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436" r:id="rId3"/>
    <p:sldId id="647" r:id="rId4"/>
    <p:sldId id="651" r:id="rId5"/>
    <p:sldId id="620" r:id="rId6"/>
    <p:sldId id="652" r:id="rId7"/>
    <p:sldId id="655" r:id="rId8"/>
    <p:sldId id="645" r:id="rId9"/>
    <p:sldId id="656" r:id="rId10"/>
    <p:sldId id="653" r:id="rId11"/>
    <p:sldId id="685" r:id="rId12"/>
    <p:sldId id="663" r:id="rId13"/>
    <p:sldId id="665" r:id="rId14"/>
    <p:sldId id="666" r:id="rId15"/>
    <p:sldId id="630" r:id="rId16"/>
    <p:sldId id="668" r:id="rId17"/>
    <p:sldId id="631" r:id="rId18"/>
    <p:sldId id="669" r:id="rId19"/>
    <p:sldId id="670" r:id="rId20"/>
    <p:sldId id="671" r:id="rId21"/>
    <p:sldId id="674" r:id="rId22"/>
    <p:sldId id="673" r:id="rId23"/>
    <p:sldId id="675" r:id="rId24"/>
    <p:sldId id="648" r:id="rId25"/>
    <p:sldId id="676" r:id="rId26"/>
    <p:sldId id="677" r:id="rId27"/>
    <p:sldId id="680" r:id="rId28"/>
    <p:sldId id="686" r:id="rId29"/>
    <p:sldId id="687" r:id="rId30"/>
    <p:sldId id="688" r:id="rId31"/>
    <p:sldId id="689" r:id="rId32"/>
    <p:sldId id="690" r:id="rId3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98" autoAdjust="0"/>
    <p:restoredTop sz="86330" autoAdjust="0"/>
  </p:normalViewPr>
  <p:slideViewPr>
    <p:cSldViewPr snapToGrid="0" showGuides="1">
      <p:cViewPr varScale="1">
        <p:scale>
          <a:sx n="65" d="100"/>
          <a:sy n="65" d="100"/>
        </p:scale>
        <p:origin x="102" y="104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handoutMaster" Target="handoutMasters/handoutMaster1.xml"/><Relationship Id="rId34" Type="http://schemas.openxmlformats.org/officeDocument/2006/relationships/notesMaster" Target="notesMasters/notesMaster1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4.png"/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17.wdp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20.wdp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34.png"/><Relationship Id="rId8" Type="http://schemas.openxmlformats.org/officeDocument/2006/relationships/image" Target="../media/image33.png"/><Relationship Id="rId7" Type="http://schemas.openxmlformats.org/officeDocument/2006/relationships/image" Target="../media/image32.png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0" Type="http://schemas.openxmlformats.org/officeDocument/2006/relationships/slideLayout" Target="../slideLayouts/slideLayout2.xml"/><Relationship Id="rId1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7.png"/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3.png"/><Relationship Id="rId1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6.png"/><Relationship Id="rId3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image" Target="../media/image4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3.png"/><Relationship Id="rId1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6.png"/><Relationship Id="rId3" Type="http://schemas.openxmlformats.org/officeDocument/2006/relationships/image" Target="../media/image55.png"/><Relationship Id="rId2" Type="http://schemas.openxmlformats.org/officeDocument/2006/relationships/image" Target="../media/image53.png"/><Relationship Id="rId1" Type="http://schemas.openxmlformats.org/officeDocument/2006/relationships/image" Target="../media/image5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7.png"/><Relationship Id="rId1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1.png"/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microsoft.com/office/2007/relationships/hdphoto" Target="../media/image64.wdp"/><Relationship Id="rId2" Type="http://schemas.openxmlformats.org/officeDocument/2006/relationships/image" Target="../media/image63.png"/><Relationship Id="rId1" Type="http://schemas.openxmlformats.org/officeDocument/2006/relationships/image" Target="../media/image62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microsoft.com/office/2007/relationships/hdphoto" Target="../media/image69.wdp"/><Relationship Id="rId4" Type="http://schemas.openxmlformats.org/officeDocument/2006/relationships/image" Target="../media/image68.png"/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microsoft.com/office/2007/relationships/hdphoto" Target="../media/image73.wdp"/><Relationship Id="rId3" Type="http://schemas.openxmlformats.org/officeDocument/2006/relationships/image" Target="../media/image72.png"/><Relationship Id="rId2" Type="http://schemas.microsoft.com/office/2007/relationships/hdphoto" Target="../media/image71.wdp"/><Relationship Id="rId1" Type="http://schemas.openxmlformats.org/officeDocument/2006/relationships/image" Target="../media/image7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microsoft.com/office/2007/relationships/hdphoto" Target="../media/image80.wdp"/><Relationship Id="rId6" Type="http://schemas.openxmlformats.org/officeDocument/2006/relationships/image" Target="../media/image79.png"/><Relationship Id="rId5" Type="http://schemas.microsoft.com/office/2007/relationships/hdphoto" Target="../media/image78.wdp"/><Relationship Id="rId4" Type="http://schemas.openxmlformats.org/officeDocument/2006/relationships/image" Target="../media/image77.png"/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image" Target="../media/image74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image" Target="../media/image8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2"/>
          <p:cNvSpPr txBox="1"/>
          <p:nvPr/>
        </p:nvSpPr>
        <p:spPr>
          <a:xfrm>
            <a:off x="448945" y="1792605"/>
            <a:ext cx="11439525" cy="154432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zh-CN" sz="6600" b="1" dirty="0">
                <a:solidFill>
                  <a:srgbClr val="FF0000"/>
                </a:solidFill>
              </a:rPr>
              <a:t>费马点最值问题</a:t>
            </a:r>
            <a:r>
              <a:rPr lang="en-US" altLang="zh-CN" sz="6600" b="1" dirty="0">
                <a:solidFill>
                  <a:srgbClr val="FF0000"/>
                </a:solidFill>
              </a:rPr>
              <a:t>(</a:t>
            </a:r>
            <a:r>
              <a:rPr lang="en-US" altLang="zh-CN" sz="6600" b="1" i="1" dirty="0">
                <a:solidFill>
                  <a:srgbClr val="FF0000"/>
                </a:solidFill>
              </a:rPr>
              <a:t>PA</a:t>
            </a:r>
            <a:r>
              <a:rPr lang="en-US" altLang="zh-CN" sz="6600" b="1" dirty="0">
                <a:solidFill>
                  <a:srgbClr val="FF0000"/>
                </a:solidFill>
              </a:rPr>
              <a:t>+</a:t>
            </a:r>
            <a:r>
              <a:rPr lang="en-US" altLang="zh-CN" sz="6600" b="1" i="1" dirty="0">
                <a:solidFill>
                  <a:srgbClr val="FF0000"/>
                </a:solidFill>
              </a:rPr>
              <a:t>PB</a:t>
            </a:r>
            <a:r>
              <a:rPr lang="en-US" altLang="zh-CN" sz="6600" b="1" dirty="0">
                <a:solidFill>
                  <a:srgbClr val="FF0000"/>
                </a:solidFill>
              </a:rPr>
              <a:t>+</a:t>
            </a:r>
            <a:r>
              <a:rPr lang="en-US" altLang="zh-CN" sz="6600" b="1" i="1" dirty="0">
                <a:solidFill>
                  <a:srgbClr val="FF0000"/>
                </a:solidFill>
              </a:rPr>
              <a:t>PC</a:t>
            </a:r>
            <a:r>
              <a:rPr lang="zh-CN" altLang="zh-CN" sz="6600" b="1" dirty="0">
                <a:solidFill>
                  <a:srgbClr val="FF0000"/>
                </a:solidFill>
              </a:rPr>
              <a:t>型</a:t>
            </a:r>
            <a:r>
              <a:rPr lang="en-US" altLang="zh-CN" sz="6600" b="1" dirty="0">
                <a:solidFill>
                  <a:srgbClr val="FF0000"/>
                </a:solidFill>
              </a:rPr>
              <a:t>)</a:t>
            </a:r>
            <a:endParaRPr lang="en-US" altLang="zh-CN" sz="66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2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知识回顾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4200"/>
              </a:lnSpc>
            </a:pPr>
            <a:r>
              <a:rPr lang="zh-CN" altLang="zh-CN" dirty="0" smtClean="0"/>
              <a:t>在</a:t>
            </a:r>
            <a:r>
              <a:rPr lang="zh-CN" altLang="zh-CN" dirty="0"/>
              <a:t>△</a:t>
            </a:r>
            <a:r>
              <a:rPr lang="en-US" altLang="zh-CN" i="1" dirty="0"/>
              <a:t>ABC</a:t>
            </a:r>
            <a:r>
              <a:rPr lang="zh-CN" altLang="zh-CN" dirty="0"/>
              <a:t>所在的平面内</a:t>
            </a:r>
            <a:r>
              <a:rPr lang="en-US" altLang="zh-CN" dirty="0"/>
              <a:t>,</a:t>
            </a:r>
            <a:r>
              <a:rPr lang="zh-CN" altLang="zh-CN" dirty="0"/>
              <a:t>求作点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zh-CN" altLang="zh-CN" dirty="0"/>
              <a:t>使得</a:t>
            </a:r>
            <a:r>
              <a:rPr lang="en-US" altLang="zh-CN" i="1" dirty="0"/>
              <a:t>PA+PB+PC</a:t>
            </a:r>
            <a:r>
              <a:rPr lang="zh-CN" altLang="zh-CN" dirty="0"/>
              <a:t>最小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4200"/>
              </a:lnSpc>
            </a:pPr>
            <a:r>
              <a:rPr lang="zh-CN" altLang="zh-CN" dirty="0" smtClean="0"/>
              <a:t>其中</a:t>
            </a:r>
            <a:r>
              <a:rPr lang="en-US" altLang="zh-CN" i="1" dirty="0"/>
              <a:t>P</a:t>
            </a:r>
            <a:r>
              <a:rPr lang="zh-CN" altLang="zh-CN" dirty="0"/>
              <a:t>点</a:t>
            </a:r>
            <a:r>
              <a:rPr lang="zh-CN" altLang="zh-CN" dirty="0" smtClean="0"/>
              <a:t>称为</a:t>
            </a:r>
            <a:r>
              <a:rPr lang="zh-CN" altLang="zh-CN" dirty="0"/>
              <a:t>“费马点”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4200"/>
              </a:lnSpc>
            </a:pPr>
            <a:r>
              <a:rPr lang="zh-CN" altLang="zh-CN" dirty="0" smtClean="0"/>
              <a:t>费</a:t>
            </a:r>
            <a:r>
              <a:rPr lang="zh-CN" altLang="zh-CN" dirty="0"/>
              <a:t>马点的结论</a:t>
            </a:r>
            <a:r>
              <a:rPr lang="en-US" altLang="zh-CN" dirty="0"/>
              <a:t>:</a:t>
            </a:r>
            <a:endParaRPr lang="zh-CN" altLang="zh-CN" dirty="0"/>
          </a:p>
          <a:p>
            <a:pPr>
              <a:lnSpc>
                <a:spcPts val="4200"/>
              </a:lnSpc>
            </a:pPr>
            <a:r>
              <a:rPr lang="zh-CN" altLang="zh-CN" dirty="0"/>
              <a:t>对于一个各角不超过</a:t>
            </a:r>
            <a:r>
              <a:rPr lang="en-US" altLang="zh-CN" dirty="0"/>
              <a:t>120°</a:t>
            </a:r>
            <a:r>
              <a:rPr lang="zh-CN" altLang="zh-CN" dirty="0"/>
              <a:t>的三角形</a:t>
            </a:r>
            <a:r>
              <a:rPr lang="en-US" altLang="zh-CN" dirty="0"/>
              <a:t>,</a:t>
            </a:r>
            <a:r>
              <a:rPr lang="zh-CN" altLang="zh-CN" dirty="0"/>
              <a:t>费马点是对各边的张角都是</a:t>
            </a:r>
            <a:endParaRPr lang="en-US" altLang="zh-CN" dirty="0"/>
          </a:p>
          <a:p>
            <a:pPr>
              <a:lnSpc>
                <a:spcPts val="4200"/>
              </a:lnSpc>
            </a:pPr>
            <a:r>
              <a:rPr lang="en-US" altLang="zh-CN" dirty="0"/>
              <a:t>120°</a:t>
            </a:r>
            <a:r>
              <a:rPr lang="zh-CN" altLang="zh-CN" dirty="0"/>
              <a:t>的点</a:t>
            </a:r>
            <a:r>
              <a:rPr lang="en-US" altLang="zh-CN" dirty="0"/>
              <a:t>,</a:t>
            </a:r>
            <a:endParaRPr lang="zh-CN" altLang="zh-CN" dirty="0"/>
          </a:p>
          <a:p>
            <a:pPr>
              <a:lnSpc>
                <a:spcPts val="4200"/>
              </a:lnSpc>
            </a:pPr>
            <a:r>
              <a:rPr lang="zh-CN" altLang="zh-CN" dirty="0"/>
              <a:t>对于有一个角超过</a:t>
            </a:r>
            <a:r>
              <a:rPr lang="en-US" altLang="zh-CN" dirty="0"/>
              <a:t>120°</a:t>
            </a:r>
            <a:r>
              <a:rPr lang="zh-CN" altLang="zh-CN" dirty="0"/>
              <a:t>的三角形</a:t>
            </a:r>
            <a:r>
              <a:rPr lang="en-US" altLang="zh-CN" dirty="0"/>
              <a:t>,</a:t>
            </a:r>
            <a:r>
              <a:rPr lang="zh-CN" altLang="zh-CN" dirty="0"/>
              <a:t>费马点就是这个内角的顶点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4200"/>
              </a:lnSpc>
            </a:pPr>
            <a:r>
              <a:rPr lang="zh-CN" altLang="zh-CN" dirty="0"/>
              <a:t>费马点的性质</a:t>
            </a:r>
            <a:r>
              <a:rPr lang="en-US" altLang="zh-CN" dirty="0"/>
              <a:t>:</a:t>
            </a:r>
            <a:r>
              <a:rPr lang="zh-CN" altLang="zh-CN" i="1" dirty="0"/>
              <a:t>　　</a:t>
            </a:r>
            <a:endParaRPr lang="en-US" altLang="zh-CN" i="1" dirty="0"/>
          </a:p>
          <a:p>
            <a:pPr>
              <a:lnSpc>
                <a:spcPts val="4200"/>
              </a:lnSpc>
            </a:pPr>
            <a:r>
              <a:rPr lang="en-US" altLang="zh-CN" dirty="0"/>
              <a:t>(1)</a:t>
            </a:r>
            <a:r>
              <a:rPr lang="zh-CN" altLang="zh-CN" dirty="0"/>
              <a:t>费马点到三角形三个顶点的距离之和最小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4200"/>
              </a:lnSpc>
            </a:pPr>
            <a:r>
              <a:rPr lang="en-US" altLang="zh-CN" dirty="0"/>
              <a:t>(2)</a:t>
            </a:r>
            <a:r>
              <a:rPr lang="zh-CN" altLang="zh-CN" dirty="0"/>
              <a:t>费马点连接三个顶点所成的三个夹角都为</a:t>
            </a:r>
            <a:r>
              <a:rPr lang="en-US" altLang="zh-CN" dirty="0"/>
              <a:t>120°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4200"/>
              </a:lnSpc>
            </a:pP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费</a:t>
            </a:r>
            <a:r>
              <a:rPr lang="zh-CN" altLang="zh-CN" dirty="0"/>
              <a:t>马点图态剖析</a:t>
            </a:r>
            <a:r>
              <a:rPr lang="en-US" altLang="zh-CN" dirty="0" smtClean="0"/>
              <a:t>: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endParaRPr lang="en-US" altLang="zh-CN" dirty="0"/>
          </a:p>
          <a:p>
            <a:r>
              <a:rPr lang="zh-CN" altLang="zh-CN" dirty="0" smtClean="0"/>
              <a:t>旋转</a:t>
            </a:r>
            <a:r>
              <a:rPr lang="zh-CN" altLang="zh-CN" dirty="0"/>
              <a:t>作图找费马点的技巧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zh-CN" altLang="zh-CN" dirty="0"/>
              <a:t>以△</a:t>
            </a:r>
            <a:r>
              <a:rPr lang="en-US" altLang="zh-CN" i="1" dirty="0"/>
              <a:t>ABC</a:t>
            </a:r>
            <a:r>
              <a:rPr lang="zh-CN" altLang="zh-CN" dirty="0"/>
              <a:t>任意一边向外作等边三角形</a:t>
            </a:r>
            <a:r>
              <a:rPr lang="en-US" altLang="zh-CN" dirty="0"/>
              <a:t>,</a:t>
            </a:r>
            <a:r>
              <a:rPr lang="zh-CN" altLang="zh-CN" dirty="0"/>
              <a:t>比如以</a:t>
            </a:r>
            <a:r>
              <a:rPr lang="en-US" altLang="zh-CN" i="1" dirty="0"/>
              <a:t>AC</a:t>
            </a:r>
            <a:r>
              <a:rPr lang="zh-CN" altLang="zh-CN" dirty="0"/>
              <a:t>为边作等边三角</a:t>
            </a:r>
            <a:endParaRPr lang="en-US" altLang="zh-CN" dirty="0"/>
          </a:p>
          <a:p>
            <a:r>
              <a:rPr lang="zh-CN" altLang="zh-CN" dirty="0"/>
              <a:t>形</a:t>
            </a:r>
            <a:r>
              <a:rPr lang="en-US" altLang="zh-CN" i="1" dirty="0"/>
              <a:t>ACE</a:t>
            </a:r>
            <a:r>
              <a:rPr lang="en-US" altLang="zh-CN" dirty="0"/>
              <a:t>,</a:t>
            </a:r>
            <a:r>
              <a:rPr lang="en-US" altLang="zh-CN" i="1" dirty="0"/>
              <a:t>AC</a:t>
            </a:r>
            <a:r>
              <a:rPr lang="zh-CN" altLang="zh-CN" dirty="0"/>
              <a:t>所对的顶点</a:t>
            </a:r>
            <a:r>
              <a:rPr lang="en-US" altLang="zh-CN" i="1" dirty="0"/>
              <a:t>B</a:t>
            </a:r>
            <a:r>
              <a:rPr lang="en-US" altLang="zh-CN" dirty="0"/>
              <a:t>,</a:t>
            </a:r>
            <a:r>
              <a:rPr lang="en-US" altLang="zh-CN" i="1" dirty="0"/>
              <a:t>E</a:t>
            </a:r>
            <a:r>
              <a:rPr lang="zh-CN" altLang="zh-CN" dirty="0"/>
              <a:t>之间的距离即为费马点所求的长度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1357024" y="1014834"/>
            <a:ext cx="9780443" cy="24323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证明</a:t>
            </a:r>
            <a:r>
              <a:rPr lang="zh-CN" altLang="zh-CN" dirty="0"/>
              <a:t>如下</a:t>
            </a:r>
            <a:r>
              <a:rPr lang="en-US" altLang="zh-CN" dirty="0" smtClean="0"/>
              <a:t>:</a:t>
            </a:r>
            <a:endParaRPr lang="en-US" altLang="zh-CN" dirty="0"/>
          </a:p>
          <a:p>
            <a:r>
              <a:rPr lang="zh-CN" altLang="zh-CN" dirty="0" smtClean="0"/>
              <a:t>如</a:t>
            </a:r>
            <a:r>
              <a:rPr lang="zh-CN" altLang="zh-CN" dirty="0"/>
              <a:t>图</a:t>
            </a:r>
            <a:r>
              <a:rPr lang="en-US" altLang="zh-CN" dirty="0"/>
              <a:t>1,</a:t>
            </a:r>
            <a:r>
              <a:rPr lang="zh-CN" altLang="zh-CN" dirty="0"/>
              <a:t>作∠</a:t>
            </a:r>
            <a:r>
              <a:rPr lang="en-US" altLang="zh-CN" i="1" dirty="0"/>
              <a:t>PBF=</a:t>
            </a:r>
            <a:r>
              <a:rPr lang="en-US" altLang="zh-CN" dirty="0"/>
              <a:t>60°,</a:t>
            </a:r>
            <a:r>
              <a:rPr lang="zh-CN" altLang="zh-CN" dirty="0"/>
              <a:t>可得△</a:t>
            </a:r>
            <a:r>
              <a:rPr lang="en-US" altLang="zh-CN" i="1" dirty="0"/>
              <a:t>BPF</a:t>
            </a:r>
            <a:r>
              <a:rPr lang="zh-CN" altLang="zh-CN" dirty="0"/>
              <a:t>为等边三角形</a:t>
            </a:r>
            <a:r>
              <a:rPr lang="en-US" altLang="zh-CN" dirty="0"/>
              <a:t>,</a:t>
            </a:r>
            <a:r>
              <a:rPr lang="zh-CN" altLang="zh-CN" dirty="0"/>
              <a:t>进而可</a:t>
            </a:r>
            <a:r>
              <a:rPr lang="zh-CN" altLang="zh-CN" dirty="0" smtClean="0"/>
              <a:t>得</a:t>
            </a:r>
            <a:endParaRPr lang="en-US" altLang="zh-CN" dirty="0" smtClean="0"/>
          </a:p>
          <a:p>
            <a:r>
              <a:rPr lang="en-US" altLang="zh-CN" i="1" dirty="0" smtClean="0"/>
              <a:t>AP+BP+CP=DF+FP+PC=DC</a:t>
            </a:r>
            <a:r>
              <a:rPr lang="en-US" altLang="zh-CN" i="1" dirty="0"/>
              <a:t>.</a:t>
            </a:r>
            <a:endParaRPr lang="zh-CN" altLang="zh-CN" dirty="0"/>
          </a:p>
          <a:p>
            <a:r>
              <a:rPr lang="zh-CN" altLang="zh-CN" dirty="0" smtClean="0"/>
              <a:t>可</a:t>
            </a:r>
            <a:r>
              <a:rPr lang="zh-CN" altLang="zh-CN" dirty="0"/>
              <a:t>证△</a:t>
            </a:r>
            <a:r>
              <a:rPr lang="en-US" altLang="zh-CN" i="1" dirty="0"/>
              <a:t>ADC</a:t>
            </a:r>
            <a:r>
              <a:rPr lang="zh-CN" altLang="zh-CN" dirty="0"/>
              <a:t>≌△</a:t>
            </a:r>
            <a:r>
              <a:rPr lang="en-US" altLang="zh-CN" i="1" dirty="0"/>
              <a:t>ABE</a:t>
            </a:r>
            <a:r>
              <a:rPr lang="en-US" altLang="zh-CN" dirty="0"/>
              <a:t>(SAS).</a:t>
            </a:r>
            <a:endParaRPr lang="zh-CN" altLang="zh-CN" dirty="0"/>
          </a:p>
          <a:p>
            <a:r>
              <a:rPr lang="en-US" altLang="zh-CN" dirty="0" smtClean="0"/>
              <a:t>∴ </a:t>
            </a:r>
            <a:r>
              <a:rPr lang="en-US" altLang="zh-CN" i="1" dirty="0"/>
              <a:t>DC=BE=PA+PB+PC</a:t>
            </a:r>
            <a:r>
              <a:rPr lang="en-US" altLang="zh-CN" i="1" dirty="0" smtClean="0"/>
              <a:t>.</a:t>
            </a:r>
            <a:r>
              <a:rPr lang="zh-CN" altLang="zh-CN" i="1" dirty="0"/>
              <a:t> 　　</a:t>
            </a:r>
            <a:endParaRPr lang="en-US" altLang="zh-CN" i="1" dirty="0" smtClean="0"/>
          </a:p>
          <a:p>
            <a:r>
              <a:rPr lang="zh-CN" altLang="zh-CN" dirty="0" smtClean="0"/>
              <a:t>如</a:t>
            </a:r>
            <a:r>
              <a:rPr lang="zh-CN" altLang="zh-CN" dirty="0"/>
              <a:t>图</a:t>
            </a:r>
            <a:r>
              <a:rPr lang="en-US" altLang="zh-CN" dirty="0"/>
              <a:t>2,</a:t>
            </a:r>
            <a:r>
              <a:rPr lang="zh-CN" altLang="zh-CN" dirty="0"/>
              <a:t>当</a:t>
            </a:r>
            <a:r>
              <a:rPr lang="en-US" altLang="zh-CN" i="1" dirty="0"/>
              <a:t>D</a:t>
            </a:r>
            <a:r>
              <a:rPr lang="en-US" altLang="zh-CN" dirty="0"/>
              <a:t>,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en-US" altLang="zh-CN" i="1" dirty="0"/>
              <a:t>C</a:t>
            </a:r>
            <a:r>
              <a:rPr lang="zh-CN" altLang="zh-CN" dirty="0"/>
              <a:t>不在同一直线上时</a:t>
            </a:r>
            <a:r>
              <a:rPr lang="en-US" altLang="zh-CN" dirty="0"/>
              <a:t>,</a:t>
            </a:r>
            <a:r>
              <a:rPr lang="zh-CN" altLang="zh-CN" dirty="0"/>
              <a:t>在△</a:t>
            </a:r>
            <a:r>
              <a:rPr lang="en-US" altLang="zh-CN" i="1" dirty="0"/>
              <a:t>P'DC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en-US" altLang="zh-CN" i="1" dirty="0"/>
              <a:t>DP'+CP'&gt;DC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即</a:t>
            </a:r>
            <a:r>
              <a:rPr lang="en-US" altLang="zh-CN" i="1" dirty="0" smtClean="0"/>
              <a:t>P'A+P'B+P'C&gt;PA+PB+PC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023551" y="2126345"/>
            <a:ext cx="5355649" cy="2289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典例精讲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类型一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与三角形有关的费马点最值问题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zh-CN" altLang="zh-CN" dirty="0"/>
              <a:t>【例</a:t>
            </a:r>
            <a:r>
              <a:rPr lang="en-US" altLang="zh-CN" dirty="0"/>
              <a:t>1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ABC=</a:t>
            </a:r>
            <a:r>
              <a:rPr lang="en-US" altLang="zh-CN" dirty="0"/>
              <a:t>30°,</a:t>
            </a:r>
            <a:r>
              <a:rPr lang="en-US" altLang="zh-CN" i="1" dirty="0"/>
              <a:t>AB=</a:t>
            </a:r>
            <a:r>
              <a:rPr lang="en-US" altLang="zh-CN" dirty="0"/>
              <a:t>4,</a:t>
            </a:r>
            <a:r>
              <a:rPr lang="en-US" altLang="zh-CN" i="1" dirty="0"/>
              <a:t>BC=</a:t>
            </a:r>
            <a:r>
              <a:rPr lang="en-US" altLang="zh-CN" dirty="0"/>
              <a:t>5,</a:t>
            </a:r>
            <a:r>
              <a:rPr lang="en-US" altLang="zh-CN" i="1" dirty="0"/>
              <a:t>P</a:t>
            </a:r>
            <a:r>
              <a:rPr lang="zh-CN" altLang="zh-CN" dirty="0"/>
              <a:t>是△</a:t>
            </a:r>
            <a:r>
              <a:rPr lang="en-US" altLang="zh-CN" i="1" dirty="0"/>
              <a:t>ABC</a:t>
            </a:r>
            <a:r>
              <a:rPr lang="zh-CN" altLang="zh-CN" dirty="0" smtClean="0"/>
              <a:t>内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部</a:t>
            </a:r>
            <a:r>
              <a:rPr lang="zh-CN" altLang="zh-CN" dirty="0"/>
              <a:t>的任意一点</a:t>
            </a:r>
            <a:r>
              <a:rPr lang="en-US" altLang="zh-CN" dirty="0"/>
              <a:t>,</a:t>
            </a:r>
            <a:r>
              <a:rPr lang="zh-CN" altLang="zh-CN" dirty="0"/>
              <a:t>连接</a:t>
            </a:r>
            <a:r>
              <a:rPr lang="en-US" altLang="zh-CN" i="1" dirty="0"/>
              <a:t>PA</a:t>
            </a:r>
            <a:r>
              <a:rPr lang="en-US" altLang="zh-CN" dirty="0"/>
              <a:t>,</a:t>
            </a:r>
            <a:r>
              <a:rPr lang="en-US" altLang="zh-CN" i="1" dirty="0"/>
              <a:t>PB</a:t>
            </a:r>
            <a:r>
              <a:rPr lang="en-US" altLang="zh-CN" dirty="0"/>
              <a:t>,</a:t>
            </a:r>
            <a:r>
              <a:rPr lang="en-US" altLang="zh-CN" i="1" dirty="0"/>
              <a:t>PC</a:t>
            </a:r>
            <a:r>
              <a:rPr lang="en-US" altLang="zh-CN" dirty="0"/>
              <a:t>,</a:t>
            </a:r>
            <a:r>
              <a:rPr lang="zh-CN" altLang="zh-CN" dirty="0"/>
              <a:t>则</a:t>
            </a:r>
            <a:r>
              <a:rPr lang="en-US" altLang="zh-CN" i="1" dirty="0"/>
              <a:t>PA+PB+PC</a:t>
            </a:r>
            <a:r>
              <a:rPr lang="zh-CN" altLang="zh-CN" dirty="0"/>
              <a:t>的最小值为</a:t>
            </a:r>
            <a:r>
              <a:rPr lang="zh-CN" altLang="zh-CN" i="1" u="sng" dirty="0"/>
              <a:t>　　　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en-US" altLang="zh-CN" i="1" dirty="0"/>
              <a:t> </a:t>
            </a:r>
            <a:endParaRPr lang="en-US" altLang="zh-CN" i="1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18094" y="4827846"/>
            <a:ext cx="3669863" cy="164348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10001038" y="2651549"/>
                <a:ext cx="1047273" cy="7976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𝟒𝟏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01038" y="2651549"/>
                <a:ext cx="1047273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40" t="-53" r="55" b="6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879924" y="4244215"/>
            <a:ext cx="2619781" cy="2013095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332643" y="335418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将△</a:t>
            </a:r>
            <a:r>
              <a:rPr lang="en-US" altLang="zh-CN" i="1" dirty="0">
                <a:solidFill>
                  <a:srgbClr val="FF0000"/>
                </a:solidFill>
              </a:rPr>
              <a:t>ABP</a:t>
            </a:r>
            <a:r>
              <a:rPr lang="zh-CN" altLang="zh-CN" dirty="0">
                <a:solidFill>
                  <a:srgbClr val="FF0000"/>
                </a:solidFill>
              </a:rPr>
              <a:t>绕着点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逆时针旋转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32643" y="406668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得到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DBE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EP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431800" y="468186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ABP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DBE.</a:t>
            </a:r>
            <a:r>
              <a:rPr lang="en-US" altLang="zh-CN" i="1" dirty="0"/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32643" y="525076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DBE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BD=AB=</a:t>
            </a:r>
            <a:r>
              <a:rPr lang="en-US" altLang="zh-CN" dirty="0">
                <a:solidFill>
                  <a:srgbClr val="FF0000"/>
                </a:solidFill>
              </a:rPr>
              <a:t>4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330200" y="592652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PBE=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 dirty="0">
                <a:solidFill>
                  <a:srgbClr val="FF0000"/>
                </a:solidFill>
              </a:rPr>
              <a:t>BE=PB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AP=DE.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19953" y="3778159"/>
            <a:ext cx="3952847" cy="3037451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03200" y="19594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BPE</a:t>
            </a:r>
            <a:r>
              <a:rPr lang="zh-CN" altLang="zh-CN" dirty="0">
                <a:solidFill>
                  <a:srgbClr val="FF0000"/>
                </a:solidFill>
              </a:rPr>
              <a:t>是等边三角形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EP=BP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03200" y="99359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AP+BP+PC=PC+EP+DE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03200" y="179124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共线时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PA+PB+PC</a:t>
            </a:r>
            <a:r>
              <a:rPr lang="zh-CN" altLang="zh-CN" dirty="0">
                <a:solidFill>
                  <a:srgbClr val="FF0000"/>
                </a:solidFill>
              </a:rPr>
              <a:t>有最小值</a:t>
            </a:r>
            <a:r>
              <a:rPr lang="en-US" altLang="zh-CN" i="1">
                <a:solidFill>
                  <a:srgbClr val="FF0000"/>
                </a:solidFill>
              </a:rPr>
              <a:t>CD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03200" y="258890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30°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ABP+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PBC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DBE+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PBC=</a:t>
            </a:r>
            <a:r>
              <a:rPr lang="en-US" altLang="zh-CN">
                <a:solidFill>
                  <a:srgbClr val="FF0000"/>
                </a:solidFill>
              </a:rPr>
              <a:t>30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03200" y="338655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DBC=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03200" y="4184211"/>
                <a:ext cx="11760200" cy="10168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𝑩𝑫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𝑩𝑪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𝟒𝟏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4184211"/>
                <a:ext cx="11760200" cy="1016817"/>
              </a:xfrm>
              <a:prstGeom prst="rect">
                <a:avLst/>
              </a:prstGeom>
              <a:blipFill rotWithShape="1">
                <a:blip r:embed="rId2"/>
                <a:stretch>
                  <a:fillRect t="-19" b="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03200" y="5201028"/>
                <a:ext cx="11760200" cy="7956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𝟒𝟏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" y="5201028"/>
                <a:ext cx="11760200" cy="795667"/>
              </a:xfrm>
              <a:prstGeom prst="rect">
                <a:avLst/>
              </a:prstGeom>
              <a:blipFill rotWithShape="1">
                <a:blip r:embed="rId3"/>
                <a:stretch>
                  <a:fillRect t="-48" b="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/>
              <a:t>【变式</a:t>
            </a:r>
            <a:r>
              <a:rPr lang="en-US" altLang="zh-CN" dirty="0"/>
              <a:t>1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ABC=</a:t>
            </a:r>
            <a:r>
              <a:rPr lang="en-US" altLang="zh-CN" dirty="0"/>
              <a:t>60°,</a:t>
            </a:r>
            <a:r>
              <a:rPr lang="en-US" altLang="zh-CN" i="1" dirty="0"/>
              <a:t>AB&lt;AC</a:t>
            </a:r>
            <a:r>
              <a:rPr lang="en-US" altLang="zh-CN" dirty="0"/>
              <a:t>,</a:t>
            </a:r>
            <a:r>
              <a:rPr lang="zh-CN" altLang="zh-CN" dirty="0"/>
              <a:t>点</a:t>
            </a:r>
            <a:r>
              <a:rPr lang="en-US" altLang="zh-CN" i="1" dirty="0"/>
              <a:t>P</a:t>
            </a:r>
            <a:r>
              <a:rPr lang="zh-CN" altLang="zh-CN" dirty="0"/>
              <a:t>是△</a:t>
            </a:r>
            <a:r>
              <a:rPr lang="en-US" altLang="zh-CN" i="1" dirty="0"/>
              <a:t>ABC</a:t>
            </a:r>
            <a:r>
              <a:rPr lang="zh-CN" altLang="zh-CN" dirty="0" smtClean="0"/>
              <a:t>内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一点</a:t>
            </a:r>
            <a:r>
              <a:rPr lang="en-US" altLang="zh-CN" dirty="0"/>
              <a:t>,</a:t>
            </a:r>
            <a:r>
              <a:rPr lang="en-US" altLang="zh-CN" i="1" dirty="0"/>
              <a:t>AB=</a:t>
            </a:r>
            <a:r>
              <a:rPr lang="en-US" altLang="zh-CN" dirty="0"/>
              <a:t>6,</a:t>
            </a:r>
            <a:r>
              <a:rPr lang="en-US" altLang="zh-CN" i="1" dirty="0"/>
              <a:t>BC=</a:t>
            </a:r>
            <a:r>
              <a:rPr lang="en-US" altLang="zh-CN" dirty="0"/>
              <a:t>8,</a:t>
            </a:r>
            <a:r>
              <a:rPr lang="zh-CN" altLang="zh-CN" dirty="0"/>
              <a:t>则</a:t>
            </a:r>
            <a:r>
              <a:rPr lang="en-US" altLang="zh-CN" i="1" dirty="0"/>
              <a:t>PA+PB+PC</a:t>
            </a:r>
            <a:r>
              <a:rPr lang="zh-CN" altLang="zh-CN" dirty="0"/>
              <a:t>的最小值是</a:t>
            </a:r>
            <a:r>
              <a:rPr lang="zh-CN" altLang="zh-CN" i="1" u="sng" dirty="0"/>
              <a:t>　　　　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i="1" dirty="0"/>
              <a:t> </a:t>
            </a: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94677" y="2893090"/>
            <a:ext cx="3494123" cy="299496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矩形 3"/>
              <p:cNvSpPr/>
              <p:nvPr/>
            </p:nvSpPr>
            <p:spPr>
              <a:xfrm>
                <a:off x="8004837" y="940665"/>
                <a:ext cx="1149867" cy="79387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𝟑𝟕</m:t>
                        </m:r>
                      </m:e>
                    </m:rad>
                  </m:oMath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矩形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04837" y="940665"/>
                <a:ext cx="1149867" cy="793872"/>
              </a:xfrm>
              <a:prstGeom prst="rect">
                <a:avLst/>
              </a:prstGeom>
              <a:blipFill rotWithShape="1">
                <a:blip r:embed="rId2"/>
                <a:stretch>
                  <a:fillRect l="-2" t="-29" r="-947" b="-1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493770" y="4390571"/>
            <a:ext cx="3737899" cy="2048164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173453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将△</a:t>
            </a:r>
            <a:r>
              <a:rPr lang="en-US" altLang="zh-CN" i="1" dirty="0">
                <a:solidFill>
                  <a:srgbClr val="FF0000"/>
                </a:solidFill>
              </a:rPr>
              <a:t>PBA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逆时针旋转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zh-CN" altLang="zh-CN" dirty="0">
                <a:solidFill>
                  <a:srgbClr val="FF0000"/>
                </a:solidFill>
              </a:rPr>
              <a:t>得到△</a:t>
            </a:r>
            <a:r>
              <a:rPr lang="en-US" altLang="zh-CN" i="1">
                <a:solidFill>
                  <a:srgbClr val="FF0000"/>
                </a:solidFill>
              </a:rPr>
              <a:t>FBE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44704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EH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的延长线于</a:t>
            </a:r>
            <a:r>
              <a:rPr lang="en-US" altLang="zh-CN" i="1">
                <a:solidFill>
                  <a:srgbClr val="FF0000"/>
                </a:solidFill>
              </a:rPr>
              <a:t>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15954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PBF=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EBF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87204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EBF+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PBC=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>
                <a:solidFill>
                  <a:srgbClr val="FF0000"/>
                </a:solidFill>
              </a:rPr>
              <a:t>°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458454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EBC=</a:t>
            </a:r>
            <a:r>
              <a:rPr lang="en-US" altLang="zh-CN">
                <a:solidFill>
                  <a:srgbClr val="FF0000"/>
                </a:solidFill>
              </a:rPr>
              <a:t>120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529705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PB=BF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PBF=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150049" y="4128386"/>
            <a:ext cx="3737899" cy="2048164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304800" y="573313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PBF</a:t>
            </a:r>
            <a:r>
              <a:rPr lang="zh-CN" altLang="zh-CN" dirty="0">
                <a:solidFill>
                  <a:srgbClr val="FF0000"/>
                </a:solidFill>
              </a:rPr>
              <a:t>是等边三角形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PB=PF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04800" y="1158088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PA=EF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PA+PB+PC=CP+PF+EF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4800" y="1742863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根据</a:t>
            </a:r>
            <a:r>
              <a:rPr lang="zh-CN" altLang="zh-CN" dirty="0">
                <a:solidFill>
                  <a:srgbClr val="FF0000"/>
                </a:solidFill>
              </a:rPr>
              <a:t>两点之间线段最短</a:t>
            </a:r>
            <a:r>
              <a:rPr lang="zh-CN" altLang="zh-CN">
                <a:solidFill>
                  <a:srgbClr val="FF0000"/>
                </a:solidFill>
              </a:rPr>
              <a:t>可知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4800" y="2327638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共线时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PA+PB+PC</a:t>
            </a:r>
            <a:r>
              <a:rPr lang="zh-CN" altLang="zh-CN" dirty="0">
                <a:solidFill>
                  <a:srgbClr val="FF0000"/>
                </a:solidFill>
              </a:rPr>
              <a:t>的值最小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最小值</a:t>
            </a:r>
            <a:r>
              <a:rPr lang="en-US" altLang="zh-CN" i="1" dirty="0">
                <a:solidFill>
                  <a:srgbClr val="FF0000"/>
                </a:solidFill>
              </a:rPr>
              <a:t>=EC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长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04800" y="2912413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EBH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EBH=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 dirty="0">
                <a:solidFill>
                  <a:srgbClr val="FF0000"/>
                </a:solidFill>
              </a:rPr>
              <a:t>EB=</a:t>
            </a:r>
            <a:r>
              <a:rPr lang="en-US" altLang="zh-CN" dirty="0">
                <a:solidFill>
                  <a:srgbClr val="FF0000"/>
                </a:solidFill>
              </a:rPr>
              <a:t>6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BH=BE</a:t>
            </a:r>
            <a:r>
              <a:rPr lang="zh-CN" altLang="zh-CN" dirty="0">
                <a:solidFill>
                  <a:srgbClr val="FF0000"/>
                </a:solidFill>
              </a:rPr>
              <a:t>·</a:t>
            </a:r>
            <a:r>
              <a:rPr lang="en-US" altLang="zh-CN" i="1" dirty="0">
                <a:solidFill>
                  <a:srgbClr val="FF0000"/>
                </a:solidFill>
              </a:rPr>
              <a:t>cos</a:t>
            </a:r>
            <a:r>
              <a:rPr lang="en-US" altLang="zh-CN" dirty="0">
                <a:solidFill>
                  <a:srgbClr val="FF0000"/>
                </a:solidFill>
              </a:rPr>
              <a:t> 60°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304800" y="3497188"/>
                <a:ext cx="11760200" cy="63119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i="1" smtClean="0">
                    <a:solidFill>
                      <a:srgbClr val="FF0000"/>
                    </a:solidFill>
                  </a:rPr>
                  <a:t>EH=EB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sin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60°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3497188"/>
                <a:ext cx="11760200" cy="631198"/>
              </a:xfrm>
              <a:prstGeom prst="rect">
                <a:avLst/>
              </a:prstGeom>
              <a:blipFill rotWithShape="1">
                <a:blip r:embed="rId2"/>
                <a:stretch>
                  <a:fillRect t="-38" b="4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内容占位符 1"/>
          <p:cNvSpPr txBox="1"/>
          <p:nvPr/>
        </p:nvSpPr>
        <p:spPr>
          <a:xfrm>
            <a:off x="304800" y="412838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CH=BH+CB=</a:t>
            </a:r>
            <a:r>
              <a:rPr lang="en-US" altLang="zh-CN">
                <a:solidFill>
                  <a:srgbClr val="FF0000"/>
                </a:solidFill>
              </a:rPr>
              <a:t>3</a:t>
            </a:r>
            <a:r>
              <a:rPr lang="en-US" altLang="zh-CN" i="1">
                <a:solidFill>
                  <a:srgbClr val="FF0000"/>
                </a:solidFill>
              </a:rPr>
              <a:t>+</a:t>
            </a:r>
            <a:r>
              <a:rPr lang="en-US" altLang="zh-CN">
                <a:solidFill>
                  <a:srgbClr val="FF0000"/>
                </a:solidFill>
              </a:rPr>
              <a:t>8</a:t>
            </a:r>
            <a:r>
              <a:rPr lang="en-US" altLang="zh-CN" i="1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11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304800" y="4713161"/>
                <a:ext cx="11760200" cy="10944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𝑪𝑯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𝑬𝑯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𝟏𝟏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𝟑𝟕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4713161"/>
                <a:ext cx="11760200" cy="1094467"/>
              </a:xfrm>
              <a:prstGeom prst="rect">
                <a:avLst/>
              </a:prstGeom>
              <a:blipFill rotWithShape="1">
                <a:blip r:embed="rId3"/>
                <a:stretch>
                  <a:fillRect t="-17" b="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304800" y="5807628"/>
                <a:ext cx="11760200" cy="125188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𝟑𝟕</m:t>
                        </m:r>
                      </m:e>
                    </m:ra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5807628"/>
                <a:ext cx="11760200" cy="1251881"/>
              </a:xfrm>
              <a:prstGeom prst="rect">
                <a:avLst/>
              </a:prstGeom>
              <a:blipFill rotWithShape="1">
                <a:blip r:embed="rId4"/>
                <a:stretch>
                  <a:fillRect t="-44" b="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类型二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与四边形有关的费马点最值问题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r>
                  <a:rPr lang="zh-CN" altLang="zh-CN" dirty="0"/>
                  <a:t>【例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是边长为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的正方形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内一动点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为边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上一动点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PA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PD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PQ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PA+PD+PQ</a:t>
                </a:r>
                <a:r>
                  <a:rPr lang="zh-CN" altLang="zh-CN" dirty="0"/>
                  <a:t>的最小值为</a:t>
                </a:r>
                <a:r>
                  <a:rPr lang="en-US" altLang="zh-CN" dirty="0"/>
                  <a:t>	</a:t>
                </a:r>
                <a:r>
                  <a:rPr lang="en-US" altLang="zh-CN" dirty="0" smtClean="0"/>
                  <a:t>         (        )</a:t>
                </a:r>
                <a:endParaRPr lang="en-US" altLang="zh-CN" dirty="0" smtClean="0"/>
              </a:p>
              <a:p>
                <a:r>
                  <a:rPr lang="en-US" altLang="zh-CN" dirty="0"/>
                  <a:t>A.4</a:t>
                </a:r>
                <a:r>
                  <a:rPr lang="zh-CN" altLang="zh-CN" i="1" dirty="0"/>
                  <a:t>　</a:t>
                </a:r>
                <a:r>
                  <a:rPr lang="en-US" altLang="zh-CN" dirty="0"/>
                  <a:t>	</a:t>
                </a:r>
                <a:r>
                  <a:rPr lang="en-US" altLang="zh-CN" dirty="0" smtClean="0"/>
                  <a:t>                           B.3</a:t>
                </a:r>
                <a:r>
                  <a:rPr lang="zh-CN" altLang="zh-CN" i="1" dirty="0"/>
                  <a:t>　</a:t>
                </a:r>
                <a:r>
                  <a:rPr lang="en-US" altLang="zh-CN" dirty="0"/>
                  <a:t>	</a:t>
                </a:r>
                <a:endParaRPr lang="zh-CN" altLang="zh-CN" dirty="0"/>
              </a:p>
              <a:p>
                <a:r>
                  <a:rPr lang="en-US" altLang="zh-CN" dirty="0"/>
                  <a:t>C.3</a:t>
                </a:r>
                <a:r>
                  <a:rPr lang="en-US" altLang="zh-CN" i="1" dirty="0"/>
                  <a:t>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/>
                        </m:ctrlPr>
                      </m:radPr>
                      <m:deg/>
                      <m:e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r>
                  <a:rPr lang="zh-CN" altLang="zh-CN" i="1" dirty="0"/>
                  <a:t>　</a:t>
                </a:r>
                <a:r>
                  <a:rPr lang="en-US" altLang="zh-CN" dirty="0"/>
                  <a:t>	</a:t>
                </a:r>
                <a:r>
                  <a:rPr lang="en-US" altLang="zh-CN" dirty="0" smtClean="0"/>
                  <a:t>                           D.2</a:t>
                </a:r>
                <a:r>
                  <a:rPr lang="en-US" altLang="zh-CN" i="1" dirty="0"/>
                  <a:t>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/>
                        </m:ctrlPr>
                      </m:radPr>
                      <m:deg/>
                      <m:e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rad>
                  </m:oMath>
                </a14:m>
                <a:endParaRPr lang="zh-CN" altLang="zh-CN" dirty="0"/>
              </a:p>
              <a:p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178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矩形 3"/>
          <p:cNvSpPr/>
          <p:nvPr/>
        </p:nvSpPr>
        <p:spPr>
          <a:xfrm>
            <a:off x="10697722" y="1825408"/>
            <a:ext cx="481222" cy="7175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5500"/>
              </a:lnSpc>
            </a:pPr>
            <a:r>
              <a:rPr lang="en-US" altLang="zh-CN" sz="3200" b="1" dirty="0" smtClean="0">
                <a:solidFill>
                  <a:srgbClr val="FF0000"/>
                </a:solidFill>
              </a:rPr>
              <a:t>D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568690" y="3007369"/>
            <a:ext cx="3610254" cy="288132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r>
              <a:rPr lang="zh-CN" altLang="zh-CN" dirty="0"/>
              <a:t>【变式</a:t>
            </a:r>
            <a:r>
              <a:rPr lang="en-US" altLang="zh-CN" dirty="0"/>
              <a:t>2</a:t>
            </a:r>
            <a:r>
              <a:rPr lang="zh-CN" altLang="zh-CN" dirty="0"/>
              <a:t>】如图</a:t>
            </a:r>
            <a:r>
              <a:rPr lang="en-US" altLang="zh-CN" dirty="0"/>
              <a:t>,</a:t>
            </a:r>
            <a:r>
              <a:rPr lang="zh-CN" altLang="zh-CN" dirty="0"/>
              <a:t>四个村庄坐落在矩形</a:t>
            </a:r>
            <a:r>
              <a:rPr lang="en-US" altLang="zh-CN" i="1" dirty="0"/>
              <a:t>ABCD</a:t>
            </a:r>
            <a:r>
              <a:rPr lang="zh-CN" altLang="zh-CN" dirty="0"/>
              <a:t>的四个顶点上</a:t>
            </a:r>
            <a:r>
              <a:rPr lang="en-US" altLang="zh-CN" dirty="0"/>
              <a:t>,</a:t>
            </a:r>
            <a:r>
              <a:rPr lang="en-US" altLang="zh-CN" i="1" dirty="0"/>
              <a:t>AB=</a:t>
            </a:r>
            <a:r>
              <a:rPr lang="en-US" altLang="zh-CN" dirty="0"/>
              <a:t>10</a:t>
            </a:r>
            <a:r>
              <a:rPr lang="zh-CN" altLang="zh-CN" dirty="0"/>
              <a:t>公里</a:t>
            </a:r>
            <a:r>
              <a:rPr lang="en-US" altLang="zh-CN" dirty="0"/>
              <a:t>,</a:t>
            </a:r>
            <a:r>
              <a:rPr lang="en-US" altLang="zh-CN" i="1" dirty="0"/>
              <a:t>BC=</a:t>
            </a:r>
            <a:r>
              <a:rPr lang="en-US" altLang="zh-CN" dirty="0"/>
              <a:t>15</a:t>
            </a:r>
            <a:r>
              <a:rPr lang="zh-CN" altLang="zh-CN" dirty="0"/>
              <a:t>公里</a:t>
            </a:r>
            <a:r>
              <a:rPr lang="en-US" altLang="zh-CN" dirty="0"/>
              <a:t>,</a:t>
            </a:r>
            <a:r>
              <a:rPr lang="zh-CN" altLang="zh-CN" dirty="0"/>
              <a:t>现在要设立两个车站</a:t>
            </a:r>
            <a:r>
              <a:rPr lang="en-US" altLang="zh-CN" i="1" dirty="0"/>
              <a:t>E</a:t>
            </a:r>
            <a:r>
              <a:rPr lang="en-US" altLang="zh-CN" dirty="0"/>
              <a:t>,</a:t>
            </a:r>
            <a:r>
              <a:rPr lang="en-US" altLang="zh-CN" i="1" dirty="0"/>
              <a:t>F</a:t>
            </a:r>
            <a:r>
              <a:rPr lang="en-US" altLang="zh-CN" dirty="0"/>
              <a:t>,</a:t>
            </a:r>
            <a:r>
              <a:rPr lang="zh-CN" altLang="zh-CN" dirty="0"/>
              <a:t>则</a:t>
            </a:r>
            <a:r>
              <a:rPr lang="en-US" altLang="zh-CN" i="1" dirty="0"/>
              <a:t>EA+EB+EF+FC+FD</a:t>
            </a:r>
            <a:r>
              <a:rPr lang="zh-CN" altLang="zh-CN" dirty="0"/>
              <a:t>的最小值为</a:t>
            </a:r>
            <a:r>
              <a:rPr lang="zh-CN" altLang="zh-CN" i="1" u="sng" dirty="0"/>
              <a:t>　</a:t>
            </a:r>
            <a:r>
              <a:rPr lang="en-US" altLang="zh-CN" i="1" u="sng" dirty="0" smtClean="0"/>
              <a:t>                  </a:t>
            </a:r>
            <a:r>
              <a:rPr lang="zh-CN" altLang="zh-CN" i="1" u="sng" dirty="0"/>
              <a:t>　</a:t>
            </a:r>
            <a:r>
              <a:rPr lang="zh-CN" altLang="zh-CN" dirty="0"/>
              <a:t>公里</a:t>
            </a:r>
            <a:r>
              <a:rPr lang="en-US" altLang="zh-CN" i="1" dirty="0"/>
              <a:t>. </a:t>
            </a:r>
            <a:endParaRPr lang="zh-CN" altLang="zh-CN" dirty="0"/>
          </a:p>
          <a:p>
            <a:endParaRPr lang="zh-CN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6720808" y="1709294"/>
                <a:ext cx="1779846" cy="7166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sz="3200" b="1" dirty="0" smtClean="0">
                    <a:solidFill>
                      <a:srgbClr val="FF0000"/>
                    </a:solidFill>
                  </a:rPr>
                  <a:t>15</a:t>
                </a:r>
                <a:r>
                  <a:rPr lang="en-US" altLang="zh-CN" sz="3200" b="1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sz="3200" b="1" dirty="0">
                    <a:solidFill>
                      <a:srgbClr val="FF0000"/>
                    </a:solidFill>
                  </a:rPr>
                  <a:t>10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0808" y="1709294"/>
                <a:ext cx="1779846" cy="716606"/>
              </a:xfrm>
              <a:prstGeom prst="rect">
                <a:avLst/>
              </a:prstGeom>
              <a:blipFill rotWithShape="1">
                <a:blip r:embed="rId1"/>
                <a:stretch>
                  <a:fillRect l="-34" t="-71" r="31" b="-37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00913" y="3079407"/>
            <a:ext cx="5467505" cy="25820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pPr>
              <a:lnSpc>
                <a:spcPts val="5500"/>
              </a:lnSpc>
            </a:pPr>
            <a:r>
              <a:rPr lang="zh-CN" altLang="en-US" dirty="0" smtClean="0">
                <a:solidFill>
                  <a:srgbClr val="FF0000"/>
                </a:solidFill>
              </a:rPr>
              <a:t>专题过关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r>
              <a:rPr lang="en-US" altLang="zh-CN" dirty="0"/>
              <a:t>1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ACB=</a:t>
            </a:r>
            <a:r>
              <a:rPr lang="en-US" altLang="zh-CN" dirty="0"/>
              <a:t>90°,</a:t>
            </a:r>
            <a:r>
              <a:rPr lang="zh-CN" altLang="zh-CN" dirty="0"/>
              <a:t>∠</a:t>
            </a:r>
            <a:r>
              <a:rPr lang="en-US" altLang="zh-CN" i="1" dirty="0"/>
              <a:t>BAC=</a:t>
            </a:r>
            <a:r>
              <a:rPr lang="en-US" altLang="zh-CN" dirty="0"/>
              <a:t>30°,</a:t>
            </a:r>
            <a:r>
              <a:rPr lang="en-US" altLang="zh-CN" i="1" dirty="0"/>
              <a:t>AB=</a:t>
            </a:r>
            <a:r>
              <a:rPr lang="en-US" altLang="zh-CN" dirty="0"/>
              <a:t>2</a:t>
            </a:r>
            <a:r>
              <a:rPr lang="en-US" altLang="zh-CN" i="1" dirty="0"/>
              <a:t>.</a:t>
            </a:r>
            <a:r>
              <a:rPr lang="zh-CN" altLang="zh-CN" dirty="0"/>
              <a:t>若点</a:t>
            </a:r>
            <a:r>
              <a:rPr lang="en-US" altLang="zh-CN" i="1" dirty="0"/>
              <a:t>P</a:t>
            </a:r>
            <a:r>
              <a:rPr lang="zh-CN" altLang="zh-CN" dirty="0" smtClean="0"/>
              <a:t>是</a:t>
            </a:r>
            <a:endParaRPr lang="en-US" altLang="zh-CN" dirty="0" smtClean="0"/>
          </a:p>
          <a:p>
            <a:r>
              <a:rPr lang="zh-CN" altLang="zh-CN" dirty="0" smtClean="0"/>
              <a:t>△</a:t>
            </a:r>
            <a:r>
              <a:rPr lang="en-US" altLang="zh-CN" i="1" dirty="0"/>
              <a:t>ABC</a:t>
            </a:r>
            <a:r>
              <a:rPr lang="zh-CN" altLang="zh-CN" dirty="0"/>
              <a:t>内一点</a:t>
            </a:r>
            <a:r>
              <a:rPr lang="en-US" altLang="zh-CN" dirty="0"/>
              <a:t>,</a:t>
            </a:r>
            <a:r>
              <a:rPr lang="zh-CN" altLang="zh-CN" dirty="0"/>
              <a:t>则</a:t>
            </a:r>
            <a:r>
              <a:rPr lang="en-US" altLang="zh-CN" i="1" dirty="0"/>
              <a:t>PA+PB+PC</a:t>
            </a:r>
            <a:r>
              <a:rPr lang="zh-CN" altLang="zh-CN" dirty="0"/>
              <a:t>的最小值</a:t>
            </a:r>
            <a:r>
              <a:rPr lang="zh-CN" altLang="zh-CN" dirty="0" smtClean="0"/>
              <a:t>为</a:t>
            </a:r>
            <a:r>
              <a:rPr lang="zh-CN" altLang="zh-CN" i="1" u="sng" dirty="0"/>
              <a:t>　　</a:t>
            </a:r>
            <a:r>
              <a:rPr lang="en-US" altLang="zh-CN" i="1" u="sng" dirty="0" smtClean="0"/>
              <a:t>  </a:t>
            </a:r>
            <a:r>
              <a:rPr lang="en-US" altLang="zh-CN" i="1" dirty="0" smtClean="0"/>
              <a:t>.</a:t>
            </a:r>
            <a:endParaRPr lang="en-US" altLang="zh-CN" i="1" dirty="0" smtClean="0"/>
          </a:p>
          <a:p>
            <a:pPr>
              <a:lnSpc>
                <a:spcPts val="5500"/>
              </a:lnSpc>
            </a:pPr>
            <a:endParaRPr lang="en-US" altLang="zh-CN" i="1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97835" y="4281885"/>
            <a:ext cx="4174146" cy="231051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7294249" y="1686473"/>
                <a:ext cx="802014" cy="91332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94249" y="1686473"/>
                <a:ext cx="802014" cy="913327"/>
              </a:xfrm>
              <a:prstGeom prst="rect">
                <a:avLst/>
              </a:prstGeom>
              <a:blipFill rotWithShape="1">
                <a:blip r:embed="rId2"/>
                <a:stretch>
                  <a:fillRect t="-60" r="2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677728" y="1686473"/>
            <a:ext cx="3074380" cy="2721582"/>
          </a:xfrm>
          <a:prstGeom prst="rect">
            <a:avLst/>
          </a:prstGeom>
        </p:spPr>
      </p:pic>
      <p:sp>
        <p:nvSpPr>
          <p:cNvPr id="9" name="内容占位符 1"/>
          <p:cNvSpPr txBox="1"/>
          <p:nvPr/>
        </p:nvSpPr>
        <p:spPr>
          <a:xfrm>
            <a:off x="214086" y="265162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以点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为旋转</a:t>
            </a:r>
            <a:r>
              <a:rPr lang="zh-CN" altLang="zh-CN">
                <a:solidFill>
                  <a:srgbClr val="FF0000"/>
                </a:solidFill>
              </a:rPr>
              <a:t>中心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14086" y="338913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顺时针</a:t>
            </a:r>
            <a:r>
              <a:rPr lang="zh-CN" altLang="zh-CN" dirty="0">
                <a:solidFill>
                  <a:srgbClr val="FF0000"/>
                </a:solidFill>
              </a:rPr>
              <a:t>旋转△</a:t>
            </a:r>
            <a:r>
              <a:rPr lang="en-US" altLang="zh-CN" i="1" dirty="0">
                <a:solidFill>
                  <a:srgbClr val="FF0000"/>
                </a:solidFill>
              </a:rPr>
              <a:t>APB</a:t>
            </a:r>
            <a:r>
              <a:rPr lang="zh-CN" altLang="zh-CN" dirty="0">
                <a:solidFill>
                  <a:srgbClr val="FF0000"/>
                </a:solidFill>
              </a:rPr>
              <a:t>到△</a:t>
            </a:r>
            <a:r>
              <a:rPr lang="en-US" altLang="zh-CN" i="1" dirty="0">
                <a:solidFill>
                  <a:srgbClr val="FF0000"/>
                </a:solidFill>
              </a:rPr>
              <a:t>AP'B'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旋转角是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14086" y="412664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BB'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PP'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如图所</a:t>
            </a:r>
            <a:r>
              <a:rPr lang="zh-CN" altLang="zh-CN">
                <a:solidFill>
                  <a:srgbClr val="FF0000"/>
                </a:solidFill>
              </a:rPr>
              <a:t>示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14086" y="486415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PAP'=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 dirty="0">
                <a:solidFill>
                  <a:srgbClr val="FF0000"/>
                </a:solidFill>
              </a:rPr>
              <a:t>AP=AP'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PB=P'B</a:t>
            </a:r>
            <a:r>
              <a:rPr lang="en-US" altLang="zh-CN" i="1" smtClean="0">
                <a:solidFill>
                  <a:srgbClr val="FF0000"/>
                </a:solidFill>
              </a:rPr>
              <a:t>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14086" y="560166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APP'</a:t>
            </a:r>
            <a:r>
              <a:rPr lang="zh-CN" altLang="zh-CN" dirty="0">
                <a:solidFill>
                  <a:srgbClr val="FF0000"/>
                </a:solidFill>
              </a:rPr>
              <a:t>是等边三角形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149809" y="2494349"/>
            <a:ext cx="3838991" cy="3398451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188686" y="16691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AP=PP'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PA+PB+PC=PP'+P'B'+</a:t>
            </a:r>
            <a:r>
              <a:rPr lang="en-US" altLang="zh-CN" i="1">
                <a:solidFill>
                  <a:srgbClr val="FF0000"/>
                </a:solidFill>
              </a:rPr>
              <a:t>PC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188686" y="96456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PP'+P'B'+PC</a:t>
            </a:r>
            <a:r>
              <a:rPr lang="zh-CN" altLang="zh-CN" dirty="0">
                <a:solidFill>
                  <a:srgbClr val="FF0000"/>
                </a:solidFill>
              </a:rPr>
              <a:t>≥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en-US" altLang="zh-CN" i="1" dirty="0" smtClean="0">
                <a:solidFill>
                  <a:srgbClr val="FF0000"/>
                </a:solidFill>
              </a:rPr>
              <a:t>'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PP'+P'B'+PC</a:t>
            </a:r>
            <a:r>
              <a:rPr lang="zh-CN" altLang="zh-CN" dirty="0">
                <a:solidFill>
                  <a:srgbClr val="FF0000"/>
                </a:solidFill>
              </a:rPr>
              <a:t>的最小值就是</a:t>
            </a:r>
            <a:r>
              <a:rPr lang="en-US" altLang="zh-CN" i="1" dirty="0">
                <a:solidFill>
                  <a:srgbClr val="FF0000"/>
                </a:solidFill>
              </a:rPr>
              <a:t>CB'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值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188686" y="176222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PA+PB+PC</a:t>
            </a:r>
            <a:r>
              <a:rPr lang="zh-CN" altLang="zh-CN" dirty="0">
                <a:solidFill>
                  <a:srgbClr val="FF0000"/>
                </a:solidFill>
              </a:rPr>
              <a:t>的最小值就是</a:t>
            </a:r>
            <a:r>
              <a:rPr lang="en-US" altLang="zh-CN" i="1" dirty="0">
                <a:solidFill>
                  <a:srgbClr val="FF0000"/>
                </a:solidFill>
              </a:rPr>
              <a:t>CB'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值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88686" y="255987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BAC=</a:t>
            </a:r>
            <a:r>
              <a:rPr lang="en-US" altLang="zh-CN" dirty="0">
                <a:solidFill>
                  <a:srgbClr val="FF0000"/>
                </a:solidFill>
              </a:rPr>
              <a:t>30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BAB'=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>
                <a:solidFill>
                  <a:srgbClr val="FF0000"/>
                </a:solidFill>
              </a:rPr>
              <a:t>AB=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88686" y="335752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CAB'=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 dirty="0">
                <a:solidFill>
                  <a:srgbClr val="FF0000"/>
                </a:solidFill>
              </a:rPr>
              <a:t>AB'=</a:t>
            </a:r>
            <a:r>
              <a:rPr lang="en-US" altLang="zh-CN" smtClean="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188686" y="4155183"/>
                <a:ext cx="11760200" cy="1277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i="1" smtClean="0">
                    <a:solidFill>
                      <a:srgbClr val="FF0000"/>
                    </a:solidFill>
                  </a:rPr>
                  <a:t>AC=AB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cos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 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BAC=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2×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cos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 30°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6" y="4155183"/>
                <a:ext cx="11760200" cy="1277016"/>
              </a:xfrm>
              <a:prstGeom prst="rect">
                <a:avLst/>
              </a:prstGeom>
              <a:blipFill rotWithShape="1">
                <a:blip r:embed="rId2"/>
                <a:stretch>
                  <a:fillRect l="-1" t="-30" r="1" b="3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188686" y="5432199"/>
                <a:ext cx="11760200" cy="182049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CB'=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𝑪𝑨</m:t>
                            </m:r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𝑨𝑩</m:t>
                            </m:r>
                            <m:r>
                              <m:rPr>
                                <m:nor/>
                              </m:rP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′</m:t>
                            </m:r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686" y="5432199"/>
                <a:ext cx="11760200" cy="1820498"/>
              </a:xfrm>
              <a:prstGeom prst="rect">
                <a:avLst/>
              </a:prstGeom>
              <a:blipFill rotWithShape="1">
                <a:blip r:embed="rId3"/>
                <a:stretch>
                  <a:fillRect l="-1" t="-22" r="1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6500"/>
                  </a:lnSpc>
                </a:pPr>
                <a:r>
                  <a:rPr lang="en-US" altLang="zh-CN" dirty="0" smtClean="0"/>
                  <a:t>2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直线</a:t>
                </a:r>
                <a:r>
                  <a:rPr lang="en-US" altLang="zh-CN" i="1" dirty="0"/>
                  <a:t>y=</a:t>
                </a:r>
                <a:r>
                  <a:rPr lang="en-US" altLang="zh-CN" dirty="0">
                    <a:latin typeface="+mn-ea"/>
                  </a:rPr>
                  <a:t>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/>
                  <a:t>x+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zh-CN" dirty="0"/>
                  <a:t>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y</a:t>
                </a:r>
                <a:r>
                  <a:rPr lang="zh-CN" altLang="zh-CN" dirty="0"/>
                  <a:t>轴分别交于点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为△</a:t>
                </a:r>
                <a:r>
                  <a:rPr lang="en-US" altLang="zh-CN" i="1" dirty="0"/>
                  <a:t>AOB</a:t>
                </a:r>
                <a:r>
                  <a:rPr lang="zh-CN" altLang="zh-CN" dirty="0" smtClean="0"/>
                  <a:t>内部</a:t>
                </a:r>
                <a:endParaRPr lang="en-US" altLang="zh-CN" dirty="0" smtClean="0"/>
              </a:p>
              <a:p>
                <a:pPr>
                  <a:lnSpc>
                    <a:spcPts val="6500"/>
                  </a:lnSpc>
                </a:pPr>
                <a:r>
                  <a:rPr lang="zh-CN" altLang="zh-CN" dirty="0" smtClean="0"/>
                  <a:t>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</a:t>
                </a:r>
                <a:r>
                  <a:rPr lang="en-US" altLang="zh-CN" i="1" dirty="0"/>
                  <a:t>AQ+OQ+BQ</a:t>
                </a:r>
                <a:r>
                  <a:rPr lang="zh-CN" altLang="zh-CN" dirty="0"/>
                  <a:t>的最小值为</a:t>
                </a:r>
                <a:r>
                  <a:rPr lang="zh-CN" altLang="zh-CN" i="1" u="sng" dirty="0"/>
                  <a:t>　　　　</a:t>
                </a:r>
                <a:r>
                  <a:rPr lang="en-US" altLang="zh-CN" i="1" dirty="0"/>
                  <a:t>. </a:t>
                </a:r>
                <a:endParaRPr lang="en-US" altLang="zh-CN" i="1" dirty="0" smtClean="0"/>
              </a:p>
              <a:p>
                <a:pPr>
                  <a:lnSpc>
                    <a:spcPts val="6500"/>
                  </a:lnSpc>
                </a:pP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998129" y="1522713"/>
            <a:ext cx="3275538" cy="291615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3" name="矩形 2"/>
              <p:cNvSpPr/>
              <p:nvPr/>
            </p:nvSpPr>
            <p:spPr>
              <a:xfrm>
                <a:off x="6232068" y="1122620"/>
                <a:ext cx="802014" cy="92589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65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zh-CN" altLang="en-US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zh-CN" altLang="en-US" sz="32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𝟕</m:t>
                          </m:r>
                        </m:e>
                      </m:rad>
                    </m:oMath>
                  </m:oMathPara>
                </a14:m>
                <a:endParaRPr lang="zh-CN" altLang="en-US" sz="3200" b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3" name="矩形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2068" y="1122620"/>
                <a:ext cx="802014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22" t="-62" r="2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82996" y="4237781"/>
            <a:ext cx="3630385" cy="251784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28600" y="1885937"/>
                <a:ext cx="11760200" cy="81278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解析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/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885937"/>
                <a:ext cx="11760200" cy="812787"/>
              </a:xfrm>
              <a:prstGeom prst="rect">
                <a:avLst/>
              </a:prstGeom>
              <a:blipFill rotWithShape="1">
                <a:blip r:embed="rId5"/>
                <a:stretch>
                  <a:fillRect t="-77" b="-71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2698724"/>
                <a:ext cx="11760200" cy="81278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0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;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0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x=</a:t>
                </a:r>
                <a:r>
                  <a:rPr lang="en-US" altLang="zh-CN">
                    <a:solidFill>
                      <a:srgbClr val="FF0000"/>
                    </a:solidFill>
                  </a:rPr>
                  <a:t>1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698724"/>
                <a:ext cx="11760200" cy="812787"/>
              </a:xfrm>
              <a:prstGeom prst="rect">
                <a:avLst/>
              </a:prstGeom>
              <a:blipFill rotWithShape="1">
                <a:blip r:embed="rId6"/>
                <a:stretch>
                  <a:fillRect t="-75" b="-71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28600" y="3511511"/>
                <a:ext cx="11760200" cy="81278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(1,0),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(0,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511511"/>
                <a:ext cx="11760200" cy="812787"/>
              </a:xfrm>
              <a:prstGeom prst="rect">
                <a:avLst/>
              </a:prstGeom>
              <a:blipFill rotWithShape="1">
                <a:blip r:embed="rId7"/>
                <a:stretch>
                  <a:fillRect t="-73" b="-71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28600" y="4324298"/>
                <a:ext cx="11760200" cy="81278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OA=</a:t>
                </a:r>
                <a:r>
                  <a:rPr lang="en-US" altLang="zh-CN">
                    <a:solidFill>
                      <a:srgbClr val="FF0000"/>
                    </a:solidFill>
                  </a:rPr>
                  <a:t>1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324298"/>
                <a:ext cx="11760200" cy="812787"/>
              </a:xfrm>
              <a:prstGeom prst="rect">
                <a:avLst/>
              </a:prstGeom>
              <a:blipFill rotWithShape="1">
                <a:blip r:embed="rId8"/>
                <a:stretch>
                  <a:fillRect t="-72" b="-711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28600" y="5137085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𝑶𝑨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ad>
                                  <m:radPr>
                                    <m:degHide m:val="on"/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𝟑</m:t>
                                    </m:r>
                                  </m:e>
                                </m:rad>
                              </m:e>
                            </m:d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endParaRPr lang="zh-CN" altLang="zh-CN" dirty="0"/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137085"/>
                <a:ext cx="11760200" cy="925894"/>
              </a:xfrm>
              <a:prstGeom prst="rect">
                <a:avLst/>
              </a:prstGeom>
              <a:blipFill rotWithShape="1">
                <a:blip r:embed="rId9"/>
                <a:stretch>
                  <a:fillRect t="-1982" b="6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827815" y="3785385"/>
            <a:ext cx="3247738" cy="2252464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17714" y="195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OBA=</a:t>
            </a:r>
            <a:r>
              <a:rPr lang="en-US" altLang="zh-CN" smtClean="0">
                <a:solidFill>
                  <a:srgbClr val="FF0000"/>
                </a:solidFill>
              </a:rPr>
              <a:t>30°,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OAB=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7714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任取△</a:t>
            </a:r>
            <a:r>
              <a:rPr lang="en-US" altLang="zh-CN" i="1" smtClean="0">
                <a:solidFill>
                  <a:srgbClr val="FF0000"/>
                </a:solidFill>
              </a:rPr>
              <a:t>AOB</a:t>
            </a:r>
            <a:r>
              <a:rPr lang="zh-CN" altLang="zh-CN" smtClean="0">
                <a:solidFill>
                  <a:srgbClr val="FF0000"/>
                </a:solidFill>
              </a:rPr>
              <a:t>内一点</a:t>
            </a:r>
            <a:r>
              <a:rPr lang="en-US" altLang="zh-CN" i="1" smtClean="0">
                <a:solidFill>
                  <a:srgbClr val="FF0000"/>
                </a:solidFill>
              </a:rPr>
              <a:t>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7714" y="17912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smtClean="0">
                <a:solidFill>
                  <a:srgbClr val="FF0000"/>
                </a:solidFill>
              </a:rPr>
              <a:t>AQ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BQ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OQ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7714" y="258890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将△</a:t>
            </a:r>
            <a:r>
              <a:rPr lang="en-US" altLang="zh-CN" i="1" smtClean="0">
                <a:solidFill>
                  <a:srgbClr val="FF0000"/>
                </a:solidFill>
              </a:rPr>
              <a:t>ABQ</a:t>
            </a:r>
            <a:r>
              <a:rPr lang="zh-CN" altLang="zh-CN" smtClean="0">
                <a:solidFill>
                  <a:srgbClr val="FF0000"/>
                </a:solidFill>
              </a:rPr>
              <a:t>绕点</a:t>
            </a:r>
            <a:r>
              <a:rPr lang="en-US" altLang="zh-CN" i="1" smtClean="0">
                <a:solidFill>
                  <a:srgbClr val="FF0000"/>
                </a:solidFill>
              </a:rPr>
              <a:t>A</a:t>
            </a:r>
            <a:r>
              <a:rPr lang="zh-CN" altLang="zh-CN" smtClean="0">
                <a:solidFill>
                  <a:srgbClr val="FF0000"/>
                </a:solidFill>
              </a:rPr>
              <a:t>顺时针旋转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zh-CN" altLang="zh-CN" smtClean="0">
                <a:solidFill>
                  <a:srgbClr val="FF0000"/>
                </a:solidFill>
              </a:rPr>
              <a:t>得到△</a:t>
            </a:r>
            <a:r>
              <a:rPr lang="en-US" altLang="zh-CN" i="1" smtClean="0">
                <a:solidFill>
                  <a:srgbClr val="FF0000"/>
                </a:solidFill>
              </a:rPr>
              <a:t>AB'Q'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17714" y="338655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en-US" altLang="zh-CN" i="1" smtClean="0">
                <a:solidFill>
                  <a:srgbClr val="FF0000"/>
                </a:solidFill>
              </a:rPr>
              <a:t>B'</a:t>
            </a: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smtClean="0">
                <a:solidFill>
                  <a:srgbClr val="FF0000"/>
                </a:solidFill>
              </a:rPr>
              <a:t>B'C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x</a:t>
            </a:r>
            <a:r>
              <a:rPr lang="zh-CN" altLang="zh-CN" smtClean="0">
                <a:solidFill>
                  <a:srgbClr val="FF0000"/>
                </a:solidFill>
              </a:rPr>
              <a:t>轴于</a:t>
            </a:r>
            <a:r>
              <a:rPr lang="en-US" altLang="zh-CN" i="1" smtClean="0">
                <a:solidFill>
                  <a:srgbClr val="FF0000"/>
                </a:solidFill>
              </a:rPr>
              <a:t>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如图所示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17714" y="418421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AB'=AB=</a:t>
            </a:r>
            <a:r>
              <a:rPr lang="en-US" altLang="zh-CN" smtClean="0">
                <a:solidFill>
                  <a:srgbClr val="FF0000"/>
                </a:solidFill>
              </a:rPr>
              <a:t>2,</a:t>
            </a:r>
            <a:r>
              <a:rPr lang="en-US" altLang="zh-CN" i="1" smtClean="0">
                <a:solidFill>
                  <a:srgbClr val="FF0000"/>
                </a:solidFill>
              </a:rPr>
              <a:t>AQ=AQ'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BQ=B'Q'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17714" y="498186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BAB'=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QAQ'=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17714" y="5779520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QAQ'</a:t>
            </a:r>
            <a:r>
              <a:rPr lang="zh-CN" altLang="zh-CN" smtClean="0">
                <a:solidFill>
                  <a:srgbClr val="FF0000"/>
                </a:solidFill>
              </a:rPr>
              <a:t>是等边三角形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847861" y="2889386"/>
            <a:ext cx="3371682" cy="2338425"/>
          </a:xfrm>
          <a:prstGeom prst="rect">
            <a:avLst/>
          </a:prstGeom>
        </p:spPr>
      </p:pic>
      <p:sp>
        <p:nvSpPr>
          <p:cNvPr id="14" name="内容占位符 1"/>
          <p:cNvSpPr txBox="1"/>
          <p:nvPr/>
        </p:nvSpPr>
        <p:spPr>
          <a:xfrm>
            <a:off x="275771" y="19594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AQ=QQ'.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OQ+AQ+BQ=OQ+QQ'+</a:t>
            </a:r>
            <a:r>
              <a:rPr lang="en-US" altLang="zh-CN" i="1" smtClean="0">
                <a:solidFill>
                  <a:srgbClr val="FF0000"/>
                </a:solidFill>
              </a:rPr>
              <a:t>Q'B</a:t>
            </a:r>
            <a:r>
              <a:rPr lang="en-US" altLang="zh-CN" i="1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5" name="内容占位符 1"/>
          <p:cNvSpPr txBox="1"/>
          <p:nvPr/>
        </p:nvSpPr>
        <p:spPr>
          <a:xfrm>
            <a:off x="275771" y="102693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OQ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QQ'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Q'B'</a:t>
            </a:r>
            <a:r>
              <a:rPr lang="zh-CN" altLang="zh-CN" dirty="0">
                <a:solidFill>
                  <a:srgbClr val="FF0000"/>
                </a:solidFill>
              </a:rPr>
              <a:t>这三条线段在同一直线时最</a:t>
            </a:r>
            <a:r>
              <a:rPr lang="zh-CN" altLang="zh-CN">
                <a:solidFill>
                  <a:srgbClr val="FF0000"/>
                </a:solidFill>
              </a:rPr>
              <a:t>短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275771" y="185793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AQ+OQ+BQ</a:t>
            </a:r>
            <a:r>
              <a:rPr lang="zh-CN" altLang="zh-CN" dirty="0">
                <a:solidFill>
                  <a:srgbClr val="FF0000"/>
                </a:solidFill>
              </a:rPr>
              <a:t>的最小值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i="1">
                <a:solidFill>
                  <a:srgbClr val="FF0000"/>
                </a:solidFill>
              </a:rPr>
              <a:t>OB</a:t>
            </a:r>
            <a:r>
              <a:rPr lang="en-US" altLang="zh-CN" i="1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7" name="内容占位符 1"/>
          <p:cNvSpPr txBox="1"/>
          <p:nvPr/>
        </p:nvSpPr>
        <p:spPr>
          <a:xfrm>
            <a:off x="275771" y="2688933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BAO=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BAB'=</a:t>
            </a:r>
            <a:r>
              <a:rPr lang="en-US" altLang="zh-CN" dirty="0">
                <a:solidFill>
                  <a:srgbClr val="FF0000"/>
                </a:solidFill>
              </a:rPr>
              <a:t>60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B'AC=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内容占位符 1"/>
              <p:cNvSpPr txBox="1"/>
              <p:nvPr/>
            </p:nvSpPr>
            <p:spPr>
              <a:xfrm>
                <a:off x="275771" y="3519930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AB'=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B'C=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OC=OA+AC=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3519930"/>
                <a:ext cx="11760200" cy="1155829"/>
              </a:xfrm>
              <a:prstGeom prst="rect">
                <a:avLst/>
              </a:prstGeom>
              <a:blipFill rotWithShape="1">
                <a:blip r:embed="rId2"/>
                <a:stretch>
                  <a:fillRect l="-2" t="-11" r="2" b="2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9" name="内容占位符 1"/>
              <p:cNvSpPr txBox="1"/>
              <p:nvPr/>
            </p:nvSpPr>
            <p:spPr>
              <a:xfrm>
                <a:off x="275771" y="4293902"/>
                <a:ext cx="11760200" cy="159556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OB'=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𝑶𝑪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𝑪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ad>
                                  <m:radPr>
                                    <m:degHide m:val="on"/>
                                    <m:ctrlPr>
                                      <a:rPr lang="zh-CN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altLang="zh-CN" i="1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𝟑</m:t>
                                    </m:r>
                                  </m:e>
                                </m:rad>
                              </m:e>
                            </m:d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4293902"/>
                <a:ext cx="11760200" cy="1595565"/>
              </a:xfrm>
              <a:prstGeom prst="rect">
                <a:avLst/>
              </a:prstGeom>
              <a:blipFill rotWithShape="1">
                <a:blip r:embed="rId3"/>
                <a:stretch>
                  <a:fillRect l="-2" t="-2" r="2" b="3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内容占位符 1"/>
              <p:cNvSpPr txBox="1"/>
              <p:nvPr/>
            </p:nvSpPr>
            <p:spPr>
              <a:xfrm>
                <a:off x="275771" y="5779864"/>
                <a:ext cx="11760200" cy="176715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AQ+OQ+BQ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的最小值是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5779864"/>
                <a:ext cx="11760200" cy="1767150"/>
              </a:xfrm>
              <a:prstGeom prst="rect">
                <a:avLst/>
              </a:prstGeom>
              <a:blipFill rotWithShape="1">
                <a:blip r:embed="rId4"/>
                <a:stretch>
                  <a:fillRect l="-2" t="-5" r="2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rmAutofit/>
              </a:bodyPr>
              <a:lstStyle/>
              <a:p>
                <a:r>
                  <a:rPr lang="en-US" altLang="zh-CN" dirty="0"/>
                  <a:t>3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问题背景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将△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逆时针旋转</a:t>
                </a:r>
                <a:r>
                  <a:rPr lang="en-US" altLang="zh-CN" dirty="0"/>
                  <a:t>60°</a:t>
                </a:r>
                <a:r>
                  <a:rPr lang="zh-CN" altLang="zh-CN" dirty="0" smtClean="0"/>
                  <a:t>得</a:t>
                </a:r>
                <a:endParaRPr lang="en-US" altLang="zh-CN" dirty="0" smtClean="0"/>
              </a:p>
              <a:p>
                <a:r>
                  <a:rPr lang="zh-CN" altLang="zh-CN" dirty="0" smtClean="0"/>
                  <a:t>到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ADE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DE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BC</a:t>
                </a:r>
                <a:r>
                  <a:rPr lang="zh-CN" altLang="zh-CN" dirty="0" smtClean="0"/>
                  <a:t>交于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PA+PC=PE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zh-CN" altLang="zh-CN" dirty="0"/>
                  <a:t>问题解决</a:t>
                </a:r>
                <a:r>
                  <a:rPr lang="en-US" altLang="zh-CN" dirty="0"/>
                  <a:t>: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MNG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MN=</a:t>
                </a:r>
                <a:r>
                  <a:rPr lang="en-US" altLang="zh-CN" dirty="0"/>
                  <a:t>6,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M=</a:t>
                </a:r>
                <a:r>
                  <a:rPr lang="en-US" altLang="zh-CN" dirty="0"/>
                  <a:t>75°,</a:t>
                </a:r>
                <a:r>
                  <a:rPr lang="en-US" altLang="zh-CN" i="1" dirty="0"/>
                  <a:t>MG=</a:t>
                </a:r>
                <a:r>
                  <a:rPr lang="en-US" altLang="zh-CN" dirty="0"/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r>
                  <a:rPr lang="zh-CN" altLang="zh-CN" dirty="0" smtClean="0"/>
                  <a:t>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是△</a:t>
                </a:r>
                <a:r>
                  <a:rPr lang="en-US" altLang="zh-CN" i="1" dirty="0"/>
                  <a:t>MNG</a:t>
                </a:r>
                <a:r>
                  <a:rPr lang="zh-CN" altLang="zh-CN" dirty="0" smtClean="0"/>
                  <a:t>内一点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到△</a:t>
                </a:r>
                <a:r>
                  <a:rPr lang="en-US" altLang="zh-CN" i="1" dirty="0"/>
                  <a:t>MNG</a:t>
                </a:r>
                <a:r>
                  <a:rPr lang="zh-CN" altLang="zh-CN" dirty="0"/>
                  <a:t>三个</a:t>
                </a:r>
                <a:r>
                  <a:rPr lang="zh-CN" altLang="zh-CN" dirty="0" smtClean="0"/>
                  <a:t>顶点</a:t>
                </a:r>
                <a:endParaRPr lang="en-US" altLang="zh-CN" dirty="0" smtClean="0"/>
              </a:p>
              <a:p>
                <a:r>
                  <a:rPr lang="zh-CN" altLang="zh-CN" dirty="0" smtClean="0"/>
                  <a:t>的</a:t>
                </a:r>
                <a:r>
                  <a:rPr lang="zh-CN" altLang="zh-CN" dirty="0"/>
                  <a:t>距离和的最小值</a:t>
                </a:r>
                <a:r>
                  <a:rPr lang="zh-CN" altLang="zh-CN" dirty="0" smtClean="0"/>
                  <a:t>是</a:t>
                </a:r>
                <a:r>
                  <a:rPr lang="zh-CN" altLang="zh-CN" i="1" u="sng" dirty="0"/>
                  <a:t>　　　　</a:t>
                </a:r>
                <a:r>
                  <a:rPr lang="en-US" altLang="zh-CN" i="1" dirty="0"/>
                  <a:t>. 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554939" y="512434"/>
            <a:ext cx="3571417" cy="325235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692497" y="4081281"/>
            <a:ext cx="3296303" cy="2617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将△</a:t>
            </a:r>
            <a:r>
              <a:rPr lang="en-US" altLang="zh-CN" i="1" dirty="0"/>
              <a:t>ABC</a:t>
            </a:r>
            <a:r>
              <a:rPr lang="zh-CN" altLang="zh-CN" dirty="0"/>
              <a:t>绕点</a:t>
            </a:r>
            <a:r>
              <a:rPr lang="en-US" altLang="zh-CN" i="1" dirty="0"/>
              <a:t>A</a:t>
            </a:r>
            <a:r>
              <a:rPr lang="zh-CN" altLang="zh-CN" dirty="0"/>
              <a:t>逆时针旋转</a:t>
            </a:r>
            <a:r>
              <a:rPr lang="en-US" altLang="zh-CN" dirty="0"/>
              <a:t>60°</a:t>
            </a:r>
            <a:r>
              <a:rPr lang="zh-CN" altLang="zh-CN" dirty="0"/>
              <a:t>得到△</a:t>
            </a:r>
            <a:r>
              <a:rPr lang="en-US" altLang="zh-CN" i="1" dirty="0"/>
              <a:t>ADE</a:t>
            </a:r>
            <a:r>
              <a:rPr lang="en-US" altLang="zh-CN" dirty="0"/>
              <a:t>,</a:t>
            </a:r>
            <a:r>
              <a:rPr lang="en-US" altLang="zh-CN" i="1" dirty="0"/>
              <a:t>DE</a:t>
            </a:r>
            <a:r>
              <a:rPr lang="zh-CN" altLang="zh-CN" dirty="0"/>
              <a:t>与</a:t>
            </a:r>
            <a:r>
              <a:rPr lang="en-US" altLang="zh-CN" i="1" dirty="0"/>
              <a:t>BC</a:t>
            </a:r>
            <a:r>
              <a:rPr lang="zh-CN" altLang="zh-CN" dirty="0" smtClean="0"/>
              <a:t>交</a:t>
            </a:r>
            <a:endParaRPr lang="en-US" altLang="zh-CN" dirty="0" smtClean="0"/>
          </a:p>
          <a:p>
            <a:r>
              <a:rPr lang="zh-CN" altLang="zh-CN" dirty="0" smtClean="0"/>
              <a:t>于</a:t>
            </a:r>
            <a:r>
              <a:rPr lang="zh-CN" altLang="zh-CN" dirty="0"/>
              <a:t>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en-US" altLang="zh-CN" i="1" dirty="0"/>
              <a:t>PA+PC=PE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zh-CN" altLang="zh-CN" dirty="0"/>
              <a:t>问题解决</a:t>
            </a:r>
            <a:r>
              <a:rPr lang="en-US" altLang="zh-CN" dirty="0" smtClean="0"/>
              <a:t>:</a:t>
            </a:r>
            <a:endParaRPr lang="en-US" altLang="zh-CN" dirty="0" smtClean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89810" y="1045719"/>
            <a:ext cx="3973389" cy="361841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4450616" y="4315135"/>
            <a:ext cx="3925888" cy="2519721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2427364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dirty="0">
                <a:solidFill>
                  <a:srgbClr val="FF0000"/>
                </a:solidFill>
              </a:rPr>
              <a:t>1)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上截取</a:t>
            </a:r>
            <a:r>
              <a:rPr lang="en-US" altLang="zh-CN" i="1">
                <a:solidFill>
                  <a:srgbClr val="FF0000"/>
                </a:solidFill>
              </a:rPr>
              <a:t>BG=PD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3164874"/>
                <a:ext cx="11760200" cy="182171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1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𝑨𝑩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𝑩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𝑩𝑮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𝑷𝑫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164874"/>
                <a:ext cx="11760200" cy="1821717"/>
              </a:xfrm>
              <a:prstGeom prst="rect">
                <a:avLst/>
              </a:prstGeom>
              <a:blipFill rotWithShape="1">
                <a:blip r:embed="rId3"/>
                <a:stretch>
                  <a:fillRect t="-2" b="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28600" y="498659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ABG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ADP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630123" y="927422"/>
            <a:ext cx="4126447" cy="2648444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304800" y="21045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AG=AP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BAG=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DAP.</a:t>
            </a: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GAP=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BAD=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04800" y="100811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AGP</a:t>
            </a:r>
            <a:r>
              <a:rPr lang="zh-CN" altLang="zh-CN" smtClean="0">
                <a:solidFill>
                  <a:srgbClr val="FF0000"/>
                </a:solidFill>
              </a:rPr>
              <a:t>是等边三角形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AGC=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APG=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4800" y="180576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APE=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EPC=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4800" y="260341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smtClean="0">
                <a:solidFill>
                  <a:srgbClr val="FF0000"/>
                </a:solidFill>
              </a:rPr>
              <a:t>EC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延长</a:t>
            </a:r>
            <a:r>
              <a:rPr lang="en-US" altLang="zh-CN" i="1" smtClean="0">
                <a:solidFill>
                  <a:srgbClr val="FF0000"/>
                </a:solidFill>
              </a:rPr>
              <a:t>BC</a:t>
            </a:r>
            <a:r>
              <a:rPr lang="zh-CN" altLang="zh-CN" smtClean="0">
                <a:solidFill>
                  <a:srgbClr val="FF0000"/>
                </a:solidFill>
              </a:rPr>
              <a:t>到</a:t>
            </a:r>
            <a:r>
              <a:rPr lang="en-US" altLang="zh-CN" i="1" smtClean="0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使</a:t>
            </a:r>
            <a:r>
              <a:rPr lang="en-US" altLang="zh-CN" i="1" smtClean="0">
                <a:solidFill>
                  <a:srgbClr val="FF0000"/>
                </a:solidFill>
              </a:rPr>
              <a:t>CF=PA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smtClean="0">
                <a:solidFill>
                  <a:srgbClr val="FF0000"/>
                </a:solidFill>
              </a:rPr>
              <a:t>EF.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04800" y="340107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将△</a:t>
            </a:r>
            <a:r>
              <a:rPr lang="en-US" altLang="zh-CN" i="1" smtClean="0">
                <a:solidFill>
                  <a:srgbClr val="FF0000"/>
                </a:solidFill>
              </a:rPr>
              <a:t>ABC</a:t>
            </a:r>
            <a:r>
              <a:rPr lang="zh-CN" altLang="zh-CN" smtClean="0">
                <a:solidFill>
                  <a:srgbClr val="FF0000"/>
                </a:solidFill>
              </a:rPr>
              <a:t>绕点</a:t>
            </a:r>
            <a:r>
              <a:rPr lang="en-US" altLang="zh-CN" i="1" smtClean="0">
                <a:solidFill>
                  <a:srgbClr val="FF0000"/>
                </a:solidFill>
              </a:rPr>
              <a:t>A</a:t>
            </a:r>
            <a:r>
              <a:rPr lang="zh-CN" altLang="zh-CN" smtClean="0">
                <a:solidFill>
                  <a:srgbClr val="FF0000"/>
                </a:solidFill>
              </a:rPr>
              <a:t>逆时针旋转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zh-CN" altLang="zh-CN" smtClean="0">
                <a:solidFill>
                  <a:srgbClr val="FF0000"/>
                </a:solidFill>
              </a:rPr>
              <a:t>得到△</a:t>
            </a:r>
            <a:r>
              <a:rPr lang="en-US" altLang="zh-CN" i="1" smtClean="0">
                <a:solidFill>
                  <a:srgbClr val="FF0000"/>
                </a:solidFill>
              </a:rPr>
              <a:t>ADE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04800" y="419872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EAC=</a:t>
            </a:r>
            <a:r>
              <a:rPr lang="en-US" altLang="zh-CN" smtClean="0">
                <a:solidFill>
                  <a:srgbClr val="FF0000"/>
                </a:solidFill>
              </a:rPr>
              <a:t>60°,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EPC=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304800" y="499638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AE=AC</a:t>
            </a:r>
            <a:r>
              <a:rPr lang="en-US" altLang="zh-CN" smtClean="0">
                <a:solidFill>
                  <a:srgbClr val="FF0000"/>
                </a:solidFill>
              </a:rPr>
              <a:t>,∴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ACE</a:t>
            </a:r>
            <a:r>
              <a:rPr lang="zh-CN" altLang="zh-CN" smtClean="0">
                <a:solidFill>
                  <a:srgbClr val="FF0000"/>
                </a:solidFill>
              </a:rPr>
              <a:t>是等边三角形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304800" y="5794034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AE=EC=AC.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966259" y="4198714"/>
            <a:ext cx="3925888" cy="2519721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362857" y="21045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PAE+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APE+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AEP=</a:t>
            </a:r>
            <a:r>
              <a:rPr lang="en-US" altLang="zh-CN" dirty="0">
                <a:solidFill>
                  <a:srgbClr val="FF0000"/>
                </a:solidFill>
              </a:rPr>
              <a:t>180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ECF+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ACE+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ACB=</a:t>
            </a:r>
            <a:r>
              <a:rPr lang="en-US" altLang="zh-CN">
                <a:solidFill>
                  <a:srgbClr val="FF0000"/>
                </a:solidFill>
              </a:rPr>
              <a:t>180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62857" y="100811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APE=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PAE=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ECF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362857" y="1805764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CFE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𝑨𝑬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𝑬𝑪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𝑬𝑨𝑷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𝑬𝑪𝑭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𝑷𝑨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𝑪𝑭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857" y="1805764"/>
                <a:ext cx="11760200" cy="1664495"/>
              </a:xfrm>
              <a:prstGeom prst="rect">
                <a:avLst/>
              </a:prstGeom>
              <a:blipFill rotWithShape="1">
                <a:blip r:embed="rId2"/>
                <a:stretch>
                  <a:fillRect l="-2" t="-28" r="2" b="3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362857" y="347025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APE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CFE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APE=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>
                <a:solidFill>
                  <a:srgbClr val="FF0000"/>
                </a:solidFill>
              </a:rPr>
              <a:t>PE=EF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62857" y="430125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EPF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zh-CN" altLang="zh-CN">
                <a:solidFill>
                  <a:srgbClr val="FF0000"/>
                </a:solidFill>
              </a:rPr>
              <a:t>等边三角形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62857" y="5132253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PE=PF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PA+PC=PE</a:t>
            </a:r>
            <a:r>
              <a:rPr lang="en-US" altLang="zh-CN" dirty="0" smtClean="0">
                <a:solidFill>
                  <a:srgbClr val="FF0000"/>
                </a:solidFill>
              </a:rPr>
              <a:t>;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MNG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MN=</a:t>
                </a:r>
                <a:r>
                  <a:rPr lang="en-US" altLang="zh-CN" dirty="0"/>
                  <a:t>6,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M=</a:t>
                </a:r>
                <a:r>
                  <a:rPr lang="en-US" altLang="zh-CN" dirty="0"/>
                  <a:t>75°,</a:t>
                </a:r>
                <a:r>
                  <a:rPr lang="en-US" altLang="zh-CN" i="1" dirty="0"/>
                  <a:t>MG=</a:t>
                </a:r>
                <a:r>
                  <a:rPr lang="en-US" altLang="zh-CN" dirty="0"/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.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是△</a:t>
                </a:r>
                <a:r>
                  <a:rPr lang="en-US" altLang="zh-CN" i="1" dirty="0"/>
                  <a:t>MNG</a:t>
                </a:r>
                <a:r>
                  <a:rPr lang="zh-CN" altLang="zh-CN" dirty="0" smtClean="0"/>
                  <a:t>内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则点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到△</a:t>
                </a:r>
                <a:r>
                  <a:rPr lang="en-US" altLang="zh-CN" i="1" dirty="0"/>
                  <a:t>MNG</a:t>
                </a:r>
                <a:r>
                  <a:rPr lang="zh-CN" altLang="zh-CN" dirty="0"/>
                  <a:t>三个顶点的距离和的最小值</a:t>
                </a:r>
                <a:r>
                  <a:rPr lang="zh-CN" altLang="zh-CN" dirty="0" smtClean="0"/>
                  <a:t>是</a:t>
                </a:r>
                <a:r>
                  <a:rPr lang="zh-CN" altLang="zh-CN" i="1" u="sng" dirty="0"/>
                  <a:t>　</a:t>
                </a:r>
                <a:r>
                  <a:rPr lang="en-US" altLang="zh-CN" i="1" u="sng" dirty="0" smtClean="0"/>
                  <a:t>           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r>
                  <a:rPr lang="en-US" altLang="zh-CN" i="1" dirty="0"/>
                  <a:t> 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71510" y="2971732"/>
            <a:ext cx="3110707" cy="2469712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矩形 4"/>
              <p:cNvSpPr/>
              <p:nvPr/>
            </p:nvSpPr>
            <p:spPr>
              <a:xfrm>
                <a:off x="9471130" y="959141"/>
                <a:ext cx="1149867" cy="71660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sz="3200" b="1" dirty="0" smtClean="0">
                    <a:solidFill>
                      <a:srgbClr val="FF0000"/>
                    </a:solidFill>
                    <a:ea typeface="方正书宋_GBK" panose="02000000000000000000" charset="-122"/>
                    <a:cs typeface="Times New Roman" panose="02020603050405020304" pitchFamily="18" charset="0"/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3200" b="1" i="1">
                            <a:solidFill>
                              <a:srgbClr val="FF0000"/>
                            </a:solidFill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32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方正书宋_GBK" panose="02000000000000000000" charset="-122"/>
                            <a:cs typeface="Times New Roman" panose="02020603050405020304" pitchFamily="18" charset="0"/>
                          </a:rPr>
                          <m:t>𝟐𝟗</m:t>
                        </m:r>
                      </m:e>
                    </m:rad>
                  </m:oMath>
                </a14:m>
                <a:endParaRPr lang="zh-CN" altLang="en-US" sz="3200" b="1" dirty="0"/>
              </a:p>
            </p:txBody>
          </p:sp>
        </mc:Choice>
        <mc:Fallback>
          <p:sp>
            <p:nvSpPr>
              <p:cNvPr id="5" name="矩形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71130" y="959141"/>
                <a:ext cx="1149867" cy="716606"/>
              </a:xfrm>
              <a:prstGeom prst="rect">
                <a:avLst/>
              </a:prstGeom>
              <a:blipFill rotWithShape="1">
                <a:blip r:embed="rId3"/>
                <a:stretch>
                  <a:fillRect l="-9" t="-41" r="-940" b="-38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78807" y="3708965"/>
            <a:ext cx="3109993" cy="2837961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157381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</a:t>
            </a:r>
            <a:r>
              <a:rPr lang="zh-CN" altLang="zh-CN">
                <a:solidFill>
                  <a:srgbClr val="FF0000"/>
                </a:solidFill>
              </a:rPr>
              <a:t>图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28631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以</a:t>
            </a:r>
            <a:r>
              <a:rPr lang="en-US" altLang="zh-CN" i="1" dirty="0">
                <a:solidFill>
                  <a:srgbClr val="FF0000"/>
                </a:solidFill>
              </a:rPr>
              <a:t>MG</a:t>
            </a:r>
            <a:r>
              <a:rPr lang="zh-CN" altLang="zh-CN" dirty="0">
                <a:solidFill>
                  <a:srgbClr val="FF0000"/>
                </a:solidFill>
              </a:rPr>
              <a:t>为边作等边三角形三角形</a:t>
            </a:r>
            <a:r>
              <a:rPr lang="en-US" altLang="zh-CN" i="1">
                <a:solidFill>
                  <a:srgbClr val="FF0000"/>
                </a:solidFill>
              </a:rPr>
              <a:t>MGD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299882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以</a:t>
            </a:r>
            <a:r>
              <a:rPr lang="en-US" altLang="zh-CN" i="1" dirty="0">
                <a:solidFill>
                  <a:srgbClr val="FF0000"/>
                </a:solidFill>
              </a:rPr>
              <a:t>OM</a:t>
            </a:r>
            <a:r>
              <a:rPr lang="zh-CN" altLang="zh-CN" dirty="0">
                <a:solidFill>
                  <a:srgbClr val="FF0000"/>
                </a:solidFill>
              </a:rPr>
              <a:t>为边作等边三角形</a:t>
            </a:r>
            <a:r>
              <a:rPr lang="en-US" altLang="zh-CN" i="1">
                <a:solidFill>
                  <a:srgbClr val="FF0000"/>
                </a:solidFill>
              </a:rPr>
              <a:t>OME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/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71132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ND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NM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NM</a:t>
            </a:r>
            <a:r>
              <a:rPr lang="zh-CN" altLang="zh-CN" dirty="0">
                <a:solidFill>
                  <a:srgbClr val="FF0000"/>
                </a:solidFill>
              </a:rPr>
              <a:t>的延长线于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zh-CN" altLang="zh-CN" dirty="0"/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442382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MGD</a:t>
            </a:r>
            <a:r>
              <a:rPr lang="zh-CN" altLang="zh-CN" dirty="0">
                <a:solidFill>
                  <a:srgbClr val="FF0000"/>
                </a:solidFill>
              </a:rPr>
              <a:t>和△</a:t>
            </a:r>
            <a:r>
              <a:rPr lang="en-US" altLang="zh-CN" i="1" dirty="0">
                <a:solidFill>
                  <a:srgbClr val="FF0000"/>
                </a:solidFill>
              </a:rPr>
              <a:t>OME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等边三角形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/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513633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OE=OM=ME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DMG=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OME=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 dirty="0">
                <a:solidFill>
                  <a:srgbClr val="FF0000"/>
                </a:solidFill>
              </a:rPr>
              <a:t>MG=MD.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14335" y="1215497"/>
            <a:ext cx="3918121" cy="3575402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75772" y="9653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GMO=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DME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75772" y="927532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GMO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DME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𝑶𝑴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𝑴𝑬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𝑮𝑴𝑶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𝑫𝑴𝑬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𝑴𝑮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𝑴𝑫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2" y="927532"/>
                <a:ext cx="11760200" cy="1664495"/>
              </a:xfrm>
              <a:prstGeom prst="rect">
                <a:avLst/>
              </a:prstGeom>
              <a:blipFill rotWithShape="1">
                <a:blip r:embed="rId2"/>
                <a:stretch>
                  <a:fillRect l="-2" t="-26" r="2" b="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75772" y="259202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GMO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DME</a:t>
            </a:r>
            <a:r>
              <a:rPr lang="en-US" altLang="zh-CN">
                <a:solidFill>
                  <a:srgbClr val="FF0000"/>
                </a:solidFill>
              </a:rPr>
              <a:t>(SAS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5772" y="338968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OG=DE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5772" y="418733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NO+GO+MO=DE+OE+NO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5772" y="498498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zh-CN" altLang="zh-CN" dirty="0">
                <a:solidFill>
                  <a:srgbClr val="FF0000"/>
                </a:solidFill>
              </a:rPr>
              <a:t>四点共线时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NO+GO+MO</a:t>
            </a:r>
            <a:r>
              <a:rPr lang="zh-CN" altLang="zh-CN" dirty="0">
                <a:solidFill>
                  <a:srgbClr val="FF0000"/>
                </a:solidFill>
              </a:rPr>
              <a:t>值最小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 i="1"/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75772" y="5782643"/>
            <a:ext cx="11760200" cy="166455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NMG=</a:t>
            </a:r>
            <a:r>
              <a:rPr lang="en-US" altLang="zh-CN" dirty="0">
                <a:solidFill>
                  <a:srgbClr val="FF0000"/>
                </a:solidFill>
              </a:rPr>
              <a:t>75°,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GMD=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29607" y="-33323"/>
            <a:ext cx="4538277" cy="4141313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75771" y="11972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NMD=</a:t>
            </a:r>
            <a:r>
              <a:rPr lang="en-US" altLang="zh-CN">
                <a:solidFill>
                  <a:srgbClr val="FF0000"/>
                </a:solidFill>
              </a:rPr>
              <a:t>135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5771" y="91737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DMF=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75771" y="1715028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MG=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1715028"/>
                <a:ext cx="11760200" cy="797654"/>
              </a:xfrm>
              <a:prstGeom prst="rect">
                <a:avLst/>
              </a:prstGeom>
              <a:blipFill rotWithShape="1">
                <a:blip r:embed="rId2"/>
                <a:stretch>
                  <a:fillRect l="-2" t="-66" r="2" b="7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内容占位符 1"/>
          <p:cNvSpPr txBox="1"/>
          <p:nvPr/>
        </p:nvSpPr>
        <p:spPr>
          <a:xfrm>
            <a:off x="275771" y="251268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MF=DF=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5771" y="331033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NF=MN+MF=</a:t>
            </a:r>
            <a:r>
              <a:rPr lang="en-US" altLang="zh-CN">
                <a:solidFill>
                  <a:srgbClr val="FF0000"/>
                </a:solidFill>
              </a:rPr>
              <a:t>6</a:t>
            </a:r>
            <a:r>
              <a:rPr lang="en-US" altLang="zh-CN" i="1">
                <a:solidFill>
                  <a:srgbClr val="FF0000"/>
                </a:solidFill>
              </a:rPr>
              <a:t>+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i="1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10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5771" y="4107990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ND=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𝑵𝑭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𝑫𝑭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𝟏𝟎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𝟐𝟗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4107990"/>
                <a:ext cx="11760200" cy="797654"/>
              </a:xfrm>
              <a:prstGeom prst="rect">
                <a:avLst/>
              </a:prstGeom>
              <a:blipFill rotWithShape="1">
                <a:blip r:embed="rId3"/>
                <a:stretch>
                  <a:fillRect l="-2" t="-22" r="2" b="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75771" y="4905644"/>
                <a:ext cx="11760200" cy="79765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MO+NO+GO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最小值为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𝟐𝟗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4905644"/>
                <a:ext cx="11760200" cy="797654"/>
              </a:xfrm>
              <a:prstGeom prst="rect">
                <a:avLst/>
              </a:prstGeom>
              <a:blipFill rotWithShape="1">
                <a:blip r:embed="rId4"/>
                <a:stretch>
                  <a:fillRect l="-2" t="-34" r="2" b="4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275771" y="5703298"/>
                <a:ext cx="11760200" cy="16312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故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答案为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𝟐𝟗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5703298"/>
                <a:ext cx="11760200" cy="1631216"/>
              </a:xfrm>
              <a:prstGeom prst="rect">
                <a:avLst/>
              </a:prstGeom>
              <a:blipFill rotWithShape="1">
                <a:blip r:embed="rId5"/>
                <a:stretch>
                  <a:fillRect l="-2" t="-22" r="2" b="1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en-US" altLang="zh-CN" dirty="0"/>
                  <a:t>4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</a:t>
                </a:r>
                <a:r>
                  <a:rPr lang="en-US" altLang="zh-CN" dirty="0" err="1"/>
                  <a:t>Rt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BAC=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AB=AC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是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边上一动点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zh-CN" altLang="zh-CN" dirty="0" smtClean="0"/>
                  <a:t>连接</a:t>
                </a:r>
                <a:r>
                  <a:rPr lang="en-US" altLang="zh-CN" i="1" dirty="0"/>
                  <a:t>AD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把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逆时针旋转</a:t>
                </a:r>
                <a:r>
                  <a:rPr lang="en-US" altLang="zh-CN" dirty="0"/>
                  <a:t>90°,</a:t>
                </a:r>
                <a:r>
                  <a:rPr lang="zh-CN" altLang="zh-CN" dirty="0"/>
                  <a:t>得到</a:t>
                </a:r>
                <a:r>
                  <a:rPr lang="en-US" altLang="zh-CN" i="1" dirty="0"/>
                  <a:t>AE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CE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DE.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F</a:t>
                </a:r>
                <a:r>
                  <a:rPr lang="zh-CN" altLang="zh-CN" dirty="0" smtClean="0"/>
                  <a:t>是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DE</a:t>
                </a:r>
                <a:r>
                  <a:rPr lang="zh-CN" altLang="zh-CN" dirty="0"/>
                  <a:t>的中点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CF.</a:t>
                </a:r>
                <a:endParaRPr lang="zh-CN" altLang="zh-CN" dirty="0"/>
              </a:p>
              <a:p>
                <a:r>
                  <a:rPr lang="en-US" altLang="zh-CN" dirty="0"/>
                  <a:t>(1)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CF=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/>
                  <a:t>AD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在点</a:t>
                </a:r>
                <a:r>
                  <a:rPr lang="en-US" altLang="zh-CN" i="1" dirty="0"/>
                  <a:t>D</a:t>
                </a:r>
                <a:r>
                  <a:rPr lang="zh-CN" altLang="zh-CN" dirty="0"/>
                  <a:t>运动的过程中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在线段</a:t>
                </a:r>
                <a:r>
                  <a:rPr lang="en-US" altLang="zh-CN" i="1" dirty="0"/>
                  <a:t>AD</a:t>
                </a:r>
                <a:r>
                  <a:rPr lang="zh-CN" altLang="zh-CN" dirty="0"/>
                  <a:t>上存在一点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使</a:t>
                </a:r>
                <a:r>
                  <a:rPr lang="en-US" altLang="zh-CN" i="1" dirty="0"/>
                  <a:t>PA+PB+PC</a:t>
                </a:r>
                <a:r>
                  <a:rPr lang="zh-CN" altLang="zh-CN" dirty="0"/>
                  <a:t>的</a:t>
                </a:r>
                <a:r>
                  <a:rPr lang="zh-CN" altLang="zh-CN" dirty="0" smtClean="0"/>
                  <a:t>值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最小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当</a:t>
                </a:r>
                <a:r>
                  <a:rPr lang="en-US" altLang="zh-CN" i="1" dirty="0"/>
                  <a:t>PA+PB+PC</a:t>
                </a:r>
                <a:r>
                  <a:rPr lang="zh-CN" altLang="zh-CN" dirty="0"/>
                  <a:t>的值取得最小值时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AP</a:t>
                </a:r>
                <a:r>
                  <a:rPr lang="zh-CN" altLang="zh-CN" dirty="0"/>
                  <a:t>的长为</a:t>
                </a:r>
                <a:r>
                  <a:rPr lang="en-US" altLang="zh-CN" i="1" dirty="0"/>
                  <a:t>m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请直接用含</a:t>
                </a:r>
                <a:r>
                  <a:rPr lang="en-US" altLang="zh-CN" i="1" dirty="0" smtClean="0"/>
                  <a:t>m</a:t>
                </a:r>
                <a:endParaRPr lang="en-US" altLang="zh-CN" i="1" dirty="0" smtClean="0"/>
              </a:p>
              <a:p>
                <a:r>
                  <a:rPr lang="zh-CN" altLang="zh-CN" dirty="0" smtClean="0"/>
                  <a:t>的式子</a:t>
                </a:r>
                <a:r>
                  <a:rPr lang="zh-CN" altLang="zh-CN" dirty="0"/>
                  <a:t>表示</a:t>
                </a:r>
                <a:r>
                  <a:rPr lang="en-US" altLang="zh-CN" i="1" dirty="0"/>
                  <a:t>CE</a:t>
                </a:r>
                <a:r>
                  <a:rPr lang="zh-CN" altLang="zh-CN" dirty="0"/>
                  <a:t>的长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581691" y="1780249"/>
            <a:ext cx="3839565" cy="23509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1)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CF=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/>
                  <a:t>AD</a:t>
                </a:r>
                <a:r>
                  <a:rPr lang="en-US" altLang="zh-CN" dirty="0" smtClean="0"/>
                  <a:t>;</a:t>
                </a:r>
                <a:r>
                  <a:rPr lang="en-US" altLang="zh-CN" dirty="0"/>
                  <a:t> 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en-US" altLang="zh-CN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245558" y="4672090"/>
            <a:ext cx="3462192" cy="2119898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114581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en-US" altLang="zh-CN" dirty="0">
                <a:solidFill>
                  <a:srgbClr val="FF0000"/>
                </a:solidFill>
              </a:rPr>
              <a:t>1)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BAC=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ACB=</a:t>
            </a:r>
            <a:r>
              <a:rPr lang="en-US" altLang="zh-CN">
                <a:solidFill>
                  <a:srgbClr val="FF0000"/>
                </a:solidFill>
              </a:rPr>
              <a:t>45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185831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把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逆时针旋转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zh-CN" altLang="zh-CN" dirty="0">
                <a:solidFill>
                  <a:srgbClr val="FF0000"/>
                </a:solidFill>
              </a:rPr>
              <a:t>得到</a:t>
            </a:r>
            <a:r>
              <a:rPr lang="en-US" altLang="zh-CN" i="1">
                <a:solidFill>
                  <a:srgbClr val="FF0000"/>
                </a:solidFill>
              </a:rPr>
              <a:t>AE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2570818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AD=AE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DAE=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BAC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BAD=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CAE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AD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570818"/>
                <a:ext cx="11760200" cy="716606"/>
              </a:xfrm>
              <a:prstGeom prst="rect">
                <a:avLst/>
              </a:prstGeom>
              <a:blipFill rotWithShape="1">
                <a:blip r:embed="rId3"/>
                <a:stretch>
                  <a:fillRect t="-47" b="-380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28600" y="328742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BAD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CAE</a:t>
            </a:r>
            <a:r>
              <a:rPr lang="en-US" altLang="zh-CN">
                <a:solidFill>
                  <a:srgbClr val="FF0000"/>
                </a:solidFill>
              </a:rPr>
              <a:t>(SAS</a:t>
            </a:r>
            <a:r>
              <a:rPr lang="en-US" altLang="zh-CN" smtClean="0">
                <a:solidFill>
                  <a:srgbClr val="FF0000"/>
                </a:solidFill>
              </a:rPr>
              <a:t>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99992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ACE=</a:t>
            </a:r>
            <a:r>
              <a:rPr lang="en-US" altLang="zh-CN" dirty="0">
                <a:solidFill>
                  <a:srgbClr val="FF0000"/>
                </a:solidFill>
              </a:rPr>
              <a:t>45</a:t>
            </a:r>
            <a:r>
              <a:rPr lang="en-US" altLang="zh-CN" dirty="0">
                <a:solidFill>
                  <a:srgbClr val="FF0000"/>
                </a:solidFill>
              </a:rPr>
              <a:t>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BCA+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ACE=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28600" y="4737437"/>
                <a:ext cx="11760200" cy="127881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DCE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是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的中点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DE=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737437"/>
                <a:ext cx="11760200" cy="1278812"/>
              </a:xfrm>
              <a:prstGeom prst="rect">
                <a:avLst/>
              </a:prstGeom>
              <a:blipFill rotWithShape="1">
                <a:blip r:embed="rId4"/>
                <a:stretch>
                  <a:fillRect t="-26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在点</a:t>
            </a:r>
            <a:r>
              <a:rPr lang="en-US" altLang="zh-CN" i="1" dirty="0"/>
              <a:t>D</a:t>
            </a:r>
            <a:r>
              <a:rPr lang="zh-CN" altLang="zh-CN" dirty="0"/>
              <a:t>运动的过程中</a:t>
            </a:r>
            <a:r>
              <a:rPr lang="en-US" altLang="zh-CN" dirty="0"/>
              <a:t>,</a:t>
            </a:r>
            <a:r>
              <a:rPr lang="zh-CN" altLang="zh-CN" dirty="0"/>
              <a:t>在线段</a:t>
            </a:r>
            <a:r>
              <a:rPr lang="en-US" altLang="zh-CN" i="1" dirty="0"/>
              <a:t>AD</a:t>
            </a:r>
            <a:r>
              <a:rPr lang="zh-CN" altLang="zh-CN" dirty="0"/>
              <a:t>上存在一点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zh-CN" altLang="zh-CN" dirty="0"/>
              <a:t>使</a:t>
            </a:r>
            <a:r>
              <a:rPr lang="en-US" altLang="zh-CN" i="1" dirty="0"/>
              <a:t>PA+PB+PC</a:t>
            </a:r>
            <a:r>
              <a:rPr lang="zh-CN" altLang="zh-CN" dirty="0" smtClean="0"/>
              <a:t>的</a:t>
            </a:r>
            <a:endParaRPr lang="en-US" altLang="zh-CN" dirty="0" smtClean="0"/>
          </a:p>
          <a:p>
            <a:r>
              <a:rPr lang="zh-CN" altLang="zh-CN" dirty="0" smtClean="0"/>
              <a:t>值最小</a:t>
            </a:r>
            <a:r>
              <a:rPr lang="en-US" altLang="zh-CN" i="1" dirty="0"/>
              <a:t>.</a:t>
            </a:r>
            <a:r>
              <a:rPr lang="zh-CN" altLang="zh-CN" dirty="0"/>
              <a:t>当</a:t>
            </a:r>
            <a:r>
              <a:rPr lang="en-US" altLang="zh-CN" i="1" dirty="0"/>
              <a:t>PA+PB+PC</a:t>
            </a:r>
            <a:r>
              <a:rPr lang="zh-CN" altLang="zh-CN" dirty="0"/>
              <a:t>的值取得最小值时</a:t>
            </a:r>
            <a:r>
              <a:rPr lang="en-US" altLang="zh-CN" dirty="0"/>
              <a:t>,</a:t>
            </a:r>
            <a:r>
              <a:rPr lang="en-US" altLang="zh-CN" i="1" dirty="0"/>
              <a:t>AP</a:t>
            </a:r>
            <a:r>
              <a:rPr lang="zh-CN" altLang="zh-CN" dirty="0"/>
              <a:t>的长为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zh-CN" altLang="zh-CN" dirty="0"/>
              <a:t>请直接用</a:t>
            </a:r>
            <a:r>
              <a:rPr lang="zh-CN" altLang="zh-CN" dirty="0" smtClean="0"/>
              <a:t>含</a:t>
            </a:r>
            <a:endParaRPr lang="en-US" altLang="zh-CN" dirty="0" smtClean="0"/>
          </a:p>
          <a:p>
            <a:r>
              <a:rPr lang="en-US" altLang="zh-CN" i="1" dirty="0" smtClean="0"/>
              <a:t>m</a:t>
            </a:r>
            <a:r>
              <a:rPr lang="zh-CN" altLang="zh-CN" dirty="0" smtClean="0"/>
              <a:t>的</a:t>
            </a:r>
            <a:r>
              <a:rPr lang="zh-CN" altLang="zh-CN" dirty="0"/>
              <a:t>式子表示</a:t>
            </a:r>
            <a:r>
              <a:rPr lang="en-US" altLang="zh-CN" i="1" dirty="0"/>
              <a:t>CE</a:t>
            </a:r>
            <a:r>
              <a:rPr lang="zh-CN" altLang="zh-CN" dirty="0"/>
              <a:t>的长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en-US" altLang="zh-CN" dirty="0" smtClean="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616695" y="4417378"/>
            <a:ext cx="3170769" cy="194146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389132" y="3233683"/>
            <a:ext cx="2831572" cy="3036488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253274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(2)</a:t>
            </a:r>
            <a:r>
              <a:rPr lang="zh-CN" altLang="zh-CN" smtClean="0">
                <a:solidFill>
                  <a:srgbClr val="FF0000"/>
                </a:solidFill>
              </a:rPr>
              <a:t>解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r>
              <a:rPr lang="zh-CN" altLang="zh-CN" smtClean="0">
                <a:solidFill>
                  <a:srgbClr val="FF0000"/>
                </a:solidFill>
              </a:rPr>
              <a:t>如图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将△</a:t>
            </a:r>
            <a:r>
              <a:rPr lang="en-US" altLang="zh-CN" i="1" smtClean="0">
                <a:solidFill>
                  <a:srgbClr val="FF0000"/>
                </a:solidFill>
              </a:rPr>
              <a:t>BPC</a:t>
            </a:r>
            <a:r>
              <a:rPr lang="zh-CN" altLang="zh-CN" smtClean="0">
                <a:solidFill>
                  <a:srgbClr val="FF0000"/>
                </a:solidFill>
              </a:rPr>
              <a:t>绕点</a:t>
            </a:r>
            <a:r>
              <a:rPr lang="en-US" altLang="zh-CN" i="1" smtClean="0">
                <a:solidFill>
                  <a:srgbClr val="FF0000"/>
                </a:solidFill>
              </a:rPr>
              <a:t>B</a:t>
            </a:r>
            <a:r>
              <a:rPr lang="zh-CN" altLang="zh-CN" smtClean="0">
                <a:solidFill>
                  <a:srgbClr val="FF0000"/>
                </a:solidFill>
              </a:rPr>
              <a:t>顺时针旋转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zh-CN" altLang="zh-CN" smtClean="0">
                <a:solidFill>
                  <a:srgbClr val="FF0000"/>
                </a:solidFill>
              </a:rPr>
              <a:t>得到△</a:t>
            </a:r>
            <a:r>
              <a:rPr lang="en-US" altLang="zh-CN" i="1" smtClean="0">
                <a:solidFill>
                  <a:srgbClr val="FF0000"/>
                </a:solidFill>
              </a:rPr>
              <a:t>BNM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smtClean="0">
                <a:solidFill>
                  <a:srgbClr val="FF0000"/>
                </a:solidFill>
              </a:rPr>
              <a:t>PN.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333039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BP=BN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PC=NM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PBN=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412804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 smtClean="0">
                <a:solidFill>
                  <a:srgbClr val="FF0000"/>
                </a:solidFill>
              </a:rPr>
              <a:t>△</a:t>
            </a:r>
            <a:r>
              <a:rPr lang="en-US" altLang="zh-CN" i="1" dirty="0" smtClean="0">
                <a:solidFill>
                  <a:srgbClr val="FF0000"/>
                </a:solidFill>
              </a:rPr>
              <a:t>BPN</a:t>
            </a:r>
            <a:r>
              <a:rPr lang="zh-CN" altLang="zh-CN" dirty="0" smtClean="0">
                <a:solidFill>
                  <a:srgbClr val="FF0000"/>
                </a:solidFill>
              </a:rPr>
              <a:t>是等边三角形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BP=PN.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92570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PA+PB+PC=AP+PN+MN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723357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en-US" altLang="zh-CN" i="1" smtClean="0">
                <a:solidFill>
                  <a:srgbClr val="FF0000"/>
                </a:solidFill>
              </a:rPr>
              <a:t>A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M</a:t>
            </a:r>
            <a:r>
              <a:rPr lang="zh-CN" altLang="zh-CN" smtClean="0">
                <a:solidFill>
                  <a:srgbClr val="FF0000"/>
                </a:solidFill>
              </a:rPr>
              <a:t>共线时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PA+PB+PC</a:t>
            </a:r>
            <a:r>
              <a:rPr lang="zh-CN" altLang="zh-CN" smtClean="0">
                <a:solidFill>
                  <a:srgbClr val="FF0000"/>
                </a:solidFill>
              </a:rPr>
              <a:t>值最小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79959" y="1070756"/>
            <a:ext cx="3477546" cy="4023758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304800" y="22497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MC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将△</a:t>
            </a:r>
            <a:r>
              <a:rPr lang="en-US" altLang="zh-CN" i="1" dirty="0">
                <a:solidFill>
                  <a:srgbClr val="FF0000"/>
                </a:solidFill>
              </a:rPr>
              <a:t>BPC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B</a:t>
            </a:r>
            <a:r>
              <a:rPr lang="zh-CN" altLang="zh-CN" dirty="0">
                <a:solidFill>
                  <a:srgbClr val="FF0000"/>
                </a:solidFill>
              </a:rPr>
              <a:t>顺时针旋转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zh-CN" altLang="zh-CN" dirty="0">
                <a:solidFill>
                  <a:srgbClr val="FF0000"/>
                </a:solidFill>
              </a:rPr>
              <a:t>得到△</a:t>
            </a:r>
            <a:r>
              <a:rPr lang="en-US" altLang="zh-CN" i="1">
                <a:solidFill>
                  <a:srgbClr val="FF0000"/>
                </a:solidFill>
              </a:rPr>
              <a:t>BNM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04800" y="80974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BP=BN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BC=BM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PBN=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CBM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4800" y="139452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BPN</a:t>
            </a:r>
            <a:r>
              <a:rPr lang="zh-CN" altLang="zh-CN" dirty="0">
                <a:solidFill>
                  <a:srgbClr val="FF0000"/>
                </a:solidFill>
              </a:rPr>
              <a:t>是等边三角形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CBM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zh-CN" altLang="zh-CN">
                <a:solidFill>
                  <a:srgbClr val="FF0000"/>
                </a:solidFill>
              </a:rPr>
              <a:t>等边三角形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4800" y="1979296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BPN=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BNP=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>
                <a:solidFill>
                  <a:srgbClr val="FF0000"/>
                </a:solidFill>
              </a:rPr>
              <a:t>BM=CM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04800" y="2564071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BM=CM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AM</a:t>
            </a:r>
            <a:r>
              <a:rPr lang="zh-CN" altLang="zh-CN" dirty="0">
                <a:solidFill>
                  <a:srgbClr val="FF0000"/>
                </a:solidFill>
              </a:rPr>
              <a:t>垂直平分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304800" y="3148846"/>
                <a:ext cx="11760200" cy="63119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BPD=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°,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PD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3148846"/>
                <a:ext cx="11760200" cy="631198"/>
              </a:xfrm>
              <a:prstGeom prst="rect">
                <a:avLst/>
              </a:prstGeom>
              <a:blipFill rotWithShape="1">
                <a:blip r:embed="rId2"/>
                <a:stretch>
                  <a:fillRect t="-82" b="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内容占位符 1"/>
          <p:cNvSpPr txBox="1"/>
          <p:nvPr/>
        </p:nvSpPr>
        <p:spPr>
          <a:xfrm>
            <a:off x="304800" y="3780044"/>
            <a:ext cx="11760200" cy="584775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AB=AC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BAC=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AD=BD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304800" y="4364819"/>
                <a:ext cx="11760200" cy="88210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PD=PD+AP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err="1">
                    <a:solidFill>
                      <a:srgbClr val="FF0000"/>
                    </a:solidFill>
                  </a:rPr>
                  <a:t>m</a:t>
                </a:r>
                <a:r>
                  <a:rPr lang="en-US" altLang="zh-CN" i="1" dirty="0" err="1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err="1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 err="1">
                    <a:solidFill>
                      <a:srgbClr val="FF0000"/>
                    </a:solidFill>
                  </a:rPr>
                  <a:t>BD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PD=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m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4364819"/>
                <a:ext cx="11760200" cy="882101"/>
              </a:xfrm>
              <a:prstGeom prst="rect">
                <a:avLst/>
              </a:prstGeom>
              <a:blipFill rotWithShape="1">
                <a:blip r:embed="rId3"/>
                <a:stretch>
                  <a:fillRect t="-53" b="6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304800" y="5246920"/>
                <a:ext cx="11760200" cy="150278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dirty="0" smtClean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(1)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可知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CE=BD=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m.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ct val="100000"/>
                  </a:lnSpc>
                </a:pP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5246920"/>
                <a:ext cx="11760200" cy="1502784"/>
              </a:xfrm>
              <a:prstGeom prst="rect">
                <a:avLst/>
              </a:prstGeom>
              <a:blipFill rotWithShape="1">
                <a:blip r:embed="rId4"/>
                <a:stretch>
                  <a:fillRect t="-37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76014" y="235974"/>
                <a:ext cx="11771312" cy="6981371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000"/>
                  </a:lnSpc>
                </a:pPr>
                <a:r>
                  <a:rPr lang="en-US" altLang="zh-CN" dirty="0"/>
                  <a:t>5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在平面直角坐标系中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直线</a:t>
                </a:r>
                <a:r>
                  <a:rPr lang="en-US" altLang="zh-CN" i="1" dirty="0"/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/>
                        </m:ctrlPr>
                      </m:fPr>
                      <m:num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/>
                  <a:t>x-</a:t>
                </a:r>
                <a:r>
                  <a:rPr lang="en-US" altLang="zh-CN" dirty="0"/>
                  <a:t>4</a:t>
                </a:r>
                <a:r>
                  <a:rPr lang="zh-CN" altLang="zh-CN" dirty="0"/>
                  <a:t>分别与</a:t>
                </a:r>
                <a:r>
                  <a:rPr lang="en-US" altLang="zh-CN" i="1" dirty="0"/>
                  <a:t>x</a:t>
                </a:r>
                <a:r>
                  <a:rPr lang="zh-CN" altLang="zh-CN" dirty="0"/>
                  <a:t>轴、</a:t>
                </a:r>
                <a:r>
                  <a:rPr lang="en-US" altLang="zh-CN" i="1" dirty="0"/>
                  <a:t>y</a:t>
                </a:r>
                <a:r>
                  <a:rPr lang="zh-CN" altLang="zh-CN" dirty="0"/>
                  <a:t>轴交于</a:t>
                </a:r>
                <a:r>
                  <a:rPr lang="en-US" altLang="zh-CN" i="1" dirty="0"/>
                  <a:t>B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两点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为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中点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四边形</a:t>
                </a:r>
                <a:r>
                  <a:rPr lang="en-US" altLang="zh-CN" i="1" dirty="0"/>
                  <a:t>OCED</a:t>
                </a:r>
                <a:r>
                  <a:rPr lang="zh-CN" altLang="zh-CN" dirty="0"/>
                  <a:t>和四边形</a:t>
                </a:r>
                <a:r>
                  <a:rPr lang="en-US" altLang="zh-CN" i="1" dirty="0"/>
                  <a:t>OFGH</a:t>
                </a:r>
                <a:r>
                  <a:rPr lang="zh-CN" altLang="zh-CN" dirty="0"/>
                  <a:t>都是正方形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5000"/>
                  </a:lnSpc>
                </a:pPr>
                <a:r>
                  <a:rPr lang="en-US" altLang="zh-CN" dirty="0"/>
                  <a:t>(1)</a:t>
                </a:r>
                <a:r>
                  <a:rPr lang="zh-CN" altLang="zh-CN" dirty="0"/>
                  <a:t>求</a:t>
                </a:r>
                <a:r>
                  <a:rPr lang="en-US" altLang="zh-CN" i="1" dirty="0"/>
                  <a:t>OC</a:t>
                </a:r>
                <a:r>
                  <a:rPr lang="zh-CN" altLang="zh-CN" dirty="0"/>
                  <a:t>的长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50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DF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CH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000"/>
                  </a:lnSpc>
                </a:pPr>
                <a:r>
                  <a:rPr lang="zh-CN" altLang="zh-CN" dirty="0" smtClean="0"/>
                  <a:t>过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O</a:t>
                </a:r>
                <a:r>
                  <a:rPr lang="zh-CN" altLang="zh-CN" dirty="0"/>
                  <a:t>作</a:t>
                </a:r>
                <a:r>
                  <a:rPr lang="en-US" altLang="zh-CN" i="1" dirty="0"/>
                  <a:t>OI</a:t>
                </a:r>
                <a:r>
                  <a:rPr lang="zh-CN" altLang="zh-CN" dirty="0"/>
                  <a:t>⊥</a:t>
                </a:r>
                <a:r>
                  <a:rPr lang="en-US" altLang="zh-CN" i="1" dirty="0"/>
                  <a:t>CH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I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000"/>
                  </a:lnSpc>
                </a:pPr>
                <a:r>
                  <a:rPr lang="zh-CN" altLang="zh-CN" dirty="0" smtClean="0"/>
                  <a:t>延长</a:t>
                </a:r>
                <a:r>
                  <a:rPr lang="en-US" altLang="zh-CN" i="1" dirty="0"/>
                  <a:t>IO</a:t>
                </a:r>
                <a:r>
                  <a:rPr lang="zh-CN" altLang="zh-CN" dirty="0"/>
                  <a:t>交</a:t>
                </a:r>
                <a:r>
                  <a:rPr lang="en-US" altLang="zh-CN" i="1" dirty="0"/>
                  <a:t>DF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N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FN=DN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5000"/>
                  </a:lnSpc>
                </a:pPr>
                <a:r>
                  <a:rPr lang="en-US" altLang="zh-CN" dirty="0"/>
                  <a:t>(3)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3,</a:t>
                </a:r>
                <a:r>
                  <a:rPr lang="en-US" altLang="zh-CN" i="1" dirty="0"/>
                  <a:t>OF=</a:t>
                </a:r>
                <a:r>
                  <a:rPr lang="en-US" altLang="zh-CN" dirty="0"/>
                  <a:t>8,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OH</a:t>
                </a:r>
                <a:r>
                  <a:rPr lang="zh-CN" altLang="zh-CN" dirty="0"/>
                  <a:t>边上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OP=</a:t>
                </a:r>
                <a:r>
                  <a:rPr lang="en-US" altLang="zh-CN" dirty="0"/>
                  <a:t>6,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为</a:t>
                </a:r>
                <a:r>
                  <a:rPr lang="en-US" altLang="zh-CN" i="1" dirty="0"/>
                  <a:t>FG</a:t>
                </a:r>
                <a:r>
                  <a:rPr lang="zh-CN" altLang="zh-CN" dirty="0"/>
                  <a:t>的中点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为正方形</a:t>
                </a:r>
                <a:r>
                  <a:rPr lang="en-US" altLang="zh-CN" i="1" dirty="0"/>
                  <a:t>OFGH</a:t>
                </a:r>
                <a:r>
                  <a:rPr lang="zh-CN" altLang="zh-CN" dirty="0"/>
                  <a:t>内部一点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MP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MQ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MO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请直接写出</a:t>
                </a:r>
                <a:r>
                  <a:rPr lang="en-US" altLang="zh-CN" i="1" dirty="0"/>
                  <a:t>MP+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/>
                        </m:ctrlPr>
                      </m:radPr>
                      <m:deg/>
                      <m:e>
                        <m:r>
                          <a:rPr lang="en-US" altLang="zh-CN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i="1" dirty="0"/>
                  <a:t>MO+MQ</a:t>
                </a:r>
                <a:r>
                  <a:rPr lang="zh-CN" altLang="zh-CN" dirty="0"/>
                  <a:t>的最小值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pPr>
                  <a:lnSpc>
                    <a:spcPts val="5000"/>
                  </a:lnSpc>
                </a:pPr>
                <a:endParaRPr lang="zh-CN" altLang="en-US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76014" y="235974"/>
                <a:ext cx="11771312" cy="6981371"/>
              </a:xfrm>
              <a:blipFill rotWithShape="1">
                <a:blip r:embed="rId1"/>
                <a:stretch>
                  <a:fillRect l="-4" t="-6" r="1" b="-25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18169" y="1377950"/>
            <a:ext cx="7426675" cy="26483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>
              <a:lnSpc>
                <a:spcPts val="5000"/>
              </a:lnSpc>
            </a:pPr>
            <a:r>
              <a:rPr lang="en-US" altLang="zh-CN" dirty="0"/>
              <a:t>(1)</a:t>
            </a:r>
            <a:r>
              <a:rPr lang="zh-CN" altLang="zh-CN" dirty="0"/>
              <a:t>求</a:t>
            </a:r>
            <a:r>
              <a:rPr lang="en-US" altLang="zh-CN" i="1" dirty="0"/>
              <a:t>OC</a:t>
            </a:r>
            <a:r>
              <a:rPr lang="zh-CN" altLang="zh-CN" dirty="0"/>
              <a:t>的长</a:t>
            </a:r>
            <a:r>
              <a:rPr lang="en-US" altLang="zh-CN" dirty="0"/>
              <a:t>;</a:t>
            </a:r>
            <a:endParaRPr lang="zh-CN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17488" y="837152"/>
                <a:ext cx="11760200" cy="106721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(1)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解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对于直线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0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y=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-</a:t>
                </a:r>
                <a:r>
                  <a:rPr lang="en-US" altLang="zh-CN">
                    <a:solidFill>
                      <a:srgbClr val="FF0000"/>
                    </a:solidFill>
                  </a:rPr>
                  <a:t>4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837152"/>
                <a:ext cx="11760200" cy="1067215"/>
              </a:xfrm>
              <a:prstGeom prst="rect">
                <a:avLst/>
              </a:prstGeom>
              <a:blipFill rotWithShape="1">
                <a:blip r:embed="rId1"/>
                <a:stretch>
                  <a:fillRect l="-3" t="-21" r="3" b="-15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内容占位符 1"/>
          <p:cNvSpPr txBox="1"/>
          <p:nvPr/>
        </p:nvSpPr>
        <p:spPr>
          <a:xfrm>
            <a:off x="217488" y="190436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dirty="0">
                <a:solidFill>
                  <a:srgbClr val="FF0000"/>
                </a:solidFill>
              </a:rPr>
              <a:t>(0,</a:t>
            </a:r>
            <a:r>
              <a:rPr lang="en-US" altLang="zh-CN" dirty="0">
                <a:solidFill>
                  <a:srgbClr val="FF0000"/>
                </a:solidFill>
                <a:latin typeface="+mj-ea"/>
                <a:ea typeface="+mj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4),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y=</a:t>
            </a:r>
            <a:r>
              <a:rPr lang="en-US" altLang="zh-CN" dirty="0">
                <a:solidFill>
                  <a:srgbClr val="FF0000"/>
                </a:solidFill>
              </a:rPr>
              <a:t>0</a:t>
            </a:r>
            <a:r>
              <a:rPr lang="zh-CN" altLang="zh-CN" dirty="0">
                <a:solidFill>
                  <a:srgbClr val="FF0000"/>
                </a:solidFill>
              </a:rPr>
              <a:t>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x=</a:t>
            </a:r>
            <a:r>
              <a:rPr lang="en-US" altLang="zh-CN" dirty="0">
                <a:solidFill>
                  <a:srgbClr val="FF0000"/>
                </a:solidFill>
              </a:rPr>
              <a:t>8,</a:t>
            </a:r>
            <a:r>
              <a:rPr lang="zh-CN" altLang="zh-CN" dirty="0">
                <a:solidFill>
                  <a:srgbClr val="FF0000"/>
                </a:solidFill>
              </a:rPr>
              <a:t>即</a:t>
            </a:r>
            <a:r>
              <a:rPr lang="en-US" altLang="zh-CN" i="1">
                <a:solidFill>
                  <a:srgbClr val="FF0000"/>
                </a:solidFill>
              </a:rPr>
              <a:t>B</a:t>
            </a:r>
            <a:r>
              <a:rPr lang="en-US" altLang="zh-CN">
                <a:solidFill>
                  <a:srgbClr val="FF0000"/>
                </a:solidFill>
              </a:rPr>
              <a:t>(8,0</a:t>
            </a:r>
            <a:r>
              <a:rPr lang="en-US" altLang="zh-CN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7488" y="2641877"/>
                <a:ext cx="11760200" cy="88113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OA=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8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𝑂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8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2641877"/>
                <a:ext cx="11760200" cy="881139"/>
              </a:xfrm>
              <a:prstGeom prst="rect">
                <a:avLst/>
              </a:prstGeom>
              <a:blipFill rotWithShape="1">
                <a:blip r:embed="rId2"/>
                <a:stretch>
                  <a:fillRect l="-3" t="-31" r="3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17488" y="3523016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  <a:latin typeface="+mj-ea"/>
                <a:ea typeface="+mj-ea"/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是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的中点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AOB=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7488" y="4260526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  <a:latin typeface="+mj-ea"/>
                    <a:ea typeface="+mj-ea"/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fPr>
                      <m:num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j-ea"/>
                    <a:ea typeface="+mj-ea"/>
                  </a:rPr>
                  <a:t>×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4260526"/>
                <a:ext cx="11760200" cy="1155829"/>
              </a:xfrm>
              <a:prstGeom prst="rect">
                <a:avLst/>
              </a:prstGeom>
              <a:blipFill rotWithShape="1">
                <a:blip r:embed="rId3"/>
                <a:stretch>
                  <a:fillRect l="-3" t="-27" r="3" b="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639479" y="3361829"/>
            <a:ext cx="3404368" cy="34961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>
              <a:lnSpc>
                <a:spcPts val="5000"/>
              </a:lnSpc>
            </a:pPr>
            <a:r>
              <a:rPr lang="en-US" altLang="zh-CN" dirty="0"/>
              <a:t>(2)</a:t>
            </a:r>
            <a:r>
              <a:rPr lang="zh-CN" altLang="zh-CN" dirty="0"/>
              <a:t>如图</a:t>
            </a:r>
            <a:r>
              <a:rPr lang="en-US" altLang="zh-CN" dirty="0"/>
              <a:t>2,</a:t>
            </a:r>
            <a:r>
              <a:rPr lang="zh-CN" altLang="zh-CN" dirty="0"/>
              <a:t>连接</a:t>
            </a:r>
            <a:r>
              <a:rPr lang="en-US" altLang="zh-CN" i="1" dirty="0"/>
              <a:t>DF</a:t>
            </a:r>
            <a:r>
              <a:rPr lang="en-US" altLang="zh-CN" dirty="0"/>
              <a:t>,</a:t>
            </a:r>
            <a:r>
              <a:rPr lang="en-US" altLang="zh-CN" i="1" dirty="0"/>
              <a:t>CH</a:t>
            </a:r>
            <a:r>
              <a:rPr lang="en-US" altLang="zh-CN" dirty="0" smtClean="0"/>
              <a:t>,</a:t>
            </a:r>
            <a:r>
              <a:rPr lang="zh-CN" altLang="zh-CN" dirty="0" smtClean="0"/>
              <a:t>过</a:t>
            </a:r>
            <a:r>
              <a:rPr lang="zh-CN" altLang="zh-CN" dirty="0"/>
              <a:t>点</a:t>
            </a:r>
            <a:r>
              <a:rPr lang="en-US" altLang="zh-CN" i="1" dirty="0"/>
              <a:t>O</a:t>
            </a:r>
            <a:r>
              <a:rPr lang="zh-CN" altLang="zh-CN" dirty="0"/>
              <a:t>作</a:t>
            </a:r>
            <a:r>
              <a:rPr lang="en-US" altLang="zh-CN" i="1" dirty="0"/>
              <a:t>OI</a:t>
            </a:r>
            <a:r>
              <a:rPr lang="zh-CN" altLang="zh-CN" dirty="0"/>
              <a:t>⊥</a:t>
            </a:r>
            <a:r>
              <a:rPr lang="en-US" altLang="zh-CN" i="1" dirty="0"/>
              <a:t>CH</a:t>
            </a:r>
            <a:r>
              <a:rPr lang="zh-CN" altLang="zh-CN" dirty="0"/>
              <a:t>于点</a:t>
            </a:r>
            <a:r>
              <a:rPr lang="en-US" altLang="zh-CN" i="1" dirty="0"/>
              <a:t>I</a:t>
            </a:r>
            <a:r>
              <a:rPr lang="en-US" altLang="zh-CN" dirty="0"/>
              <a:t>,</a:t>
            </a:r>
            <a:endParaRPr lang="en-US" altLang="zh-CN" dirty="0"/>
          </a:p>
          <a:p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81643" y="330305"/>
            <a:ext cx="2710357" cy="2903523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17488" y="82557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如答图</a:t>
            </a:r>
            <a:r>
              <a:rPr lang="en-US" altLang="zh-CN" dirty="0">
                <a:solidFill>
                  <a:srgbClr val="FF0000"/>
                </a:solidFill>
              </a:rPr>
              <a:t>1,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F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FP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ON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ON</a:t>
            </a:r>
            <a:r>
              <a:rPr lang="zh-CN" altLang="zh-CN" dirty="0">
                <a:solidFill>
                  <a:srgbClr val="FF0000"/>
                </a:solidFill>
              </a:rPr>
              <a:t>延长线于点</a:t>
            </a:r>
            <a:r>
              <a:rPr lang="en-US" altLang="zh-CN" i="1">
                <a:solidFill>
                  <a:srgbClr val="FF0000"/>
                </a:solidFill>
              </a:rPr>
              <a:t>P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7488" y="156308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DR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ON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垂足为</a:t>
            </a:r>
            <a:r>
              <a:rPr lang="en-US" altLang="zh-CN" i="1" dirty="0">
                <a:solidFill>
                  <a:srgbClr val="FF0000"/>
                </a:solidFill>
              </a:rPr>
              <a:t>R</a:t>
            </a:r>
            <a:r>
              <a:rPr lang="en-US" altLang="zh-CN" dirty="0" smtClean="0">
                <a:solidFill>
                  <a:srgbClr val="FF0000"/>
                </a:solidFill>
              </a:rPr>
              <a:t>,∵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OCED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zh-CN" altLang="zh-CN">
                <a:solidFill>
                  <a:srgbClr val="FF0000"/>
                </a:solidFill>
              </a:rPr>
              <a:t>正方形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7488" y="230059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COD=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 dirty="0">
                <a:solidFill>
                  <a:srgbClr val="FF0000"/>
                </a:solidFill>
              </a:rPr>
              <a:t>OC=OD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COI+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DOR=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17488" y="303810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DR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ON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OI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CH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COI+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OCI=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OCI=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DOR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17488" y="377561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OCI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DOR</a:t>
            </a:r>
            <a:r>
              <a:rPr lang="en-US" altLang="zh-CN" dirty="0">
                <a:solidFill>
                  <a:srgbClr val="FF0000"/>
                </a:solidFill>
              </a:rPr>
              <a:t>(AAS)</a:t>
            </a:r>
            <a:r>
              <a:rPr lang="en-US" altLang="zh-CN" i="1" dirty="0">
                <a:solidFill>
                  <a:srgbClr val="FF0000"/>
                </a:solidFill>
              </a:rPr>
              <a:t>.∴DR=OI.</a:t>
            </a:r>
            <a:r>
              <a:rPr lang="zh-CN" altLang="zh-CN" dirty="0">
                <a:solidFill>
                  <a:srgbClr val="FF0000"/>
                </a:solidFill>
              </a:rPr>
              <a:t>同理△</a:t>
            </a:r>
            <a:r>
              <a:rPr lang="en-US" altLang="zh-CN" i="1" dirty="0">
                <a:solidFill>
                  <a:srgbClr val="FF0000"/>
                </a:solidFill>
              </a:rPr>
              <a:t>OHI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FOP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FP=OI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17488" y="451312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DR=FP.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FP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ON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DR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ON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FPN=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DRN=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17488" y="525063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FNP=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DNR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FP=DR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17488" y="594183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FPN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DRN</a:t>
            </a:r>
            <a:r>
              <a:rPr lang="en-US" altLang="zh-CN" dirty="0">
                <a:solidFill>
                  <a:srgbClr val="FF0000"/>
                </a:solidFill>
              </a:rPr>
              <a:t>(AAS),∴</a:t>
            </a:r>
            <a:r>
              <a:rPr lang="en-US" altLang="zh-CN" i="1" dirty="0">
                <a:solidFill>
                  <a:srgbClr val="FF0000"/>
                </a:solidFill>
              </a:rPr>
              <a:t>FN=DN.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586451" y="4513129"/>
            <a:ext cx="2133600" cy="2228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altLang="zh-CN" sz="2900" dirty="0"/>
                  <a:t>(3)</a:t>
                </a:r>
                <a:r>
                  <a:rPr lang="zh-CN" altLang="zh-CN" sz="2900" dirty="0"/>
                  <a:t>如图</a:t>
                </a:r>
                <a:r>
                  <a:rPr lang="en-US" altLang="zh-CN" sz="2900" dirty="0"/>
                  <a:t>3,</a:t>
                </a:r>
                <a:r>
                  <a:rPr lang="en-US" altLang="zh-CN" sz="2900" i="1" dirty="0"/>
                  <a:t>OF=</a:t>
                </a:r>
                <a:r>
                  <a:rPr lang="en-US" altLang="zh-CN" sz="2900" dirty="0"/>
                  <a:t>8,</a:t>
                </a:r>
                <a:r>
                  <a:rPr lang="zh-CN" altLang="zh-CN" sz="2900" dirty="0"/>
                  <a:t>点</a:t>
                </a:r>
                <a:r>
                  <a:rPr lang="en-US" altLang="zh-CN" sz="2900" i="1" dirty="0"/>
                  <a:t>P</a:t>
                </a:r>
                <a:r>
                  <a:rPr lang="zh-CN" altLang="zh-CN" sz="2900" dirty="0"/>
                  <a:t>在</a:t>
                </a:r>
                <a:r>
                  <a:rPr lang="en-US" altLang="zh-CN" sz="2900" i="1" dirty="0"/>
                  <a:t>OH</a:t>
                </a:r>
                <a:r>
                  <a:rPr lang="zh-CN" altLang="zh-CN" sz="2900" dirty="0"/>
                  <a:t>边上</a:t>
                </a:r>
                <a:r>
                  <a:rPr lang="en-US" altLang="zh-CN" sz="2900" dirty="0"/>
                  <a:t>,</a:t>
                </a:r>
                <a:r>
                  <a:rPr lang="zh-CN" altLang="zh-CN" sz="2900" dirty="0"/>
                  <a:t>且</a:t>
                </a:r>
                <a:r>
                  <a:rPr lang="en-US" altLang="zh-CN" sz="2900" i="1" dirty="0"/>
                  <a:t>OP=</a:t>
                </a:r>
                <a:r>
                  <a:rPr lang="en-US" altLang="zh-CN" sz="2900" dirty="0"/>
                  <a:t>6,</a:t>
                </a:r>
                <a:r>
                  <a:rPr lang="en-US" altLang="zh-CN" sz="2900" i="1" dirty="0"/>
                  <a:t>Q</a:t>
                </a:r>
                <a:r>
                  <a:rPr lang="zh-CN" altLang="zh-CN" sz="2900" dirty="0"/>
                  <a:t>为</a:t>
                </a:r>
                <a:r>
                  <a:rPr lang="en-US" altLang="zh-CN" sz="2900" i="1" dirty="0"/>
                  <a:t>FG</a:t>
                </a:r>
                <a:r>
                  <a:rPr lang="zh-CN" altLang="zh-CN" sz="2900" dirty="0"/>
                  <a:t>的中点</a:t>
                </a:r>
                <a:r>
                  <a:rPr lang="en-US" altLang="zh-CN" sz="2900" dirty="0"/>
                  <a:t>,</a:t>
                </a:r>
                <a:r>
                  <a:rPr lang="en-US" altLang="zh-CN" sz="2900" i="1" dirty="0"/>
                  <a:t>M</a:t>
                </a:r>
                <a:r>
                  <a:rPr lang="zh-CN" altLang="zh-CN" sz="2900" dirty="0"/>
                  <a:t>为正方形</a:t>
                </a:r>
                <a:r>
                  <a:rPr lang="en-US" altLang="zh-CN" sz="2900" i="1" dirty="0"/>
                  <a:t>OFGH</a:t>
                </a:r>
                <a:r>
                  <a:rPr lang="zh-CN" altLang="zh-CN" sz="2900" dirty="0"/>
                  <a:t>内部一点</a:t>
                </a:r>
                <a:r>
                  <a:rPr lang="en-US" altLang="zh-CN" sz="2900" dirty="0"/>
                  <a:t>,</a:t>
                </a:r>
                <a:r>
                  <a:rPr lang="zh-CN" altLang="zh-CN" sz="2900" dirty="0"/>
                  <a:t>连接</a:t>
                </a:r>
                <a:r>
                  <a:rPr lang="en-US" altLang="zh-CN" sz="2900" i="1" dirty="0"/>
                  <a:t>MP</a:t>
                </a:r>
                <a:r>
                  <a:rPr lang="en-US" altLang="zh-CN" sz="2900" dirty="0"/>
                  <a:t>,</a:t>
                </a:r>
                <a:r>
                  <a:rPr lang="en-US" altLang="zh-CN" sz="2900" i="1" dirty="0"/>
                  <a:t>MQ</a:t>
                </a:r>
                <a:r>
                  <a:rPr lang="en-US" altLang="zh-CN" sz="2900" dirty="0"/>
                  <a:t>,</a:t>
                </a:r>
                <a:r>
                  <a:rPr lang="en-US" altLang="zh-CN" sz="2900" i="1" dirty="0"/>
                  <a:t>MO</a:t>
                </a:r>
                <a:r>
                  <a:rPr lang="en-US" altLang="zh-CN" sz="2900" dirty="0"/>
                  <a:t>,</a:t>
                </a:r>
                <a:r>
                  <a:rPr lang="zh-CN" altLang="zh-CN" sz="2900" dirty="0"/>
                  <a:t>请直接写出</a:t>
                </a:r>
                <a:r>
                  <a:rPr lang="en-US" altLang="zh-CN" sz="2900" i="1" dirty="0"/>
                  <a:t>MP+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9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sz="290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sz="2900" i="1" dirty="0"/>
                  <a:t>MO+MQ</a:t>
                </a:r>
                <a:r>
                  <a:rPr lang="zh-CN" altLang="zh-CN" sz="2900" dirty="0"/>
                  <a:t>的最小值</a:t>
                </a:r>
                <a:r>
                  <a:rPr lang="en-US" altLang="zh-CN" sz="2900" i="1" dirty="0"/>
                  <a:t>.</a:t>
                </a:r>
                <a:endParaRPr lang="zh-CN" altLang="zh-CN" sz="2900" dirty="0"/>
              </a:p>
              <a:p>
                <a:endParaRPr lang="zh-CN" altLang="en-US" sz="2900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blipFill rotWithShape="1">
                <a:blip r:embed="rId1"/>
                <a:stretch>
                  <a:fillRect l="-3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内容占位符 1"/>
          <p:cNvSpPr txBox="1"/>
          <p:nvPr/>
        </p:nvSpPr>
        <p:spPr>
          <a:xfrm>
            <a:off x="217488" y="181380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如答图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17488" y="255131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将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OPM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O</a:t>
            </a:r>
            <a:r>
              <a:rPr lang="zh-CN" altLang="zh-CN" dirty="0">
                <a:solidFill>
                  <a:srgbClr val="FF0000"/>
                </a:solidFill>
              </a:rPr>
              <a:t>逆时针旋转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zh-CN" altLang="zh-CN" dirty="0">
                <a:solidFill>
                  <a:srgbClr val="FF0000"/>
                </a:solidFill>
              </a:rPr>
              <a:t>得到</a:t>
            </a:r>
            <a:r>
              <a:rPr lang="en-US" altLang="zh-CN" i="1" dirty="0">
                <a:solidFill>
                  <a:srgbClr val="FF0000"/>
                </a:solidFill>
              </a:rPr>
              <a:t>OP'M'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MM</a:t>
            </a:r>
            <a:r>
              <a:rPr lang="en-US" altLang="zh-CN" i="1" dirty="0" smtClean="0">
                <a:solidFill>
                  <a:srgbClr val="FF0000"/>
                </a:solidFill>
              </a:rPr>
              <a:t>'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17488" y="328882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OPM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OP'M'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PM=P'M'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OP=OP</a:t>
            </a:r>
            <a:r>
              <a:rPr lang="en-US" altLang="zh-CN" i="1" smtClean="0">
                <a:solidFill>
                  <a:srgbClr val="FF0000"/>
                </a:solidFill>
              </a:rPr>
              <a:t>'.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17488" y="402633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MOM'=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7488" y="4763847"/>
                <a:ext cx="11760200" cy="9030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OMM'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为等腰直角三角形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MM'=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MO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4763847"/>
                <a:ext cx="11760200" cy="903068"/>
              </a:xfrm>
              <a:prstGeom prst="rect">
                <a:avLst/>
              </a:prstGeom>
              <a:blipFill rotWithShape="1">
                <a:blip r:embed="rId2"/>
                <a:stretch>
                  <a:fillRect l="-3" t="-9" r="3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17488" y="5559514"/>
                <a:ext cx="11760200" cy="9030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MP+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MO+MQ=P'M'+MM'+MQ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P'Q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488" y="5559514"/>
                <a:ext cx="11760200" cy="903068"/>
              </a:xfrm>
              <a:prstGeom prst="rect">
                <a:avLst/>
              </a:prstGeom>
              <a:blipFill rotWithShape="1">
                <a:blip r:embed="rId3"/>
                <a:stretch>
                  <a:fillRect l="-3" t="-10" r="3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1" name="图片 10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790598" y="3355838"/>
            <a:ext cx="2187090" cy="3191968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34044" y="2861977"/>
            <a:ext cx="2800471" cy="36006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内容占位符 1"/>
              <p:cNvSpPr txBox="1"/>
              <p:nvPr/>
            </p:nvSpPr>
            <p:spPr>
              <a:xfrm>
                <a:off x="204839" y="231058"/>
                <a:ext cx="11771312" cy="90306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当点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M'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P'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共线时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MP+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MO+MQ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有</a:t>
                </a:r>
                <a:r>
                  <a:rPr lang="zh-CN" altLang="zh-CN">
                    <a:solidFill>
                      <a:srgbClr val="FF0000"/>
                    </a:solidFill>
                  </a:rPr>
                  <a:t>最小值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39" y="231058"/>
                <a:ext cx="11771312" cy="903068"/>
              </a:xfrm>
              <a:prstGeom prst="rect">
                <a:avLst/>
              </a:prstGeom>
              <a:blipFill rotWithShape="1">
                <a:blip r:embed="rId1"/>
                <a:stretch>
                  <a:fillRect l="-3" t="-61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内容占位符 1"/>
          <p:cNvSpPr txBox="1"/>
          <p:nvPr/>
        </p:nvSpPr>
        <p:spPr>
          <a:xfrm>
            <a:off x="204839" y="1134126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最小值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en-US" altLang="zh-CN" i="1" dirty="0">
                <a:solidFill>
                  <a:srgbClr val="FF0000"/>
                </a:solidFill>
              </a:rPr>
              <a:t>P'Q</a:t>
            </a:r>
            <a:r>
              <a:rPr lang="zh-CN" altLang="zh-CN" dirty="0">
                <a:solidFill>
                  <a:srgbClr val="FF0000"/>
                </a:solidFill>
              </a:rPr>
              <a:t>的长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04839" y="1965123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zh-CN" altLang="zh-CN" dirty="0">
                <a:solidFill>
                  <a:srgbClr val="FF0000"/>
                </a:solidFill>
              </a:rPr>
              <a:t>正方形</a:t>
            </a:r>
            <a:r>
              <a:rPr lang="en-US" altLang="zh-CN" i="1" dirty="0">
                <a:solidFill>
                  <a:srgbClr val="FF0000"/>
                </a:solidFill>
              </a:rPr>
              <a:t>OFGH</a:t>
            </a:r>
            <a:r>
              <a:rPr lang="zh-CN" altLang="zh-CN">
                <a:solidFill>
                  <a:srgbClr val="FF0000"/>
                </a:solidFill>
              </a:rPr>
              <a:t>中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04839" y="2796120"/>
            <a:ext cx="11771312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i="1" smtClean="0">
                <a:solidFill>
                  <a:srgbClr val="FF0000"/>
                </a:solidFill>
              </a:rPr>
              <a:t>OF=</a:t>
            </a:r>
            <a:r>
              <a:rPr lang="en-US" altLang="zh-CN" smtClean="0">
                <a:solidFill>
                  <a:srgbClr val="FF0000"/>
                </a:solidFill>
              </a:rPr>
              <a:t>8,</a:t>
            </a:r>
            <a:r>
              <a:rPr lang="en-US" altLang="zh-CN" i="1" smtClean="0">
                <a:solidFill>
                  <a:srgbClr val="FF0000"/>
                </a:solidFill>
              </a:rPr>
              <a:t>OP=</a:t>
            </a:r>
            <a:r>
              <a:rPr lang="en-US" altLang="zh-CN" smtClean="0">
                <a:solidFill>
                  <a:srgbClr val="FF0000"/>
                </a:solidFill>
              </a:rPr>
              <a:t>6,</a:t>
            </a:r>
            <a:r>
              <a:rPr lang="en-US" altLang="zh-CN" i="1" smtClean="0">
                <a:solidFill>
                  <a:srgbClr val="FF0000"/>
                </a:solidFill>
              </a:rPr>
              <a:t>Q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en-US" altLang="zh-CN" i="1" dirty="0">
                <a:solidFill>
                  <a:srgbClr val="FF0000"/>
                </a:solidFill>
              </a:rPr>
              <a:t>FG</a:t>
            </a:r>
            <a:r>
              <a:rPr lang="zh-CN" altLang="zh-CN" dirty="0">
                <a:solidFill>
                  <a:srgbClr val="FF0000"/>
                </a:solidFill>
              </a:rPr>
              <a:t>的中点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 dirty="0">
                <a:solidFill>
                  <a:srgbClr val="FF0000"/>
                </a:solidFill>
              </a:rPr>
              <a:t>QF=</a:t>
            </a:r>
            <a:r>
              <a:rPr lang="en-US" altLang="zh-CN" dirty="0">
                <a:solidFill>
                  <a:srgbClr val="FF0000"/>
                </a:solidFill>
              </a:rPr>
              <a:t>4,</a:t>
            </a:r>
            <a:r>
              <a:rPr lang="en-US" altLang="zh-CN" i="1" dirty="0">
                <a:solidFill>
                  <a:srgbClr val="FF0000"/>
                </a:solidFill>
              </a:rPr>
              <a:t>OP'=</a:t>
            </a:r>
            <a:r>
              <a:rPr lang="en-US" altLang="zh-CN" dirty="0">
                <a:solidFill>
                  <a:srgbClr val="FF0000"/>
                </a:solidFill>
              </a:rPr>
              <a:t>6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FP'=</a:t>
            </a:r>
            <a:r>
              <a:rPr lang="en-US" altLang="zh-CN">
                <a:solidFill>
                  <a:srgbClr val="FF0000"/>
                </a:solidFill>
              </a:rPr>
              <a:t>14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en-US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04839" y="3627117"/>
                <a:ext cx="11771312" cy="98693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QFP'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P'Q=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𝑄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𝐹𝑃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′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4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14</m:t>
                            </m:r>
                          </m:e>
                          <m:sup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53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39" y="3627117"/>
                <a:ext cx="11771312" cy="986937"/>
              </a:xfrm>
              <a:prstGeom prst="rect">
                <a:avLst/>
              </a:prstGeom>
              <a:blipFill rotWithShape="1">
                <a:blip r:embed="rId2"/>
                <a:stretch>
                  <a:fillRect l="-3" t="-64" b="1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04839" y="4614054"/>
                <a:ext cx="11771312" cy="177503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MP+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MO+MQ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53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endParaRPr lang="zh-CN" altLang="en-US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839" y="4614054"/>
                <a:ext cx="11771312" cy="1775038"/>
              </a:xfrm>
              <a:prstGeom prst="rect">
                <a:avLst/>
              </a:prstGeom>
              <a:blipFill rotWithShape="1">
                <a:blip r:embed="rId3"/>
                <a:stretch>
                  <a:fillRect l="-3" t="-8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5613</Words>
  <Application>WPS 演示</Application>
  <PresentationFormat>宽屏</PresentationFormat>
  <Paragraphs>425</Paragraphs>
  <Slides>31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6" baseType="lpstr">
      <vt:lpstr>Arial</vt:lpstr>
      <vt:lpstr>宋体</vt:lpstr>
      <vt:lpstr>Wingdings</vt:lpstr>
      <vt:lpstr>华文隶书</vt:lpstr>
      <vt:lpstr>Engravers MT</vt:lpstr>
      <vt:lpstr>Cambria Math</vt:lpstr>
      <vt:lpstr>方正书宋_GBK</vt:lpstr>
      <vt:lpstr>Times New Roman</vt:lpstr>
      <vt:lpstr>微软雅黑</vt:lpstr>
      <vt:lpstr>Arial Unicode MS</vt:lpstr>
      <vt:lpstr>Calibri</vt:lpstr>
      <vt:lpstr>等线</vt:lpstr>
      <vt:lpstr>MS PGothic</vt:lpstr>
      <vt:lpstr>Times NR MT Pro Medium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690</cp:revision>
  <dcterms:created xsi:type="dcterms:W3CDTF">2023-08-28T08:31:00Z</dcterms:created>
  <dcterms:modified xsi:type="dcterms:W3CDTF">2026-07-08T08:18:11Z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AC3B18A1D9E74AA7BF1F4FCCEDCC88C8_12</vt:lpwstr>
  </property>
  <property fmtid="{D5CDD505-2E9C-101B-9397-08002B2CF9AE}" pid="3" name="KSOProductBuildVer">
    <vt:lpwstr>2052-12.1.0.26895</vt:lpwstr>
  </property>
</Properties>
</file>