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8"/>
  </p:notesMasterIdLst>
  <p:sldIdLst>
    <p:sldId id="464" r:id="rId2"/>
    <p:sldId id="465" r:id="rId3"/>
    <p:sldId id="346" r:id="rId4"/>
    <p:sldId id="347" r:id="rId5"/>
    <p:sldId id="486" r:id="rId6"/>
    <p:sldId id="468" r:id="rId7"/>
    <p:sldId id="487" r:id="rId8"/>
    <p:sldId id="360" r:id="rId9"/>
    <p:sldId id="452" r:id="rId10"/>
    <p:sldId id="469" r:id="rId11"/>
    <p:sldId id="470" r:id="rId12"/>
    <p:sldId id="471" r:id="rId13"/>
    <p:sldId id="472" r:id="rId14"/>
    <p:sldId id="473" r:id="rId15"/>
    <p:sldId id="475" r:id="rId16"/>
    <p:sldId id="476" r:id="rId17"/>
    <p:sldId id="453" r:id="rId18"/>
    <p:sldId id="484" r:id="rId19"/>
    <p:sldId id="488" r:id="rId20"/>
    <p:sldId id="361" r:id="rId21"/>
    <p:sldId id="479" r:id="rId22"/>
    <p:sldId id="480" r:id="rId23"/>
    <p:sldId id="485" r:id="rId24"/>
    <p:sldId id="481" r:id="rId25"/>
    <p:sldId id="482" r:id="rId26"/>
    <p:sldId id="267" r:id="rId2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0" userDrawn="1">
          <p15:clr>
            <a:srgbClr val="A4A3A4"/>
          </p15:clr>
        </p15:guide>
        <p15:guide id="2" pos="390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2086"/>
    <a:srgbClr val="990000"/>
    <a:srgbClr val="FF9933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1" autoAdjust="0"/>
    <p:restoredTop sz="95494" autoAdjust="0"/>
  </p:normalViewPr>
  <p:slideViewPr>
    <p:cSldViewPr>
      <p:cViewPr varScale="1">
        <p:scale>
          <a:sx n="80" d="100"/>
          <a:sy n="80" d="100"/>
        </p:scale>
        <p:origin x="126" y="276"/>
      </p:cViewPr>
      <p:guideLst>
        <p:guide orient="horz" pos="2230"/>
        <p:guide pos="390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anose="020B0604020202020204" pitchFamily="34" charset="0"/>
              <a:buNone/>
              <a:defRPr sz="1200"/>
            </a:lvl1pPr>
          </a:lstStyle>
          <a:p>
            <a:endParaRPr lang="zh-CN" altLang="en-U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fld id="{7AEE9EB2-A453-4109-BFDE-56425E5F0F2A}" type="datetimeFigureOut">
              <a:rPr lang="zh-CN" altLang="en-US"/>
              <a:pPr/>
              <a:t>2021/12/17</a:t>
            </a:fld>
            <a:endParaRPr lang="en-US" altLang="zh-CN"/>
          </a:p>
        </p:txBody>
      </p:sp>
      <p:sp>
        <p:nvSpPr>
          <p:cNvPr id="737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37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anose="020B0604020202020204" pitchFamily="34" charset="0"/>
              <a:buNone/>
              <a:defRPr sz="1200"/>
            </a:lvl1pPr>
          </a:lstStyle>
          <a:p>
            <a:endParaRPr lang="en-US" altLang="zh-CN"/>
          </a:p>
        </p:txBody>
      </p:sp>
      <p:sp>
        <p:nvSpPr>
          <p:cNvPr id="737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fld id="{55E016B2-C0AF-404B-B240-82F4C7A2566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62554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6BCFC-260D-419E-B2CB-58F69ACA30DB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97447-4832-4C0D-9642-56D7B9F420F7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192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7D3C8-6CC6-43F2-A697-5E06E8B42FA1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88FCB-F59B-4C46-909D-B2BCAC426668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7564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C188-CA15-426A-92C7-05E61479088F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2903E-2F9C-4DE7-9747-963DFB81CB44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8994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77D1-D52E-4473-AAAE-35FC324DB7B8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4F50E-5DF5-4225-BE23-DB003FDA0E86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2516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F916F-FF23-4A66-A8CC-9827735AE702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82F7E-50DE-490D-BE7A-9DBC5E0EC935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3636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5C505-58B1-4EA7-A85C-38DCF65250C8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3CAF6-0B3E-4B4E-8742-91C446BB1717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8852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EAE92-E55E-4DD7-8F99-0D5DD245D033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C1D4-EE76-4B26-82D3-CEDEFBBB4826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720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46C6E-EA07-4265-BD53-715B2CC94EAA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C074-3C76-4FDE-A764-58227FD9B911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37409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8BDD7-A66B-4BBC-9DBA-74BAD7746D8D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1638D-1B8C-412C-BC4D-58EB40DF0878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0646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A146E-763B-47FE-8081-F80F7842FDC4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40FF3-0622-467E-8F88-E04820D50F96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8361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EAFFF-2EB8-48A0-86DF-2BADEDB9EFDE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BF10A-3A1A-4A70-9695-D6C44BC10BA7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2393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DC238-EC4E-49C0-AB7F-CD86245E79D1}" type="datetimeFigureOut">
              <a:rPr lang="zh-CN" altLang="en-US" smtClean="0"/>
              <a:pPr/>
              <a:t>2021/12/17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89A8D-F7FD-4CDD-9DE2-3D2E153A77AF}" type="slidenum">
              <a:rPr lang="zh-CN" altLang="en-US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6214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533546" y="3013887"/>
            <a:ext cx="11201106" cy="626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Looking up at the stars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作时间状语，与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people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构成主动关系。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2556" y="164736"/>
            <a:ext cx="117344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 defTabSz="1482725">
              <a:lnSpc>
                <a:spcPct val="120000"/>
              </a:lnSpc>
              <a:buClr>
                <a:srgbClr val="CC0000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1.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Looking up</a:t>
            </a:r>
            <a:r>
              <a:rPr lang="en-US" altLang="zh-CN" sz="3200" b="1" dirty="0">
                <a:latin typeface="Times New Roman" panose="02020603050405020304" pitchFamily="18" charset="0"/>
              </a:rPr>
              <a:t> at the stars, people have always wanted to learn more about space, and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scientists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work hard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find answers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(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)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450850" indent="-450850" defTabSz="1482725">
              <a:lnSpc>
                <a:spcPct val="120000"/>
              </a:lnSpc>
              <a:buClr>
                <a:srgbClr val="CC0000"/>
              </a:buClr>
            </a:pPr>
            <a:r>
              <a:rPr lang="zh-CN" altLang="en-US" sz="3200" b="1" dirty="0">
                <a:solidFill>
                  <a:srgbClr val="FF0000"/>
                </a:solidFill>
              </a:rPr>
              <a:t>    仰望星空，人们总是想更多地了解太空，科学家们也在努力寻找答案。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91050" y="3664630"/>
            <a:ext cx="71626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look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up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查阅（单词等）</a:t>
            </a:r>
            <a:r>
              <a:rPr lang="en-US" altLang="zh-CN" sz="3200" b="1" dirty="0">
                <a:latin typeface="Times New Roman" panose="02020603050405020304" pitchFamily="18" charset="0"/>
              </a:rPr>
              <a:t>; </a:t>
            </a:r>
            <a:r>
              <a:rPr lang="zh-CN" altLang="en-US" sz="3200" b="1" dirty="0">
                <a:latin typeface="Times New Roman" panose="02020603050405020304" pitchFamily="18" charset="0"/>
              </a:rPr>
              <a:t>看望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 up to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敬仰，仰慕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 down upon </a:t>
            </a:r>
            <a:r>
              <a:rPr lang="zh-CN" altLang="en-US" sz="3200" b="1" dirty="0">
                <a:latin typeface="Times New Roman" panose="02020603050405020304" pitchFamily="18" charset="0"/>
              </a:rPr>
              <a:t>轻视；看不起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 into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往里看；调查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look forward to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doing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期待</a:t>
            </a:r>
          </a:p>
        </p:txBody>
      </p:sp>
      <p:sp>
        <p:nvSpPr>
          <p:cNvPr id="3" name="矩形 2"/>
          <p:cNvSpPr/>
          <p:nvPr/>
        </p:nvSpPr>
        <p:spPr>
          <a:xfrm>
            <a:off x="457348" y="4874769"/>
            <a:ext cx="3408305" cy="626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】look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短语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3865653" y="3968956"/>
            <a:ext cx="304792" cy="243833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  <p:bldP spid="3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14536" y="762070"/>
            <a:ext cx="8001000" cy="18651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hard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difficult</a:t>
            </a:r>
            <a:r>
              <a:rPr lang="en-US" altLang="zh-CN" sz="3200" b="1" dirty="0">
                <a:latin typeface="Times New Roman" panose="02020603050405020304" pitchFamily="18" charset="0"/>
              </a:rPr>
              <a:t>;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stiff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困难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的，硬的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adv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with </a:t>
            </a:r>
            <a:r>
              <a:rPr lang="en-US" altLang="zh-CN" sz="3200" b="1" dirty="0">
                <a:latin typeface="Times New Roman" panose="02020603050405020304" pitchFamily="18" charset="0"/>
              </a:rPr>
              <a:t>great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effort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努力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地</a:t>
            </a:r>
            <a:endParaRPr lang="en-US" altLang="zh-CN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hardly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adv.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almost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no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几乎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0944" y="2542588"/>
            <a:ext cx="10363035" cy="35813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739775" indent="-739775" defTabSz="14827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defTabSz="14827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defTabSz="14827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defTabSz="14827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defTabSz="14827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defTabSz="14827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defTabSz="14827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defTabSz="14827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defTabSz="14827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It </a:t>
            </a:r>
            <a:r>
              <a:rPr lang="en-US" altLang="zh-CN" sz="3200" b="1" dirty="0">
                <a:latin typeface="Times New Roman" panose="02020603050405020304" pitchFamily="18" charset="0"/>
              </a:rPr>
              <a:t>was not easy to make a living in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those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hard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times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</a:p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在</a:t>
            </a:r>
            <a:r>
              <a:rPr lang="zh-CN" altLang="en-US" sz="3200" b="1" dirty="0">
                <a:latin typeface="Times New Roman" panose="02020603050405020304" pitchFamily="18" charset="0"/>
              </a:rPr>
              <a:t>那些困难时期谋生并不容易。</a:t>
            </a:r>
          </a:p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need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work really hard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realize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your dream.</a:t>
            </a:r>
          </a:p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</a:rPr>
              <a:t>需要努力工作来实现你的梦想。</a:t>
            </a:r>
          </a:p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My </a:t>
            </a:r>
            <a:r>
              <a:rPr lang="en-US" altLang="zh-CN" sz="3200" b="1" dirty="0">
                <a:latin typeface="Times New Roman" panose="02020603050405020304" pitchFamily="18" charset="0"/>
              </a:rPr>
              <a:t>eyes were so swollen that I could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hardly</a:t>
            </a:r>
            <a:r>
              <a:rPr lang="en-US" altLang="zh-CN" sz="3200" b="1" dirty="0">
                <a:latin typeface="Times New Roman" panose="02020603050405020304" pitchFamily="18" charset="0"/>
              </a:rPr>
              <a:t> see. </a:t>
            </a:r>
          </a:p>
          <a:p>
            <a:pPr eaLnBrk="0" hangingPunct="0">
              <a:lnSpc>
                <a:spcPct val="120000"/>
              </a:lnSpc>
              <a:buClr>
                <a:srgbClr val="CC0000"/>
              </a:buClr>
              <a:buFont typeface="Wingdings" panose="05000000000000000000" pitchFamily="2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</a:rPr>
              <a:t>的眼睛肿的几乎看不见。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762350" y="1060556"/>
            <a:ext cx="152186" cy="121916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140" y="2322404"/>
            <a:ext cx="10743918" cy="1217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determined to do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下定决心做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determined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adj.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有决心的，意志坚定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的</a:t>
            </a:r>
            <a:endParaRPr lang="en-US" altLang="zh-CN" sz="3200" b="1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43052" y="457278"/>
            <a:ext cx="11353502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2. However, some scientists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were determined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help humans </a:t>
            </a:r>
            <a:r>
              <a:rPr lang="en-US" altLang="zh-CN" sz="3200" b="1" dirty="0" err="1" smtClean="0">
                <a:latin typeface="Times New Roman" panose="02020603050405020304" pitchFamily="18" charset="0"/>
              </a:rPr>
              <a:t>realise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their dream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explore space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 (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翻译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)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然而，一些科学家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决意要帮助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人类实现探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索太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空的梦想。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2140" y="3657594"/>
            <a:ext cx="11163007" cy="2399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1338" indent="-541338"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err="1">
                <a:latin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</a:rPr>
              <a:t>  She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was determined to</a:t>
            </a:r>
            <a:r>
              <a:rPr lang="en-US" altLang="zh-CN" sz="3200" b="1" dirty="0">
                <a:latin typeface="Times New Roman" panose="02020603050405020304" pitchFamily="18" charset="0"/>
              </a:rPr>
              <a:t> lose weight successfully this time.</a:t>
            </a:r>
          </a:p>
          <a:p>
            <a:pPr marL="541338" indent="-541338"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这一次，她下定决心一定要减肥成功。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 marL="541338" indent="-541338"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His father made a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determined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effort to quit smoking.</a:t>
            </a:r>
          </a:p>
          <a:p>
            <a:pPr marL="541338" indent="-541338"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他爸爸决定努力戒烟。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7348" y="762070"/>
            <a:ext cx="114297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determine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v. </a:t>
            </a:r>
            <a:r>
              <a:rPr lang="en-US" altLang="zh-CN" sz="3200" b="1" dirty="0">
                <a:latin typeface="Times New Roman" panose="02020603050405020304" pitchFamily="18" charset="0"/>
              </a:rPr>
              <a:t>: t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o </a:t>
            </a:r>
            <a:r>
              <a:rPr lang="en-US" altLang="zh-CN" sz="3200" b="1" dirty="0">
                <a:latin typeface="Times New Roman" panose="02020603050405020304" pitchFamily="18" charset="0"/>
              </a:rPr>
              <a:t>decide definitely to do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决心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决定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Investigators are trying to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determine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the cause of the accident.</a:t>
            </a: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 调查人员在设法弄清事故的原因。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Doctors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have determined</a:t>
            </a:r>
            <a:r>
              <a:rPr lang="en-US" altLang="zh-CN" sz="3200" b="1" dirty="0">
                <a:latin typeface="Times New Roman" panose="02020603050405020304" pitchFamily="18" charset="0"/>
              </a:rPr>
              <a:t> that the old man died of a heart attack. </a:t>
            </a: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      医生确定老人死于心脏病发作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He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determined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to leave the city at one.</a:t>
            </a:r>
          </a:p>
          <a:p>
            <a:pPr marL="541338" indent="-541338"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他决定马上就离开这个城市。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7440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81150" y="2057436"/>
            <a:ext cx="11353502" cy="3637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explore space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作后置定语修饰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dream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。不定式短语作后置定语的情况在口语中很常见。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I </a:t>
            </a:r>
            <a:r>
              <a:rPr lang="en-US" altLang="zh-CN" sz="3200" b="1" dirty="0">
                <a:latin typeface="Times New Roman" panose="02020603050405020304" pitchFamily="18" charset="0"/>
              </a:rPr>
              <a:t>have no time to go there.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我</a:t>
            </a:r>
            <a:r>
              <a:rPr lang="zh-CN" altLang="en-US" sz="3200" b="1" dirty="0">
                <a:latin typeface="Times New Roman" panose="02020603050405020304" pitchFamily="18" charset="0"/>
              </a:rPr>
              <a:t>没时间去那儿。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There </a:t>
            </a:r>
            <a:r>
              <a:rPr lang="en-US" altLang="zh-CN" sz="3200" b="1" dirty="0">
                <a:latin typeface="Times New Roman" panose="02020603050405020304" pitchFamily="18" charset="0"/>
              </a:rPr>
              <a:t>is nothing to worry about.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没</a:t>
            </a:r>
            <a:r>
              <a:rPr lang="zh-CN" altLang="en-US" sz="3200" b="1" dirty="0">
                <a:latin typeface="Times New Roman" panose="02020603050405020304" pitchFamily="18" charset="0"/>
              </a:rPr>
              <a:t>什么可担心的。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457348" y="762070"/>
            <a:ext cx="11353502" cy="11519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000" b="1" dirty="0" smtClean="0">
                <a:latin typeface="Times New Roman" panose="02020603050405020304" pitchFamily="18" charset="0"/>
              </a:rPr>
              <a:t>However</a:t>
            </a:r>
            <a:r>
              <a:rPr lang="en-US" altLang="zh-CN" sz="3000" b="1" dirty="0">
                <a:latin typeface="Times New Roman" panose="02020603050405020304" pitchFamily="18" charset="0"/>
              </a:rPr>
              <a:t>, some </a:t>
            </a:r>
            <a:r>
              <a:rPr lang="en-US" altLang="zh-CN" sz="3000" b="1" dirty="0">
                <a:latin typeface="Times New Roman" panose="02020603050405020304" pitchFamily="18" charset="0"/>
              </a:rPr>
              <a:t>scientists were determined </a:t>
            </a:r>
            <a:r>
              <a:rPr lang="en-US" altLang="zh-CN" sz="3000" b="1" dirty="0">
                <a:latin typeface="Times New Roman" panose="02020603050405020304" pitchFamily="18" charset="0"/>
              </a:rPr>
              <a:t>to </a:t>
            </a:r>
            <a:r>
              <a:rPr lang="en-US" altLang="zh-CN" sz="3000" b="1" dirty="0">
                <a:latin typeface="Times New Roman" panose="02020603050405020304" pitchFamily="18" charset="0"/>
              </a:rPr>
              <a:t>help </a:t>
            </a:r>
            <a:r>
              <a:rPr lang="en-US" altLang="zh-CN" sz="3000" b="1" dirty="0">
                <a:latin typeface="Times New Roman" panose="02020603050405020304" pitchFamily="18" charset="0"/>
              </a:rPr>
              <a:t>humans </a:t>
            </a:r>
            <a:r>
              <a:rPr lang="en-US" altLang="zh-CN" sz="3000" b="1" dirty="0" smtClean="0">
                <a:latin typeface="Times New Roman" panose="02020603050405020304" pitchFamily="18" charset="0"/>
              </a:rPr>
              <a:t>realize </a:t>
            </a:r>
            <a:r>
              <a:rPr lang="en-US" altLang="zh-CN" sz="3000" b="1" dirty="0">
                <a:latin typeface="Times New Roman" panose="02020603050405020304" pitchFamily="18" charset="0"/>
              </a:rPr>
              <a:t>their dream </a:t>
            </a: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explore space</a:t>
            </a:r>
            <a:r>
              <a:rPr lang="en-US" altLang="zh-CN" sz="3000" b="1" dirty="0" smtClean="0">
                <a:latin typeface="Times New Roman" panose="02020603050405020304" pitchFamily="18" charset="0"/>
              </a:rPr>
              <a:t>.</a:t>
            </a:r>
            <a:endParaRPr lang="en-US" altLang="zh-CN" sz="3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457348" y="1524050"/>
            <a:ext cx="11353502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回译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然而</a:t>
            </a:r>
            <a:r>
              <a:rPr lang="zh-CN" altLang="en-US" sz="3200" b="1" dirty="0">
                <a:latin typeface="Times New Roman" panose="02020603050405020304" pitchFamily="18" charset="0"/>
              </a:rPr>
              <a:t>，一些科学家</a:t>
            </a:r>
            <a:r>
              <a:rPr lang="zh-CN" altLang="en-US" sz="3200" b="1" dirty="0">
                <a:latin typeface="Times New Roman" panose="02020603050405020304" pitchFamily="18" charset="0"/>
              </a:rPr>
              <a:t>决意要帮助</a:t>
            </a:r>
            <a:r>
              <a:rPr lang="zh-CN" altLang="en-US" sz="3200" b="1" dirty="0">
                <a:latin typeface="Times New Roman" panose="02020603050405020304" pitchFamily="18" charset="0"/>
              </a:rPr>
              <a:t>人类实现探</a:t>
            </a:r>
            <a:r>
              <a:rPr lang="zh-CN" altLang="en-US" sz="3200" b="1" dirty="0">
                <a:latin typeface="Times New Roman" panose="02020603050405020304" pitchFamily="18" charset="0"/>
              </a:rPr>
              <a:t>索太</a:t>
            </a:r>
            <a:r>
              <a:rPr lang="zh-CN" altLang="en-US" sz="3200" b="1" dirty="0">
                <a:latin typeface="Times New Roman" panose="02020603050405020304" pitchFamily="18" charset="0"/>
              </a:rPr>
              <a:t>空的梦想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However, some scientists were determined to help humans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realise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their dream to explore space.  </a:t>
            </a:r>
          </a:p>
        </p:txBody>
      </p:sp>
    </p:spTree>
    <p:extLst>
      <p:ext uri="{BB962C8B-B14F-4D97-AF65-F5344CB8AC3E}">
        <p14:creationId xmlns:p14="http://schemas.microsoft.com/office/powerpoint/2010/main" val="22464891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104389" y="152486"/>
            <a:ext cx="11746652" cy="2990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3. Afterwards, the USSR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focused on</a:t>
            </a:r>
            <a:r>
              <a:rPr lang="en-US" altLang="zh-CN" sz="3200" b="1" dirty="0">
                <a:latin typeface="Times New Roman" panose="02020603050405020304" pitchFamily="18" charset="0"/>
              </a:rPr>
              <a:t> sending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people </a:t>
            </a:r>
            <a:r>
              <a:rPr lang="en-US" altLang="zh-CN" sz="3200" b="1" dirty="0">
                <a:latin typeface="Times New Roman" panose="02020603050405020304" pitchFamily="18" charset="0"/>
              </a:rPr>
              <a:t>into space, and on 12 April 1961,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Yuri </a:t>
            </a:r>
            <a:r>
              <a:rPr lang="en-US" altLang="zh-CN" sz="3200" b="1" dirty="0">
                <a:latin typeface="Times New Roman" panose="02020603050405020304" pitchFamily="18" charset="0"/>
              </a:rPr>
              <a:t>Gagarin became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the first person</a:t>
            </a:r>
            <a:r>
              <a:rPr lang="en-US" altLang="zh-CN" sz="3200" b="1" dirty="0">
                <a:latin typeface="Times New Roman" panose="02020603050405020304" pitchFamily="18" charset="0"/>
              </a:rPr>
              <a:t> in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world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go into space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后来，苏联集中精力把人送入太空，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1961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年</a:t>
            </a:r>
            <a:r>
              <a:rPr lang="en-US" altLang="zh-CN" sz="3200" b="1" dirty="0"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</a:rPr>
              <a:t>月</a:t>
            </a:r>
            <a:r>
              <a:rPr lang="en-US" altLang="zh-CN" sz="3200" b="1" dirty="0">
                <a:latin typeface="Times New Roman" panose="02020603050405020304" pitchFamily="18" charset="0"/>
              </a:rPr>
              <a:t>12</a:t>
            </a:r>
            <a:r>
              <a:rPr lang="zh-CN" altLang="en-US" sz="3200" b="1" dirty="0">
                <a:latin typeface="Times New Roman" panose="02020603050405020304" pitchFamily="18" charset="0"/>
              </a:rPr>
              <a:t>日，尤里</a:t>
            </a:r>
            <a:r>
              <a:rPr lang="en-US" altLang="zh-CN" sz="3200" b="1" dirty="0">
                <a:latin typeface="Times New Roman" panose="02020603050405020304" pitchFamily="18" charset="0"/>
              </a:rPr>
              <a:t>·</a:t>
            </a:r>
            <a:r>
              <a:rPr lang="zh-CN" altLang="en-US" sz="3200" b="1" dirty="0">
                <a:latin typeface="Times New Roman" panose="02020603050405020304" pitchFamily="18" charset="0"/>
              </a:rPr>
              <a:t>加加林成为世界上第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一个</a:t>
            </a:r>
            <a:r>
              <a:rPr lang="zh-CN" altLang="en-US" sz="3200" b="1" dirty="0">
                <a:latin typeface="Times New Roman" panose="02020603050405020304" pitchFamily="18" charset="0"/>
              </a:rPr>
              <a:t>进入太空的人。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9904" y="2971812"/>
            <a:ext cx="11277144" cy="3637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focus on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关注；致力于；聚焦于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focus…on…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集中在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上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</a:rPr>
              <a:t>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focused</a:t>
            </a:r>
            <a:r>
              <a:rPr lang="en-US" altLang="zh-CN" sz="3200" b="1" dirty="0">
                <a:latin typeface="Times New Roman" panose="02020603050405020304" pitchFamily="18" charset="0"/>
              </a:rPr>
              <a:t> his camera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beautiful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bird </a:t>
            </a:r>
            <a:r>
              <a:rPr lang="en-US" altLang="zh-CN" sz="3200" b="1" dirty="0">
                <a:latin typeface="Times New Roman" panose="02020603050405020304" pitchFamily="18" charset="0"/>
              </a:rPr>
              <a:t>in the big tree.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/>
              <a:t>     </a:t>
            </a:r>
            <a:r>
              <a:rPr lang="zh-CN" altLang="en-US" sz="3200" b="1" dirty="0" smtClean="0"/>
              <a:t>他</a:t>
            </a:r>
            <a:r>
              <a:rPr lang="zh-CN" altLang="en-US" sz="3200" b="1" dirty="0"/>
              <a:t>把照相</a:t>
            </a:r>
            <a:r>
              <a:rPr lang="zh-CN" altLang="en-US" sz="3200" b="1" dirty="0" smtClean="0"/>
              <a:t>机</a:t>
            </a:r>
            <a:r>
              <a:rPr lang="zh-CN" altLang="en-US" sz="3200" b="1" dirty="0"/>
              <a:t>聚</a:t>
            </a:r>
            <a:r>
              <a:rPr lang="zh-CN" altLang="en-US" sz="3200" b="1" dirty="0" smtClean="0"/>
              <a:t>焦在大</a:t>
            </a:r>
            <a:r>
              <a:rPr lang="zh-CN" altLang="en-US" sz="3200" b="1" dirty="0"/>
              <a:t>树上那只漂亮的鸟</a:t>
            </a:r>
            <a:r>
              <a:rPr lang="zh-CN" altLang="en-US" sz="3200" b="1" dirty="0" smtClean="0"/>
              <a:t>。</a:t>
            </a:r>
            <a:endParaRPr lang="en-US" altLang="zh-CN" sz="3200" b="1" dirty="0" smtClean="0"/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Focus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your attention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</a:t>
            </a:r>
            <a:r>
              <a:rPr lang="en-US" altLang="zh-CN" sz="3200" b="1" dirty="0">
                <a:latin typeface="Times New Roman" panose="02020603050405020304" pitchFamily="18" charset="0"/>
              </a:rPr>
              <a:t> your work.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  把</a:t>
            </a:r>
            <a:r>
              <a:rPr lang="zh-CN" altLang="en-US" sz="3200" b="1" dirty="0">
                <a:latin typeface="Times New Roman" panose="02020603050405020304" pitchFamily="18" charset="0"/>
              </a:rPr>
              <a:t>注意力集中在工作上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457348" y="3276604"/>
            <a:ext cx="228594" cy="6857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81149" y="2133634"/>
            <a:ext cx="11525851" cy="3200316"/>
          </a:xfrm>
          <a:prstGeom prst="rect">
            <a:avLst/>
          </a:prstGeom>
        </p:spPr>
        <p:txBody>
          <a:bodyPr wrap="none">
            <a:noAutofit/>
          </a:bodyPr>
          <a:lstStyle/>
          <a:p>
            <a:pPr marL="0" indent="0" defTabSz="1482725">
              <a:lnSpc>
                <a:spcPct val="120000"/>
              </a:lnSpc>
              <a:spcBef>
                <a:spcPct val="0"/>
              </a:spcBef>
              <a:buClr>
                <a:srgbClr val="CC0000"/>
              </a:buClr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to go into space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是不定式短语作后置定语，修饰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first person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indent="0" defTabSz="1482725">
              <a:lnSpc>
                <a:spcPct val="120000"/>
              </a:lnSpc>
              <a:spcBef>
                <a:spcPct val="0"/>
              </a:spcBef>
              <a:buClr>
                <a:srgbClr val="CC0000"/>
              </a:buClr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first person</a:t>
            </a:r>
            <a:r>
              <a:rPr lang="en-US" altLang="zh-CN" sz="3200" b="1" dirty="0">
                <a:latin typeface="Times New Roman" panose="02020603050405020304" pitchFamily="18" charset="0"/>
              </a:rPr>
              <a:t> in the world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go into space</a:t>
            </a:r>
          </a:p>
          <a:p>
            <a:pPr marL="0" indent="0" defTabSz="1482725">
              <a:lnSpc>
                <a:spcPct val="120000"/>
              </a:lnSpc>
              <a:spcBef>
                <a:spcPct val="0"/>
              </a:spcBef>
              <a:buClr>
                <a:srgbClr val="CC0000"/>
              </a:buClr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结构：</a:t>
            </a:r>
            <a:r>
              <a:rPr lang="en-US" altLang="zh-CN" sz="3200" b="1" dirty="0">
                <a:latin typeface="Times New Roman" panose="02020603050405020304" pitchFamily="18" charset="0"/>
              </a:rPr>
              <a:t>the+</a:t>
            </a:r>
            <a:r>
              <a:rPr lang="zh-CN" altLang="en-US" sz="3200" b="1" dirty="0">
                <a:latin typeface="Times New Roman" panose="02020603050405020304" pitchFamily="18" charset="0"/>
              </a:rPr>
              <a:t>序数词</a:t>
            </a:r>
            <a:r>
              <a:rPr lang="en-US" altLang="zh-CN" sz="3200" b="1" dirty="0">
                <a:latin typeface="Times New Roman" panose="02020603050405020304" pitchFamily="18" charset="0"/>
              </a:rPr>
              <a:t>+</a:t>
            </a:r>
            <a:r>
              <a:rPr lang="en-US" altLang="zh-CN" sz="3200" b="1" i="1" dirty="0" err="1">
                <a:latin typeface="Times New Roman" panose="02020603050405020304" pitchFamily="18" charset="0"/>
              </a:rPr>
              <a:t>n</a:t>
            </a:r>
            <a:r>
              <a:rPr lang="en-US" altLang="zh-CN" sz="3200" b="1" i="1" dirty="0" err="1" smtClean="0">
                <a:latin typeface="Times New Roman" panose="02020603050405020304" pitchFamily="18" charset="0"/>
              </a:rPr>
              <a:t>.</a:t>
            </a:r>
            <a:r>
              <a:rPr lang="en-US" altLang="zh-CN" sz="3200" b="1" dirty="0" err="1" smtClean="0">
                <a:latin typeface="Times New Roman" panose="02020603050405020304" pitchFamily="18" charset="0"/>
              </a:rPr>
              <a:t>+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to</a:t>
            </a:r>
            <a:r>
              <a:rPr lang="en-US" altLang="zh-CN" sz="3200" b="1" dirty="0">
                <a:latin typeface="Times New Roman" panose="02020603050405020304" pitchFamily="18" charset="0"/>
              </a:rPr>
              <a:t> do (</a:t>
            </a:r>
            <a:r>
              <a:rPr lang="zh-CN" altLang="en-US" sz="3200" b="1" dirty="0">
                <a:latin typeface="Times New Roman" panose="02020603050405020304" pitchFamily="18" charset="0"/>
              </a:rPr>
              <a:t>不定式作定语</a:t>
            </a:r>
            <a:r>
              <a:rPr lang="en-US" altLang="zh-CN" sz="3200" b="1" dirty="0">
                <a:latin typeface="Times New Roman" panose="02020603050405020304" pitchFamily="18" charset="0"/>
              </a:rPr>
              <a:t>)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0" indent="0" defTabSz="1482725">
              <a:lnSpc>
                <a:spcPct val="120000"/>
              </a:lnSpc>
              <a:spcBef>
                <a:spcPct val="0"/>
              </a:spcBef>
              <a:buClr>
                <a:srgbClr val="CC0000"/>
              </a:buClr>
              <a:buNone/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China has become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the first country to land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 spacecraft on </a:t>
            </a:r>
          </a:p>
          <a:p>
            <a:pPr marL="0" indent="0" defTabSz="1482725">
              <a:lnSpc>
                <a:spcPct val="120000"/>
              </a:lnSpc>
              <a:spcBef>
                <a:spcPct val="0"/>
              </a:spcBef>
              <a:buClr>
                <a:srgbClr val="CC0000"/>
              </a:buClr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the far side of the moon.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81150" y="1219258"/>
            <a:ext cx="11525851" cy="6463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000" b="1" dirty="0" smtClean="0">
                <a:latin typeface="Times New Roman" panose="02020603050405020304" pitchFamily="18" charset="0"/>
              </a:rPr>
              <a:t>…Yuri </a:t>
            </a:r>
            <a:r>
              <a:rPr lang="en-US" altLang="zh-CN" sz="3000" b="1" dirty="0">
                <a:latin typeface="Times New Roman" panose="02020603050405020304" pitchFamily="18" charset="0"/>
              </a:rPr>
              <a:t>Gagarin became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the first person</a:t>
            </a:r>
            <a:r>
              <a:rPr lang="en-US" altLang="zh-CN" sz="3000" b="1" dirty="0">
                <a:latin typeface="Times New Roman" panose="02020603050405020304" pitchFamily="18" charset="0"/>
              </a:rPr>
              <a:t> in </a:t>
            </a:r>
            <a:r>
              <a:rPr lang="en-US" altLang="zh-CN" sz="3000" b="1" dirty="0" smtClean="0">
                <a:latin typeface="Times New Roman" panose="02020603050405020304" pitchFamily="18" charset="0"/>
              </a:rPr>
              <a:t>the </a:t>
            </a:r>
            <a:r>
              <a:rPr lang="en-US" altLang="zh-CN" sz="3000" b="1" dirty="0">
                <a:latin typeface="Times New Roman" panose="02020603050405020304" pitchFamily="18" charset="0"/>
              </a:rPr>
              <a:t>world </a:t>
            </a:r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go into space</a:t>
            </a:r>
            <a:r>
              <a:rPr lang="en-US" altLang="zh-CN" sz="3000" b="1" dirty="0" smtClean="0">
                <a:latin typeface="Times New Roman" panose="02020603050405020304" pitchFamily="18" charset="0"/>
              </a:rPr>
              <a:t>.</a:t>
            </a:r>
            <a:endParaRPr lang="en-US" altLang="zh-CN" sz="30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08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609744" y="1066862"/>
            <a:ext cx="9474854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</a:rPr>
              <a:t>翻译</a:t>
            </a:r>
            <a:r>
              <a:rPr lang="zh-CN" altLang="en-US" sz="3200" b="1" dirty="0">
                <a:solidFill>
                  <a:srgbClr val="0000FF"/>
                </a:solidFill>
              </a:rPr>
              <a:t>句子。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/>
              <a:t>作为学生，我们应该把注意力集中在学习上</a:t>
            </a:r>
            <a:r>
              <a:rPr lang="zh-CN" altLang="en-US" sz="3200" b="1" dirty="0" smtClean="0"/>
              <a:t>。</a:t>
            </a:r>
            <a:endParaRPr lang="zh-CN" altLang="en-US" sz="3200" b="1" dirty="0"/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613853" y="2341057"/>
            <a:ext cx="10113284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students, we should focus our attention on studying.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89747" y="3024321"/>
            <a:ext cx="8528050" cy="24560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单项填空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--</a:t>
            </a:r>
            <a:r>
              <a:rPr lang="en-US" altLang="zh-CN" sz="3200" b="1" dirty="0">
                <a:latin typeface="Times New Roman" panose="02020603050405020304" pitchFamily="18" charset="0"/>
              </a:rPr>
              <a:t>The last one ________ pays the meal.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--Agreed!</a:t>
            </a: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A. arrived  B. arrives  C. to arrive D. arriving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37" y="5035403"/>
            <a:ext cx="444975" cy="44497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152556" y="1219258"/>
            <a:ext cx="11658294" cy="1175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4. “That’s one small step for (a) man, one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giant </a:t>
            </a:r>
            <a:r>
              <a:rPr lang="en-US" altLang="zh-CN" sz="3200" b="1" dirty="0">
                <a:latin typeface="Times New Roman" panose="02020603050405020304" pitchFamily="18" charset="0"/>
              </a:rPr>
              <a:t>leap for mankind.” </a:t>
            </a:r>
          </a:p>
          <a:p>
            <a:pPr marL="450850" indent="-450850"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对</a:t>
            </a:r>
            <a:r>
              <a:rPr lang="zh-CN" altLang="en-US" sz="3200" b="1" dirty="0">
                <a:latin typeface="Times New Roman" panose="02020603050405020304" pitchFamily="18" charset="0"/>
              </a:rPr>
              <a:t>一个人来说，这是一小步；对人类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来说</a:t>
            </a:r>
            <a:r>
              <a:rPr lang="zh-CN" altLang="en-US" sz="3200" b="1" dirty="0">
                <a:latin typeface="Times New Roman" panose="02020603050405020304" pitchFamily="18" charset="0"/>
              </a:rPr>
              <a:t>，这是一大步。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5942" y="2514624"/>
            <a:ext cx="10877295" cy="179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这是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1969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年美国宇航员尼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尔</a:t>
            </a:r>
            <a:r>
              <a:rPr lang="en-US" altLang="zh-CN" sz="3200" b="1" dirty="0">
                <a:latin typeface="Times New Roman" panose="02020603050405020304" pitchFamily="18" charset="0"/>
              </a:rPr>
              <a:t>·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阿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姆斯特朗登月成功时所说的一句名言，充分表达出这次登月成功是人类太空探索的重要里程碑。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228754" y="685872"/>
            <a:ext cx="11582096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61950" indent="-3619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5. These disasters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made everyone sad and </a:t>
            </a:r>
            <a:r>
              <a:rPr lang="en-US" altLang="zh-CN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disappointed</a:t>
            </a:r>
            <a:r>
              <a:rPr lang="en-US" altLang="zh-CN" sz="3200" b="1" dirty="0">
                <a:latin typeface="Times New Roman" panose="02020603050405020304" pitchFamily="18" charset="0"/>
              </a:rPr>
              <a:t>, but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explore the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universe </a:t>
            </a:r>
            <a:r>
              <a:rPr lang="en-US" altLang="zh-CN" sz="3200" b="1" dirty="0">
                <a:latin typeface="Times New Roman" panose="02020603050405020304" pitchFamily="18" charset="0"/>
              </a:rPr>
              <a:t>never died.</a:t>
            </a:r>
          </a:p>
          <a:p>
            <a:pPr marL="361950" indent="-361950">
              <a:lnSpc>
                <a:spcPct val="120000"/>
              </a:lnSpc>
            </a:pPr>
            <a:r>
              <a:rPr lang="zh-CN" altLang="en-US" sz="3200" b="1" dirty="0"/>
              <a:t>   这些灾难让每个人都感到悲伤和失望，</a:t>
            </a:r>
            <a:r>
              <a:rPr lang="zh-CN" altLang="en-US" sz="3200" b="1" dirty="0" smtClean="0"/>
              <a:t>但探</a:t>
            </a:r>
            <a:r>
              <a:rPr lang="zh-CN" altLang="en-US" sz="3200" b="1" dirty="0"/>
              <a:t>索宇宙的愿望从未消失。</a:t>
            </a:r>
            <a:endParaRPr lang="en-US" altLang="zh-CN" sz="32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685942" y="3122093"/>
            <a:ext cx="10082256" cy="2456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make+sb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adj.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使</a:t>
            </a:r>
            <a:r>
              <a:rPr lang="zh-CN" altLang="en-US" sz="3200" b="1" dirty="0">
                <a:latin typeface="Times New Roman" panose="02020603050405020304" pitchFamily="18" charset="0"/>
              </a:rPr>
              <a:t>某人某物怎么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样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make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使</a:t>
            </a:r>
            <a:r>
              <a:rPr lang="en-US" altLang="zh-CN" sz="3200" b="1" dirty="0">
                <a:latin typeface="Times New Roman" panose="02020603050405020304" pitchFamily="18" charset="0"/>
              </a:rPr>
              <a:t>,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让。使</a:t>
            </a:r>
            <a:r>
              <a:rPr lang="zh-CN" altLang="en-US" sz="3200" b="1" dirty="0">
                <a:latin typeface="Times New Roman" panose="02020603050405020304" pitchFamily="18" charset="0"/>
              </a:rPr>
              <a:t>役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动词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, +</a:t>
            </a:r>
            <a:r>
              <a:rPr lang="en-US" altLang="zh-CN" sz="3200" b="1" i="1" dirty="0" smtClean="0">
                <a:latin typeface="Times New Roman" panose="02020603050405020304" pitchFamily="18" charset="0"/>
              </a:rPr>
              <a:t>adj.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做</a:t>
            </a:r>
            <a:r>
              <a:rPr lang="zh-CN" altLang="en-US" sz="3200" b="1" dirty="0">
                <a:latin typeface="Times New Roman" panose="02020603050405020304" pitchFamily="18" charset="0"/>
              </a:rPr>
              <a:t>宾语补足语。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I </a:t>
            </a:r>
            <a:r>
              <a:rPr lang="en-US" altLang="zh-CN" sz="3200" b="1" dirty="0">
                <a:latin typeface="Times New Roman" panose="02020603050405020304" pitchFamily="18" charset="0"/>
              </a:rPr>
              <a:t>want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you happy.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我想让你高兴。 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(happy</a:t>
            </a:r>
            <a:r>
              <a:rPr lang="zh-CN" altLang="en-US" sz="3200" b="1" dirty="0">
                <a:latin typeface="Times New Roman" panose="02020603050405020304" pitchFamily="18" charset="0"/>
              </a:rPr>
              <a:t>为形容词做宾语补足语</a:t>
            </a:r>
            <a:r>
              <a:rPr lang="en-US" altLang="zh-CN" sz="3200" b="1" dirty="0">
                <a:latin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62140" y="1066862"/>
            <a:ext cx="10591522" cy="1808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43238" indent="-3043238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disappointed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</a:rPr>
              <a:t>adj.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upset </a:t>
            </a:r>
            <a:r>
              <a:rPr lang="en-US" altLang="zh-CN" sz="3200" b="1" dirty="0">
                <a:latin typeface="Times New Roman" panose="02020603050405020304" pitchFamily="18" charset="0"/>
              </a:rPr>
              <a:t>because </a:t>
            </a:r>
            <a:r>
              <a:rPr lang="en-US" altLang="zh-CN" sz="3200" b="1" dirty="0" err="1" smtClean="0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</a:rPr>
              <a:t>you hoped for has not happened or been as good,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successful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marL="3043238" indent="-304323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     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失望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;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沮丧的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653528" y="2875434"/>
            <a:ext cx="10808747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—Why was the young man so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 </a:t>
            </a:r>
            <a:r>
              <a:rPr lang="en-US" altLang="zh-CN" sz="3200" b="1" dirty="0">
                <a:latin typeface="Times New Roman" panose="02020603050405020304" pitchFamily="18" charset="0"/>
              </a:rPr>
              <a:t>in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himself</a:t>
            </a:r>
            <a:r>
              <a:rPr lang="en-US" altLang="zh-CN" sz="3200" b="1" dirty="0">
                <a:latin typeface="Times New Roman" panose="02020603050405020304" pitchFamily="18" charset="0"/>
              </a:rPr>
              <a:t>?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—Because he had too many failures.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A</a:t>
            </a:r>
            <a:r>
              <a:rPr lang="en-US" altLang="zh-CN" sz="3200" b="1" dirty="0">
                <a:latin typeface="Times New Roman" panose="02020603050405020304" pitchFamily="18" charset="0"/>
              </a:rPr>
              <a:t>. disappointed     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   B</a:t>
            </a:r>
            <a:r>
              <a:rPr lang="en-US" altLang="zh-CN" sz="3200" b="1" dirty="0">
                <a:latin typeface="Times New Roman" panose="02020603050405020304" pitchFamily="18" charset="0"/>
              </a:rPr>
              <a:t>. surprised     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C. interested          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    D</a:t>
            </a:r>
            <a:r>
              <a:rPr lang="en-US" altLang="zh-CN" sz="3200" b="1" dirty="0">
                <a:latin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excited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1" y="4685627"/>
            <a:ext cx="444975" cy="44497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8338" y="1676446"/>
            <a:ext cx="10667720" cy="30223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desire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 </a:t>
            </a:r>
            <a:r>
              <a:rPr lang="en-US" altLang="zh-CN" sz="3200" b="1" dirty="0">
                <a:latin typeface="Times New Roman" panose="02020603050405020304" pitchFamily="18" charset="0"/>
              </a:rPr>
              <a:t>strong wish to have or do </a:t>
            </a:r>
            <a:r>
              <a:rPr lang="en-US" altLang="zh-CN" sz="3200" b="1" dirty="0" err="1" smtClean="0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愿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望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，渴望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     v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want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.; to wish for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希望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得到，想要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</a:rPr>
              <a:t>渴望做某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事  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 sb.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 + that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从句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谓语常用</a:t>
            </a:r>
            <a:r>
              <a:rPr lang="en-US" altLang="zh-CN" sz="3200" b="1" dirty="0">
                <a:latin typeface="Times New Roman" panose="02020603050405020304" pitchFamily="18" charset="0"/>
              </a:rPr>
              <a:t>should +</a:t>
            </a:r>
            <a:r>
              <a:rPr lang="zh-CN" altLang="en-US" sz="3200" b="1" dirty="0">
                <a:latin typeface="Times New Roman" panose="02020603050405020304" pitchFamily="18" charset="0"/>
              </a:rPr>
              <a:t>动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词原</a:t>
            </a:r>
            <a:r>
              <a:rPr lang="zh-CN" altLang="en-US" sz="3200" b="1" dirty="0">
                <a:latin typeface="Times New Roman" panose="02020603050405020304" pitchFamily="18" charset="0"/>
              </a:rPr>
              <a:t>形，</a:t>
            </a:r>
            <a:r>
              <a:rPr lang="en-US" altLang="zh-CN" sz="3200" b="1" dirty="0">
                <a:latin typeface="Times New Roman" panose="02020603050405020304" pitchFamily="18" charset="0"/>
              </a:rPr>
              <a:t>should</a:t>
            </a:r>
            <a:r>
              <a:rPr lang="zh-CN" altLang="en-US" sz="3200" b="1" dirty="0">
                <a:latin typeface="Times New Roman" panose="02020603050405020304" pitchFamily="18" charset="0"/>
              </a:rPr>
              <a:t>可省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3" name="左大括号 2"/>
          <p:cNvSpPr/>
          <p:nvPr/>
        </p:nvSpPr>
        <p:spPr>
          <a:xfrm>
            <a:off x="609744" y="1981238"/>
            <a:ext cx="304792" cy="2436691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8754" y="457278"/>
            <a:ext cx="11658294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1825" indent="-631825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</a:rPr>
              <a:t>  The old man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had a strong desire to go back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his home country before he died.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这个老人死前有强烈的愿望要回自己的祖国。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Dan </a:t>
            </a:r>
            <a:r>
              <a:rPr lang="en-US" altLang="zh-CN" sz="3200" b="1" dirty="0">
                <a:latin typeface="Times New Roman" panose="02020603050405020304" pitchFamily="18" charset="0"/>
              </a:rPr>
              <a:t>really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desires to </a:t>
            </a:r>
            <a:r>
              <a:rPr lang="en-US" altLang="zh-CN" sz="3200" b="1" dirty="0">
                <a:latin typeface="Times New Roman" panose="02020603050405020304" pitchFamily="18" charset="0"/>
              </a:rPr>
              <a:t>get a scholarship from Oxford University.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真</a:t>
            </a:r>
            <a:r>
              <a:rPr lang="zh-CN" altLang="en-US" sz="3200" b="1" dirty="0"/>
              <a:t>的很想得到牛津大学的奖学金</a:t>
            </a:r>
            <a:r>
              <a:rPr lang="zh-CN" altLang="en-US" sz="3200" b="1" dirty="0" smtClean="0"/>
              <a:t>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They </a:t>
            </a:r>
            <a:r>
              <a:rPr lang="en-US" altLang="zh-CN" sz="3200" b="1" dirty="0">
                <a:latin typeface="Times New Roman" panose="02020603050405020304" pitchFamily="18" charset="0"/>
              </a:rPr>
              <a:t>all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 you to </a:t>
            </a:r>
            <a:r>
              <a:rPr lang="en-US" altLang="zh-CN" sz="3200" b="1" dirty="0">
                <a:latin typeface="Times New Roman" panose="02020603050405020304" pitchFamily="18" charset="0"/>
              </a:rPr>
              <a:t>be responsible for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project.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</a:rPr>
              <a:t>们都希望你对这个项目负责。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631825" indent="-631825">
              <a:lnSpc>
                <a:spcPct val="115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manager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desired</a:t>
            </a:r>
            <a:r>
              <a:rPr lang="en-US" altLang="zh-CN" sz="3200" b="1" dirty="0">
                <a:latin typeface="Times New Roman" panose="02020603050405020304" pitchFamily="18" charset="0"/>
              </a:rPr>
              <a:t> that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you (should)</a:t>
            </a: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complete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 work in one week.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/>
              <a:t>     </a:t>
            </a:r>
            <a:r>
              <a:rPr lang="zh-CN" altLang="en-US" sz="3200" b="1" dirty="0" smtClean="0"/>
              <a:t>经</a:t>
            </a:r>
            <a:r>
              <a:rPr lang="zh-CN" altLang="en-US" sz="3200" b="1" dirty="0"/>
              <a:t>理要求你在一周内完成这项工作。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381150" y="762070"/>
            <a:ext cx="11505898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完成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1)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We all ________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 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 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想要幸福和健康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).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I have long ________ ________ ________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 (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渴望见</a:t>
            </a:r>
            <a:r>
              <a:rPr lang="zh-CN" altLang="en-US" sz="3200" b="1" dirty="0">
                <a:latin typeface="Times New Roman" panose="02020603050405020304" pitchFamily="18" charset="0"/>
              </a:rPr>
              <a:t>到他们</a:t>
            </a:r>
            <a:r>
              <a:rPr lang="en-US" altLang="zh-CN" sz="3200" b="1" dirty="0">
                <a:latin typeface="Times New Roman" panose="02020603050405020304" pitchFamily="18" charset="0"/>
              </a:rPr>
              <a:t>).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3) As far as I know, he ________ ________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 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 ________ (</a:t>
            </a:r>
            <a:r>
              <a:rPr lang="zh-CN" altLang="en-US" sz="3200" b="1" dirty="0">
                <a:latin typeface="Times New Roman" panose="02020603050405020304" pitchFamily="18" charset="0"/>
              </a:rPr>
              <a:t>对财富无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欲望</a:t>
            </a:r>
            <a:r>
              <a:rPr lang="en-US" altLang="zh-CN" sz="3200" b="1" dirty="0">
                <a:latin typeface="Times New Roman" panose="02020603050405020304" pitchFamily="18" charset="0"/>
              </a:rPr>
              <a:t>). 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4) Tom told me that they ________ ________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________ </a:t>
            </a:r>
            <a:r>
              <a:rPr lang="en-US" altLang="zh-CN" sz="3200" b="1" dirty="0">
                <a:latin typeface="Times New Roman" panose="02020603050405020304" pitchFamily="18" charset="0"/>
              </a:rPr>
              <a:t>________ ________ (</a:t>
            </a:r>
            <a:r>
              <a:rPr lang="zh-CN" altLang="en-US" sz="3200" b="1" dirty="0">
                <a:latin typeface="Times New Roman" panose="02020603050405020304" pitchFamily="18" charset="0"/>
              </a:rPr>
              <a:t>要我快点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回来</a:t>
            </a:r>
            <a:r>
              <a:rPr lang="en-US" altLang="zh-CN" sz="3200" b="1" dirty="0">
                <a:latin typeface="Times New Roman" panose="02020603050405020304" pitchFamily="18" charset="0"/>
              </a:rPr>
              <a:t>).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2240234" y="1314508"/>
            <a:ext cx="6979884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desire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happiness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and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   health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3048080" y="2495910"/>
            <a:ext cx="640063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desired        to             see          them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7" name="Rectangle 7"/>
          <p:cNvSpPr>
            <a:spLocks noChangeArrowheads="1"/>
          </p:cNvSpPr>
          <p:nvPr/>
        </p:nvSpPr>
        <p:spPr bwMode="auto">
          <a:xfrm>
            <a:off x="1021634" y="3677312"/>
            <a:ext cx="9829542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has            no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    desire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for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wealth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968030" y="4842033"/>
            <a:ext cx="10919018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desired 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me            to 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return       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soon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  <p:bldP spid="66566" grpId="0"/>
      <p:bldP spid="66567" grpId="0"/>
      <p:bldP spid="6656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228754" y="685872"/>
            <a:ext cx="11429860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61950" indent="-3619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6.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This is because </a:t>
            </a:r>
            <a:r>
              <a:rPr lang="en-US" altLang="zh-CN" sz="3200" b="1" dirty="0">
                <a:latin typeface="Times New Roman" panose="02020603050405020304" pitchFamily="18" charset="0"/>
              </a:rPr>
              <a:t>people believe in the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importance </a:t>
            </a:r>
            <a:r>
              <a:rPr lang="en-US" altLang="zh-CN" sz="3200" b="1" dirty="0">
                <a:latin typeface="Times New Roman" panose="02020603050405020304" pitchFamily="18" charset="0"/>
              </a:rPr>
              <a:t>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carrying on</a:t>
            </a:r>
            <a:r>
              <a:rPr lang="en-US" altLang="zh-CN" sz="3200" b="1" dirty="0">
                <a:latin typeface="Times New Roman" panose="02020603050405020304" pitchFamily="18" charset="0"/>
              </a:rPr>
              <a:t> space exploration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despite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 huge risks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.  (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翻译</a:t>
            </a:r>
            <a:r>
              <a:rPr lang="en-US" altLang="zh-CN" sz="3200" b="1" dirty="0">
                <a:latin typeface="Times New Roman" panose="02020603050405020304" pitchFamily="18" charset="0"/>
              </a:rPr>
              <a:t>)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这是因为人们坚信太空探索的重要性，哪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怕面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临巨大的危险。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09824" y="2550998"/>
            <a:ext cx="1097259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引导的是表语从句，后接原因。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It/This/That is/was because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…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它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这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那是因为</a:t>
            </a:r>
            <a:r>
              <a:rPr lang="en-US" altLang="zh-CN" sz="3200" b="1" dirty="0" smtClean="0">
                <a:latin typeface="+mj-ea"/>
                <a:ea typeface="+mj-ea"/>
              </a:rPr>
              <a:t>…… </a:t>
            </a:r>
            <a:endParaRPr lang="zh-CN" altLang="en-US" sz="3200" b="1" dirty="0">
              <a:latin typeface="+mj-ea"/>
              <a:ea typeface="+mj-ea"/>
            </a:endParaRPr>
          </a:p>
          <a:p>
            <a:pPr marL="541338" indent="-541338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She is always unhappy.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This is because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she is rather demanding.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她总是不快乐。这是因为她要求很高。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85942" y="1069920"/>
            <a:ext cx="10515324" cy="1217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carry on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/with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继</a:t>
            </a:r>
            <a:r>
              <a:rPr lang="zh-CN" altLang="en-US" sz="3200" b="1" dirty="0">
                <a:latin typeface="Times New Roman" panose="02020603050405020304" pitchFamily="18" charset="0"/>
              </a:rPr>
              <a:t>续做，坚持干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后面</a:t>
            </a:r>
            <a:r>
              <a:rPr lang="zh-CN" altLang="en-US" sz="3200" b="1" dirty="0">
                <a:latin typeface="Times New Roman" panose="02020603050405020304" pitchFamily="18" charset="0"/>
              </a:rPr>
              <a:t>可接动词</a:t>
            </a:r>
            <a:r>
              <a:rPr lang="en-US" altLang="zh-CN" sz="3200" b="1" dirty="0">
                <a:latin typeface="Times New Roman" panose="02020603050405020304" pitchFamily="18" charset="0"/>
              </a:rPr>
              <a:t>-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ing</a:t>
            </a:r>
            <a:r>
              <a:rPr lang="zh-CN" altLang="en-US" sz="3200" b="1" dirty="0">
                <a:latin typeface="Times New Roman" panose="02020603050405020304" pitchFamily="18" charset="0"/>
              </a:rPr>
              <a:t>形式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，继</a:t>
            </a:r>
            <a:r>
              <a:rPr lang="zh-CN" altLang="en-US" sz="3200" b="1" dirty="0">
                <a:latin typeface="Times New Roman" panose="02020603050405020304" pitchFamily="18" charset="0"/>
              </a:rPr>
              <a:t>续做某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事。 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00238" y="2315597"/>
            <a:ext cx="10858215" cy="344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</a:rPr>
              <a:t>  Mr. Dean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carried on</a:t>
            </a:r>
            <a:r>
              <a:rPr lang="en-US" altLang="zh-CN" sz="3200" b="1" dirty="0">
                <a:latin typeface="Times New Roman" panose="02020603050405020304" pitchFamily="18" charset="0"/>
              </a:rPr>
              <a:t> his business until he retired.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Dean</a:t>
            </a:r>
            <a:r>
              <a:rPr lang="zh-CN" altLang="en-US" sz="3200" b="1" dirty="0">
                <a:latin typeface="Times New Roman" panose="02020603050405020304" pitchFamily="18" charset="0"/>
              </a:rPr>
              <a:t>先生一直干到退休。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You’ll </a:t>
            </a:r>
            <a:r>
              <a:rPr lang="en-US" altLang="zh-CN" sz="3200" b="1" dirty="0">
                <a:latin typeface="Times New Roman" panose="02020603050405020304" pitchFamily="18" charset="0"/>
              </a:rPr>
              <a:t>have an accident if you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carry on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driving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like that.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  如果</a:t>
            </a:r>
            <a:r>
              <a:rPr lang="zh-CN" altLang="en-US" sz="3200" b="1" dirty="0">
                <a:latin typeface="Times New Roman" panose="02020603050405020304" pitchFamily="18" charset="0"/>
              </a:rPr>
              <a:t>你继续那样开车，你会出事故的。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doctor told her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carry on with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treatment.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</a:rPr>
              <a:t>      医生</a:t>
            </a:r>
            <a:r>
              <a:rPr lang="zh-CN" altLang="en-US" sz="3200" b="1" dirty="0">
                <a:latin typeface="Times New Roman" panose="02020603050405020304" pitchFamily="18" charset="0"/>
              </a:rPr>
              <a:t>叫她继续治疗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91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381150" y="1752644"/>
            <a:ext cx="11429860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61950" indent="-361950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回译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这</a:t>
            </a:r>
            <a:r>
              <a:rPr lang="zh-CN" altLang="en-US" sz="3200" b="1" dirty="0">
                <a:latin typeface="Times New Roman" panose="02020603050405020304" pitchFamily="18" charset="0"/>
              </a:rPr>
              <a:t>是因为人们坚信太空探索的重要性，哪</a:t>
            </a:r>
            <a:r>
              <a:rPr lang="zh-CN" altLang="en-US" sz="3200" b="1" dirty="0">
                <a:latin typeface="Times New Roman" panose="02020603050405020304" pitchFamily="18" charset="0"/>
              </a:rPr>
              <a:t>怕面</a:t>
            </a:r>
            <a:r>
              <a:rPr lang="zh-CN" altLang="en-US" sz="3200" b="1" dirty="0">
                <a:latin typeface="Times New Roman" panose="02020603050405020304" pitchFamily="18" charset="0"/>
              </a:rPr>
              <a:t>临巨大的危险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This 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people believe in the importance of carrying on space exploration despite the huge risks.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117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914536" y="2837078"/>
            <a:ext cx="10439126" cy="358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progress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取得进步；进展</a:t>
            </a:r>
          </a:p>
          <a:p>
            <a:pPr marL="631825" indent="-631825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Modesty </a:t>
            </a:r>
            <a:r>
              <a:rPr lang="en-US" altLang="zh-CN" sz="3200" b="1" dirty="0">
                <a:latin typeface="Times New Roman" panose="02020603050405020304" pitchFamily="18" charset="0"/>
              </a:rPr>
              <a:t>helps one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progress</a:t>
            </a:r>
            <a:r>
              <a:rPr lang="en-US" altLang="zh-CN" sz="3200" b="1" dirty="0">
                <a:latin typeface="Times New Roman" panose="02020603050405020304" pitchFamily="18" charset="0"/>
              </a:rPr>
              <a:t>,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conceit </a:t>
            </a:r>
            <a:r>
              <a:rPr lang="en-US" altLang="zh-CN" sz="3200" b="1" dirty="0">
                <a:latin typeface="Times New Roman" panose="02020603050405020304" pitchFamily="18" charset="0"/>
              </a:rPr>
              <a:t>makes one lag behind.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虚</a:t>
            </a:r>
            <a:r>
              <a:rPr lang="zh-CN" altLang="en-US" sz="3200" b="1" dirty="0">
                <a:latin typeface="Times New Roman" panose="02020603050405020304" pitchFamily="18" charset="0"/>
              </a:rPr>
              <a:t>心使人进步，骄傲使人落后。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have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made great progress</a:t>
            </a:r>
            <a:r>
              <a:rPr lang="en-US" altLang="zh-CN" sz="3200" b="1" dirty="0">
                <a:latin typeface="Times New Roman" panose="02020603050405020304" pitchFamily="18" charset="0"/>
              </a:rPr>
              <a:t> this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term</a:t>
            </a:r>
            <a:r>
              <a:rPr lang="en-US" altLang="zh-CN" sz="3200" b="1" dirty="0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你</a:t>
            </a:r>
            <a:r>
              <a:rPr lang="zh-CN" altLang="en-US" sz="3200" b="1" dirty="0">
                <a:latin typeface="Times New Roman" panose="02020603050405020304" pitchFamily="18" charset="0"/>
              </a:rPr>
              <a:t>在这个学期取得了很大的进步。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57348" y="381021"/>
            <a:ext cx="11353502" cy="245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  <a:buClr>
                <a:srgbClr val="CC0000"/>
              </a:buClr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7. </a:t>
            </a:r>
            <a:r>
              <a:rPr lang="en-US" altLang="zh-CN" sz="3200" b="1" dirty="0">
                <a:latin typeface="Times New Roman" panose="02020603050405020304" pitchFamily="18" charset="0"/>
              </a:rPr>
              <a:t>China’s space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programme</a:t>
            </a:r>
            <a:r>
              <a:rPr lang="en-US" altLang="zh-CN" sz="3200" b="1" dirty="0">
                <a:latin typeface="Times New Roman" panose="02020603050405020304" pitchFamily="18" charset="0"/>
              </a:rPr>
              <a:t> started later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than </a:t>
            </a:r>
            <a:r>
              <a:rPr lang="en-US" altLang="zh-CN" sz="3200" b="1" dirty="0">
                <a:latin typeface="Times New Roman" panose="02020603050405020304" pitchFamily="18" charset="0"/>
              </a:rPr>
              <a:t>those of Russia and the US, but it has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made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great progress</a:t>
            </a:r>
            <a:r>
              <a:rPr lang="en-US" altLang="zh-CN" sz="3200" b="1" dirty="0">
                <a:latin typeface="Times New Roman" panose="02020603050405020304" pitchFamily="18" charset="0"/>
              </a:rPr>
              <a:t> in a short time.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</a:rPr>
              <a:t>    中国的航天事业起步晚于俄罗斯和美国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，但</a:t>
            </a:r>
            <a:r>
              <a:rPr lang="zh-CN" altLang="en-US" sz="3200" b="1" dirty="0">
                <a:latin typeface="Times New Roman" panose="02020603050405020304" pitchFamily="18" charset="0"/>
              </a:rPr>
              <a:t>在短时间内取得了巨大进展。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762140" y="2819416"/>
            <a:ext cx="10972504" cy="3342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spacewalk 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太</a:t>
            </a:r>
            <a:r>
              <a:rPr lang="zh-CN" altLang="en-US" sz="3200" b="1" dirty="0">
                <a:latin typeface="Times New Roman" panose="02020603050405020304" pitchFamily="18" charset="0"/>
              </a:rPr>
              <a:t>空行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走，</a:t>
            </a:r>
            <a:r>
              <a:rPr lang="zh-CN" altLang="en-US" sz="3200" b="1" dirty="0">
                <a:latin typeface="Times New Roman" panose="02020603050405020304" pitchFamily="18" charset="0"/>
              </a:rPr>
              <a:t>又称为出舱活动，指航天员离开载人航天器到舱外进行的活动。</a:t>
            </a:r>
            <a:r>
              <a:rPr lang="en-US" altLang="zh-CN" sz="3200" b="1" dirty="0">
                <a:latin typeface="Times New Roman" panose="02020603050405020304" pitchFamily="18" charset="0"/>
              </a:rPr>
              <a:t>1965</a:t>
            </a:r>
            <a:r>
              <a:rPr lang="zh-CN" altLang="en-US" sz="3200" b="1" dirty="0">
                <a:latin typeface="Times New Roman" panose="02020603050405020304" pitchFamily="18" charset="0"/>
              </a:rPr>
              <a:t>年</a:t>
            </a: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月</a:t>
            </a:r>
            <a:r>
              <a:rPr lang="en-US" altLang="zh-CN" sz="3200" b="1" dirty="0">
                <a:latin typeface="Times New Roman" panose="02020603050405020304" pitchFamily="18" charset="0"/>
              </a:rPr>
              <a:t>18</a:t>
            </a:r>
            <a:r>
              <a:rPr lang="zh-CN" altLang="en-US" sz="3200" b="1" dirty="0">
                <a:latin typeface="Times New Roman" panose="02020603050405020304" pitchFamily="18" charset="0"/>
              </a:rPr>
              <a:t>日，前苏联航天员列昂诺夫在“上升二号” 飞船上借助供养脐带进行了</a:t>
            </a:r>
            <a:r>
              <a:rPr lang="en-US" altLang="zh-CN" sz="3200" b="1" dirty="0">
                <a:latin typeface="Times New Roman" panose="02020603050405020304" pitchFamily="18" charset="0"/>
              </a:rPr>
              <a:t>24</a:t>
            </a:r>
            <a:r>
              <a:rPr lang="zh-CN" altLang="en-US" sz="3200" b="1" dirty="0">
                <a:latin typeface="Times New Roman" panose="02020603050405020304" pitchFamily="18" charset="0"/>
              </a:rPr>
              <a:t>分钟的舱外活动，这是人类第一次太空行走。</a:t>
            </a:r>
            <a:r>
              <a:rPr lang="en-US" altLang="zh-CN" sz="3200" b="1" dirty="0">
                <a:latin typeface="Times New Roman" panose="02020603050405020304" pitchFamily="18" charset="0"/>
              </a:rPr>
              <a:t>2008</a:t>
            </a:r>
            <a:r>
              <a:rPr lang="zh-CN" altLang="en-US" sz="3200" b="1" dirty="0">
                <a:latin typeface="Times New Roman" panose="02020603050405020304" pitchFamily="18" charset="0"/>
              </a:rPr>
              <a:t>年</a:t>
            </a:r>
            <a:r>
              <a:rPr lang="en-US" altLang="zh-CN" sz="3200" b="1" dirty="0">
                <a:latin typeface="Times New Roman" panose="02020603050405020304" pitchFamily="18" charset="0"/>
              </a:rPr>
              <a:t>9</a:t>
            </a:r>
            <a:r>
              <a:rPr lang="zh-CN" altLang="en-US" sz="3200" b="1" dirty="0">
                <a:latin typeface="Times New Roman" panose="02020603050405020304" pitchFamily="18" charset="0"/>
              </a:rPr>
              <a:t>月</a:t>
            </a:r>
            <a:r>
              <a:rPr lang="en-US" altLang="zh-CN" sz="3200" b="1" dirty="0">
                <a:latin typeface="Times New Roman" panose="02020603050405020304" pitchFamily="18" charset="0"/>
              </a:rPr>
              <a:t>27</a:t>
            </a:r>
            <a:r>
              <a:rPr lang="zh-CN" altLang="en-US" sz="3200" b="1" dirty="0">
                <a:latin typeface="Times New Roman" panose="02020603050405020304" pitchFamily="18" charset="0"/>
              </a:rPr>
              <a:t>日，中国“神州</a:t>
            </a:r>
            <a:r>
              <a:rPr lang="en-US" altLang="zh-CN" sz="3200" b="1" dirty="0">
                <a:latin typeface="Times New Roman" panose="02020603050405020304" pitchFamily="18" charset="0"/>
              </a:rPr>
              <a:t>7</a:t>
            </a:r>
            <a:r>
              <a:rPr lang="zh-CN" altLang="en-US" sz="3200" b="1" dirty="0">
                <a:latin typeface="Times New Roman" panose="02020603050405020304" pitchFamily="18" charset="0"/>
              </a:rPr>
              <a:t>号”载人飞船上的航天员翟志刚实现了中国航天员首次太空行走。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381142" y="570694"/>
            <a:ext cx="11353502" cy="225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61950" indent="-361950">
              <a:lnSpc>
                <a:spcPct val="110000"/>
              </a:lnSpc>
              <a:buClr>
                <a:srgbClr val="CC0000"/>
              </a:buClr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8.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Then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Shenzhou</a:t>
            </a:r>
            <a:r>
              <a:rPr lang="en-US" altLang="zh-CN" sz="3200" b="1" dirty="0">
                <a:latin typeface="Times New Roman" panose="02020603050405020304" pitchFamily="18" charset="0"/>
              </a:rPr>
              <a:t> 6 and 7 completed a second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manned </a:t>
            </a:r>
            <a:r>
              <a:rPr lang="en-US" altLang="zh-CN" sz="3200" b="1" dirty="0">
                <a:latin typeface="Times New Roman" panose="02020603050405020304" pitchFamily="18" charset="0"/>
              </a:rPr>
              <a:t>orbit and the first Chinese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spacewalk</a:t>
            </a:r>
            <a:r>
              <a:rPr lang="en-US" altLang="zh-CN" sz="3200" b="1" dirty="0">
                <a:latin typeface="Times New Roman" panose="02020603050405020304" pitchFamily="18" charset="0"/>
              </a:rPr>
              <a:t>,…</a:t>
            </a:r>
          </a:p>
          <a:p>
            <a:pPr marL="361950" indent="-361950">
              <a:lnSpc>
                <a:spcPct val="110000"/>
              </a:lnSpc>
              <a:buClr>
                <a:srgbClr val="CC0000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    此后，神州六号和七号分别完成了第二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次载</a:t>
            </a:r>
            <a:r>
              <a:rPr lang="zh-CN" altLang="en-US" sz="3200" b="1" dirty="0">
                <a:latin typeface="Times New Roman" panose="02020603050405020304" pitchFamily="18" charset="0"/>
              </a:rPr>
              <a:t>人飞机以及中国人的第一次太空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行走</a:t>
            </a:r>
            <a:r>
              <a:rPr lang="en-US" altLang="zh-CN" sz="3200" b="1" dirty="0" smtClean="0">
                <a:latin typeface="+mn-ea"/>
                <a:ea typeface="+mn-ea"/>
              </a:rPr>
              <a:t>……</a:t>
            </a:r>
            <a:endParaRPr lang="en-US" altLang="zh-CN" sz="3200" b="1" dirty="0">
              <a:latin typeface="+mn-ea"/>
              <a:ea typeface="+mn-ea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838338" y="2482847"/>
            <a:ext cx="1089631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76425" indent="-187642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signal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v.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a sign that something is going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happen</a:t>
            </a:r>
          </a:p>
          <a:p>
            <a:pPr marL="1876425" indent="-187642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标志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 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057400" indent="-2057400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2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to make a sound or action in order to give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information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tell someone to do something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76425" indent="-187642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给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信号，打手势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304952" y="609674"/>
            <a:ext cx="11277304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  <a:buClr>
                <a:srgbClr val="CC0000"/>
              </a:buClr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9. </a:t>
            </a:r>
            <a:r>
              <a:rPr lang="en-US" altLang="zh-CN" sz="3200" b="1" dirty="0">
                <a:latin typeface="Times New Roman" panose="02020603050405020304" pitchFamily="18" charset="0"/>
              </a:rPr>
              <a:t>This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signalled</a:t>
            </a:r>
            <a:r>
              <a:rPr lang="en-US" altLang="zh-CN" sz="3200" b="1" dirty="0">
                <a:latin typeface="Times New Roman" panose="02020603050405020304" pitchFamily="18" charset="0"/>
              </a:rPr>
              <a:t> one step further in China’s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plan </a:t>
            </a:r>
            <a:r>
              <a:rPr lang="en-US" altLang="zh-CN" sz="3200" b="1" dirty="0">
                <a:latin typeface="Times New Roman" panose="02020603050405020304" pitchFamily="18" charset="0"/>
              </a:rPr>
              <a:t>to establish a space station in the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future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61950" indent="-361950">
              <a:lnSpc>
                <a:spcPct val="120000"/>
              </a:lnSpc>
            </a:pPr>
            <a:r>
              <a:rPr lang="zh-CN" altLang="en-US" sz="3200" b="1" dirty="0"/>
              <a:t>    这标志着中国未来建立空间站的计划又</a:t>
            </a:r>
            <a:r>
              <a:rPr lang="zh-CN" altLang="en-US" sz="3200" b="1" dirty="0" smtClean="0"/>
              <a:t>向前</a:t>
            </a:r>
            <a:r>
              <a:rPr lang="zh-CN" altLang="en-US" sz="3200" b="1" dirty="0"/>
              <a:t>迈进了一步。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533546" y="1676446"/>
            <a:ext cx="1089631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76425" indent="-187642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signal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</a:t>
            </a:r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sound/action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make in order to give information to someone or tell them to do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信号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1876425" indent="-1876425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2) an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event or action that shows what someone feels, what exists, or what is likely 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happen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手势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744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609744" y="685872"/>
            <a:ext cx="10820116" cy="5354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31825" indent="-631825">
              <a:lnSpc>
                <a:spcPct val="120000"/>
              </a:lnSpc>
            </a:pPr>
            <a:r>
              <a:rPr lang="en-US" altLang="zh-CN" sz="3200" b="1" dirty="0" err="1" smtClean="0">
                <a:latin typeface="Times New Roman" panose="02020603050405020304" pitchFamily="18" charset="0"/>
              </a:rPr>
              <a:t>eg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</a:t>
            </a:r>
            <a:r>
              <a:rPr lang="en-US" altLang="zh-CN" sz="3200" b="1" dirty="0">
                <a:latin typeface="Times New Roman" panose="02020603050405020304" pitchFamily="18" charset="0"/>
              </a:rPr>
              <a:t>She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signalled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the cars behind that they were going the wrong way.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她示意后面的车走错路了。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The bell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signalled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end of a school period. 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铃声预示着一个学期的结束。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     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flashing light is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signal </a:t>
            </a:r>
            <a:r>
              <a:rPr lang="en-US" altLang="zh-CN" sz="3200" b="1" dirty="0">
                <a:latin typeface="Times New Roman" panose="02020603050405020304" pitchFamily="18" charset="0"/>
              </a:rPr>
              <a:t>that a train is coming.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闪光灯是火车来的信号。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Did the policeman give us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signal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go ahead?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警察给我们手势让我们走了吗</a:t>
            </a:r>
            <a:r>
              <a:rPr lang="zh-CN" altLang="en-US" sz="3200" b="1" dirty="0" smtClean="0">
                <a:latin typeface="Times New Roman" panose="02020603050405020304" pitchFamily="18" charset="0"/>
              </a:rPr>
              <a:t>？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685942" y="1219258"/>
            <a:ext cx="10972512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写出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画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线单词的词性及中文释义。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1) She </a:t>
            </a:r>
            <a:r>
              <a:rPr lang="en-US" altLang="zh-CN" sz="3200" b="1" dirty="0">
                <a:latin typeface="Times New Roman" panose="02020603050405020304" pitchFamily="18" charset="0"/>
              </a:rPr>
              <a:t>made a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signal</a:t>
            </a:r>
            <a:r>
              <a:rPr lang="en-US" altLang="zh-CN" sz="3200" b="1" dirty="0">
                <a:latin typeface="Times New Roman" panose="02020603050405020304" pitchFamily="18" charset="0"/>
              </a:rPr>
              <a:t> with her arm for a left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turn</a:t>
            </a:r>
            <a:r>
              <a:rPr lang="en-US" altLang="zh-CN" sz="3200" b="1" dirty="0">
                <a:latin typeface="Times New Roman" panose="02020603050405020304" pitchFamily="18" charset="0"/>
              </a:rPr>
              <a:t>. 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 _______________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The general </a:t>
            </a:r>
            <a:r>
              <a:rPr lang="en-US" altLang="zh-CN" sz="3200" b="1" u="sng" dirty="0" err="1">
                <a:latin typeface="Times New Roman" panose="02020603050405020304" pitchFamily="18" charset="0"/>
              </a:rPr>
              <a:t>signalled</a:t>
            </a:r>
            <a:r>
              <a:rPr lang="en-US" altLang="zh-CN" sz="3200" b="1" dirty="0">
                <a:latin typeface="Times New Roman" panose="02020603050405020304" pitchFamily="18" charset="0"/>
              </a:rPr>
              <a:t> to his officials for the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attack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to begin</a:t>
            </a:r>
            <a:r>
              <a:rPr lang="en-US" altLang="zh-CN" sz="3200" b="1" dirty="0">
                <a:latin typeface="Times New Roman" panose="02020603050405020304" pitchFamily="18" charset="0"/>
              </a:rPr>
              <a:t>. 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________________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3) The event </a:t>
            </a:r>
            <a:r>
              <a:rPr lang="en-US" altLang="zh-CN" sz="3200" b="1" u="sng" dirty="0" err="1">
                <a:latin typeface="Times New Roman" panose="02020603050405020304" pitchFamily="18" charset="0"/>
              </a:rPr>
              <a:t>signalled</a:t>
            </a:r>
            <a:r>
              <a:rPr lang="en-US" altLang="zh-CN" sz="3200" b="1" dirty="0">
                <a:latin typeface="Times New Roman" panose="02020603050405020304" pitchFamily="18" charset="0"/>
              </a:rPr>
              <a:t> a change in public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opinions</a:t>
            </a:r>
            <a:r>
              <a:rPr lang="en-US" altLang="zh-CN" sz="3200" b="1" dirty="0">
                <a:latin typeface="Times New Roman" panose="02020603050405020304" pitchFamily="18" charset="0"/>
              </a:rPr>
              <a:t>.  </a:t>
            </a:r>
            <a:endParaRPr lang="en-US" altLang="zh-CN" sz="3200" b="1" dirty="0" smtClean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   ________________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1295526" y="2420268"/>
            <a:ext cx="18288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手势</a:t>
            </a:r>
          </a:p>
        </p:txBody>
      </p:sp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2438496" y="3631500"/>
            <a:ext cx="3424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给信号，打手势</a:t>
            </a: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1295526" y="4793520"/>
            <a:ext cx="13843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v.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标志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09" grpId="0"/>
      <p:bldP spid="727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794</TotalTime>
  <Pages>0</Pages>
  <Words>1795</Words>
  <Characters>0</Characters>
  <Application>Microsoft Office PowerPoint</Application>
  <DocSecurity>0</DocSecurity>
  <PresentationFormat>宽屏</PresentationFormat>
  <Lines>0</Lines>
  <Paragraphs>153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宋体</vt:lpstr>
      <vt:lpstr>Arial</vt:lpstr>
      <vt:lpstr>Calibri</vt:lpstr>
      <vt:lpstr>Calibri Light</vt:lpstr>
      <vt:lpstr>Times New Roman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/>
  <dc:creator> </dc:creator>
  <cp:keywords/>
  <dc:description/>
  <cp:lastModifiedBy>Administrator</cp:lastModifiedBy>
  <cp:revision>381</cp:revision>
  <dcterms:created xsi:type="dcterms:W3CDTF">2001-12-31T17:12:00Z</dcterms:created>
  <dcterms:modified xsi:type="dcterms:W3CDTF">2021-12-17T08:17:05Z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2052-10.8.0.6018</vt:lpwstr>
  </property>
</Properties>
</file>