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65" r:id="rId7"/>
    <p:sldId id="266" r:id="rId8"/>
    <p:sldId id="278" r:id="rId9"/>
    <p:sldId id="277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438" autoAdjust="0"/>
  </p:normalViewPr>
  <p:slideViewPr>
    <p:cSldViewPr snapToGrid="0">
      <p:cViewPr varScale="1">
        <p:scale>
          <a:sx n="63" d="100"/>
          <a:sy n="63" d="100"/>
        </p:scale>
        <p:origin x="80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711257-DE44-9E70-28B0-7D7E0D6C94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6936DB8-09E1-A7F6-9698-69D60AB8A1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ABAE518-1323-6232-6C7B-0717275E0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37E203-9805-8C43-D7FA-07A2EB3E4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DEFE92-4597-EEA9-323B-A7A8BF4F8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441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88C26B-49FE-7782-8C18-38BBDE395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4F3A8E3-3D05-7E60-8E0B-C0FBD559D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ADEBF62-F146-FFEE-F690-3A4B23209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40047E-3181-C888-1BF2-6284271FD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63D3B29-578F-832B-CE92-9343C9D6E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502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888F9A-A734-E882-0052-60E8DFC08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9C5919F-64CF-2052-C46D-4E8280DA04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4AB009-F76B-059A-9955-12F0259EA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0ECD73-4B02-A611-3FC3-8D31A8DEB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FAE001-848E-4796-9F5E-483C06E77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2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C3DE8B-1266-06FE-F4DE-8659E0C68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2550D5-B3A9-104C-E103-6A72AABDA0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69F229A-A215-DFAB-D624-B11DECE86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0F336C5-143F-EC0B-ACC2-25063BB1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F60607A-BD1E-E2E1-FB0E-5CA869029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5283F7-0EE3-A885-990C-97589E5D1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510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6342D6-A6CF-026F-7B2C-2AB582EA3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608D4E0-01BC-2822-502D-15AB94C73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A62DD1B-322D-C970-EC8E-6B60DBCBFB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12CAE46-8EA6-2686-922E-6A87AC37B3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CFC1FB3-7E88-3D23-AF04-E16FFBBE8F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9ACFF11-B2BE-EF9A-6DB0-B1150219A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E077F92-B8C1-AA2F-5256-D8DC2EE2A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A649677-015C-6FF6-14E2-26CB23418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510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E7B692-FC3E-707F-75BB-86180AA8D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8EF6341-CFDA-3035-9768-CC691344C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08B3EEF-AB3D-CB6C-18AD-7FB71A168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BFB4D50-80C2-887A-9302-0A98AACB3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389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D262E18-3BC4-D2DD-F796-EA83AE4AB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B85D016-5C5D-538A-0C4E-E87AE3BFC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20AF984-703E-8E05-6B2B-4E0647BF2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6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048015-B004-BB30-0007-CA2FD57B0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076D2A-2573-5123-35C9-A79B93090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07E0CFF-B9E9-CADB-959B-96D9F91FC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E376A48-825A-3525-4A9D-76CC1E2D6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F7E8D40-1826-DD19-5EE1-6629F842B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DADE958-4828-0318-AF73-1AA6A895F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135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E9A287-8B88-9E14-FAEC-D4122517F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2330134-1637-2A70-B6D6-AAA132FACB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1610DBE-A424-4C79-D5DF-A3AF10012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9E8BDB-CFA8-5848-742C-F55E5AB2B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31E8BEA-C7CF-7BF4-6885-A4DBCD718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99B69C6-94F8-8AB8-5160-BA58DBE6F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36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795C06-BA34-608E-5139-5BA459741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CB77E2C-042E-0F9A-DFBC-85A71568C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31FE6E8-20F6-B53E-69F0-DB6CFA8BE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63DB6BE-72E8-B117-0547-59F112982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57798E5-0AA8-E636-E559-53C627478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684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A1E684E-2FD3-2D40-5D30-A60AD62ACD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5276795-78EF-8CD6-7388-05D32E88FD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45EFD4B-F891-6DB0-7CC8-576C448E1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974FBB7-EF2E-712C-67C9-D476BC56B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9DD1B1-1997-CD12-214E-EA4A5E5B9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674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0063A06-FDF5-5B68-9A59-FFCBA56C2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D72AA32-8FCC-A8DA-382A-3CB4BDEED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956872-4364-0104-694B-7DF703103C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2189A-74FA-4698-9933-95099AD6ECB0}" type="datetimeFigureOut">
              <a:rPr lang="zh-CN" altLang="en-US" smtClean="0"/>
              <a:t>2022-12-20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780BB8-B630-86DD-B463-29E25DFA25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77F4CF-AE94-E3FC-1DE0-6EEAA2149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EA5C3-FDEF-4D33-BE3A-8EEC2D8A13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2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6F697D-C3D3-AA9B-B233-5FDC336AE2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第五单元复习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0898ED4-D95A-CE26-9D39-6F5B819A7A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942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BD9B41-86FC-44E0-CB70-632E81A07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               </a:t>
            </a:r>
            <a:r>
              <a:rPr lang="zh-CN" altLang="en-US" dirty="0"/>
              <a:t>第五单元复习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EF1DA4D-9BDC-201D-A0C6-D5683A963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熟练掌握本单元读读写写和注释的词语，会读、会写、会用。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熟练掌握</a:t>
            </a:r>
            <a:r>
              <a:rPr lang="en-US" altLang="zh-CN" dirty="0"/>
              <a:t>《</a:t>
            </a:r>
            <a:r>
              <a:rPr lang="zh-CN" altLang="en-US" dirty="0"/>
              <a:t>狼</a:t>
            </a:r>
            <a:r>
              <a:rPr lang="en-US" altLang="zh-CN" dirty="0"/>
              <a:t>》</a:t>
            </a:r>
            <a:r>
              <a:rPr lang="zh-CN" altLang="en-US" dirty="0"/>
              <a:t>的注释、译文、主旨大意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3.</a:t>
            </a:r>
            <a:r>
              <a:rPr lang="zh-CN" altLang="en-US" dirty="0"/>
              <a:t>能通过勾画重要语句或关键段落  ，概括文章 中心意思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56169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0327D2-182B-6BCD-B0CB-1EC88A7CB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熟练掌握本单元读读写写和注释的词语，会读、会写、会用。</a:t>
            </a:r>
            <a:br>
              <a:rPr lang="zh-CN" altLang="en-US" sz="2400" b="1" dirty="0">
                <a:solidFill>
                  <a:srgbClr val="FF0000"/>
                </a:solidFill>
              </a:rPr>
            </a:b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4A1CF7C-0970-DEF7-4F40-F19B3F60A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40104"/>
            <a:ext cx="12080240" cy="60178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千丝万</a:t>
            </a:r>
            <a:r>
              <a:rPr lang="zh-CN" altLang="zh-CN" sz="2800" b="1" kern="100" dirty="0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缕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l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ǚ）  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倚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ǐ）仗  狂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妄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w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à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ng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 消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耗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à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 忧郁  懒惰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</a:p>
          <a:p>
            <a:pPr marL="0" indent="0" algn="just">
              <a:buNone/>
            </a:pP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怂恿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ǒ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ng y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ǒ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ng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 安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详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xi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á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ng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  乞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丐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à</a:t>
            </a:r>
            <a:r>
              <a:rPr lang="en-US" altLang="zh-CN" sz="2800" kern="100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 预警（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ù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j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ǐ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ng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怅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然（</a:t>
            </a:r>
            <a:r>
              <a:rPr lang="en-US" altLang="zh-CN" sz="2800" kern="100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ch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à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ng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  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蜷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伏（</a:t>
            </a:r>
            <a:r>
              <a:rPr lang="en-US" altLang="zh-CN" sz="2800" kern="100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qu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á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 f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ú）叮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嘱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zh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ǔ） 惩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戒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ch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é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ng ji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è） 悲楚   断语 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冤枉</a:t>
            </a:r>
            <a:endParaRPr lang="en-US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zh-CN" altLang="zh-CN" sz="2800" b="1" kern="100" dirty="0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虐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待（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üè）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哺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乳（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ǔ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r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ǔ） 羞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怯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qi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è） 写照  匍匐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原委 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温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驯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ù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en-US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禁锢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ì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 g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ù）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滑翔  余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晖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hu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ī） </a:t>
            </a:r>
            <a:r>
              <a:rPr lang="zh-CN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俯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冲（</a:t>
            </a:r>
            <a:r>
              <a:rPr lang="en-US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zh-CN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ǔ）  柠檬</a:t>
            </a:r>
            <a:endParaRPr lang="en-US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zh-CN" altLang="en-US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畏罪潜逃</a:t>
            </a:r>
            <a:r>
              <a:rPr lang="zh-CN" altLang="en-US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en-US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犯罪后害怕被制裁而逃走。 畏罪：犯了罪怕被制裁。</a:t>
            </a:r>
          </a:p>
          <a:p>
            <a:pPr marL="0" indent="0" algn="just">
              <a:buNone/>
            </a:pPr>
            <a:r>
              <a:rPr lang="zh-CN" altLang="en-US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怪诞不经</a:t>
            </a:r>
            <a:r>
              <a:rPr lang="en-US" altLang="zh-CN" b="1" kern="100" dirty="0" err="1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dàn</a:t>
            </a:r>
            <a:r>
              <a:rPr lang="zh-CN" altLang="en-US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en-US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怪诞：离奇古怪；不经：不合常理。指言语奇怪荒唐，不合常理。</a:t>
            </a:r>
          </a:p>
          <a:p>
            <a:pPr marL="0" indent="0" algn="just">
              <a:buNone/>
            </a:pPr>
            <a:r>
              <a:rPr lang="zh-CN" altLang="en-US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大相径庭</a:t>
            </a:r>
            <a:r>
              <a:rPr lang="en-US" altLang="zh-CN" b="1" kern="100" dirty="0" err="1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jìng</a:t>
            </a:r>
            <a:r>
              <a:rPr lang="zh-CN" altLang="en-US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en-US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径：小路；庭：院子；径庭：悬殊，偏激。比喻相差很远，大不相同。</a:t>
            </a:r>
          </a:p>
          <a:p>
            <a:pPr marL="0" indent="0" algn="just">
              <a:buNone/>
            </a:pPr>
            <a:r>
              <a:rPr lang="zh-CN" altLang="en-US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神采奕奕</a:t>
            </a:r>
            <a:r>
              <a:rPr lang="en-US" altLang="zh-CN" b="1" kern="100" dirty="0" err="1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cǎi</a:t>
            </a:r>
            <a:r>
              <a:rPr lang="en-US" altLang="zh-CN" b="1" kern="10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b="1" kern="100" dirty="0" err="1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yì</a:t>
            </a:r>
            <a:r>
              <a:rPr lang="zh-CN" altLang="en-US" sz="28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en-US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奕奕：精神焕发的样子。形容精神饱满，容光焕发。（褒义）</a:t>
            </a:r>
          </a:p>
          <a:p>
            <a:pPr marL="0" indent="0" algn="just">
              <a:buNone/>
            </a:pPr>
            <a:endParaRPr lang="zh-CN" altLang="en-US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41475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2D7EE2-7C29-960B-1E99-1D5716845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40" y="80645"/>
            <a:ext cx="10515600" cy="742315"/>
          </a:xfrm>
        </p:spPr>
        <p:txBody>
          <a:bodyPr/>
          <a:lstStyle/>
          <a:p>
            <a:r>
              <a:rPr lang="en-US" altLang="zh-CN" dirty="0"/>
              <a:t>《</a:t>
            </a:r>
            <a:r>
              <a:rPr lang="zh-CN" altLang="en-US" dirty="0"/>
              <a:t>阳光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078B8B-27A0-16F9-18BE-41EA80628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385411"/>
            <a:ext cx="11536680" cy="4351338"/>
          </a:xfrm>
        </p:spPr>
        <p:txBody>
          <a:bodyPr/>
          <a:lstStyle/>
          <a:p>
            <a:r>
              <a:rPr lang="en-US" altLang="zh-CN" dirty="0"/>
              <a:t>P108  </a:t>
            </a:r>
            <a:r>
              <a:rPr lang="zh-CN" altLang="en-US" dirty="0"/>
              <a:t>的</a:t>
            </a:r>
            <a:r>
              <a:rPr lang="en-US" altLang="zh-CN" dirty="0"/>
              <a:t>1-4</a:t>
            </a:r>
            <a:r>
              <a:rPr lang="zh-CN" altLang="en-US" dirty="0"/>
              <a:t>题 ，</a:t>
            </a:r>
            <a:r>
              <a:rPr lang="en-US" altLang="zh-CN" dirty="0"/>
              <a:t>P109  </a:t>
            </a:r>
            <a:r>
              <a:rPr lang="zh-CN" altLang="en-US" dirty="0"/>
              <a:t>的</a:t>
            </a:r>
            <a:r>
              <a:rPr lang="en-US" altLang="zh-CN" dirty="0"/>
              <a:t>2</a:t>
            </a:r>
            <a:r>
              <a:rPr lang="zh-CN" altLang="en-US" dirty="0"/>
              <a:t>题，</a:t>
            </a:r>
            <a:r>
              <a:rPr lang="en-US" altLang="zh-CN" dirty="0"/>
              <a:t>P110  </a:t>
            </a:r>
            <a:r>
              <a:rPr lang="zh-CN" altLang="en-US" dirty="0"/>
              <a:t>的</a:t>
            </a:r>
            <a:r>
              <a:rPr lang="en-US" altLang="zh-CN" dirty="0"/>
              <a:t>4  </a:t>
            </a:r>
            <a:r>
              <a:rPr lang="zh-CN" altLang="en-US" dirty="0"/>
              <a:t>了解伏笔</a:t>
            </a:r>
            <a:endParaRPr lang="en-US" altLang="zh-CN" dirty="0"/>
          </a:p>
          <a:p>
            <a:r>
              <a:rPr lang="en-US" altLang="zh-CN" dirty="0"/>
              <a:t>P111 </a:t>
            </a:r>
            <a:r>
              <a:rPr lang="zh-CN" altLang="en-US" dirty="0"/>
              <a:t>的</a:t>
            </a:r>
            <a:r>
              <a:rPr lang="en-US" altLang="zh-CN" dirty="0"/>
              <a:t>1- </a:t>
            </a:r>
            <a:r>
              <a:rPr lang="zh-CN" altLang="en-US" dirty="0"/>
              <a:t>题      </a:t>
            </a:r>
            <a:r>
              <a:rPr lang="en-US" altLang="zh-CN" dirty="0"/>
              <a:t>P112 </a:t>
            </a:r>
            <a:r>
              <a:rPr lang="zh-CN" altLang="en-US" dirty="0"/>
              <a:t>的</a:t>
            </a:r>
            <a:r>
              <a:rPr lang="en-US" altLang="zh-CN" dirty="0"/>
              <a:t>2   </a:t>
            </a:r>
            <a:r>
              <a:rPr lang="zh-CN" altLang="en-US" dirty="0"/>
              <a:t>，</a:t>
            </a:r>
            <a:r>
              <a:rPr lang="en-US" altLang="zh-CN" dirty="0"/>
              <a:t> P</a:t>
            </a:r>
            <a:r>
              <a:rPr lang="zh-CN" altLang="en-US" dirty="0"/>
              <a:t>的</a:t>
            </a:r>
            <a:r>
              <a:rPr lang="en-US" altLang="zh-CN" dirty="0"/>
              <a:t>114-115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15432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5C8CBE-AC57-6223-3D25-8BDEE8B7C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035337E-9189-D168-8407-42FF3A05F4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760" y="179705"/>
            <a:ext cx="11282680" cy="6313170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50000"/>
              </a:lnSpc>
            </a:pPr>
            <a:r>
              <a:rPr lang="zh-CN" altLang="zh-CN" sz="6200" b="1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（一）义鼠</a:t>
            </a:r>
            <a:endParaRPr lang="zh-CN" altLang="zh-CN" sz="6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</a:t>
            </a:r>
            <a:r>
              <a:rPr lang="zh-CN" altLang="zh-CN" sz="62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杨天一言：见二鼠出，其一为蛇所吞；其一瞪目如椒，意似甚恨怒，然遥望不敢前。蛇果腹蜿蜒入穴，方将过半，鼠奔来，力嚼其尾，蛇怒，退身出。鼠故便捷，欻然遁去，蛇追不及而返。及入穴，鼠又来，嚼如前状。蛇入则来，蛇出则往，如是者久。蛇出，吐死鼠于地上。鼠来嗅之，啾啾如悼息，衔之而去。友人张历友为作《义鼠行》。</a:t>
            </a:r>
            <a:r>
              <a:rPr lang="zh-CN" altLang="zh-CN" sz="62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（节选自《聊斋志异》）</a:t>
            </a:r>
            <a:endParaRPr lang="zh-CN" altLang="zh-CN" sz="6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解释下面句子中加点词语的含义。</a:t>
            </a:r>
            <a:endParaRPr lang="zh-CN" altLang="zh-CN" sz="6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）蛇果腹蜿蜒入穴：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___________________		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）嚼如前状：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___________________</a:t>
            </a:r>
            <a:endParaRPr lang="zh-CN" altLang="zh-CN" sz="6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下面各组句子中加点词的意思相同的一项是（ 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）。</a:t>
            </a:r>
            <a:endParaRPr lang="en-US" altLang="zh-CN" sz="62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其一为蛇所吞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		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友人张历友为作《义鼠行》</a:t>
            </a:r>
            <a:endParaRPr lang="en-US" altLang="zh-CN" sz="62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蛇追不及而返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		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及入穴</a:t>
            </a:r>
            <a:endParaRPr lang="en-US" altLang="zh-CN" sz="62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方将过半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		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方欲行</a:t>
            </a:r>
            <a:endParaRPr lang="en-US" altLang="zh-CN" sz="62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衔之而去</a:t>
            </a:r>
            <a:r>
              <a:rPr lang="en-US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		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而两狼之并驱如故</a:t>
            </a:r>
            <a:endParaRPr lang="zh-CN" altLang="zh-CN" sz="6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US" altLang="zh-CN" sz="62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zh-CN" sz="62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鼠在人们的印象中是不受欢迎的，本文作者是持什么态度来写的？</a:t>
            </a:r>
            <a:endParaRPr lang="zh-CN" altLang="zh-CN" sz="6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66546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2D7EE2-7C29-960B-1E99-1D5716845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40" y="80645"/>
            <a:ext cx="10515600" cy="742315"/>
          </a:xfrm>
        </p:spPr>
        <p:txBody>
          <a:bodyPr/>
          <a:lstStyle/>
          <a:p>
            <a:r>
              <a:rPr lang="en-US" altLang="zh-CN" dirty="0"/>
              <a:t>《</a:t>
            </a:r>
            <a:r>
              <a:rPr lang="zh-CN" altLang="en-US" dirty="0"/>
              <a:t>狼</a:t>
            </a:r>
            <a:r>
              <a:rPr lang="en-US" altLang="zh-CN" dirty="0"/>
              <a:t>》</a:t>
            </a:r>
            <a:r>
              <a:rPr lang="zh-CN" altLang="en-US" dirty="0"/>
              <a:t>知识梳理与拓展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078B8B-27A0-16F9-18BE-41EA80628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385411"/>
            <a:ext cx="11536680" cy="4351338"/>
          </a:xfrm>
        </p:spPr>
        <p:txBody>
          <a:bodyPr/>
          <a:lstStyle/>
          <a:p>
            <a:r>
              <a:rPr lang="zh-CN" altLang="en-US" dirty="0"/>
              <a:t>任务一：今天晚上去背诵</a:t>
            </a:r>
            <a:r>
              <a:rPr lang="en-US" altLang="zh-CN" dirty="0"/>
              <a:t>《</a:t>
            </a:r>
            <a:r>
              <a:rPr lang="zh-CN" altLang="en-US" dirty="0"/>
              <a:t>狼</a:t>
            </a:r>
            <a:r>
              <a:rPr lang="en-US" altLang="zh-CN" dirty="0"/>
              <a:t>》</a:t>
            </a:r>
            <a:r>
              <a:rPr lang="zh-CN" altLang="en-US" dirty="0"/>
              <a:t>的注释和重点句子 翻译。</a:t>
            </a:r>
            <a:endParaRPr lang="en-US" altLang="zh-CN" dirty="0"/>
          </a:p>
          <a:p>
            <a:r>
              <a:rPr lang="zh-CN" altLang="en-US" dirty="0"/>
              <a:t>任务二：完成堂上限时练习</a:t>
            </a:r>
          </a:p>
        </p:txBody>
      </p:sp>
    </p:spTree>
    <p:extLst>
      <p:ext uri="{BB962C8B-B14F-4D97-AF65-F5344CB8AC3E}">
        <p14:creationId xmlns:p14="http://schemas.microsoft.com/office/powerpoint/2010/main" val="2368401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FD9181-4B1B-2E47-BBCB-1160F9E44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630555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highlight>
                  <a:srgbClr val="FFFF00"/>
                </a:highlight>
              </a:rPr>
              <a:t>5</a:t>
            </a:r>
            <a:r>
              <a:rPr lang="zh-CN" altLang="en-US" sz="2400" dirty="0">
                <a:highlight>
                  <a:srgbClr val="FFFF00"/>
                </a:highlight>
              </a:rPr>
              <a:t>分钟限时训练     （一）阅读下面的文言文，完成</a:t>
            </a:r>
            <a:r>
              <a:rPr lang="en-US" altLang="zh-CN" sz="2400" dirty="0">
                <a:highlight>
                  <a:srgbClr val="FFFF00"/>
                </a:highlight>
              </a:rPr>
              <a:t>1</a:t>
            </a:r>
            <a:r>
              <a:rPr lang="zh-CN" altLang="en-US" sz="2400" dirty="0">
                <a:highlight>
                  <a:srgbClr val="FFFF00"/>
                </a:highlight>
              </a:rPr>
              <a:t>～</a:t>
            </a:r>
            <a:r>
              <a:rPr lang="en-US" altLang="zh-CN" sz="2400" dirty="0">
                <a:highlight>
                  <a:srgbClr val="FFFF00"/>
                </a:highlight>
              </a:rPr>
              <a:t>4</a:t>
            </a:r>
            <a:r>
              <a:rPr lang="zh-CN" altLang="en-US" sz="2400" dirty="0">
                <a:highlight>
                  <a:srgbClr val="FFFF00"/>
                </a:highlight>
              </a:rPr>
              <a:t>题。（</a:t>
            </a:r>
            <a:r>
              <a:rPr lang="en-US" altLang="zh-CN" sz="2400" dirty="0">
                <a:highlight>
                  <a:srgbClr val="FFFF00"/>
                </a:highlight>
              </a:rPr>
              <a:t>10</a:t>
            </a:r>
            <a:r>
              <a:rPr lang="zh-CN" altLang="en-US" sz="2400" dirty="0">
                <a:highlight>
                  <a:srgbClr val="FFFF00"/>
                </a:highlight>
              </a:rPr>
              <a:t>分）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E7E51B4-34B6-B22E-BF9A-1BAB67BAC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9917"/>
            <a:ext cx="12288520" cy="6329364"/>
          </a:xfrm>
        </p:spPr>
        <p:txBody>
          <a:bodyPr>
            <a:noAutofit/>
          </a:bodyPr>
          <a:lstStyle/>
          <a:p>
            <a:pPr indent="0" algn="l">
              <a:lnSpc>
                <a:spcPts val="1800"/>
              </a:lnSpc>
              <a:buNone/>
            </a:pPr>
            <a:r>
              <a:rPr lang="zh-CN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【甲】</a:t>
            </a:r>
            <a:r>
              <a:rPr lang="zh-CN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狼</a:t>
            </a:r>
            <a:r>
              <a:rPr lang="zh-CN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见教材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P105-106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 algn="l">
              <a:lnSpc>
                <a:spcPct val="100000"/>
              </a:lnSpc>
              <a:buNone/>
            </a:pP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【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乙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】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两牧竖①入山至狼穴，穴中有小狼二。谋分捉之，各登一树，相去数十步。少顷，大狼至，入穴失子，意甚仓皇。竖于树上扭小狼蹄、耳，故令嗥；大狼闻声仰视，怒奔树下，号且爬抓。其一竖又在彼树致小狼鸣急。狼闻声四顾，始望见之；乃舍此趋彼，跑②号如前状。前树又鸣，又转奔之。口无停声，足无停趾，数十往复，奔渐迟，声渐弱；既而奄奄僵卧，久之不动。竖下视之，气已绝矣！（选自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聊斋志异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·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牧竖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lang="en-US" altLang="zh-CN" sz="2400" kern="0" dirty="0">
              <a:solidFill>
                <a:srgbClr val="1E1E1E"/>
              </a:solidFill>
              <a:effectLst/>
              <a:latin typeface="Calibri" panose="020F0502020204030204" pitchFamily="34" charset="0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0" algn="l">
              <a:lnSpc>
                <a:spcPct val="100000"/>
              </a:lnSpc>
              <a:buNone/>
            </a:pP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【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注释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】①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牧竖：牧童。竖，童仆。②跑：兽类用足扒土。同“刨”。</a:t>
            </a:r>
            <a:endParaRPr lang="en-US" altLang="zh-CN" sz="2400" kern="0" dirty="0">
              <a:solidFill>
                <a:srgbClr val="1E1E1E"/>
              </a:solidFill>
              <a:latin typeface="Calibri" panose="020F0502020204030204" pitchFamily="34" charset="0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0" algn="l">
              <a:lnSpc>
                <a:spcPct val="100000"/>
              </a:lnSpc>
              <a:buNone/>
            </a:pPr>
            <a:r>
              <a:rPr lang="en-US" altLang="zh-CN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．下列各组句子中，加点字词意义相同的一项是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(                  )(2</a:t>
            </a:r>
            <a:r>
              <a:rPr lang="zh-CN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2000"/>
              </a:lnSpc>
              <a:buNone/>
            </a:pPr>
            <a:r>
              <a:rPr lang="en-US" altLang="zh-CN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两狼之并驱如</a:t>
            </a:r>
            <a:r>
              <a:rPr lang="zh-CN" altLang="en-US" sz="2400" b="1" kern="0" dirty="0">
                <a:solidFill>
                  <a:srgbClr val="3333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故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	</a:t>
            </a:r>
            <a:r>
              <a:rPr lang="zh-CN" altLang="en-US" sz="2400" b="1" kern="0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故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令嗥  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目似瞑，</a:t>
            </a:r>
            <a:r>
              <a:rPr lang="zh-CN" altLang="en-US" sz="2400" b="1" kern="0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意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暇甚  </a:t>
            </a:r>
            <a:r>
              <a:rPr lang="zh-CN" altLang="en-US" sz="2400" b="1" kern="0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意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甚仓皇</a:t>
            </a:r>
          </a:p>
          <a:p>
            <a:pPr marL="0" indent="0" algn="l">
              <a:lnSpc>
                <a:spcPts val="2000"/>
              </a:lnSpc>
              <a:buNone/>
            </a:pPr>
            <a:r>
              <a:rPr lang="en-US" altLang="zh-CN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狼不敢</a:t>
            </a:r>
            <a:r>
              <a:rPr lang="zh-CN" altLang="en-US" sz="2400" b="1" kern="0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前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	跑号如</a:t>
            </a:r>
            <a:r>
              <a:rPr lang="zh-CN" altLang="en-US" sz="2400" b="1" kern="0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前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状    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相</a:t>
            </a:r>
            <a:r>
              <a:rPr lang="zh-CN" altLang="en-US" sz="2400" b="1" kern="0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去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数十步	一狼径</a:t>
            </a:r>
            <a:r>
              <a:rPr lang="zh-CN" altLang="en-US" sz="2400" b="1" kern="0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去</a:t>
            </a:r>
          </a:p>
          <a:p>
            <a:pPr marL="0" indent="0" algn="l">
              <a:lnSpc>
                <a:spcPts val="2000"/>
              </a:lnSpc>
              <a:buNone/>
            </a:pPr>
            <a:r>
              <a:rPr lang="en-US" altLang="zh-CN" sz="24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解释下列各句中加点词的意思。（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</a:p>
          <a:p>
            <a:pPr marL="0" indent="0" algn="l">
              <a:lnSpc>
                <a:spcPts val="2000"/>
              </a:lnSpc>
              <a:buNone/>
            </a:pP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）乃</a:t>
            </a:r>
            <a:r>
              <a:rPr lang="zh-CN" altLang="en-US" sz="2400" b="1" kern="0" dirty="0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舍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此趋彼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	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）狼闻声四</a:t>
            </a:r>
            <a:r>
              <a:rPr lang="zh-CN" altLang="en-US" sz="2400" b="1" kern="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顾</a:t>
            </a:r>
            <a:r>
              <a:rPr lang="en-US" altLang="zh-CN" sz="2400" kern="0" dirty="0">
                <a:solidFill>
                  <a:srgbClr val="1E1E1E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en-US" sz="2400" b="1" kern="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意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甚仓皇  （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）气已</a:t>
            </a:r>
            <a:r>
              <a:rPr lang="zh-CN" altLang="en-US" sz="2400" b="1" kern="0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绝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矣</a:t>
            </a:r>
            <a:endParaRPr lang="en-US" altLang="zh-CN" sz="2400" kern="0" dirty="0">
              <a:solidFill>
                <a:srgbClr val="1E1E1E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ts val="2000"/>
              </a:lnSpc>
              <a:buNone/>
            </a:pPr>
            <a:endParaRPr lang="en-US" altLang="zh-CN" sz="2400" b="1" kern="0" dirty="0">
              <a:solidFill>
                <a:srgbClr val="3333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0" indent="0" algn="l">
              <a:lnSpc>
                <a:spcPts val="2000"/>
              </a:lnSpc>
              <a:buNone/>
            </a:pP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同是人与狼的较量，屠户与牧竖对狼的做法，你更赞同哪一种？为什么？（</a:t>
            </a:r>
            <a:r>
              <a:rPr lang="en-US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r>
              <a:rPr lang="zh-CN" altLang="zh-CN" sz="24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？</a:t>
            </a:r>
            <a:endParaRPr lang="zh-CN" altLang="en-US" sz="24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9A91CC5-52A9-0DDA-C5F7-D4BE25C48731}"/>
              </a:ext>
            </a:extLst>
          </p:cNvPr>
          <p:cNvSpPr txBox="1"/>
          <p:nvPr/>
        </p:nvSpPr>
        <p:spPr>
          <a:xfrm>
            <a:off x="6883400" y="3105834"/>
            <a:ext cx="530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1.B  </a:t>
            </a:r>
            <a:r>
              <a:rPr lang="zh-CN" altLang="en-US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A</a:t>
            </a:r>
            <a:r>
              <a:rPr lang="zh-CN" altLang="en-US" dirty="0">
                <a:solidFill>
                  <a:srgbClr val="FF0000"/>
                </a:solidFill>
              </a:rPr>
              <a:t>旧，原来</a:t>
            </a:r>
            <a:r>
              <a:rPr lang="en-US" altLang="zh-CN" dirty="0">
                <a:solidFill>
                  <a:srgbClr val="FF0000"/>
                </a:solidFill>
              </a:rPr>
              <a:t>/</a:t>
            </a:r>
            <a:r>
              <a:rPr lang="zh-CN" altLang="en-US" dirty="0">
                <a:solidFill>
                  <a:srgbClr val="FF0000"/>
                </a:solidFill>
              </a:rPr>
              <a:t>所以；</a:t>
            </a:r>
            <a:r>
              <a:rPr lang="en-US" altLang="zh-CN" dirty="0">
                <a:solidFill>
                  <a:srgbClr val="FF0000"/>
                </a:solidFill>
              </a:rPr>
              <a:t>B</a:t>
            </a:r>
            <a:r>
              <a:rPr lang="zh-CN" altLang="en-US" dirty="0">
                <a:solidFill>
                  <a:srgbClr val="FF0000"/>
                </a:solidFill>
              </a:rPr>
              <a:t>神情；</a:t>
            </a:r>
            <a:r>
              <a:rPr lang="en-US" altLang="zh-CN" dirty="0">
                <a:solidFill>
                  <a:srgbClr val="FF0000"/>
                </a:solidFill>
              </a:rPr>
              <a:t>C</a:t>
            </a:r>
            <a:r>
              <a:rPr lang="zh-CN" altLang="en-US" dirty="0">
                <a:solidFill>
                  <a:srgbClr val="FF0000"/>
                </a:solidFill>
              </a:rPr>
              <a:t>上前</a:t>
            </a:r>
            <a:r>
              <a:rPr lang="en-US" altLang="zh-CN" dirty="0">
                <a:solidFill>
                  <a:srgbClr val="FF0000"/>
                </a:solidFill>
              </a:rPr>
              <a:t>/</a:t>
            </a:r>
            <a:r>
              <a:rPr lang="zh-CN" altLang="en-US" dirty="0">
                <a:solidFill>
                  <a:srgbClr val="FF0000"/>
                </a:solidFill>
              </a:rPr>
              <a:t>从前；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en-US" altLang="zh-CN" dirty="0">
                <a:solidFill>
                  <a:srgbClr val="FF0000"/>
                </a:solidFill>
              </a:rPr>
              <a:t>    D</a:t>
            </a:r>
            <a:r>
              <a:rPr lang="zh-CN" altLang="en-US" dirty="0">
                <a:solidFill>
                  <a:srgbClr val="FF0000"/>
                </a:solidFill>
              </a:rPr>
              <a:t>距</a:t>
            </a:r>
            <a:r>
              <a:rPr lang="en-US" altLang="zh-CN" dirty="0">
                <a:solidFill>
                  <a:srgbClr val="FF0000"/>
                </a:solidFill>
              </a:rPr>
              <a:t>/</a:t>
            </a:r>
            <a:r>
              <a:rPr lang="zh-CN" altLang="en-US" dirty="0">
                <a:solidFill>
                  <a:srgbClr val="FF0000"/>
                </a:solidFill>
              </a:rPr>
              <a:t>离开。）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0BC9026-354A-C477-B30E-522643F79CF2}"/>
              </a:ext>
            </a:extLst>
          </p:cNvPr>
          <p:cNvSpPr txBox="1"/>
          <p:nvPr/>
        </p:nvSpPr>
        <p:spPr>
          <a:xfrm>
            <a:off x="6982723" y="4645798"/>
            <a:ext cx="5109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2.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）下（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</a:rPr>
              <a:t>）看，张望（</a:t>
            </a:r>
            <a:r>
              <a:rPr lang="en-US" altLang="zh-CN" b="1" dirty="0">
                <a:solidFill>
                  <a:srgbClr val="FF0000"/>
                </a:solidFill>
              </a:rPr>
              <a:t>3</a:t>
            </a:r>
            <a:r>
              <a:rPr lang="zh-CN" altLang="en-US" b="1" dirty="0">
                <a:solidFill>
                  <a:srgbClr val="FF0000"/>
                </a:solidFill>
              </a:rPr>
              <a:t>）神情（</a:t>
            </a:r>
            <a:r>
              <a:rPr lang="en-US" altLang="zh-CN" b="1" dirty="0">
                <a:solidFill>
                  <a:srgbClr val="FF0000"/>
                </a:solidFill>
              </a:rPr>
              <a:t>4</a:t>
            </a:r>
            <a:r>
              <a:rPr lang="zh-CN" altLang="en-US" b="1" dirty="0">
                <a:solidFill>
                  <a:srgbClr val="FF0000"/>
                </a:solidFill>
              </a:rPr>
              <a:t>）尽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786532A-78A3-CCB6-F4BD-123A6DA8105B}"/>
              </a:ext>
            </a:extLst>
          </p:cNvPr>
          <p:cNvSpPr txBox="1"/>
          <p:nvPr/>
        </p:nvSpPr>
        <p:spPr>
          <a:xfrm>
            <a:off x="5638800" y="5654040"/>
            <a:ext cx="4409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7374FDB-E273-A2FC-6E2E-E47561B84A18}"/>
              </a:ext>
            </a:extLst>
          </p:cNvPr>
          <p:cNvSpPr/>
          <p:nvPr/>
        </p:nvSpPr>
        <p:spPr>
          <a:xfrm>
            <a:off x="4775900" y="2576571"/>
            <a:ext cx="6883400" cy="35766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zh-CN" altLang="zh-CN" sz="2800" b="1" kern="100" dirty="0">
                <a:solidFill>
                  <a:schemeClr val="bg1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更赞同甲文中屠户的做法</a:t>
            </a:r>
            <a:r>
              <a:rPr lang="zh-CN" altLang="en-US" sz="2800" b="1" kern="100" dirty="0">
                <a:solidFill>
                  <a:schemeClr val="bg1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zh-CN" altLang="zh-CN" sz="2800" b="1" kern="100" dirty="0">
                <a:solidFill>
                  <a:schemeClr val="bg1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因为屠户面对的是恶狼，被迫自卫，除恶务尽，杀狼是正当的；而乙文中大狼身上体现伟大的母爱；牧竖“杀狼”则出于一种无聊的残忍，张扬的是人性中恶的一面。</a:t>
            </a:r>
          </a:p>
        </p:txBody>
      </p:sp>
    </p:spTree>
    <p:extLst>
      <p:ext uri="{BB962C8B-B14F-4D97-AF65-F5344CB8AC3E}">
        <p14:creationId xmlns:p14="http://schemas.microsoft.com/office/powerpoint/2010/main" val="248296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69B0E6-3430-40AA-F3C4-949F9F063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-81598"/>
            <a:ext cx="10515600" cy="539115"/>
          </a:xfrm>
        </p:spPr>
        <p:txBody>
          <a:bodyPr>
            <a:norm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</a:rPr>
              <a:t>15</a:t>
            </a:r>
            <a:r>
              <a:rPr lang="zh-CN" altLang="en-US" sz="2000" b="1" dirty="0">
                <a:solidFill>
                  <a:srgbClr val="FF0000"/>
                </a:solidFill>
              </a:rPr>
              <a:t>分钟限时训练     </a:t>
            </a:r>
            <a:r>
              <a:rPr lang="en-US" altLang="zh-CN" sz="2000" b="1" dirty="0">
                <a:solidFill>
                  <a:srgbClr val="FF0000"/>
                </a:solidFill>
              </a:rPr>
              <a:t>《</a:t>
            </a:r>
            <a:r>
              <a:rPr lang="zh-CN" altLang="en-US" sz="2000" b="1" dirty="0">
                <a:solidFill>
                  <a:srgbClr val="FF0000"/>
                </a:solidFill>
              </a:rPr>
              <a:t>孝猴</a:t>
            </a:r>
            <a:r>
              <a:rPr lang="en-US" altLang="zh-CN" sz="2000" b="1" dirty="0">
                <a:solidFill>
                  <a:srgbClr val="FF0000"/>
                </a:solidFill>
              </a:rPr>
              <a:t>》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pic>
        <p:nvPicPr>
          <p:cNvPr id="10" name="内容占位符 9">
            <a:extLst>
              <a:ext uri="{FF2B5EF4-FFF2-40B4-BE49-F238E27FC236}">
                <a16:creationId xmlns:a16="http://schemas.microsoft.com/office/drawing/2014/main" id="{54D08649-FCB8-D90B-9B1F-6D3B3B74A5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00" y="457517"/>
            <a:ext cx="5821680" cy="6513989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AC443C5B-EC66-16C9-2D09-75A7134826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6753"/>
            <a:ext cx="5746095" cy="7202011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99362832-7277-0E76-5D05-489C232780A3}"/>
              </a:ext>
            </a:extLst>
          </p:cNvPr>
          <p:cNvSpPr/>
          <p:nvPr/>
        </p:nvSpPr>
        <p:spPr>
          <a:xfrm>
            <a:off x="-1" y="264477"/>
            <a:ext cx="5821679" cy="28498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1.</a:t>
            </a:r>
            <a:r>
              <a:rPr lang="zh-CN" altLang="en-US" sz="2000" dirty="0"/>
              <a:t> 概括选文讲述了一个怎样的故事</a:t>
            </a:r>
            <a:r>
              <a:rPr lang="en-US" altLang="zh-CN" sz="2000" dirty="0"/>
              <a:t>?(3</a:t>
            </a:r>
            <a:r>
              <a:rPr lang="zh-CN" altLang="en-US" sz="2000" dirty="0"/>
              <a:t>分</a:t>
            </a:r>
            <a:r>
              <a:rPr lang="en-US" altLang="zh-CN" sz="2000" dirty="0"/>
              <a:t>)</a:t>
            </a:r>
          </a:p>
          <a:p>
            <a:pPr algn="ctr"/>
            <a:r>
              <a:rPr lang="en-US" altLang="zh-CN" sz="2000" dirty="0"/>
              <a:t>2.</a:t>
            </a:r>
            <a:r>
              <a:rPr lang="zh-CN" altLang="en-US" sz="2000" dirty="0"/>
              <a:t> 叶婆婆这一人物形象具有怎样的特点</a:t>
            </a:r>
            <a:r>
              <a:rPr lang="en-US" altLang="zh-CN" sz="2000" dirty="0"/>
              <a:t>?(3</a:t>
            </a:r>
            <a:r>
              <a:rPr lang="zh-CN" altLang="en-US" sz="2000" dirty="0"/>
              <a:t>分</a:t>
            </a:r>
            <a:r>
              <a:rPr lang="en-US" altLang="zh-CN" sz="2000" dirty="0"/>
              <a:t>) </a:t>
            </a:r>
          </a:p>
          <a:p>
            <a:pPr algn="ctr"/>
            <a:r>
              <a:rPr lang="en-US" altLang="zh-CN" sz="2000"/>
              <a:t>3,</a:t>
            </a:r>
            <a:r>
              <a:rPr lang="zh-CN" altLang="en-US" sz="2000"/>
              <a:t>赏析</a:t>
            </a:r>
            <a:r>
              <a:rPr lang="zh-CN" altLang="en-US" sz="2000" dirty="0"/>
              <a:t>第⑤段画线句子加点词语的表达效果。</a:t>
            </a:r>
            <a:r>
              <a:rPr lang="en-US" altLang="zh-CN" sz="2000" dirty="0"/>
              <a:t>(3</a:t>
            </a:r>
            <a:r>
              <a:rPr lang="zh-CN" altLang="en-US" sz="2000" dirty="0"/>
              <a:t>分</a:t>
            </a:r>
            <a:r>
              <a:rPr lang="en-US" altLang="zh-CN" sz="2000" dirty="0"/>
              <a:t>)</a:t>
            </a:r>
          </a:p>
          <a:p>
            <a:pPr algn="ctr"/>
            <a:r>
              <a:rPr lang="en-US" altLang="zh-CN" sz="2000" dirty="0"/>
              <a:t>4.</a:t>
            </a:r>
            <a:r>
              <a:rPr lang="zh-CN" altLang="en-US" sz="2000" dirty="0"/>
              <a:t>选文第④段在全文中起什么作用</a:t>
            </a:r>
            <a:r>
              <a:rPr lang="en-US" altLang="zh-CN" sz="2000" dirty="0"/>
              <a:t>?(4</a:t>
            </a:r>
            <a:r>
              <a:rPr lang="zh-CN" altLang="en-US" sz="2000" dirty="0"/>
              <a:t>分</a:t>
            </a:r>
            <a:endParaRPr lang="en-US" altLang="zh-CN" sz="2000" dirty="0"/>
          </a:p>
          <a:p>
            <a:pPr algn="ctr"/>
            <a:r>
              <a:rPr lang="en-US" altLang="zh-CN" sz="2000" dirty="0"/>
              <a:t>5.</a:t>
            </a:r>
            <a:r>
              <a:rPr lang="zh-CN" altLang="en-US" sz="2000" dirty="0"/>
              <a:t> 你从中得到了什么启示</a:t>
            </a:r>
            <a:r>
              <a:rPr lang="en-US" altLang="zh-CN" sz="2000" dirty="0"/>
              <a:t>?</a:t>
            </a:r>
            <a:r>
              <a:rPr lang="zh-CN" altLang="en-US" sz="2000" dirty="0"/>
              <a:t>结合你的生活实际谈谈感</a:t>
            </a:r>
            <a:r>
              <a:rPr lang="en-US" altLang="zh-CN" sz="2000" dirty="0"/>
              <a:t>(3</a:t>
            </a:r>
            <a:r>
              <a:rPr lang="zh-CN" altLang="en-US" sz="2000" dirty="0"/>
              <a:t>分</a:t>
            </a:r>
            <a:r>
              <a:rPr lang="en-US" altLang="zh-CN" sz="2000" dirty="0"/>
              <a:t>)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628369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AC7457-1A27-C043-AC01-15B17EBFD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ABBA8DA-0AC7-D60F-EEFA-E17C5EBBDF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24320" y="149225"/>
            <a:ext cx="5699760" cy="4351338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40000"/>
              </a:lnSpc>
            </a:pPr>
            <a:r>
              <a:rPr lang="en-US" altLang="zh-CN" sz="8000" dirty="0"/>
              <a:t>1.</a:t>
            </a:r>
            <a:r>
              <a:rPr lang="zh-CN" altLang="en-US" sz="8000" dirty="0"/>
              <a:t>本文讲述的是叶婆婆关爱猴子，猴子知恩感恩，两者和谐相处的感人故事。</a:t>
            </a:r>
            <a:endParaRPr lang="zh-CN" altLang="en-US" sz="8000" b="1" dirty="0"/>
          </a:p>
          <a:p>
            <a:pPr>
              <a:lnSpc>
                <a:spcPct val="140000"/>
              </a:lnSpc>
            </a:pPr>
            <a:r>
              <a:rPr lang="en-US" altLang="zh-CN" sz="8000" b="1" dirty="0"/>
              <a:t>2.</a:t>
            </a:r>
            <a:r>
              <a:rPr lang="zh-CN" altLang="en-US" sz="8000" b="1" dirty="0"/>
              <a:t>叶婆婆粗通医理，热心善良，慈爱，视猴如子。</a:t>
            </a:r>
          </a:p>
          <a:p>
            <a:pPr>
              <a:lnSpc>
                <a:spcPct val="140000"/>
              </a:lnSpc>
            </a:pPr>
            <a:r>
              <a:rPr lang="en-US" altLang="zh-CN" sz="8000" b="1" dirty="0"/>
              <a:t>14.</a:t>
            </a:r>
            <a:r>
              <a:rPr lang="zh-CN" altLang="en-US" sz="8000" b="1" dirty="0"/>
              <a:t>这两个动词，生动地写出了叶婆婆对猴子的怜爱以及猴子在叶婆婆身边的温顺。</a:t>
            </a:r>
          </a:p>
          <a:p>
            <a:pPr>
              <a:lnSpc>
                <a:spcPct val="140000"/>
              </a:lnSpc>
            </a:pPr>
            <a:r>
              <a:rPr lang="en-US" altLang="zh-CN" sz="8000" b="1" dirty="0"/>
              <a:t>4.①</a:t>
            </a:r>
            <a:r>
              <a:rPr lang="zh-CN" altLang="en-US" sz="8000" b="1" dirty="0"/>
              <a:t>交代了猴子一家纳头便拜的原因，丰富了文章内容。②表现出了叶婆婆善良的性格。</a:t>
            </a:r>
          </a:p>
          <a:p>
            <a:pPr>
              <a:lnSpc>
                <a:spcPct val="140000"/>
              </a:lnSpc>
            </a:pPr>
            <a:r>
              <a:rPr lang="en-US" altLang="zh-CN" sz="8000" b="1" dirty="0"/>
              <a:t>5.</a:t>
            </a:r>
            <a:r>
              <a:rPr lang="zh-CN" altLang="en-US" sz="8000" b="1" dirty="0"/>
              <a:t>示例一：我们每一个人都要心怀善良之心，与人为善，与自然为善，营造良好的生活氛围，为人与自然的和谐发展尽力。示例二：人格化的猴子，受人恩惠，便知恩图报。叶婆婆一片慈爱，感化猴群。文章以理想化的笔调，为我们勾画了一幅人与动物亲密相处的和谐图，引人入胜。（能依据“善良”“知恩感恩”“人与动物和谐相处”等方面说说即可。）</a:t>
            </a:r>
          </a:p>
          <a:p>
            <a:pPr>
              <a:lnSpc>
                <a:spcPct val="140000"/>
              </a:lnSpc>
            </a:pPr>
            <a:endParaRPr lang="zh-CN" altLang="en-US" sz="8000" b="1" dirty="0"/>
          </a:p>
          <a:p>
            <a:endParaRPr lang="zh-CN" altLang="en-US" dirty="0"/>
          </a:p>
        </p:txBody>
      </p:sp>
      <p:sp>
        <p:nvSpPr>
          <p:cNvPr id="7" name="内容占位符 6">
            <a:extLst>
              <a:ext uri="{FF2B5EF4-FFF2-40B4-BE49-F238E27FC236}">
                <a16:creationId xmlns:a16="http://schemas.microsoft.com/office/drawing/2014/main" id="{8B9031CA-5152-CB62-8794-9ABEA42167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" y="365124"/>
            <a:ext cx="6095999" cy="6604635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40000"/>
              </a:lnSpc>
            </a:pPr>
            <a:r>
              <a:rPr lang="en-US" altLang="zh-CN" sz="11200" dirty="0"/>
              <a:t>1. </a:t>
            </a:r>
            <a:r>
              <a:rPr lang="zh-CN" altLang="en-US" sz="11200" dirty="0"/>
              <a:t>概括选文讲述了一个怎样的故事</a:t>
            </a:r>
            <a:r>
              <a:rPr lang="en-US" altLang="zh-CN" sz="11200" dirty="0"/>
              <a:t>?(3</a:t>
            </a:r>
            <a:r>
              <a:rPr lang="zh-CN" altLang="en-US" sz="11200" dirty="0"/>
              <a:t>分</a:t>
            </a:r>
            <a:r>
              <a:rPr lang="en-US" altLang="zh-CN" sz="11200" dirty="0"/>
              <a:t>)</a:t>
            </a:r>
          </a:p>
          <a:p>
            <a:pPr>
              <a:lnSpc>
                <a:spcPct val="140000"/>
              </a:lnSpc>
            </a:pPr>
            <a:r>
              <a:rPr lang="en-US" altLang="zh-CN" sz="11200" dirty="0"/>
              <a:t>2. </a:t>
            </a:r>
            <a:r>
              <a:rPr lang="zh-CN" altLang="en-US" sz="11200" dirty="0"/>
              <a:t>叶婆婆这一人物形象具有怎样的特点</a:t>
            </a:r>
            <a:r>
              <a:rPr lang="en-US" altLang="zh-CN" sz="11200" dirty="0"/>
              <a:t>?(3</a:t>
            </a:r>
            <a:r>
              <a:rPr lang="zh-CN" altLang="en-US" sz="11200" dirty="0"/>
              <a:t>分</a:t>
            </a:r>
            <a:r>
              <a:rPr lang="en-US" altLang="zh-CN" sz="11200" dirty="0"/>
              <a:t>) </a:t>
            </a:r>
          </a:p>
          <a:p>
            <a:pPr>
              <a:lnSpc>
                <a:spcPct val="140000"/>
              </a:lnSpc>
            </a:pPr>
            <a:r>
              <a:rPr lang="zh-CN" altLang="en-US" sz="11200" dirty="0"/>
              <a:t>赏析第⑤段画线句子加点词语的表达效果。</a:t>
            </a:r>
            <a:r>
              <a:rPr lang="en-US" altLang="zh-CN" sz="11200" dirty="0"/>
              <a:t>(3</a:t>
            </a:r>
            <a:r>
              <a:rPr lang="zh-CN" altLang="en-US" sz="11200" dirty="0"/>
              <a:t>分</a:t>
            </a:r>
            <a:r>
              <a:rPr lang="en-US" altLang="zh-CN" sz="11200" dirty="0"/>
              <a:t>)</a:t>
            </a:r>
          </a:p>
          <a:p>
            <a:pPr>
              <a:lnSpc>
                <a:spcPct val="140000"/>
              </a:lnSpc>
            </a:pPr>
            <a:r>
              <a:rPr lang="en-US" altLang="zh-CN" sz="11200" dirty="0"/>
              <a:t>4.</a:t>
            </a:r>
            <a:r>
              <a:rPr lang="zh-CN" altLang="en-US" sz="11200" dirty="0"/>
              <a:t>选文第④段在全文中起什么作用</a:t>
            </a:r>
            <a:r>
              <a:rPr lang="en-US" altLang="zh-CN" sz="11200" dirty="0"/>
              <a:t>?(4</a:t>
            </a:r>
            <a:r>
              <a:rPr lang="zh-CN" altLang="en-US" sz="11200" dirty="0"/>
              <a:t>分</a:t>
            </a:r>
          </a:p>
          <a:p>
            <a:pPr>
              <a:lnSpc>
                <a:spcPct val="140000"/>
              </a:lnSpc>
            </a:pPr>
            <a:r>
              <a:rPr lang="en-US" altLang="zh-CN" sz="11200" dirty="0"/>
              <a:t>5. </a:t>
            </a:r>
            <a:r>
              <a:rPr lang="zh-CN" altLang="en-US" sz="11200" dirty="0"/>
              <a:t>你从中得到了什么启示</a:t>
            </a:r>
            <a:r>
              <a:rPr lang="en-US" altLang="zh-CN" sz="11200" dirty="0"/>
              <a:t>?</a:t>
            </a:r>
            <a:r>
              <a:rPr lang="zh-CN" altLang="en-US" sz="11200" dirty="0"/>
              <a:t>结合你的生活实际谈谈感</a:t>
            </a:r>
            <a:r>
              <a:rPr lang="en-US" altLang="zh-CN" sz="11200" dirty="0"/>
              <a:t>(3</a:t>
            </a:r>
            <a:r>
              <a:rPr lang="zh-CN" altLang="en-US" sz="11200" dirty="0"/>
              <a:t>分</a:t>
            </a:r>
            <a:r>
              <a:rPr lang="en-US" altLang="zh-CN" sz="11200" dirty="0"/>
              <a:t>)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0355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1480</Words>
  <Application>Microsoft Office PowerPoint</Application>
  <PresentationFormat>宽屏</PresentationFormat>
  <Paragraphs>63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等线</vt:lpstr>
      <vt:lpstr>等线 Light</vt:lpstr>
      <vt:lpstr>黑体</vt:lpstr>
      <vt:lpstr>楷体</vt:lpstr>
      <vt:lpstr>宋体</vt:lpstr>
      <vt:lpstr>Arial</vt:lpstr>
      <vt:lpstr>Calibri</vt:lpstr>
      <vt:lpstr>Office 主题​​</vt:lpstr>
      <vt:lpstr>第五单元复习</vt:lpstr>
      <vt:lpstr>               第五单元复习</vt:lpstr>
      <vt:lpstr>1.熟练掌握本单元读读写写和注释的词语，会读、会写、会用。 </vt:lpstr>
      <vt:lpstr>《阳光》</vt:lpstr>
      <vt:lpstr>PowerPoint 演示文稿</vt:lpstr>
      <vt:lpstr>《狼》知识梳理与拓展</vt:lpstr>
      <vt:lpstr>5分钟限时训练     （一）阅读下面的文言文，完成1～4题。（10分）</vt:lpstr>
      <vt:lpstr>15分钟限时训练     《孝猴》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6624</dc:creator>
  <cp:lastModifiedBy>6624</cp:lastModifiedBy>
  <cp:revision>10</cp:revision>
  <dcterms:created xsi:type="dcterms:W3CDTF">2022-12-18T20:05:40Z</dcterms:created>
  <dcterms:modified xsi:type="dcterms:W3CDTF">2022-12-19T22:41:30Z</dcterms:modified>
</cp:coreProperties>
</file>