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bin" ContentType="application/vnd.openxmlformats-officedocument.oleObject"/>
  <Default Extension="png" ContentType="image/png"/>
  <Default Extension="emf" ContentType="image/x-emf"/>
  <Default Extension="wmf" ContentType="image/x-wm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57" r:id="rId3"/>
    <p:sldId id="441" r:id="rId4"/>
    <p:sldId id="498" r:id="rId5"/>
    <p:sldId id="499" r:id="rId6"/>
    <p:sldId id="582" r:id="rId7"/>
    <p:sldId id="634" r:id="rId8"/>
    <p:sldId id="635" r:id="rId9"/>
    <p:sldId id="636" r:id="rId10"/>
    <p:sldId id="637" r:id="rId11"/>
    <p:sldId id="638" r:id="rId12"/>
    <p:sldId id="639" r:id="rId13"/>
    <p:sldId id="640" r:id="rId14"/>
    <p:sldId id="641" r:id="rId15"/>
    <p:sldId id="645" r:id="rId16"/>
    <p:sldId id="643" r:id="rId17"/>
    <p:sldId id="270" r:id="rId18"/>
  </p:sldIdLst>
  <p:sldSz cx="12192000" cy="6858000"/>
  <p:notesSz cx="7103745" cy="10234295"/>
  <p:custDataLst>
    <p:tags r:id="rId19"/>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fill>
          <a:solidFill>
            <a:schemeClr val="accent6">
              <a:tint val="40000"/>
            </a:schemeClr>
          </a:solidFill>
        </a:fill>
      </a:tcStyle>
    </a:band1H>
    <a:band1V>
      <a:tcStyle>
        <a:fill>
          <a:solidFill>
            <a:schemeClr val="accent6">
              <a:tint val="40000"/>
            </a:schemeClr>
          </a:solidFill>
        </a:fill>
      </a:tcStyle>
    </a:band1V>
    <a:lastCol>
      <a:tcTxStyle b="on"/>
    </a:lastCol>
    <a:firstCol>
      <a:tcTxStyle b="on"/>
    </a:firstCol>
    <a:lastRow>
      <a:tcTxStyle b="on"/>
      <a:tcStyle>
        <a:tcBdr>
          <a:top>
            <a:ln w="25400" cmpd="sng">
              <a:solidFill>
                <a:schemeClr val="accent6"/>
              </a:solidFill>
            </a:ln>
          </a:top>
        </a:tcBdr>
        <a:fill>
          <a:solidFill>
            <a:schemeClr val="accent6">
              <a:tint val="20000"/>
            </a:schemeClr>
          </a:solidFill>
        </a:fill>
      </a:tcStyle>
    </a:lastRow>
    <a:firstRow>
      <a:tcTxStyle b="on"/>
      <a:tcStyle>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tags" Target="tags/tag3.xml" /><Relationship Id="rId2" Type="http://schemas.openxmlformats.org/officeDocument/2006/relationships/notesMaster" Target="notesMasters/notesMaster1.xml" /><Relationship Id="rId20" Type="http://schemas.openxmlformats.org/officeDocument/2006/relationships/presProps" Target="presProps.xml" /><Relationship Id="rId21" Type="http://schemas.openxmlformats.org/officeDocument/2006/relationships/viewProps" Target="viewProps.xml" /><Relationship Id="rId22" Type="http://schemas.openxmlformats.org/officeDocument/2006/relationships/theme" Target="theme/theme1.xml" /><Relationship Id="rId23" Type="http://schemas.openxmlformats.org/officeDocument/2006/relationships/tableStyles" Target="tableStyles.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5.wmf" /><Relationship Id="rId2" Type="http://schemas.openxmlformats.org/officeDocument/2006/relationships/image" Target="../media/image6.wmf" /></Relationships>
</file>

<file path=ppt/drawings/_rels/vmlDrawing2.vml.rels>&#65279;<?xml version="1.0" encoding="utf-8" standalone="yes"?><Relationships xmlns="http://schemas.openxmlformats.org/package/2006/relationships"><Relationship Id="rId1" Type="http://schemas.openxmlformats.org/officeDocument/2006/relationships/image" Target="../media/image5.wmf" /><Relationship Id="rId2" Type="http://schemas.openxmlformats.org/officeDocument/2006/relationships/image" Target="../media/image6.wmf"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2.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reserve="1">
  <p:cSld name="内容">
    <p:spTree>
      <p:nvGrpSpPr>
        <p:cNvPr id="1" name=""/>
        <p:cNvGrpSpPr/>
        <p:nvPr/>
      </p:nvGrpSpPr>
      <p:grpSpPr>
        <a:xfrm>
          <a:off x="0" y="0"/>
          <a: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image" Target="file:///D:\qq&#25991;&#20214;\712321467\Image\C2C\Image2\%7b75232B38-A165-1FB7-499C-2E1C792CACB5%7d.png" TargetMode="External" /><Relationship Id="rId12" Type="http://schemas.openxmlformats.org/officeDocument/2006/relationships/image" Target="../media/image1.png" /><Relationship Id="rId13" Type="http://schemas.openxmlformats.org/officeDocument/2006/relationships/image" Target="../media/image2.jpeg" /><Relationship Id="rId14"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0">
          <a:blip r:embed="rId13"/>
          <a:stretch>
            <a:fillRect/>
          </a:stretch>
        </a:blipFill>
        <a:effectLst/>
      </p:bgPr>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
            </a:fld>
            <a:endParaRPr lang="zh-CN" altLang="en-US"/>
          </a:p>
        </p:txBody>
      </p:sp>
      <p:pic>
        <p:nvPicPr>
          <p:cNvPr id="7" name="图片 1073743875" descr="学科网 zxxk.com"/>
          <p:cNvPicPr>
            <a:picLocks noChangeAspect="1"/>
          </p:cNvPicPr>
          <p:nvPr/>
        </p:nvPicPr>
        <p:blipFill>
          <a:blip r:embed="rId12" r:link="rId11"/>
          <a:stretch>
            <a:fillRect/>
          </a:stretch>
        </p:blipFill>
        <p:spPr>
          <a:xfrm>
            <a:off x="838200" y="365125"/>
            <a:ext cx="9525" cy="9525"/>
          </a:xfrm>
          <a:prstGeom prst="rect">
            <a:avLst/>
          </a:prstGeom>
          <a:noFill/>
          <a:ln>
            <a:noFill/>
            <a:miter lim="800000"/>
          </a:ln>
        </p:spPr>
      </p:pic>
      <p:pic>
        <p:nvPicPr>
          <p:cNvPr id="8" name="图片 1073743875" descr="学科网 zxxk.com"/>
          <p:cNvPicPr>
            <a:picLocks noChangeAspect="1"/>
          </p:cNvPicPr>
          <p:nvPr/>
        </p:nvPicPr>
        <p:blipFill>
          <a:blip r:embed="rId12" r:link="rId11"/>
          <a:stretch>
            <a:fillRect/>
          </a:stretch>
        </p:blipFill>
        <p:spPr>
          <a:xfrm>
            <a:off x="838200" y="365125"/>
            <a:ext cx="9525" cy="9525"/>
          </a:xfrm>
          <a:prstGeom prst="rect">
            <a:avLst/>
          </a:prstGeom>
          <a:noFill/>
          <a:ln>
            <a:noFill/>
            <a:miter lim="800000"/>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3.pn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media/image4.emf"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oleObject" Target="../embeddings/oleObject1.bin" TargetMode="Internal" /><Relationship Id="rId3" Type="http://schemas.openxmlformats.org/officeDocument/2006/relationships/image" Target="../media/image5.wmf" /><Relationship Id="rId4" Type="http://schemas.openxmlformats.org/officeDocument/2006/relationships/oleObject" Target="../embeddings/oleObject2.bin" TargetMode="Internal" /><Relationship Id="rId5" Type="http://schemas.openxmlformats.org/officeDocument/2006/relationships/image" Target="../media/image6.wmf" /><Relationship Id="rId6" Type="http://schemas.openxmlformats.org/officeDocument/2006/relationships/image" Target="../media/image4.emf" /><Relationship Id="rId7" Type="http://schemas.openxmlformats.org/officeDocument/2006/relationships/vmlDrawing" Target="../drawings/vmlDrawing1.v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 Id="rId3" Type="http://schemas.openxmlformats.org/officeDocument/2006/relationships/oleObject" Target="../embeddings/oleObject3.bin" TargetMode="Internal" /><Relationship Id="rId4" Type="http://schemas.openxmlformats.org/officeDocument/2006/relationships/image" Target="../media/image5.wmf" /><Relationship Id="rId5" Type="http://schemas.openxmlformats.org/officeDocument/2006/relationships/oleObject" Target="../embeddings/oleObject4.bin" TargetMode="Internal" /><Relationship Id="rId6" Type="http://schemas.openxmlformats.org/officeDocument/2006/relationships/image" Target="../media/image6.wmf" /><Relationship Id="rId7" Type="http://schemas.openxmlformats.org/officeDocument/2006/relationships/image" Target="../media/image7.jpeg" /><Relationship Id="rId8" Type="http://schemas.openxmlformats.org/officeDocument/2006/relationships/image" Target="../media/image8.jpeg" /><Relationship Id="rId9" Type="http://schemas.openxmlformats.org/officeDocument/2006/relationships/vmlDrawing" Target="../drawings/vmlDrawing2.v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4.xml" /><Relationship Id="rId3" Type="http://schemas.openxmlformats.org/officeDocument/2006/relationships/image" Target="../media/image7.jpeg" /><Relationship Id="rId4" Type="http://schemas.openxmlformats.org/officeDocument/2006/relationships/tags" Target="../tags/tag1.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5.xml" /><Relationship Id="rId3" Type="http://schemas.openxmlformats.org/officeDocument/2006/relationships/image" Target="../media/image7.jpe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6.xml" /><Relationship Id="rId3" Type="http://schemas.openxmlformats.org/officeDocument/2006/relationships/image" Target="../media/image7.jpeg" /><Relationship Id="rId4" Type="http://schemas.openxmlformats.org/officeDocument/2006/relationships/image" Target="NULL" TargetMode="External" /><Relationship Id="rId5" Type="http://schemas.openxmlformats.org/officeDocument/2006/relationships/image" Target="../media/image9.jpeg" /><Relationship Id="rId6" Type="http://schemas.openxmlformats.org/officeDocument/2006/relationships/image" Target="../media/image10.png" /><Relationship Id="rId7" Type="http://schemas.openxmlformats.org/officeDocument/2006/relationships/image" Target="../media/image11.png"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7.xml" /><Relationship Id="rId3" Type="http://schemas.openxmlformats.org/officeDocument/2006/relationships/image" Target="../media/image7.jpeg" /><Relationship Id="rId4" Type="http://schemas.openxmlformats.org/officeDocument/2006/relationships/image" Target="../media/image12.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2.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3.png" /><Relationship Id="rId3" Type="http://schemas.openxmlformats.org/officeDocument/2006/relationships/image" Target="../media/image14.png" /><Relationship Id="rId4" Type="http://schemas.openxmlformats.org/officeDocument/2006/relationships/image" Target="../media/image15.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2"/>
          <a:stretch>
            <a:fillRect/>
          </a:stretch>
        </a:blipFill>
        <a:effectLst/>
      </p:bgPr>
    </p:bg>
    <p:spTree>
      <p:nvGrpSpPr>
        <p:cNvPr id="1" name=""/>
        <p:cNvGrpSpPr/>
        <p:nvPr/>
      </p:nvGrpSpPr>
      <p:grpSpPr>
        <a:xfrm>
          <a:off x="0" y="0"/>
          <a:ext cx="0" cy="0"/>
        </a:xfrm>
      </p:grpSpPr>
      <p:grpSp>
        <p:nvGrpSpPr>
          <p:cNvPr id="24" name="组合 23"/>
          <p:cNvGrpSpPr/>
          <p:nvPr/>
        </p:nvGrpSpPr>
        <p:grpSpPr>
          <a:xfrm>
            <a:off x="696595" y="822325"/>
            <a:ext cx="7265035" cy="1118870"/>
            <a:chOff x="586" y="1320"/>
            <a:chExt cx="13634" cy="1762"/>
          </a:xfrm>
        </p:grpSpPr>
        <p:sp>
          <p:nvSpPr>
            <p:cNvPr id="27" name="横卷形 26"/>
            <p:cNvSpPr/>
            <p:nvPr/>
          </p:nvSpPr>
          <p:spPr>
            <a:xfrm>
              <a:off x="586" y="1320"/>
              <a:ext cx="13634" cy="1762"/>
            </a:xfrm>
            <a:prstGeom prst="horizontalScroll">
              <a:avLst/>
            </a:prstGeom>
            <a:solidFill>
              <a:schemeClr val="accent1">
                <a:lumMod val="20000"/>
                <a:lumOff val="80000"/>
              </a:schemeClr>
            </a:solidFill>
            <a:ln w="28575">
              <a:solidFill>
                <a:schemeClr val="accent1">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Times New Roman" panose="02020603050405020304" charset="0"/>
                <a:cs typeface="Times New Roman" panose="02020603050405020304" charset="0"/>
              </a:endParaRPr>
            </a:p>
          </p:txBody>
        </p:sp>
        <p:sp>
          <p:nvSpPr>
            <p:cNvPr id="30" name="文本框 29"/>
            <p:cNvSpPr txBox="1"/>
            <p:nvPr/>
          </p:nvSpPr>
          <p:spPr>
            <a:xfrm>
              <a:off x="714" y="1646"/>
              <a:ext cx="13506" cy="1016"/>
            </a:xfrm>
            <a:prstGeom prst="rect">
              <a:avLst/>
            </a:prstGeom>
            <a:noFill/>
          </p:spPr>
          <p:txBody>
            <a:bodyPr wrap="square" rtlCol="0">
              <a:spAutoFit/>
            </a:bodyPr>
            <a:lstStyle/>
            <a:p>
              <a:pPr algn="ctr"/>
              <a:r>
                <a:rPr lang="zh-CN" altLang="en-US" sz="3600" b="1">
                  <a:latin typeface="Times New Roman" panose="02020603050405020304" charset="0"/>
                  <a:cs typeface="Times New Roman" panose="02020603050405020304" charset="0"/>
                </a:rPr>
                <a:t>第二章 烃</a:t>
              </a:r>
              <a:endParaRPr lang="zh-CN" altLang="en-US" sz="3600" b="1">
                <a:latin typeface="Times New Roman" panose="02020603050405020304" charset="0"/>
                <a:cs typeface="Times New Roman" panose="02020603050405020304" charset="0"/>
              </a:endParaRPr>
            </a:p>
          </p:txBody>
        </p:sp>
      </p:grpSp>
      <p:sp>
        <p:nvSpPr>
          <p:cNvPr id="31" name="剪去对角的矩形 30"/>
          <p:cNvSpPr/>
          <p:nvPr/>
        </p:nvSpPr>
        <p:spPr>
          <a:xfrm>
            <a:off x="900430" y="2211070"/>
            <a:ext cx="7180580" cy="742950"/>
          </a:xfrm>
          <a:prstGeom prst="snip2Diag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b="1">
                <a:solidFill>
                  <a:schemeClr val="tx1"/>
                </a:solidFill>
              </a:rPr>
              <a:t>第二节 烯烃 炔烃</a:t>
            </a:r>
            <a:endParaRPr lang="zh-CN" altLang="en-US" sz="3200" b="1">
              <a:solidFill>
                <a:schemeClr val="tx1"/>
              </a:solidFill>
            </a:endParaRPr>
          </a:p>
        </p:txBody>
      </p:sp>
      <p:sp>
        <p:nvSpPr>
          <p:cNvPr id="34" name="剪去同侧角的矩形 33"/>
          <p:cNvSpPr/>
          <p:nvPr/>
        </p:nvSpPr>
        <p:spPr>
          <a:xfrm>
            <a:off x="2707005" y="3490595"/>
            <a:ext cx="3614420" cy="757555"/>
          </a:xfrm>
          <a:prstGeom prst="snip2SameRect">
            <a:avLst/>
          </a:prstGeom>
          <a:solidFill>
            <a:schemeClr val="accent1">
              <a:lumMod val="20000"/>
              <a:lumOff val="80000"/>
            </a:schemeClr>
          </a:solidFill>
          <a:ln>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200">
                <a:solidFill>
                  <a:schemeClr val="tx1"/>
                </a:solidFill>
              </a:rPr>
              <a:t>第一课时 烯烃</a:t>
            </a:r>
            <a:endParaRPr lang="zh-CN" altLang="en-US" sz="3200">
              <a:solidFill>
                <a:schemeClr val="tx1"/>
              </a:solidFill>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196975" y="328930"/>
            <a:ext cx="5534660" cy="583565"/>
          </a:xfrm>
          <a:prstGeom prst="rect">
            <a:avLst/>
          </a:prstGeom>
          <a:noFill/>
        </p:spPr>
        <p:txBody>
          <a:bodyPr wrap="square" rtlCol="0" anchor="t">
            <a:spAutoFit/>
          </a:bodyPr>
          <a:lstStyle/>
          <a:p>
            <a:pPr algn="ctr"/>
            <a:r>
              <a:rPr lang="zh-CN" altLang="en-US" sz="3200" b="1">
                <a:sym typeface="+mn-ea"/>
              </a:rPr>
              <a:t>一、烯烃的结构与性质</a:t>
            </a:r>
            <a:endParaRPr lang="zh-CN" altLang="en-US" sz="3200" b="1">
              <a:sym typeface="+mn-ea"/>
            </a:endParaRPr>
          </a:p>
        </p:txBody>
      </p:sp>
      <p:grpSp>
        <p:nvGrpSpPr>
          <p:cNvPr id="4" name="组合 3"/>
          <p:cNvGrpSpPr/>
          <p:nvPr/>
        </p:nvGrpSpPr>
        <p:grpSpPr>
          <a:xfrm>
            <a:off x="247015" y="1122680"/>
            <a:ext cx="1530985" cy="583565"/>
            <a:chOff x="616" y="579"/>
            <a:chExt cx="2411" cy="919"/>
          </a:xfrm>
        </p:grpSpPr>
        <p:sp>
          <p:nvSpPr>
            <p:cNvPr id="5" name="文本框 4"/>
            <p:cNvSpPr txBox="1"/>
            <p:nvPr/>
          </p:nvSpPr>
          <p:spPr>
            <a:xfrm>
              <a:off x="1453" y="579"/>
              <a:ext cx="1574" cy="919"/>
            </a:xfrm>
            <a:prstGeom prst="rect">
              <a:avLst/>
            </a:prstGeom>
            <a:noFill/>
          </p:spPr>
          <p:txBody>
            <a:bodyPr wrap="none" rtlCol="0">
              <a:spAutoFit/>
            </a:bodyPr>
            <a:lstStyle/>
            <a:p>
              <a:pPr algn="l"/>
              <a:r>
                <a:rPr lang="zh-CN" altLang="en-US" sz="3200" b="1" kern="100">
                  <a:solidFill>
                    <a:srgbClr val="00B0F0"/>
                  </a:solidFill>
                  <a:latin typeface="Times New Roman" panose="02020603050405020304" charset="0"/>
                  <a:ea typeface="宋体-简" panose="02010800040101010101" charset="-122"/>
                  <a:cs typeface="Times New Roman" panose="02020603050405020304" charset="0"/>
                  <a:sym typeface="+mn-ea"/>
                </a:rPr>
                <a:t>烯烃</a:t>
              </a:r>
              <a:endParaRPr lang="zh-CN" altLang="en-US" sz="3200" b="1" kern="100">
                <a:solidFill>
                  <a:srgbClr val="00B0F0"/>
                </a:solidFill>
                <a:latin typeface="Times New Roman" panose="02020603050405020304" charset="0"/>
                <a:ea typeface="宋体-简" panose="02010800040101010101" charset="-122"/>
                <a:cs typeface="Times New Roman" panose="02020603050405020304" charset="0"/>
                <a:sym typeface="+mn-ea"/>
              </a:endParaRPr>
            </a:p>
          </p:txBody>
        </p:sp>
        <p:sp>
          <p:nvSpPr>
            <p:cNvPr id="6" name="AutoShape 117"/>
            <p:cNvSpPr/>
            <p:nvPr/>
          </p:nvSpPr>
          <p:spPr bwMode="auto">
            <a:xfrm>
              <a:off x="616" y="723"/>
              <a:ext cx="837" cy="631"/>
            </a:xfrm>
            <a:custGeom>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gradFill>
              <a:gsLst>
                <a:gs pos="49000">
                  <a:srgbClr val="00B0F0">
                    <a:alpha val="100000"/>
                  </a:srgbClr>
                </a:gs>
                <a:gs pos="100000">
                  <a:srgbClr val="00B0F0"/>
                </a:gs>
                <a:gs pos="99000">
                  <a:schemeClr val="bg2"/>
                </a:gs>
              </a:gsLst>
              <a:lin ang="5400000" scaled="0"/>
            </a:gradFill>
            <a:ln>
              <a:noFill/>
            </a:ln>
            <a:effectLst/>
          </p:spPr>
          <p:txBody>
            <a:bodyPr lIns="19050" tIns="19050" rIns="19050" bIns="19050" anchor="ctr"/>
            <a:lstStyle/>
            <a:p>
              <a:pPr algn="ctr" defTabSz="228600">
                <a:defRPr/>
              </a:pPr>
              <a:r>
                <a:rPr lang="en-US" sz="1500" b="1" kern="0">
                  <a:solidFill>
                    <a:srgbClr val="FF0000"/>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rPr>
                <a:t>	</a:t>
              </a:r>
              <a:endParaRPr lang="en-US" sz="1500" b="1" kern="0">
                <a:solidFill>
                  <a:srgbClr val="FF0000"/>
                </a:solidFill>
                <a:effectLst>
                  <a:outerShdw blurRad="38100" dist="38100" dir="2700000" algn="tl">
                    <a:srgbClr val="000000"/>
                  </a:outerShdw>
                </a:effectLst>
                <a:latin typeface="Gill Sans" panose="020b0502020104020203" charset="0"/>
                <a:ea typeface="宋体" panose="02010600030101010101" pitchFamily="2" charset="-122"/>
                <a:sym typeface="Gill Sans" panose="020b0502020104020203" charset="0"/>
              </a:endParaRPr>
            </a:p>
          </p:txBody>
        </p:sp>
      </p:grpSp>
      <p:sp>
        <p:nvSpPr>
          <p:cNvPr id="2" name="文本框 1"/>
          <p:cNvSpPr txBox="1"/>
          <p:nvPr/>
        </p:nvSpPr>
        <p:spPr>
          <a:xfrm>
            <a:off x="247650" y="1868170"/>
            <a:ext cx="11654790" cy="953135"/>
          </a:xfrm>
          <a:prstGeom prst="rect">
            <a:avLst/>
          </a:prstGeom>
          <a:noFill/>
        </p:spPr>
        <p:txBody>
          <a:bodyPr wrap="square" rtlCol="0" anchor="t">
            <a:spAutoFit/>
          </a:bodyPr>
          <a:lstStyle/>
          <a:p>
            <a:pPr algn="l"/>
            <a:r>
              <a:rPr lang="en-US" altLang="zh-CN" sz="2800" b="1">
                <a:sym typeface="+mn-ea"/>
              </a:rPr>
              <a:t>         </a:t>
            </a:r>
            <a:r>
              <a:rPr lang="zh-CN" altLang="en-US" sz="2800" b="1">
                <a:sym typeface="+mn-ea"/>
              </a:rPr>
              <a:t>烯烃的官能团是碳碳双键，烯烃只含有一个碳碳双键时，其通式一般表示为</a:t>
            </a:r>
            <a:r>
              <a:rPr lang="en-US" altLang="zh-CN" sz="2800" b="1">
                <a:sym typeface="+mn-ea"/>
              </a:rPr>
              <a:t>C</a:t>
            </a:r>
            <a:r>
              <a:rPr lang="en-US" altLang="zh-CN" sz="2800" b="1" baseline="-25000">
                <a:sym typeface="+mn-ea"/>
              </a:rPr>
              <a:t>n</a:t>
            </a:r>
            <a:r>
              <a:rPr lang="en-US" altLang="zh-CN" sz="2800" b="1">
                <a:sym typeface="+mn-ea"/>
              </a:rPr>
              <a:t>H</a:t>
            </a:r>
            <a:r>
              <a:rPr lang="en-US" altLang="zh-CN" sz="2800" b="1" baseline="-25000">
                <a:sym typeface="+mn-ea"/>
              </a:rPr>
              <a:t>2n</a:t>
            </a:r>
            <a:r>
              <a:rPr lang="zh-CN" altLang="en-US" sz="2800" b="1" baseline="-25000">
                <a:sym typeface="+mn-ea"/>
              </a:rPr>
              <a:t>。</a:t>
            </a:r>
            <a:endParaRPr lang="zh-CN" altLang="en-US" sz="2800" b="1" baseline="-25000">
              <a:sym typeface="+mn-ea"/>
            </a:endParaRPr>
          </a:p>
        </p:txBody>
      </p:sp>
      <p:grpSp>
        <p:nvGrpSpPr>
          <p:cNvPr id="17" name="组合 16"/>
          <p:cNvGrpSpPr/>
          <p:nvPr/>
        </p:nvGrpSpPr>
        <p:grpSpPr>
          <a:xfrm>
            <a:off x="3504054" y="2821449"/>
            <a:ext cx="4716462" cy="3036887"/>
            <a:chOff x="2570163" y="7723188"/>
            <a:chExt cx="4716462" cy="3036887"/>
          </a:xfrm>
        </p:grpSpPr>
        <p:grpSp>
          <p:nvGrpSpPr>
            <p:cNvPr id="17417" name="组合 21"/>
            <p:cNvGrpSpPr/>
            <p:nvPr/>
          </p:nvGrpSpPr>
          <p:grpSpPr>
            <a:xfrm>
              <a:off x="2570163" y="7723188"/>
              <a:ext cx="4716462" cy="3036887"/>
              <a:chOff x="5776787" y="-538316"/>
              <a:chExt cx="4716544" cy="3036712"/>
            </a:xfrm>
          </p:grpSpPr>
          <p:sp>
            <p:nvSpPr>
              <p:cNvPr id="17431" name="文本框 4"/>
              <p:cNvSpPr txBox="1">
                <a:spLocks noChangeArrowheads="1"/>
              </p:cNvSpPr>
              <p:nvPr/>
            </p:nvSpPr>
            <p:spPr bwMode="auto">
              <a:xfrm>
                <a:off x="7017225" y="635478"/>
                <a:ext cx="71119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4800" b="1">
                    <a:latin typeface="Times New Roman" panose="02020603050405020304" charset="0"/>
                    <a:ea typeface="黑体" panose="02010609060101010101" pitchFamily="49" charset="-122"/>
                    <a:cs typeface="Times New Roman" panose="02020603050405020304" charset="0"/>
                  </a:rPr>
                  <a:t>C</a:t>
                </a:r>
                <a:endParaRPr lang="zh-CN" altLang="en-US" sz="4800" b="1">
                  <a:latin typeface="Times New Roman" panose="02020603050405020304" charset="0"/>
                  <a:ea typeface="黑体" panose="02010609060101010101" pitchFamily="49" charset="-122"/>
                  <a:cs typeface="Times New Roman" panose="02020603050405020304" charset="0"/>
                </a:endParaRPr>
              </a:p>
            </p:txBody>
          </p:sp>
          <p:sp>
            <p:nvSpPr>
              <p:cNvPr id="17432" name="文本框 19"/>
              <p:cNvSpPr txBox="1">
                <a:spLocks noChangeArrowheads="1"/>
              </p:cNvSpPr>
              <p:nvPr/>
            </p:nvSpPr>
            <p:spPr bwMode="auto">
              <a:xfrm>
                <a:off x="8580170" y="635478"/>
                <a:ext cx="71119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4800" b="1">
                    <a:latin typeface="Times New Roman" panose="02020603050405020304" charset="0"/>
                    <a:ea typeface="黑体" panose="02010609060101010101" pitchFamily="49" charset="-122"/>
                    <a:cs typeface="Times New Roman" panose="02020603050405020304" charset="0"/>
                  </a:rPr>
                  <a:t>C</a:t>
                </a:r>
                <a:endParaRPr lang="zh-CN" altLang="en-US" sz="4800" b="1">
                  <a:latin typeface="Times New Roman" panose="02020603050405020304" charset="0"/>
                  <a:ea typeface="黑体" panose="02010609060101010101" pitchFamily="49" charset="-122"/>
                  <a:cs typeface="Times New Roman" panose="02020603050405020304" charset="0"/>
                </a:endParaRPr>
              </a:p>
            </p:txBody>
          </p:sp>
          <p:cxnSp>
            <p:nvCxnSpPr>
              <p:cNvPr id="19" name="直接连接符 18"/>
              <p:cNvCxnSpPr/>
              <p:nvPr/>
            </p:nvCxnSpPr>
            <p:spPr>
              <a:xfrm>
                <a:off x="7575455" y="1031631"/>
                <a:ext cx="107951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7575455" y="1184022"/>
                <a:ext cx="107951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9055031" y="36326"/>
                <a:ext cx="792177" cy="79211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H="1" flipV="1">
                <a:off x="9055031" y="1312602"/>
                <a:ext cx="792177" cy="79211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6402273" y="36326"/>
                <a:ext cx="792176" cy="79211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6402273" y="1312602"/>
                <a:ext cx="792176" cy="79211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17439" name="文本框 29"/>
              <p:cNvSpPr txBox="1">
                <a:spLocks noChangeArrowheads="1"/>
              </p:cNvSpPr>
              <p:nvPr/>
            </p:nvSpPr>
            <p:spPr bwMode="auto">
              <a:xfrm>
                <a:off x="5776787" y="-538316"/>
                <a:ext cx="71119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4800" b="1">
                    <a:latin typeface="Times New Roman" panose="02020603050405020304" charset="0"/>
                    <a:ea typeface="黑体" panose="02010609060101010101" pitchFamily="49" charset="-122"/>
                    <a:cs typeface="Times New Roman" panose="02020603050405020304" charset="0"/>
                  </a:rPr>
                  <a:t>H</a:t>
                </a:r>
                <a:endParaRPr lang="zh-CN" altLang="en-US" sz="4800" b="1">
                  <a:latin typeface="Times New Roman" panose="02020603050405020304" charset="0"/>
                  <a:ea typeface="黑体" panose="02010609060101010101" pitchFamily="49" charset="-122"/>
                  <a:cs typeface="Times New Roman" panose="02020603050405020304" charset="0"/>
                </a:endParaRPr>
              </a:p>
            </p:txBody>
          </p:sp>
          <p:sp>
            <p:nvSpPr>
              <p:cNvPr id="17440" name="文本框 30"/>
              <p:cNvSpPr txBox="1">
                <a:spLocks noChangeArrowheads="1"/>
              </p:cNvSpPr>
              <p:nvPr/>
            </p:nvSpPr>
            <p:spPr bwMode="auto">
              <a:xfrm>
                <a:off x="5776787" y="1667399"/>
                <a:ext cx="71119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4800" b="1">
                    <a:latin typeface="Times New Roman" panose="02020603050405020304" charset="0"/>
                    <a:ea typeface="黑体" panose="02010609060101010101" pitchFamily="49" charset="-122"/>
                    <a:cs typeface="Times New Roman" panose="02020603050405020304" charset="0"/>
                  </a:rPr>
                  <a:t>H</a:t>
                </a:r>
                <a:endParaRPr lang="zh-CN" altLang="en-US" sz="4800" b="1">
                  <a:latin typeface="Times New Roman" panose="02020603050405020304" charset="0"/>
                  <a:ea typeface="黑体" panose="02010609060101010101" pitchFamily="49" charset="-122"/>
                  <a:cs typeface="Times New Roman" panose="02020603050405020304" charset="0"/>
                </a:endParaRPr>
              </a:p>
            </p:txBody>
          </p:sp>
          <p:sp>
            <p:nvSpPr>
              <p:cNvPr id="17441" name="文本框 31"/>
              <p:cNvSpPr txBox="1">
                <a:spLocks noChangeArrowheads="1"/>
              </p:cNvSpPr>
              <p:nvPr/>
            </p:nvSpPr>
            <p:spPr bwMode="auto">
              <a:xfrm>
                <a:off x="9782134" y="-538316"/>
                <a:ext cx="71119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4800" b="1">
                    <a:latin typeface="Times New Roman" panose="02020603050405020304" charset="0"/>
                    <a:ea typeface="黑体" panose="02010609060101010101" pitchFamily="49" charset="-122"/>
                    <a:cs typeface="Times New Roman" panose="02020603050405020304" charset="0"/>
                  </a:rPr>
                  <a:t>H</a:t>
                </a:r>
                <a:endParaRPr lang="zh-CN" altLang="en-US" sz="4800" b="1">
                  <a:latin typeface="Times New Roman" panose="02020603050405020304" charset="0"/>
                  <a:ea typeface="黑体" panose="02010609060101010101" pitchFamily="49" charset="-122"/>
                  <a:cs typeface="Times New Roman" panose="02020603050405020304" charset="0"/>
                </a:endParaRPr>
              </a:p>
            </p:txBody>
          </p:sp>
          <p:sp>
            <p:nvSpPr>
              <p:cNvPr id="17442" name="文本框 32"/>
              <p:cNvSpPr txBox="1">
                <a:spLocks noChangeArrowheads="1"/>
              </p:cNvSpPr>
              <p:nvPr/>
            </p:nvSpPr>
            <p:spPr bwMode="auto">
              <a:xfrm>
                <a:off x="9782134" y="1667399"/>
                <a:ext cx="71119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4800" b="1">
                    <a:latin typeface="Times New Roman" panose="02020603050405020304" charset="0"/>
                    <a:ea typeface="黑体" panose="02010609060101010101" pitchFamily="49" charset="-122"/>
                    <a:cs typeface="Times New Roman" panose="02020603050405020304" charset="0"/>
                  </a:rPr>
                  <a:t>H</a:t>
                </a:r>
                <a:endParaRPr lang="zh-CN" altLang="en-US" sz="4800" b="1">
                  <a:latin typeface="Times New Roman" panose="02020603050405020304" charset="0"/>
                  <a:ea typeface="黑体" panose="02010609060101010101" pitchFamily="49" charset="-122"/>
                  <a:cs typeface="Times New Roman" panose="02020603050405020304" charset="0"/>
                </a:endParaRPr>
              </a:p>
            </p:txBody>
          </p:sp>
        </p:grpSp>
        <p:grpSp>
          <p:nvGrpSpPr>
            <p:cNvPr id="20" name="组合 19"/>
            <p:cNvGrpSpPr/>
            <p:nvPr/>
          </p:nvGrpSpPr>
          <p:grpSpPr>
            <a:xfrm>
              <a:off x="4679950" y="8540750"/>
              <a:ext cx="2244725" cy="1460500"/>
              <a:chOff x="4679950" y="8540750"/>
              <a:chExt cx="2244725" cy="1460500"/>
            </a:xfrm>
          </p:grpSpPr>
          <p:sp>
            <p:nvSpPr>
              <p:cNvPr id="17419" name="文本框 35"/>
              <p:cNvSpPr txBox="1">
                <a:spLocks noChangeArrowheads="1"/>
              </p:cNvSpPr>
              <p:nvPr/>
            </p:nvSpPr>
            <p:spPr bwMode="auto">
              <a:xfrm>
                <a:off x="6132513" y="8540750"/>
                <a:ext cx="792162"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zh-CN" altLang="en-US" sz="2800" b="1">
                    <a:latin typeface="Times New Roman" panose="02020603050405020304" charset="0"/>
                    <a:ea typeface="黑体" panose="02010609060101010101" pitchFamily="49" charset="-122"/>
                    <a:cs typeface="Times New Roman" panose="02020603050405020304" charset="0"/>
                    <a:sym typeface="+mn-ea"/>
                  </a:rPr>
                  <a:t>σ</a:t>
                </a:r>
                <a:r>
                  <a:rPr lang="zh-CN" altLang="en-US" sz="2800">
                    <a:latin typeface="Times New Roman" panose="02020603050405020304" charset="0"/>
                    <a:ea typeface="黑体" panose="02010609060101010101" pitchFamily="49" charset="-122"/>
                    <a:cs typeface="Times New Roman" panose="02020603050405020304" charset="0"/>
                    <a:sym typeface="+mn-ea"/>
                  </a:rPr>
                  <a:t>键</a:t>
                </a:r>
                <a:endParaRPr lang="zh-CN" altLang="en-US" sz="2800">
                  <a:latin typeface="Times New Roman" panose="02020603050405020304" charset="0"/>
                  <a:ea typeface="黑体" panose="02010609060101010101" pitchFamily="49" charset="-122"/>
                  <a:cs typeface="Times New Roman" panose="02020603050405020304" charset="0"/>
                  <a:sym typeface="+mn-ea"/>
                </a:endParaRPr>
              </a:p>
            </p:txBody>
          </p:sp>
          <p:sp>
            <p:nvSpPr>
              <p:cNvPr id="17420" name="文本框 36"/>
              <p:cNvSpPr txBox="1">
                <a:spLocks noChangeArrowheads="1"/>
              </p:cNvSpPr>
              <p:nvPr/>
            </p:nvSpPr>
            <p:spPr bwMode="auto">
              <a:xfrm>
                <a:off x="6132513" y="9477375"/>
                <a:ext cx="7921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zh-CN" altLang="en-US" sz="2800" b="1">
                    <a:latin typeface="Times New Roman" panose="02020603050405020304" charset="0"/>
                    <a:ea typeface="黑体" panose="02010609060101010101" pitchFamily="49" charset="-122"/>
                    <a:cs typeface="Times New Roman" panose="02020603050405020304" charset="0"/>
                    <a:sym typeface="+mn-ea"/>
                  </a:rPr>
                  <a:t>σ</a:t>
                </a:r>
                <a:r>
                  <a:rPr lang="zh-CN" altLang="en-US" sz="2800">
                    <a:latin typeface="Times New Roman" panose="02020603050405020304" charset="0"/>
                    <a:ea typeface="黑体" panose="02010609060101010101" pitchFamily="49" charset="-122"/>
                    <a:cs typeface="Times New Roman" panose="02020603050405020304" charset="0"/>
                    <a:sym typeface="+mn-ea"/>
                  </a:rPr>
                  <a:t>键</a:t>
                </a:r>
                <a:endParaRPr lang="zh-CN" altLang="en-US" sz="2800">
                  <a:latin typeface="Times New Roman" panose="02020603050405020304" charset="0"/>
                  <a:ea typeface="黑体" panose="02010609060101010101" pitchFamily="49" charset="-122"/>
                  <a:cs typeface="Times New Roman" panose="02020603050405020304" charset="0"/>
                  <a:sym typeface="+mn-ea"/>
                </a:endParaRPr>
              </a:p>
            </p:txBody>
          </p:sp>
          <p:sp>
            <p:nvSpPr>
              <p:cNvPr id="17421" name="文本框 37"/>
              <p:cNvSpPr txBox="1">
                <a:spLocks noChangeArrowheads="1"/>
              </p:cNvSpPr>
              <p:nvPr/>
            </p:nvSpPr>
            <p:spPr bwMode="auto">
              <a:xfrm>
                <a:off x="4689475" y="8770938"/>
                <a:ext cx="78263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altLang="zh-CN" sz="2800" b="1">
                    <a:latin typeface="Times New Roman" panose="02020603050405020304" charset="0"/>
                    <a:ea typeface="黑体" panose="02010609060101010101" pitchFamily="49" charset="-122"/>
                    <a:cs typeface="Times New Roman" panose="02020603050405020304" charset="0"/>
                  </a:rPr>
                  <a:t>π</a:t>
                </a:r>
                <a:r>
                  <a:rPr lang="zh-CN" altLang="en-US" sz="2800">
                    <a:latin typeface="Times New Roman" panose="02020603050405020304" charset="0"/>
                    <a:ea typeface="黑体" panose="02010609060101010101" pitchFamily="49" charset="-122"/>
                    <a:cs typeface="Times New Roman" panose="02020603050405020304" charset="0"/>
                    <a:sym typeface="+mn-ea"/>
                  </a:rPr>
                  <a:t>键</a:t>
                </a:r>
                <a:endParaRPr lang="zh-CN" altLang="en-US" sz="2800">
                  <a:latin typeface="Times New Roman" panose="02020603050405020304" charset="0"/>
                  <a:ea typeface="黑体" panose="02010609060101010101" pitchFamily="49" charset="-122"/>
                  <a:cs typeface="Times New Roman" panose="02020603050405020304" charset="0"/>
                  <a:sym typeface="+mn-ea"/>
                </a:endParaRPr>
              </a:p>
            </p:txBody>
          </p:sp>
          <p:sp>
            <p:nvSpPr>
              <p:cNvPr id="17422" name="文本框 38"/>
              <p:cNvSpPr txBox="1">
                <a:spLocks noChangeArrowheads="1"/>
              </p:cNvSpPr>
              <p:nvPr/>
            </p:nvSpPr>
            <p:spPr bwMode="auto">
              <a:xfrm>
                <a:off x="4679950" y="9428163"/>
                <a:ext cx="79216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zh-CN" altLang="en-US" sz="2800" b="1">
                    <a:latin typeface="Times New Roman" panose="02020603050405020304" charset="0"/>
                    <a:ea typeface="黑体" panose="02010609060101010101" pitchFamily="49" charset="-122"/>
                    <a:cs typeface="Times New Roman" panose="02020603050405020304" charset="0"/>
                    <a:sym typeface="+mn-ea"/>
                  </a:rPr>
                  <a:t>σ</a:t>
                </a:r>
                <a:r>
                  <a:rPr lang="zh-CN" altLang="en-US" sz="2800">
                    <a:latin typeface="Times New Roman" panose="02020603050405020304" charset="0"/>
                    <a:ea typeface="黑体" panose="02010609060101010101" pitchFamily="49" charset="-122"/>
                    <a:cs typeface="Times New Roman" panose="02020603050405020304" charset="0"/>
                    <a:sym typeface="+mn-ea"/>
                  </a:rPr>
                  <a:t>键</a:t>
                </a:r>
                <a:endParaRPr lang="zh-CN" altLang="en-US" sz="2800">
                  <a:latin typeface="Times New Roman" panose="02020603050405020304" charset="0"/>
                  <a:ea typeface="黑体" panose="02010609060101010101" pitchFamily="49" charset="-122"/>
                  <a:cs typeface="Times New Roman" panose="02020603050405020304" charset="0"/>
                  <a:sym typeface="+mn-ea"/>
                </a:endParaRPr>
              </a:p>
            </p:txBody>
          </p:sp>
        </p:grpSp>
        <p:grpSp>
          <p:nvGrpSpPr>
            <p:cNvPr id="21" name="组合 20"/>
            <p:cNvGrpSpPr/>
            <p:nvPr/>
          </p:nvGrpSpPr>
          <p:grpSpPr>
            <a:xfrm>
              <a:off x="4148138" y="9594850"/>
              <a:ext cx="1581150" cy="1092200"/>
              <a:chOff x="4148138" y="9594850"/>
              <a:chExt cx="1581150" cy="1092200"/>
            </a:xfrm>
          </p:grpSpPr>
          <p:cxnSp>
            <p:nvCxnSpPr>
              <p:cNvPr id="40" name="直接连接符 39"/>
              <p:cNvCxnSpPr/>
              <p:nvPr/>
            </p:nvCxnSpPr>
            <p:spPr>
              <a:xfrm flipH="1">
                <a:off x="4148138" y="9594850"/>
                <a:ext cx="0" cy="1008063"/>
              </a:xfrm>
              <a:prstGeom prst="line">
                <a:avLst/>
              </a:prstGeom>
              <a:ln w="28575">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H="1">
                <a:off x="5729288" y="9594850"/>
                <a:ext cx="0" cy="1008063"/>
              </a:xfrm>
              <a:prstGeom prst="line">
                <a:avLst/>
              </a:prstGeom>
              <a:ln w="28575">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4157663" y="10212388"/>
                <a:ext cx="1547812" cy="0"/>
              </a:xfrm>
              <a:prstGeom prst="line">
                <a:avLst/>
              </a:prstGeom>
              <a:ln w="28575">
                <a:solidFill>
                  <a:srgbClr val="FF0000"/>
                </a:solidFill>
                <a:prstDash val="solid"/>
                <a:headEnd type="stealth" w="lg" len="lg"/>
                <a:tailEnd type="stealth" w="lg" len="lg"/>
              </a:ln>
            </p:spPr>
            <p:style>
              <a:lnRef idx="1">
                <a:schemeClr val="accent1"/>
              </a:lnRef>
              <a:fillRef idx="0">
                <a:schemeClr val="accent1"/>
              </a:fillRef>
              <a:effectRef idx="0">
                <a:schemeClr val="accent1"/>
              </a:effectRef>
              <a:fontRef idx="minor">
                <a:schemeClr val="tx1"/>
              </a:fontRef>
            </p:style>
          </p:cxnSp>
          <p:sp>
            <p:nvSpPr>
              <p:cNvPr id="17426" name="文本框 42"/>
              <p:cNvSpPr txBox="1">
                <a:spLocks noChangeArrowheads="1"/>
              </p:cNvSpPr>
              <p:nvPr/>
            </p:nvSpPr>
            <p:spPr bwMode="auto">
              <a:xfrm>
                <a:off x="4319588" y="10163175"/>
                <a:ext cx="12239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altLang="zh-CN" sz="2800" b="1">
                    <a:solidFill>
                      <a:srgbClr val="FF0000"/>
                    </a:solidFill>
                    <a:latin typeface="Times New Roman" panose="02020603050405020304" charset="0"/>
                    <a:ea typeface="黑体" panose="02010609060101010101" pitchFamily="49" charset="-122"/>
                    <a:cs typeface="Times New Roman" panose="02020603050405020304" charset="0"/>
                    <a:sym typeface="+mn-ea"/>
                  </a:rPr>
                  <a:t>133pm</a:t>
                </a:r>
                <a:endParaRPr lang="zh-CN" altLang="en-US" sz="2800">
                  <a:solidFill>
                    <a:srgbClr val="FF0000"/>
                  </a:solidFill>
                  <a:latin typeface="Times New Roman" panose="02020603050405020304" charset="0"/>
                  <a:ea typeface="黑体" panose="02010609060101010101" pitchFamily="49" charset="-122"/>
                  <a:cs typeface="Times New Roman" panose="02020603050405020304" charset="0"/>
                  <a:sym typeface="+mn-ea"/>
                </a:endParaRPr>
              </a:p>
            </p:txBody>
          </p:sp>
        </p:grpSp>
        <p:grpSp>
          <p:nvGrpSpPr>
            <p:cNvPr id="22" name="组合 21"/>
            <p:cNvGrpSpPr/>
            <p:nvPr/>
          </p:nvGrpSpPr>
          <p:grpSpPr>
            <a:xfrm>
              <a:off x="2605831" y="8165135"/>
              <a:ext cx="2705956" cy="2088742"/>
              <a:chOff x="2605831" y="8165135"/>
              <a:chExt cx="2705956" cy="2088742"/>
            </a:xfrm>
          </p:grpSpPr>
          <p:sp>
            <p:nvSpPr>
              <p:cNvPr id="25" name="弧形 24"/>
              <p:cNvSpPr/>
              <p:nvPr/>
            </p:nvSpPr>
            <p:spPr>
              <a:xfrm rot="3300000">
                <a:off x="3468332" y="8678117"/>
                <a:ext cx="1254125" cy="1254125"/>
              </a:xfrm>
              <a:prstGeom prst="arc">
                <a:avLst>
                  <a:gd name="adj1" fmla="val 10672013"/>
                  <a:gd name="adj2" fmla="val 18183546"/>
                </a:avLst>
              </a:prstGeom>
              <a:ln w="28575">
                <a:solidFill>
                  <a:schemeClr val="tx1"/>
                </a:solidFill>
                <a:headEnd type="stealth" w="lg" len="lg"/>
                <a:tailEnd type="stealth" w="lg" len="lg"/>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zh-CN" altLang="en-US"/>
              </a:p>
            </p:txBody>
          </p:sp>
          <p:sp>
            <p:nvSpPr>
              <p:cNvPr id="43" name="弧形 42"/>
              <p:cNvSpPr/>
              <p:nvPr/>
            </p:nvSpPr>
            <p:spPr>
              <a:xfrm rot="10440000">
                <a:off x="3478030" y="8681482"/>
                <a:ext cx="1254125" cy="1254125"/>
              </a:xfrm>
              <a:prstGeom prst="arc">
                <a:avLst>
                  <a:gd name="adj1" fmla="val 11921373"/>
                  <a:gd name="adj2" fmla="val 18644650"/>
                </a:avLst>
              </a:prstGeom>
              <a:ln w="28575">
                <a:solidFill>
                  <a:schemeClr val="tx1"/>
                </a:solidFill>
                <a:headEnd type="stealth" w="lg" len="lg"/>
                <a:tailEnd type="stealth" w="lg" len="lg"/>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zh-CN" altLang="en-US"/>
              </a:p>
            </p:txBody>
          </p:sp>
          <p:sp>
            <p:nvSpPr>
              <p:cNvPr id="44" name="弧形 43"/>
              <p:cNvSpPr/>
              <p:nvPr/>
            </p:nvSpPr>
            <p:spPr>
              <a:xfrm rot="17580000">
                <a:off x="3467868" y="8680325"/>
                <a:ext cx="1254125" cy="1254125"/>
              </a:xfrm>
              <a:prstGeom prst="arc">
                <a:avLst>
                  <a:gd name="adj1" fmla="val 11532211"/>
                  <a:gd name="adj2" fmla="val 17880468"/>
                </a:avLst>
              </a:prstGeom>
              <a:ln w="28575">
                <a:solidFill>
                  <a:schemeClr val="tx1"/>
                </a:solidFill>
                <a:headEnd type="stealth" w="lg" len="lg"/>
                <a:tailEnd type="stealth" w="lg" len="lg"/>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zh-CN" altLang="en-US"/>
              </a:p>
            </p:txBody>
          </p:sp>
          <p:sp>
            <p:nvSpPr>
              <p:cNvPr id="26" name="矩形 25"/>
              <p:cNvSpPr/>
              <p:nvPr/>
            </p:nvSpPr>
            <p:spPr>
              <a:xfrm>
                <a:off x="3887682" y="8165135"/>
                <a:ext cx="1083951" cy="523220"/>
              </a:xfrm>
              <a:prstGeom prst="rect">
                <a:avLst/>
              </a:prstGeom>
            </p:spPr>
            <p:txBody>
              <a:bodyPr wrap="none">
                <a:spAutoFit/>
              </a:bodyPr>
              <a:lstStyle/>
              <a:p>
                <a:r>
                  <a:rPr lang="en-US" altLang="zh-CN" sz="2800" b="1">
                    <a:latin typeface="Times New Roman" panose="02020603050405020304" charset="0"/>
                    <a:ea typeface="黑体" panose="02010609060101010101" pitchFamily="49" charset="-122"/>
                    <a:cs typeface="Times New Roman" panose="02020603050405020304" charset="0"/>
                  </a:rPr>
                  <a:t>120°</a:t>
                </a:r>
                <a:endParaRPr lang="zh-CN" altLang="en-US" sz="2800"/>
              </a:p>
            </p:txBody>
          </p:sp>
          <p:sp>
            <p:nvSpPr>
              <p:cNvPr id="46" name="矩形 45"/>
              <p:cNvSpPr/>
              <p:nvPr/>
            </p:nvSpPr>
            <p:spPr>
              <a:xfrm>
                <a:off x="2605831" y="9090025"/>
                <a:ext cx="1083951" cy="523220"/>
              </a:xfrm>
              <a:prstGeom prst="rect">
                <a:avLst/>
              </a:prstGeom>
            </p:spPr>
            <p:txBody>
              <a:bodyPr wrap="none">
                <a:spAutoFit/>
              </a:bodyPr>
              <a:lstStyle/>
              <a:p>
                <a:r>
                  <a:rPr lang="en-US" altLang="zh-CN" sz="2800" b="1">
                    <a:latin typeface="Times New Roman" panose="02020603050405020304" charset="0"/>
                    <a:ea typeface="黑体" panose="02010609060101010101" pitchFamily="49" charset="-122"/>
                    <a:cs typeface="Times New Roman" panose="02020603050405020304" charset="0"/>
                  </a:rPr>
                  <a:t>120°</a:t>
                </a:r>
                <a:endParaRPr lang="zh-CN" altLang="en-US" sz="2800"/>
              </a:p>
            </p:txBody>
          </p:sp>
          <p:sp>
            <p:nvSpPr>
              <p:cNvPr id="48" name="矩形 47"/>
              <p:cNvSpPr/>
              <p:nvPr/>
            </p:nvSpPr>
            <p:spPr>
              <a:xfrm>
                <a:off x="4227836" y="9730657"/>
                <a:ext cx="1083951" cy="523220"/>
              </a:xfrm>
              <a:prstGeom prst="rect">
                <a:avLst/>
              </a:prstGeom>
            </p:spPr>
            <p:txBody>
              <a:bodyPr wrap="none">
                <a:spAutoFit/>
              </a:bodyPr>
              <a:lstStyle/>
              <a:p>
                <a:r>
                  <a:rPr lang="en-US" altLang="zh-CN" sz="2800" b="1">
                    <a:latin typeface="Times New Roman" panose="02020603050405020304" charset="0"/>
                    <a:ea typeface="黑体" panose="02010609060101010101" pitchFamily="49" charset="-122"/>
                    <a:cs typeface="Times New Roman" panose="02020603050405020304" charset="0"/>
                  </a:rPr>
                  <a:t>120°</a:t>
                </a:r>
                <a:endParaRPr lang="zh-CN" altLang="en-US" sz="2800"/>
              </a:p>
            </p:txBody>
          </p:sp>
        </p:grpSp>
      </p:grpSp>
      <p:sp>
        <p:nvSpPr>
          <p:cNvPr id="17418" name="文本框 34"/>
          <p:cNvSpPr txBox="1">
            <a:spLocks noChangeArrowheads="1"/>
          </p:cNvSpPr>
          <p:nvPr/>
        </p:nvSpPr>
        <p:spPr bwMode="auto">
          <a:xfrm>
            <a:off x="4129211" y="6075506"/>
            <a:ext cx="3887788"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zh-CN" altLang="en-US" sz="3200">
                <a:latin typeface="Times New Roman" panose="02020603050405020304" charset="0"/>
                <a:ea typeface="黑体" panose="02010609060101010101" pitchFamily="49" charset="-122"/>
                <a:cs typeface="Times New Roman" panose="02020603050405020304" charset="0"/>
                <a:sym typeface="+mn-ea"/>
              </a:rPr>
              <a:t>乙烯分子结构示意图</a:t>
            </a:r>
            <a:endParaRPr lang="zh-CN" altLang="en-US" sz="3200">
              <a:latin typeface="Times New Roman" panose="02020603050405020304" charset="0"/>
              <a:ea typeface="黑体" panose="02010609060101010101" pitchFamily="49" charset="-122"/>
              <a:cs typeface="Times New Roman" panose="02020603050405020304" charset="0"/>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linds(horizontal)">
                                      <p:cBhvr>
                                        <p:cTn id="17" dur="500"/>
                                        <p:tgtEl>
                                          <p:spTgt spid="17"/>
                                        </p:tgtEl>
                                      </p:cBhvr>
                                    </p:animEffect>
                                  </p:childTnLst>
                                </p:cTn>
                              </p:par>
                              <p:par>
                                <p:cTn id="18" presetID="3" presetClass="entr" presetSubtype="10" fill="hold" grpId="0" nodeType="withEffect">
                                  <p:stCondLst>
                                    <p:cond delay="0"/>
                                  </p:stCondLst>
                                  <p:childTnLst>
                                    <p:set>
                                      <p:cBhvr>
                                        <p:cTn id="19" dur="1" fill="hold">
                                          <p:stCondLst>
                                            <p:cond delay="0"/>
                                          </p:stCondLst>
                                        </p:cTn>
                                        <p:tgtEl>
                                          <p:spTgt spid="17418"/>
                                        </p:tgtEl>
                                        <p:attrNameLst>
                                          <p:attrName>style.visibility</p:attrName>
                                        </p:attrNameLst>
                                      </p:cBhvr>
                                      <p:to>
                                        <p:strVal val="visible"/>
                                      </p:to>
                                    </p:set>
                                    <p:animEffect transition="in" filter="blinds(horizontal)">
                                      <p:cBhvr>
                                        <p:cTn id="20" dur="500"/>
                                        <p:tgtEl>
                                          <p:spTgt spid="174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7418"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196975" y="328930"/>
            <a:ext cx="5534660" cy="583565"/>
          </a:xfrm>
          <a:prstGeom prst="rect">
            <a:avLst/>
          </a:prstGeom>
          <a:noFill/>
        </p:spPr>
        <p:txBody>
          <a:bodyPr wrap="square" rtlCol="0" anchor="t">
            <a:spAutoFit/>
          </a:bodyPr>
          <a:lstStyle/>
          <a:p>
            <a:pPr algn="ctr"/>
            <a:r>
              <a:rPr lang="zh-CN" altLang="en-US" sz="3200" b="1">
                <a:latin typeface="Times New Roman" panose="02020603050405020304" charset="0"/>
                <a:ea typeface="宋体" panose="02010600030101010101" pitchFamily="2" charset="-122"/>
                <a:sym typeface="+mn-ea"/>
              </a:rPr>
              <a:t>一、烯烃的结构与性质</a:t>
            </a:r>
            <a:endParaRPr lang="zh-CN" altLang="en-US" sz="3200" b="1">
              <a:latin typeface="Times New Roman" panose="02020603050405020304" charset="0"/>
              <a:ea typeface="宋体" panose="02010600030101010101" pitchFamily="2" charset="-122"/>
              <a:sym typeface="+mn-ea"/>
            </a:endParaRPr>
          </a:p>
        </p:txBody>
      </p:sp>
      <p:grpSp>
        <p:nvGrpSpPr>
          <p:cNvPr id="4" name="组合 3"/>
          <p:cNvGrpSpPr/>
          <p:nvPr/>
        </p:nvGrpSpPr>
        <p:grpSpPr>
          <a:xfrm>
            <a:off x="247650" y="1098550"/>
            <a:ext cx="1530985" cy="583565"/>
            <a:chOff x="616" y="579"/>
            <a:chExt cx="2411" cy="919"/>
          </a:xfrm>
        </p:grpSpPr>
        <p:sp>
          <p:nvSpPr>
            <p:cNvPr id="5" name="文本框 4"/>
            <p:cNvSpPr txBox="1"/>
            <p:nvPr/>
          </p:nvSpPr>
          <p:spPr>
            <a:xfrm>
              <a:off x="1453" y="579"/>
              <a:ext cx="1574" cy="919"/>
            </a:xfrm>
            <a:prstGeom prst="rect">
              <a:avLst/>
            </a:prstGeom>
            <a:noFill/>
          </p:spPr>
          <p:txBody>
            <a:bodyPr wrap="none" rtlCol="0">
              <a:spAutoFit/>
            </a:bodyPr>
            <a:lstStyle/>
            <a:p>
              <a:pPr algn="l"/>
              <a:r>
                <a:rPr lang="zh-CN" altLang="en-US" sz="3200" b="1" kern="100">
                  <a:solidFill>
                    <a:srgbClr val="00B0F0"/>
                  </a:solidFill>
                  <a:latin typeface="Times New Roman" panose="02020603050405020304" charset="0"/>
                  <a:ea typeface="宋体" panose="02010600030101010101" pitchFamily="2" charset="-122"/>
                  <a:cs typeface="Times New Roman" panose="02020603050405020304" charset="0"/>
                  <a:sym typeface="+mn-ea"/>
                </a:rPr>
                <a:t>乙烯</a:t>
              </a:r>
              <a:endParaRPr lang="zh-CN" altLang="en-US" sz="3200" b="1" kern="100">
                <a:solidFill>
                  <a:srgbClr val="00B0F0"/>
                </a:solidFill>
                <a:latin typeface="Times New Roman" panose="02020603050405020304" charset="0"/>
                <a:ea typeface="宋体" panose="02010600030101010101" pitchFamily="2" charset="-122"/>
                <a:cs typeface="Times New Roman" panose="02020603050405020304" charset="0"/>
                <a:sym typeface="+mn-ea"/>
              </a:endParaRPr>
            </a:p>
          </p:txBody>
        </p:sp>
        <p:sp>
          <p:nvSpPr>
            <p:cNvPr id="6" name="AutoShape 117"/>
            <p:cNvSpPr/>
            <p:nvPr/>
          </p:nvSpPr>
          <p:spPr bwMode="auto">
            <a:xfrm>
              <a:off x="616" y="723"/>
              <a:ext cx="837" cy="631"/>
            </a:xfrm>
            <a:custGeom>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gradFill>
              <a:gsLst>
                <a:gs pos="49000">
                  <a:srgbClr val="00B0F0">
                    <a:alpha val="100000"/>
                  </a:srgbClr>
                </a:gs>
                <a:gs pos="100000">
                  <a:srgbClr val="00B0F0"/>
                </a:gs>
                <a:gs pos="99000">
                  <a:schemeClr val="bg2"/>
                </a:gs>
              </a:gsLst>
              <a:lin ang="5400000" scaled="0"/>
            </a:gradFill>
            <a:ln>
              <a:noFill/>
            </a:ln>
            <a:effectLst/>
          </p:spPr>
          <p:txBody>
            <a:bodyPr lIns="19050" tIns="19050" rIns="19050" bIns="19050" anchor="ctr"/>
            <a:lstStyle/>
            <a:p>
              <a:pPr algn="ctr" defTabSz="228600">
                <a:defRPr/>
              </a:pPr>
              <a:r>
                <a:rPr lang="en-US" sz="1500" b="1" kern="0">
                  <a:solidFill>
                    <a:srgbClr val="FF0000"/>
                  </a:solidFill>
                  <a:effectLst>
                    <a:outerShdw blurRad="38100" dist="38100" dir="2700000" algn="tl">
                      <a:srgbClr val="000000"/>
                    </a:outerShdw>
                  </a:effectLst>
                  <a:latin typeface="Times New Roman" panose="02020603050405020304" charset="0"/>
                  <a:ea typeface="宋体" panose="02010600030101010101" pitchFamily="2" charset="-122"/>
                  <a:cs typeface="Times New Roman" panose="02020603050405020304" charset="0"/>
                  <a:sym typeface="Gill Sans" panose="020b0502020104020203" charset="0"/>
                </a:rPr>
                <a:t>	</a:t>
              </a:r>
              <a:endParaRPr lang="en-US" sz="1500" b="1" kern="0">
                <a:solidFill>
                  <a:srgbClr val="FF0000"/>
                </a:solidFill>
                <a:effectLst>
                  <a:outerShdw blurRad="38100" dist="38100" dir="2700000" algn="tl">
                    <a:srgbClr val="000000"/>
                  </a:outerShdw>
                </a:effectLst>
                <a:latin typeface="Times New Roman" panose="02020603050405020304" charset="0"/>
                <a:ea typeface="宋体" panose="02010600030101010101" pitchFamily="2" charset="-122"/>
                <a:cs typeface="Times New Roman" panose="02020603050405020304" charset="0"/>
                <a:sym typeface="Gill Sans" panose="020b0502020104020203" charset="0"/>
              </a:endParaRPr>
            </a:p>
          </p:txBody>
        </p:sp>
      </p:grpSp>
      <p:grpSp>
        <p:nvGrpSpPr>
          <p:cNvPr id="10" name="组合 9"/>
          <p:cNvGrpSpPr/>
          <p:nvPr/>
        </p:nvGrpSpPr>
        <p:grpSpPr>
          <a:xfrm>
            <a:off x="0" y="2780030"/>
            <a:ext cx="2451100" cy="694055"/>
            <a:chOff x="1226" y="3332"/>
            <a:chExt cx="3860" cy="1093"/>
          </a:xfrm>
        </p:grpSpPr>
        <p:sp>
          <p:nvSpPr>
            <p:cNvPr id="7" name="椭圆 6"/>
            <p:cNvSpPr/>
            <p:nvPr/>
          </p:nvSpPr>
          <p:spPr>
            <a:xfrm>
              <a:off x="1226" y="3332"/>
              <a:ext cx="3717" cy="1093"/>
            </a:xfrm>
            <a:prstGeom prst="ellipse">
              <a:avLst/>
            </a:prstGeom>
            <a:noFill/>
            <a:ln w="254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Times New Roman" panose="02020603050405020304" charset="0"/>
                <a:ea typeface="宋体" panose="02010600030101010101" pitchFamily="2" charset="-122"/>
                <a:cs typeface="Times New Roman" panose="02020603050405020304" charset="0"/>
              </a:endParaRPr>
            </a:p>
          </p:txBody>
        </p:sp>
        <p:sp>
          <p:nvSpPr>
            <p:cNvPr id="9" name="文本框 8"/>
            <p:cNvSpPr txBox="1"/>
            <p:nvPr/>
          </p:nvSpPr>
          <p:spPr>
            <a:xfrm>
              <a:off x="1520" y="3467"/>
              <a:ext cx="3566" cy="822"/>
            </a:xfrm>
            <a:prstGeom prst="rect">
              <a:avLst/>
            </a:prstGeom>
            <a:noFill/>
          </p:spPr>
          <p:txBody>
            <a:bodyPr wrap="square" rtlCol="0">
              <a:spAutoFit/>
            </a:bodyPr>
            <a:lstStyle/>
            <a:p>
              <a:r>
                <a:rPr lang="zh-CN" altLang="en-US" sz="2800" b="1">
                  <a:latin typeface="Times New Roman" panose="02020603050405020304" charset="0"/>
                  <a:ea typeface="宋体" panose="02010600030101010101" pitchFamily="2" charset="-122"/>
                </a:rPr>
                <a:t>乙烯的结构</a:t>
              </a:r>
              <a:endParaRPr lang="zh-CN" altLang="en-US" sz="2800" b="1">
                <a:latin typeface="Times New Roman" panose="02020603050405020304" charset="0"/>
                <a:ea typeface="宋体" panose="02010600030101010101" pitchFamily="2" charset="-122"/>
              </a:endParaRPr>
            </a:p>
          </p:txBody>
        </p:sp>
      </p:grpSp>
      <p:sp>
        <p:nvSpPr>
          <p:cNvPr id="12" name="文本框 11"/>
          <p:cNvSpPr txBox="1"/>
          <p:nvPr/>
        </p:nvSpPr>
        <p:spPr>
          <a:xfrm>
            <a:off x="3252470" y="1383665"/>
            <a:ext cx="3931920" cy="521970"/>
          </a:xfrm>
          <a:prstGeom prst="rect">
            <a:avLst/>
          </a:prstGeom>
          <a:noFill/>
          <a:ln w="25400">
            <a:solidFill>
              <a:schemeClr val="tx1"/>
            </a:solidFill>
          </a:ln>
        </p:spPr>
        <p:txBody>
          <a:bodyPr wrap="none" rtlCol="0">
            <a:spAutoFit/>
          </a:bodyPr>
          <a:lstStyle/>
          <a:p>
            <a:pPr algn="l"/>
            <a:r>
              <a:rPr lang="zh-CN" altLang="en-US" sz="2800" b="1">
                <a:latin typeface="Times New Roman" panose="02020603050405020304" charset="0"/>
                <a:ea typeface="宋体" panose="02010600030101010101" pitchFamily="2" charset="-122"/>
                <a:cs typeface="Times New Roman" panose="02020603050405020304" charset="0"/>
                <a:sym typeface="+mn-ea"/>
              </a:rPr>
              <a:t>碳原子均采取</a:t>
            </a:r>
            <a:r>
              <a:rPr lang="en-US" altLang="zh-CN" sz="2800" b="1">
                <a:latin typeface="Times New Roman" panose="02020603050405020304" charset="0"/>
                <a:ea typeface="宋体" panose="02010600030101010101" pitchFamily="2" charset="-122"/>
                <a:cs typeface="Times New Roman" panose="02020603050405020304" charset="0"/>
                <a:sym typeface="+mn-ea"/>
              </a:rPr>
              <a:t>_____</a:t>
            </a:r>
            <a:r>
              <a:rPr lang="zh-CN" altLang="en-US" sz="2800" b="1">
                <a:latin typeface="Times New Roman" panose="02020603050405020304" charset="0"/>
                <a:ea typeface="宋体" panose="02010600030101010101" pitchFamily="2" charset="-122"/>
                <a:cs typeface="Times New Roman" panose="02020603050405020304" charset="0"/>
                <a:sym typeface="+mn-ea"/>
              </a:rPr>
              <a:t>杂化</a:t>
            </a:r>
            <a:endParaRPr lang="zh-CN" altLang="en-US" sz="2800" b="1" baseline="-25000">
              <a:latin typeface="Times New Roman" panose="02020603050405020304" charset="0"/>
              <a:ea typeface="宋体" panose="02010600030101010101" pitchFamily="2" charset="-122"/>
              <a:cs typeface="Times New Roman" panose="02020603050405020304" charset="0"/>
              <a:sym typeface="+mn-ea"/>
            </a:endParaRPr>
          </a:p>
        </p:txBody>
      </p:sp>
      <p:sp>
        <p:nvSpPr>
          <p:cNvPr id="13" name="文本框 12"/>
          <p:cNvSpPr txBox="1"/>
          <p:nvPr/>
        </p:nvSpPr>
        <p:spPr>
          <a:xfrm>
            <a:off x="5567680" y="1310640"/>
            <a:ext cx="634365" cy="521970"/>
          </a:xfrm>
          <a:prstGeom prst="rect">
            <a:avLst/>
          </a:prstGeom>
          <a:noFill/>
        </p:spPr>
        <p:txBody>
          <a:bodyPr wrap="square" rtlCol="0">
            <a:spAutoFit/>
          </a:bodyPr>
          <a:lstStyle/>
          <a:p>
            <a:pPr algn="l"/>
            <a:r>
              <a:rPr lang="en-US" altLang="zh-CN" sz="2800" b="1">
                <a:solidFill>
                  <a:srgbClr val="FF0000"/>
                </a:solidFill>
                <a:latin typeface="Times New Roman" panose="02020603050405020304" charset="0"/>
                <a:ea typeface="宋体" panose="02010600030101010101" pitchFamily="2" charset="-122"/>
                <a:cs typeface="Times New Roman" panose="02020603050405020304" charset="0"/>
                <a:sym typeface="+mn-ea"/>
              </a:rPr>
              <a:t>sp</a:t>
            </a:r>
            <a:r>
              <a:rPr lang="en-US" altLang="zh-CN" sz="2800" b="1" baseline="30000">
                <a:solidFill>
                  <a:srgbClr val="FF0000"/>
                </a:solidFill>
                <a:latin typeface="Times New Roman" panose="02020603050405020304" charset="0"/>
                <a:ea typeface="宋体" panose="02010600030101010101" pitchFamily="2" charset="-122"/>
                <a:cs typeface="Times New Roman" panose="02020603050405020304" charset="0"/>
                <a:sym typeface="+mn-ea"/>
              </a:rPr>
              <a:t>2</a:t>
            </a:r>
            <a:endParaRPr lang="en-US" altLang="zh-CN" sz="2800" b="1" baseline="30000">
              <a:solidFill>
                <a:srgbClr val="FF0000"/>
              </a:solidFill>
              <a:latin typeface="Times New Roman" panose="02020603050405020304" charset="0"/>
              <a:ea typeface="宋体" panose="02010600030101010101" pitchFamily="2" charset="-122"/>
              <a:cs typeface="Times New Roman" panose="02020603050405020304" charset="0"/>
              <a:sym typeface="+mn-ea"/>
            </a:endParaRPr>
          </a:p>
        </p:txBody>
      </p:sp>
      <p:sp>
        <p:nvSpPr>
          <p:cNvPr id="15" name="文本框 14"/>
          <p:cNvSpPr txBox="1"/>
          <p:nvPr/>
        </p:nvSpPr>
        <p:spPr>
          <a:xfrm>
            <a:off x="3275330" y="2117090"/>
            <a:ext cx="6608445" cy="521970"/>
          </a:xfrm>
          <a:prstGeom prst="rect">
            <a:avLst/>
          </a:prstGeom>
          <a:noFill/>
          <a:ln w="25400">
            <a:solidFill>
              <a:schemeClr val="tx1"/>
            </a:solidFill>
          </a:ln>
        </p:spPr>
        <p:txBody>
          <a:bodyPr wrap="none" rtlCol="0">
            <a:spAutoFit/>
          </a:bodyPr>
          <a:lstStyle/>
          <a:p>
            <a:pPr algn="l"/>
            <a:r>
              <a:rPr lang="zh-CN" altLang="en-US" sz="2800" b="1">
                <a:latin typeface="Times New Roman" panose="02020603050405020304" charset="0"/>
                <a:ea typeface="宋体" panose="02010600030101010101" pitchFamily="2" charset="-122"/>
                <a:cs typeface="Times New Roman" panose="02020603050405020304" charset="0"/>
                <a:sym typeface="+mn-ea"/>
              </a:rPr>
              <a:t>碳原子与氢原子之间以</a:t>
            </a:r>
            <a:r>
              <a:rPr lang="en-US" altLang="zh-CN" sz="2800" b="1">
                <a:latin typeface="Times New Roman" panose="02020603050405020304" charset="0"/>
                <a:ea typeface="宋体" panose="02010600030101010101" pitchFamily="2" charset="-122"/>
                <a:cs typeface="Times New Roman" panose="02020603050405020304" charset="0"/>
                <a:sym typeface="+mn-ea"/>
              </a:rPr>
              <a:t>__________</a:t>
            </a:r>
            <a:r>
              <a:rPr lang="zh-CN" altLang="en-US" sz="2800" b="1">
                <a:latin typeface="Times New Roman" panose="02020603050405020304" charset="0"/>
                <a:ea typeface="宋体" panose="02010600030101010101" pitchFamily="2" charset="-122"/>
                <a:cs typeface="Times New Roman" panose="02020603050405020304" charset="0"/>
                <a:sym typeface="+mn-ea"/>
              </a:rPr>
              <a:t>相连接</a:t>
            </a:r>
            <a:endParaRPr lang="zh-CN" altLang="en-US" sz="2800" b="1" baseline="-25000">
              <a:latin typeface="Times New Roman" panose="02020603050405020304" charset="0"/>
              <a:ea typeface="宋体" panose="02010600030101010101" pitchFamily="2" charset="-122"/>
              <a:cs typeface="Times New Roman" panose="02020603050405020304" charset="0"/>
              <a:sym typeface="+mn-ea"/>
            </a:endParaRPr>
          </a:p>
        </p:txBody>
      </p:sp>
      <p:sp>
        <p:nvSpPr>
          <p:cNvPr id="16" name="文本框 15"/>
          <p:cNvSpPr txBox="1"/>
          <p:nvPr/>
        </p:nvSpPr>
        <p:spPr>
          <a:xfrm>
            <a:off x="6855460" y="2145030"/>
            <a:ext cx="2164080" cy="521970"/>
          </a:xfrm>
          <a:prstGeom prst="rect">
            <a:avLst/>
          </a:prstGeom>
          <a:noFill/>
        </p:spPr>
        <p:txBody>
          <a:bodyPr wrap="none" rtlCol="0">
            <a:spAutoFit/>
          </a:bodyPr>
          <a:lstStyle/>
          <a:p>
            <a:pPr algn="l"/>
            <a:r>
              <a:rPr lang="zh-CN" altLang="en-US" sz="2800" b="1">
                <a:solidFill>
                  <a:srgbClr val="FF0000"/>
                </a:solidFill>
                <a:latin typeface="Times New Roman" panose="02020603050405020304" charset="0"/>
                <a:ea typeface="宋体" panose="02010600030101010101" pitchFamily="2" charset="-122"/>
                <a:cs typeface="Times New Roman" panose="02020603050405020304" charset="0"/>
                <a:sym typeface="+mn-ea"/>
              </a:rPr>
              <a:t>单键（</a:t>
            </a:r>
            <a:r>
              <a:rPr lang="en-US" altLang="zh-CN" sz="2800" b="1">
                <a:solidFill>
                  <a:srgbClr val="FF0000"/>
                </a:solidFill>
                <a:latin typeface="Times New Roman" panose="02020603050405020304" charset="0"/>
                <a:ea typeface="宋体" panose="02010600030101010101" pitchFamily="2" charset="-122"/>
                <a:cs typeface="Times New Roman" panose="02020603050405020304" charset="0"/>
                <a:sym typeface="+mn-ea"/>
              </a:rPr>
              <a:t>σ</a:t>
            </a:r>
            <a:r>
              <a:rPr lang="zh-CN" altLang="en-US" sz="2800" b="1">
                <a:solidFill>
                  <a:srgbClr val="FF0000"/>
                </a:solidFill>
                <a:latin typeface="Times New Roman" panose="02020603050405020304" charset="0"/>
                <a:ea typeface="宋体" panose="02010600030101010101" pitchFamily="2" charset="-122"/>
                <a:cs typeface="Times New Roman" panose="02020603050405020304" charset="0"/>
                <a:sym typeface="+mn-ea"/>
              </a:rPr>
              <a:t>键）</a:t>
            </a:r>
            <a:endParaRPr lang="zh-CN" altLang="en-US" sz="2800" b="1" baseline="-25000">
              <a:solidFill>
                <a:srgbClr val="FF0000"/>
              </a:solidFill>
              <a:latin typeface="Times New Roman" panose="02020603050405020304" charset="0"/>
              <a:ea typeface="宋体" panose="02010600030101010101" pitchFamily="2" charset="-122"/>
              <a:cs typeface="Times New Roman" panose="02020603050405020304" charset="0"/>
              <a:sym typeface="+mn-ea"/>
            </a:endParaRPr>
          </a:p>
        </p:txBody>
      </p:sp>
      <p:sp>
        <p:nvSpPr>
          <p:cNvPr id="18" name="文本框 17"/>
          <p:cNvSpPr txBox="1"/>
          <p:nvPr/>
        </p:nvSpPr>
        <p:spPr>
          <a:xfrm>
            <a:off x="3246120" y="2936875"/>
            <a:ext cx="8742045" cy="521970"/>
          </a:xfrm>
          <a:prstGeom prst="rect">
            <a:avLst/>
          </a:prstGeom>
          <a:noFill/>
          <a:ln w="25400">
            <a:solidFill>
              <a:schemeClr val="tx1"/>
            </a:solidFill>
          </a:ln>
        </p:spPr>
        <p:txBody>
          <a:bodyPr wrap="none" rtlCol="0">
            <a:spAutoFit/>
          </a:bodyPr>
          <a:lstStyle/>
          <a:p>
            <a:pPr algn="l"/>
            <a:r>
              <a:rPr lang="zh-CN" altLang="en-US" sz="2800" b="1">
                <a:latin typeface="Times New Roman" panose="02020603050405020304" charset="0"/>
                <a:ea typeface="宋体" panose="02010600030101010101" pitchFamily="2" charset="-122"/>
                <a:cs typeface="Times New Roman" panose="02020603050405020304" charset="0"/>
                <a:sym typeface="+mn-ea"/>
              </a:rPr>
              <a:t>碳原子与碳原子之间以</a:t>
            </a:r>
            <a:r>
              <a:rPr lang="en-US" altLang="zh-CN" sz="2800" b="1">
                <a:latin typeface="Times New Roman" panose="02020603050405020304" charset="0"/>
                <a:ea typeface="宋体" panose="02010600030101010101" pitchFamily="2" charset="-122"/>
                <a:cs typeface="Times New Roman" panose="02020603050405020304" charset="0"/>
                <a:sym typeface="+mn-ea"/>
              </a:rPr>
              <a:t>______________________</a:t>
            </a:r>
            <a:r>
              <a:rPr lang="zh-CN" altLang="en-US" sz="2800" b="1">
                <a:latin typeface="Times New Roman" panose="02020603050405020304" charset="0"/>
                <a:ea typeface="宋体" panose="02010600030101010101" pitchFamily="2" charset="-122"/>
                <a:cs typeface="Times New Roman" panose="02020603050405020304" charset="0"/>
                <a:sym typeface="+mn-ea"/>
              </a:rPr>
              <a:t>相连接</a:t>
            </a:r>
            <a:endParaRPr lang="zh-CN" altLang="en-US" sz="2800" b="1" baseline="-25000">
              <a:latin typeface="Times New Roman" panose="02020603050405020304" charset="0"/>
              <a:ea typeface="宋体" panose="02010600030101010101" pitchFamily="2" charset="-122"/>
              <a:cs typeface="Times New Roman" panose="02020603050405020304" charset="0"/>
              <a:sym typeface="+mn-ea"/>
            </a:endParaRPr>
          </a:p>
        </p:txBody>
      </p:sp>
      <p:sp>
        <p:nvSpPr>
          <p:cNvPr id="19" name="文本框 18"/>
          <p:cNvSpPr txBox="1"/>
          <p:nvPr/>
        </p:nvSpPr>
        <p:spPr>
          <a:xfrm>
            <a:off x="6903085" y="2957195"/>
            <a:ext cx="4144645" cy="521970"/>
          </a:xfrm>
          <a:prstGeom prst="rect">
            <a:avLst/>
          </a:prstGeom>
          <a:noFill/>
        </p:spPr>
        <p:txBody>
          <a:bodyPr wrap="none" rtlCol="0">
            <a:spAutoFit/>
          </a:bodyPr>
          <a:lstStyle/>
          <a:p>
            <a:pPr algn="l"/>
            <a:r>
              <a:rPr lang="zh-CN" altLang="en-US" sz="2800" b="1">
                <a:solidFill>
                  <a:srgbClr val="FF0000"/>
                </a:solidFill>
                <a:latin typeface="Times New Roman" panose="02020603050405020304" charset="0"/>
                <a:ea typeface="宋体" panose="02010600030101010101" pitchFamily="2" charset="-122"/>
                <a:cs typeface="Times New Roman" panose="02020603050405020304" charset="0"/>
                <a:sym typeface="+mn-ea"/>
              </a:rPr>
              <a:t>双键（</a:t>
            </a:r>
            <a:r>
              <a:rPr lang="en-US" altLang="zh-CN" sz="2800" b="1">
                <a:solidFill>
                  <a:srgbClr val="FF0000"/>
                </a:solidFill>
                <a:latin typeface="Times New Roman" panose="02020603050405020304" charset="0"/>
                <a:ea typeface="宋体" panose="02010600030101010101" pitchFamily="2" charset="-122"/>
                <a:cs typeface="Times New Roman" panose="02020603050405020304" charset="0"/>
                <a:sym typeface="+mn-ea"/>
              </a:rPr>
              <a:t>1</a:t>
            </a:r>
            <a:r>
              <a:rPr lang="zh-CN" altLang="en-US" sz="2800" b="1">
                <a:solidFill>
                  <a:srgbClr val="FF0000"/>
                </a:solidFill>
                <a:latin typeface="Times New Roman" panose="02020603050405020304" charset="0"/>
                <a:ea typeface="宋体" panose="02010600030101010101" pitchFamily="2" charset="-122"/>
                <a:cs typeface="Times New Roman" panose="02020603050405020304" charset="0"/>
                <a:sym typeface="+mn-ea"/>
              </a:rPr>
              <a:t>个</a:t>
            </a:r>
            <a:r>
              <a:rPr lang="en-US" altLang="zh-CN" sz="2800" b="1">
                <a:solidFill>
                  <a:srgbClr val="FF0000"/>
                </a:solidFill>
                <a:latin typeface="Times New Roman" panose="02020603050405020304" charset="0"/>
                <a:ea typeface="宋体" panose="02010600030101010101" pitchFamily="2" charset="-122"/>
                <a:cs typeface="Times New Roman" panose="02020603050405020304" charset="0"/>
                <a:sym typeface="+mn-ea"/>
              </a:rPr>
              <a:t>σ</a:t>
            </a:r>
            <a:r>
              <a:rPr lang="zh-CN" altLang="en-US" sz="2800" b="1">
                <a:solidFill>
                  <a:srgbClr val="FF0000"/>
                </a:solidFill>
                <a:latin typeface="Times New Roman" panose="02020603050405020304" charset="0"/>
                <a:ea typeface="宋体" panose="02010600030101010101" pitchFamily="2" charset="-122"/>
                <a:cs typeface="Times New Roman" panose="02020603050405020304" charset="0"/>
                <a:sym typeface="+mn-ea"/>
              </a:rPr>
              <a:t>键和</a:t>
            </a:r>
            <a:r>
              <a:rPr lang="en-US" altLang="zh-CN" sz="2800" b="1">
                <a:solidFill>
                  <a:srgbClr val="FF0000"/>
                </a:solidFill>
                <a:latin typeface="Times New Roman" panose="02020603050405020304" charset="0"/>
                <a:ea typeface="宋体" panose="02010600030101010101" pitchFamily="2" charset="-122"/>
                <a:cs typeface="Times New Roman" panose="02020603050405020304" charset="0"/>
                <a:sym typeface="+mn-ea"/>
              </a:rPr>
              <a:t>1</a:t>
            </a:r>
            <a:r>
              <a:rPr lang="zh-CN" altLang="en-US" sz="2800" b="1">
                <a:solidFill>
                  <a:srgbClr val="FF0000"/>
                </a:solidFill>
                <a:latin typeface="Times New Roman" panose="02020603050405020304" charset="0"/>
                <a:ea typeface="宋体" panose="02010600030101010101" pitchFamily="2" charset="-122"/>
                <a:cs typeface="Times New Roman" panose="02020603050405020304" charset="0"/>
                <a:sym typeface="+mn-ea"/>
              </a:rPr>
              <a:t>个</a:t>
            </a:r>
            <a:r>
              <a:rPr lang="en-US" altLang="zh-CN" sz="2800" b="1">
                <a:solidFill>
                  <a:srgbClr val="FF0000"/>
                </a:solidFill>
                <a:latin typeface="Times New Roman" panose="02020603050405020304" charset="0"/>
                <a:ea typeface="宋体" panose="02010600030101010101" pitchFamily="2" charset="-122"/>
                <a:cs typeface="Times New Roman" panose="02020603050405020304" charset="0"/>
                <a:sym typeface="+mn-ea"/>
              </a:rPr>
              <a:t>π</a:t>
            </a:r>
            <a:r>
              <a:rPr lang="zh-CN" altLang="en-US" sz="2800" b="1">
                <a:solidFill>
                  <a:srgbClr val="FF0000"/>
                </a:solidFill>
                <a:latin typeface="Times New Roman" panose="02020603050405020304" charset="0"/>
                <a:ea typeface="宋体" panose="02010600030101010101" pitchFamily="2" charset="-122"/>
                <a:cs typeface="Times New Roman" panose="02020603050405020304" charset="0"/>
                <a:sym typeface="+mn-ea"/>
              </a:rPr>
              <a:t>键）</a:t>
            </a:r>
            <a:endParaRPr lang="zh-CN" altLang="en-US" sz="2800" b="1" baseline="-25000">
              <a:solidFill>
                <a:srgbClr val="FF0000"/>
              </a:solidFill>
              <a:latin typeface="Times New Roman" panose="02020603050405020304" charset="0"/>
              <a:ea typeface="宋体" panose="02010600030101010101" pitchFamily="2" charset="-122"/>
              <a:cs typeface="Times New Roman" panose="02020603050405020304" charset="0"/>
              <a:sym typeface="+mn-ea"/>
            </a:endParaRPr>
          </a:p>
        </p:txBody>
      </p:sp>
      <p:sp>
        <p:nvSpPr>
          <p:cNvPr id="21" name="文本框 20"/>
          <p:cNvSpPr txBox="1"/>
          <p:nvPr/>
        </p:nvSpPr>
        <p:spPr>
          <a:xfrm>
            <a:off x="3279140" y="3689985"/>
            <a:ext cx="5361940" cy="521970"/>
          </a:xfrm>
          <a:prstGeom prst="rect">
            <a:avLst/>
          </a:prstGeom>
          <a:noFill/>
          <a:ln w="25400">
            <a:solidFill>
              <a:schemeClr val="tx1"/>
            </a:solidFill>
          </a:ln>
        </p:spPr>
        <p:txBody>
          <a:bodyPr wrap="none" rtlCol="0">
            <a:spAutoFit/>
          </a:bodyPr>
          <a:lstStyle/>
          <a:p>
            <a:pPr algn="l"/>
            <a:r>
              <a:rPr lang="zh-CN" altLang="en-US" sz="2800" b="1">
                <a:latin typeface="Times New Roman" panose="02020603050405020304" charset="0"/>
                <a:ea typeface="宋体" panose="02010600030101010101" pitchFamily="2" charset="-122"/>
                <a:cs typeface="Times New Roman" panose="02020603050405020304" charset="0"/>
                <a:sym typeface="+mn-ea"/>
              </a:rPr>
              <a:t>相邻两个键之间的键角约为</a:t>
            </a:r>
            <a:r>
              <a:rPr lang="en-US" altLang="zh-CN" sz="2800" b="1">
                <a:latin typeface="Times New Roman" panose="02020603050405020304" charset="0"/>
                <a:ea typeface="宋体" panose="02010600030101010101" pitchFamily="2" charset="-122"/>
                <a:cs typeface="Times New Roman" panose="02020603050405020304" charset="0"/>
                <a:sym typeface="+mn-ea"/>
              </a:rPr>
              <a:t>_____</a:t>
            </a:r>
            <a:endParaRPr lang="en-US" altLang="zh-CN" sz="2800" b="1" baseline="-25000">
              <a:latin typeface="Times New Roman" panose="02020603050405020304" charset="0"/>
              <a:ea typeface="宋体" panose="02010600030101010101" pitchFamily="2" charset="-122"/>
              <a:cs typeface="Times New Roman" panose="02020603050405020304" charset="0"/>
              <a:sym typeface="+mn-ea"/>
            </a:endParaRPr>
          </a:p>
        </p:txBody>
      </p:sp>
      <p:sp>
        <p:nvSpPr>
          <p:cNvPr id="22" name="文本框 21"/>
          <p:cNvSpPr txBox="1"/>
          <p:nvPr/>
        </p:nvSpPr>
        <p:spPr>
          <a:xfrm>
            <a:off x="3294380" y="4513580"/>
            <a:ext cx="5719445" cy="521970"/>
          </a:xfrm>
          <a:prstGeom prst="rect">
            <a:avLst/>
          </a:prstGeom>
          <a:noFill/>
          <a:ln w="25400">
            <a:solidFill>
              <a:schemeClr val="tx1"/>
            </a:solidFill>
          </a:ln>
        </p:spPr>
        <p:txBody>
          <a:bodyPr wrap="none" rtlCol="0">
            <a:spAutoFit/>
          </a:bodyPr>
          <a:lstStyle/>
          <a:p>
            <a:pPr algn="l"/>
            <a:r>
              <a:rPr lang="zh-CN" altLang="en-US" sz="2800" b="1">
                <a:latin typeface="Times New Roman" panose="02020603050405020304" charset="0"/>
                <a:ea typeface="宋体" panose="02010600030101010101" pitchFamily="2" charset="-122"/>
                <a:cs typeface="Times New Roman" panose="02020603050405020304" charset="0"/>
                <a:sym typeface="+mn-ea"/>
              </a:rPr>
              <a:t>分子中的</a:t>
            </a:r>
            <a:r>
              <a:rPr lang="en-US" altLang="zh-CN" sz="2800" b="1">
                <a:latin typeface="Times New Roman" panose="02020603050405020304" charset="0"/>
                <a:ea typeface="宋体" panose="02010600030101010101" pitchFamily="2" charset="-122"/>
                <a:cs typeface="Times New Roman" panose="02020603050405020304" charset="0"/>
                <a:sym typeface="+mn-ea"/>
              </a:rPr>
              <a:t>_____</a:t>
            </a:r>
            <a:r>
              <a:rPr lang="zh-CN" altLang="en-US" sz="2800" b="1">
                <a:latin typeface="Times New Roman" panose="02020603050405020304" charset="0"/>
                <a:ea typeface="宋体" panose="02010600030101010101" pitchFamily="2" charset="-122"/>
                <a:cs typeface="Times New Roman" panose="02020603050405020304" charset="0"/>
                <a:sym typeface="+mn-ea"/>
              </a:rPr>
              <a:t>原子处在同一平面内</a:t>
            </a:r>
            <a:endParaRPr lang="zh-CN" altLang="en-US" sz="2800" b="1" baseline="-25000">
              <a:latin typeface="Times New Roman" panose="02020603050405020304" charset="0"/>
              <a:ea typeface="宋体" panose="02010600030101010101" pitchFamily="2" charset="-122"/>
              <a:cs typeface="Times New Roman" panose="02020603050405020304" charset="0"/>
              <a:sym typeface="+mn-ea"/>
            </a:endParaRPr>
          </a:p>
        </p:txBody>
      </p:sp>
      <p:sp>
        <p:nvSpPr>
          <p:cNvPr id="24" name="文本框 23"/>
          <p:cNvSpPr txBox="1"/>
          <p:nvPr/>
        </p:nvSpPr>
        <p:spPr>
          <a:xfrm>
            <a:off x="7689215" y="3689985"/>
            <a:ext cx="1073785" cy="521970"/>
          </a:xfrm>
          <a:prstGeom prst="rect">
            <a:avLst/>
          </a:prstGeom>
          <a:noFill/>
        </p:spPr>
        <p:txBody>
          <a:bodyPr wrap="none" rtlCol="0">
            <a:spAutoFit/>
          </a:bodyPr>
          <a:lstStyle/>
          <a:p>
            <a:pPr algn="l"/>
            <a:r>
              <a:rPr lang="en-US" altLang="zh-CN" sz="2800" b="1">
                <a:solidFill>
                  <a:srgbClr val="FF0000"/>
                </a:solidFill>
                <a:latin typeface="Times New Roman" panose="02020603050405020304" charset="0"/>
                <a:ea typeface="宋体" panose="02010600030101010101" pitchFamily="2" charset="-122"/>
                <a:cs typeface="Times New Roman" panose="02020603050405020304" charset="0"/>
                <a:sym typeface="+mn-ea"/>
              </a:rPr>
              <a:t>120°</a:t>
            </a:r>
            <a:endParaRPr lang="en-US" altLang="zh-CN" sz="2800" b="1" baseline="-25000">
              <a:solidFill>
                <a:srgbClr val="FF0000"/>
              </a:solidFill>
              <a:latin typeface="Times New Roman" panose="02020603050405020304" charset="0"/>
              <a:ea typeface="宋体" panose="02010600030101010101" pitchFamily="2" charset="-122"/>
              <a:cs typeface="Times New Roman" panose="02020603050405020304" charset="0"/>
              <a:sym typeface="+mn-ea"/>
            </a:endParaRPr>
          </a:p>
        </p:txBody>
      </p:sp>
      <p:sp>
        <p:nvSpPr>
          <p:cNvPr id="26" name="文本框 25"/>
          <p:cNvSpPr txBox="1"/>
          <p:nvPr/>
        </p:nvSpPr>
        <p:spPr>
          <a:xfrm>
            <a:off x="4769485" y="4513580"/>
            <a:ext cx="897890" cy="521970"/>
          </a:xfrm>
          <a:prstGeom prst="rect">
            <a:avLst/>
          </a:prstGeom>
          <a:noFill/>
        </p:spPr>
        <p:txBody>
          <a:bodyPr wrap="none" rtlCol="0">
            <a:spAutoFit/>
          </a:bodyPr>
          <a:lstStyle/>
          <a:p>
            <a:pPr algn="l"/>
            <a:r>
              <a:rPr lang="zh-CN" altLang="en-US" sz="2800" b="1">
                <a:solidFill>
                  <a:srgbClr val="FF0000"/>
                </a:solidFill>
                <a:latin typeface="Times New Roman" panose="02020603050405020304" charset="0"/>
                <a:ea typeface="宋体" panose="02010600030101010101" pitchFamily="2" charset="-122"/>
                <a:cs typeface="Times New Roman" panose="02020603050405020304" charset="0"/>
                <a:sym typeface="+mn-ea"/>
              </a:rPr>
              <a:t>所有</a:t>
            </a:r>
            <a:endParaRPr lang="zh-CN" altLang="en-US" sz="2800" b="1" baseline="-25000">
              <a:solidFill>
                <a:srgbClr val="FF0000"/>
              </a:solidFill>
              <a:latin typeface="Times New Roman" panose="02020603050405020304" charset="0"/>
              <a:ea typeface="宋体" panose="02010600030101010101" pitchFamily="2" charset="-122"/>
              <a:cs typeface="Times New Roman" panose="02020603050405020304" charset="0"/>
              <a:sym typeface="+mn-ea"/>
            </a:endParaRPr>
          </a:p>
        </p:txBody>
      </p:sp>
      <p:cxnSp>
        <p:nvCxnSpPr>
          <p:cNvPr id="27" name="直接箭头连接符 26"/>
          <p:cNvCxnSpPr>
            <a:endCxn id="12" idx="1"/>
          </p:cNvCxnSpPr>
          <p:nvPr/>
        </p:nvCxnSpPr>
        <p:spPr>
          <a:xfrm flipV="1">
            <a:off x="2329815" y="1644650"/>
            <a:ext cx="922655" cy="146685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8" name="直接箭头连接符 27"/>
          <p:cNvCxnSpPr>
            <a:endCxn id="15" idx="1"/>
          </p:cNvCxnSpPr>
          <p:nvPr/>
        </p:nvCxnSpPr>
        <p:spPr>
          <a:xfrm flipV="1">
            <a:off x="2298700" y="2378075"/>
            <a:ext cx="976630" cy="70548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9" name="直接箭头连接符 28"/>
          <p:cNvCxnSpPr/>
          <p:nvPr/>
        </p:nvCxnSpPr>
        <p:spPr>
          <a:xfrm>
            <a:off x="2374900" y="3111500"/>
            <a:ext cx="871220" cy="0"/>
          </a:xfrm>
          <a:prstGeom prst="straightConnector1">
            <a:avLst/>
          </a:prstGeom>
          <a:ln w="25400">
            <a:solidFill>
              <a:schemeClr val="bg2">
                <a:lumMod val="1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0" name="直接箭头连接符 29"/>
          <p:cNvCxnSpPr>
            <a:endCxn id="21" idx="1"/>
          </p:cNvCxnSpPr>
          <p:nvPr/>
        </p:nvCxnSpPr>
        <p:spPr>
          <a:xfrm>
            <a:off x="2282825" y="3079750"/>
            <a:ext cx="996315" cy="87122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1" name="直接箭头连接符 30"/>
          <p:cNvCxnSpPr>
            <a:endCxn id="22" idx="1"/>
          </p:cNvCxnSpPr>
          <p:nvPr/>
        </p:nvCxnSpPr>
        <p:spPr>
          <a:xfrm>
            <a:off x="2298700" y="3063875"/>
            <a:ext cx="995680" cy="171069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blinds(horizontal)">
                                      <p:cBhvr>
                                        <p:cTn id="17" dur="500"/>
                                        <p:tgtEl>
                                          <p:spTgt spid="27"/>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500"/>
                                        <p:tgtEl>
                                          <p:spTgt spid="12"/>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linds(horizontal)">
                                      <p:cBhvr>
                                        <p:cTn id="27" dur="500"/>
                                        <p:tgtEl>
                                          <p:spTgt spid="13"/>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blinds(horizontal)">
                                      <p:cBhvr>
                                        <p:cTn id="32" dur="500"/>
                                        <p:tgtEl>
                                          <p:spTgt spid="28"/>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linds(horizontal)">
                                      <p:cBhvr>
                                        <p:cTn id="37" dur="500"/>
                                        <p:tgtEl>
                                          <p:spTgt spid="15"/>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blinds(horizontal)">
                                      <p:cBhvr>
                                        <p:cTn id="42" dur="500"/>
                                        <p:tgtEl>
                                          <p:spTgt spid="16"/>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blinds(horizontal)">
                                      <p:cBhvr>
                                        <p:cTn id="47" dur="500"/>
                                        <p:tgtEl>
                                          <p:spTgt spid="29"/>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blinds(horizontal)">
                                      <p:cBhvr>
                                        <p:cTn id="52" dur="500"/>
                                        <p:tgtEl>
                                          <p:spTgt spid="18"/>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blinds(horizontal)">
                                      <p:cBhvr>
                                        <p:cTn id="57" dur="500"/>
                                        <p:tgtEl>
                                          <p:spTgt spid="19"/>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3" presetClass="entr" presetSubtype="10" fill="hold" nodeType="clickEffect">
                                  <p:stCondLst>
                                    <p:cond delay="0"/>
                                  </p:stCondLst>
                                  <p:childTnLst>
                                    <p:set>
                                      <p:cBhvr>
                                        <p:cTn id="61" dur="1" fill="hold">
                                          <p:stCondLst>
                                            <p:cond delay="0"/>
                                          </p:stCondLst>
                                        </p:cTn>
                                        <p:tgtEl>
                                          <p:spTgt spid="30"/>
                                        </p:tgtEl>
                                        <p:attrNameLst>
                                          <p:attrName>style.visibility</p:attrName>
                                        </p:attrNameLst>
                                      </p:cBhvr>
                                      <p:to>
                                        <p:strVal val="visible"/>
                                      </p:to>
                                    </p:set>
                                    <p:animEffect transition="in" filter="blinds(horizontal)">
                                      <p:cBhvr>
                                        <p:cTn id="62" dur="500"/>
                                        <p:tgtEl>
                                          <p:spTgt spid="30"/>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blinds(horizontal)">
                                      <p:cBhvr>
                                        <p:cTn id="67" dur="500"/>
                                        <p:tgtEl>
                                          <p:spTgt spid="21"/>
                                        </p:tgtEl>
                                      </p:cBhvr>
                                    </p:animEffect>
                                  </p:childTnLst>
                                </p:cTn>
                              </p:par>
                            </p:childTnLst>
                          </p:cTn>
                        </p:par>
                      </p:childTnLst>
                    </p:cTn>
                  </p:par>
                  <p:par>
                    <p:cTn id="68" fill="hold" nodeType="clickPar">
                      <p:stCondLst>
                        <p:cond delay="indefinite"/>
                      </p:stCondLst>
                      <p:childTnLst>
                        <p:par>
                          <p:cTn id="69" fill="hold" nodeType="afterGroup">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blinds(horizontal)">
                                      <p:cBhvr>
                                        <p:cTn id="72" dur="500"/>
                                        <p:tgtEl>
                                          <p:spTgt spid="24"/>
                                        </p:tgtEl>
                                      </p:cBhvr>
                                    </p:animEffect>
                                  </p:childTnLst>
                                </p:cTn>
                              </p:par>
                            </p:childTnLst>
                          </p:cTn>
                        </p:par>
                      </p:childTnLst>
                    </p:cTn>
                  </p:par>
                  <p:par>
                    <p:cTn id="73" fill="hold" nodeType="clickPar">
                      <p:stCondLst>
                        <p:cond delay="indefinite"/>
                      </p:stCondLst>
                      <p:childTnLst>
                        <p:par>
                          <p:cTn id="74" fill="hold" nodeType="afterGroup">
                            <p:stCondLst>
                              <p:cond delay="0"/>
                            </p:stCondLst>
                            <p:childTnLst>
                              <p:par>
                                <p:cTn id="75" presetID="3" presetClass="entr" presetSubtype="10" fill="hold" nodeType="clickEffect">
                                  <p:stCondLst>
                                    <p:cond delay="0"/>
                                  </p:stCondLst>
                                  <p:childTnLst>
                                    <p:set>
                                      <p:cBhvr>
                                        <p:cTn id="76" dur="1" fill="hold">
                                          <p:stCondLst>
                                            <p:cond delay="0"/>
                                          </p:stCondLst>
                                        </p:cTn>
                                        <p:tgtEl>
                                          <p:spTgt spid="31"/>
                                        </p:tgtEl>
                                        <p:attrNameLst>
                                          <p:attrName>style.visibility</p:attrName>
                                        </p:attrNameLst>
                                      </p:cBhvr>
                                      <p:to>
                                        <p:strVal val="visible"/>
                                      </p:to>
                                    </p:set>
                                    <p:animEffect transition="in" filter="blinds(horizontal)">
                                      <p:cBhvr>
                                        <p:cTn id="77" dur="500"/>
                                        <p:tgtEl>
                                          <p:spTgt spid="31"/>
                                        </p:tgtEl>
                                      </p:cBhvr>
                                    </p:animEffect>
                                  </p:childTnLst>
                                </p:cTn>
                              </p:par>
                            </p:childTnLst>
                          </p:cTn>
                        </p:par>
                      </p:childTnLst>
                    </p:cTn>
                  </p:par>
                  <p:par>
                    <p:cTn id="78" fill="hold" nodeType="clickPar">
                      <p:stCondLst>
                        <p:cond delay="indefinite"/>
                      </p:stCondLst>
                      <p:childTnLst>
                        <p:par>
                          <p:cTn id="79" fill="hold" nodeType="afterGroup">
                            <p:stCondLst>
                              <p:cond delay="0"/>
                            </p:stCondLst>
                            <p:childTnLst>
                              <p:par>
                                <p:cTn id="80" presetID="3" presetClass="entr" presetSubtype="10" fill="hold" grpId="0" nodeType="click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blinds(horizontal)">
                                      <p:cBhvr>
                                        <p:cTn id="82" dur="500"/>
                                        <p:tgtEl>
                                          <p:spTgt spid="22"/>
                                        </p:tgtEl>
                                      </p:cBhvr>
                                    </p:animEffect>
                                  </p:childTnLst>
                                </p:cTn>
                              </p:par>
                            </p:childTnLst>
                          </p:cTn>
                        </p:par>
                      </p:childTnLst>
                    </p:cTn>
                  </p:par>
                  <p:par>
                    <p:cTn id="83" fill="hold" nodeType="clickPar">
                      <p:stCondLst>
                        <p:cond delay="indefinite"/>
                      </p:stCondLst>
                      <p:childTnLst>
                        <p:par>
                          <p:cTn id="84" fill="hold" nodeType="afterGroup">
                            <p:stCondLst>
                              <p:cond delay="0"/>
                            </p:stCondLst>
                            <p:childTnLst>
                              <p:par>
                                <p:cTn id="85" presetID="3" presetClass="entr" presetSubtype="10" fill="hold" grpId="0" nodeType="clickEffect">
                                  <p:stCondLst>
                                    <p:cond delay="0"/>
                                  </p:stCondLst>
                                  <p:childTnLst>
                                    <p:set>
                                      <p:cBhvr>
                                        <p:cTn id="86" dur="1" fill="hold">
                                          <p:stCondLst>
                                            <p:cond delay="0"/>
                                          </p:stCondLst>
                                        </p:cTn>
                                        <p:tgtEl>
                                          <p:spTgt spid="26"/>
                                        </p:tgtEl>
                                        <p:attrNameLst>
                                          <p:attrName>style.visibility</p:attrName>
                                        </p:attrNameLst>
                                      </p:cBhvr>
                                      <p:to>
                                        <p:strVal val="visible"/>
                                      </p:to>
                                    </p:set>
                                    <p:animEffect transition="in" filter="blinds(horizontal)">
                                      <p:cBhvr>
                                        <p:cTn id="8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5" grpId="0"/>
      <p:bldP spid="16" grpId="0"/>
      <p:bldP spid="18" grpId="0"/>
      <p:bldP spid="19" grpId="0"/>
      <p:bldP spid="21" grpId="0"/>
      <p:bldP spid="22" grpId="0"/>
      <p:bldP spid="24" grpId="0"/>
      <p:bldP spid="26"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196975" y="328930"/>
            <a:ext cx="5534660" cy="583565"/>
          </a:xfrm>
          <a:prstGeom prst="rect">
            <a:avLst/>
          </a:prstGeom>
          <a:noFill/>
        </p:spPr>
        <p:txBody>
          <a:bodyPr wrap="square" rtlCol="0" anchor="t">
            <a:spAutoFit/>
          </a:bodyPr>
          <a:lstStyle/>
          <a:p>
            <a:pPr algn="ctr"/>
            <a:r>
              <a:rPr lang="zh-CN" altLang="en-US" sz="3200" b="1">
                <a:latin typeface="Times New Roman" panose="02020603050405020304" charset="0"/>
                <a:ea typeface="宋体" panose="02010600030101010101" pitchFamily="2" charset="-122"/>
                <a:sym typeface="+mn-ea"/>
              </a:rPr>
              <a:t>一、烯烃的结构与性质</a:t>
            </a:r>
            <a:endParaRPr lang="zh-CN" altLang="en-US" sz="3200" b="1">
              <a:latin typeface="Times New Roman" panose="02020603050405020304" charset="0"/>
              <a:ea typeface="宋体" panose="02010600030101010101" pitchFamily="2" charset="-122"/>
              <a:sym typeface="+mn-ea"/>
            </a:endParaRPr>
          </a:p>
        </p:txBody>
      </p:sp>
      <p:grpSp>
        <p:nvGrpSpPr>
          <p:cNvPr id="4" name="组合 3"/>
          <p:cNvGrpSpPr/>
          <p:nvPr/>
        </p:nvGrpSpPr>
        <p:grpSpPr>
          <a:xfrm>
            <a:off x="247650" y="1098550"/>
            <a:ext cx="1530985" cy="583565"/>
            <a:chOff x="616" y="579"/>
            <a:chExt cx="2411" cy="919"/>
          </a:xfrm>
        </p:grpSpPr>
        <p:sp>
          <p:nvSpPr>
            <p:cNvPr id="5" name="文本框 4"/>
            <p:cNvSpPr txBox="1"/>
            <p:nvPr/>
          </p:nvSpPr>
          <p:spPr>
            <a:xfrm>
              <a:off x="1453" y="579"/>
              <a:ext cx="1574" cy="919"/>
            </a:xfrm>
            <a:prstGeom prst="rect">
              <a:avLst/>
            </a:prstGeom>
            <a:noFill/>
          </p:spPr>
          <p:txBody>
            <a:bodyPr wrap="none" rtlCol="0">
              <a:spAutoFit/>
            </a:bodyPr>
            <a:lstStyle/>
            <a:p>
              <a:pPr algn="l"/>
              <a:r>
                <a:rPr lang="zh-CN" altLang="en-US" sz="3200" b="1" kern="100">
                  <a:solidFill>
                    <a:srgbClr val="00B0F0"/>
                  </a:solidFill>
                  <a:latin typeface="Times New Roman" panose="02020603050405020304" charset="0"/>
                  <a:ea typeface="宋体" panose="02010600030101010101" pitchFamily="2" charset="-122"/>
                  <a:cs typeface="Times New Roman" panose="02020603050405020304" charset="0"/>
                  <a:sym typeface="+mn-ea"/>
                </a:rPr>
                <a:t>乙烯</a:t>
              </a:r>
              <a:endParaRPr lang="zh-CN" altLang="en-US" sz="3200" b="1" kern="100">
                <a:solidFill>
                  <a:srgbClr val="00B0F0"/>
                </a:solidFill>
                <a:latin typeface="Times New Roman" panose="02020603050405020304" charset="0"/>
                <a:ea typeface="宋体" panose="02010600030101010101" pitchFamily="2" charset="-122"/>
                <a:cs typeface="Times New Roman" panose="02020603050405020304" charset="0"/>
                <a:sym typeface="+mn-ea"/>
              </a:endParaRPr>
            </a:p>
          </p:txBody>
        </p:sp>
        <p:sp>
          <p:nvSpPr>
            <p:cNvPr id="6" name="AutoShape 117"/>
            <p:cNvSpPr/>
            <p:nvPr/>
          </p:nvSpPr>
          <p:spPr bwMode="auto">
            <a:xfrm>
              <a:off x="616" y="723"/>
              <a:ext cx="837" cy="631"/>
            </a:xfrm>
            <a:custGeom>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gradFill>
              <a:gsLst>
                <a:gs pos="49000">
                  <a:srgbClr val="00B0F0">
                    <a:alpha val="100000"/>
                  </a:srgbClr>
                </a:gs>
                <a:gs pos="100000">
                  <a:srgbClr val="00B0F0"/>
                </a:gs>
                <a:gs pos="99000">
                  <a:schemeClr val="bg2"/>
                </a:gs>
              </a:gsLst>
              <a:lin ang="5400000" scaled="0"/>
            </a:gradFill>
            <a:ln>
              <a:noFill/>
            </a:ln>
            <a:effectLst/>
          </p:spPr>
          <p:txBody>
            <a:bodyPr lIns="19050" tIns="19050" rIns="19050" bIns="19050" anchor="ctr"/>
            <a:lstStyle/>
            <a:p>
              <a:pPr algn="ctr" defTabSz="228600">
                <a:defRPr/>
              </a:pPr>
              <a:r>
                <a:rPr lang="en-US" sz="1500" b="1" kern="0">
                  <a:solidFill>
                    <a:srgbClr val="FF0000"/>
                  </a:solidFill>
                  <a:effectLst>
                    <a:outerShdw blurRad="38100" dist="38100" dir="2700000" algn="tl">
                      <a:srgbClr val="000000"/>
                    </a:outerShdw>
                  </a:effectLst>
                  <a:latin typeface="Times New Roman" panose="02020603050405020304" charset="0"/>
                  <a:ea typeface="宋体" panose="02010600030101010101" pitchFamily="2" charset="-122"/>
                  <a:cs typeface="Times New Roman" panose="02020603050405020304" charset="0"/>
                  <a:sym typeface="Gill Sans" panose="020b0502020104020203" charset="0"/>
                </a:rPr>
                <a:t>	</a:t>
              </a:r>
              <a:endParaRPr lang="en-US" sz="1500" b="1" kern="0">
                <a:solidFill>
                  <a:srgbClr val="FF0000"/>
                </a:solidFill>
                <a:effectLst>
                  <a:outerShdw blurRad="38100" dist="38100" dir="2700000" algn="tl">
                    <a:srgbClr val="000000"/>
                  </a:outerShdw>
                </a:effectLst>
                <a:latin typeface="Times New Roman" panose="02020603050405020304" charset="0"/>
                <a:ea typeface="宋体" panose="02010600030101010101" pitchFamily="2" charset="-122"/>
                <a:cs typeface="Times New Roman" panose="02020603050405020304" charset="0"/>
                <a:sym typeface="Gill Sans" panose="020b0502020104020203" charset="0"/>
              </a:endParaRPr>
            </a:p>
          </p:txBody>
        </p:sp>
      </p:grpSp>
      <p:grpSp>
        <p:nvGrpSpPr>
          <p:cNvPr id="10" name="组合 9"/>
          <p:cNvGrpSpPr/>
          <p:nvPr/>
        </p:nvGrpSpPr>
        <p:grpSpPr>
          <a:xfrm>
            <a:off x="0" y="3191510"/>
            <a:ext cx="2451100" cy="694055"/>
            <a:chOff x="1226" y="3332"/>
            <a:chExt cx="3860" cy="1093"/>
          </a:xfrm>
        </p:grpSpPr>
        <p:sp>
          <p:nvSpPr>
            <p:cNvPr id="7" name="椭圆 6"/>
            <p:cNvSpPr/>
            <p:nvPr/>
          </p:nvSpPr>
          <p:spPr>
            <a:xfrm>
              <a:off x="1226" y="3332"/>
              <a:ext cx="3717" cy="1093"/>
            </a:xfrm>
            <a:prstGeom prst="ellipse">
              <a:avLst/>
            </a:prstGeom>
            <a:noFill/>
            <a:ln w="254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Times New Roman" panose="02020603050405020304" charset="0"/>
                <a:ea typeface="宋体" panose="02010600030101010101" pitchFamily="2" charset="-122"/>
                <a:cs typeface="Times New Roman" panose="02020603050405020304" charset="0"/>
              </a:endParaRPr>
            </a:p>
          </p:txBody>
        </p:sp>
        <p:sp>
          <p:nvSpPr>
            <p:cNvPr id="9" name="文本框 8"/>
            <p:cNvSpPr txBox="1"/>
            <p:nvPr/>
          </p:nvSpPr>
          <p:spPr>
            <a:xfrm>
              <a:off x="1520" y="3467"/>
              <a:ext cx="3566" cy="822"/>
            </a:xfrm>
            <a:prstGeom prst="rect">
              <a:avLst/>
            </a:prstGeom>
            <a:noFill/>
          </p:spPr>
          <p:txBody>
            <a:bodyPr wrap="square" rtlCol="0">
              <a:spAutoFit/>
            </a:bodyPr>
            <a:lstStyle/>
            <a:p>
              <a:r>
                <a:rPr lang="zh-CN" altLang="en-US" sz="2800" b="1">
                  <a:latin typeface="Times New Roman" panose="02020603050405020304" charset="0"/>
                  <a:ea typeface="宋体" panose="02010600030101010101" pitchFamily="2" charset="-122"/>
                </a:rPr>
                <a:t>乙烯的性质</a:t>
              </a:r>
              <a:endParaRPr lang="en-US" altLang="zh-CN" sz="2800" b="1">
                <a:latin typeface="Times New Roman" panose="02020603050405020304" charset="0"/>
                <a:ea typeface="宋体" panose="02010600030101010101" pitchFamily="2" charset="-122"/>
              </a:endParaRPr>
            </a:p>
          </p:txBody>
        </p:sp>
      </p:grpSp>
      <p:grpSp>
        <p:nvGrpSpPr>
          <p:cNvPr id="12" name="组合 11"/>
          <p:cNvGrpSpPr/>
          <p:nvPr/>
        </p:nvGrpSpPr>
        <p:grpSpPr>
          <a:xfrm>
            <a:off x="2360295" y="1462405"/>
            <a:ext cx="490220" cy="3675380"/>
            <a:chOff x="3717" y="3054"/>
            <a:chExt cx="772" cy="5037"/>
          </a:xfrm>
        </p:grpSpPr>
        <p:cxnSp>
          <p:nvCxnSpPr>
            <p:cNvPr id="2" name="直接连接符 1"/>
            <p:cNvCxnSpPr/>
            <p:nvPr/>
          </p:nvCxnSpPr>
          <p:spPr>
            <a:xfrm flipH="1">
              <a:off x="3717" y="3054"/>
              <a:ext cx="0" cy="5037"/>
            </a:xfrm>
            <a:prstGeom prst="line">
              <a:avLst/>
            </a:prstGeom>
            <a:ln w="254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p:nvPr/>
          </p:nvCxnSpPr>
          <p:spPr>
            <a:xfrm>
              <a:off x="3765" y="3078"/>
              <a:ext cx="724" cy="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1" name="直接箭头连接符 10"/>
            <p:cNvCxnSpPr/>
            <p:nvPr/>
          </p:nvCxnSpPr>
          <p:spPr>
            <a:xfrm>
              <a:off x="3717" y="8091"/>
              <a:ext cx="724" cy="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20" name="组合 19"/>
          <p:cNvGrpSpPr/>
          <p:nvPr/>
        </p:nvGrpSpPr>
        <p:grpSpPr>
          <a:xfrm>
            <a:off x="2847975" y="1132840"/>
            <a:ext cx="1663700" cy="585470"/>
            <a:chOff x="4485" y="2606"/>
            <a:chExt cx="2620" cy="922"/>
          </a:xfrm>
        </p:grpSpPr>
        <p:sp>
          <p:nvSpPr>
            <p:cNvPr id="14" name="矩形 13"/>
            <p:cNvSpPr/>
            <p:nvPr/>
          </p:nvSpPr>
          <p:spPr>
            <a:xfrm>
              <a:off x="4485" y="2606"/>
              <a:ext cx="2621" cy="923"/>
            </a:xfrm>
            <a:prstGeom prst="rect">
              <a:avLst/>
            </a:prstGeom>
            <a:noFill/>
            <a:ln w="254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4489" y="2649"/>
              <a:ext cx="2617" cy="822"/>
            </a:xfrm>
            <a:prstGeom prst="rect">
              <a:avLst/>
            </a:prstGeom>
            <a:noFill/>
          </p:spPr>
          <p:txBody>
            <a:bodyPr wrap="square" rtlCol="0">
              <a:spAutoFit/>
            </a:bodyPr>
            <a:lstStyle/>
            <a:p>
              <a:r>
                <a:rPr lang="zh-CN" altLang="en-US" sz="2800" b="1"/>
                <a:t>物理性质</a:t>
              </a:r>
              <a:endParaRPr lang="zh-CN" altLang="en-US" sz="2800" b="1"/>
            </a:p>
          </p:txBody>
        </p:sp>
      </p:grpSp>
      <p:grpSp>
        <p:nvGrpSpPr>
          <p:cNvPr id="23" name="组合 22"/>
          <p:cNvGrpSpPr/>
          <p:nvPr/>
        </p:nvGrpSpPr>
        <p:grpSpPr>
          <a:xfrm>
            <a:off x="2820035" y="4189730"/>
            <a:ext cx="635635" cy="1903153"/>
            <a:chOff x="4485" y="2606"/>
            <a:chExt cx="2621" cy="936"/>
          </a:xfrm>
        </p:grpSpPr>
        <p:sp>
          <p:nvSpPr>
            <p:cNvPr id="25" name="矩形 24"/>
            <p:cNvSpPr/>
            <p:nvPr/>
          </p:nvSpPr>
          <p:spPr>
            <a:xfrm>
              <a:off x="4485" y="2606"/>
              <a:ext cx="2621" cy="923"/>
            </a:xfrm>
            <a:prstGeom prst="rect">
              <a:avLst/>
            </a:prstGeom>
            <a:noFill/>
            <a:ln w="254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文本框 31"/>
            <p:cNvSpPr txBox="1"/>
            <p:nvPr/>
          </p:nvSpPr>
          <p:spPr>
            <a:xfrm>
              <a:off x="4489" y="2649"/>
              <a:ext cx="2617" cy="893"/>
            </a:xfrm>
            <a:prstGeom prst="rect">
              <a:avLst/>
            </a:prstGeom>
            <a:noFill/>
          </p:spPr>
          <p:txBody>
            <a:bodyPr wrap="square" rtlCol="0">
              <a:spAutoFit/>
            </a:bodyPr>
            <a:lstStyle/>
            <a:p>
              <a:r>
                <a:rPr lang="zh-CN" altLang="en-US" sz="2800" b="1"/>
                <a:t>化学性质</a:t>
              </a:r>
              <a:endParaRPr lang="zh-CN" altLang="en-US" sz="2800" b="1"/>
            </a:p>
          </p:txBody>
        </p:sp>
      </p:grpSp>
      <p:sp>
        <p:nvSpPr>
          <p:cNvPr id="33" name="Rectangle 5"/>
          <p:cNvSpPr>
            <a:spLocks noChangeArrowheads="1"/>
          </p:cNvSpPr>
          <p:nvPr/>
        </p:nvSpPr>
        <p:spPr bwMode="auto">
          <a:xfrm>
            <a:off x="4512310" y="912495"/>
            <a:ext cx="7030720" cy="1038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10000"/>
              </a:lnSpc>
            </a:pPr>
            <a:r>
              <a:rPr lang="zh-CN" altLang="en-US" sz="2800" b="1">
                <a:latin typeface="Times New Roman" panose="02020603050405020304" charset="0"/>
                <a:ea typeface="宋体" panose="02010600030101010101" pitchFamily="2" charset="-122"/>
              </a:rPr>
              <a:t>纯净的乙烯为</a:t>
            </a:r>
            <a:r>
              <a:rPr lang="zh-CN" altLang="en-US" sz="2800" b="1">
                <a:solidFill>
                  <a:srgbClr val="FF0000"/>
                </a:solidFill>
                <a:latin typeface="Times New Roman" panose="02020603050405020304" charset="0"/>
                <a:ea typeface="宋体" panose="02010600030101010101" pitchFamily="2" charset="-122"/>
              </a:rPr>
              <a:t>无色</a:t>
            </a:r>
            <a:r>
              <a:rPr lang="zh-CN" altLang="en-US" sz="2800" b="1">
                <a:latin typeface="Times New Roman" panose="02020603050405020304" charset="0"/>
                <a:ea typeface="宋体" panose="02010600030101010101" pitchFamily="2" charset="-122"/>
              </a:rPr>
              <a:t>、</a:t>
            </a:r>
            <a:r>
              <a:rPr lang="zh-CN" altLang="en-US" sz="2800" b="1">
                <a:solidFill>
                  <a:srgbClr val="FF0000"/>
                </a:solidFill>
                <a:latin typeface="Times New Roman" panose="02020603050405020304" charset="0"/>
                <a:ea typeface="宋体" panose="02010600030101010101" pitchFamily="2" charset="-122"/>
              </a:rPr>
              <a:t>稍有气味</a:t>
            </a:r>
            <a:r>
              <a:rPr lang="zh-CN" altLang="en-US" sz="2800" b="1">
                <a:latin typeface="Times New Roman" panose="02020603050405020304" charset="0"/>
                <a:ea typeface="宋体" panose="02010600030101010101" pitchFamily="2" charset="-122"/>
              </a:rPr>
              <a:t>的</a:t>
            </a:r>
            <a:r>
              <a:rPr lang="zh-CN" altLang="en-US" sz="2800" b="1">
                <a:solidFill>
                  <a:srgbClr val="FF0000"/>
                </a:solidFill>
                <a:latin typeface="Times New Roman" panose="02020603050405020304" charset="0"/>
                <a:ea typeface="宋体" panose="02010600030101010101" pitchFamily="2" charset="-122"/>
              </a:rPr>
              <a:t>气体</a:t>
            </a:r>
            <a:r>
              <a:rPr lang="zh-CN" altLang="en-US" sz="2800" b="1">
                <a:latin typeface="Times New Roman" panose="02020603050405020304" charset="0"/>
                <a:ea typeface="宋体" panose="02010600030101010101" pitchFamily="2" charset="-122"/>
              </a:rPr>
              <a:t>，</a:t>
            </a:r>
            <a:r>
              <a:rPr lang="zh-CN" altLang="en-US" sz="2800" b="1">
                <a:solidFill>
                  <a:srgbClr val="FF0000"/>
                </a:solidFill>
                <a:latin typeface="Times New Roman" panose="02020603050405020304" charset="0"/>
                <a:ea typeface="宋体" panose="02010600030101010101" pitchFamily="2" charset="-122"/>
              </a:rPr>
              <a:t>难溶</a:t>
            </a:r>
            <a:r>
              <a:rPr lang="zh-CN" altLang="en-US" sz="2800" b="1">
                <a:latin typeface="Times New Roman" panose="02020603050405020304" charset="0"/>
                <a:ea typeface="宋体" panose="02010600030101010101" pitchFamily="2" charset="-122"/>
              </a:rPr>
              <a:t>于水，密度比空气</a:t>
            </a:r>
            <a:r>
              <a:rPr lang="zh-CN" altLang="en-US" sz="2800" b="1">
                <a:solidFill>
                  <a:srgbClr val="FF0000"/>
                </a:solidFill>
                <a:latin typeface="Times New Roman" panose="02020603050405020304" charset="0"/>
                <a:ea typeface="宋体" panose="02010600030101010101" pitchFamily="2" charset="-122"/>
              </a:rPr>
              <a:t>略小。</a:t>
            </a:r>
            <a:endParaRPr lang="zh-CN" altLang="zh-CN" sz="2800" b="1">
              <a:solidFill>
                <a:srgbClr val="FF0000"/>
              </a:solidFill>
              <a:latin typeface="Times New Roman" panose="02020603050405020304" charset="0"/>
              <a:ea typeface="宋体" panose="02010600030101010101" pitchFamily="2" charset="-122"/>
            </a:endParaRPr>
          </a:p>
        </p:txBody>
      </p:sp>
      <p:grpSp>
        <p:nvGrpSpPr>
          <p:cNvPr id="81" name="组合 80"/>
          <p:cNvGrpSpPr/>
          <p:nvPr/>
        </p:nvGrpSpPr>
        <p:grpSpPr>
          <a:xfrm>
            <a:off x="3453130" y="2386330"/>
            <a:ext cx="810260" cy="3741420"/>
            <a:chOff x="5442" y="4576"/>
            <a:chExt cx="1308" cy="5785"/>
          </a:xfrm>
        </p:grpSpPr>
        <p:cxnSp>
          <p:nvCxnSpPr>
            <p:cNvPr id="55" name="直接连接符 54"/>
            <p:cNvCxnSpPr>
              <a:stCxn id="32" idx="3"/>
            </p:cNvCxnSpPr>
            <p:nvPr/>
          </p:nvCxnSpPr>
          <p:spPr>
            <a:xfrm flipV="1">
              <a:off x="5442" y="8142"/>
              <a:ext cx="565" cy="23"/>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H="1">
              <a:off x="6027" y="4576"/>
              <a:ext cx="0" cy="5785"/>
            </a:xfrm>
            <a:prstGeom prst="line">
              <a:avLst/>
            </a:prstGeom>
            <a:ln w="254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57" name="直接箭头连接符 56"/>
            <p:cNvCxnSpPr/>
            <p:nvPr/>
          </p:nvCxnSpPr>
          <p:spPr>
            <a:xfrm flipV="1">
              <a:off x="6007" y="4579"/>
              <a:ext cx="723" cy="2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8" name="直接箭头连接符 57"/>
            <p:cNvCxnSpPr/>
            <p:nvPr/>
          </p:nvCxnSpPr>
          <p:spPr>
            <a:xfrm flipV="1">
              <a:off x="6008" y="7629"/>
              <a:ext cx="723" cy="2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0" name="直接箭头连接符 59"/>
            <p:cNvCxnSpPr/>
            <p:nvPr/>
          </p:nvCxnSpPr>
          <p:spPr>
            <a:xfrm flipV="1">
              <a:off x="6027" y="10318"/>
              <a:ext cx="723" cy="2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61" name="组合 60"/>
          <p:cNvGrpSpPr/>
          <p:nvPr/>
        </p:nvGrpSpPr>
        <p:grpSpPr>
          <a:xfrm>
            <a:off x="4286250" y="1890395"/>
            <a:ext cx="610235" cy="1667510"/>
            <a:chOff x="4485" y="2606"/>
            <a:chExt cx="961" cy="2626"/>
          </a:xfrm>
        </p:grpSpPr>
        <p:sp>
          <p:nvSpPr>
            <p:cNvPr id="62" name="矩形 61"/>
            <p:cNvSpPr/>
            <p:nvPr/>
          </p:nvSpPr>
          <p:spPr>
            <a:xfrm>
              <a:off x="4485" y="2606"/>
              <a:ext cx="961" cy="2613"/>
            </a:xfrm>
            <a:prstGeom prst="rect">
              <a:avLst/>
            </a:prstGeom>
            <a:noFill/>
            <a:ln w="254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lang="zh-CN" altLang="en-US"/>
            </a:p>
          </p:txBody>
        </p:sp>
        <p:sp>
          <p:nvSpPr>
            <p:cNvPr id="63" name="文本框 62"/>
            <p:cNvSpPr txBox="1"/>
            <p:nvPr/>
          </p:nvSpPr>
          <p:spPr>
            <a:xfrm>
              <a:off x="4489" y="2649"/>
              <a:ext cx="957" cy="2583"/>
            </a:xfrm>
            <a:prstGeom prst="rect">
              <a:avLst/>
            </a:prstGeom>
            <a:noFill/>
          </p:spPr>
          <p:txBody>
            <a:bodyPr wrap="square" rtlCol="0">
              <a:spAutoFit/>
            </a:bodyPr>
            <a:lstStyle/>
            <a:p>
              <a:pPr>
                <a:lnSpc>
                  <a:spcPct val="90000"/>
                </a:lnSpc>
              </a:pPr>
              <a:r>
                <a:rPr lang="zh-CN" altLang="zh-CN" sz="2800" b="1"/>
                <a:t>氧化反应</a:t>
              </a:r>
              <a:endParaRPr lang="zh-CN" altLang="zh-CN" sz="2800" b="1"/>
            </a:p>
          </p:txBody>
        </p:sp>
      </p:grpSp>
      <p:grpSp>
        <p:nvGrpSpPr>
          <p:cNvPr id="64" name="组合 63"/>
          <p:cNvGrpSpPr/>
          <p:nvPr/>
        </p:nvGrpSpPr>
        <p:grpSpPr>
          <a:xfrm>
            <a:off x="4264025" y="3843020"/>
            <a:ext cx="527685" cy="1550670"/>
            <a:chOff x="4485" y="2605"/>
            <a:chExt cx="2621" cy="2902"/>
          </a:xfrm>
        </p:grpSpPr>
        <p:sp>
          <p:nvSpPr>
            <p:cNvPr id="65" name="矩形 64"/>
            <p:cNvSpPr/>
            <p:nvPr/>
          </p:nvSpPr>
          <p:spPr>
            <a:xfrm>
              <a:off x="4485" y="2605"/>
              <a:ext cx="2621" cy="2902"/>
            </a:xfrm>
            <a:prstGeom prst="rect">
              <a:avLst/>
            </a:prstGeom>
            <a:noFill/>
            <a:ln w="254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80000"/>
                </a:lnSpc>
              </a:pPr>
              <a:endParaRPr lang="zh-CN" altLang="en-US"/>
            </a:p>
          </p:txBody>
        </p:sp>
        <p:sp>
          <p:nvSpPr>
            <p:cNvPr id="66" name="文本框 65"/>
            <p:cNvSpPr txBox="1"/>
            <p:nvPr/>
          </p:nvSpPr>
          <p:spPr>
            <a:xfrm>
              <a:off x="4489" y="2649"/>
              <a:ext cx="2617" cy="2749"/>
            </a:xfrm>
            <a:prstGeom prst="rect">
              <a:avLst/>
            </a:prstGeom>
            <a:noFill/>
          </p:spPr>
          <p:txBody>
            <a:bodyPr wrap="square" rtlCol="0">
              <a:spAutoFit/>
            </a:bodyPr>
            <a:lstStyle/>
            <a:p>
              <a:pPr>
                <a:lnSpc>
                  <a:spcPct val="80000"/>
                </a:lnSpc>
              </a:pPr>
              <a:r>
                <a:rPr lang="zh-CN" altLang="zh-CN" sz="2800" b="1"/>
                <a:t>加成反应</a:t>
              </a:r>
              <a:endParaRPr lang="zh-CN" altLang="zh-CN" sz="2800" b="1"/>
            </a:p>
          </p:txBody>
        </p:sp>
      </p:grpSp>
      <p:grpSp>
        <p:nvGrpSpPr>
          <p:cNvPr id="67" name="组合 66"/>
          <p:cNvGrpSpPr/>
          <p:nvPr/>
        </p:nvGrpSpPr>
        <p:grpSpPr>
          <a:xfrm>
            <a:off x="4289425" y="5771515"/>
            <a:ext cx="1664335" cy="586105"/>
            <a:chOff x="4485" y="2606"/>
            <a:chExt cx="2621" cy="923"/>
          </a:xfrm>
        </p:grpSpPr>
        <p:sp>
          <p:nvSpPr>
            <p:cNvPr id="68" name="矩形 67"/>
            <p:cNvSpPr/>
            <p:nvPr/>
          </p:nvSpPr>
          <p:spPr>
            <a:xfrm>
              <a:off x="4485" y="2606"/>
              <a:ext cx="2621" cy="923"/>
            </a:xfrm>
            <a:prstGeom prst="rect">
              <a:avLst/>
            </a:prstGeom>
            <a:noFill/>
            <a:ln w="254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文本框 68"/>
            <p:cNvSpPr txBox="1"/>
            <p:nvPr/>
          </p:nvSpPr>
          <p:spPr>
            <a:xfrm>
              <a:off x="4489" y="2649"/>
              <a:ext cx="2617" cy="822"/>
            </a:xfrm>
            <a:prstGeom prst="rect">
              <a:avLst/>
            </a:prstGeom>
            <a:noFill/>
          </p:spPr>
          <p:txBody>
            <a:bodyPr wrap="square" rtlCol="0">
              <a:spAutoFit/>
            </a:bodyPr>
            <a:lstStyle/>
            <a:p>
              <a:r>
                <a:rPr lang="zh-CN" altLang="zh-CN" sz="2800" b="1"/>
                <a:t>加聚反应</a:t>
              </a:r>
              <a:endParaRPr lang="zh-CN" altLang="zh-CN" sz="2800" b="1"/>
            </a:p>
          </p:txBody>
        </p:sp>
      </p:grpSp>
      <p:sp>
        <p:nvSpPr>
          <p:cNvPr id="70" name="Rectangle 5"/>
          <p:cNvSpPr>
            <a:spLocks noChangeArrowheads="1"/>
          </p:cNvSpPr>
          <p:nvPr/>
        </p:nvSpPr>
        <p:spPr bwMode="auto">
          <a:xfrm>
            <a:off x="5249477" y="1796368"/>
            <a:ext cx="1873250"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2800" b="1">
                <a:latin typeface="Times New Roman" panose="02020603050405020304" charset="0"/>
                <a:ea typeface="宋体" panose="02010600030101010101" pitchFamily="2" charset="-122"/>
              </a:rPr>
              <a:t>①可燃性</a:t>
            </a:r>
            <a:endParaRPr lang="zh-CN" altLang="en-US" sz="2800" b="1">
              <a:solidFill>
                <a:srgbClr val="FF0000"/>
              </a:solidFill>
              <a:latin typeface="Times New Roman" panose="02020603050405020304" charset="0"/>
              <a:ea typeface="宋体" panose="02010600030101010101" pitchFamily="2" charset="-122"/>
            </a:endParaRPr>
          </a:p>
        </p:txBody>
      </p:sp>
      <p:grpSp>
        <p:nvGrpSpPr>
          <p:cNvPr id="71" name="组合 70"/>
          <p:cNvGrpSpPr/>
          <p:nvPr/>
        </p:nvGrpSpPr>
        <p:grpSpPr>
          <a:xfrm>
            <a:off x="6708521" y="1603543"/>
            <a:ext cx="5966329" cy="778585"/>
            <a:chOff x="9816595" y="7791666"/>
            <a:chExt cx="5966329" cy="778585"/>
          </a:xfrm>
        </p:grpSpPr>
        <p:sp>
          <p:nvSpPr>
            <p:cNvPr id="72" name="文本框 71"/>
            <p:cNvSpPr txBox="1"/>
            <p:nvPr/>
          </p:nvSpPr>
          <p:spPr>
            <a:xfrm>
              <a:off x="9816595" y="8048281"/>
              <a:ext cx="5966329" cy="521970"/>
            </a:xfrm>
            <a:prstGeom prst="rect">
              <a:avLst/>
            </a:prstGeom>
            <a:noFill/>
          </p:spPr>
          <p:txBody>
            <a:bodyPr wrap="square" rtlCol="0">
              <a:spAutoFit/>
            </a:bodyPr>
            <a:lstStyle/>
            <a:p>
              <a:r>
                <a:rPr lang="en-US" altLang="zh-CN" sz="2800" b="1">
                  <a:solidFill>
                    <a:srgbClr val="FF0000"/>
                  </a:solidFill>
                  <a:latin typeface="Times New Roman" panose="02020603050405020304" charset="0"/>
                  <a:ea typeface="黑体" panose="02010609060101010101" pitchFamily="49" charset="-122"/>
                  <a:cs typeface="Times New Roman" panose="02020603050405020304" charset="0"/>
                </a:rPr>
                <a:t>C</a:t>
              </a:r>
              <a:r>
                <a:rPr lang="en-US" altLang="zh-CN" sz="2800" b="1" baseline="-25000">
                  <a:solidFill>
                    <a:srgbClr val="FF0000"/>
                  </a:solidFill>
                  <a:latin typeface="Times New Roman" panose="02020603050405020304" charset="0"/>
                  <a:ea typeface="黑体" panose="02010609060101010101" pitchFamily="49" charset="-122"/>
                  <a:cs typeface="Times New Roman" panose="02020603050405020304" charset="0"/>
                </a:rPr>
                <a:t>2</a:t>
              </a:r>
              <a:r>
                <a:rPr lang="en-US" altLang="zh-CN" sz="2800" b="1">
                  <a:solidFill>
                    <a:srgbClr val="FF0000"/>
                  </a:solidFill>
                  <a:latin typeface="Times New Roman" panose="02020603050405020304" charset="0"/>
                  <a:ea typeface="黑体" panose="02010609060101010101" pitchFamily="49" charset="-122"/>
                  <a:cs typeface="Times New Roman" panose="02020603050405020304" charset="0"/>
                </a:rPr>
                <a:t>H</a:t>
              </a:r>
              <a:r>
                <a:rPr lang="en-US" altLang="zh-CN" sz="2800" b="1" baseline="-25000">
                  <a:solidFill>
                    <a:srgbClr val="FF0000"/>
                  </a:solidFill>
                  <a:latin typeface="Times New Roman" panose="02020603050405020304" charset="0"/>
                  <a:ea typeface="黑体" panose="02010609060101010101" pitchFamily="49" charset="-122"/>
                  <a:cs typeface="Times New Roman" panose="02020603050405020304" charset="0"/>
                </a:rPr>
                <a:t>4</a:t>
              </a:r>
              <a:r>
                <a:rPr lang="zh-CN" altLang="en-US" sz="2800" b="1">
                  <a:solidFill>
                    <a:srgbClr val="FF0000"/>
                  </a:solidFill>
                  <a:latin typeface="Times New Roman" panose="02020603050405020304" charset="0"/>
                  <a:ea typeface="黑体" panose="02010609060101010101" pitchFamily="49" charset="-122"/>
                  <a:cs typeface="Times New Roman" panose="02020603050405020304" charset="0"/>
                </a:rPr>
                <a:t>＋</a:t>
              </a:r>
              <a:r>
                <a:rPr lang="en-US" altLang="zh-CN" sz="2800" b="1">
                  <a:solidFill>
                    <a:srgbClr val="FF0000"/>
                  </a:solidFill>
                  <a:latin typeface="Times New Roman" panose="02020603050405020304" charset="0"/>
                  <a:ea typeface="黑体" panose="02010609060101010101" pitchFamily="49" charset="-122"/>
                  <a:cs typeface="Times New Roman" panose="02020603050405020304" charset="0"/>
                </a:rPr>
                <a:t>3O</a:t>
              </a:r>
              <a:r>
                <a:rPr lang="en-US" altLang="zh-CN" sz="2800" b="1" baseline="-25000">
                  <a:solidFill>
                    <a:srgbClr val="FF0000"/>
                  </a:solidFill>
                  <a:latin typeface="Times New Roman" panose="02020603050405020304" charset="0"/>
                  <a:ea typeface="黑体" panose="02010609060101010101" pitchFamily="49" charset="-122"/>
                  <a:cs typeface="Times New Roman" panose="02020603050405020304" charset="0"/>
                </a:rPr>
                <a:t>2</a:t>
              </a:r>
              <a:r>
                <a:rPr lang="en-US" altLang="zh-CN" sz="2800" b="1">
                  <a:solidFill>
                    <a:srgbClr val="FF0000"/>
                  </a:solidFill>
                  <a:latin typeface="Times New Roman" panose="02020603050405020304" charset="0"/>
                  <a:ea typeface="黑体" panose="02010609060101010101" pitchFamily="49" charset="-122"/>
                  <a:cs typeface="Times New Roman" panose="02020603050405020304" charset="0"/>
                </a:rPr>
                <a:t>              2CO</a:t>
              </a:r>
              <a:r>
                <a:rPr lang="en-US" altLang="zh-CN" sz="2800" b="1" baseline="-25000">
                  <a:solidFill>
                    <a:srgbClr val="FF0000"/>
                  </a:solidFill>
                  <a:latin typeface="Times New Roman" panose="02020603050405020304" charset="0"/>
                  <a:ea typeface="黑体" panose="02010609060101010101" pitchFamily="49" charset="-122"/>
                  <a:cs typeface="Times New Roman" panose="02020603050405020304" charset="0"/>
                </a:rPr>
                <a:t>2</a:t>
              </a:r>
              <a:r>
                <a:rPr lang="zh-CN" altLang="en-US" sz="2800" b="1">
                  <a:solidFill>
                    <a:srgbClr val="FF0000"/>
                  </a:solidFill>
                  <a:latin typeface="Times New Roman" panose="02020603050405020304" charset="0"/>
                  <a:ea typeface="黑体" panose="02010609060101010101" pitchFamily="49" charset="-122"/>
                  <a:cs typeface="Times New Roman" panose="02020603050405020304" charset="0"/>
                </a:rPr>
                <a:t>＋</a:t>
              </a:r>
              <a:r>
                <a:rPr lang="en-US" altLang="zh-CN" sz="2800" b="1">
                  <a:solidFill>
                    <a:srgbClr val="FF0000"/>
                  </a:solidFill>
                  <a:latin typeface="Times New Roman" panose="02020603050405020304" charset="0"/>
                  <a:ea typeface="黑体" panose="02010609060101010101" pitchFamily="49" charset="-122"/>
                  <a:cs typeface="Times New Roman" panose="02020603050405020304" charset="0"/>
                </a:rPr>
                <a:t>2H</a:t>
              </a:r>
              <a:r>
                <a:rPr lang="en-US" altLang="zh-CN" sz="2800" b="1" baseline="-25000">
                  <a:solidFill>
                    <a:srgbClr val="FF0000"/>
                  </a:solidFill>
                  <a:latin typeface="Times New Roman" panose="02020603050405020304" charset="0"/>
                  <a:ea typeface="黑体" panose="02010609060101010101" pitchFamily="49" charset="-122"/>
                  <a:cs typeface="Times New Roman" panose="02020603050405020304" charset="0"/>
                </a:rPr>
                <a:t>2</a:t>
              </a:r>
              <a:r>
                <a:rPr lang="en-US" altLang="zh-CN" sz="2800" b="1">
                  <a:solidFill>
                    <a:srgbClr val="FF0000"/>
                  </a:solidFill>
                  <a:latin typeface="Times New Roman" panose="02020603050405020304" charset="0"/>
                  <a:ea typeface="黑体" panose="02010609060101010101" pitchFamily="49" charset="-122"/>
                  <a:cs typeface="Times New Roman" panose="02020603050405020304" charset="0"/>
                </a:rPr>
                <a:t>O</a:t>
              </a:r>
              <a:endParaRPr lang="zh-CN" altLang="en-US" sz="2800" b="1">
                <a:solidFill>
                  <a:srgbClr val="FF0000"/>
                </a:solidFill>
                <a:latin typeface="Times New Roman" panose="02020603050405020304" charset="0"/>
                <a:ea typeface="黑体" panose="02010609060101010101" pitchFamily="49" charset="-122"/>
                <a:cs typeface="Times New Roman" panose="02020603050405020304" charset="0"/>
              </a:endParaRPr>
            </a:p>
          </p:txBody>
        </p:sp>
        <p:grpSp>
          <p:nvGrpSpPr>
            <p:cNvPr id="73" name="组合 72"/>
            <p:cNvGrpSpPr/>
            <p:nvPr/>
          </p:nvGrpSpPr>
          <p:grpSpPr>
            <a:xfrm>
              <a:off x="11654565" y="7791666"/>
              <a:ext cx="1224280" cy="672534"/>
              <a:chOff x="11654565" y="7791666"/>
              <a:chExt cx="1224280" cy="672534"/>
            </a:xfrm>
          </p:grpSpPr>
          <p:sp>
            <p:nvSpPr>
              <p:cNvPr id="74" name="Rectangle 5"/>
              <p:cNvSpPr>
                <a:spLocks noChangeArrowheads="1"/>
              </p:cNvSpPr>
              <p:nvPr/>
            </p:nvSpPr>
            <p:spPr bwMode="auto">
              <a:xfrm>
                <a:off x="11654565" y="7791666"/>
                <a:ext cx="1224280" cy="672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20000"/>
                  </a:lnSpc>
                </a:pPr>
                <a:r>
                  <a:rPr lang="zh-CN" altLang="en-US" sz="2800">
                    <a:solidFill>
                      <a:srgbClr val="FF0000"/>
                    </a:solidFill>
                    <a:latin typeface="Times New Roman" panose="02020603050405020304" charset="0"/>
                    <a:ea typeface="黑体" panose="02010609060101010101" pitchFamily="49" charset="-122"/>
                  </a:rPr>
                  <a:t>点燃</a:t>
                </a:r>
                <a:endParaRPr lang="zh-CN" altLang="en-US" sz="2800">
                  <a:solidFill>
                    <a:srgbClr val="FF0000"/>
                  </a:solidFill>
                  <a:latin typeface="Times New Roman" panose="02020603050405020304" charset="0"/>
                  <a:ea typeface="黑体" panose="02010609060101010101" pitchFamily="49" charset="-122"/>
                </a:endParaRPr>
              </a:p>
            </p:txBody>
          </p:sp>
          <p:cxnSp>
            <p:nvCxnSpPr>
              <p:cNvPr id="75" name="直接箭头连接符 74"/>
              <p:cNvCxnSpPr/>
              <p:nvPr/>
            </p:nvCxnSpPr>
            <p:spPr>
              <a:xfrm flipV="1">
                <a:off x="11868559" y="8328708"/>
                <a:ext cx="903807" cy="12065"/>
              </a:xfrm>
              <a:prstGeom prst="straightConnector1">
                <a:avLst/>
              </a:prstGeom>
              <a:ln w="28575">
                <a:solidFill>
                  <a:srgbClr val="FF0000"/>
                </a:solidFill>
                <a:tailEnd type="stealth" w="lg" len="lg"/>
              </a:ln>
            </p:spPr>
            <p:style>
              <a:lnRef idx="1">
                <a:schemeClr val="accent1"/>
              </a:lnRef>
              <a:fillRef idx="0">
                <a:schemeClr val="accent1"/>
              </a:fillRef>
              <a:effectRef idx="0">
                <a:schemeClr val="accent1"/>
              </a:effectRef>
              <a:fontRef idx="minor">
                <a:schemeClr val="tx1"/>
              </a:fontRef>
            </p:style>
          </p:cxnSp>
        </p:grpSp>
      </p:grpSp>
      <p:sp>
        <p:nvSpPr>
          <p:cNvPr id="76" name="文本框 75"/>
          <p:cNvSpPr txBox="1"/>
          <p:nvPr/>
        </p:nvSpPr>
        <p:spPr>
          <a:xfrm>
            <a:off x="5249545" y="3039110"/>
            <a:ext cx="5953125" cy="521970"/>
          </a:xfrm>
          <a:prstGeom prst="rect">
            <a:avLst/>
          </a:prstGeom>
          <a:noFill/>
        </p:spPr>
        <p:txBody>
          <a:bodyPr wrap="none" rtlCol="0" anchor="t">
            <a:spAutoFit/>
          </a:bodyPr>
          <a:lstStyle/>
          <a:p>
            <a:r>
              <a:rPr lang="zh-CN" altLang="en-US" sz="2800" b="1">
                <a:latin typeface="Times New Roman" panose="02020603050405020304" charset="0"/>
                <a:ea typeface="宋体" panose="02010600030101010101" pitchFamily="2" charset="-122"/>
                <a:cs typeface="Times New Roman" panose="02020603050405020304" charset="0"/>
                <a:sym typeface="+mn-ea"/>
              </a:rPr>
              <a:t>②使酸性</a:t>
            </a:r>
            <a:r>
              <a:rPr lang="en-US" altLang="zh-CN" sz="2800" b="1">
                <a:latin typeface="Times New Roman" panose="02020603050405020304" charset="0"/>
                <a:ea typeface="宋体" panose="02010600030101010101" pitchFamily="2" charset="-122"/>
                <a:cs typeface="Times New Roman" panose="02020603050405020304" charset="0"/>
                <a:sym typeface="+mn-ea"/>
              </a:rPr>
              <a:t>KMnO</a:t>
            </a:r>
            <a:r>
              <a:rPr lang="en-US" altLang="zh-CN" sz="2800" b="1" baseline="-25000">
                <a:latin typeface="Times New Roman" panose="02020603050405020304" charset="0"/>
                <a:ea typeface="宋体" panose="02010600030101010101" pitchFamily="2" charset="-122"/>
                <a:cs typeface="Times New Roman" panose="02020603050405020304" charset="0"/>
                <a:sym typeface="+mn-ea"/>
              </a:rPr>
              <a:t>4</a:t>
            </a:r>
            <a:r>
              <a:rPr lang="zh-CN" altLang="en-US" sz="2800" b="1">
                <a:latin typeface="Times New Roman" panose="02020603050405020304" charset="0"/>
                <a:ea typeface="宋体" panose="02010600030101010101" pitchFamily="2" charset="-122"/>
                <a:cs typeface="Times New Roman" panose="02020603050405020304" charset="0"/>
                <a:sym typeface="+mn-ea"/>
              </a:rPr>
              <a:t>溶液褪色，生成</a:t>
            </a:r>
            <a:r>
              <a:rPr lang="en-US" altLang="zh-CN" sz="2800" b="1">
                <a:latin typeface="Times New Roman" panose="02020603050405020304" charset="0"/>
                <a:ea typeface="宋体" panose="02010600030101010101" pitchFamily="2" charset="-122"/>
                <a:cs typeface="Times New Roman" panose="02020603050405020304" charset="0"/>
                <a:sym typeface="+mn-ea"/>
              </a:rPr>
              <a:t>CO</a:t>
            </a:r>
            <a:r>
              <a:rPr lang="en-US" altLang="zh-CN" sz="2800" b="1" baseline="-25000">
                <a:latin typeface="Times New Roman" panose="02020603050405020304" charset="0"/>
                <a:ea typeface="宋体" panose="02010600030101010101" pitchFamily="2" charset="-122"/>
                <a:cs typeface="Times New Roman" panose="02020603050405020304" charset="0"/>
                <a:sym typeface="+mn-ea"/>
              </a:rPr>
              <a:t>2</a:t>
            </a:r>
            <a:endParaRPr lang="en-US" altLang="zh-CN" sz="2800" b="1" baseline="-25000">
              <a:latin typeface="Times New Roman" panose="02020603050405020304" charset="0"/>
              <a:ea typeface="宋体" panose="02010600030101010101" pitchFamily="2" charset="-122"/>
              <a:cs typeface="Times New Roman" panose="02020603050405020304" charset="0"/>
              <a:sym typeface="+mn-ea"/>
            </a:endParaRPr>
          </a:p>
        </p:txBody>
      </p:sp>
      <p:grpSp>
        <p:nvGrpSpPr>
          <p:cNvPr id="77" name="组合 76"/>
          <p:cNvGrpSpPr/>
          <p:nvPr/>
        </p:nvGrpSpPr>
        <p:grpSpPr>
          <a:xfrm>
            <a:off x="5102860" y="3628390"/>
            <a:ext cx="7122795" cy="521970"/>
            <a:chOff x="7136351" y="9537963"/>
            <a:chExt cx="7344612" cy="521970"/>
          </a:xfrm>
        </p:grpSpPr>
        <p:sp>
          <p:nvSpPr>
            <p:cNvPr id="78" name="文本框 77"/>
            <p:cNvSpPr txBox="1"/>
            <p:nvPr/>
          </p:nvSpPr>
          <p:spPr>
            <a:xfrm>
              <a:off x="7136351" y="9537963"/>
              <a:ext cx="7344612" cy="521970"/>
            </a:xfrm>
            <a:prstGeom prst="rect">
              <a:avLst/>
            </a:prstGeom>
            <a:noFill/>
          </p:spPr>
          <p:txBody>
            <a:bodyPr wrap="square" rtlCol="0">
              <a:spAutoFit/>
            </a:bodyPr>
            <a:lstStyle/>
            <a:p>
              <a:r>
                <a:rPr lang="en-US" altLang="zh-CN" sz="2800" b="1">
                  <a:solidFill>
                    <a:srgbClr val="FF0000"/>
                  </a:solidFill>
                  <a:latin typeface="Times New Roman" panose="02020603050405020304" charset="0"/>
                  <a:ea typeface="黑体" panose="02010609060101010101" pitchFamily="49" charset="-122"/>
                  <a:cs typeface="Times New Roman" panose="02020603050405020304" charset="0"/>
                </a:rPr>
                <a:t>CH</a:t>
              </a:r>
              <a:r>
                <a:rPr lang="en-US" altLang="zh-CN" sz="2800" b="1" baseline="-25000">
                  <a:solidFill>
                    <a:srgbClr val="FF0000"/>
                  </a:solidFill>
                  <a:latin typeface="Times New Roman" panose="02020603050405020304" charset="0"/>
                  <a:ea typeface="黑体" panose="02010609060101010101" pitchFamily="49" charset="-122"/>
                  <a:cs typeface="Times New Roman" panose="02020603050405020304" charset="0"/>
                </a:rPr>
                <a:t>2</a:t>
              </a:r>
              <a:r>
                <a:rPr lang="zh-CN" altLang="en-US" sz="2800" b="1">
                  <a:solidFill>
                    <a:srgbClr val="FF0000"/>
                  </a:solidFill>
                  <a:latin typeface="Times New Roman" panose="02020603050405020304" charset="0"/>
                  <a:ea typeface="黑体" panose="02010609060101010101" pitchFamily="49" charset="-122"/>
                  <a:cs typeface="Times New Roman" panose="02020603050405020304" charset="0"/>
                </a:rPr>
                <a:t>＝</a:t>
              </a:r>
              <a:r>
                <a:rPr lang="en-US" altLang="zh-CN" sz="2800" b="1">
                  <a:solidFill>
                    <a:srgbClr val="FF0000"/>
                  </a:solidFill>
                  <a:latin typeface="Times New Roman" panose="02020603050405020304" charset="0"/>
                  <a:ea typeface="黑体" panose="02010609060101010101" pitchFamily="49" charset="-122"/>
                  <a:cs typeface="Times New Roman" panose="02020603050405020304" charset="0"/>
                </a:rPr>
                <a:t>CH</a:t>
              </a:r>
              <a:r>
                <a:rPr lang="en-US" altLang="zh-CN" sz="2800" b="1" baseline="-25000">
                  <a:solidFill>
                    <a:srgbClr val="FF0000"/>
                  </a:solidFill>
                  <a:latin typeface="Times New Roman" panose="02020603050405020304" charset="0"/>
                  <a:ea typeface="黑体" panose="02010609060101010101" pitchFamily="49" charset="-122"/>
                  <a:cs typeface="Times New Roman" panose="02020603050405020304" charset="0"/>
                </a:rPr>
                <a:t>2</a:t>
              </a:r>
              <a:r>
                <a:rPr lang="zh-CN" altLang="en-US" sz="2800" b="1">
                  <a:solidFill>
                    <a:srgbClr val="FF0000"/>
                  </a:solidFill>
                  <a:latin typeface="Times New Roman" panose="02020603050405020304" charset="0"/>
                  <a:ea typeface="黑体" panose="02010609060101010101" pitchFamily="49" charset="-122"/>
                  <a:cs typeface="Times New Roman" panose="02020603050405020304" charset="0"/>
                </a:rPr>
                <a:t>＋</a:t>
              </a:r>
              <a:r>
                <a:rPr lang="en-US" altLang="zh-CN" sz="2800" b="1">
                  <a:solidFill>
                    <a:srgbClr val="FF0000"/>
                  </a:solidFill>
                  <a:latin typeface="Times New Roman" panose="02020603050405020304" charset="0"/>
                  <a:ea typeface="黑体" panose="02010609060101010101" pitchFamily="49" charset="-122"/>
                  <a:cs typeface="Times New Roman" panose="02020603050405020304" charset="0"/>
                </a:rPr>
                <a:t>Br</a:t>
              </a:r>
              <a:r>
                <a:rPr lang="en-US" altLang="zh-CN" sz="2800" b="1" baseline="-25000">
                  <a:solidFill>
                    <a:srgbClr val="FF0000"/>
                  </a:solidFill>
                  <a:latin typeface="Times New Roman" panose="02020603050405020304" charset="0"/>
                  <a:ea typeface="黑体" panose="02010609060101010101" pitchFamily="49" charset="-122"/>
                  <a:cs typeface="Times New Roman" panose="02020603050405020304" charset="0"/>
                </a:rPr>
                <a:t>2</a:t>
              </a:r>
              <a:r>
                <a:rPr lang="en-US" altLang="zh-CN" sz="2800" b="1">
                  <a:solidFill>
                    <a:srgbClr val="FF0000"/>
                  </a:solidFill>
                  <a:latin typeface="Times New Roman" panose="02020603050405020304" charset="0"/>
                  <a:ea typeface="黑体" panose="02010609060101010101" pitchFamily="49" charset="-122"/>
                  <a:cs typeface="Times New Roman" panose="02020603050405020304" charset="0"/>
                </a:rPr>
                <a:t>              CH</a:t>
              </a:r>
              <a:r>
                <a:rPr lang="en-US" altLang="zh-CN" sz="2800" b="1" baseline="-25000">
                  <a:solidFill>
                    <a:srgbClr val="FF0000"/>
                  </a:solidFill>
                  <a:latin typeface="Times New Roman" panose="02020603050405020304" charset="0"/>
                  <a:ea typeface="黑体" panose="02010609060101010101" pitchFamily="49" charset="-122"/>
                  <a:cs typeface="Times New Roman" panose="02020603050405020304" charset="0"/>
                </a:rPr>
                <a:t>2</a:t>
              </a:r>
              <a:r>
                <a:rPr lang="en-US" altLang="zh-CN" sz="2800" b="1">
                  <a:solidFill>
                    <a:srgbClr val="FF0000"/>
                  </a:solidFill>
                  <a:latin typeface="Times New Roman" panose="02020603050405020304" charset="0"/>
                  <a:ea typeface="黑体" panose="02010609060101010101" pitchFamily="49" charset="-122"/>
                  <a:cs typeface="Times New Roman" panose="02020603050405020304" charset="0"/>
                </a:rPr>
                <a:t>BrCH</a:t>
              </a:r>
              <a:r>
                <a:rPr lang="en-US" altLang="zh-CN" sz="2800" b="1" baseline="-25000">
                  <a:solidFill>
                    <a:srgbClr val="FF0000"/>
                  </a:solidFill>
                  <a:latin typeface="Times New Roman" panose="02020603050405020304" charset="0"/>
                  <a:ea typeface="黑体" panose="02010609060101010101" pitchFamily="49" charset="-122"/>
                  <a:cs typeface="Times New Roman" panose="02020603050405020304" charset="0"/>
                </a:rPr>
                <a:t>2</a:t>
              </a:r>
              <a:r>
                <a:rPr lang="en-US" altLang="zh-CN" sz="2800" b="1">
                  <a:solidFill>
                    <a:srgbClr val="FF0000"/>
                  </a:solidFill>
                  <a:latin typeface="Times New Roman" panose="02020603050405020304" charset="0"/>
                  <a:ea typeface="黑体" panose="02010609060101010101" pitchFamily="49" charset="-122"/>
                  <a:cs typeface="Times New Roman" panose="02020603050405020304" charset="0"/>
                </a:rPr>
                <a:t>Br </a:t>
              </a:r>
              <a:endParaRPr lang="zh-CN" altLang="en-US" sz="2800" b="1">
                <a:solidFill>
                  <a:srgbClr val="FF0000"/>
                </a:solidFill>
                <a:latin typeface="Times New Roman" panose="02020603050405020304" charset="0"/>
                <a:ea typeface="黑体" panose="02010609060101010101" pitchFamily="49" charset="-122"/>
                <a:cs typeface="Times New Roman" panose="02020603050405020304" charset="0"/>
              </a:endParaRPr>
            </a:p>
          </p:txBody>
        </p:sp>
        <p:cxnSp>
          <p:nvCxnSpPr>
            <p:cNvPr id="79" name="直接箭头连接符 78"/>
            <p:cNvCxnSpPr/>
            <p:nvPr/>
          </p:nvCxnSpPr>
          <p:spPr>
            <a:xfrm flipV="1">
              <a:off x="10171889" y="9798948"/>
              <a:ext cx="948769" cy="9525"/>
            </a:xfrm>
            <a:prstGeom prst="straightConnector1">
              <a:avLst/>
            </a:prstGeom>
            <a:ln w="28575">
              <a:solidFill>
                <a:srgbClr val="FF0000"/>
              </a:solidFill>
              <a:tailEnd type="stealth" w="lg" len="lg"/>
            </a:ln>
          </p:spPr>
          <p:style>
            <a:lnRef idx="1">
              <a:schemeClr val="accent1"/>
            </a:lnRef>
            <a:fillRef idx="0">
              <a:schemeClr val="accent1"/>
            </a:fillRef>
            <a:effectRef idx="0">
              <a:schemeClr val="accent1"/>
            </a:effectRef>
            <a:fontRef idx="minor">
              <a:schemeClr val="tx1"/>
            </a:fontRef>
          </p:style>
        </p:cxnSp>
      </p:grpSp>
      <p:sp>
        <p:nvSpPr>
          <p:cNvPr id="82" name="左大括号 81"/>
          <p:cNvSpPr/>
          <p:nvPr/>
        </p:nvSpPr>
        <p:spPr>
          <a:xfrm>
            <a:off x="4995545" y="2167890"/>
            <a:ext cx="254000" cy="1139825"/>
          </a:xfrm>
          <a:prstGeom prst="leftBrace">
            <a:avLst>
              <a:gd name="adj1" fmla="val 8333"/>
              <a:gd name="adj2" fmla="val 40167"/>
            </a:avLst>
          </a:prstGeom>
          <a:ln w="254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93" name="组合 92"/>
          <p:cNvGrpSpPr/>
          <p:nvPr/>
        </p:nvGrpSpPr>
        <p:grpSpPr>
          <a:xfrm>
            <a:off x="6072505" y="5771515"/>
            <a:ext cx="5756910" cy="659130"/>
            <a:chOff x="6004" y="171"/>
            <a:chExt cx="9066" cy="1038"/>
          </a:xfrm>
          <a:solidFill>
            <a:schemeClr val="bg1"/>
          </a:solidFill>
        </p:grpSpPr>
        <p:grpSp>
          <p:nvGrpSpPr>
            <p:cNvPr id="83" name="组合 82"/>
            <p:cNvGrpSpPr/>
            <p:nvPr/>
          </p:nvGrpSpPr>
          <p:grpSpPr>
            <a:xfrm>
              <a:off x="6004" y="171"/>
              <a:ext cx="9066" cy="1038"/>
              <a:chOff x="9924949" y="10574298"/>
              <a:chExt cx="5757038" cy="659114"/>
            </a:xfrm>
            <a:grpFill/>
          </p:grpSpPr>
          <p:sp>
            <p:nvSpPr>
              <p:cNvPr id="84" name="文本框 83"/>
              <p:cNvSpPr txBox="1"/>
              <p:nvPr/>
            </p:nvSpPr>
            <p:spPr>
              <a:xfrm>
                <a:off x="9924949" y="10711455"/>
                <a:ext cx="5757038" cy="521957"/>
              </a:xfrm>
              <a:prstGeom prst="rect">
                <a:avLst/>
              </a:prstGeom>
              <a:grpFill/>
            </p:spPr>
            <p:txBody>
              <a:bodyPr wrap="square" rtlCol="0">
                <a:spAutoFit/>
              </a:bodyPr>
              <a:lstStyle/>
              <a:p>
                <a:r>
                  <a:rPr lang="en-US" altLang="zh-CN" sz="2800" b="1">
                    <a:solidFill>
                      <a:srgbClr val="FF0000"/>
                    </a:solidFill>
                    <a:latin typeface="Times New Roman" panose="02020603050405020304" charset="0"/>
                    <a:ea typeface="黑体" panose="02010609060101010101" pitchFamily="49" charset="-122"/>
                    <a:cs typeface="Times New Roman" panose="02020603050405020304" charset="0"/>
                  </a:rPr>
                  <a:t>nCH</a:t>
                </a:r>
                <a:r>
                  <a:rPr lang="en-US" altLang="zh-CN" sz="2800" b="1" baseline="-25000">
                    <a:solidFill>
                      <a:srgbClr val="FF0000"/>
                    </a:solidFill>
                    <a:latin typeface="Times New Roman" panose="02020603050405020304" charset="0"/>
                    <a:ea typeface="黑体" panose="02010609060101010101" pitchFamily="49" charset="-122"/>
                    <a:cs typeface="Times New Roman" panose="02020603050405020304" charset="0"/>
                  </a:rPr>
                  <a:t>2</a:t>
                </a:r>
                <a:r>
                  <a:rPr lang="zh-CN" altLang="en-US" sz="2800" b="1">
                    <a:solidFill>
                      <a:srgbClr val="FF0000"/>
                    </a:solidFill>
                    <a:latin typeface="Times New Roman" panose="02020603050405020304" charset="0"/>
                    <a:ea typeface="黑体" panose="02010609060101010101" pitchFamily="49" charset="-122"/>
                    <a:cs typeface="Times New Roman" panose="02020603050405020304" charset="0"/>
                  </a:rPr>
                  <a:t>＝</a:t>
                </a:r>
                <a:r>
                  <a:rPr lang="en-US" altLang="zh-CN" sz="2800" b="1">
                    <a:solidFill>
                      <a:srgbClr val="FF0000"/>
                    </a:solidFill>
                    <a:latin typeface="Times New Roman" panose="02020603050405020304" charset="0"/>
                    <a:ea typeface="黑体" panose="02010609060101010101" pitchFamily="49" charset="-122"/>
                    <a:cs typeface="Times New Roman" panose="02020603050405020304" charset="0"/>
                  </a:rPr>
                  <a:t>CH</a:t>
                </a:r>
                <a:r>
                  <a:rPr lang="en-US" altLang="zh-CN" sz="2800" b="1" baseline="-25000">
                    <a:solidFill>
                      <a:srgbClr val="FF0000"/>
                    </a:solidFill>
                    <a:latin typeface="Times New Roman" panose="02020603050405020304" charset="0"/>
                    <a:ea typeface="黑体" panose="02010609060101010101" pitchFamily="49" charset="-122"/>
                    <a:cs typeface="Times New Roman" panose="02020603050405020304" charset="0"/>
                  </a:rPr>
                  <a:t>2</a:t>
                </a:r>
                <a:r>
                  <a:rPr lang="en-US" altLang="zh-CN" sz="2800" b="1">
                    <a:solidFill>
                      <a:srgbClr val="FF0000"/>
                    </a:solidFill>
                    <a:latin typeface="Times New Roman" panose="02020603050405020304" charset="0"/>
                    <a:ea typeface="黑体" panose="02010609060101010101" pitchFamily="49" charset="-122"/>
                    <a:cs typeface="Times New Roman" panose="02020603050405020304" charset="0"/>
                  </a:rPr>
                  <a:t>                [ CH</a:t>
                </a:r>
                <a:r>
                  <a:rPr lang="en-US" altLang="zh-CN" sz="2800" b="1" baseline="-25000">
                    <a:solidFill>
                      <a:srgbClr val="FF0000"/>
                    </a:solidFill>
                    <a:latin typeface="Times New Roman" panose="02020603050405020304" charset="0"/>
                    <a:ea typeface="黑体" panose="02010609060101010101" pitchFamily="49" charset="-122"/>
                    <a:cs typeface="Times New Roman" panose="02020603050405020304" charset="0"/>
                  </a:rPr>
                  <a:t>2</a:t>
                </a:r>
                <a:r>
                  <a:rPr lang="en-US" altLang="zh-CN" sz="2800" b="1">
                    <a:solidFill>
                      <a:srgbClr val="FF0000"/>
                    </a:solidFill>
                    <a:latin typeface="Times New Roman" panose="02020603050405020304" charset="0"/>
                    <a:ea typeface="黑体" panose="02010609060101010101" pitchFamily="49" charset="-122"/>
                    <a:cs typeface="Times New Roman" panose="02020603050405020304" charset="0"/>
                  </a:rPr>
                  <a:t>—CH</a:t>
                </a:r>
                <a:r>
                  <a:rPr lang="en-US" altLang="zh-CN" sz="2800" b="1" baseline="-25000">
                    <a:solidFill>
                      <a:srgbClr val="FF0000"/>
                    </a:solidFill>
                    <a:latin typeface="Times New Roman" panose="02020603050405020304" charset="0"/>
                    <a:ea typeface="黑体" panose="02010609060101010101" pitchFamily="49" charset="-122"/>
                    <a:cs typeface="Times New Roman" panose="02020603050405020304" charset="0"/>
                  </a:rPr>
                  <a:t>2</a:t>
                </a:r>
                <a:r>
                  <a:rPr lang="en-US" altLang="zh-CN" sz="2800" b="1">
                    <a:solidFill>
                      <a:srgbClr val="FF0000"/>
                    </a:solidFill>
                    <a:latin typeface="Times New Roman" panose="02020603050405020304" charset="0"/>
                    <a:ea typeface="黑体" panose="02010609060101010101" pitchFamily="49" charset="-122"/>
                    <a:cs typeface="Times New Roman" panose="02020603050405020304" charset="0"/>
                  </a:rPr>
                  <a:t> ]</a:t>
                </a:r>
                <a:r>
                  <a:rPr lang="en-US" altLang="zh-CN" sz="2800" b="1" baseline="-25000">
                    <a:solidFill>
                      <a:srgbClr val="FF0000"/>
                    </a:solidFill>
                    <a:latin typeface="Times New Roman" panose="02020603050405020304" charset="0"/>
                    <a:ea typeface="黑体" panose="02010609060101010101" pitchFamily="49" charset="-122"/>
                    <a:cs typeface="Times New Roman" panose="02020603050405020304" charset="0"/>
                  </a:rPr>
                  <a:t>n</a:t>
                </a:r>
                <a:endParaRPr lang="zh-CN" altLang="en-US" sz="2800" b="1">
                  <a:solidFill>
                    <a:srgbClr val="FF0000"/>
                  </a:solidFill>
                  <a:latin typeface="Times New Roman" panose="02020603050405020304" charset="0"/>
                  <a:ea typeface="黑体" panose="02010609060101010101" pitchFamily="49" charset="-122"/>
                  <a:cs typeface="Times New Roman" panose="02020603050405020304" charset="0"/>
                </a:endParaRPr>
              </a:p>
            </p:txBody>
          </p:sp>
          <p:grpSp>
            <p:nvGrpSpPr>
              <p:cNvPr id="85" name="组合 84"/>
              <p:cNvGrpSpPr/>
              <p:nvPr/>
            </p:nvGrpSpPr>
            <p:grpSpPr>
              <a:xfrm>
                <a:off x="11447118" y="10574298"/>
                <a:ext cx="2160180" cy="423538"/>
                <a:chOff x="17136270" y="8765831"/>
                <a:chExt cx="2160180" cy="423538"/>
              </a:xfrm>
              <a:grpFill/>
            </p:grpSpPr>
            <p:cxnSp>
              <p:nvCxnSpPr>
                <p:cNvPr id="86" name="直接箭头连接符 85"/>
                <p:cNvCxnSpPr/>
                <p:nvPr/>
              </p:nvCxnSpPr>
              <p:spPr>
                <a:xfrm>
                  <a:off x="17697061" y="9188096"/>
                  <a:ext cx="1081663" cy="1273"/>
                </a:xfrm>
                <a:prstGeom prst="straightConnector1">
                  <a:avLst/>
                </a:prstGeom>
                <a:grpFill/>
                <a:ln w="28575">
                  <a:solidFill>
                    <a:srgbClr val="FF0000"/>
                  </a:solidFill>
                  <a:tailEnd type="stealth" w="lg" len="lg"/>
                </a:ln>
              </p:spPr>
              <p:style>
                <a:lnRef idx="1">
                  <a:schemeClr val="accent1"/>
                </a:lnRef>
                <a:fillRef idx="0">
                  <a:schemeClr val="accent1"/>
                </a:fillRef>
                <a:effectRef idx="0">
                  <a:schemeClr val="accent1"/>
                </a:effectRef>
                <a:fontRef idx="minor">
                  <a:schemeClr val="tx1"/>
                </a:fontRef>
              </p:style>
            </p:cxnSp>
            <p:sp>
              <p:nvSpPr>
                <p:cNvPr id="87" name="Rectangle 5"/>
                <p:cNvSpPr>
                  <a:spLocks noChangeArrowheads="1"/>
                </p:cNvSpPr>
                <p:nvPr/>
              </p:nvSpPr>
              <p:spPr bwMode="auto">
                <a:xfrm>
                  <a:off x="17136270" y="8765831"/>
                  <a:ext cx="2160180" cy="42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20000"/>
                    </a:lnSpc>
                  </a:pPr>
                  <a:r>
                    <a:rPr lang="zh-CN" altLang="en-US">
                      <a:solidFill>
                        <a:srgbClr val="FF0000"/>
                      </a:solidFill>
                      <a:latin typeface="宋体" panose="02010600030101010101" pitchFamily="2" charset="-122"/>
                      <a:ea typeface="宋体" panose="02010600030101010101" pitchFamily="2" charset="-122"/>
                    </a:rPr>
                    <a:t>一定条件下</a:t>
                  </a:r>
                  <a:endParaRPr lang="zh-CN" altLang="en-US">
                    <a:solidFill>
                      <a:srgbClr val="FF0000"/>
                    </a:solidFill>
                    <a:latin typeface="宋体" panose="02010600030101010101" pitchFamily="2" charset="-122"/>
                    <a:ea typeface="宋体" panose="02010600030101010101" pitchFamily="2" charset="-122"/>
                  </a:endParaRPr>
                </a:p>
              </p:txBody>
            </p:sp>
          </p:grpSp>
          <p:grpSp>
            <p:nvGrpSpPr>
              <p:cNvPr id="88" name="组合 87"/>
              <p:cNvGrpSpPr/>
              <p:nvPr/>
            </p:nvGrpSpPr>
            <p:grpSpPr>
              <a:xfrm>
                <a:off x="14265797" y="11078439"/>
                <a:ext cx="0" cy="0"/>
                <a:chExt cx="14877797" cy="11078439"/>
              </a:xfrm>
              <a:grpFill/>
            </p:grpSpPr>
            <p:cxnSp>
              <p:nvCxnSpPr>
                <p:cNvPr id="89" name="直接箭头连接符 88"/>
                <p:cNvCxnSpPr/>
                <p:nvPr/>
              </p:nvCxnSpPr>
              <p:spPr>
                <a:xfrm>
                  <a:off x="14265797" y="11078439"/>
                  <a:ext cx="612000" cy="0"/>
                </a:xfrm>
                <a:prstGeom prst="straightConnector1">
                  <a:avLst/>
                </a:prstGeom>
                <a:grpFill/>
                <a:ln w="28575">
                  <a:solidFill>
                    <a:srgbClr val="FF0000"/>
                  </a:solidFill>
                  <a:tailEnd type="none" w="lg" len="lg"/>
                </a:ln>
              </p:spPr>
              <p:style>
                <a:lnRef idx="1">
                  <a:schemeClr val="accent1"/>
                </a:lnRef>
                <a:fillRef idx="0">
                  <a:schemeClr val="accent1"/>
                </a:fillRef>
                <a:effectRef idx="0">
                  <a:schemeClr val="accent1"/>
                </a:effectRef>
                <a:fontRef idx="minor">
                  <a:schemeClr val="tx1"/>
                </a:fontRef>
              </p:style>
            </p:cxnSp>
            <p:cxnSp>
              <p:nvCxnSpPr>
                <p:cNvPr id="90" name="直接箭头连接符 89"/>
                <p:cNvCxnSpPr/>
                <p:nvPr/>
              </p:nvCxnSpPr>
              <p:spPr>
                <a:xfrm>
                  <a:off x="0" y="0"/>
                  <a:ext cx="612000" cy="0"/>
                </a:xfrm>
                <a:prstGeom prst="straightConnector1">
                  <a:avLst/>
                </a:prstGeom>
                <a:grpFill/>
                <a:ln w="28575">
                  <a:solidFill>
                    <a:srgbClr val="FF0000"/>
                  </a:solidFill>
                  <a:tailEnd type="none" w="lg" len="lg"/>
                </a:ln>
              </p:spPr>
              <p:style>
                <a:lnRef idx="1">
                  <a:schemeClr val="accent1"/>
                </a:lnRef>
                <a:fillRef idx="0">
                  <a:schemeClr val="accent1"/>
                </a:fillRef>
                <a:effectRef idx="0">
                  <a:schemeClr val="accent1"/>
                </a:effectRef>
                <a:fontRef idx="minor">
                  <a:schemeClr val="tx1"/>
                </a:fontRef>
              </p:style>
            </p:cxnSp>
          </p:grpSp>
        </p:grpSp>
        <p:cxnSp>
          <p:nvCxnSpPr>
            <p:cNvPr id="91" name="直接连接符 90"/>
            <p:cNvCxnSpPr/>
            <p:nvPr/>
          </p:nvCxnSpPr>
          <p:spPr>
            <a:xfrm flipV="1">
              <a:off x="14260" y="811"/>
              <a:ext cx="523" cy="25"/>
            </a:xfrm>
            <a:prstGeom prst="line">
              <a:avLst/>
            </a:prstGeom>
            <a:grpFill/>
            <a:ln w="254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flipV="1">
              <a:off x="11074" y="785"/>
              <a:ext cx="523" cy="25"/>
            </a:xfrm>
            <a:prstGeom prst="line">
              <a:avLst/>
            </a:prstGeom>
            <a:grpFill/>
            <a:ln w="25400">
              <a:solidFill>
                <a:srgbClr val="FF0000"/>
              </a:solidFill>
            </a:ln>
          </p:spPr>
          <p:style>
            <a:lnRef idx="1">
              <a:schemeClr val="accent1"/>
            </a:lnRef>
            <a:fillRef idx="0">
              <a:schemeClr val="accent1"/>
            </a:fillRef>
            <a:effectRef idx="0">
              <a:schemeClr val="accent1"/>
            </a:effectRef>
            <a:fontRef idx="minor">
              <a:schemeClr val="tx1"/>
            </a:fontRef>
          </p:style>
        </p:cxnSp>
      </p:grpSp>
      <p:grpSp>
        <p:nvGrpSpPr>
          <p:cNvPr id="21" name="组合 20"/>
          <p:cNvGrpSpPr/>
          <p:nvPr/>
        </p:nvGrpSpPr>
        <p:grpSpPr>
          <a:xfrm>
            <a:off x="5140325" y="4173220"/>
            <a:ext cx="4834890" cy="521970"/>
            <a:chOff x="4607" y="865"/>
            <a:chExt cx="7614" cy="822"/>
          </a:xfrm>
        </p:grpSpPr>
        <p:pic>
          <p:nvPicPr>
            <p:cNvPr id="16386" name="图片 59"/>
            <p:cNvPicPr>
              <a:picLocks noChangeAspect="1"/>
            </p:cNvPicPr>
            <p:nvPr/>
          </p:nvPicPr>
          <p:blipFill>
            <a:blip r:embed="rId3"/>
            <a:stretch>
              <a:fillRect/>
            </a:stretch>
          </p:blipFill>
          <p:spPr>
            <a:xfrm>
              <a:off x="8237" y="928"/>
              <a:ext cx="1360" cy="730"/>
            </a:xfrm>
            <a:prstGeom prst="rect">
              <a:avLst/>
            </a:prstGeom>
            <a:noFill/>
            <a:ln>
              <a:noFill/>
              <a:miter lim="800000"/>
            </a:ln>
          </p:spPr>
        </p:pic>
        <p:sp>
          <p:nvSpPr>
            <p:cNvPr id="16393" name="矩形 40970"/>
            <p:cNvSpPr/>
            <p:nvPr/>
          </p:nvSpPr>
          <p:spPr>
            <a:xfrm>
              <a:off x="4607" y="865"/>
              <a:ext cx="3810" cy="822"/>
            </a:xfrm>
            <a:prstGeom prst="rect">
              <a:avLst/>
            </a:prstGeom>
            <a:noFill/>
            <a:ln>
              <a:noFill/>
              <a:miter lim="800000"/>
            </a:ln>
          </p:spPr>
          <p:txBody>
            <a:bodyPr wrap="none">
              <a:spAutoFit/>
            </a:bodyPr>
            <a:lstStyle>
              <a:defPPr>
                <a:defRPr lang="zh-CN"/>
              </a:defPPr>
              <a:lvl1pPr marL="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5pPr>
            </a:lstStyle>
            <a:p>
              <a:pPr lvl="0"/>
              <a:r>
                <a:rPr lang="en-US" altLang="zh-CN" sz="2800">
                  <a:solidFill>
                    <a:srgbClr val="663300"/>
                  </a:solidFill>
                  <a:latin typeface="Times New Roman" panose="02020603050405020304" charset="0"/>
                </a:rPr>
                <a:t>CH</a:t>
              </a:r>
              <a:r>
                <a:rPr lang="en-US" altLang="zh-CN" sz="2800" baseline="-25000">
                  <a:solidFill>
                    <a:srgbClr val="663300"/>
                  </a:solidFill>
                  <a:latin typeface="Times New Roman" panose="02020603050405020304" charset="0"/>
                </a:rPr>
                <a:t>2</a:t>
              </a:r>
              <a:r>
                <a:rPr lang="en-US" altLang="zh-CN" sz="2800">
                  <a:solidFill>
                    <a:srgbClr val="663300"/>
                  </a:solidFill>
                  <a:latin typeface="Times New Roman" panose="02020603050405020304" charset="0"/>
                </a:rPr>
                <a:t>=CH</a:t>
              </a:r>
              <a:r>
                <a:rPr lang="en-US" altLang="zh-CN" sz="2800" baseline="-25000">
                  <a:solidFill>
                    <a:srgbClr val="663300"/>
                  </a:solidFill>
                  <a:latin typeface="Times New Roman" panose="02020603050405020304" charset="0"/>
                </a:rPr>
                <a:t>2</a:t>
              </a:r>
              <a:r>
                <a:rPr lang="en-US" altLang="zh-CN" sz="2800">
                  <a:solidFill>
                    <a:srgbClr val="663300"/>
                  </a:solidFill>
                  <a:latin typeface="Times New Roman" panose="02020603050405020304" charset="0"/>
                </a:rPr>
                <a:t>+HX</a:t>
              </a:r>
              <a:endParaRPr lang="en-US" altLang="zh-CN" sz="2800">
                <a:solidFill>
                  <a:srgbClr val="663300"/>
                </a:solidFill>
                <a:latin typeface="Times New Roman" panose="02020603050405020304" charset="0"/>
              </a:endParaRPr>
            </a:p>
          </p:txBody>
        </p:sp>
        <p:sp>
          <p:nvSpPr>
            <p:cNvPr id="16394" name="矩形 40971"/>
            <p:cNvSpPr/>
            <p:nvPr/>
          </p:nvSpPr>
          <p:spPr>
            <a:xfrm>
              <a:off x="9485" y="865"/>
              <a:ext cx="2736" cy="822"/>
            </a:xfrm>
            <a:prstGeom prst="rect">
              <a:avLst/>
            </a:prstGeom>
            <a:noFill/>
            <a:ln>
              <a:noFill/>
              <a:miter lim="800000"/>
            </a:ln>
          </p:spPr>
          <p:txBody>
            <a:bodyPr wrap="none">
              <a:spAutoFit/>
            </a:bodyPr>
            <a:lstStyle>
              <a:defPPr>
                <a:defRPr lang="zh-CN"/>
              </a:defPPr>
              <a:lvl1pPr marL="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5pPr>
            </a:lstStyle>
            <a:p>
              <a:pPr lvl="0"/>
              <a:r>
                <a:rPr lang="en-US" altLang="zh-CN" sz="2800">
                  <a:solidFill>
                    <a:srgbClr val="663300"/>
                  </a:solidFill>
                  <a:latin typeface="Times New Roman" panose="02020603050405020304" charset="0"/>
                </a:rPr>
                <a:t>CH</a:t>
              </a:r>
              <a:r>
                <a:rPr lang="en-US" altLang="zh-CN" sz="2800" baseline="-25000">
                  <a:solidFill>
                    <a:srgbClr val="663300"/>
                  </a:solidFill>
                  <a:latin typeface="Times New Roman" panose="02020603050405020304" charset="0"/>
                </a:rPr>
                <a:t>3</a:t>
              </a:r>
              <a:r>
                <a:rPr lang="en-US" altLang="zh-CN" sz="2800">
                  <a:solidFill>
                    <a:srgbClr val="663300"/>
                  </a:solidFill>
                  <a:latin typeface="Times New Roman" panose="02020603050405020304" charset="0"/>
                </a:rPr>
                <a:t>CH</a:t>
              </a:r>
              <a:r>
                <a:rPr lang="en-US" altLang="zh-CN" sz="2800" baseline="-25000">
                  <a:solidFill>
                    <a:srgbClr val="663300"/>
                  </a:solidFill>
                  <a:latin typeface="Times New Roman" panose="02020603050405020304" charset="0"/>
                </a:rPr>
                <a:t>2</a:t>
              </a:r>
              <a:r>
                <a:rPr lang="en-US" altLang="zh-CN" sz="2800">
                  <a:solidFill>
                    <a:srgbClr val="663300"/>
                  </a:solidFill>
                  <a:latin typeface="Times New Roman" panose="02020603050405020304" charset="0"/>
                </a:rPr>
                <a:t>X</a:t>
              </a:r>
              <a:endParaRPr lang="en-US" altLang="zh-CN" sz="2800">
                <a:solidFill>
                  <a:srgbClr val="663300"/>
                </a:solidFill>
                <a:latin typeface="Times New Roman" panose="02020603050405020304" charset="0"/>
              </a:endParaRPr>
            </a:p>
          </p:txBody>
        </p:sp>
      </p:grpSp>
      <p:grpSp>
        <p:nvGrpSpPr>
          <p:cNvPr id="22" name="组合 21"/>
          <p:cNvGrpSpPr/>
          <p:nvPr/>
        </p:nvGrpSpPr>
        <p:grpSpPr>
          <a:xfrm>
            <a:off x="5192395" y="5276850"/>
            <a:ext cx="5327015" cy="579120"/>
            <a:chOff x="4075" y="3015"/>
            <a:chExt cx="8389" cy="912"/>
          </a:xfrm>
        </p:grpSpPr>
        <p:pic>
          <p:nvPicPr>
            <p:cNvPr id="16387" name="图片 40964"/>
            <p:cNvPicPr>
              <a:picLocks noChangeAspect="1"/>
            </p:cNvPicPr>
            <p:nvPr/>
          </p:nvPicPr>
          <p:blipFill>
            <a:blip r:embed="rId3"/>
            <a:stretch>
              <a:fillRect/>
            </a:stretch>
          </p:blipFill>
          <p:spPr>
            <a:xfrm>
              <a:off x="8013" y="3133"/>
              <a:ext cx="1360" cy="730"/>
            </a:xfrm>
            <a:prstGeom prst="rect">
              <a:avLst/>
            </a:prstGeom>
            <a:noFill/>
            <a:ln>
              <a:noFill/>
              <a:miter lim="800000"/>
            </a:ln>
          </p:spPr>
        </p:pic>
        <p:sp>
          <p:nvSpPr>
            <p:cNvPr id="16391" name="矩形 40968"/>
            <p:cNvSpPr/>
            <p:nvPr/>
          </p:nvSpPr>
          <p:spPr>
            <a:xfrm>
              <a:off x="4075" y="3015"/>
              <a:ext cx="4024" cy="822"/>
            </a:xfrm>
            <a:prstGeom prst="rect">
              <a:avLst/>
            </a:prstGeom>
            <a:noFill/>
            <a:ln>
              <a:noFill/>
              <a:miter lim="800000"/>
            </a:ln>
          </p:spPr>
          <p:txBody>
            <a:bodyPr wrap="none" anchor="ctr" anchorCtr="0">
              <a:spAutoFit/>
            </a:bodyPr>
            <a:lstStyle>
              <a:defPPr>
                <a:defRPr lang="zh-CN"/>
              </a:defPPr>
              <a:lvl1pPr marL="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5pPr>
            </a:lstStyle>
            <a:p>
              <a:pPr lvl="0"/>
              <a:r>
                <a:rPr lang="en-US" altLang="zh-CN" sz="2800">
                  <a:solidFill>
                    <a:srgbClr val="663300"/>
                  </a:solidFill>
                  <a:latin typeface="Times New Roman" panose="02020603050405020304" charset="0"/>
                </a:rPr>
                <a:t>CH</a:t>
              </a:r>
              <a:r>
                <a:rPr lang="en-US" altLang="zh-CN" sz="2800" baseline="-30000">
                  <a:solidFill>
                    <a:srgbClr val="663300"/>
                  </a:solidFill>
                  <a:latin typeface="Times New Roman" panose="02020603050405020304" charset="0"/>
                </a:rPr>
                <a:t>2</a:t>
              </a:r>
              <a:r>
                <a:rPr lang="en-US" altLang="zh-CN" sz="2800">
                  <a:solidFill>
                    <a:srgbClr val="663300"/>
                  </a:solidFill>
                  <a:latin typeface="Times New Roman" panose="02020603050405020304" charset="0"/>
                </a:rPr>
                <a:t>=CH</a:t>
              </a:r>
              <a:r>
                <a:rPr lang="en-US" altLang="zh-CN" sz="2800" baseline="-30000">
                  <a:solidFill>
                    <a:srgbClr val="663300"/>
                  </a:solidFill>
                  <a:latin typeface="Times New Roman" panose="02020603050405020304" charset="0"/>
                </a:rPr>
                <a:t>2</a:t>
              </a:r>
              <a:r>
                <a:rPr lang="en-US" altLang="zh-CN" sz="2800">
                  <a:solidFill>
                    <a:srgbClr val="663300"/>
                  </a:solidFill>
                  <a:latin typeface="Times New Roman" panose="02020603050405020304" charset="0"/>
                </a:rPr>
                <a:t>+H</a:t>
              </a:r>
              <a:r>
                <a:rPr lang="en-US" altLang="zh-CN" sz="2800" baseline="-30000">
                  <a:solidFill>
                    <a:srgbClr val="663300"/>
                  </a:solidFill>
                  <a:latin typeface="Times New Roman" panose="02020603050405020304" charset="0"/>
                </a:rPr>
                <a:t>2</a:t>
              </a:r>
              <a:r>
                <a:rPr lang="en-US" altLang="zh-CN" sz="2800">
                  <a:solidFill>
                    <a:srgbClr val="663300"/>
                  </a:solidFill>
                  <a:latin typeface="Times New Roman" panose="02020603050405020304" charset="0"/>
                </a:rPr>
                <a:t>O</a:t>
              </a:r>
              <a:endParaRPr lang="en-US" altLang="zh-CN" sz="2800">
                <a:solidFill>
                  <a:srgbClr val="663300"/>
                </a:solidFill>
                <a:latin typeface="Times New Roman" panose="02020603050405020304" charset="0"/>
              </a:endParaRPr>
            </a:p>
          </p:txBody>
        </p:sp>
        <p:sp>
          <p:nvSpPr>
            <p:cNvPr id="16392" name="矩形 40969"/>
            <p:cNvSpPr/>
            <p:nvPr/>
          </p:nvSpPr>
          <p:spPr>
            <a:xfrm>
              <a:off x="9260" y="3105"/>
              <a:ext cx="3204" cy="822"/>
            </a:xfrm>
            <a:prstGeom prst="rect">
              <a:avLst/>
            </a:prstGeom>
            <a:noFill/>
            <a:ln>
              <a:noFill/>
              <a:miter lim="800000"/>
            </a:ln>
          </p:spPr>
          <p:txBody>
            <a:bodyPr wrap="none" anchor="ctr" anchorCtr="0">
              <a:spAutoFit/>
            </a:bodyPr>
            <a:lstStyle>
              <a:defPPr>
                <a:defRPr lang="zh-CN"/>
              </a:defPPr>
              <a:lvl1pPr marL="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5pPr>
            </a:lstStyle>
            <a:p>
              <a:pPr marL="0" lvl="0" indent="0">
                <a:tabLst>
                  <a:tab pos="2636520" algn="ctr"/>
                  <a:tab pos="4429125"/>
                </a:tabLst>
              </a:pPr>
              <a:r>
                <a:rPr lang="en-US" altLang="zh-CN" sz="2800">
                  <a:solidFill>
                    <a:srgbClr val="663300"/>
                  </a:solidFill>
                  <a:latin typeface="Times New Roman" panose="02020603050405020304" charset="0"/>
                </a:rPr>
                <a:t>CH</a:t>
              </a:r>
              <a:r>
                <a:rPr lang="en-US" altLang="zh-CN" sz="2800" baseline="-30000">
                  <a:solidFill>
                    <a:srgbClr val="663300"/>
                  </a:solidFill>
                  <a:latin typeface="Times New Roman" panose="02020603050405020304" charset="0"/>
                </a:rPr>
                <a:t>3</a:t>
              </a:r>
              <a:r>
                <a:rPr lang="en-US" altLang="zh-CN" sz="2800">
                  <a:solidFill>
                    <a:srgbClr val="663300"/>
                  </a:solidFill>
                  <a:latin typeface="Times New Roman" panose="02020603050405020304" charset="0"/>
                </a:rPr>
                <a:t>CH</a:t>
              </a:r>
              <a:r>
                <a:rPr lang="en-US" altLang="zh-CN" sz="2800" baseline="-30000">
                  <a:solidFill>
                    <a:srgbClr val="663300"/>
                  </a:solidFill>
                  <a:latin typeface="Times New Roman" panose="02020603050405020304" charset="0"/>
                </a:rPr>
                <a:t>2</a:t>
              </a:r>
              <a:r>
                <a:rPr lang="en-US" altLang="zh-CN" sz="2800">
                  <a:solidFill>
                    <a:srgbClr val="663300"/>
                  </a:solidFill>
                  <a:latin typeface="Times New Roman" panose="02020603050405020304" charset="0"/>
                </a:rPr>
                <a:t>OH</a:t>
              </a:r>
              <a:endParaRPr lang="en-US" altLang="zh-CN" sz="2800">
                <a:solidFill>
                  <a:srgbClr val="663300"/>
                </a:solidFill>
              </a:endParaRPr>
            </a:p>
          </p:txBody>
        </p:sp>
      </p:grpSp>
      <p:grpSp>
        <p:nvGrpSpPr>
          <p:cNvPr id="29" name="组合 28"/>
          <p:cNvGrpSpPr/>
          <p:nvPr/>
        </p:nvGrpSpPr>
        <p:grpSpPr>
          <a:xfrm>
            <a:off x="5186045" y="4754880"/>
            <a:ext cx="4505325" cy="580390"/>
            <a:chOff x="4610" y="1883"/>
            <a:chExt cx="7095" cy="914"/>
          </a:xfrm>
        </p:grpSpPr>
        <p:pic>
          <p:nvPicPr>
            <p:cNvPr id="16388" name="图片 40963"/>
            <p:cNvPicPr>
              <a:picLocks noChangeAspect="1"/>
            </p:cNvPicPr>
            <p:nvPr/>
          </p:nvPicPr>
          <p:blipFill>
            <a:blip r:embed="rId3"/>
            <a:stretch>
              <a:fillRect/>
            </a:stretch>
          </p:blipFill>
          <p:spPr>
            <a:xfrm>
              <a:off x="8125" y="1998"/>
              <a:ext cx="1360" cy="730"/>
            </a:xfrm>
            <a:prstGeom prst="rect">
              <a:avLst/>
            </a:prstGeom>
            <a:noFill/>
            <a:ln>
              <a:noFill/>
              <a:miter lim="800000"/>
            </a:ln>
          </p:spPr>
        </p:pic>
        <p:sp>
          <p:nvSpPr>
            <p:cNvPr id="16390" name="矩形 40967"/>
            <p:cNvSpPr/>
            <p:nvPr/>
          </p:nvSpPr>
          <p:spPr>
            <a:xfrm>
              <a:off x="4610" y="1883"/>
              <a:ext cx="3588" cy="822"/>
            </a:xfrm>
            <a:prstGeom prst="rect">
              <a:avLst/>
            </a:prstGeom>
            <a:noFill/>
            <a:ln>
              <a:noFill/>
              <a:miter lim="800000"/>
            </a:ln>
          </p:spPr>
          <p:txBody>
            <a:bodyPr wrap="none" anchor="ctr" anchorCtr="0">
              <a:spAutoFit/>
            </a:bodyPr>
            <a:lstStyle>
              <a:defPPr>
                <a:defRPr lang="zh-CN"/>
              </a:defPPr>
              <a:lvl1pPr marL="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5pPr>
            </a:lstStyle>
            <a:p>
              <a:pPr marL="0" lvl="0" indent="0">
                <a:tabLst>
                  <a:tab pos="2636520" algn="ctr"/>
                  <a:tab pos="4429125"/>
                </a:tabLst>
              </a:pPr>
              <a:r>
                <a:rPr lang="en-US" altLang="zh-CN" sz="2800">
                  <a:solidFill>
                    <a:srgbClr val="663300"/>
                  </a:solidFill>
                  <a:latin typeface="Times New Roman" panose="02020603050405020304" charset="0"/>
                </a:rPr>
                <a:t>CH</a:t>
              </a:r>
              <a:r>
                <a:rPr lang="en-US" altLang="zh-CN" sz="2800" baseline="-30000">
                  <a:solidFill>
                    <a:srgbClr val="663300"/>
                  </a:solidFill>
                  <a:latin typeface="Times New Roman" panose="02020603050405020304" charset="0"/>
                </a:rPr>
                <a:t>2</a:t>
              </a:r>
              <a:r>
                <a:rPr lang="en-US" altLang="zh-CN" sz="2800">
                  <a:solidFill>
                    <a:srgbClr val="663300"/>
                  </a:solidFill>
                  <a:latin typeface="Times New Roman" panose="02020603050405020304" charset="0"/>
                </a:rPr>
                <a:t>=CH</a:t>
              </a:r>
              <a:r>
                <a:rPr lang="en-US" altLang="zh-CN" sz="2800" baseline="-30000">
                  <a:solidFill>
                    <a:srgbClr val="663300"/>
                  </a:solidFill>
                  <a:latin typeface="Times New Roman" panose="02020603050405020304" charset="0"/>
                </a:rPr>
                <a:t>2</a:t>
              </a:r>
              <a:r>
                <a:rPr lang="en-US" altLang="zh-CN" sz="2800">
                  <a:solidFill>
                    <a:srgbClr val="663300"/>
                  </a:solidFill>
                  <a:latin typeface="Times New Roman" panose="02020603050405020304" charset="0"/>
                </a:rPr>
                <a:t>+H</a:t>
              </a:r>
              <a:r>
                <a:rPr lang="en-US" altLang="zh-CN" sz="2800" baseline="-30000">
                  <a:solidFill>
                    <a:srgbClr val="663300"/>
                  </a:solidFill>
                  <a:latin typeface="Times New Roman" panose="02020603050405020304" charset="0"/>
                </a:rPr>
                <a:t>2</a:t>
              </a:r>
              <a:endParaRPr lang="en-US" altLang="zh-CN" sz="2800">
                <a:solidFill>
                  <a:srgbClr val="663300"/>
                </a:solidFill>
              </a:endParaRPr>
            </a:p>
          </p:txBody>
        </p:sp>
        <p:sp>
          <p:nvSpPr>
            <p:cNvPr id="16395" name="矩形 40972"/>
            <p:cNvSpPr/>
            <p:nvPr/>
          </p:nvSpPr>
          <p:spPr>
            <a:xfrm>
              <a:off x="9373" y="1975"/>
              <a:ext cx="2332" cy="822"/>
            </a:xfrm>
            <a:prstGeom prst="rect">
              <a:avLst/>
            </a:prstGeom>
            <a:noFill/>
            <a:ln>
              <a:noFill/>
              <a:miter lim="800000"/>
            </a:ln>
          </p:spPr>
          <p:txBody>
            <a:bodyPr wrap="none">
              <a:spAutoFit/>
            </a:bodyPr>
            <a:lstStyle>
              <a:defPPr>
                <a:defRPr lang="zh-CN"/>
              </a:defPPr>
              <a:lvl1pPr marL="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5pPr>
            </a:lstStyle>
            <a:p>
              <a:pPr lvl="0"/>
              <a:r>
                <a:rPr lang="en-US" altLang="zh-CN" sz="2800">
                  <a:solidFill>
                    <a:srgbClr val="663300"/>
                  </a:solidFill>
                  <a:latin typeface="Times New Roman" panose="02020603050405020304" charset="0"/>
                </a:rPr>
                <a:t>CH</a:t>
              </a:r>
              <a:r>
                <a:rPr lang="en-US" altLang="zh-CN" sz="2800" baseline="-25000">
                  <a:solidFill>
                    <a:srgbClr val="663300"/>
                  </a:solidFill>
                  <a:latin typeface="Times New Roman" panose="02020603050405020304" charset="0"/>
                </a:rPr>
                <a:t>3</a:t>
              </a:r>
              <a:r>
                <a:rPr lang="en-US" altLang="zh-CN" sz="2800">
                  <a:solidFill>
                    <a:srgbClr val="663300"/>
                  </a:solidFill>
                  <a:latin typeface="Times New Roman" panose="02020603050405020304" charset="0"/>
                </a:rPr>
                <a:t>CH</a:t>
              </a:r>
              <a:r>
                <a:rPr lang="en-US" altLang="zh-CN" sz="2800" baseline="-25000">
                  <a:solidFill>
                    <a:srgbClr val="663300"/>
                  </a:solidFill>
                  <a:latin typeface="Times New Roman" panose="02020603050405020304" charset="0"/>
                </a:rPr>
                <a:t>3</a:t>
              </a:r>
              <a:endParaRPr lang="en-US" altLang="zh-CN" sz="2800" baseline="-25000">
                <a:solidFill>
                  <a:srgbClr val="663300"/>
                </a:solidFill>
                <a:latin typeface="Times New Roman" panose="02020603050405020304" charset="0"/>
              </a:endParaRPr>
            </a:p>
          </p:txBody>
        </p:sp>
      </p:grpSp>
      <p:sp>
        <p:nvSpPr>
          <p:cNvPr id="30" name="左大括号 29"/>
          <p:cNvSpPr/>
          <p:nvPr/>
        </p:nvSpPr>
        <p:spPr>
          <a:xfrm>
            <a:off x="4896485" y="3843020"/>
            <a:ext cx="289560" cy="1732280"/>
          </a:xfrm>
          <a:prstGeom prst="leftBrace">
            <a:avLst>
              <a:gd name="adj1" fmla="val 8333"/>
              <a:gd name="adj2" fmla="val 40167"/>
            </a:avLst>
          </a:prstGeom>
          <a:ln w="254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linds(horizontal)">
                                      <p:cBhvr>
                                        <p:cTn id="22" dur="500"/>
                                        <p:tgtEl>
                                          <p:spTgt spid="20"/>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blinds(horizontal)">
                                      <p:cBhvr>
                                        <p:cTn id="27" dur="500"/>
                                        <p:tgtEl>
                                          <p:spTgt spid="33"/>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blinds(horizontal)">
                                      <p:cBhvr>
                                        <p:cTn id="32" dur="500"/>
                                        <p:tgtEl>
                                          <p:spTgt spid="23"/>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81"/>
                                        </p:tgtEl>
                                        <p:attrNameLst>
                                          <p:attrName>style.visibility</p:attrName>
                                        </p:attrNameLst>
                                      </p:cBhvr>
                                      <p:to>
                                        <p:strVal val="visible"/>
                                      </p:to>
                                    </p:set>
                                    <p:animEffect transition="in" filter="blinds(horizontal)">
                                      <p:cBhvr>
                                        <p:cTn id="37" dur="500"/>
                                        <p:tgtEl>
                                          <p:spTgt spid="81"/>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61"/>
                                        </p:tgtEl>
                                        <p:attrNameLst>
                                          <p:attrName>style.visibility</p:attrName>
                                        </p:attrNameLst>
                                      </p:cBhvr>
                                      <p:to>
                                        <p:strVal val="visible"/>
                                      </p:to>
                                    </p:set>
                                    <p:animEffect transition="in" filter="blinds(horizontal)">
                                      <p:cBhvr>
                                        <p:cTn id="42" dur="500"/>
                                        <p:tgtEl>
                                          <p:spTgt spid="61"/>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64"/>
                                        </p:tgtEl>
                                        <p:attrNameLst>
                                          <p:attrName>style.visibility</p:attrName>
                                        </p:attrNameLst>
                                      </p:cBhvr>
                                      <p:to>
                                        <p:strVal val="visible"/>
                                      </p:to>
                                    </p:set>
                                    <p:animEffect transition="in" filter="blinds(horizontal)">
                                      <p:cBhvr>
                                        <p:cTn id="47" dur="500"/>
                                        <p:tgtEl>
                                          <p:spTgt spid="64"/>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nodeType="clickEffect">
                                  <p:stCondLst>
                                    <p:cond delay="0"/>
                                  </p:stCondLst>
                                  <p:childTnLst>
                                    <p:set>
                                      <p:cBhvr>
                                        <p:cTn id="51" dur="1" fill="hold">
                                          <p:stCondLst>
                                            <p:cond delay="0"/>
                                          </p:stCondLst>
                                        </p:cTn>
                                        <p:tgtEl>
                                          <p:spTgt spid="67"/>
                                        </p:tgtEl>
                                        <p:attrNameLst>
                                          <p:attrName>style.visibility</p:attrName>
                                        </p:attrNameLst>
                                      </p:cBhvr>
                                      <p:to>
                                        <p:strVal val="visible"/>
                                      </p:to>
                                    </p:set>
                                    <p:animEffect transition="in" filter="blinds(horizontal)">
                                      <p:cBhvr>
                                        <p:cTn id="52" dur="500"/>
                                        <p:tgtEl>
                                          <p:spTgt spid="67"/>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82"/>
                                        </p:tgtEl>
                                        <p:attrNameLst>
                                          <p:attrName>style.visibility</p:attrName>
                                        </p:attrNameLst>
                                      </p:cBhvr>
                                      <p:to>
                                        <p:strVal val="visible"/>
                                      </p:to>
                                    </p:set>
                                    <p:animEffect transition="in" filter="blinds(horizontal)">
                                      <p:cBhvr>
                                        <p:cTn id="57" dur="500"/>
                                        <p:tgtEl>
                                          <p:spTgt spid="82"/>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70"/>
                                        </p:tgtEl>
                                        <p:attrNameLst>
                                          <p:attrName>style.visibility</p:attrName>
                                        </p:attrNameLst>
                                      </p:cBhvr>
                                      <p:to>
                                        <p:strVal val="visible"/>
                                      </p:to>
                                    </p:set>
                                    <p:animEffect transition="in" filter="blinds(horizontal)">
                                      <p:cBhvr>
                                        <p:cTn id="62" dur="500"/>
                                        <p:tgtEl>
                                          <p:spTgt spid="70"/>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3" presetClass="entr" presetSubtype="10" fill="hold" nodeType="clickEffect">
                                  <p:stCondLst>
                                    <p:cond delay="0"/>
                                  </p:stCondLst>
                                  <p:childTnLst>
                                    <p:set>
                                      <p:cBhvr>
                                        <p:cTn id="66" dur="1" fill="hold">
                                          <p:stCondLst>
                                            <p:cond delay="0"/>
                                          </p:stCondLst>
                                        </p:cTn>
                                        <p:tgtEl>
                                          <p:spTgt spid="71"/>
                                        </p:tgtEl>
                                        <p:attrNameLst>
                                          <p:attrName>style.visibility</p:attrName>
                                        </p:attrNameLst>
                                      </p:cBhvr>
                                      <p:to>
                                        <p:strVal val="visible"/>
                                      </p:to>
                                    </p:set>
                                    <p:animEffect transition="in" filter="blinds(horizontal)">
                                      <p:cBhvr>
                                        <p:cTn id="67" dur="500"/>
                                        <p:tgtEl>
                                          <p:spTgt spid="71"/>
                                        </p:tgtEl>
                                      </p:cBhvr>
                                    </p:animEffect>
                                  </p:childTnLst>
                                </p:cTn>
                              </p:par>
                            </p:childTnLst>
                          </p:cTn>
                        </p:par>
                      </p:childTnLst>
                    </p:cTn>
                  </p:par>
                  <p:par>
                    <p:cTn id="68" fill="hold" nodeType="clickPar">
                      <p:stCondLst>
                        <p:cond delay="indefinite"/>
                      </p:stCondLst>
                      <p:childTnLst>
                        <p:par>
                          <p:cTn id="69" fill="hold" nodeType="afterGroup">
                            <p:stCondLst>
                              <p:cond delay="0"/>
                            </p:stCondLst>
                            <p:childTnLst>
                              <p:par>
                                <p:cTn id="70" presetID="3" presetClass="entr" presetSubtype="10" fill="hold" nodeType="clickEffect">
                                  <p:stCondLst>
                                    <p:cond delay="0"/>
                                  </p:stCondLst>
                                  <p:childTnLst>
                                    <p:set>
                                      <p:cBhvr>
                                        <p:cTn id="71" dur="1" fill="hold">
                                          <p:stCondLst>
                                            <p:cond delay="0"/>
                                          </p:stCondLst>
                                        </p:cTn>
                                        <p:tgtEl>
                                          <p:spTgt spid="76">
                                            <p:txEl>
                                              <p:pRg st="0" end="0"/>
                                            </p:txEl>
                                          </p:spTgt>
                                        </p:tgtEl>
                                        <p:attrNameLst>
                                          <p:attrName>style.visibility</p:attrName>
                                        </p:attrNameLst>
                                      </p:cBhvr>
                                      <p:to>
                                        <p:strVal val="visible"/>
                                      </p:to>
                                    </p:set>
                                    <p:animEffect transition="in" filter="blinds(horizontal)">
                                      <p:cBhvr>
                                        <p:cTn id="72" dur="500"/>
                                        <p:tgtEl>
                                          <p:spTgt spid="76">
                                            <p:txEl>
                                              <p:pRg st="0" end="0"/>
                                            </p:txEl>
                                          </p:spTgt>
                                        </p:tgtEl>
                                      </p:cBhvr>
                                    </p:animEffect>
                                  </p:childTnLst>
                                </p:cTn>
                              </p:par>
                            </p:childTnLst>
                          </p:cTn>
                        </p:par>
                      </p:childTnLst>
                    </p:cTn>
                  </p:par>
                  <p:par>
                    <p:cTn id="73" fill="hold" nodeType="clickPar">
                      <p:stCondLst>
                        <p:cond delay="indefinite"/>
                      </p:stCondLst>
                      <p:childTnLst>
                        <p:par>
                          <p:cTn id="74" fill="hold" nodeType="afterGroup">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30"/>
                                        </p:tgtEl>
                                        <p:attrNameLst>
                                          <p:attrName>style.visibility</p:attrName>
                                        </p:attrNameLst>
                                      </p:cBhvr>
                                      <p:to>
                                        <p:strVal val="visible"/>
                                      </p:to>
                                    </p:set>
                                    <p:animEffect transition="in" filter="blinds(horizontal)">
                                      <p:cBhvr>
                                        <p:cTn id="77" dur="500"/>
                                        <p:tgtEl>
                                          <p:spTgt spid="30"/>
                                        </p:tgtEl>
                                      </p:cBhvr>
                                    </p:animEffect>
                                  </p:childTnLst>
                                </p:cTn>
                              </p:par>
                            </p:childTnLst>
                          </p:cTn>
                        </p:par>
                      </p:childTnLst>
                    </p:cTn>
                  </p:par>
                  <p:par>
                    <p:cTn id="78" fill="hold" nodeType="clickPar">
                      <p:stCondLst>
                        <p:cond delay="indefinite"/>
                      </p:stCondLst>
                      <p:childTnLst>
                        <p:par>
                          <p:cTn id="79" fill="hold" nodeType="afterGroup">
                            <p:stCondLst>
                              <p:cond delay="0"/>
                            </p:stCondLst>
                            <p:childTnLst>
                              <p:par>
                                <p:cTn id="80" presetID="3" presetClass="entr" presetSubtype="10" fill="hold" nodeType="clickEffect">
                                  <p:stCondLst>
                                    <p:cond delay="0"/>
                                  </p:stCondLst>
                                  <p:childTnLst>
                                    <p:set>
                                      <p:cBhvr>
                                        <p:cTn id="81" dur="1" fill="hold">
                                          <p:stCondLst>
                                            <p:cond delay="0"/>
                                          </p:stCondLst>
                                        </p:cTn>
                                        <p:tgtEl>
                                          <p:spTgt spid="77"/>
                                        </p:tgtEl>
                                        <p:attrNameLst>
                                          <p:attrName>style.visibility</p:attrName>
                                        </p:attrNameLst>
                                      </p:cBhvr>
                                      <p:to>
                                        <p:strVal val="visible"/>
                                      </p:to>
                                    </p:set>
                                    <p:animEffect transition="in" filter="blinds(horizontal)">
                                      <p:cBhvr>
                                        <p:cTn id="82" dur="500"/>
                                        <p:tgtEl>
                                          <p:spTgt spid="77"/>
                                        </p:tgtEl>
                                      </p:cBhvr>
                                    </p:animEffect>
                                  </p:childTnLst>
                                </p:cTn>
                              </p:par>
                            </p:childTnLst>
                          </p:cTn>
                        </p:par>
                      </p:childTnLst>
                    </p:cTn>
                  </p:par>
                  <p:par>
                    <p:cTn id="83" fill="hold" nodeType="clickPar">
                      <p:stCondLst>
                        <p:cond delay="indefinite"/>
                      </p:stCondLst>
                      <p:childTnLst>
                        <p:par>
                          <p:cTn id="84" fill="hold" nodeType="afterGroup">
                            <p:stCondLst>
                              <p:cond delay="0"/>
                            </p:stCondLst>
                            <p:childTnLst>
                              <p:par>
                                <p:cTn id="85" presetID="3" presetClass="entr" presetSubtype="10" fill="hold" nodeType="click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blinds(horizontal)">
                                      <p:cBhvr>
                                        <p:cTn id="87" dur="500"/>
                                        <p:tgtEl>
                                          <p:spTgt spid="21"/>
                                        </p:tgtEl>
                                      </p:cBhvr>
                                    </p:animEffect>
                                  </p:childTnLst>
                                </p:cTn>
                              </p:par>
                            </p:childTnLst>
                          </p:cTn>
                        </p:par>
                      </p:childTnLst>
                    </p:cTn>
                  </p:par>
                  <p:par>
                    <p:cTn id="88" fill="hold" nodeType="clickPar">
                      <p:stCondLst>
                        <p:cond delay="indefinite"/>
                      </p:stCondLst>
                      <p:childTnLst>
                        <p:par>
                          <p:cTn id="89" fill="hold" nodeType="afterGroup">
                            <p:stCondLst>
                              <p:cond delay="0"/>
                            </p:stCondLst>
                            <p:childTnLst>
                              <p:par>
                                <p:cTn id="90" presetID="3" presetClass="entr" presetSubtype="10" fill="hold" nodeType="clickEffect">
                                  <p:stCondLst>
                                    <p:cond delay="0"/>
                                  </p:stCondLst>
                                  <p:childTnLst>
                                    <p:set>
                                      <p:cBhvr>
                                        <p:cTn id="91" dur="1" fill="hold">
                                          <p:stCondLst>
                                            <p:cond delay="0"/>
                                          </p:stCondLst>
                                        </p:cTn>
                                        <p:tgtEl>
                                          <p:spTgt spid="29"/>
                                        </p:tgtEl>
                                        <p:attrNameLst>
                                          <p:attrName>style.visibility</p:attrName>
                                        </p:attrNameLst>
                                      </p:cBhvr>
                                      <p:to>
                                        <p:strVal val="visible"/>
                                      </p:to>
                                    </p:set>
                                    <p:animEffect transition="in" filter="blinds(horizontal)">
                                      <p:cBhvr>
                                        <p:cTn id="92" dur="500"/>
                                        <p:tgtEl>
                                          <p:spTgt spid="29"/>
                                        </p:tgtEl>
                                      </p:cBhvr>
                                    </p:animEffect>
                                  </p:childTnLst>
                                </p:cTn>
                              </p:par>
                            </p:childTnLst>
                          </p:cTn>
                        </p:par>
                      </p:childTnLst>
                    </p:cTn>
                  </p:par>
                  <p:par>
                    <p:cTn id="93" fill="hold" nodeType="clickPar">
                      <p:stCondLst>
                        <p:cond delay="indefinite"/>
                      </p:stCondLst>
                      <p:childTnLst>
                        <p:par>
                          <p:cTn id="94" fill="hold" nodeType="afterGroup">
                            <p:stCondLst>
                              <p:cond delay="0"/>
                            </p:stCondLst>
                            <p:childTnLst>
                              <p:par>
                                <p:cTn id="95" presetID="3" presetClass="entr" presetSubtype="10" fill="hold" nodeType="clickEffect">
                                  <p:stCondLst>
                                    <p:cond delay="0"/>
                                  </p:stCondLst>
                                  <p:childTnLst>
                                    <p:set>
                                      <p:cBhvr>
                                        <p:cTn id="96" dur="1" fill="hold">
                                          <p:stCondLst>
                                            <p:cond delay="0"/>
                                          </p:stCondLst>
                                        </p:cTn>
                                        <p:tgtEl>
                                          <p:spTgt spid="22"/>
                                        </p:tgtEl>
                                        <p:attrNameLst>
                                          <p:attrName>style.visibility</p:attrName>
                                        </p:attrNameLst>
                                      </p:cBhvr>
                                      <p:to>
                                        <p:strVal val="visible"/>
                                      </p:to>
                                    </p:set>
                                    <p:animEffect transition="in" filter="blinds(horizontal)">
                                      <p:cBhvr>
                                        <p:cTn id="97" dur="500"/>
                                        <p:tgtEl>
                                          <p:spTgt spid="22"/>
                                        </p:tgtEl>
                                      </p:cBhvr>
                                    </p:animEffect>
                                  </p:childTnLst>
                                </p:cTn>
                              </p:par>
                            </p:childTnLst>
                          </p:cTn>
                        </p:par>
                      </p:childTnLst>
                    </p:cTn>
                  </p:par>
                  <p:par>
                    <p:cTn id="98" fill="hold" nodeType="clickPar">
                      <p:stCondLst>
                        <p:cond delay="indefinite"/>
                      </p:stCondLst>
                      <p:childTnLst>
                        <p:par>
                          <p:cTn id="99" fill="hold" nodeType="afterGroup">
                            <p:stCondLst>
                              <p:cond delay="0"/>
                            </p:stCondLst>
                            <p:childTnLst>
                              <p:par>
                                <p:cTn id="100" presetID="3" presetClass="entr" presetSubtype="10" fill="hold" nodeType="clickEffect">
                                  <p:stCondLst>
                                    <p:cond delay="0"/>
                                  </p:stCondLst>
                                  <p:childTnLst>
                                    <p:set>
                                      <p:cBhvr>
                                        <p:cTn id="101" dur="1" fill="hold">
                                          <p:stCondLst>
                                            <p:cond delay="0"/>
                                          </p:stCondLst>
                                        </p:cTn>
                                        <p:tgtEl>
                                          <p:spTgt spid="93"/>
                                        </p:tgtEl>
                                        <p:attrNameLst>
                                          <p:attrName>style.visibility</p:attrName>
                                        </p:attrNameLst>
                                      </p:cBhvr>
                                      <p:to>
                                        <p:strVal val="visible"/>
                                      </p:to>
                                    </p:set>
                                    <p:animEffect transition="in" filter="blinds(horizontal)">
                                      <p:cBhvr>
                                        <p:cTn id="102"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82" grpId="0"/>
      <p:bldP spid="70" grpId="0"/>
      <p:bldP spid="30"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196975" y="328930"/>
            <a:ext cx="5534660" cy="583565"/>
          </a:xfrm>
          <a:prstGeom prst="rect">
            <a:avLst/>
          </a:prstGeom>
          <a:noFill/>
        </p:spPr>
        <p:txBody>
          <a:bodyPr wrap="square" rtlCol="0" anchor="t">
            <a:spAutoFit/>
          </a:bodyPr>
          <a:lstStyle/>
          <a:p>
            <a:pPr algn="ctr"/>
            <a:r>
              <a:rPr lang="zh-CN" altLang="en-US" sz="3200" b="1">
                <a:latin typeface="Times New Roman" panose="02020603050405020304" charset="0"/>
                <a:ea typeface="宋体" panose="02010600030101010101" pitchFamily="2" charset="-122"/>
                <a:sym typeface="+mn-ea"/>
              </a:rPr>
              <a:t>一、烯烃的结构与性质</a:t>
            </a:r>
            <a:endParaRPr lang="zh-CN" altLang="en-US" sz="3200" b="1">
              <a:latin typeface="Times New Roman" panose="02020603050405020304" charset="0"/>
              <a:ea typeface="宋体" panose="02010600030101010101" pitchFamily="2" charset="-122"/>
              <a:sym typeface="+mn-ea"/>
            </a:endParaRPr>
          </a:p>
        </p:txBody>
      </p:sp>
      <p:grpSp>
        <p:nvGrpSpPr>
          <p:cNvPr id="4" name="组合 3"/>
          <p:cNvGrpSpPr/>
          <p:nvPr/>
        </p:nvGrpSpPr>
        <p:grpSpPr>
          <a:xfrm>
            <a:off x="247650" y="1098550"/>
            <a:ext cx="1528445" cy="583565"/>
            <a:chOff x="616" y="579"/>
            <a:chExt cx="2407" cy="919"/>
          </a:xfrm>
        </p:grpSpPr>
        <p:sp>
          <p:nvSpPr>
            <p:cNvPr id="5" name="文本框 4"/>
            <p:cNvSpPr txBox="1"/>
            <p:nvPr/>
          </p:nvSpPr>
          <p:spPr>
            <a:xfrm>
              <a:off x="1453" y="579"/>
              <a:ext cx="1570" cy="919"/>
            </a:xfrm>
            <a:prstGeom prst="rect">
              <a:avLst/>
            </a:prstGeom>
            <a:noFill/>
          </p:spPr>
          <p:txBody>
            <a:bodyPr wrap="none" rtlCol="0">
              <a:spAutoFit/>
            </a:bodyPr>
            <a:lstStyle/>
            <a:p>
              <a:pPr algn="l"/>
              <a:r>
                <a:rPr lang="zh-CN" altLang="en-US" sz="3200" b="1" kern="100">
                  <a:solidFill>
                    <a:srgbClr val="00B0F0"/>
                  </a:solidFill>
                  <a:latin typeface="Times New Roman" panose="02020603050405020304" charset="0"/>
                  <a:ea typeface="宋体" panose="02010600030101010101" pitchFamily="2" charset="-122"/>
                  <a:cs typeface="Times New Roman" panose="02020603050405020304" charset="0"/>
                  <a:sym typeface="+mn-ea"/>
                </a:rPr>
                <a:t>烯烃</a:t>
              </a:r>
              <a:endParaRPr lang="zh-CN" altLang="en-US" sz="3200" b="1" kern="100">
                <a:solidFill>
                  <a:srgbClr val="00B0F0"/>
                </a:solidFill>
                <a:latin typeface="Times New Roman" panose="02020603050405020304" charset="0"/>
                <a:ea typeface="宋体" panose="02010600030101010101" pitchFamily="2" charset="-122"/>
                <a:cs typeface="Times New Roman" panose="02020603050405020304" charset="0"/>
                <a:sym typeface="+mn-ea"/>
              </a:endParaRPr>
            </a:p>
          </p:txBody>
        </p:sp>
        <p:sp>
          <p:nvSpPr>
            <p:cNvPr id="6" name="AutoShape 117"/>
            <p:cNvSpPr/>
            <p:nvPr/>
          </p:nvSpPr>
          <p:spPr bwMode="auto">
            <a:xfrm>
              <a:off x="616" y="723"/>
              <a:ext cx="837" cy="631"/>
            </a:xfrm>
            <a:custGeom>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gradFill>
              <a:gsLst>
                <a:gs pos="49000">
                  <a:srgbClr val="00B0F0">
                    <a:alpha val="100000"/>
                  </a:srgbClr>
                </a:gs>
                <a:gs pos="100000">
                  <a:srgbClr val="00B0F0"/>
                </a:gs>
                <a:gs pos="99000">
                  <a:schemeClr val="bg2"/>
                </a:gs>
              </a:gsLst>
              <a:lin ang="5400000" scaled="0"/>
            </a:gradFill>
            <a:ln>
              <a:noFill/>
            </a:ln>
            <a:effectLst/>
          </p:spPr>
          <p:txBody>
            <a:bodyPr lIns="19050" tIns="19050" rIns="19050" bIns="19050" anchor="ctr"/>
            <a:lstStyle/>
            <a:p>
              <a:pPr algn="ctr" defTabSz="228600">
                <a:defRPr/>
              </a:pPr>
              <a:r>
                <a:rPr lang="en-US" sz="1500" b="1" kern="0">
                  <a:solidFill>
                    <a:srgbClr val="FF0000"/>
                  </a:solidFill>
                  <a:effectLst>
                    <a:outerShdw blurRad="38100" dist="38100" dir="2700000" algn="tl">
                      <a:srgbClr val="000000"/>
                    </a:outerShdw>
                  </a:effectLst>
                  <a:latin typeface="Times New Roman" panose="02020603050405020304" charset="0"/>
                  <a:ea typeface="宋体" panose="02010600030101010101" pitchFamily="2" charset="-122"/>
                  <a:cs typeface="Times New Roman" panose="02020603050405020304" charset="0"/>
                  <a:sym typeface="Gill Sans" panose="020b0502020104020203" charset="0"/>
                </a:rPr>
                <a:t>	</a:t>
              </a:r>
              <a:endParaRPr lang="en-US" sz="1500" b="1" kern="0">
                <a:solidFill>
                  <a:srgbClr val="FF0000"/>
                </a:solidFill>
                <a:effectLst>
                  <a:outerShdw blurRad="38100" dist="38100" dir="2700000" algn="tl">
                    <a:srgbClr val="000000"/>
                  </a:outerShdw>
                </a:effectLst>
                <a:latin typeface="Times New Roman" panose="02020603050405020304" charset="0"/>
                <a:ea typeface="宋体" panose="02010600030101010101" pitchFamily="2" charset="-122"/>
                <a:cs typeface="Times New Roman" panose="02020603050405020304" charset="0"/>
                <a:sym typeface="Gill Sans" panose="020b0502020104020203" charset="0"/>
              </a:endParaRPr>
            </a:p>
          </p:txBody>
        </p:sp>
      </p:grpSp>
      <p:sp>
        <p:nvSpPr>
          <p:cNvPr id="15" name="文本框 14"/>
          <p:cNvSpPr txBox="1"/>
          <p:nvPr/>
        </p:nvSpPr>
        <p:spPr>
          <a:xfrm>
            <a:off x="2327275" y="5323840"/>
            <a:ext cx="7538085" cy="521970"/>
          </a:xfrm>
          <a:prstGeom prst="rect">
            <a:avLst/>
          </a:prstGeom>
          <a:noFill/>
        </p:spPr>
        <p:txBody>
          <a:bodyPr wrap="square" rtlCol="0">
            <a:spAutoFit/>
          </a:bodyPr>
          <a:lstStyle/>
          <a:p>
            <a:pPr algn="ctr"/>
            <a:r>
              <a:rPr lang="zh-CN" altLang="en-US" sz="2800">
                <a:latin typeface="Times New Roman" panose="02020603050405020304" charset="0"/>
                <a:ea typeface="宋体-简" panose="02010800040101010101" charset="-122"/>
                <a:cs typeface="Times New Roman" panose="02020603050405020304" charset="0"/>
              </a:rPr>
              <a:t>几种简单烯烃的结构简式和分子结构模型</a:t>
            </a:r>
            <a:endParaRPr lang="zh-CN" altLang="en-US" sz="2800">
              <a:latin typeface="Times New Roman" panose="02020603050405020304" charset="0"/>
              <a:ea typeface="宋体-简" panose="02010800040101010101" charset="-122"/>
              <a:cs typeface="Times New Roman" panose="02020603050405020304" charset="0"/>
            </a:endParaRPr>
          </a:p>
        </p:txBody>
      </p:sp>
      <p:grpSp>
        <p:nvGrpSpPr>
          <p:cNvPr id="2" name="组合 1"/>
          <p:cNvGrpSpPr/>
          <p:nvPr/>
        </p:nvGrpSpPr>
        <p:grpSpPr>
          <a:xfrm>
            <a:off x="392430" y="2002790"/>
            <a:ext cx="2067560" cy="2275840"/>
            <a:chOff x="618" y="3154"/>
            <a:chExt cx="3256" cy="3584"/>
          </a:xfrm>
        </p:grpSpPr>
        <p:sp>
          <p:nvSpPr>
            <p:cNvPr id="27" name="文本框 26"/>
            <p:cNvSpPr txBox="1"/>
            <p:nvPr/>
          </p:nvSpPr>
          <p:spPr>
            <a:xfrm>
              <a:off x="618" y="3154"/>
              <a:ext cx="3256" cy="822"/>
            </a:xfrm>
            <a:prstGeom prst="rect">
              <a:avLst/>
            </a:prstGeom>
            <a:noFill/>
          </p:spPr>
          <p:txBody>
            <a:bodyPr wrap="square" rtlCol="0">
              <a:spAutoFit/>
            </a:bodyPr>
            <a:lstStyle/>
            <a:p>
              <a:pPr algn="ctr"/>
              <a:r>
                <a:rPr lang="en-US" altLang="zh-CN" sz="2800" b="1">
                  <a:latin typeface="Times New Roman" panose="02020603050405020304" charset="0"/>
                  <a:ea typeface="宋体-简" panose="02010800040101010101" charset="-122"/>
                  <a:cs typeface="Times New Roman" panose="02020603050405020304" charset="0"/>
                </a:rPr>
                <a:t>CH</a:t>
              </a:r>
              <a:r>
                <a:rPr lang="en-US" altLang="zh-CN" sz="2800" b="1" baseline="-25000">
                  <a:latin typeface="Times New Roman" panose="02020603050405020304" charset="0"/>
                  <a:ea typeface="宋体-简" panose="02010800040101010101" charset="-122"/>
                  <a:cs typeface="Times New Roman" panose="02020603050405020304" charset="0"/>
                </a:rPr>
                <a:t>2</a:t>
              </a:r>
              <a:r>
                <a:rPr lang="zh-CN" altLang="en-US" sz="2800" b="1">
                  <a:latin typeface="Times New Roman" panose="02020603050405020304" charset="0"/>
                  <a:ea typeface="宋体-简" panose="02010800040101010101" charset="-122"/>
                  <a:cs typeface="Times New Roman" panose="02020603050405020304" charset="0"/>
                </a:rPr>
                <a:t>＝</a:t>
              </a:r>
              <a:r>
                <a:rPr lang="en-US" altLang="zh-CN" sz="2800" b="1">
                  <a:latin typeface="Times New Roman" panose="02020603050405020304" charset="0"/>
                  <a:ea typeface="宋体-简" panose="02010800040101010101" charset="-122"/>
                  <a:cs typeface="Times New Roman" panose="02020603050405020304" charset="0"/>
                </a:rPr>
                <a:t>CH</a:t>
              </a:r>
              <a:r>
                <a:rPr lang="en-US" altLang="zh-CN" sz="2800" b="1" baseline="-25000">
                  <a:latin typeface="Times New Roman" panose="02020603050405020304" charset="0"/>
                  <a:ea typeface="宋体-简" panose="02010800040101010101" charset="-122"/>
                  <a:cs typeface="Times New Roman" panose="02020603050405020304" charset="0"/>
                </a:rPr>
                <a:t>2</a:t>
              </a:r>
              <a:endParaRPr lang="zh-CN" altLang="en-US" sz="2800" b="1" baseline="-25000">
                <a:latin typeface="Times New Roman" panose="02020603050405020304" charset="0"/>
                <a:ea typeface="宋体-简" panose="02010800040101010101" charset="-122"/>
                <a:cs typeface="Times New Roman" panose="02020603050405020304" charset="0"/>
              </a:endParaRPr>
            </a:p>
          </p:txBody>
        </p:sp>
        <p:sp>
          <p:nvSpPr>
            <p:cNvPr id="39" name="文本框 38"/>
            <p:cNvSpPr txBox="1"/>
            <p:nvPr/>
          </p:nvSpPr>
          <p:spPr>
            <a:xfrm>
              <a:off x="1550" y="5916"/>
              <a:ext cx="1830" cy="822"/>
            </a:xfrm>
            <a:prstGeom prst="rect">
              <a:avLst/>
            </a:prstGeom>
            <a:noFill/>
          </p:spPr>
          <p:txBody>
            <a:bodyPr wrap="square" rtlCol="0">
              <a:spAutoFit/>
            </a:bodyPr>
            <a:lstStyle/>
            <a:p>
              <a:pPr algn="ctr"/>
              <a:r>
                <a:rPr lang="zh-CN" altLang="en-US" sz="2800">
                  <a:latin typeface="Times New Roman" panose="02020603050405020304" charset="0"/>
                  <a:ea typeface="宋体-简" panose="02010800040101010101" charset="-122"/>
                  <a:cs typeface="Times New Roman" panose="02020603050405020304" charset="0"/>
                </a:rPr>
                <a:t>乙烯</a:t>
              </a:r>
              <a:endParaRPr lang="zh-CN" altLang="en-US" sz="2800">
                <a:latin typeface="Times New Roman" panose="02020603050405020304" charset="0"/>
                <a:ea typeface="宋体-简" panose="02010800040101010101" charset="-122"/>
                <a:cs typeface="Times New Roman" panose="02020603050405020304" charset="0"/>
              </a:endParaRPr>
            </a:p>
          </p:txBody>
        </p:sp>
        <p:grpSp>
          <p:nvGrpSpPr>
            <p:cNvPr id="37" name="组合 36"/>
            <p:cNvGrpSpPr/>
            <p:nvPr/>
          </p:nvGrpSpPr>
          <p:grpSpPr>
            <a:xfrm>
              <a:off x="1101" y="4157"/>
              <a:ext cx="2388" cy="1475"/>
              <a:chOff x="2111954" y="5752773"/>
              <a:chExt cx="3141089" cy="1988707"/>
            </a:xfrm>
          </p:grpSpPr>
          <p:sp>
            <p:nvSpPr>
              <p:cNvPr id="56" name="矩形 55"/>
              <p:cNvSpPr/>
              <p:nvPr/>
            </p:nvSpPr>
            <p:spPr>
              <a:xfrm rot="19196004" flipH="1" flipV="1">
                <a:off x="2336106" y="7121266"/>
                <a:ext cx="756000" cy="144000"/>
              </a:xfrm>
              <a:prstGeom prst="rect">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57" name="矩形 56"/>
              <p:cNvSpPr/>
              <p:nvPr/>
            </p:nvSpPr>
            <p:spPr>
              <a:xfrm rot="2403995" flipH="1">
                <a:off x="2336106" y="6148772"/>
                <a:ext cx="756000" cy="144000"/>
              </a:xfrm>
              <a:prstGeom prst="rect">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55" name="矩形 54"/>
              <p:cNvSpPr/>
              <p:nvPr/>
            </p:nvSpPr>
            <p:spPr>
              <a:xfrm rot="2403995" flipV="1">
                <a:off x="4326079" y="7160323"/>
                <a:ext cx="756000" cy="144000"/>
              </a:xfrm>
              <a:prstGeom prst="rect">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35" name="矩形 34"/>
              <p:cNvSpPr/>
              <p:nvPr/>
            </p:nvSpPr>
            <p:spPr>
              <a:xfrm rot="19196004">
                <a:off x="4326079" y="6187829"/>
                <a:ext cx="756000" cy="144000"/>
              </a:xfrm>
              <a:prstGeom prst="rect">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52" name="空心弧 51"/>
              <p:cNvSpPr/>
              <p:nvPr/>
            </p:nvSpPr>
            <p:spPr>
              <a:xfrm>
                <a:off x="2911972" y="6102794"/>
                <a:ext cx="1468948" cy="900439"/>
              </a:xfrm>
              <a:prstGeom prst="blockArc">
                <a:avLst>
                  <a:gd name="adj1" fmla="val 10739248"/>
                  <a:gd name="adj2" fmla="val 21295766"/>
                  <a:gd name="adj3" fmla="val 17380"/>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31" name="椭圆 30"/>
              <p:cNvSpPr/>
              <p:nvPr/>
            </p:nvSpPr>
            <p:spPr>
              <a:xfrm>
                <a:off x="2703086" y="6351093"/>
                <a:ext cx="792066" cy="792066"/>
              </a:xfrm>
              <a:prstGeom prst="ellipse">
                <a:avLst/>
              </a:prstGeom>
              <a:gradFill flip="none" rotWithShape="1">
                <a:gsLst>
                  <a:gs pos="0">
                    <a:schemeClr val="accent4">
                      <a:lumMod val="0"/>
                      <a:lumOff val="100000"/>
                    </a:schemeClr>
                  </a:gs>
                  <a:gs pos="0">
                    <a:schemeClr val="bg2"/>
                  </a:gs>
                  <a:gs pos="100000">
                    <a:schemeClr val="accent4">
                      <a:lumMod val="10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47" name="椭圆 46"/>
              <p:cNvSpPr/>
              <p:nvPr/>
            </p:nvSpPr>
            <p:spPr>
              <a:xfrm>
                <a:off x="3840453" y="6351093"/>
                <a:ext cx="792066" cy="792066"/>
              </a:xfrm>
              <a:prstGeom prst="ellipse">
                <a:avLst/>
              </a:prstGeom>
              <a:gradFill flip="none" rotWithShape="1">
                <a:gsLst>
                  <a:gs pos="0">
                    <a:schemeClr val="accent4">
                      <a:lumMod val="0"/>
                      <a:lumOff val="100000"/>
                    </a:schemeClr>
                  </a:gs>
                  <a:gs pos="0">
                    <a:schemeClr val="bg2"/>
                  </a:gs>
                  <a:gs pos="100000">
                    <a:schemeClr val="accent4">
                      <a:lumMod val="10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48" name="椭圆 47"/>
              <p:cNvSpPr>
                <a:spLocks noChangeAspect="1"/>
              </p:cNvSpPr>
              <p:nvPr/>
            </p:nvSpPr>
            <p:spPr>
              <a:xfrm>
                <a:off x="2111954" y="5752773"/>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49" name="椭圆 48"/>
              <p:cNvSpPr>
                <a:spLocks noChangeAspect="1"/>
              </p:cNvSpPr>
              <p:nvPr/>
            </p:nvSpPr>
            <p:spPr>
              <a:xfrm>
                <a:off x="2111954" y="7273480"/>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50" name="椭圆 49"/>
              <p:cNvSpPr>
                <a:spLocks noChangeAspect="1"/>
              </p:cNvSpPr>
              <p:nvPr/>
            </p:nvSpPr>
            <p:spPr>
              <a:xfrm>
                <a:off x="4785043" y="5752773"/>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51" name="椭圆 50"/>
              <p:cNvSpPr>
                <a:spLocks noChangeAspect="1"/>
              </p:cNvSpPr>
              <p:nvPr/>
            </p:nvSpPr>
            <p:spPr>
              <a:xfrm>
                <a:off x="4764182" y="7273480"/>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53" name="空心弧 52"/>
              <p:cNvSpPr/>
              <p:nvPr/>
            </p:nvSpPr>
            <p:spPr>
              <a:xfrm rot="10800000">
                <a:off x="3012505" y="6317341"/>
                <a:ext cx="1267882" cy="777189"/>
              </a:xfrm>
              <a:prstGeom prst="blockArc">
                <a:avLst>
                  <a:gd name="adj1" fmla="val 10739248"/>
                  <a:gd name="adj2" fmla="val 21295766"/>
                  <a:gd name="adj3" fmla="val 17380"/>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grpSp>
      </p:grpSp>
      <p:grpSp>
        <p:nvGrpSpPr>
          <p:cNvPr id="8" name="组合 7"/>
          <p:cNvGrpSpPr/>
          <p:nvPr/>
        </p:nvGrpSpPr>
        <p:grpSpPr>
          <a:xfrm>
            <a:off x="2767330" y="2002790"/>
            <a:ext cx="2487930" cy="2595245"/>
            <a:chOff x="4358" y="3154"/>
            <a:chExt cx="3918" cy="4087"/>
          </a:xfrm>
        </p:grpSpPr>
        <p:sp>
          <p:nvSpPr>
            <p:cNvPr id="40" name="文本框 39"/>
            <p:cNvSpPr txBox="1"/>
            <p:nvPr/>
          </p:nvSpPr>
          <p:spPr>
            <a:xfrm>
              <a:off x="4358" y="3154"/>
              <a:ext cx="3918" cy="822"/>
            </a:xfrm>
            <a:prstGeom prst="rect">
              <a:avLst/>
            </a:prstGeom>
            <a:noFill/>
          </p:spPr>
          <p:txBody>
            <a:bodyPr wrap="square" rtlCol="0">
              <a:spAutoFit/>
            </a:bodyPr>
            <a:lstStyle/>
            <a:p>
              <a:pPr algn="ctr"/>
              <a:r>
                <a:rPr lang="en-US" altLang="zh-CN" sz="2800" b="1">
                  <a:latin typeface="Times New Roman" panose="02020603050405020304" charset="0"/>
                  <a:ea typeface="宋体-简" panose="02010800040101010101" charset="-122"/>
                  <a:cs typeface="Times New Roman" panose="02020603050405020304" charset="0"/>
                </a:rPr>
                <a:t>CH</a:t>
              </a:r>
              <a:r>
                <a:rPr lang="en-US" altLang="zh-CN" sz="2800" b="1" baseline="-25000">
                  <a:latin typeface="Times New Roman" panose="02020603050405020304" charset="0"/>
                  <a:ea typeface="宋体-简" panose="02010800040101010101" charset="-122"/>
                  <a:cs typeface="Times New Roman" panose="02020603050405020304" charset="0"/>
                </a:rPr>
                <a:t>2</a:t>
              </a:r>
              <a:r>
                <a:rPr lang="zh-CN" altLang="en-US" sz="2800" b="1">
                  <a:latin typeface="Times New Roman" panose="02020603050405020304" charset="0"/>
                  <a:ea typeface="宋体-简" panose="02010800040101010101" charset="-122"/>
                  <a:cs typeface="Times New Roman" panose="02020603050405020304" charset="0"/>
                </a:rPr>
                <a:t>＝</a:t>
              </a:r>
              <a:r>
                <a:rPr lang="en-US" altLang="zh-CN" sz="2800" b="1">
                  <a:latin typeface="Times New Roman" panose="02020603050405020304" charset="0"/>
                  <a:ea typeface="宋体-简" panose="02010800040101010101" charset="-122"/>
                  <a:cs typeface="Times New Roman" panose="02020603050405020304" charset="0"/>
                </a:rPr>
                <a:t>CHCH</a:t>
              </a:r>
              <a:r>
                <a:rPr lang="en-US" altLang="zh-CN" sz="2800" b="1" baseline="-25000">
                  <a:latin typeface="Times New Roman" panose="02020603050405020304" charset="0"/>
                  <a:ea typeface="宋体-简" panose="02010800040101010101" charset="-122"/>
                  <a:cs typeface="Times New Roman" panose="02020603050405020304" charset="0"/>
                </a:rPr>
                <a:t>3</a:t>
              </a:r>
              <a:endParaRPr lang="zh-CN" altLang="en-US" sz="2800" b="1" baseline="-25000">
                <a:latin typeface="Times New Roman" panose="02020603050405020304" charset="0"/>
                <a:ea typeface="宋体-简" panose="02010800040101010101" charset="-122"/>
                <a:cs typeface="Times New Roman" panose="02020603050405020304" charset="0"/>
              </a:endParaRPr>
            </a:p>
          </p:txBody>
        </p:sp>
        <p:grpSp>
          <p:nvGrpSpPr>
            <p:cNvPr id="7" name="组合 6"/>
            <p:cNvGrpSpPr/>
            <p:nvPr/>
          </p:nvGrpSpPr>
          <p:grpSpPr>
            <a:xfrm>
              <a:off x="4729" y="3967"/>
              <a:ext cx="3386" cy="3275"/>
              <a:chOff x="4729" y="3967"/>
              <a:chExt cx="3386" cy="3275"/>
            </a:xfrm>
          </p:grpSpPr>
          <p:sp>
            <p:nvSpPr>
              <p:cNvPr id="41" name="文本框 40"/>
              <p:cNvSpPr txBox="1"/>
              <p:nvPr/>
            </p:nvSpPr>
            <p:spPr>
              <a:xfrm>
                <a:off x="5405" y="6420"/>
                <a:ext cx="2086" cy="822"/>
              </a:xfrm>
              <a:prstGeom prst="rect">
                <a:avLst/>
              </a:prstGeom>
              <a:noFill/>
            </p:spPr>
            <p:txBody>
              <a:bodyPr wrap="square" rtlCol="0">
                <a:spAutoFit/>
              </a:bodyPr>
              <a:lstStyle/>
              <a:p>
                <a:pPr algn="ctr"/>
                <a:r>
                  <a:rPr lang="zh-CN" altLang="en-US" sz="2800">
                    <a:latin typeface="Times New Roman" panose="02020603050405020304" charset="0"/>
                    <a:ea typeface="宋体-简" panose="02010800040101010101" charset="-122"/>
                    <a:cs typeface="Times New Roman" panose="02020603050405020304" charset="0"/>
                  </a:rPr>
                  <a:t>丙烯</a:t>
                </a:r>
                <a:endParaRPr lang="zh-CN" altLang="en-US" sz="2800">
                  <a:latin typeface="Times New Roman" panose="02020603050405020304" charset="0"/>
                  <a:ea typeface="宋体-简" panose="02010800040101010101" charset="-122"/>
                  <a:cs typeface="Times New Roman" panose="02020603050405020304" charset="0"/>
                </a:endParaRPr>
              </a:p>
            </p:txBody>
          </p:sp>
          <p:grpSp>
            <p:nvGrpSpPr>
              <p:cNvPr id="38" name="组合 37"/>
              <p:cNvGrpSpPr/>
              <p:nvPr/>
            </p:nvGrpSpPr>
            <p:grpSpPr>
              <a:xfrm>
                <a:off x="4729" y="3967"/>
                <a:ext cx="3387" cy="2192"/>
                <a:chOff x="15776780" y="7088083"/>
                <a:chExt cx="3930870" cy="2803175"/>
              </a:xfrm>
            </p:grpSpPr>
            <p:sp>
              <p:nvSpPr>
                <p:cNvPr id="103" name="矩形 102"/>
                <p:cNvSpPr/>
                <p:nvPr/>
              </p:nvSpPr>
              <p:spPr>
                <a:xfrm rot="18180000" flipH="1" flipV="1">
                  <a:off x="18453884" y="9241761"/>
                  <a:ext cx="756000" cy="144000"/>
                </a:xfrm>
                <a:prstGeom prst="rect">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99" name="矩形 98"/>
                <p:cNvSpPr/>
                <p:nvPr/>
              </p:nvSpPr>
              <p:spPr>
                <a:xfrm rot="5400000">
                  <a:off x="17701802" y="7629869"/>
                  <a:ext cx="756000" cy="144000"/>
                </a:xfrm>
                <a:prstGeom prst="rect">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60" name="矩形 59"/>
                <p:cNvSpPr/>
                <p:nvPr/>
              </p:nvSpPr>
              <p:spPr>
                <a:xfrm rot="18180000" flipH="1" flipV="1">
                  <a:off x="16234834" y="9162970"/>
                  <a:ext cx="756000" cy="144000"/>
                </a:xfrm>
                <a:prstGeom prst="rect">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61" name="矩形 60"/>
                <p:cNvSpPr/>
                <p:nvPr/>
              </p:nvSpPr>
              <p:spPr>
                <a:xfrm rot="960000" flipH="1">
                  <a:off x="16014316" y="8629560"/>
                  <a:ext cx="756000" cy="144000"/>
                </a:xfrm>
                <a:prstGeom prst="rect">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62" name="矩形 61"/>
                <p:cNvSpPr/>
                <p:nvPr/>
              </p:nvSpPr>
              <p:spPr>
                <a:xfrm rot="2403995" flipV="1">
                  <a:off x="18272457" y="8564075"/>
                  <a:ext cx="756000" cy="144000"/>
                </a:xfrm>
                <a:prstGeom prst="rect">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64" name="空心弧 63"/>
                <p:cNvSpPr/>
                <p:nvPr/>
              </p:nvSpPr>
              <p:spPr>
                <a:xfrm rot="-1800000">
                  <a:off x="16810699" y="8144498"/>
                  <a:ext cx="1468948" cy="900439"/>
                </a:xfrm>
                <a:prstGeom prst="blockArc">
                  <a:avLst>
                    <a:gd name="adj1" fmla="val 10739248"/>
                    <a:gd name="adj2" fmla="val 21295766"/>
                    <a:gd name="adj3" fmla="val 17380"/>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65" name="椭圆 64"/>
                <p:cNvSpPr/>
                <p:nvPr/>
              </p:nvSpPr>
              <p:spPr>
                <a:xfrm>
                  <a:off x="16601815" y="8392797"/>
                  <a:ext cx="792066" cy="792066"/>
                </a:xfrm>
                <a:prstGeom prst="ellipse">
                  <a:avLst/>
                </a:prstGeom>
                <a:gradFill flip="none" rotWithShape="1">
                  <a:gsLst>
                    <a:gs pos="0">
                      <a:schemeClr val="accent4">
                        <a:lumMod val="0"/>
                        <a:lumOff val="100000"/>
                      </a:schemeClr>
                    </a:gs>
                    <a:gs pos="0">
                      <a:schemeClr val="bg2"/>
                    </a:gs>
                    <a:gs pos="100000">
                      <a:schemeClr val="accent4">
                        <a:lumMod val="10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66" name="椭圆 65"/>
                <p:cNvSpPr/>
                <p:nvPr/>
              </p:nvSpPr>
              <p:spPr>
                <a:xfrm>
                  <a:off x="17683769" y="7905500"/>
                  <a:ext cx="792066" cy="792066"/>
                </a:xfrm>
                <a:prstGeom prst="ellipse">
                  <a:avLst/>
                </a:prstGeom>
                <a:gradFill flip="none" rotWithShape="1">
                  <a:gsLst>
                    <a:gs pos="0">
                      <a:schemeClr val="accent4">
                        <a:lumMod val="0"/>
                        <a:lumOff val="100000"/>
                      </a:schemeClr>
                    </a:gs>
                    <a:gs pos="0">
                      <a:schemeClr val="bg2"/>
                    </a:gs>
                    <a:gs pos="100000">
                      <a:schemeClr val="accent4">
                        <a:lumMod val="10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67" name="椭圆 66"/>
                <p:cNvSpPr>
                  <a:spLocks noChangeAspect="1"/>
                </p:cNvSpPr>
                <p:nvPr/>
              </p:nvSpPr>
              <p:spPr>
                <a:xfrm>
                  <a:off x="15776780" y="8418076"/>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68" name="椭圆 67"/>
                <p:cNvSpPr>
                  <a:spLocks noChangeAspect="1"/>
                </p:cNvSpPr>
                <p:nvPr/>
              </p:nvSpPr>
              <p:spPr>
                <a:xfrm>
                  <a:off x="16133814" y="9370599"/>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71" name="空心弧 70"/>
                <p:cNvSpPr/>
                <p:nvPr/>
              </p:nvSpPr>
              <p:spPr>
                <a:xfrm rot="9000000">
                  <a:off x="16911233" y="8206123"/>
                  <a:ext cx="1267882" cy="777189"/>
                </a:xfrm>
                <a:prstGeom prst="blockArc">
                  <a:avLst>
                    <a:gd name="adj1" fmla="val 10739248"/>
                    <a:gd name="adj2" fmla="val 21295766"/>
                    <a:gd name="adj3" fmla="val 17380"/>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98" name="椭圆 97"/>
                <p:cNvSpPr/>
                <p:nvPr/>
              </p:nvSpPr>
              <p:spPr>
                <a:xfrm>
                  <a:off x="18696245" y="8559791"/>
                  <a:ext cx="792066" cy="792066"/>
                </a:xfrm>
                <a:prstGeom prst="ellipse">
                  <a:avLst/>
                </a:prstGeom>
                <a:gradFill flip="none" rotWithShape="1">
                  <a:gsLst>
                    <a:gs pos="0">
                      <a:schemeClr val="accent4">
                        <a:lumMod val="0"/>
                        <a:lumOff val="100000"/>
                      </a:schemeClr>
                    </a:gs>
                    <a:gs pos="0">
                      <a:schemeClr val="bg2"/>
                    </a:gs>
                    <a:gs pos="100000">
                      <a:schemeClr val="accent4">
                        <a:lumMod val="10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00" name="椭圆 99"/>
                <p:cNvSpPr>
                  <a:spLocks noChangeAspect="1"/>
                </p:cNvSpPr>
                <p:nvPr/>
              </p:nvSpPr>
              <p:spPr>
                <a:xfrm>
                  <a:off x="17820481" y="7088083"/>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70" name="椭圆 69"/>
                <p:cNvSpPr>
                  <a:spLocks noChangeAspect="1"/>
                </p:cNvSpPr>
                <p:nvPr/>
              </p:nvSpPr>
              <p:spPr>
                <a:xfrm>
                  <a:off x="19170382" y="8448727"/>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01" name="椭圆 100"/>
                <p:cNvSpPr>
                  <a:spLocks noChangeAspect="1"/>
                </p:cNvSpPr>
                <p:nvPr/>
              </p:nvSpPr>
              <p:spPr>
                <a:xfrm>
                  <a:off x="19239650" y="9027791"/>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02" name="椭圆 101"/>
                <p:cNvSpPr>
                  <a:spLocks noChangeAspect="1"/>
                </p:cNvSpPr>
                <p:nvPr/>
              </p:nvSpPr>
              <p:spPr>
                <a:xfrm>
                  <a:off x="18363885" y="9423258"/>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grpSp>
        </p:grpSp>
      </p:grpSp>
      <p:grpSp>
        <p:nvGrpSpPr>
          <p:cNvPr id="10" name="组合 9"/>
          <p:cNvGrpSpPr/>
          <p:nvPr/>
        </p:nvGrpSpPr>
        <p:grpSpPr>
          <a:xfrm>
            <a:off x="5420995" y="2002790"/>
            <a:ext cx="3225800" cy="2764155"/>
            <a:chOff x="8511" y="3154"/>
            <a:chExt cx="5080" cy="4353"/>
          </a:xfrm>
        </p:grpSpPr>
        <p:sp>
          <p:nvSpPr>
            <p:cNvPr id="42" name="文本框 41"/>
            <p:cNvSpPr txBox="1"/>
            <p:nvPr/>
          </p:nvSpPr>
          <p:spPr>
            <a:xfrm>
              <a:off x="8511" y="3154"/>
              <a:ext cx="5081" cy="822"/>
            </a:xfrm>
            <a:prstGeom prst="rect">
              <a:avLst/>
            </a:prstGeom>
            <a:noFill/>
          </p:spPr>
          <p:txBody>
            <a:bodyPr wrap="square" rtlCol="0">
              <a:spAutoFit/>
            </a:bodyPr>
            <a:lstStyle/>
            <a:p>
              <a:pPr algn="ctr"/>
              <a:r>
                <a:rPr lang="en-US" altLang="zh-CN" sz="2800" b="1">
                  <a:latin typeface="Times New Roman" panose="02020603050405020304" charset="0"/>
                  <a:ea typeface="宋体-简" panose="02010800040101010101" charset="-122"/>
                  <a:cs typeface="Times New Roman" panose="02020603050405020304" charset="0"/>
                </a:rPr>
                <a:t>CH</a:t>
              </a:r>
              <a:r>
                <a:rPr lang="en-US" altLang="zh-CN" sz="2800" b="1" baseline="-25000">
                  <a:latin typeface="Times New Roman" panose="02020603050405020304" charset="0"/>
                  <a:ea typeface="宋体-简" panose="02010800040101010101" charset="-122"/>
                  <a:cs typeface="Times New Roman" panose="02020603050405020304" charset="0"/>
                </a:rPr>
                <a:t>2</a:t>
              </a:r>
              <a:r>
                <a:rPr lang="zh-CN" altLang="en-US" sz="2800" b="1">
                  <a:latin typeface="Times New Roman" panose="02020603050405020304" charset="0"/>
                  <a:ea typeface="宋体-简" panose="02010800040101010101" charset="-122"/>
                  <a:cs typeface="Times New Roman" panose="02020603050405020304" charset="0"/>
                </a:rPr>
                <a:t>＝</a:t>
              </a:r>
              <a:r>
                <a:rPr lang="en-US" altLang="zh-CN" sz="2800" b="1">
                  <a:latin typeface="Times New Roman" panose="02020603050405020304" charset="0"/>
                  <a:ea typeface="宋体-简" panose="02010800040101010101" charset="-122"/>
                  <a:cs typeface="Times New Roman" panose="02020603050405020304" charset="0"/>
                </a:rPr>
                <a:t>CHCH</a:t>
              </a:r>
              <a:r>
                <a:rPr lang="en-US" altLang="zh-CN" sz="2800" b="1" baseline="-25000">
                  <a:latin typeface="Times New Roman" panose="02020603050405020304" charset="0"/>
                  <a:ea typeface="宋体-简" panose="02010800040101010101" charset="-122"/>
                  <a:cs typeface="Times New Roman" panose="02020603050405020304" charset="0"/>
                </a:rPr>
                <a:t>2</a:t>
              </a:r>
              <a:r>
                <a:rPr lang="en-US" altLang="zh-CN" sz="2800" b="1">
                  <a:latin typeface="Times New Roman" panose="02020603050405020304" charset="0"/>
                  <a:ea typeface="宋体-简" panose="02010800040101010101" charset="-122"/>
                  <a:cs typeface="Times New Roman" panose="02020603050405020304" charset="0"/>
                </a:rPr>
                <a:t>CH</a:t>
              </a:r>
              <a:r>
                <a:rPr lang="en-US" altLang="zh-CN" sz="2800" b="1" baseline="-25000">
                  <a:latin typeface="Times New Roman" panose="02020603050405020304" charset="0"/>
                  <a:ea typeface="宋体-简" panose="02010800040101010101" charset="-122"/>
                  <a:cs typeface="Times New Roman" panose="02020603050405020304" charset="0"/>
                </a:rPr>
                <a:t>3</a:t>
              </a:r>
              <a:endParaRPr lang="zh-CN" altLang="en-US" sz="2800" b="1" baseline="-25000">
                <a:latin typeface="Times New Roman" panose="02020603050405020304" charset="0"/>
                <a:ea typeface="宋体-简" panose="02010800040101010101" charset="-122"/>
                <a:cs typeface="Times New Roman" panose="02020603050405020304" charset="0"/>
              </a:endParaRPr>
            </a:p>
          </p:txBody>
        </p:sp>
        <p:grpSp>
          <p:nvGrpSpPr>
            <p:cNvPr id="9" name="组合 8"/>
            <p:cNvGrpSpPr/>
            <p:nvPr/>
          </p:nvGrpSpPr>
          <p:grpSpPr>
            <a:xfrm>
              <a:off x="9047" y="4091"/>
              <a:ext cx="3920" cy="3416"/>
              <a:chOff x="10085" y="4272"/>
              <a:chExt cx="3920" cy="3416"/>
            </a:xfrm>
          </p:grpSpPr>
          <p:sp>
            <p:nvSpPr>
              <p:cNvPr id="43" name="文本框 42"/>
              <p:cNvSpPr txBox="1"/>
              <p:nvPr/>
            </p:nvSpPr>
            <p:spPr>
              <a:xfrm>
                <a:off x="10373" y="6866"/>
                <a:ext cx="3632" cy="822"/>
              </a:xfrm>
              <a:prstGeom prst="rect">
                <a:avLst/>
              </a:prstGeom>
              <a:noFill/>
            </p:spPr>
            <p:txBody>
              <a:bodyPr wrap="square" rtlCol="0">
                <a:spAutoFit/>
              </a:bodyPr>
              <a:lstStyle/>
              <a:p>
                <a:pPr algn="ctr"/>
                <a:r>
                  <a:rPr lang="en-US" altLang="zh-CN" sz="2800" b="1">
                    <a:latin typeface="Times New Roman" panose="02020603050405020304" charset="0"/>
                    <a:ea typeface="宋体-简" panose="02010800040101010101" charset="-122"/>
                    <a:cs typeface="Times New Roman" panose="02020603050405020304" charset="0"/>
                  </a:rPr>
                  <a:t>1-</a:t>
                </a:r>
                <a:r>
                  <a:rPr lang="zh-CN" altLang="en-US" sz="2800">
                    <a:latin typeface="Times New Roman" panose="02020603050405020304" charset="0"/>
                    <a:ea typeface="宋体-简" panose="02010800040101010101" charset="-122"/>
                    <a:cs typeface="Times New Roman" panose="02020603050405020304" charset="0"/>
                  </a:rPr>
                  <a:t>丁烯</a:t>
                </a:r>
                <a:endParaRPr lang="zh-CN" altLang="en-US" sz="2800">
                  <a:latin typeface="Times New Roman" panose="02020603050405020304" charset="0"/>
                  <a:ea typeface="宋体-简" panose="02010800040101010101" charset="-122"/>
                  <a:cs typeface="Times New Roman" panose="02020603050405020304" charset="0"/>
                </a:endParaRPr>
              </a:p>
            </p:txBody>
          </p:sp>
          <p:grpSp>
            <p:nvGrpSpPr>
              <p:cNvPr id="46" name="组合 45"/>
              <p:cNvGrpSpPr/>
              <p:nvPr/>
            </p:nvGrpSpPr>
            <p:grpSpPr>
              <a:xfrm>
                <a:off x="10085" y="4272"/>
                <a:ext cx="3237" cy="2650"/>
                <a:chOff x="15937106" y="6879243"/>
                <a:chExt cx="4011988" cy="3677208"/>
              </a:xfrm>
            </p:grpSpPr>
            <p:sp>
              <p:nvSpPr>
                <p:cNvPr id="124" name="矩形 123"/>
                <p:cNvSpPr/>
                <p:nvPr/>
              </p:nvSpPr>
              <p:spPr>
                <a:xfrm rot="11940000">
                  <a:off x="19009195" y="10101504"/>
                  <a:ext cx="756000" cy="144000"/>
                </a:xfrm>
                <a:prstGeom prst="rect">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23" name="椭圆 122"/>
                <p:cNvSpPr>
                  <a:spLocks noChangeAspect="1"/>
                </p:cNvSpPr>
                <p:nvPr/>
              </p:nvSpPr>
              <p:spPr>
                <a:xfrm>
                  <a:off x="18312127" y="10010887"/>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06" name="矩形 105"/>
                <p:cNvSpPr/>
                <p:nvPr/>
              </p:nvSpPr>
              <p:spPr>
                <a:xfrm rot="17220000" flipH="1" flipV="1">
                  <a:off x="18692011" y="9220180"/>
                  <a:ext cx="756000" cy="144000"/>
                </a:xfrm>
                <a:prstGeom prst="rect">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07" name="矩形 106"/>
                <p:cNvSpPr/>
                <p:nvPr/>
              </p:nvSpPr>
              <p:spPr>
                <a:xfrm rot="5400000">
                  <a:off x="17862127" y="7421029"/>
                  <a:ext cx="756000" cy="144000"/>
                </a:xfrm>
                <a:prstGeom prst="rect">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08" name="矩形 107"/>
                <p:cNvSpPr/>
                <p:nvPr/>
              </p:nvSpPr>
              <p:spPr>
                <a:xfrm rot="18180000" flipH="1" flipV="1">
                  <a:off x="16395160" y="8954130"/>
                  <a:ext cx="756000" cy="144000"/>
                </a:xfrm>
                <a:prstGeom prst="rect">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09" name="矩形 108"/>
                <p:cNvSpPr/>
                <p:nvPr/>
              </p:nvSpPr>
              <p:spPr>
                <a:xfrm rot="960000" flipH="1">
                  <a:off x="16174641" y="8420720"/>
                  <a:ext cx="756000" cy="144000"/>
                </a:xfrm>
                <a:prstGeom prst="rect">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10" name="矩形 109"/>
                <p:cNvSpPr/>
                <p:nvPr/>
              </p:nvSpPr>
              <p:spPr>
                <a:xfrm rot="2403995" flipV="1">
                  <a:off x="18432783" y="8355235"/>
                  <a:ext cx="756000" cy="144000"/>
                </a:xfrm>
                <a:prstGeom prst="rect">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11" name="空心弧 110"/>
                <p:cNvSpPr/>
                <p:nvPr/>
              </p:nvSpPr>
              <p:spPr>
                <a:xfrm rot="19800000">
                  <a:off x="16971026" y="7935658"/>
                  <a:ext cx="1468948" cy="900439"/>
                </a:xfrm>
                <a:prstGeom prst="blockArc">
                  <a:avLst>
                    <a:gd name="adj1" fmla="val 10739248"/>
                    <a:gd name="adj2" fmla="val 21295766"/>
                    <a:gd name="adj3" fmla="val 17380"/>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12" name="椭圆 111"/>
                <p:cNvSpPr/>
                <p:nvPr/>
              </p:nvSpPr>
              <p:spPr>
                <a:xfrm>
                  <a:off x="16762140" y="8183957"/>
                  <a:ext cx="792066" cy="792066"/>
                </a:xfrm>
                <a:prstGeom prst="ellipse">
                  <a:avLst/>
                </a:prstGeom>
                <a:gradFill flip="none" rotWithShape="1">
                  <a:gsLst>
                    <a:gs pos="0">
                      <a:schemeClr val="accent4">
                        <a:lumMod val="0"/>
                        <a:lumOff val="100000"/>
                      </a:schemeClr>
                    </a:gs>
                    <a:gs pos="0">
                      <a:schemeClr val="bg2"/>
                    </a:gs>
                    <a:gs pos="100000">
                      <a:schemeClr val="accent4">
                        <a:lumMod val="10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13" name="椭圆 112"/>
                <p:cNvSpPr/>
                <p:nvPr/>
              </p:nvSpPr>
              <p:spPr>
                <a:xfrm>
                  <a:off x="17844094" y="7696660"/>
                  <a:ext cx="792066" cy="792066"/>
                </a:xfrm>
                <a:prstGeom prst="ellipse">
                  <a:avLst/>
                </a:prstGeom>
                <a:gradFill flip="none" rotWithShape="1">
                  <a:gsLst>
                    <a:gs pos="0">
                      <a:schemeClr val="accent4">
                        <a:lumMod val="0"/>
                        <a:lumOff val="100000"/>
                      </a:schemeClr>
                    </a:gs>
                    <a:gs pos="0">
                      <a:schemeClr val="bg2"/>
                    </a:gs>
                    <a:gs pos="100000">
                      <a:schemeClr val="accent4">
                        <a:lumMod val="10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14" name="椭圆 113"/>
                <p:cNvSpPr>
                  <a:spLocks noChangeAspect="1"/>
                </p:cNvSpPr>
                <p:nvPr/>
              </p:nvSpPr>
              <p:spPr>
                <a:xfrm>
                  <a:off x="15937106" y="8209236"/>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15" name="椭圆 114"/>
                <p:cNvSpPr>
                  <a:spLocks noChangeAspect="1"/>
                </p:cNvSpPr>
                <p:nvPr/>
              </p:nvSpPr>
              <p:spPr>
                <a:xfrm>
                  <a:off x="16294140" y="9161759"/>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16" name="空心弧 115"/>
                <p:cNvSpPr/>
                <p:nvPr/>
              </p:nvSpPr>
              <p:spPr>
                <a:xfrm rot="9000000">
                  <a:off x="17071560" y="7997283"/>
                  <a:ext cx="1267882" cy="777189"/>
                </a:xfrm>
                <a:prstGeom prst="blockArc">
                  <a:avLst>
                    <a:gd name="adj1" fmla="val 10739248"/>
                    <a:gd name="adj2" fmla="val 21295766"/>
                    <a:gd name="adj3" fmla="val 17380"/>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17" name="椭圆 116"/>
                <p:cNvSpPr/>
                <p:nvPr/>
              </p:nvSpPr>
              <p:spPr>
                <a:xfrm>
                  <a:off x="18856571" y="8350951"/>
                  <a:ext cx="792066" cy="792066"/>
                </a:xfrm>
                <a:prstGeom prst="ellipse">
                  <a:avLst/>
                </a:prstGeom>
                <a:gradFill flip="none" rotWithShape="1">
                  <a:gsLst>
                    <a:gs pos="0">
                      <a:schemeClr val="accent4">
                        <a:lumMod val="0"/>
                        <a:lumOff val="100000"/>
                      </a:schemeClr>
                    </a:gs>
                    <a:gs pos="0">
                      <a:schemeClr val="bg2"/>
                    </a:gs>
                    <a:gs pos="100000">
                      <a:schemeClr val="accent4">
                        <a:lumMod val="10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18" name="椭圆 117"/>
                <p:cNvSpPr>
                  <a:spLocks noChangeAspect="1"/>
                </p:cNvSpPr>
                <p:nvPr/>
              </p:nvSpPr>
              <p:spPr>
                <a:xfrm>
                  <a:off x="17980806" y="6879243"/>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19" name="椭圆 118"/>
                <p:cNvSpPr>
                  <a:spLocks noChangeAspect="1"/>
                </p:cNvSpPr>
                <p:nvPr/>
              </p:nvSpPr>
              <p:spPr>
                <a:xfrm>
                  <a:off x="19330708" y="8239887"/>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20" name="椭圆 119"/>
                <p:cNvSpPr>
                  <a:spLocks noChangeAspect="1"/>
                </p:cNvSpPr>
                <p:nvPr/>
              </p:nvSpPr>
              <p:spPr>
                <a:xfrm>
                  <a:off x="19399976" y="8818951"/>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22" name="椭圆 121"/>
                <p:cNvSpPr/>
                <p:nvPr/>
              </p:nvSpPr>
              <p:spPr>
                <a:xfrm>
                  <a:off x="18494632" y="9575180"/>
                  <a:ext cx="792066" cy="792066"/>
                </a:xfrm>
                <a:prstGeom prst="ellipse">
                  <a:avLst/>
                </a:prstGeom>
                <a:gradFill flip="none" rotWithShape="1">
                  <a:gsLst>
                    <a:gs pos="0">
                      <a:schemeClr val="accent4">
                        <a:lumMod val="0"/>
                        <a:lumOff val="100000"/>
                      </a:schemeClr>
                    </a:gs>
                    <a:gs pos="0">
                      <a:schemeClr val="bg2"/>
                    </a:gs>
                    <a:gs pos="100000">
                      <a:schemeClr val="accent4">
                        <a:lumMod val="10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21" name="椭圆 120"/>
                <p:cNvSpPr>
                  <a:spLocks noChangeAspect="1"/>
                </p:cNvSpPr>
                <p:nvPr/>
              </p:nvSpPr>
              <p:spPr>
                <a:xfrm>
                  <a:off x="18350688" y="9489735"/>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25" name="椭圆 124"/>
                <p:cNvSpPr>
                  <a:spLocks noChangeAspect="1"/>
                </p:cNvSpPr>
                <p:nvPr/>
              </p:nvSpPr>
              <p:spPr>
                <a:xfrm>
                  <a:off x="19481095" y="10088451"/>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grpSp>
        </p:grpSp>
      </p:grpSp>
      <p:grpSp>
        <p:nvGrpSpPr>
          <p:cNvPr id="11" name="组合 10"/>
          <p:cNvGrpSpPr/>
          <p:nvPr/>
        </p:nvGrpSpPr>
        <p:grpSpPr>
          <a:xfrm>
            <a:off x="8234680" y="2002790"/>
            <a:ext cx="4265930" cy="2915285"/>
            <a:chOff x="12968" y="3154"/>
            <a:chExt cx="6718" cy="4591"/>
          </a:xfrm>
        </p:grpSpPr>
        <p:sp>
          <p:nvSpPr>
            <p:cNvPr id="44" name="文本框 43"/>
            <p:cNvSpPr txBox="1"/>
            <p:nvPr/>
          </p:nvSpPr>
          <p:spPr>
            <a:xfrm>
              <a:off x="12968" y="3154"/>
              <a:ext cx="6719" cy="822"/>
            </a:xfrm>
            <a:prstGeom prst="rect">
              <a:avLst/>
            </a:prstGeom>
            <a:noFill/>
          </p:spPr>
          <p:txBody>
            <a:bodyPr wrap="square" rtlCol="0">
              <a:spAutoFit/>
            </a:bodyPr>
            <a:lstStyle/>
            <a:p>
              <a:pPr algn="ctr"/>
              <a:r>
                <a:rPr lang="en-US" altLang="zh-CN" sz="2800" b="1">
                  <a:latin typeface="Times New Roman" panose="02020603050405020304" charset="0"/>
                  <a:ea typeface="宋体-简" panose="02010800040101010101" charset="-122"/>
                  <a:cs typeface="Times New Roman" panose="02020603050405020304" charset="0"/>
                </a:rPr>
                <a:t>CH</a:t>
              </a:r>
              <a:r>
                <a:rPr lang="en-US" altLang="zh-CN" sz="2800" b="1" baseline="-25000">
                  <a:latin typeface="Times New Roman" panose="02020603050405020304" charset="0"/>
                  <a:ea typeface="宋体-简" panose="02010800040101010101" charset="-122"/>
                  <a:cs typeface="Times New Roman" panose="02020603050405020304" charset="0"/>
                </a:rPr>
                <a:t>2</a:t>
              </a:r>
              <a:r>
                <a:rPr lang="zh-CN" altLang="en-US" sz="2800" b="1">
                  <a:latin typeface="Times New Roman" panose="02020603050405020304" charset="0"/>
                  <a:ea typeface="宋体-简" panose="02010800040101010101" charset="-122"/>
                  <a:cs typeface="Times New Roman" panose="02020603050405020304" charset="0"/>
                </a:rPr>
                <a:t>＝</a:t>
              </a:r>
              <a:r>
                <a:rPr lang="en-US" altLang="zh-CN" sz="2800" b="1">
                  <a:latin typeface="Times New Roman" panose="02020603050405020304" charset="0"/>
                  <a:ea typeface="宋体-简" panose="02010800040101010101" charset="-122"/>
                  <a:cs typeface="Times New Roman" panose="02020603050405020304" charset="0"/>
                </a:rPr>
                <a:t>CHCH</a:t>
              </a:r>
              <a:r>
                <a:rPr lang="en-US" altLang="zh-CN" sz="2800" b="1" baseline="-25000">
                  <a:latin typeface="Times New Roman" panose="02020603050405020304" charset="0"/>
                  <a:ea typeface="宋体-简" panose="02010800040101010101" charset="-122"/>
                  <a:cs typeface="Times New Roman" panose="02020603050405020304" charset="0"/>
                </a:rPr>
                <a:t>2</a:t>
              </a:r>
              <a:r>
                <a:rPr lang="en-US" altLang="zh-CN" sz="2800" b="1">
                  <a:latin typeface="Times New Roman" panose="02020603050405020304" charset="0"/>
                  <a:ea typeface="宋体-简" panose="02010800040101010101" charset="-122"/>
                  <a:cs typeface="Times New Roman" panose="02020603050405020304" charset="0"/>
                </a:rPr>
                <a:t>CH</a:t>
              </a:r>
              <a:r>
                <a:rPr lang="en-US" altLang="zh-CN" sz="2800" b="1" baseline="-25000">
                  <a:latin typeface="Times New Roman" panose="02020603050405020304" charset="0"/>
                  <a:ea typeface="宋体-简" panose="02010800040101010101" charset="-122"/>
                  <a:cs typeface="Times New Roman" panose="02020603050405020304" charset="0"/>
                </a:rPr>
                <a:t>2</a:t>
              </a:r>
              <a:r>
                <a:rPr lang="en-US" altLang="zh-CN" sz="2800" b="1">
                  <a:latin typeface="Times New Roman" panose="02020603050405020304" charset="0"/>
                  <a:ea typeface="宋体-简" panose="02010800040101010101" charset="-122"/>
                  <a:cs typeface="Times New Roman" panose="02020603050405020304" charset="0"/>
                </a:rPr>
                <a:t>CH</a:t>
              </a:r>
              <a:r>
                <a:rPr lang="en-US" altLang="zh-CN" sz="2800" b="1" baseline="-25000">
                  <a:latin typeface="Times New Roman" panose="02020603050405020304" charset="0"/>
                  <a:ea typeface="宋体-简" panose="02010800040101010101" charset="-122"/>
                  <a:cs typeface="Times New Roman" panose="02020603050405020304" charset="0"/>
                </a:rPr>
                <a:t>3</a:t>
              </a:r>
              <a:endParaRPr lang="zh-CN" altLang="en-US" sz="2800" b="1" baseline="-25000">
                <a:latin typeface="Times New Roman" panose="02020603050405020304" charset="0"/>
                <a:ea typeface="宋体-简" panose="02010800040101010101" charset="-122"/>
                <a:cs typeface="Times New Roman" panose="02020603050405020304" charset="0"/>
              </a:endParaRPr>
            </a:p>
          </p:txBody>
        </p:sp>
        <p:sp>
          <p:nvSpPr>
            <p:cNvPr id="45" name="文本框 44"/>
            <p:cNvSpPr txBox="1"/>
            <p:nvPr/>
          </p:nvSpPr>
          <p:spPr>
            <a:xfrm>
              <a:off x="15254" y="6923"/>
              <a:ext cx="2598" cy="822"/>
            </a:xfrm>
            <a:prstGeom prst="rect">
              <a:avLst/>
            </a:prstGeom>
            <a:noFill/>
          </p:spPr>
          <p:txBody>
            <a:bodyPr wrap="square" rtlCol="0">
              <a:spAutoFit/>
            </a:bodyPr>
            <a:lstStyle/>
            <a:p>
              <a:pPr algn="ctr"/>
              <a:r>
                <a:rPr lang="en-US" altLang="zh-CN" sz="2800" b="1">
                  <a:latin typeface="Times New Roman" panose="02020603050405020304" charset="0"/>
                  <a:ea typeface="宋体-简" panose="02010800040101010101" charset="-122"/>
                  <a:cs typeface="Times New Roman" panose="02020603050405020304" charset="0"/>
                </a:rPr>
                <a:t>1-</a:t>
              </a:r>
              <a:r>
                <a:rPr lang="zh-CN" altLang="en-US" sz="2800">
                  <a:latin typeface="Times New Roman" panose="02020603050405020304" charset="0"/>
                  <a:ea typeface="宋体-简" panose="02010800040101010101" charset="-122"/>
                  <a:cs typeface="Times New Roman" panose="02020603050405020304" charset="0"/>
                </a:rPr>
                <a:t>戊烯</a:t>
              </a:r>
              <a:endParaRPr lang="zh-CN" altLang="en-US" sz="2800">
                <a:latin typeface="Times New Roman" panose="02020603050405020304" charset="0"/>
                <a:ea typeface="宋体-简" panose="02010800040101010101" charset="-122"/>
                <a:cs typeface="Times New Roman" panose="02020603050405020304" charset="0"/>
              </a:endParaRPr>
            </a:p>
          </p:txBody>
        </p:sp>
        <p:grpSp>
          <p:nvGrpSpPr>
            <p:cNvPr id="54" name="组合 53"/>
            <p:cNvGrpSpPr/>
            <p:nvPr/>
          </p:nvGrpSpPr>
          <p:grpSpPr>
            <a:xfrm>
              <a:off x="14539" y="4181"/>
              <a:ext cx="3713" cy="2742"/>
              <a:chOff x="16532975" y="6289093"/>
              <a:chExt cx="4948593" cy="4571199"/>
            </a:xfrm>
          </p:grpSpPr>
          <p:sp>
            <p:nvSpPr>
              <p:cNvPr id="149" name="矩形 148"/>
              <p:cNvSpPr/>
              <p:nvPr/>
            </p:nvSpPr>
            <p:spPr>
              <a:xfrm rot="16980000" flipH="1" flipV="1">
                <a:off x="20117250" y="10095272"/>
                <a:ext cx="756000" cy="144000"/>
              </a:xfrm>
              <a:prstGeom prst="rect">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63" name="矩形 62"/>
              <p:cNvSpPr/>
              <p:nvPr/>
            </p:nvSpPr>
            <p:spPr>
              <a:xfrm rot="19196004">
                <a:off x="20554604" y="9440628"/>
                <a:ext cx="756000" cy="144000"/>
              </a:xfrm>
              <a:prstGeom prst="rect">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69" name="椭圆 68"/>
              <p:cNvSpPr>
                <a:spLocks noChangeAspect="1"/>
              </p:cNvSpPr>
              <p:nvPr/>
            </p:nvSpPr>
            <p:spPr>
              <a:xfrm>
                <a:off x="21013569" y="9005572"/>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28" name="矩形 127"/>
              <p:cNvSpPr/>
              <p:nvPr/>
            </p:nvSpPr>
            <p:spPr>
              <a:xfrm rot="11940000">
                <a:off x="19714637" y="9547897"/>
                <a:ext cx="756000" cy="144000"/>
              </a:xfrm>
              <a:prstGeom prst="rect">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29" name="椭圆 128"/>
              <p:cNvSpPr>
                <a:spLocks noChangeAspect="1"/>
              </p:cNvSpPr>
              <p:nvPr/>
            </p:nvSpPr>
            <p:spPr>
              <a:xfrm>
                <a:off x="18907996" y="9420737"/>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30" name="矩形 129"/>
              <p:cNvSpPr/>
              <p:nvPr/>
            </p:nvSpPr>
            <p:spPr>
              <a:xfrm rot="17220000" flipH="1" flipV="1">
                <a:off x="19287880" y="8630030"/>
                <a:ext cx="756000" cy="144000"/>
              </a:xfrm>
              <a:prstGeom prst="rect">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31" name="矩形 130"/>
              <p:cNvSpPr/>
              <p:nvPr/>
            </p:nvSpPr>
            <p:spPr>
              <a:xfrm rot="5400000">
                <a:off x="18457996" y="6830879"/>
                <a:ext cx="756000" cy="144000"/>
              </a:xfrm>
              <a:prstGeom prst="rect">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32" name="矩形 131"/>
              <p:cNvSpPr/>
              <p:nvPr/>
            </p:nvSpPr>
            <p:spPr>
              <a:xfrm rot="18180000" flipH="1" flipV="1">
                <a:off x="16991030" y="8363980"/>
                <a:ext cx="756000" cy="144000"/>
              </a:xfrm>
              <a:prstGeom prst="rect">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33" name="矩形 132"/>
              <p:cNvSpPr/>
              <p:nvPr/>
            </p:nvSpPr>
            <p:spPr>
              <a:xfrm rot="960000" flipH="1">
                <a:off x="16770510" y="7830570"/>
                <a:ext cx="756000" cy="144000"/>
              </a:xfrm>
              <a:prstGeom prst="rect">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34" name="矩形 133"/>
              <p:cNvSpPr/>
              <p:nvPr/>
            </p:nvSpPr>
            <p:spPr>
              <a:xfrm rot="2403995" flipV="1">
                <a:off x="19028652" y="7765085"/>
                <a:ext cx="756000" cy="144000"/>
              </a:xfrm>
              <a:prstGeom prst="rect">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35" name="空心弧 134"/>
              <p:cNvSpPr/>
              <p:nvPr/>
            </p:nvSpPr>
            <p:spPr>
              <a:xfrm rot="19800000">
                <a:off x="17566895" y="7345508"/>
                <a:ext cx="1468948" cy="900439"/>
              </a:xfrm>
              <a:prstGeom prst="blockArc">
                <a:avLst>
                  <a:gd name="adj1" fmla="val 10739248"/>
                  <a:gd name="adj2" fmla="val 21295766"/>
                  <a:gd name="adj3" fmla="val 17380"/>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36" name="椭圆 135"/>
              <p:cNvSpPr/>
              <p:nvPr/>
            </p:nvSpPr>
            <p:spPr>
              <a:xfrm>
                <a:off x="17358009" y="7593807"/>
                <a:ext cx="792066" cy="792066"/>
              </a:xfrm>
              <a:prstGeom prst="ellipse">
                <a:avLst/>
              </a:prstGeom>
              <a:gradFill flip="none" rotWithShape="1">
                <a:gsLst>
                  <a:gs pos="0">
                    <a:schemeClr val="accent4">
                      <a:lumMod val="0"/>
                      <a:lumOff val="100000"/>
                    </a:schemeClr>
                  </a:gs>
                  <a:gs pos="0">
                    <a:schemeClr val="bg2"/>
                  </a:gs>
                  <a:gs pos="100000">
                    <a:schemeClr val="accent4">
                      <a:lumMod val="10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37" name="椭圆 136"/>
              <p:cNvSpPr/>
              <p:nvPr/>
            </p:nvSpPr>
            <p:spPr>
              <a:xfrm>
                <a:off x="18439963" y="7106510"/>
                <a:ext cx="792066" cy="792066"/>
              </a:xfrm>
              <a:prstGeom prst="ellipse">
                <a:avLst/>
              </a:prstGeom>
              <a:gradFill flip="none" rotWithShape="1">
                <a:gsLst>
                  <a:gs pos="0">
                    <a:schemeClr val="accent4">
                      <a:lumMod val="0"/>
                      <a:lumOff val="100000"/>
                    </a:schemeClr>
                  </a:gs>
                  <a:gs pos="0">
                    <a:schemeClr val="bg2"/>
                  </a:gs>
                  <a:gs pos="100000">
                    <a:schemeClr val="accent4">
                      <a:lumMod val="10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38" name="椭圆 137"/>
              <p:cNvSpPr>
                <a:spLocks noChangeAspect="1"/>
              </p:cNvSpPr>
              <p:nvPr/>
            </p:nvSpPr>
            <p:spPr>
              <a:xfrm>
                <a:off x="16532975" y="7619086"/>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39" name="椭圆 138"/>
              <p:cNvSpPr>
                <a:spLocks noChangeAspect="1"/>
              </p:cNvSpPr>
              <p:nvPr/>
            </p:nvSpPr>
            <p:spPr>
              <a:xfrm>
                <a:off x="16890009" y="8571609"/>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40" name="空心弧 139"/>
              <p:cNvSpPr/>
              <p:nvPr/>
            </p:nvSpPr>
            <p:spPr>
              <a:xfrm rot="9000000">
                <a:off x="17667429" y="7407133"/>
                <a:ext cx="1267882" cy="777189"/>
              </a:xfrm>
              <a:prstGeom prst="blockArc">
                <a:avLst>
                  <a:gd name="adj1" fmla="val 10739248"/>
                  <a:gd name="adj2" fmla="val 21295766"/>
                  <a:gd name="adj3" fmla="val 17380"/>
                </a:avLst>
              </a:prstGeom>
              <a:gradFill flip="none" rotWithShape="1">
                <a:gsLst>
                  <a:gs pos="0">
                    <a:schemeClr val="bg1">
                      <a:lumMod val="50000"/>
                    </a:schemeClr>
                  </a:gs>
                  <a:gs pos="75000">
                    <a:schemeClr val="bg2">
                      <a:lumMod val="60000"/>
                      <a:lumOff val="40000"/>
                    </a:schemeClr>
                  </a:gs>
                </a:gsLst>
                <a:path path="shap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41" name="椭圆 140"/>
              <p:cNvSpPr/>
              <p:nvPr/>
            </p:nvSpPr>
            <p:spPr>
              <a:xfrm>
                <a:off x="19452441" y="7760801"/>
                <a:ext cx="792066" cy="792066"/>
              </a:xfrm>
              <a:prstGeom prst="ellipse">
                <a:avLst/>
              </a:prstGeom>
              <a:gradFill flip="none" rotWithShape="1">
                <a:gsLst>
                  <a:gs pos="0">
                    <a:schemeClr val="accent4">
                      <a:lumMod val="0"/>
                      <a:lumOff val="100000"/>
                    </a:schemeClr>
                  </a:gs>
                  <a:gs pos="0">
                    <a:schemeClr val="bg2"/>
                  </a:gs>
                  <a:gs pos="100000">
                    <a:schemeClr val="accent4">
                      <a:lumMod val="10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42" name="椭圆 141"/>
              <p:cNvSpPr>
                <a:spLocks noChangeAspect="1"/>
              </p:cNvSpPr>
              <p:nvPr/>
            </p:nvSpPr>
            <p:spPr>
              <a:xfrm>
                <a:off x="18576675" y="6289093"/>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43" name="椭圆 142"/>
              <p:cNvSpPr>
                <a:spLocks noChangeAspect="1"/>
              </p:cNvSpPr>
              <p:nvPr/>
            </p:nvSpPr>
            <p:spPr>
              <a:xfrm>
                <a:off x="19926578" y="7649737"/>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44" name="椭圆 143"/>
              <p:cNvSpPr>
                <a:spLocks noChangeAspect="1"/>
              </p:cNvSpPr>
              <p:nvPr/>
            </p:nvSpPr>
            <p:spPr>
              <a:xfrm>
                <a:off x="19995845" y="8228801"/>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45" name="椭圆 144"/>
              <p:cNvSpPr/>
              <p:nvPr/>
            </p:nvSpPr>
            <p:spPr>
              <a:xfrm>
                <a:off x="19090501" y="8985030"/>
                <a:ext cx="792066" cy="792066"/>
              </a:xfrm>
              <a:prstGeom prst="ellipse">
                <a:avLst/>
              </a:prstGeom>
              <a:gradFill flip="none" rotWithShape="1">
                <a:gsLst>
                  <a:gs pos="0">
                    <a:schemeClr val="accent4">
                      <a:lumMod val="0"/>
                      <a:lumOff val="100000"/>
                    </a:schemeClr>
                  </a:gs>
                  <a:gs pos="0">
                    <a:schemeClr val="bg2"/>
                  </a:gs>
                  <a:gs pos="100000">
                    <a:schemeClr val="accent4">
                      <a:lumMod val="10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46" name="椭圆 145"/>
              <p:cNvSpPr>
                <a:spLocks noChangeAspect="1"/>
              </p:cNvSpPr>
              <p:nvPr/>
            </p:nvSpPr>
            <p:spPr>
              <a:xfrm>
                <a:off x="18946557" y="8899585"/>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47" name="椭圆 146"/>
              <p:cNvSpPr>
                <a:spLocks noChangeAspect="1"/>
              </p:cNvSpPr>
              <p:nvPr/>
            </p:nvSpPr>
            <p:spPr>
              <a:xfrm>
                <a:off x="20850895" y="9795757"/>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48" name="椭圆 147"/>
              <p:cNvSpPr/>
              <p:nvPr/>
            </p:nvSpPr>
            <p:spPr>
              <a:xfrm>
                <a:off x="20244505" y="9431207"/>
                <a:ext cx="792066" cy="792066"/>
              </a:xfrm>
              <a:prstGeom prst="ellipse">
                <a:avLst/>
              </a:prstGeom>
              <a:gradFill flip="none" rotWithShape="1">
                <a:gsLst>
                  <a:gs pos="0">
                    <a:schemeClr val="accent4">
                      <a:lumMod val="0"/>
                      <a:lumOff val="100000"/>
                    </a:schemeClr>
                  </a:gs>
                  <a:gs pos="0">
                    <a:schemeClr val="bg2"/>
                  </a:gs>
                  <a:gs pos="100000">
                    <a:schemeClr val="accent4">
                      <a:lumMod val="10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sp>
            <p:nvSpPr>
              <p:cNvPr id="150" name="椭圆 149"/>
              <p:cNvSpPr>
                <a:spLocks noChangeAspect="1"/>
              </p:cNvSpPr>
              <p:nvPr/>
            </p:nvSpPr>
            <p:spPr>
              <a:xfrm>
                <a:off x="20182436" y="10392292"/>
                <a:ext cx="468000" cy="468000"/>
              </a:xfrm>
              <a:prstGeom prst="ellipse">
                <a:avLst/>
              </a:prstGeom>
              <a:gradFill flip="none" rotWithShape="1">
                <a:gsLst>
                  <a:gs pos="0">
                    <a:schemeClr val="accent5">
                      <a:lumMod val="40000"/>
                      <a:lumOff val="60000"/>
                    </a:schemeClr>
                  </a:gs>
                  <a:gs pos="46000">
                    <a:schemeClr val="accent5">
                      <a:lumMod val="95000"/>
                      <a:lumOff val="5000"/>
                    </a:schemeClr>
                  </a:gs>
                  <a:gs pos="100000">
                    <a:schemeClr val="accent5">
                      <a:lumMod val="60000"/>
                    </a:schemeClr>
                  </a:gs>
                </a:gsLst>
                <a:path path="circle">
                  <a:fillToRect l="50000" t="130000" r="50000" b="-3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latin typeface="Times New Roman" panose="02020603050405020304" charset="0"/>
                  <a:ea typeface="宋体-简" panose="02010800040101010101" charset="-122"/>
                  <a:cs typeface="Times New Roman" panose="02020603050405020304" charset="0"/>
                </a:endParaRPr>
              </a:p>
            </p:txBody>
          </p:sp>
        </p:gr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par>
                                <p:cTn id="13" presetID="3" presetClass="entr" presetSubtype="1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500"/>
                                        <p:tgtEl>
                                          <p:spTgt spid="2"/>
                                        </p:tgtEl>
                                      </p:cBhvr>
                                    </p:animEffect>
                                  </p:childTnLst>
                                </p:cTn>
                              </p:par>
                              <p:par>
                                <p:cTn id="16" presetID="3" presetClass="entr" presetSubtype="10"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linds(horizontal)">
                                      <p:cBhvr>
                                        <p:cTn id="18" dur="500"/>
                                        <p:tgtEl>
                                          <p:spTgt spid="8"/>
                                        </p:tgtEl>
                                      </p:cBhvr>
                                    </p:animEffect>
                                  </p:childTnLst>
                                </p:cTn>
                              </p:par>
                              <p:par>
                                <p:cTn id="19" presetID="3" presetClass="entr" presetSubtype="1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blinds(horizontal)">
                                      <p:cBhvr>
                                        <p:cTn id="21" dur="500"/>
                                        <p:tgtEl>
                                          <p:spTgt spid="10"/>
                                        </p:tgtEl>
                                      </p:cBhvr>
                                    </p:animEffect>
                                  </p:childTnLst>
                                </p:cTn>
                              </p:par>
                              <p:par>
                                <p:cTn id="22" presetID="3" presetClass="entr" presetSubtype="10"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linds(horizontal)">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196975" y="328930"/>
            <a:ext cx="5534660" cy="583565"/>
          </a:xfrm>
          <a:prstGeom prst="rect">
            <a:avLst/>
          </a:prstGeom>
          <a:noFill/>
        </p:spPr>
        <p:txBody>
          <a:bodyPr wrap="square" rtlCol="0" anchor="t">
            <a:spAutoFit/>
          </a:bodyPr>
          <a:lstStyle/>
          <a:p>
            <a:pPr algn="ctr"/>
            <a:r>
              <a:rPr lang="zh-CN" altLang="en-US" sz="3200" b="1">
                <a:latin typeface="Times New Roman" panose="02020603050405020304" charset="0"/>
                <a:ea typeface="宋体" panose="02010600030101010101" pitchFamily="2" charset="-122"/>
                <a:sym typeface="+mn-ea"/>
              </a:rPr>
              <a:t>一、烯烃的结构与性质</a:t>
            </a:r>
            <a:endParaRPr lang="zh-CN" altLang="en-US" sz="3200" b="1">
              <a:latin typeface="Times New Roman" panose="02020603050405020304" charset="0"/>
              <a:ea typeface="宋体" panose="02010600030101010101" pitchFamily="2" charset="-122"/>
              <a:sym typeface="+mn-ea"/>
            </a:endParaRPr>
          </a:p>
        </p:txBody>
      </p:sp>
      <p:grpSp>
        <p:nvGrpSpPr>
          <p:cNvPr id="4" name="组合 3"/>
          <p:cNvGrpSpPr/>
          <p:nvPr/>
        </p:nvGrpSpPr>
        <p:grpSpPr>
          <a:xfrm>
            <a:off x="247650" y="1098550"/>
            <a:ext cx="1528445" cy="583565"/>
            <a:chOff x="616" y="579"/>
            <a:chExt cx="2407" cy="919"/>
          </a:xfrm>
        </p:grpSpPr>
        <p:sp>
          <p:nvSpPr>
            <p:cNvPr id="5" name="文本框 4"/>
            <p:cNvSpPr txBox="1"/>
            <p:nvPr/>
          </p:nvSpPr>
          <p:spPr>
            <a:xfrm>
              <a:off x="1453" y="579"/>
              <a:ext cx="1570" cy="919"/>
            </a:xfrm>
            <a:prstGeom prst="rect">
              <a:avLst/>
            </a:prstGeom>
            <a:noFill/>
          </p:spPr>
          <p:txBody>
            <a:bodyPr wrap="none" rtlCol="0">
              <a:spAutoFit/>
            </a:bodyPr>
            <a:lstStyle/>
            <a:p>
              <a:pPr algn="l"/>
              <a:r>
                <a:rPr lang="zh-CN" altLang="en-US" sz="3200" b="1" kern="100">
                  <a:solidFill>
                    <a:srgbClr val="00B0F0"/>
                  </a:solidFill>
                  <a:latin typeface="Times New Roman" panose="02020603050405020304" charset="0"/>
                  <a:ea typeface="宋体" panose="02010600030101010101" pitchFamily="2" charset="-122"/>
                  <a:cs typeface="Times New Roman" panose="02020603050405020304" charset="0"/>
                  <a:sym typeface="+mn-ea"/>
                </a:rPr>
                <a:t>烯烃</a:t>
              </a:r>
              <a:endParaRPr lang="zh-CN" altLang="en-US" sz="3200" b="1" kern="100">
                <a:solidFill>
                  <a:srgbClr val="00B0F0"/>
                </a:solidFill>
                <a:latin typeface="Times New Roman" panose="02020603050405020304" charset="0"/>
                <a:ea typeface="宋体" panose="02010600030101010101" pitchFamily="2" charset="-122"/>
                <a:cs typeface="Times New Roman" panose="02020603050405020304" charset="0"/>
                <a:sym typeface="+mn-ea"/>
              </a:endParaRPr>
            </a:p>
          </p:txBody>
        </p:sp>
        <p:sp>
          <p:nvSpPr>
            <p:cNvPr id="6" name="AutoShape 117"/>
            <p:cNvSpPr/>
            <p:nvPr/>
          </p:nvSpPr>
          <p:spPr bwMode="auto">
            <a:xfrm>
              <a:off x="616" y="723"/>
              <a:ext cx="837" cy="631"/>
            </a:xfrm>
            <a:custGeom>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gradFill>
              <a:gsLst>
                <a:gs pos="49000">
                  <a:srgbClr val="00B0F0">
                    <a:alpha val="100000"/>
                  </a:srgbClr>
                </a:gs>
                <a:gs pos="100000">
                  <a:srgbClr val="00B0F0"/>
                </a:gs>
                <a:gs pos="99000">
                  <a:schemeClr val="bg2"/>
                </a:gs>
              </a:gsLst>
              <a:lin ang="5400000" scaled="0"/>
            </a:gradFill>
            <a:ln>
              <a:noFill/>
            </a:ln>
            <a:effectLst/>
          </p:spPr>
          <p:txBody>
            <a:bodyPr lIns="19050" tIns="19050" rIns="19050" bIns="19050" anchor="ctr"/>
            <a:lstStyle/>
            <a:p>
              <a:pPr algn="ctr" defTabSz="228600">
                <a:defRPr/>
              </a:pPr>
              <a:r>
                <a:rPr lang="en-US" sz="1500" b="1" kern="0">
                  <a:solidFill>
                    <a:srgbClr val="FF0000"/>
                  </a:solidFill>
                  <a:effectLst>
                    <a:outerShdw blurRad="38100" dist="38100" dir="2700000" algn="tl">
                      <a:srgbClr val="000000"/>
                    </a:outerShdw>
                  </a:effectLst>
                  <a:latin typeface="Times New Roman" panose="02020603050405020304" charset="0"/>
                  <a:ea typeface="宋体" panose="02010600030101010101" pitchFamily="2" charset="-122"/>
                  <a:cs typeface="Times New Roman" panose="02020603050405020304" charset="0"/>
                  <a:sym typeface="Gill Sans" panose="020b0502020104020203" charset="0"/>
                </a:rPr>
                <a:t>	</a:t>
              </a:r>
              <a:endParaRPr lang="en-US" sz="1500" b="1" kern="0">
                <a:solidFill>
                  <a:srgbClr val="FF0000"/>
                </a:solidFill>
                <a:effectLst>
                  <a:outerShdw blurRad="38100" dist="38100" dir="2700000" algn="tl">
                    <a:srgbClr val="000000"/>
                  </a:outerShdw>
                </a:effectLst>
                <a:latin typeface="Times New Roman" panose="02020603050405020304" charset="0"/>
                <a:ea typeface="宋体" panose="02010600030101010101" pitchFamily="2" charset="-122"/>
                <a:cs typeface="Times New Roman" panose="02020603050405020304" charset="0"/>
                <a:sym typeface="Gill Sans" panose="020b0502020104020203" charset="0"/>
              </a:endParaRPr>
            </a:p>
          </p:txBody>
        </p:sp>
      </p:grpSp>
      <p:grpSp>
        <p:nvGrpSpPr>
          <p:cNvPr id="10" name="组合 9"/>
          <p:cNvGrpSpPr/>
          <p:nvPr/>
        </p:nvGrpSpPr>
        <p:grpSpPr>
          <a:xfrm>
            <a:off x="0" y="2780030"/>
            <a:ext cx="2409825" cy="694055"/>
            <a:chOff x="1226" y="3332"/>
            <a:chExt cx="3795" cy="1093"/>
          </a:xfrm>
        </p:grpSpPr>
        <p:sp>
          <p:nvSpPr>
            <p:cNvPr id="7" name="椭圆 6"/>
            <p:cNvSpPr/>
            <p:nvPr/>
          </p:nvSpPr>
          <p:spPr>
            <a:xfrm>
              <a:off x="1226" y="3332"/>
              <a:ext cx="3717" cy="1093"/>
            </a:xfrm>
            <a:prstGeom prst="ellipse">
              <a:avLst/>
            </a:prstGeom>
            <a:noFill/>
            <a:ln w="254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Times New Roman" panose="02020603050405020304" charset="0"/>
                <a:ea typeface="宋体" panose="02010600030101010101" pitchFamily="2" charset="-122"/>
                <a:cs typeface="Times New Roman" panose="02020603050405020304" charset="0"/>
              </a:endParaRPr>
            </a:p>
          </p:txBody>
        </p:sp>
        <p:sp>
          <p:nvSpPr>
            <p:cNvPr id="9" name="文本框 8"/>
            <p:cNvSpPr txBox="1"/>
            <p:nvPr/>
          </p:nvSpPr>
          <p:spPr>
            <a:xfrm>
              <a:off x="1455" y="3467"/>
              <a:ext cx="3566" cy="822"/>
            </a:xfrm>
            <a:prstGeom prst="rect">
              <a:avLst/>
            </a:prstGeom>
            <a:noFill/>
          </p:spPr>
          <p:txBody>
            <a:bodyPr wrap="square" rtlCol="0">
              <a:spAutoFit/>
            </a:bodyPr>
            <a:lstStyle/>
            <a:p>
              <a:pPr algn="ctr"/>
              <a:r>
                <a:rPr lang="zh-CN" altLang="en-US" sz="2800" b="1">
                  <a:latin typeface="Times New Roman" panose="02020603050405020304" charset="0"/>
                  <a:ea typeface="宋体" panose="02010600030101010101" pitchFamily="2" charset="-122"/>
                </a:rPr>
                <a:t>物理性质</a:t>
              </a:r>
              <a:endParaRPr lang="zh-CN" altLang="en-US" sz="2800" b="1">
                <a:latin typeface="Times New Roman" panose="02020603050405020304" charset="0"/>
                <a:ea typeface="宋体" panose="02010600030101010101" pitchFamily="2" charset="-122"/>
              </a:endParaRPr>
            </a:p>
          </p:txBody>
        </p:sp>
      </p:grpSp>
      <p:sp>
        <p:nvSpPr>
          <p:cNvPr id="12" name="文本框 11"/>
          <p:cNvSpPr txBox="1"/>
          <p:nvPr/>
        </p:nvSpPr>
        <p:spPr>
          <a:xfrm>
            <a:off x="3252470" y="1383665"/>
            <a:ext cx="3740785" cy="521970"/>
          </a:xfrm>
          <a:prstGeom prst="rect">
            <a:avLst/>
          </a:prstGeom>
          <a:noFill/>
          <a:ln w="25400">
            <a:solidFill>
              <a:schemeClr val="tx1"/>
            </a:solidFill>
          </a:ln>
        </p:spPr>
        <p:txBody>
          <a:bodyPr wrap="none" rtlCol="0">
            <a:spAutoFit/>
          </a:bodyPr>
          <a:lstStyle/>
          <a:p>
            <a:pPr algn="l"/>
            <a:r>
              <a:rPr lang="zh-CN" altLang="en-US" sz="2800" b="1">
                <a:latin typeface="Times New Roman" panose="02020603050405020304" charset="0"/>
                <a:ea typeface="宋体" panose="02010600030101010101" pitchFamily="2" charset="-122"/>
                <a:cs typeface="Times New Roman" panose="02020603050405020304" charset="0"/>
                <a:sym typeface="+mn-ea"/>
              </a:rPr>
              <a:t>颜色：</a:t>
            </a:r>
            <a:r>
              <a:rPr lang="en-US" altLang="zh-CN" sz="2800" b="1">
                <a:latin typeface="Times New Roman" panose="02020603050405020304" charset="0"/>
                <a:ea typeface="宋体" panose="02010600030101010101" pitchFamily="2" charset="-122"/>
                <a:cs typeface="Times New Roman" panose="02020603050405020304" charset="0"/>
                <a:sym typeface="+mn-ea"/>
              </a:rPr>
              <a:t>______________</a:t>
            </a:r>
            <a:endParaRPr lang="zh-CN" altLang="en-US" sz="2800" b="1" baseline="-25000">
              <a:latin typeface="Times New Roman" panose="02020603050405020304" charset="0"/>
              <a:ea typeface="宋体" panose="02010600030101010101" pitchFamily="2" charset="-122"/>
              <a:cs typeface="Times New Roman" panose="02020603050405020304" charset="0"/>
              <a:sym typeface="+mn-ea"/>
            </a:endParaRPr>
          </a:p>
        </p:txBody>
      </p:sp>
      <p:sp>
        <p:nvSpPr>
          <p:cNvPr id="13" name="文本框 12"/>
          <p:cNvSpPr txBox="1"/>
          <p:nvPr/>
        </p:nvSpPr>
        <p:spPr>
          <a:xfrm>
            <a:off x="4769485" y="1383665"/>
            <a:ext cx="1095375" cy="521970"/>
          </a:xfrm>
          <a:prstGeom prst="rect">
            <a:avLst/>
          </a:prstGeom>
          <a:noFill/>
        </p:spPr>
        <p:txBody>
          <a:bodyPr wrap="square" rtlCol="0">
            <a:spAutoFit/>
          </a:bodyPr>
          <a:lstStyle/>
          <a:p>
            <a:pPr algn="l"/>
            <a:r>
              <a:rPr lang="zh-CN" altLang="en-US" sz="2800" b="1">
                <a:solidFill>
                  <a:srgbClr val="FF0000"/>
                </a:solidFill>
                <a:latin typeface="Times New Roman" panose="02020603050405020304" charset="0"/>
                <a:ea typeface="宋体" panose="02010600030101010101" pitchFamily="2" charset="-122"/>
                <a:cs typeface="Times New Roman" panose="02020603050405020304" charset="0"/>
                <a:sym typeface="+mn-ea"/>
              </a:rPr>
              <a:t>无色</a:t>
            </a:r>
            <a:endParaRPr lang="zh-CN" altLang="en-US" sz="2800" b="1">
              <a:solidFill>
                <a:srgbClr val="FF0000"/>
              </a:solidFill>
              <a:latin typeface="Times New Roman" panose="02020603050405020304" charset="0"/>
              <a:ea typeface="宋体" panose="02010600030101010101" pitchFamily="2" charset="-122"/>
              <a:cs typeface="Times New Roman" panose="02020603050405020304" charset="0"/>
              <a:sym typeface="+mn-ea"/>
            </a:endParaRPr>
          </a:p>
        </p:txBody>
      </p:sp>
      <p:sp>
        <p:nvSpPr>
          <p:cNvPr id="15" name="文本框 14"/>
          <p:cNvSpPr txBox="1"/>
          <p:nvPr/>
        </p:nvSpPr>
        <p:spPr>
          <a:xfrm>
            <a:off x="3275330" y="2145030"/>
            <a:ext cx="3741420" cy="521970"/>
          </a:xfrm>
          <a:prstGeom prst="rect">
            <a:avLst/>
          </a:prstGeom>
          <a:noFill/>
          <a:ln w="25400">
            <a:solidFill>
              <a:schemeClr val="tx1"/>
            </a:solidFill>
          </a:ln>
        </p:spPr>
        <p:txBody>
          <a:bodyPr wrap="none" rtlCol="0">
            <a:spAutoFit/>
          </a:bodyPr>
          <a:lstStyle/>
          <a:p>
            <a:pPr algn="l"/>
            <a:r>
              <a:rPr lang="zh-CN" altLang="en-US" sz="2800" b="1">
                <a:latin typeface="Times New Roman" panose="02020603050405020304" charset="0"/>
                <a:ea typeface="宋体" panose="02010600030101010101" pitchFamily="2" charset="-122"/>
                <a:cs typeface="Times New Roman" panose="02020603050405020304" charset="0"/>
                <a:sym typeface="+mn-ea"/>
              </a:rPr>
              <a:t>溶解性：</a:t>
            </a:r>
            <a:r>
              <a:rPr lang="en-US" altLang="zh-CN" sz="2800" b="1">
                <a:latin typeface="Times New Roman" panose="02020603050405020304" charset="0"/>
                <a:ea typeface="宋体" panose="02010600030101010101" pitchFamily="2" charset="-122"/>
                <a:cs typeface="Times New Roman" panose="02020603050405020304" charset="0"/>
                <a:sym typeface="+mn-ea"/>
              </a:rPr>
              <a:t>____________</a:t>
            </a:r>
            <a:endParaRPr lang="zh-CN" altLang="en-US" sz="2800" b="1" baseline="-25000">
              <a:latin typeface="Times New Roman" panose="02020603050405020304" charset="0"/>
              <a:ea typeface="宋体" panose="02010600030101010101" pitchFamily="2" charset="-122"/>
              <a:cs typeface="Times New Roman" panose="02020603050405020304" charset="0"/>
              <a:sym typeface="+mn-ea"/>
            </a:endParaRPr>
          </a:p>
        </p:txBody>
      </p:sp>
      <p:sp>
        <p:nvSpPr>
          <p:cNvPr id="16" name="文本框 15"/>
          <p:cNvSpPr txBox="1"/>
          <p:nvPr/>
        </p:nvSpPr>
        <p:spPr>
          <a:xfrm>
            <a:off x="4769485" y="2117090"/>
            <a:ext cx="1964055" cy="521970"/>
          </a:xfrm>
          <a:prstGeom prst="rect">
            <a:avLst/>
          </a:prstGeom>
          <a:noFill/>
        </p:spPr>
        <p:txBody>
          <a:bodyPr wrap="none" rtlCol="0">
            <a:spAutoFit/>
          </a:bodyPr>
          <a:lstStyle/>
          <a:p>
            <a:pPr algn="l"/>
            <a:r>
              <a:rPr lang="zh-CN" altLang="en-US" sz="2800" b="1">
                <a:solidFill>
                  <a:srgbClr val="FF0000"/>
                </a:solidFill>
                <a:latin typeface="Times New Roman" panose="02020603050405020304" charset="0"/>
                <a:ea typeface="宋体" panose="02010600030101010101" pitchFamily="2" charset="-122"/>
                <a:cs typeface="Times New Roman" panose="02020603050405020304" charset="0"/>
                <a:sym typeface="+mn-ea"/>
              </a:rPr>
              <a:t>均难溶于水</a:t>
            </a:r>
            <a:endParaRPr lang="zh-CN" altLang="en-US" sz="2800" b="1" baseline="-25000">
              <a:solidFill>
                <a:srgbClr val="FF0000"/>
              </a:solidFill>
              <a:latin typeface="Times New Roman" panose="02020603050405020304" charset="0"/>
              <a:ea typeface="宋体" panose="02010600030101010101" pitchFamily="2" charset="-122"/>
              <a:cs typeface="Times New Roman" panose="02020603050405020304" charset="0"/>
              <a:sym typeface="+mn-ea"/>
            </a:endParaRPr>
          </a:p>
        </p:txBody>
      </p:sp>
      <p:sp>
        <p:nvSpPr>
          <p:cNvPr id="18" name="文本框 17"/>
          <p:cNvSpPr txBox="1"/>
          <p:nvPr/>
        </p:nvSpPr>
        <p:spPr>
          <a:xfrm>
            <a:off x="3246120" y="2936875"/>
            <a:ext cx="3740785" cy="521970"/>
          </a:xfrm>
          <a:prstGeom prst="rect">
            <a:avLst/>
          </a:prstGeom>
          <a:noFill/>
          <a:ln w="25400">
            <a:solidFill>
              <a:schemeClr val="tx1"/>
            </a:solidFill>
          </a:ln>
        </p:spPr>
        <p:txBody>
          <a:bodyPr wrap="none" rtlCol="0">
            <a:spAutoFit/>
          </a:bodyPr>
          <a:lstStyle/>
          <a:p>
            <a:pPr algn="l"/>
            <a:r>
              <a:rPr lang="zh-CN" altLang="en-US" sz="2800" b="1">
                <a:latin typeface="Times New Roman" panose="02020603050405020304" charset="0"/>
                <a:ea typeface="宋体" panose="02010600030101010101" pitchFamily="2" charset="-122"/>
                <a:cs typeface="Times New Roman" panose="02020603050405020304" charset="0"/>
                <a:sym typeface="+mn-ea"/>
              </a:rPr>
              <a:t>密度：</a:t>
            </a:r>
            <a:r>
              <a:rPr lang="en-US" altLang="zh-CN" sz="2800" b="1">
                <a:latin typeface="Times New Roman" panose="02020603050405020304" charset="0"/>
                <a:ea typeface="宋体" panose="02010600030101010101" pitchFamily="2" charset="-122"/>
                <a:cs typeface="Times New Roman" panose="02020603050405020304" charset="0"/>
                <a:sym typeface="+mn-ea"/>
              </a:rPr>
              <a:t>______________</a:t>
            </a:r>
            <a:endParaRPr lang="zh-CN" altLang="en-US" sz="2800" b="1">
              <a:latin typeface="Times New Roman" panose="02020603050405020304" charset="0"/>
              <a:ea typeface="宋体" panose="02010600030101010101" pitchFamily="2" charset="-122"/>
              <a:cs typeface="Times New Roman" panose="02020603050405020304" charset="0"/>
              <a:sym typeface="+mn-ea"/>
            </a:endParaRPr>
          </a:p>
        </p:txBody>
      </p:sp>
      <p:sp>
        <p:nvSpPr>
          <p:cNvPr id="21" name="文本框 20"/>
          <p:cNvSpPr txBox="1"/>
          <p:nvPr/>
        </p:nvSpPr>
        <p:spPr>
          <a:xfrm>
            <a:off x="3246120" y="3665220"/>
            <a:ext cx="7985760" cy="953135"/>
          </a:xfrm>
          <a:prstGeom prst="rect">
            <a:avLst/>
          </a:prstGeom>
          <a:noFill/>
          <a:ln w="25400">
            <a:solidFill>
              <a:schemeClr val="tx1"/>
            </a:solidFill>
          </a:ln>
        </p:spPr>
        <p:txBody>
          <a:bodyPr wrap="square" rtlCol="0">
            <a:spAutoFit/>
          </a:bodyPr>
          <a:lstStyle/>
          <a:p>
            <a:pPr algn="l"/>
            <a:r>
              <a:rPr lang="zh-CN" altLang="en-US" sz="2800" b="1">
                <a:latin typeface="Times New Roman" panose="02020603050405020304" charset="0"/>
                <a:ea typeface="宋体" panose="02010600030101010101" pitchFamily="2" charset="-122"/>
                <a:cs typeface="Times New Roman" panose="02020603050405020304" charset="0"/>
                <a:sym typeface="+mn-ea"/>
              </a:rPr>
              <a:t>熔沸点：</a:t>
            </a:r>
            <a:r>
              <a:rPr lang="zh-CN" altLang="en-US" sz="2800">
                <a:latin typeface="Times New Roman" panose="02020603050405020304" charset="0"/>
                <a:ea typeface="宋体-简" panose="02010800040101010101" charset="-122"/>
                <a:cs typeface="Times New Roman" panose="02020603050405020304" charset="0"/>
                <a:sym typeface="+mn-ea"/>
              </a:rPr>
              <a:t>一般随着分子中碳原子数</a:t>
            </a:r>
            <a:r>
              <a:rPr lang="en-US" altLang="zh-CN" sz="2800" b="1">
                <a:latin typeface="Times New Roman" panose="02020603050405020304" charset="0"/>
                <a:ea typeface="宋体-简" panose="02010800040101010101" charset="-122"/>
                <a:cs typeface="Times New Roman" panose="02020603050405020304" charset="0"/>
                <a:sym typeface="+mn-ea"/>
              </a:rPr>
              <a:t>n</a:t>
            </a:r>
            <a:r>
              <a:rPr lang="zh-CN" altLang="en-US" sz="2800">
                <a:latin typeface="Times New Roman" panose="02020603050405020304" charset="0"/>
                <a:ea typeface="宋体-简" panose="02010800040101010101" charset="-122"/>
                <a:cs typeface="Times New Roman" panose="02020603050405020304" charset="0"/>
                <a:sym typeface="+mn-ea"/>
              </a:rPr>
              <a:t>的增加而升高；   </a:t>
            </a:r>
            <a:endParaRPr lang="zh-CN" altLang="en-US" sz="2800">
              <a:latin typeface="Times New Roman" panose="02020603050405020304" charset="0"/>
              <a:ea typeface="宋体-简" panose="02010800040101010101" charset="-122"/>
              <a:cs typeface="Times New Roman" panose="02020603050405020304" charset="0"/>
              <a:sym typeface="+mn-ea"/>
            </a:endParaRPr>
          </a:p>
          <a:p>
            <a:pPr algn="l"/>
            <a:r>
              <a:rPr lang="zh-CN" altLang="en-US" sz="2800">
                <a:latin typeface="Times New Roman" panose="02020603050405020304" charset="0"/>
                <a:ea typeface="宋体-简" panose="02010800040101010101" charset="-122"/>
                <a:cs typeface="Times New Roman" panose="02020603050405020304" charset="0"/>
                <a:sym typeface="+mn-ea"/>
              </a:rPr>
              <a:t>                 同碳时，支链越多熔沸点越低</a:t>
            </a:r>
            <a:endParaRPr lang="zh-CN" altLang="en-US" sz="2800" b="1">
              <a:latin typeface="Times New Roman" panose="02020603050405020304" charset="0"/>
              <a:ea typeface="宋体-简" panose="02010800040101010101" charset="-122"/>
              <a:cs typeface="Times New Roman" panose="02020603050405020304" charset="0"/>
              <a:sym typeface="+mn-ea"/>
            </a:endParaRPr>
          </a:p>
        </p:txBody>
      </p:sp>
      <p:sp>
        <p:nvSpPr>
          <p:cNvPr id="22" name="文本框 21"/>
          <p:cNvSpPr txBox="1"/>
          <p:nvPr/>
        </p:nvSpPr>
        <p:spPr>
          <a:xfrm>
            <a:off x="3275330" y="4793615"/>
            <a:ext cx="7956550" cy="1278890"/>
          </a:xfrm>
          <a:prstGeom prst="rect">
            <a:avLst/>
          </a:prstGeom>
          <a:noFill/>
          <a:ln w="25400">
            <a:solidFill>
              <a:schemeClr val="tx1"/>
            </a:solidFill>
          </a:ln>
        </p:spPr>
        <p:txBody>
          <a:bodyPr wrap="square" rtlCol="0">
            <a:spAutoFit/>
          </a:bodyPr>
          <a:lstStyle/>
          <a:p>
            <a:pPr algn="just">
              <a:lnSpc>
                <a:spcPct val="120000"/>
              </a:lnSpc>
              <a:spcBef>
                <a:spcPts val="1200"/>
              </a:spcBef>
              <a:spcAft>
                <a:spcPct val="0"/>
              </a:spcAft>
            </a:pPr>
            <a:r>
              <a:rPr lang="zh-CN" altLang="en-US" sz="2800" b="1">
                <a:solidFill>
                  <a:schemeClr val="tx1"/>
                </a:solidFill>
                <a:latin typeface="Times New Roman" panose="02020603050405020304" charset="0"/>
                <a:ea typeface="宋体-简" panose="02010800040101010101" charset="-122"/>
                <a:sym typeface="+mn-ea"/>
              </a:rPr>
              <a:t>状态：</a:t>
            </a:r>
            <a:r>
              <a:rPr lang="zh-CN" altLang="en-US" sz="2800">
                <a:latin typeface="Times New Roman" panose="02020603050405020304" charset="0"/>
                <a:ea typeface="宋体-简" panose="02010800040101010101" charset="-122"/>
                <a:sym typeface="+mn-ea"/>
              </a:rPr>
              <a:t>一般随着分子中碳原子数的增加，</a:t>
            </a:r>
            <a:endParaRPr lang="zh-CN" altLang="en-US" sz="2800">
              <a:latin typeface="Times New Roman" panose="02020603050405020304" charset="0"/>
              <a:ea typeface="宋体-简" panose="02010800040101010101" charset="-122"/>
              <a:sym typeface="+mn-ea"/>
            </a:endParaRPr>
          </a:p>
          <a:p>
            <a:pPr algn="just">
              <a:lnSpc>
                <a:spcPct val="120000"/>
              </a:lnSpc>
              <a:spcBef>
                <a:spcPts val="1200"/>
              </a:spcBef>
              <a:spcAft>
                <a:spcPct val="0"/>
              </a:spcAft>
            </a:pPr>
            <a:r>
              <a:rPr lang="zh-CN" altLang="en-US" sz="2800">
                <a:latin typeface="Times New Roman" panose="02020603050405020304" charset="0"/>
                <a:ea typeface="宋体-简" panose="02010800040101010101" charset="-122"/>
                <a:sym typeface="+mn-ea"/>
              </a:rPr>
              <a:t>         在常温下的状态由气态变为液态，再到固态</a:t>
            </a:r>
            <a:endParaRPr lang="zh-CN" altLang="en-US" sz="2800" b="1" baseline="-25000">
              <a:latin typeface="Times New Roman" panose="02020603050405020304" charset="0"/>
              <a:ea typeface="宋体-简" panose="02010800040101010101" charset="-122"/>
              <a:cs typeface="Times New Roman" panose="02020603050405020304" charset="0"/>
              <a:sym typeface="+mn-ea"/>
            </a:endParaRPr>
          </a:p>
        </p:txBody>
      </p:sp>
      <p:cxnSp>
        <p:nvCxnSpPr>
          <p:cNvPr id="27" name="直接箭头连接符 26"/>
          <p:cNvCxnSpPr>
            <a:endCxn id="12" idx="1"/>
          </p:cNvCxnSpPr>
          <p:nvPr/>
        </p:nvCxnSpPr>
        <p:spPr>
          <a:xfrm flipV="1">
            <a:off x="2329815" y="1644650"/>
            <a:ext cx="922655" cy="146685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8" name="直接箭头连接符 27"/>
          <p:cNvCxnSpPr>
            <a:endCxn id="15" idx="1"/>
          </p:cNvCxnSpPr>
          <p:nvPr/>
        </p:nvCxnSpPr>
        <p:spPr>
          <a:xfrm flipV="1">
            <a:off x="2298700" y="2406015"/>
            <a:ext cx="976630" cy="70548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9" name="直接箭头连接符 28"/>
          <p:cNvCxnSpPr/>
          <p:nvPr/>
        </p:nvCxnSpPr>
        <p:spPr>
          <a:xfrm>
            <a:off x="2374900" y="3111500"/>
            <a:ext cx="871220" cy="0"/>
          </a:xfrm>
          <a:prstGeom prst="straightConnector1">
            <a:avLst/>
          </a:prstGeom>
          <a:ln w="25400">
            <a:solidFill>
              <a:schemeClr val="bg2">
                <a:lumMod val="1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0" name="直接箭头连接符 29"/>
          <p:cNvCxnSpPr/>
          <p:nvPr/>
        </p:nvCxnSpPr>
        <p:spPr>
          <a:xfrm>
            <a:off x="2298700" y="3111500"/>
            <a:ext cx="866775" cy="118110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1" name="直接箭头连接符 30"/>
          <p:cNvCxnSpPr/>
          <p:nvPr/>
        </p:nvCxnSpPr>
        <p:spPr>
          <a:xfrm>
            <a:off x="2312670" y="3286125"/>
            <a:ext cx="955040" cy="183832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4737735" y="2910840"/>
            <a:ext cx="1607820" cy="521970"/>
          </a:xfrm>
          <a:prstGeom prst="rect">
            <a:avLst/>
          </a:prstGeom>
          <a:noFill/>
        </p:spPr>
        <p:txBody>
          <a:bodyPr wrap="none" rtlCol="0">
            <a:spAutoFit/>
          </a:bodyPr>
          <a:lstStyle/>
          <a:p>
            <a:pPr algn="l"/>
            <a:r>
              <a:rPr lang="zh-CN" altLang="en-US" sz="2800" b="1">
                <a:solidFill>
                  <a:srgbClr val="FF0000"/>
                </a:solidFill>
                <a:latin typeface="Times New Roman" panose="02020603050405020304" charset="0"/>
                <a:ea typeface="宋体" panose="02010600030101010101" pitchFamily="2" charset="-122"/>
                <a:cs typeface="Times New Roman" panose="02020603050405020304" charset="0"/>
                <a:sym typeface="+mn-ea"/>
              </a:rPr>
              <a:t>均小于水</a:t>
            </a:r>
            <a:endParaRPr lang="zh-CN" altLang="en-US" sz="2800" b="1" baseline="-25000">
              <a:solidFill>
                <a:srgbClr val="FF0000"/>
              </a:solidFill>
              <a:latin typeface="Times New Roman" panose="02020603050405020304" charset="0"/>
              <a:ea typeface="宋体" panose="02010600030101010101" pitchFamily="2" charset="-122"/>
              <a:cs typeface="Times New Roman" panose="02020603050405020304" charset="0"/>
              <a:sym typeface="+mn-ea"/>
            </a:endParaRPr>
          </a:p>
        </p:txBody>
      </p:sp>
      <p:sp>
        <p:nvSpPr>
          <p:cNvPr id="11" name="左大括号 10"/>
          <p:cNvSpPr/>
          <p:nvPr/>
        </p:nvSpPr>
        <p:spPr>
          <a:xfrm rot="10800000">
            <a:off x="11231880" y="4037965"/>
            <a:ext cx="313055" cy="1482725"/>
          </a:xfrm>
          <a:prstGeom prst="leftBrace">
            <a:avLst/>
          </a:prstGeom>
          <a:ln w="254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文本框 16"/>
          <p:cNvSpPr txBox="1"/>
          <p:nvPr/>
        </p:nvSpPr>
        <p:spPr>
          <a:xfrm>
            <a:off x="11617325" y="3474085"/>
            <a:ext cx="511175" cy="2245360"/>
          </a:xfrm>
          <a:prstGeom prst="rect">
            <a:avLst/>
          </a:prstGeom>
          <a:noFill/>
        </p:spPr>
        <p:txBody>
          <a:bodyPr wrap="square" rtlCol="0">
            <a:spAutoFit/>
          </a:bodyPr>
          <a:lstStyle/>
          <a:p>
            <a:r>
              <a:rPr lang="zh-CN" altLang="en-US" sz="2800" b="1"/>
              <a:t>与烷烃相似</a:t>
            </a:r>
            <a:endParaRPr lang="zh-CN" altLang="en-US" sz="28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blinds(horizontal)">
                                      <p:cBhvr>
                                        <p:cTn id="17" dur="500"/>
                                        <p:tgtEl>
                                          <p:spTgt spid="27"/>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500"/>
                                        <p:tgtEl>
                                          <p:spTgt spid="12"/>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linds(horizontal)">
                                      <p:cBhvr>
                                        <p:cTn id="27" dur="500"/>
                                        <p:tgtEl>
                                          <p:spTgt spid="13"/>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blinds(horizontal)">
                                      <p:cBhvr>
                                        <p:cTn id="32" dur="500"/>
                                        <p:tgtEl>
                                          <p:spTgt spid="28"/>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linds(horizontal)">
                                      <p:cBhvr>
                                        <p:cTn id="37" dur="500"/>
                                        <p:tgtEl>
                                          <p:spTgt spid="15"/>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blinds(horizontal)">
                                      <p:cBhvr>
                                        <p:cTn id="42" dur="500"/>
                                        <p:tgtEl>
                                          <p:spTgt spid="16"/>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blinds(horizontal)">
                                      <p:cBhvr>
                                        <p:cTn id="47" dur="500"/>
                                        <p:tgtEl>
                                          <p:spTgt spid="29"/>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blinds(horizontal)">
                                      <p:cBhvr>
                                        <p:cTn id="52" dur="500"/>
                                        <p:tgtEl>
                                          <p:spTgt spid="18"/>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blinds(horizontal)">
                                      <p:cBhvr>
                                        <p:cTn id="57" dur="500"/>
                                        <p:tgtEl>
                                          <p:spTgt spid="8"/>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3" presetClass="entr" presetSubtype="10" fill="hold" nodeType="clickEffect">
                                  <p:stCondLst>
                                    <p:cond delay="0"/>
                                  </p:stCondLst>
                                  <p:childTnLst>
                                    <p:set>
                                      <p:cBhvr>
                                        <p:cTn id="61" dur="1" fill="hold">
                                          <p:stCondLst>
                                            <p:cond delay="0"/>
                                          </p:stCondLst>
                                        </p:cTn>
                                        <p:tgtEl>
                                          <p:spTgt spid="30"/>
                                        </p:tgtEl>
                                        <p:attrNameLst>
                                          <p:attrName>style.visibility</p:attrName>
                                        </p:attrNameLst>
                                      </p:cBhvr>
                                      <p:to>
                                        <p:strVal val="visible"/>
                                      </p:to>
                                    </p:set>
                                    <p:animEffect transition="in" filter="blinds(horizontal)">
                                      <p:cBhvr>
                                        <p:cTn id="62" dur="500"/>
                                        <p:tgtEl>
                                          <p:spTgt spid="30"/>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21"/>
                                        </p:tgtEl>
                                        <p:attrNameLst>
                                          <p:attrName>style.visibility</p:attrName>
                                        </p:attrNameLst>
                                      </p:cBhvr>
                                      <p:to>
                                        <p:strVal val="visible"/>
                                      </p:to>
                                    </p:set>
                                    <p:animEffect transition="in" filter="blinds(horizontal)">
                                      <p:cBhvr>
                                        <p:cTn id="67" dur="500"/>
                                        <p:tgtEl>
                                          <p:spTgt spid="21"/>
                                        </p:tgtEl>
                                      </p:cBhvr>
                                    </p:animEffect>
                                  </p:childTnLst>
                                </p:cTn>
                              </p:par>
                            </p:childTnLst>
                          </p:cTn>
                        </p:par>
                      </p:childTnLst>
                    </p:cTn>
                  </p:par>
                  <p:par>
                    <p:cTn id="68" fill="hold" nodeType="clickPar">
                      <p:stCondLst>
                        <p:cond delay="indefinite"/>
                      </p:stCondLst>
                      <p:childTnLst>
                        <p:par>
                          <p:cTn id="69" fill="hold" nodeType="afterGroup">
                            <p:stCondLst>
                              <p:cond delay="0"/>
                            </p:stCondLst>
                            <p:childTnLst>
                              <p:par>
                                <p:cTn id="70" presetID="3" presetClass="entr" presetSubtype="10" fill="hold" nodeType="click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blinds(horizontal)">
                                      <p:cBhvr>
                                        <p:cTn id="72" dur="500"/>
                                        <p:tgtEl>
                                          <p:spTgt spid="31"/>
                                        </p:tgtEl>
                                      </p:cBhvr>
                                    </p:animEffect>
                                  </p:childTnLst>
                                </p:cTn>
                              </p:par>
                            </p:childTnLst>
                          </p:cTn>
                        </p:par>
                      </p:childTnLst>
                    </p:cTn>
                  </p:par>
                  <p:par>
                    <p:cTn id="73" fill="hold" nodeType="clickPar">
                      <p:stCondLst>
                        <p:cond delay="indefinite"/>
                      </p:stCondLst>
                      <p:childTnLst>
                        <p:par>
                          <p:cTn id="74" fill="hold" nodeType="afterGroup">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blinds(horizontal)">
                                      <p:cBhvr>
                                        <p:cTn id="77" dur="500"/>
                                        <p:tgtEl>
                                          <p:spTgt spid="22"/>
                                        </p:tgtEl>
                                      </p:cBhvr>
                                    </p:animEffect>
                                  </p:childTnLst>
                                </p:cTn>
                              </p:par>
                            </p:childTnLst>
                          </p:cTn>
                        </p:par>
                      </p:childTnLst>
                    </p:cTn>
                  </p:par>
                  <p:par>
                    <p:cTn id="78" fill="hold" nodeType="clickPar">
                      <p:stCondLst>
                        <p:cond delay="indefinite"/>
                      </p:stCondLst>
                      <p:childTnLst>
                        <p:par>
                          <p:cTn id="79" fill="hold" nodeType="afterGroup">
                            <p:stCondLst>
                              <p:cond delay="0"/>
                            </p:stCondLst>
                            <p:childTnLst>
                              <p:par>
                                <p:cTn id="80" presetID="3" presetClass="entr" presetSubtype="10" fill="hold" grpId="0" nodeType="click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blinds(horizontal)">
                                      <p:cBhvr>
                                        <p:cTn id="82" dur="500"/>
                                        <p:tgtEl>
                                          <p:spTgt spid="11"/>
                                        </p:tgtEl>
                                      </p:cBhvr>
                                    </p:animEffect>
                                  </p:childTnLst>
                                </p:cTn>
                              </p:par>
                            </p:childTnLst>
                          </p:cTn>
                        </p:par>
                      </p:childTnLst>
                    </p:cTn>
                  </p:par>
                  <p:par>
                    <p:cTn id="83" fill="hold" nodeType="clickPar">
                      <p:stCondLst>
                        <p:cond delay="indefinite"/>
                      </p:stCondLst>
                      <p:childTnLst>
                        <p:par>
                          <p:cTn id="84" fill="hold" nodeType="afterGroup">
                            <p:stCondLst>
                              <p:cond delay="0"/>
                            </p:stCondLst>
                            <p:childTnLst>
                              <p:par>
                                <p:cTn id="85" presetID="3" presetClass="entr" presetSubtype="10" fill="hold" grpId="0" nodeType="clickEffect">
                                  <p:stCondLst>
                                    <p:cond delay="0"/>
                                  </p:stCondLst>
                                  <p:childTnLst>
                                    <p:set>
                                      <p:cBhvr>
                                        <p:cTn id="86" dur="1" fill="hold">
                                          <p:stCondLst>
                                            <p:cond delay="0"/>
                                          </p:stCondLst>
                                        </p:cTn>
                                        <p:tgtEl>
                                          <p:spTgt spid="17"/>
                                        </p:tgtEl>
                                        <p:attrNameLst>
                                          <p:attrName>style.visibility</p:attrName>
                                        </p:attrNameLst>
                                      </p:cBhvr>
                                      <p:to>
                                        <p:strVal val="visible"/>
                                      </p:to>
                                    </p:set>
                                    <p:animEffect transition="in" filter="blinds(horizontal)">
                                      <p:cBhvr>
                                        <p:cTn id="8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5" grpId="0"/>
      <p:bldP spid="16" grpId="0"/>
      <p:bldP spid="18" grpId="0"/>
      <p:bldP spid="21" grpId="0"/>
      <p:bldP spid="22" grpId="0"/>
      <p:bldP spid="8" grpId="0"/>
      <p:bldP spid="11" grpId="0"/>
      <p:bldP spid="17"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196975" y="328930"/>
            <a:ext cx="5534660" cy="583565"/>
          </a:xfrm>
          <a:prstGeom prst="rect">
            <a:avLst/>
          </a:prstGeom>
          <a:noFill/>
        </p:spPr>
        <p:txBody>
          <a:bodyPr wrap="square" rtlCol="0" anchor="t">
            <a:spAutoFit/>
          </a:bodyPr>
          <a:lstStyle/>
          <a:p>
            <a:pPr algn="ctr"/>
            <a:r>
              <a:rPr lang="zh-CN" altLang="en-US" sz="3200" b="1">
                <a:latin typeface="Times New Roman" panose="02020603050405020304" charset="0"/>
                <a:ea typeface="宋体" panose="02010600030101010101" pitchFamily="2" charset="-122"/>
                <a:sym typeface="+mn-ea"/>
              </a:rPr>
              <a:t>一、烯烃的结构与性质</a:t>
            </a:r>
            <a:endParaRPr lang="zh-CN" altLang="en-US" sz="3200" b="1">
              <a:latin typeface="Times New Roman" panose="02020603050405020304" charset="0"/>
              <a:ea typeface="宋体" panose="02010600030101010101" pitchFamily="2" charset="-122"/>
              <a:sym typeface="+mn-ea"/>
            </a:endParaRPr>
          </a:p>
        </p:txBody>
      </p:sp>
      <p:grpSp>
        <p:nvGrpSpPr>
          <p:cNvPr id="4" name="组合 3"/>
          <p:cNvGrpSpPr/>
          <p:nvPr/>
        </p:nvGrpSpPr>
        <p:grpSpPr>
          <a:xfrm>
            <a:off x="247650" y="1098550"/>
            <a:ext cx="1528445" cy="583565"/>
            <a:chOff x="616" y="579"/>
            <a:chExt cx="2407" cy="919"/>
          </a:xfrm>
        </p:grpSpPr>
        <p:sp>
          <p:nvSpPr>
            <p:cNvPr id="5" name="文本框 4"/>
            <p:cNvSpPr txBox="1"/>
            <p:nvPr/>
          </p:nvSpPr>
          <p:spPr>
            <a:xfrm>
              <a:off x="1453" y="579"/>
              <a:ext cx="1570" cy="919"/>
            </a:xfrm>
            <a:prstGeom prst="rect">
              <a:avLst/>
            </a:prstGeom>
            <a:noFill/>
          </p:spPr>
          <p:txBody>
            <a:bodyPr wrap="none" rtlCol="0">
              <a:spAutoFit/>
            </a:bodyPr>
            <a:lstStyle/>
            <a:p>
              <a:pPr algn="l"/>
              <a:r>
                <a:rPr lang="zh-CN" altLang="en-US" sz="3200" b="1" kern="100">
                  <a:solidFill>
                    <a:srgbClr val="00B0F0"/>
                  </a:solidFill>
                  <a:latin typeface="Times New Roman" panose="02020603050405020304" charset="0"/>
                  <a:ea typeface="宋体" panose="02010600030101010101" pitchFamily="2" charset="-122"/>
                  <a:cs typeface="Times New Roman" panose="02020603050405020304" charset="0"/>
                  <a:sym typeface="+mn-ea"/>
                </a:rPr>
                <a:t>烯烃</a:t>
              </a:r>
              <a:endParaRPr lang="zh-CN" altLang="en-US" sz="3200" b="1" kern="100">
                <a:solidFill>
                  <a:srgbClr val="00B0F0"/>
                </a:solidFill>
                <a:latin typeface="Times New Roman" panose="02020603050405020304" charset="0"/>
                <a:ea typeface="宋体" panose="02010600030101010101" pitchFamily="2" charset="-122"/>
                <a:cs typeface="Times New Roman" panose="02020603050405020304" charset="0"/>
                <a:sym typeface="+mn-ea"/>
              </a:endParaRPr>
            </a:p>
          </p:txBody>
        </p:sp>
        <p:sp>
          <p:nvSpPr>
            <p:cNvPr id="6" name="AutoShape 117"/>
            <p:cNvSpPr/>
            <p:nvPr/>
          </p:nvSpPr>
          <p:spPr bwMode="auto">
            <a:xfrm>
              <a:off x="616" y="723"/>
              <a:ext cx="837" cy="631"/>
            </a:xfrm>
            <a:custGeom>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gradFill>
              <a:gsLst>
                <a:gs pos="49000">
                  <a:srgbClr val="00B0F0">
                    <a:alpha val="100000"/>
                  </a:srgbClr>
                </a:gs>
                <a:gs pos="100000">
                  <a:srgbClr val="00B0F0"/>
                </a:gs>
                <a:gs pos="99000">
                  <a:schemeClr val="bg2"/>
                </a:gs>
              </a:gsLst>
              <a:lin ang="5400000" scaled="0"/>
            </a:gradFill>
            <a:ln>
              <a:noFill/>
            </a:ln>
            <a:effectLst/>
          </p:spPr>
          <p:txBody>
            <a:bodyPr lIns="19050" tIns="19050" rIns="19050" bIns="19050" anchor="ctr"/>
            <a:lstStyle/>
            <a:p>
              <a:pPr algn="ctr" defTabSz="228600">
                <a:defRPr/>
              </a:pPr>
              <a:r>
                <a:rPr lang="en-US" sz="1500" b="1" kern="0">
                  <a:solidFill>
                    <a:srgbClr val="FF0000"/>
                  </a:solidFill>
                  <a:effectLst>
                    <a:outerShdw blurRad="38100" dist="38100" dir="2700000" algn="tl">
                      <a:srgbClr val="000000"/>
                    </a:outerShdw>
                  </a:effectLst>
                  <a:latin typeface="Times New Roman" panose="02020603050405020304" charset="0"/>
                  <a:ea typeface="宋体" panose="02010600030101010101" pitchFamily="2" charset="-122"/>
                  <a:cs typeface="Times New Roman" panose="02020603050405020304" charset="0"/>
                  <a:sym typeface="Gill Sans" panose="020b0502020104020203" charset="0"/>
                </a:rPr>
                <a:t>	</a:t>
              </a:r>
              <a:endParaRPr lang="en-US" sz="1500" b="1" kern="0">
                <a:solidFill>
                  <a:srgbClr val="FF0000"/>
                </a:solidFill>
                <a:effectLst>
                  <a:outerShdw blurRad="38100" dist="38100" dir="2700000" algn="tl">
                    <a:srgbClr val="000000"/>
                  </a:outerShdw>
                </a:effectLst>
                <a:latin typeface="Times New Roman" panose="02020603050405020304" charset="0"/>
                <a:ea typeface="宋体" panose="02010600030101010101" pitchFamily="2" charset="-122"/>
                <a:cs typeface="Times New Roman" panose="02020603050405020304" charset="0"/>
                <a:sym typeface="Gill Sans" panose="020b0502020104020203" charset="0"/>
              </a:endParaRPr>
            </a:p>
          </p:txBody>
        </p:sp>
      </p:grpSp>
      <p:grpSp>
        <p:nvGrpSpPr>
          <p:cNvPr id="10" name="组合 9"/>
          <p:cNvGrpSpPr/>
          <p:nvPr/>
        </p:nvGrpSpPr>
        <p:grpSpPr>
          <a:xfrm>
            <a:off x="0" y="2948305"/>
            <a:ext cx="2409825" cy="694055"/>
            <a:chOff x="1226" y="3332"/>
            <a:chExt cx="3795" cy="1093"/>
          </a:xfrm>
        </p:grpSpPr>
        <p:sp>
          <p:nvSpPr>
            <p:cNvPr id="7" name="椭圆 6"/>
            <p:cNvSpPr/>
            <p:nvPr/>
          </p:nvSpPr>
          <p:spPr>
            <a:xfrm>
              <a:off x="1226" y="3332"/>
              <a:ext cx="3717" cy="1093"/>
            </a:xfrm>
            <a:prstGeom prst="ellipse">
              <a:avLst/>
            </a:prstGeom>
            <a:noFill/>
            <a:ln w="254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Times New Roman" panose="02020603050405020304" charset="0"/>
                <a:ea typeface="宋体" panose="02010600030101010101" pitchFamily="2" charset="-122"/>
                <a:cs typeface="Times New Roman" panose="02020603050405020304" charset="0"/>
              </a:endParaRPr>
            </a:p>
          </p:txBody>
        </p:sp>
        <p:sp>
          <p:nvSpPr>
            <p:cNvPr id="9" name="文本框 8"/>
            <p:cNvSpPr txBox="1"/>
            <p:nvPr/>
          </p:nvSpPr>
          <p:spPr>
            <a:xfrm>
              <a:off x="1455" y="3467"/>
              <a:ext cx="3566" cy="822"/>
            </a:xfrm>
            <a:prstGeom prst="rect">
              <a:avLst/>
            </a:prstGeom>
            <a:noFill/>
          </p:spPr>
          <p:txBody>
            <a:bodyPr wrap="square" rtlCol="0">
              <a:spAutoFit/>
            </a:bodyPr>
            <a:lstStyle/>
            <a:p>
              <a:pPr algn="ctr"/>
              <a:r>
                <a:rPr lang="zh-CN" altLang="en-US" sz="2800" b="1">
                  <a:latin typeface="Times New Roman" panose="02020603050405020304" charset="0"/>
                  <a:ea typeface="宋体" panose="02010600030101010101" pitchFamily="2" charset="-122"/>
                </a:rPr>
                <a:t>化学性质</a:t>
              </a:r>
              <a:endParaRPr lang="zh-CN" altLang="en-US" sz="2800" b="1">
                <a:latin typeface="Times New Roman" panose="02020603050405020304" charset="0"/>
                <a:ea typeface="宋体" panose="02010600030101010101" pitchFamily="2" charset="-122"/>
              </a:endParaRPr>
            </a:p>
          </p:txBody>
        </p:sp>
      </p:grpSp>
      <p:sp>
        <p:nvSpPr>
          <p:cNvPr id="12" name="文本框 11"/>
          <p:cNvSpPr txBox="1"/>
          <p:nvPr/>
        </p:nvSpPr>
        <p:spPr>
          <a:xfrm>
            <a:off x="3208020" y="1160145"/>
            <a:ext cx="1607820" cy="521970"/>
          </a:xfrm>
          <a:prstGeom prst="rect">
            <a:avLst/>
          </a:prstGeom>
          <a:noFill/>
          <a:ln w="25400">
            <a:solidFill>
              <a:schemeClr val="tx1"/>
            </a:solidFill>
          </a:ln>
        </p:spPr>
        <p:txBody>
          <a:bodyPr wrap="none" rtlCol="0">
            <a:spAutoFit/>
          </a:bodyPr>
          <a:lstStyle/>
          <a:p>
            <a:pPr algn="l"/>
            <a:r>
              <a:rPr lang="zh-CN" altLang="en-US" sz="2800" b="1">
                <a:latin typeface="Times New Roman" panose="02020603050405020304" charset="0"/>
                <a:ea typeface="宋体" panose="02010600030101010101" pitchFamily="2" charset="-122"/>
                <a:cs typeface="Times New Roman" panose="02020603050405020304" charset="0"/>
                <a:sym typeface="+mn-ea"/>
              </a:rPr>
              <a:t>氧化反应</a:t>
            </a:r>
            <a:endParaRPr lang="zh-CN" altLang="en-US" sz="2800" b="1">
              <a:latin typeface="Times New Roman" panose="02020603050405020304" charset="0"/>
              <a:ea typeface="宋体" panose="02010600030101010101" pitchFamily="2" charset="-122"/>
              <a:cs typeface="Times New Roman" panose="02020603050405020304" charset="0"/>
              <a:sym typeface="+mn-ea"/>
            </a:endParaRPr>
          </a:p>
        </p:txBody>
      </p:sp>
      <p:grpSp>
        <p:nvGrpSpPr>
          <p:cNvPr id="81" name="组合 80"/>
          <p:cNvGrpSpPr/>
          <p:nvPr/>
        </p:nvGrpSpPr>
        <p:grpSpPr>
          <a:xfrm>
            <a:off x="2410074" y="1346200"/>
            <a:ext cx="816996" cy="4284345"/>
            <a:chOff x="5559" y="4576"/>
            <a:chExt cx="1191" cy="5785"/>
          </a:xfrm>
        </p:grpSpPr>
        <p:cxnSp>
          <p:nvCxnSpPr>
            <p:cNvPr id="55" name="直接连接符 54"/>
            <p:cNvCxnSpPr>
              <a:stCxn id="9" idx="3"/>
            </p:cNvCxnSpPr>
            <p:nvPr/>
          </p:nvCxnSpPr>
          <p:spPr>
            <a:xfrm>
              <a:off x="5559" y="7207"/>
              <a:ext cx="448" cy="1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H="1">
              <a:off x="6027" y="4576"/>
              <a:ext cx="0" cy="5785"/>
            </a:xfrm>
            <a:prstGeom prst="line">
              <a:avLst/>
            </a:prstGeom>
            <a:ln w="254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57" name="直接箭头连接符 56"/>
            <p:cNvCxnSpPr/>
            <p:nvPr/>
          </p:nvCxnSpPr>
          <p:spPr>
            <a:xfrm flipV="1">
              <a:off x="6007" y="4579"/>
              <a:ext cx="723" cy="2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58" name="直接箭头连接符 57"/>
            <p:cNvCxnSpPr/>
            <p:nvPr/>
          </p:nvCxnSpPr>
          <p:spPr>
            <a:xfrm flipV="1">
              <a:off x="5907" y="7196"/>
              <a:ext cx="723" cy="2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0" name="直接箭头连接符 59"/>
            <p:cNvCxnSpPr/>
            <p:nvPr/>
          </p:nvCxnSpPr>
          <p:spPr>
            <a:xfrm flipV="1">
              <a:off x="6027" y="10318"/>
              <a:ext cx="723" cy="2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2" name="文本框 1"/>
          <p:cNvSpPr txBox="1"/>
          <p:nvPr/>
        </p:nvSpPr>
        <p:spPr>
          <a:xfrm>
            <a:off x="3144520" y="3034030"/>
            <a:ext cx="1607820" cy="521970"/>
          </a:xfrm>
          <a:prstGeom prst="rect">
            <a:avLst/>
          </a:prstGeom>
          <a:noFill/>
          <a:ln w="25400">
            <a:solidFill>
              <a:schemeClr val="tx1"/>
            </a:solidFill>
          </a:ln>
        </p:spPr>
        <p:txBody>
          <a:bodyPr wrap="none" rtlCol="0">
            <a:spAutoFit/>
          </a:bodyPr>
          <a:lstStyle/>
          <a:p>
            <a:pPr algn="l"/>
            <a:r>
              <a:rPr lang="zh-CN" altLang="en-US" sz="2800" b="1">
                <a:latin typeface="Times New Roman" panose="02020603050405020304" charset="0"/>
                <a:ea typeface="宋体" panose="02010600030101010101" pitchFamily="2" charset="-122"/>
                <a:cs typeface="Times New Roman" panose="02020603050405020304" charset="0"/>
                <a:sym typeface="+mn-ea"/>
              </a:rPr>
              <a:t>加成反应</a:t>
            </a:r>
            <a:endParaRPr lang="zh-CN" altLang="en-US" sz="2800" b="1">
              <a:latin typeface="Times New Roman" panose="02020603050405020304" charset="0"/>
              <a:ea typeface="宋体" panose="02010600030101010101" pitchFamily="2" charset="-122"/>
              <a:cs typeface="Times New Roman" panose="02020603050405020304" charset="0"/>
              <a:sym typeface="+mn-ea"/>
            </a:endParaRPr>
          </a:p>
        </p:txBody>
      </p:sp>
      <p:sp>
        <p:nvSpPr>
          <p:cNvPr id="14" name="文本框 13"/>
          <p:cNvSpPr txBox="1"/>
          <p:nvPr/>
        </p:nvSpPr>
        <p:spPr>
          <a:xfrm>
            <a:off x="3176905" y="5366385"/>
            <a:ext cx="1607820" cy="521970"/>
          </a:xfrm>
          <a:prstGeom prst="rect">
            <a:avLst/>
          </a:prstGeom>
          <a:noFill/>
          <a:ln w="25400">
            <a:solidFill>
              <a:schemeClr val="tx1"/>
            </a:solidFill>
          </a:ln>
        </p:spPr>
        <p:txBody>
          <a:bodyPr wrap="none" rtlCol="0">
            <a:spAutoFit/>
          </a:bodyPr>
          <a:lstStyle/>
          <a:p>
            <a:pPr algn="l"/>
            <a:r>
              <a:rPr lang="zh-CN" altLang="en-US" sz="2800" b="1">
                <a:latin typeface="Times New Roman" panose="02020603050405020304" charset="0"/>
                <a:ea typeface="宋体" panose="02010600030101010101" pitchFamily="2" charset="-122"/>
                <a:cs typeface="Times New Roman" panose="02020603050405020304" charset="0"/>
                <a:sym typeface="+mn-ea"/>
              </a:rPr>
              <a:t>加聚反应</a:t>
            </a:r>
            <a:endParaRPr lang="zh-CN" altLang="en-US" sz="2800" b="1">
              <a:latin typeface="Times New Roman" panose="02020603050405020304" charset="0"/>
              <a:ea typeface="宋体" panose="02010600030101010101" pitchFamily="2" charset="-122"/>
              <a:cs typeface="Times New Roman" panose="02020603050405020304" charset="0"/>
              <a:sym typeface="+mn-ea"/>
            </a:endParaRPr>
          </a:p>
        </p:txBody>
      </p:sp>
      <p:sp>
        <p:nvSpPr>
          <p:cNvPr id="70" name="Rectangle 5"/>
          <p:cNvSpPr>
            <a:spLocks noChangeArrowheads="1"/>
          </p:cNvSpPr>
          <p:nvPr/>
        </p:nvSpPr>
        <p:spPr bwMode="auto">
          <a:xfrm>
            <a:off x="5159307" y="796243"/>
            <a:ext cx="1873250"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2800" b="1">
                <a:latin typeface="Times New Roman" panose="02020603050405020304" charset="0"/>
                <a:ea typeface="宋体" panose="02010600030101010101" pitchFamily="2" charset="-122"/>
              </a:rPr>
              <a:t>①可燃性</a:t>
            </a:r>
            <a:endParaRPr lang="zh-CN" altLang="en-US" sz="2800" b="1">
              <a:solidFill>
                <a:srgbClr val="FF0000"/>
              </a:solidFill>
              <a:latin typeface="Times New Roman" panose="02020603050405020304" charset="0"/>
              <a:ea typeface="宋体" panose="02010600030101010101" pitchFamily="2" charset="-122"/>
            </a:endParaRPr>
          </a:p>
        </p:txBody>
      </p:sp>
      <p:sp>
        <p:nvSpPr>
          <p:cNvPr id="76" name="文本框 75"/>
          <p:cNvSpPr txBox="1"/>
          <p:nvPr/>
        </p:nvSpPr>
        <p:spPr>
          <a:xfrm>
            <a:off x="5159375" y="1682115"/>
            <a:ext cx="4235450" cy="521970"/>
          </a:xfrm>
          <a:prstGeom prst="rect">
            <a:avLst/>
          </a:prstGeom>
          <a:noFill/>
        </p:spPr>
        <p:txBody>
          <a:bodyPr wrap="none" rtlCol="0" anchor="t">
            <a:spAutoFit/>
          </a:bodyPr>
          <a:lstStyle/>
          <a:p>
            <a:r>
              <a:rPr lang="zh-CN" altLang="en-US" sz="2800" b="1">
                <a:latin typeface="Times New Roman" panose="02020603050405020304" charset="0"/>
                <a:ea typeface="宋体" panose="02010600030101010101" pitchFamily="2" charset="-122"/>
                <a:cs typeface="Times New Roman" panose="02020603050405020304" charset="0"/>
                <a:sym typeface="+mn-ea"/>
              </a:rPr>
              <a:t>②使酸性</a:t>
            </a:r>
            <a:r>
              <a:rPr lang="en-US" altLang="zh-CN" sz="2800" b="1">
                <a:latin typeface="Times New Roman" panose="02020603050405020304" charset="0"/>
                <a:ea typeface="宋体" panose="02010600030101010101" pitchFamily="2" charset="-122"/>
                <a:cs typeface="Times New Roman" panose="02020603050405020304" charset="0"/>
                <a:sym typeface="+mn-ea"/>
              </a:rPr>
              <a:t>KMnO</a:t>
            </a:r>
            <a:r>
              <a:rPr lang="en-US" altLang="zh-CN" sz="2800" b="1" baseline="-25000">
                <a:latin typeface="Times New Roman" panose="02020603050405020304" charset="0"/>
                <a:ea typeface="宋体" panose="02010600030101010101" pitchFamily="2" charset="-122"/>
                <a:cs typeface="Times New Roman" panose="02020603050405020304" charset="0"/>
                <a:sym typeface="+mn-ea"/>
              </a:rPr>
              <a:t>4</a:t>
            </a:r>
            <a:r>
              <a:rPr lang="zh-CN" altLang="en-US" sz="2800" b="1">
                <a:latin typeface="Times New Roman" panose="02020603050405020304" charset="0"/>
                <a:ea typeface="宋体" panose="02010600030101010101" pitchFamily="2" charset="-122"/>
                <a:cs typeface="Times New Roman" panose="02020603050405020304" charset="0"/>
                <a:sym typeface="+mn-ea"/>
              </a:rPr>
              <a:t>溶液褪色</a:t>
            </a:r>
            <a:endParaRPr lang="en-US" altLang="zh-CN" sz="2800" b="1" baseline="-25000">
              <a:latin typeface="Times New Roman" panose="02020603050405020304" charset="0"/>
              <a:ea typeface="宋体" panose="02010600030101010101" pitchFamily="2" charset="-122"/>
              <a:cs typeface="Times New Roman" panose="02020603050405020304" charset="0"/>
              <a:sym typeface="+mn-ea"/>
            </a:endParaRPr>
          </a:p>
        </p:txBody>
      </p:sp>
      <p:sp>
        <p:nvSpPr>
          <p:cNvPr id="82" name="左大括号 81"/>
          <p:cNvSpPr/>
          <p:nvPr/>
        </p:nvSpPr>
        <p:spPr>
          <a:xfrm>
            <a:off x="4905375" y="965200"/>
            <a:ext cx="254000" cy="1139825"/>
          </a:xfrm>
          <a:prstGeom prst="leftBrace">
            <a:avLst>
              <a:gd name="adj1" fmla="val 8333"/>
              <a:gd name="adj2" fmla="val 40167"/>
            </a:avLst>
          </a:prstGeom>
          <a:ln w="254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19" name="组合 18"/>
          <p:cNvGrpSpPr/>
          <p:nvPr/>
        </p:nvGrpSpPr>
        <p:grpSpPr>
          <a:xfrm>
            <a:off x="6795135" y="609600"/>
            <a:ext cx="5193665" cy="980440"/>
            <a:chOff x="4158" y="3245"/>
            <a:chExt cx="8179" cy="1544"/>
          </a:xfrm>
        </p:grpSpPr>
        <p:graphicFrame>
          <p:nvGraphicFramePr>
            <p:cNvPr id="15363" name="对象 39941"/>
            <p:cNvGraphicFramePr>
              <a:graphicFrameLocks noChangeAspect="1"/>
            </p:cNvGraphicFramePr>
            <p:nvPr/>
          </p:nvGraphicFramePr>
          <p:xfrm>
            <a:off x="6198" y="3245"/>
            <a:ext cx="882" cy="1545"/>
          </p:xfrm>
          <a:graphic>
            <a:graphicData uri="http://schemas.openxmlformats.org/presentationml/2006/ole">
              <mc:AlternateContent>
                <mc:Choice xmlns:v="urn:schemas-microsoft-com:vml" Requires="v">
                  <p:oleObj spid="_x0000_s1038" r:id="rId2" imgW="228600" imgH="393700" progId="Equation.DSMT4">
                    <p:embed/>
                  </p:oleObj>
                </mc:Choice>
                <mc:Fallback>
                  <p:oleObj r:id="rId2" imgW="228600" imgH="393700" progId="Equation.DSMT4">
                    <p:embed/>
                    <p:pic>
                      <p:nvPicPr>
                        <p:cNvPr id="0" name="OLE substitute image"/>
                        <p:cNvPicPr/>
                        <p:nvPr/>
                      </p:nvPicPr>
                      <p:blipFill>
                        <a:blip r:embed="rId3"/>
                        <a:stretch>
                          <a:fillRect/>
                        </a:stretch>
                      </p:blipFill>
                      <p:spPr>
                        <a:xfrm>
                          <a:off x="6198" y="3245"/>
                          <a:ext cx="882" cy="1545"/>
                        </a:xfrm>
                        <a:prstGeom prst="rect">
                          <a:avLst/>
                        </a:prstGeom>
                        <a:noFill/>
                        <a:ln w="38100">
                          <a:noFill/>
                          <a:miter lim="800000"/>
                        </a:ln>
                      </p:spPr>
                    </p:pic>
                  </p:oleObj>
                </mc:Fallback>
              </mc:AlternateContent>
            </a:graphicData>
          </a:graphic>
        </p:graphicFrame>
        <p:graphicFrame>
          <p:nvGraphicFramePr>
            <p:cNvPr id="15364" name="对象 58"/>
            <p:cNvGraphicFramePr>
              <a:graphicFrameLocks noChangeAspect="1"/>
            </p:cNvGraphicFramePr>
            <p:nvPr/>
          </p:nvGraphicFramePr>
          <p:xfrm>
            <a:off x="7560" y="3585"/>
            <a:ext cx="1703" cy="690"/>
          </p:xfrm>
          <a:graphic>
            <a:graphicData uri="http://schemas.openxmlformats.org/presentationml/2006/ole">
              <mc:AlternateContent>
                <mc:Choice xmlns:v="urn:schemas-microsoft-com:vml" Requires="v">
                  <p:oleObj spid="_x0000_s1039" r:id="rId4" imgW="532765" imgH="215900" progId="Equation.DSMT4">
                    <p:embed/>
                  </p:oleObj>
                </mc:Choice>
                <mc:Fallback>
                  <p:oleObj r:id="rId4" imgW="532765" imgH="215900" progId="Equation.DSMT4">
                    <p:embed/>
                    <p:pic>
                      <p:nvPicPr>
                        <p:cNvPr id="0" name="OLE substitute image"/>
                        <p:cNvPicPr/>
                        <p:nvPr/>
                      </p:nvPicPr>
                      <p:blipFill>
                        <a:blip r:embed="rId5"/>
                        <a:stretch>
                          <a:fillRect/>
                        </a:stretch>
                      </p:blipFill>
                      <p:spPr>
                        <a:xfrm>
                          <a:off x="7560" y="3585"/>
                          <a:ext cx="1703" cy="690"/>
                        </a:xfrm>
                        <a:prstGeom prst="rect">
                          <a:avLst/>
                        </a:prstGeom>
                        <a:noFill/>
                        <a:ln w="38100">
                          <a:noFill/>
                          <a:miter lim="800000"/>
                        </a:ln>
                      </p:spPr>
                    </p:pic>
                  </p:oleObj>
                </mc:Fallback>
              </mc:AlternateContent>
            </a:graphicData>
          </a:graphic>
        </p:graphicFrame>
        <p:sp>
          <p:nvSpPr>
            <p:cNvPr id="15366" name="矩形 39943"/>
            <p:cNvSpPr/>
            <p:nvPr/>
          </p:nvSpPr>
          <p:spPr>
            <a:xfrm>
              <a:off x="6878" y="3583"/>
              <a:ext cx="906" cy="822"/>
            </a:xfrm>
            <a:prstGeom prst="rect">
              <a:avLst/>
            </a:prstGeom>
            <a:noFill/>
            <a:ln>
              <a:noFill/>
              <a:miter lim="800000"/>
            </a:ln>
          </p:spPr>
          <p:txBody>
            <a:bodyPr wrap="none" anchor="ctr" anchorCtr="0">
              <a:spAutoFit/>
            </a:bodyPr>
            <a:lstStyle>
              <a:defPPr>
                <a:defRPr lang="zh-CN"/>
              </a:defPPr>
              <a:lvl1pPr marL="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5pPr>
            </a:lstStyle>
            <a:p>
              <a:pPr lvl="0"/>
              <a:r>
                <a:rPr lang="pt-BR" altLang="zh-CN" sz="2800">
                  <a:latin typeface="Times New Roman" panose="02020603050405020304" charset="0"/>
                </a:rPr>
                <a:t>O</a:t>
              </a:r>
              <a:r>
                <a:rPr lang="pt-BR" altLang="zh-CN" sz="2800" baseline="-30000">
                  <a:latin typeface="Times New Roman" panose="02020603050405020304" charset="0"/>
                </a:rPr>
                <a:t>2</a:t>
              </a:r>
              <a:endParaRPr lang="pt-BR" altLang="zh-CN" sz="2800">
                <a:latin typeface="Times New Roman" panose="02020603050405020304" charset="0"/>
              </a:endParaRPr>
            </a:p>
          </p:txBody>
        </p:sp>
        <p:sp>
          <p:nvSpPr>
            <p:cNvPr id="15367" name="矩形 39944"/>
            <p:cNvSpPr/>
            <p:nvPr/>
          </p:nvSpPr>
          <p:spPr>
            <a:xfrm>
              <a:off x="9033" y="3583"/>
              <a:ext cx="3305" cy="822"/>
            </a:xfrm>
            <a:prstGeom prst="rect">
              <a:avLst/>
            </a:prstGeom>
            <a:noFill/>
            <a:ln>
              <a:noFill/>
              <a:miter lim="800000"/>
            </a:ln>
          </p:spPr>
          <p:txBody>
            <a:bodyPr wrap="none" anchor="ctr" anchorCtr="0">
              <a:spAutoFit/>
            </a:bodyPr>
            <a:lstStyle>
              <a:defPPr>
                <a:defRPr lang="zh-CN"/>
              </a:defPPr>
              <a:lvl1pPr marL="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5pPr>
            </a:lstStyle>
            <a:p>
              <a:pPr marL="0" lvl="0" indent="0">
                <a:tabLst>
                  <a:tab pos="2636520" algn="ctr"/>
                  <a:tab pos="4429125"/>
                </a:tabLst>
              </a:pPr>
              <a:r>
                <a:rPr lang="pt-BR" altLang="zh-CN" sz="2800">
                  <a:latin typeface="Times New Roman" panose="02020603050405020304" charset="0"/>
                </a:rPr>
                <a:t>nCO</a:t>
              </a:r>
              <a:r>
                <a:rPr lang="pt-BR" altLang="zh-CN" sz="2800" baseline="-30000">
                  <a:latin typeface="Times New Roman" panose="02020603050405020304" charset="0"/>
                </a:rPr>
                <a:t>2</a:t>
              </a:r>
              <a:r>
                <a:rPr lang="pt-BR" altLang="zh-CN" sz="2800">
                  <a:latin typeface="Times New Roman" panose="02020603050405020304" charset="0"/>
                </a:rPr>
                <a:t>+nH</a:t>
              </a:r>
              <a:r>
                <a:rPr lang="pt-BR" altLang="zh-CN" sz="2800" baseline="-30000">
                  <a:latin typeface="Times New Roman" panose="02020603050405020304" charset="0"/>
                </a:rPr>
                <a:t>2</a:t>
              </a:r>
              <a:r>
                <a:rPr lang="pt-BR" altLang="zh-CN" sz="2800">
                  <a:latin typeface="Times New Roman" panose="02020603050405020304" charset="0"/>
                </a:rPr>
                <a:t>O</a:t>
              </a:r>
              <a:endParaRPr lang="pt-BR" altLang="zh-CN" sz="2800"/>
            </a:p>
          </p:txBody>
        </p:sp>
        <p:sp>
          <p:nvSpPr>
            <p:cNvPr id="15368" name="矩形 39945"/>
            <p:cNvSpPr/>
            <p:nvPr/>
          </p:nvSpPr>
          <p:spPr>
            <a:xfrm>
              <a:off x="4158" y="3620"/>
              <a:ext cx="2033" cy="822"/>
            </a:xfrm>
            <a:prstGeom prst="rect">
              <a:avLst/>
            </a:prstGeom>
            <a:noFill/>
            <a:ln>
              <a:noFill/>
              <a:miter lim="800000"/>
            </a:ln>
          </p:spPr>
          <p:txBody>
            <a:bodyPr wrap="none">
              <a:spAutoFit/>
            </a:bodyPr>
            <a:lstStyle>
              <a:defPPr>
                <a:defRPr lang="zh-CN"/>
              </a:defPPr>
              <a:lvl1pPr marL="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5pPr>
            </a:lstStyle>
            <a:p>
              <a:pPr lvl="0"/>
              <a:r>
                <a:rPr lang="pt-BR" altLang="zh-CN" sz="2800">
                  <a:latin typeface="Times New Roman" panose="02020603050405020304" charset="0"/>
                </a:rPr>
                <a:t>C</a:t>
              </a:r>
              <a:r>
                <a:rPr lang="pt-BR" altLang="zh-CN" sz="2800" baseline="-25000">
                  <a:latin typeface="Times New Roman" panose="02020603050405020304" charset="0"/>
                </a:rPr>
                <a:t>n</a:t>
              </a:r>
              <a:r>
                <a:rPr lang="pt-BR" altLang="zh-CN" sz="2800">
                  <a:latin typeface="Times New Roman" panose="02020603050405020304" charset="0"/>
                </a:rPr>
                <a:t>H</a:t>
              </a:r>
              <a:r>
                <a:rPr lang="pt-BR" altLang="zh-CN" sz="2800" baseline="-25000">
                  <a:latin typeface="Times New Roman" panose="02020603050405020304" charset="0"/>
                </a:rPr>
                <a:t>2n</a:t>
              </a:r>
              <a:r>
                <a:rPr lang="pt-BR" altLang="zh-CN" sz="2800">
                  <a:latin typeface="Times New Roman" panose="02020603050405020304" charset="0"/>
                </a:rPr>
                <a:t>+</a:t>
              </a:r>
              <a:endParaRPr lang="pt-BR" altLang="zh-CN" sz="2800">
                <a:latin typeface="Times New Roman" panose="02020603050405020304" charset="0"/>
              </a:endParaRPr>
            </a:p>
          </p:txBody>
        </p:sp>
      </p:grpSp>
      <p:sp>
        <p:nvSpPr>
          <p:cNvPr id="33" name="文本框 32"/>
          <p:cNvSpPr txBox="1"/>
          <p:nvPr/>
        </p:nvSpPr>
        <p:spPr>
          <a:xfrm>
            <a:off x="5473700" y="2186305"/>
            <a:ext cx="3176905" cy="521970"/>
          </a:xfrm>
          <a:prstGeom prst="rect">
            <a:avLst/>
          </a:prstGeom>
          <a:noFill/>
        </p:spPr>
        <p:txBody>
          <a:bodyPr wrap="square" rtlCol="0">
            <a:spAutoFit/>
          </a:bodyPr>
          <a:lstStyle/>
          <a:p>
            <a:r>
              <a:rPr lang="zh-CN" altLang="en-US" sz="2800" b="1"/>
              <a:t>卤素单质或其溶液</a:t>
            </a:r>
            <a:endParaRPr lang="zh-CN" altLang="en-US" sz="2800" b="1"/>
          </a:p>
        </p:txBody>
      </p:sp>
      <p:cxnSp>
        <p:nvCxnSpPr>
          <p:cNvPr id="34" name="直接箭头连接符 33"/>
          <p:cNvCxnSpPr/>
          <p:nvPr/>
        </p:nvCxnSpPr>
        <p:spPr>
          <a:xfrm>
            <a:off x="8471535" y="2441575"/>
            <a:ext cx="919480" cy="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5" name="文本框 34"/>
          <p:cNvSpPr txBox="1"/>
          <p:nvPr/>
        </p:nvSpPr>
        <p:spPr>
          <a:xfrm>
            <a:off x="9478645" y="2180590"/>
            <a:ext cx="1480820" cy="521970"/>
          </a:xfrm>
          <a:prstGeom prst="rect">
            <a:avLst/>
          </a:prstGeom>
          <a:noFill/>
        </p:spPr>
        <p:txBody>
          <a:bodyPr wrap="square" rtlCol="0">
            <a:spAutoFit/>
          </a:bodyPr>
          <a:lstStyle/>
          <a:p>
            <a:r>
              <a:rPr lang="zh-CN" altLang="en-US" sz="2800" b="1"/>
              <a:t>卤代烃</a:t>
            </a:r>
            <a:endParaRPr lang="zh-CN" altLang="en-US" sz="2800" b="1"/>
          </a:p>
        </p:txBody>
      </p:sp>
      <p:sp>
        <p:nvSpPr>
          <p:cNvPr id="36" name="文本框 35"/>
          <p:cNvSpPr txBox="1"/>
          <p:nvPr/>
        </p:nvSpPr>
        <p:spPr>
          <a:xfrm>
            <a:off x="5471795" y="2872740"/>
            <a:ext cx="1084580" cy="521970"/>
          </a:xfrm>
          <a:prstGeom prst="rect">
            <a:avLst/>
          </a:prstGeom>
          <a:noFill/>
        </p:spPr>
        <p:txBody>
          <a:bodyPr wrap="square" rtlCol="0">
            <a:spAutoFit/>
          </a:bodyPr>
          <a:lstStyle/>
          <a:p>
            <a:r>
              <a:rPr lang="zh-CN" altLang="en-US" sz="2800" b="1"/>
              <a:t>氢气</a:t>
            </a:r>
            <a:endParaRPr lang="zh-CN" altLang="en-US" sz="2800" b="1"/>
          </a:p>
        </p:txBody>
      </p:sp>
      <p:grpSp>
        <p:nvGrpSpPr>
          <p:cNvPr id="48" name="组合 47"/>
          <p:cNvGrpSpPr/>
          <p:nvPr/>
        </p:nvGrpSpPr>
        <p:grpSpPr>
          <a:xfrm>
            <a:off x="4777105" y="2412365"/>
            <a:ext cx="744220" cy="1978660"/>
            <a:chOff x="7523" y="3799"/>
            <a:chExt cx="1172" cy="3116"/>
          </a:xfrm>
        </p:grpSpPr>
        <p:grpSp>
          <p:nvGrpSpPr>
            <p:cNvPr id="20" name="组合 19"/>
            <p:cNvGrpSpPr/>
            <p:nvPr/>
          </p:nvGrpSpPr>
          <p:grpSpPr>
            <a:xfrm>
              <a:off x="7523" y="3799"/>
              <a:ext cx="1122" cy="3117"/>
              <a:chOff x="5442" y="4576"/>
              <a:chExt cx="1308" cy="5785"/>
            </a:xfrm>
          </p:grpSpPr>
          <p:cxnSp>
            <p:nvCxnSpPr>
              <p:cNvPr id="23" name="直接连接符 22"/>
              <p:cNvCxnSpPr/>
              <p:nvPr/>
            </p:nvCxnSpPr>
            <p:spPr>
              <a:xfrm flipV="1">
                <a:off x="5442" y="7196"/>
                <a:ext cx="565" cy="23"/>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6027" y="4576"/>
                <a:ext cx="0" cy="5785"/>
              </a:xfrm>
              <a:prstGeom prst="line">
                <a:avLst/>
              </a:prstGeom>
              <a:ln w="254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25" name="直接箭头连接符 24"/>
              <p:cNvCxnSpPr/>
              <p:nvPr/>
            </p:nvCxnSpPr>
            <p:spPr>
              <a:xfrm flipV="1">
                <a:off x="6007" y="4579"/>
                <a:ext cx="723" cy="2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6" name="直接箭头连接符 25"/>
              <p:cNvCxnSpPr/>
              <p:nvPr/>
            </p:nvCxnSpPr>
            <p:spPr>
              <a:xfrm flipV="1">
                <a:off x="5994" y="6671"/>
                <a:ext cx="723" cy="2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32" name="直接箭头连接符 31"/>
              <p:cNvCxnSpPr/>
              <p:nvPr/>
            </p:nvCxnSpPr>
            <p:spPr>
              <a:xfrm flipV="1">
                <a:off x="6027" y="10318"/>
                <a:ext cx="723" cy="2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cxnSp>
          <p:nvCxnSpPr>
            <p:cNvPr id="37" name="直接箭头连接符 36"/>
            <p:cNvCxnSpPr/>
            <p:nvPr/>
          </p:nvCxnSpPr>
          <p:spPr>
            <a:xfrm flipV="1">
              <a:off x="8075" y="5900"/>
              <a:ext cx="620" cy="13"/>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pic>
        <p:nvPicPr>
          <p:cNvPr id="16386" name="图片 59"/>
          <p:cNvPicPr>
            <a:picLocks noChangeAspect="1"/>
          </p:cNvPicPr>
          <p:nvPr/>
        </p:nvPicPr>
        <p:blipFill>
          <a:blip r:embed="rId6"/>
          <a:stretch>
            <a:fillRect/>
          </a:stretch>
        </p:blipFill>
        <p:spPr>
          <a:xfrm>
            <a:off x="6291580" y="2715260"/>
            <a:ext cx="1323340" cy="710565"/>
          </a:xfrm>
          <a:prstGeom prst="rect">
            <a:avLst/>
          </a:prstGeom>
          <a:noFill/>
          <a:ln>
            <a:noFill/>
            <a:miter lim="800000"/>
          </a:ln>
        </p:spPr>
      </p:pic>
      <p:sp>
        <p:nvSpPr>
          <p:cNvPr id="39" name="文本框 38"/>
          <p:cNvSpPr txBox="1"/>
          <p:nvPr/>
        </p:nvSpPr>
        <p:spPr>
          <a:xfrm>
            <a:off x="7630160" y="2794635"/>
            <a:ext cx="1480820" cy="521970"/>
          </a:xfrm>
          <a:prstGeom prst="rect">
            <a:avLst/>
          </a:prstGeom>
          <a:noFill/>
        </p:spPr>
        <p:txBody>
          <a:bodyPr wrap="square" rtlCol="0">
            <a:spAutoFit/>
          </a:bodyPr>
          <a:lstStyle/>
          <a:p>
            <a:r>
              <a:rPr lang="zh-CN" altLang="en-US" sz="2800" b="1"/>
              <a:t>烷烃</a:t>
            </a:r>
            <a:endParaRPr lang="zh-CN" altLang="en-US" sz="2800" b="1"/>
          </a:p>
        </p:txBody>
      </p:sp>
      <p:sp>
        <p:nvSpPr>
          <p:cNvPr id="40" name="文本框 39"/>
          <p:cNvSpPr txBox="1"/>
          <p:nvPr/>
        </p:nvSpPr>
        <p:spPr>
          <a:xfrm>
            <a:off x="5521325" y="3489325"/>
            <a:ext cx="1273810" cy="521970"/>
          </a:xfrm>
          <a:prstGeom prst="rect">
            <a:avLst/>
          </a:prstGeom>
          <a:noFill/>
        </p:spPr>
        <p:txBody>
          <a:bodyPr wrap="square" rtlCol="0">
            <a:spAutoFit/>
          </a:bodyPr>
          <a:lstStyle/>
          <a:p>
            <a:r>
              <a:rPr lang="zh-CN" altLang="en-US" sz="2800" b="1"/>
              <a:t>卤化氢</a:t>
            </a:r>
            <a:endParaRPr lang="zh-CN" altLang="en-US" sz="2800" b="1"/>
          </a:p>
        </p:txBody>
      </p:sp>
      <p:pic>
        <p:nvPicPr>
          <p:cNvPr id="41" name="图片 59"/>
          <p:cNvPicPr>
            <a:picLocks noChangeAspect="1"/>
          </p:cNvPicPr>
          <p:nvPr/>
        </p:nvPicPr>
        <p:blipFill>
          <a:blip r:embed="rId6"/>
          <a:stretch>
            <a:fillRect/>
          </a:stretch>
        </p:blipFill>
        <p:spPr>
          <a:xfrm>
            <a:off x="6731635" y="3395345"/>
            <a:ext cx="1323340" cy="710565"/>
          </a:xfrm>
          <a:prstGeom prst="rect">
            <a:avLst/>
          </a:prstGeom>
          <a:noFill/>
          <a:ln>
            <a:noFill/>
            <a:miter lim="800000"/>
          </a:ln>
        </p:spPr>
      </p:pic>
      <p:sp>
        <p:nvSpPr>
          <p:cNvPr id="42" name="文本框 41"/>
          <p:cNvSpPr txBox="1"/>
          <p:nvPr/>
        </p:nvSpPr>
        <p:spPr>
          <a:xfrm>
            <a:off x="8090535" y="3489325"/>
            <a:ext cx="1480820" cy="521970"/>
          </a:xfrm>
          <a:prstGeom prst="rect">
            <a:avLst/>
          </a:prstGeom>
          <a:noFill/>
        </p:spPr>
        <p:txBody>
          <a:bodyPr wrap="square" rtlCol="0">
            <a:spAutoFit/>
          </a:bodyPr>
          <a:lstStyle/>
          <a:p>
            <a:r>
              <a:rPr lang="zh-CN" altLang="en-US" sz="2800" b="1"/>
              <a:t>卤代烃</a:t>
            </a:r>
            <a:endParaRPr lang="zh-CN" altLang="en-US" sz="2800" b="1"/>
          </a:p>
        </p:txBody>
      </p:sp>
      <p:sp>
        <p:nvSpPr>
          <p:cNvPr id="43" name="文本框 42"/>
          <p:cNvSpPr txBox="1"/>
          <p:nvPr/>
        </p:nvSpPr>
        <p:spPr>
          <a:xfrm>
            <a:off x="5521325" y="4105910"/>
            <a:ext cx="1273810" cy="521970"/>
          </a:xfrm>
          <a:prstGeom prst="rect">
            <a:avLst/>
          </a:prstGeom>
          <a:noFill/>
        </p:spPr>
        <p:txBody>
          <a:bodyPr wrap="square" rtlCol="0">
            <a:spAutoFit/>
          </a:bodyPr>
          <a:lstStyle/>
          <a:p>
            <a:r>
              <a:rPr lang="zh-CN" altLang="en-US" sz="2800" b="1"/>
              <a:t>水</a:t>
            </a:r>
            <a:endParaRPr lang="zh-CN" altLang="en-US" sz="2800" b="1"/>
          </a:p>
        </p:txBody>
      </p:sp>
      <p:pic>
        <p:nvPicPr>
          <p:cNvPr id="44" name="图片 59"/>
          <p:cNvPicPr>
            <a:picLocks noChangeAspect="1"/>
          </p:cNvPicPr>
          <p:nvPr/>
        </p:nvPicPr>
        <p:blipFill>
          <a:blip r:embed="rId6"/>
          <a:stretch>
            <a:fillRect/>
          </a:stretch>
        </p:blipFill>
        <p:spPr>
          <a:xfrm>
            <a:off x="6051550" y="4011930"/>
            <a:ext cx="1323340" cy="710565"/>
          </a:xfrm>
          <a:prstGeom prst="rect">
            <a:avLst/>
          </a:prstGeom>
          <a:noFill/>
          <a:ln>
            <a:noFill/>
            <a:miter lim="800000"/>
          </a:ln>
        </p:spPr>
      </p:pic>
      <p:sp>
        <p:nvSpPr>
          <p:cNvPr id="46" name="文本框 45"/>
          <p:cNvSpPr txBox="1"/>
          <p:nvPr/>
        </p:nvSpPr>
        <p:spPr>
          <a:xfrm>
            <a:off x="7374890" y="4105910"/>
            <a:ext cx="1480820" cy="521970"/>
          </a:xfrm>
          <a:prstGeom prst="rect">
            <a:avLst/>
          </a:prstGeom>
          <a:noFill/>
        </p:spPr>
        <p:txBody>
          <a:bodyPr wrap="square" rtlCol="0">
            <a:spAutoFit/>
          </a:bodyPr>
          <a:lstStyle/>
          <a:p>
            <a:r>
              <a:rPr lang="zh-CN" altLang="en-US" sz="2800" b="1"/>
              <a:t>醇</a:t>
            </a:r>
            <a:endParaRPr lang="zh-CN" altLang="en-US" sz="2800" b="1"/>
          </a:p>
        </p:txBody>
      </p:sp>
      <p:sp>
        <p:nvSpPr>
          <p:cNvPr id="47" name="文本框 46"/>
          <p:cNvSpPr txBox="1"/>
          <p:nvPr/>
        </p:nvSpPr>
        <p:spPr>
          <a:xfrm>
            <a:off x="4905375" y="5366385"/>
            <a:ext cx="3032760" cy="521970"/>
          </a:xfrm>
          <a:prstGeom prst="rect">
            <a:avLst/>
          </a:prstGeom>
          <a:noFill/>
        </p:spPr>
        <p:txBody>
          <a:bodyPr wrap="none" rtlCol="0" anchor="t">
            <a:spAutoFit/>
          </a:bodyPr>
          <a:lstStyle/>
          <a:p>
            <a:r>
              <a:rPr lang="zh-CN" altLang="en-US" sz="2800" b="1">
                <a:latin typeface="Times New Roman" panose="02020603050405020304" charset="0"/>
                <a:ea typeface="宋体" panose="02010600030101010101" pitchFamily="2" charset="-122"/>
                <a:cs typeface="Times New Roman" panose="02020603050405020304" charset="0"/>
                <a:sym typeface="+mn-ea"/>
              </a:rPr>
              <a:t>生成高分子化合物</a:t>
            </a:r>
            <a:endParaRPr lang="zh-CN" altLang="en-US" sz="2800" b="1">
              <a:latin typeface="Times New Roman" panose="02020603050405020304" charset="0"/>
              <a:ea typeface="宋体" panose="02010600030101010101" pitchFamily="2" charset="-122"/>
              <a:cs typeface="Times New Roman" panose="02020603050405020304" charset="0"/>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81"/>
                                        </p:tgtEl>
                                        <p:attrNameLst>
                                          <p:attrName>style.visibility</p:attrName>
                                        </p:attrNameLst>
                                      </p:cBhvr>
                                      <p:to>
                                        <p:strVal val="visible"/>
                                      </p:to>
                                    </p:set>
                                    <p:animEffect transition="in" filter="blinds(horizontal)">
                                      <p:cBhvr>
                                        <p:cTn id="17" dur="500"/>
                                        <p:tgtEl>
                                          <p:spTgt spid="81"/>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blinds(horizontal)">
                                      <p:cBhvr>
                                        <p:cTn id="22" dur="500"/>
                                        <p:tgtEl>
                                          <p:spTgt spid="12"/>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linds(horizontal)">
                                      <p:cBhvr>
                                        <p:cTn id="27" dur="500"/>
                                        <p:tgtEl>
                                          <p:spTgt spid="2"/>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blinds(horizontal)">
                                      <p:cBhvr>
                                        <p:cTn id="32" dur="500"/>
                                        <p:tgtEl>
                                          <p:spTgt spid="14"/>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82"/>
                                        </p:tgtEl>
                                        <p:attrNameLst>
                                          <p:attrName>style.visibility</p:attrName>
                                        </p:attrNameLst>
                                      </p:cBhvr>
                                      <p:to>
                                        <p:strVal val="visible"/>
                                      </p:to>
                                    </p:set>
                                    <p:animEffect transition="in" filter="blinds(horizontal)">
                                      <p:cBhvr>
                                        <p:cTn id="37" dur="500"/>
                                        <p:tgtEl>
                                          <p:spTgt spid="82"/>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70"/>
                                        </p:tgtEl>
                                        <p:attrNameLst>
                                          <p:attrName>style.visibility</p:attrName>
                                        </p:attrNameLst>
                                      </p:cBhvr>
                                      <p:to>
                                        <p:strVal val="visible"/>
                                      </p:to>
                                    </p:set>
                                    <p:animEffect transition="in" filter="blinds(horizontal)">
                                      <p:cBhvr>
                                        <p:cTn id="42" dur="500"/>
                                        <p:tgtEl>
                                          <p:spTgt spid="70"/>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blinds(horizontal)">
                                      <p:cBhvr>
                                        <p:cTn id="47" dur="500"/>
                                        <p:tgtEl>
                                          <p:spTgt spid="19"/>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76"/>
                                        </p:tgtEl>
                                        <p:attrNameLst>
                                          <p:attrName>style.visibility</p:attrName>
                                        </p:attrNameLst>
                                      </p:cBhvr>
                                      <p:to>
                                        <p:strVal val="visible"/>
                                      </p:to>
                                    </p:set>
                                    <p:animEffect transition="in" filter="blinds(horizontal)">
                                      <p:cBhvr>
                                        <p:cTn id="52" dur="500"/>
                                        <p:tgtEl>
                                          <p:spTgt spid="76"/>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3" presetClass="entr" presetSubtype="10" fill="hold" nodeType="click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blinds(horizontal)">
                                      <p:cBhvr>
                                        <p:cTn id="57" dur="500"/>
                                        <p:tgtEl>
                                          <p:spTgt spid="48"/>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3" presetClass="entr" presetSubtype="10" fill="hold" grpId="0" nodeType="clickEffect">
                                  <p:stCondLst>
                                    <p:cond delay="0"/>
                                  </p:stCondLst>
                                  <p:childTnLst>
                                    <p:set>
                                      <p:cBhvr>
                                        <p:cTn id="61" dur="1" fill="hold">
                                          <p:stCondLst>
                                            <p:cond delay="0"/>
                                          </p:stCondLst>
                                        </p:cTn>
                                        <p:tgtEl>
                                          <p:spTgt spid="33"/>
                                        </p:tgtEl>
                                        <p:attrNameLst>
                                          <p:attrName>style.visibility</p:attrName>
                                        </p:attrNameLst>
                                      </p:cBhvr>
                                      <p:to>
                                        <p:strVal val="visible"/>
                                      </p:to>
                                    </p:set>
                                    <p:animEffect transition="in" filter="blinds(horizontal)">
                                      <p:cBhvr>
                                        <p:cTn id="62" dur="500"/>
                                        <p:tgtEl>
                                          <p:spTgt spid="33"/>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3" presetClass="entr" presetSubtype="10" fill="hold" nodeType="clickEffect">
                                  <p:stCondLst>
                                    <p:cond delay="0"/>
                                  </p:stCondLst>
                                  <p:childTnLst>
                                    <p:set>
                                      <p:cBhvr>
                                        <p:cTn id="66" dur="1" fill="hold">
                                          <p:stCondLst>
                                            <p:cond delay="0"/>
                                          </p:stCondLst>
                                        </p:cTn>
                                        <p:tgtEl>
                                          <p:spTgt spid="34"/>
                                        </p:tgtEl>
                                        <p:attrNameLst>
                                          <p:attrName>style.visibility</p:attrName>
                                        </p:attrNameLst>
                                      </p:cBhvr>
                                      <p:to>
                                        <p:strVal val="visible"/>
                                      </p:to>
                                    </p:set>
                                    <p:animEffect transition="in" filter="blinds(horizontal)">
                                      <p:cBhvr>
                                        <p:cTn id="67" dur="500"/>
                                        <p:tgtEl>
                                          <p:spTgt spid="34"/>
                                        </p:tgtEl>
                                      </p:cBhvr>
                                    </p:animEffect>
                                  </p:childTnLst>
                                </p:cTn>
                              </p:par>
                              <p:par>
                                <p:cTn id="68" presetID="3" presetClass="entr" presetSubtype="10" fill="hold" grpId="0" nodeType="withEffect">
                                  <p:stCondLst>
                                    <p:cond delay="0"/>
                                  </p:stCondLst>
                                  <p:childTnLst>
                                    <p:set>
                                      <p:cBhvr>
                                        <p:cTn id="69" dur="1" fill="hold">
                                          <p:stCondLst>
                                            <p:cond delay="0"/>
                                          </p:stCondLst>
                                        </p:cTn>
                                        <p:tgtEl>
                                          <p:spTgt spid="35"/>
                                        </p:tgtEl>
                                        <p:attrNameLst>
                                          <p:attrName>style.visibility</p:attrName>
                                        </p:attrNameLst>
                                      </p:cBhvr>
                                      <p:to>
                                        <p:strVal val="visible"/>
                                      </p:to>
                                    </p:set>
                                    <p:animEffect transition="in" filter="blinds(horizontal)">
                                      <p:cBhvr>
                                        <p:cTn id="70" dur="500"/>
                                        <p:tgtEl>
                                          <p:spTgt spid="35"/>
                                        </p:tgtEl>
                                      </p:cBhvr>
                                    </p:animEffect>
                                  </p:childTnLst>
                                </p:cTn>
                              </p:par>
                            </p:childTnLst>
                          </p:cTn>
                        </p:par>
                      </p:childTnLst>
                    </p:cTn>
                  </p:par>
                  <p:par>
                    <p:cTn id="71" fill="hold" nodeType="clickPar">
                      <p:stCondLst>
                        <p:cond delay="indefinite"/>
                      </p:stCondLst>
                      <p:childTnLst>
                        <p:par>
                          <p:cTn id="72" fill="hold" nodeType="afterGroup">
                            <p:stCondLst>
                              <p:cond delay="0"/>
                            </p:stCondLst>
                            <p:childTnLst>
                              <p:par>
                                <p:cTn id="73" presetID="3" presetClass="entr" presetSubtype="10" fill="hold" grpId="0" nodeType="clickEffect">
                                  <p:stCondLst>
                                    <p:cond delay="0"/>
                                  </p:stCondLst>
                                  <p:childTnLst>
                                    <p:set>
                                      <p:cBhvr>
                                        <p:cTn id="74" dur="1" fill="hold">
                                          <p:stCondLst>
                                            <p:cond delay="0"/>
                                          </p:stCondLst>
                                        </p:cTn>
                                        <p:tgtEl>
                                          <p:spTgt spid="36"/>
                                        </p:tgtEl>
                                        <p:attrNameLst>
                                          <p:attrName>style.visibility</p:attrName>
                                        </p:attrNameLst>
                                      </p:cBhvr>
                                      <p:to>
                                        <p:strVal val="visible"/>
                                      </p:to>
                                    </p:set>
                                    <p:animEffect transition="in" filter="blinds(horizontal)">
                                      <p:cBhvr>
                                        <p:cTn id="75" dur="500"/>
                                        <p:tgtEl>
                                          <p:spTgt spid="36"/>
                                        </p:tgtEl>
                                      </p:cBhvr>
                                    </p:animEffect>
                                  </p:childTnLst>
                                </p:cTn>
                              </p:par>
                            </p:childTnLst>
                          </p:cTn>
                        </p:par>
                      </p:childTnLst>
                    </p:cTn>
                  </p:par>
                  <p:par>
                    <p:cTn id="76" fill="hold" nodeType="clickPar">
                      <p:stCondLst>
                        <p:cond delay="indefinite"/>
                      </p:stCondLst>
                      <p:childTnLst>
                        <p:par>
                          <p:cTn id="77" fill="hold" nodeType="afterGroup">
                            <p:stCondLst>
                              <p:cond delay="0"/>
                            </p:stCondLst>
                            <p:childTnLst>
                              <p:par>
                                <p:cTn id="78" presetID="3" presetClass="entr" presetSubtype="10" fill="hold" nodeType="clickEffect">
                                  <p:stCondLst>
                                    <p:cond delay="0"/>
                                  </p:stCondLst>
                                  <p:childTnLst>
                                    <p:set>
                                      <p:cBhvr>
                                        <p:cTn id="79" dur="1" fill="hold">
                                          <p:stCondLst>
                                            <p:cond delay="0"/>
                                          </p:stCondLst>
                                        </p:cTn>
                                        <p:tgtEl>
                                          <p:spTgt spid="16386"/>
                                        </p:tgtEl>
                                        <p:attrNameLst>
                                          <p:attrName>style.visibility</p:attrName>
                                        </p:attrNameLst>
                                      </p:cBhvr>
                                      <p:to>
                                        <p:strVal val="visible"/>
                                      </p:to>
                                    </p:set>
                                    <p:animEffect transition="in" filter="blinds(horizontal)">
                                      <p:cBhvr>
                                        <p:cTn id="80" dur="500"/>
                                        <p:tgtEl>
                                          <p:spTgt spid="16386"/>
                                        </p:tgtEl>
                                      </p:cBhvr>
                                    </p:animEffect>
                                  </p:childTnLst>
                                </p:cTn>
                              </p:par>
                              <p:par>
                                <p:cTn id="81" presetID="3" presetClass="entr" presetSubtype="10" fill="hold" grpId="0" nodeType="withEffect">
                                  <p:stCondLst>
                                    <p:cond delay="0"/>
                                  </p:stCondLst>
                                  <p:childTnLst>
                                    <p:set>
                                      <p:cBhvr>
                                        <p:cTn id="82" dur="1" fill="hold">
                                          <p:stCondLst>
                                            <p:cond delay="0"/>
                                          </p:stCondLst>
                                        </p:cTn>
                                        <p:tgtEl>
                                          <p:spTgt spid="39"/>
                                        </p:tgtEl>
                                        <p:attrNameLst>
                                          <p:attrName>style.visibility</p:attrName>
                                        </p:attrNameLst>
                                      </p:cBhvr>
                                      <p:to>
                                        <p:strVal val="visible"/>
                                      </p:to>
                                    </p:set>
                                    <p:animEffect transition="in" filter="blinds(horizontal)">
                                      <p:cBhvr>
                                        <p:cTn id="83" dur="500"/>
                                        <p:tgtEl>
                                          <p:spTgt spid="39"/>
                                        </p:tgtEl>
                                      </p:cBhvr>
                                    </p:animEffect>
                                  </p:childTnLst>
                                </p:cTn>
                              </p:par>
                            </p:childTnLst>
                          </p:cTn>
                        </p:par>
                      </p:childTnLst>
                    </p:cTn>
                  </p:par>
                  <p:par>
                    <p:cTn id="84" fill="hold" nodeType="clickPar">
                      <p:stCondLst>
                        <p:cond delay="indefinite"/>
                      </p:stCondLst>
                      <p:childTnLst>
                        <p:par>
                          <p:cTn id="85" fill="hold" nodeType="afterGroup">
                            <p:stCondLst>
                              <p:cond delay="0"/>
                            </p:stCondLst>
                            <p:childTnLst>
                              <p:par>
                                <p:cTn id="86" presetID="3" presetClass="entr" presetSubtype="10" fill="hold" grpId="0" nodeType="clickEffect">
                                  <p:stCondLst>
                                    <p:cond delay="0"/>
                                  </p:stCondLst>
                                  <p:childTnLst>
                                    <p:set>
                                      <p:cBhvr>
                                        <p:cTn id="87" dur="1" fill="hold">
                                          <p:stCondLst>
                                            <p:cond delay="0"/>
                                          </p:stCondLst>
                                        </p:cTn>
                                        <p:tgtEl>
                                          <p:spTgt spid="40"/>
                                        </p:tgtEl>
                                        <p:attrNameLst>
                                          <p:attrName>style.visibility</p:attrName>
                                        </p:attrNameLst>
                                      </p:cBhvr>
                                      <p:to>
                                        <p:strVal val="visible"/>
                                      </p:to>
                                    </p:set>
                                    <p:animEffect transition="in" filter="blinds(horizontal)">
                                      <p:cBhvr>
                                        <p:cTn id="88" dur="500"/>
                                        <p:tgtEl>
                                          <p:spTgt spid="40"/>
                                        </p:tgtEl>
                                      </p:cBhvr>
                                    </p:animEffect>
                                  </p:childTnLst>
                                </p:cTn>
                              </p:par>
                            </p:childTnLst>
                          </p:cTn>
                        </p:par>
                      </p:childTnLst>
                    </p:cTn>
                  </p:par>
                  <p:par>
                    <p:cTn id="89" fill="hold" nodeType="clickPar">
                      <p:stCondLst>
                        <p:cond delay="indefinite"/>
                      </p:stCondLst>
                      <p:childTnLst>
                        <p:par>
                          <p:cTn id="90" fill="hold" nodeType="afterGroup">
                            <p:stCondLst>
                              <p:cond delay="0"/>
                            </p:stCondLst>
                            <p:childTnLst>
                              <p:par>
                                <p:cTn id="91" presetID="3" presetClass="entr" presetSubtype="10" fill="hold" nodeType="clickEffect">
                                  <p:stCondLst>
                                    <p:cond delay="0"/>
                                  </p:stCondLst>
                                  <p:childTnLst>
                                    <p:set>
                                      <p:cBhvr>
                                        <p:cTn id="92" dur="1" fill="hold">
                                          <p:stCondLst>
                                            <p:cond delay="0"/>
                                          </p:stCondLst>
                                        </p:cTn>
                                        <p:tgtEl>
                                          <p:spTgt spid="41"/>
                                        </p:tgtEl>
                                        <p:attrNameLst>
                                          <p:attrName>style.visibility</p:attrName>
                                        </p:attrNameLst>
                                      </p:cBhvr>
                                      <p:to>
                                        <p:strVal val="visible"/>
                                      </p:to>
                                    </p:set>
                                    <p:animEffect transition="in" filter="blinds(horizontal)">
                                      <p:cBhvr>
                                        <p:cTn id="93" dur="500"/>
                                        <p:tgtEl>
                                          <p:spTgt spid="41"/>
                                        </p:tgtEl>
                                      </p:cBhvr>
                                    </p:animEffect>
                                  </p:childTnLst>
                                </p:cTn>
                              </p:par>
                            </p:childTnLst>
                          </p:cTn>
                        </p:par>
                      </p:childTnLst>
                    </p:cTn>
                  </p:par>
                  <p:par>
                    <p:cTn id="94" fill="hold" nodeType="clickPar">
                      <p:stCondLst>
                        <p:cond delay="indefinite"/>
                      </p:stCondLst>
                      <p:childTnLst>
                        <p:par>
                          <p:cTn id="95" fill="hold" nodeType="afterGroup">
                            <p:stCondLst>
                              <p:cond delay="0"/>
                            </p:stCondLst>
                            <p:childTnLst>
                              <p:par>
                                <p:cTn id="96" presetID="3" presetClass="entr" presetSubtype="10" fill="hold" grpId="0" nodeType="clickEffect">
                                  <p:stCondLst>
                                    <p:cond delay="0"/>
                                  </p:stCondLst>
                                  <p:childTnLst>
                                    <p:set>
                                      <p:cBhvr>
                                        <p:cTn id="97" dur="1" fill="hold">
                                          <p:stCondLst>
                                            <p:cond delay="0"/>
                                          </p:stCondLst>
                                        </p:cTn>
                                        <p:tgtEl>
                                          <p:spTgt spid="42"/>
                                        </p:tgtEl>
                                        <p:attrNameLst>
                                          <p:attrName>style.visibility</p:attrName>
                                        </p:attrNameLst>
                                      </p:cBhvr>
                                      <p:to>
                                        <p:strVal val="visible"/>
                                      </p:to>
                                    </p:set>
                                    <p:animEffect transition="in" filter="blinds(horizontal)">
                                      <p:cBhvr>
                                        <p:cTn id="98" dur="500"/>
                                        <p:tgtEl>
                                          <p:spTgt spid="42"/>
                                        </p:tgtEl>
                                      </p:cBhvr>
                                    </p:animEffect>
                                  </p:childTnLst>
                                </p:cTn>
                              </p:par>
                            </p:childTnLst>
                          </p:cTn>
                        </p:par>
                      </p:childTnLst>
                    </p:cTn>
                  </p:par>
                  <p:par>
                    <p:cTn id="99" fill="hold" nodeType="clickPar">
                      <p:stCondLst>
                        <p:cond delay="indefinite"/>
                      </p:stCondLst>
                      <p:childTnLst>
                        <p:par>
                          <p:cTn id="100" fill="hold" nodeType="afterGroup">
                            <p:stCondLst>
                              <p:cond delay="0"/>
                            </p:stCondLst>
                            <p:childTnLst>
                              <p:par>
                                <p:cTn id="101" presetID="3" presetClass="entr" presetSubtype="10" fill="hold" grpId="0" nodeType="clickEffect">
                                  <p:stCondLst>
                                    <p:cond delay="0"/>
                                  </p:stCondLst>
                                  <p:childTnLst>
                                    <p:set>
                                      <p:cBhvr>
                                        <p:cTn id="102" dur="1" fill="hold">
                                          <p:stCondLst>
                                            <p:cond delay="0"/>
                                          </p:stCondLst>
                                        </p:cTn>
                                        <p:tgtEl>
                                          <p:spTgt spid="43"/>
                                        </p:tgtEl>
                                        <p:attrNameLst>
                                          <p:attrName>style.visibility</p:attrName>
                                        </p:attrNameLst>
                                      </p:cBhvr>
                                      <p:to>
                                        <p:strVal val="visible"/>
                                      </p:to>
                                    </p:set>
                                    <p:animEffect transition="in" filter="blinds(horizontal)">
                                      <p:cBhvr>
                                        <p:cTn id="103" dur="500"/>
                                        <p:tgtEl>
                                          <p:spTgt spid="43"/>
                                        </p:tgtEl>
                                      </p:cBhvr>
                                    </p:animEffect>
                                  </p:childTnLst>
                                </p:cTn>
                              </p:par>
                            </p:childTnLst>
                          </p:cTn>
                        </p:par>
                      </p:childTnLst>
                    </p:cTn>
                  </p:par>
                  <p:par>
                    <p:cTn id="104" fill="hold" nodeType="clickPar">
                      <p:stCondLst>
                        <p:cond delay="indefinite"/>
                      </p:stCondLst>
                      <p:childTnLst>
                        <p:par>
                          <p:cTn id="105" fill="hold" nodeType="afterGroup">
                            <p:stCondLst>
                              <p:cond delay="0"/>
                            </p:stCondLst>
                            <p:childTnLst>
                              <p:par>
                                <p:cTn id="106" presetID="3" presetClass="entr" presetSubtype="10" fill="hold" nodeType="clickEffect">
                                  <p:stCondLst>
                                    <p:cond delay="0"/>
                                  </p:stCondLst>
                                  <p:childTnLst>
                                    <p:set>
                                      <p:cBhvr>
                                        <p:cTn id="107" dur="1" fill="hold">
                                          <p:stCondLst>
                                            <p:cond delay="0"/>
                                          </p:stCondLst>
                                        </p:cTn>
                                        <p:tgtEl>
                                          <p:spTgt spid="44"/>
                                        </p:tgtEl>
                                        <p:attrNameLst>
                                          <p:attrName>style.visibility</p:attrName>
                                        </p:attrNameLst>
                                      </p:cBhvr>
                                      <p:to>
                                        <p:strVal val="visible"/>
                                      </p:to>
                                    </p:set>
                                    <p:animEffect transition="in" filter="blinds(horizontal)">
                                      <p:cBhvr>
                                        <p:cTn id="108" dur="500"/>
                                        <p:tgtEl>
                                          <p:spTgt spid="44"/>
                                        </p:tgtEl>
                                      </p:cBhvr>
                                    </p:animEffect>
                                  </p:childTnLst>
                                </p:cTn>
                              </p:par>
                              <p:par>
                                <p:cTn id="109" presetID="3" presetClass="entr" presetSubtype="10" fill="hold" grpId="0" nodeType="withEffect">
                                  <p:stCondLst>
                                    <p:cond delay="0"/>
                                  </p:stCondLst>
                                  <p:childTnLst>
                                    <p:set>
                                      <p:cBhvr>
                                        <p:cTn id="110" dur="1" fill="hold">
                                          <p:stCondLst>
                                            <p:cond delay="0"/>
                                          </p:stCondLst>
                                        </p:cTn>
                                        <p:tgtEl>
                                          <p:spTgt spid="46"/>
                                        </p:tgtEl>
                                        <p:attrNameLst>
                                          <p:attrName>style.visibility</p:attrName>
                                        </p:attrNameLst>
                                      </p:cBhvr>
                                      <p:to>
                                        <p:strVal val="visible"/>
                                      </p:to>
                                    </p:set>
                                    <p:animEffect transition="in" filter="blinds(horizontal)">
                                      <p:cBhvr>
                                        <p:cTn id="111" dur="500"/>
                                        <p:tgtEl>
                                          <p:spTgt spid="46"/>
                                        </p:tgtEl>
                                      </p:cBhvr>
                                    </p:animEffect>
                                  </p:childTnLst>
                                </p:cTn>
                              </p:par>
                            </p:childTnLst>
                          </p:cTn>
                        </p:par>
                      </p:childTnLst>
                    </p:cTn>
                  </p:par>
                  <p:par>
                    <p:cTn id="112" fill="hold" nodeType="clickPar">
                      <p:stCondLst>
                        <p:cond delay="indefinite"/>
                      </p:stCondLst>
                      <p:childTnLst>
                        <p:par>
                          <p:cTn id="113" fill="hold" nodeType="afterGroup">
                            <p:stCondLst>
                              <p:cond delay="0"/>
                            </p:stCondLst>
                            <p:childTnLst>
                              <p:par>
                                <p:cTn id="114" presetID="3" presetClass="entr" presetSubtype="10" fill="hold" grpId="0" nodeType="clickEffect">
                                  <p:stCondLst>
                                    <p:cond delay="0"/>
                                  </p:stCondLst>
                                  <p:childTnLst>
                                    <p:set>
                                      <p:cBhvr>
                                        <p:cTn id="115" dur="1" fill="hold">
                                          <p:stCondLst>
                                            <p:cond delay="0"/>
                                          </p:stCondLst>
                                        </p:cTn>
                                        <p:tgtEl>
                                          <p:spTgt spid="47"/>
                                        </p:tgtEl>
                                        <p:attrNameLst>
                                          <p:attrName>style.visibility</p:attrName>
                                        </p:attrNameLst>
                                      </p:cBhvr>
                                      <p:to>
                                        <p:strVal val="visible"/>
                                      </p:to>
                                    </p:set>
                                    <p:animEffect transition="in" filter="blinds(horizontal)">
                                      <p:cBhvr>
                                        <p:cTn id="116"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 grpId="0"/>
      <p:bldP spid="14" grpId="0"/>
      <p:bldP spid="82" grpId="0"/>
      <p:bldP spid="70" grpId="0"/>
      <p:bldP spid="76" grpId="0"/>
      <p:bldP spid="33" grpId="0"/>
      <p:bldP spid="35" grpId="0"/>
      <p:bldP spid="36" grpId="0"/>
      <p:bldP spid="39" grpId="0"/>
      <p:bldP spid="40" grpId="0"/>
      <p:bldP spid="42" grpId="0"/>
      <p:bldP spid="43" grpId="0"/>
      <p:bldP spid="46" grpId="0"/>
      <p:bldP spid="47"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098550" y="264160"/>
            <a:ext cx="5534660" cy="583565"/>
          </a:xfrm>
          <a:prstGeom prst="rect">
            <a:avLst/>
          </a:prstGeom>
          <a:noFill/>
        </p:spPr>
        <p:txBody>
          <a:bodyPr wrap="square" rtlCol="0" anchor="t">
            <a:spAutoFit/>
          </a:bodyPr>
          <a:lstStyle/>
          <a:p>
            <a:pPr algn="ctr"/>
            <a:r>
              <a:rPr lang="zh-CN" altLang="en-US" sz="3200" b="1">
                <a:latin typeface="Times New Roman" panose="02020603050405020304" charset="0"/>
                <a:ea typeface="宋体" panose="02010600030101010101" pitchFamily="2" charset="-122"/>
                <a:sym typeface="+mn-ea"/>
              </a:rPr>
              <a:t>一、烯烃的结构与性质</a:t>
            </a:r>
            <a:endParaRPr lang="zh-CN" altLang="en-US" sz="3200" b="1">
              <a:latin typeface="Times New Roman" panose="02020603050405020304" charset="0"/>
              <a:ea typeface="宋体" panose="02010600030101010101" pitchFamily="2" charset="-122"/>
              <a:sym typeface="+mn-ea"/>
            </a:endParaRPr>
          </a:p>
        </p:txBody>
      </p:sp>
      <p:sp>
        <p:nvSpPr>
          <p:cNvPr id="70" name="Rectangle 5"/>
          <p:cNvSpPr>
            <a:spLocks noChangeArrowheads="1"/>
          </p:cNvSpPr>
          <p:nvPr/>
        </p:nvSpPr>
        <p:spPr bwMode="auto">
          <a:xfrm>
            <a:off x="826067" y="1932258"/>
            <a:ext cx="1873250" cy="6076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nSpc>
                <a:spcPct val="120000"/>
              </a:lnSpc>
            </a:pPr>
            <a:r>
              <a:rPr lang="zh-CN" altLang="en-US" sz="2800" b="1">
                <a:latin typeface="Times New Roman" panose="02020603050405020304" charset="0"/>
                <a:ea typeface="宋体" panose="02010600030101010101" pitchFamily="2" charset="-122"/>
              </a:rPr>
              <a:t>①可燃性</a:t>
            </a:r>
            <a:endParaRPr lang="zh-CN" altLang="en-US" sz="2800" b="1">
              <a:solidFill>
                <a:srgbClr val="FF0000"/>
              </a:solidFill>
              <a:latin typeface="Times New Roman" panose="02020603050405020304" charset="0"/>
              <a:ea typeface="宋体" panose="02010600030101010101" pitchFamily="2" charset="-122"/>
            </a:endParaRPr>
          </a:p>
        </p:txBody>
      </p:sp>
      <p:grpSp>
        <p:nvGrpSpPr>
          <p:cNvPr id="19" name="组合 18"/>
          <p:cNvGrpSpPr/>
          <p:nvPr/>
        </p:nvGrpSpPr>
        <p:grpSpPr>
          <a:xfrm>
            <a:off x="2461895" y="1760855"/>
            <a:ext cx="5193665" cy="980440"/>
            <a:chOff x="4158" y="3245"/>
            <a:chExt cx="8179" cy="1544"/>
          </a:xfrm>
        </p:grpSpPr>
        <p:graphicFrame>
          <p:nvGraphicFramePr>
            <p:cNvPr id="15363" name="对象 39941"/>
            <p:cNvGraphicFramePr>
              <a:graphicFrameLocks noChangeAspect="1"/>
            </p:cNvGraphicFramePr>
            <p:nvPr/>
          </p:nvGraphicFramePr>
          <p:xfrm>
            <a:off x="6198" y="3245"/>
            <a:ext cx="882" cy="1545"/>
          </p:xfrm>
          <a:graphic>
            <a:graphicData uri="http://schemas.openxmlformats.org/presentationml/2006/ole">
              <mc:AlternateContent>
                <mc:Choice xmlns:v="urn:schemas-microsoft-com:vml" Requires="v">
                  <p:oleObj spid="_x0000_s1040" r:id="rId3" imgW="228600" imgH="393700" progId="Equation.DSMT4">
                    <p:embed/>
                  </p:oleObj>
                </mc:Choice>
                <mc:Fallback>
                  <p:oleObj r:id="rId3" imgW="228600" imgH="393700" progId="Equation.DSMT4">
                    <p:embed/>
                    <p:pic>
                      <p:nvPicPr>
                        <p:cNvPr id="0" name="OLE substitute image"/>
                        <p:cNvPicPr/>
                        <p:nvPr/>
                      </p:nvPicPr>
                      <p:blipFill>
                        <a:blip r:embed="rId4"/>
                        <a:stretch>
                          <a:fillRect/>
                        </a:stretch>
                      </p:blipFill>
                      <p:spPr>
                        <a:xfrm>
                          <a:off x="6198" y="3245"/>
                          <a:ext cx="882" cy="1545"/>
                        </a:xfrm>
                        <a:prstGeom prst="rect">
                          <a:avLst/>
                        </a:prstGeom>
                        <a:noFill/>
                        <a:ln w="38100">
                          <a:noFill/>
                          <a:miter lim="800000"/>
                        </a:ln>
                      </p:spPr>
                    </p:pic>
                  </p:oleObj>
                </mc:Fallback>
              </mc:AlternateContent>
            </a:graphicData>
          </a:graphic>
        </p:graphicFrame>
        <p:graphicFrame>
          <p:nvGraphicFramePr>
            <p:cNvPr id="15364" name="对象 58"/>
            <p:cNvGraphicFramePr>
              <a:graphicFrameLocks noChangeAspect="1"/>
            </p:cNvGraphicFramePr>
            <p:nvPr/>
          </p:nvGraphicFramePr>
          <p:xfrm>
            <a:off x="7560" y="3585"/>
            <a:ext cx="1703" cy="690"/>
          </p:xfrm>
          <a:graphic>
            <a:graphicData uri="http://schemas.openxmlformats.org/presentationml/2006/ole">
              <mc:AlternateContent>
                <mc:Choice xmlns:v="urn:schemas-microsoft-com:vml" Requires="v">
                  <p:oleObj spid="_x0000_s1041" r:id="rId5" imgW="532765" imgH="215900" progId="Equation.DSMT4">
                    <p:embed/>
                  </p:oleObj>
                </mc:Choice>
                <mc:Fallback>
                  <p:oleObj r:id="rId5" imgW="532765" imgH="215900" progId="Equation.DSMT4">
                    <p:embed/>
                    <p:pic>
                      <p:nvPicPr>
                        <p:cNvPr id="0" name="OLE substitute image"/>
                        <p:cNvPicPr/>
                        <p:nvPr/>
                      </p:nvPicPr>
                      <p:blipFill>
                        <a:blip r:embed="rId6"/>
                        <a:stretch>
                          <a:fillRect/>
                        </a:stretch>
                      </p:blipFill>
                      <p:spPr>
                        <a:xfrm>
                          <a:off x="7560" y="3585"/>
                          <a:ext cx="1703" cy="690"/>
                        </a:xfrm>
                        <a:prstGeom prst="rect">
                          <a:avLst/>
                        </a:prstGeom>
                        <a:noFill/>
                        <a:ln w="38100">
                          <a:noFill/>
                          <a:miter lim="800000"/>
                        </a:ln>
                      </p:spPr>
                    </p:pic>
                  </p:oleObj>
                </mc:Fallback>
              </mc:AlternateContent>
            </a:graphicData>
          </a:graphic>
        </p:graphicFrame>
        <p:sp>
          <p:nvSpPr>
            <p:cNvPr id="15366" name="矩形 39943"/>
            <p:cNvSpPr/>
            <p:nvPr/>
          </p:nvSpPr>
          <p:spPr>
            <a:xfrm>
              <a:off x="6878" y="3583"/>
              <a:ext cx="906" cy="822"/>
            </a:xfrm>
            <a:prstGeom prst="rect">
              <a:avLst/>
            </a:prstGeom>
            <a:noFill/>
            <a:ln>
              <a:noFill/>
              <a:miter lim="800000"/>
            </a:ln>
          </p:spPr>
          <p:txBody>
            <a:bodyPr wrap="none" anchor="ctr" anchorCtr="0">
              <a:spAutoFit/>
            </a:bodyPr>
            <a:lstStyle>
              <a:defPPr>
                <a:defRPr lang="zh-CN"/>
              </a:defPPr>
              <a:lvl1pPr marL="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5pPr>
            </a:lstStyle>
            <a:p>
              <a:pPr lvl="0"/>
              <a:r>
                <a:rPr lang="pt-BR" altLang="zh-CN" sz="2800">
                  <a:latin typeface="Times New Roman" panose="02020603050405020304" charset="0"/>
                </a:rPr>
                <a:t>O</a:t>
              </a:r>
              <a:r>
                <a:rPr lang="pt-BR" altLang="zh-CN" sz="2800" baseline="-30000">
                  <a:latin typeface="Times New Roman" panose="02020603050405020304" charset="0"/>
                </a:rPr>
                <a:t>2</a:t>
              </a:r>
              <a:endParaRPr lang="pt-BR" altLang="zh-CN" sz="2800">
                <a:latin typeface="Times New Roman" panose="02020603050405020304" charset="0"/>
              </a:endParaRPr>
            </a:p>
          </p:txBody>
        </p:sp>
        <p:sp>
          <p:nvSpPr>
            <p:cNvPr id="15367" name="矩形 39944"/>
            <p:cNvSpPr/>
            <p:nvPr/>
          </p:nvSpPr>
          <p:spPr>
            <a:xfrm>
              <a:off x="9033" y="3583"/>
              <a:ext cx="3305" cy="822"/>
            </a:xfrm>
            <a:prstGeom prst="rect">
              <a:avLst/>
            </a:prstGeom>
            <a:noFill/>
            <a:ln>
              <a:noFill/>
              <a:miter lim="800000"/>
            </a:ln>
          </p:spPr>
          <p:txBody>
            <a:bodyPr wrap="none" anchor="ctr" anchorCtr="0">
              <a:spAutoFit/>
            </a:bodyPr>
            <a:lstStyle>
              <a:defPPr>
                <a:defRPr lang="zh-CN"/>
              </a:defPPr>
              <a:lvl1pPr marL="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5pPr>
            </a:lstStyle>
            <a:p>
              <a:pPr marL="0" lvl="0" indent="0">
                <a:tabLst>
                  <a:tab pos="2636520" algn="ctr"/>
                  <a:tab pos="4429125"/>
                </a:tabLst>
              </a:pPr>
              <a:r>
                <a:rPr lang="pt-BR" altLang="zh-CN" sz="2800">
                  <a:latin typeface="Times New Roman" panose="02020603050405020304" charset="0"/>
                </a:rPr>
                <a:t>nCO</a:t>
              </a:r>
              <a:r>
                <a:rPr lang="pt-BR" altLang="zh-CN" sz="2800" baseline="-30000">
                  <a:latin typeface="Times New Roman" panose="02020603050405020304" charset="0"/>
                </a:rPr>
                <a:t>2</a:t>
              </a:r>
              <a:r>
                <a:rPr lang="pt-BR" altLang="zh-CN" sz="2800">
                  <a:latin typeface="Times New Roman" panose="02020603050405020304" charset="0"/>
                </a:rPr>
                <a:t>+nH</a:t>
              </a:r>
              <a:r>
                <a:rPr lang="pt-BR" altLang="zh-CN" sz="2800" baseline="-30000">
                  <a:latin typeface="Times New Roman" panose="02020603050405020304" charset="0"/>
                </a:rPr>
                <a:t>2</a:t>
              </a:r>
              <a:r>
                <a:rPr lang="pt-BR" altLang="zh-CN" sz="2800">
                  <a:latin typeface="Times New Roman" panose="02020603050405020304" charset="0"/>
                </a:rPr>
                <a:t>O</a:t>
              </a:r>
              <a:endParaRPr lang="pt-BR" altLang="zh-CN" sz="2800"/>
            </a:p>
          </p:txBody>
        </p:sp>
        <p:sp>
          <p:nvSpPr>
            <p:cNvPr id="15368" name="矩形 39945"/>
            <p:cNvSpPr/>
            <p:nvPr/>
          </p:nvSpPr>
          <p:spPr>
            <a:xfrm>
              <a:off x="4158" y="3620"/>
              <a:ext cx="2033" cy="822"/>
            </a:xfrm>
            <a:prstGeom prst="rect">
              <a:avLst/>
            </a:prstGeom>
            <a:noFill/>
            <a:ln>
              <a:noFill/>
              <a:miter lim="800000"/>
            </a:ln>
          </p:spPr>
          <p:txBody>
            <a:bodyPr wrap="none">
              <a:spAutoFit/>
            </a:bodyPr>
            <a:lstStyle>
              <a:defPPr>
                <a:defRPr lang="zh-CN"/>
              </a:defPPr>
              <a:lvl1pPr marL="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a:buNone/>
                <a:defRPr kumimoji="0" lang="zh-CN" altLang="en-US" sz="2400" b="1" i="0" u="none" baseline="0">
                  <a:solidFill>
                    <a:schemeClr val="tx1"/>
                  </a:solidFill>
                  <a:effectLst/>
                  <a:latin typeface="Arial"/>
                  <a:ea typeface="宋体" panose="02010600030101010101" pitchFamily="2" charset="-122"/>
                </a:defRPr>
              </a:lvl5pPr>
            </a:lstStyle>
            <a:p>
              <a:pPr lvl="0"/>
              <a:r>
                <a:rPr lang="pt-BR" altLang="zh-CN" sz="2800">
                  <a:latin typeface="Times New Roman" panose="02020603050405020304" charset="0"/>
                </a:rPr>
                <a:t>C</a:t>
              </a:r>
              <a:r>
                <a:rPr lang="pt-BR" altLang="zh-CN" sz="2800" baseline="-25000">
                  <a:latin typeface="Times New Roman" panose="02020603050405020304" charset="0"/>
                </a:rPr>
                <a:t>n</a:t>
              </a:r>
              <a:r>
                <a:rPr lang="pt-BR" altLang="zh-CN" sz="2800">
                  <a:latin typeface="Times New Roman" panose="02020603050405020304" charset="0"/>
                </a:rPr>
                <a:t>H</a:t>
              </a:r>
              <a:r>
                <a:rPr lang="pt-BR" altLang="zh-CN" sz="2800" baseline="-25000">
                  <a:latin typeface="Times New Roman" panose="02020603050405020304" charset="0"/>
                </a:rPr>
                <a:t>2n</a:t>
              </a:r>
              <a:r>
                <a:rPr lang="pt-BR" altLang="zh-CN" sz="2800">
                  <a:latin typeface="Times New Roman" panose="02020603050405020304" charset="0"/>
                </a:rPr>
                <a:t>+</a:t>
              </a:r>
              <a:endParaRPr lang="pt-BR" altLang="zh-CN" sz="2800">
                <a:latin typeface="Times New Roman" panose="02020603050405020304" charset="0"/>
              </a:endParaRPr>
            </a:p>
          </p:txBody>
        </p:sp>
      </p:grpSp>
      <p:grpSp>
        <p:nvGrpSpPr>
          <p:cNvPr id="7" name="组合 6"/>
          <p:cNvGrpSpPr/>
          <p:nvPr/>
        </p:nvGrpSpPr>
        <p:grpSpPr>
          <a:xfrm>
            <a:off x="67945" y="1019175"/>
            <a:ext cx="3789680" cy="741680"/>
            <a:chOff x="33" y="1605"/>
            <a:chExt cx="5968" cy="1168"/>
          </a:xfrm>
        </p:grpSpPr>
        <p:sp>
          <p:nvSpPr>
            <p:cNvPr id="5" name="文本框 4"/>
            <p:cNvSpPr txBox="1"/>
            <p:nvPr/>
          </p:nvSpPr>
          <p:spPr>
            <a:xfrm>
              <a:off x="1227" y="1730"/>
              <a:ext cx="4775" cy="919"/>
            </a:xfrm>
            <a:prstGeom prst="rect">
              <a:avLst/>
            </a:prstGeom>
            <a:noFill/>
          </p:spPr>
          <p:txBody>
            <a:bodyPr wrap="none" rtlCol="0">
              <a:spAutoFit/>
            </a:bodyPr>
            <a:lstStyle/>
            <a:p>
              <a:pPr algn="l"/>
              <a:r>
                <a:rPr lang="zh-CN" altLang="en-US" sz="3200" b="1" kern="100">
                  <a:solidFill>
                    <a:srgbClr val="00B050"/>
                  </a:solidFill>
                  <a:latin typeface="Times New Roman" panose="02020603050405020304" charset="0"/>
                  <a:ea typeface="宋体" panose="02010600030101010101" pitchFamily="2" charset="-122"/>
                  <a:cs typeface="Times New Roman" panose="02020603050405020304" charset="0"/>
                  <a:sym typeface="+mn-ea"/>
                </a:rPr>
                <a:t>烯烃的氧化反应</a:t>
              </a:r>
              <a:endParaRPr lang="zh-CN" altLang="en-US" sz="3200" b="1" kern="100">
                <a:solidFill>
                  <a:srgbClr val="00B050"/>
                </a:solidFill>
                <a:latin typeface="Times New Roman" panose="02020603050405020304" charset="0"/>
                <a:ea typeface="宋体" panose="02010600030101010101" pitchFamily="2" charset="-122"/>
                <a:cs typeface="Times New Roman" panose="02020603050405020304" charset="0"/>
                <a:sym typeface="+mn-ea"/>
              </a:endParaRPr>
            </a:p>
          </p:txBody>
        </p:sp>
        <p:pic>
          <p:nvPicPr>
            <p:cNvPr id="2" name="图片 1" descr="b72a99b353b88c16c6ff63a0cb067b7a"/>
            <p:cNvPicPr>
              <a:picLocks noChangeAspect="1"/>
            </p:cNvPicPr>
            <p:nvPr/>
          </p:nvPicPr>
          <p:blipFill>
            <a:blip r:embed="rId7"/>
            <a:srcRect l="18320" t="1951" r="67650" b="84324"/>
            <a:stretch>
              <a:fillRect/>
            </a:stretch>
          </p:blipFill>
          <p:spPr>
            <a:xfrm>
              <a:off x="33" y="1605"/>
              <a:ext cx="1194" cy="1168"/>
            </a:xfrm>
            <a:prstGeom prst="rect">
              <a:avLst/>
            </a:prstGeom>
          </p:spPr>
        </p:pic>
      </p:grpSp>
      <p:sp>
        <p:nvSpPr>
          <p:cNvPr id="76" name="文本框 75"/>
          <p:cNvSpPr txBox="1"/>
          <p:nvPr/>
        </p:nvSpPr>
        <p:spPr>
          <a:xfrm>
            <a:off x="862330" y="2741930"/>
            <a:ext cx="4235450" cy="521970"/>
          </a:xfrm>
          <a:prstGeom prst="rect">
            <a:avLst/>
          </a:prstGeom>
          <a:noFill/>
        </p:spPr>
        <p:txBody>
          <a:bodyPr wrap="none" rtlCol="0" anchor="t">
            <a:spAutoFit/>
          </a:bodyPr>
          <a:lstStyle/>
          <a:p>
            <a:r>
              <a:rPr lang="zh-CN" altLang="en-US" sz="2800" b="1">
                <a:latin typeface="Times New Roman" panose="02020603050405020304" charset="0"/>
                <a:ea typeface="宋体" panose="02010600030101010101" pitchFamily="2" charset="-122"/>
                <a:cs typeface="Times New Roman" panose="02020603050405020304" charset="0"/>
                <a:sym typeface="+mn-ea"/>
              </a:rPr>
              <a:t>②使酸性</a:t>
            </a:r>
            <a:r>
              <a:rPr lang="en-US" altLang="zh-CN" sz="2800" b="1">
                <a:latin typeface="Times New Roman" panose="02020603050405020304" charset="0"/>
                <a:ea typeface="宋体" panose="02010600030101010101" pitchFamily="2" charset="-122"/>
                <a:cs typeface="Times New Roman" panose="02020603050405020304" charset="0"/>
                <a:sym typeface="+mn-ea"/>
              </a:rPr>
              <a:t>KMnO</a:t>
            </a:r>
            <a:r>
              <a:rPr lang="en-US" altLang="zh-CN" sz="2800" b="1" baseline="-25000">
                <a:latin typeface="Times New Roman" panose="02020603050405020304" charset="0"/>
                <a:ea typeface="宋体" panose="02010600030101010101" pitchFamily="2" charset="-122"/>
                <a:cs typeface="Times New Roman" panose="02020603050405020304" charset="0"/>
                <a:sym typeface="+mn-ea"/>
              </a:rPr>
              <a:t>4</a:t>
            </a:r>
            <a:r>
              <a:rPr lang="zh-CN" altLang="en-US" sz="2800" b="1">
                <a:latin typeface="Times New Roman" panose="02020603050405020304" charset="0"/>
                <a:ea typeface="宋体" panose="02010600030101010101" pitchFamily="2" charset="-122"/>
                <a:cs typeface="Times New Roman" panose="02020603050405020304" charset="0"/>
                <a:sym typeface="+mn-ea"/>
              </a:rPr>
              <a:t>溶液褪色</a:t>
            </a:r>
            <a:endParaRPr lang="en-US" altLang="zh-CN" sz="2800" b="1" baseline="-25000">
              <a:latin typeface="Times New Roman" panose="02020603050405020304" charset="0"/>
              <a:ea typeface="宋体" panose="02010600030101010101" pitchFamily="2" charset="-122"/>
              <a:cs typeface="Times New Roman" panose="02020603050405020304" charset="0"/>
              <a:sym typeface="+mn-ea"/>
            </a:endParaRPr>
          </a:p>
        </p:txBody>
      </p:sp>
      <p:grpSp>
        <p:nvGrpSpPr>
          <p:cNvPr id="54" name="组合 53"/>
          <p:cNvGrpSpPr/>
          <p:nvPr/>
        </p:nvGrpSpPr>
        <p:grpSpPr>
          <a:xfrm>
            <a:off x="208916" y="3449955"/>
            <a:ext cx="4888865" cy="1383665"/>
            <a:chOff x="4775365" y="5516800"/>
            <a:chExt cx="3497038" cy="2767600"/>
          </a:xfrm>
        </p:grpSpPr>
        <p:sp>
          <p:nvSpPr>
            <p:cNvPr id="32" name="文本框 31"/>
            <p:cNvSpPr txBox="1"/>
            <p:nvPr/>
          </p:nvSpPr>
          <p:spPr>
            <a:xfrm>
              <a:off x="4775365" y="6527840"/>
              <a:ext cx="1359857" cy="1044042"/>
            </a:xfrm>
            <a:prstGeom prst="rect">
              <a:avLst/>
            </a:prstGeom>
            <a:noFill/>
          </p:spPr>
          <p:txBody>
            <a:bodyPr wrap="square" rtlCol="0">
              <a:spAutoFit/>
            </a:bodyPr>
            <a:lstStyle/>
            <a:p>
              <a:r>
                <a:rPr lang="en-US" altLang="zh-CN" sz="2800" b="1">
                  <a:latin typeface="Times New Roman" panose="02020603050405020304" charset="0"/>
                  <a:ea typeface="黑体" panose="02010609060101010101" pitchFamily="49" charset="-122"/>
                  <a:cs typeface="Times New Roman" panose="02020603050405020304" charset="0"/>
                </a:rPr>
                <a:t>C</a:t>
              </a:r>
              <a:r>
                <a:rPr lang="en-US" altLang="zh-CN" sz="2800" b="1">
                  <a:solidFill>
                    <a:srgbClr val="FF0000"/>
                  </a:solidFill>
                  <a:latin typeface="Times New Roman" panose="02020603050405020304" charset="0"/>
                  <a:ea typeface="黑体" panose="02010609060101010101" pitchFamily="49" charset="-122"/>
                  <a:cs typeface="Times New Roman" panose="02020603050405020304" charset="0"/>
                </a:rPr>
                <a:t>H</a:t>
              </a:r>
              <a:r>
                <a:rPr lang="en-US" altLang="zh-CN" sz="2800" b="1" baseline="-25000">
                  <a:solidFill>
                    <a:srgbClr val="FF0000"/>
                  </a:solidFill>
                  <a:latin typeface="Times New Roman" panose="02020603050405020304" charset="0"/>
                  <a:ea typeface="黑体" panose="02010609060101010101" pitchFamily="49" charset="-122"/>
                  <a:cs typeface="Times New Roman" panose="02020603050405020304" charset="0"/>
                </a:rPr>
                <a:t>2</a:t>
              </a:r>
              <a:r>
                <a:rPr lang="zh-CN" altLang="en-US" sz="2800" b="1">
                  <a:latin typeface="Times New Roman" panose="02020603050405020304" charset="0"/>
                  <a:ea typeface="黑体" panose="02010609060101010101" pitchFamily="49" charset="-122"/>
                  <a:cs typeface="Times New Roman" panose="02020603050405020304" charset="0"/>
                </a:rPr>
                <a:t>＝</a:t>
              </a:r>
              <a:endParaRPr lang="zh-CN" altLang="en-US" sz="2800" b="1">
                <a:latin typeface="Times New Roman" panose="02020603050405020304" charset="0"/>
                <a:ea typeface="黑体" panose="02010609060101010101" pitchFamily="49" charset="-122"/>
                <a:cs typeface="Times New Roman" panose="02020603050405020304" charset="0"/>
              </a:endParaRPr>
            </a:p>
          </p:txBody>
        </p:sp>
        <p:sp>
          <p:nvSpPr>
            <p:cNvPr id="33" name="文本框 32"/>
            <p:cNvSpPr txBox="1"/>
            <p:nvPr/>
          </p:nvSpPr>
          <p:spPr>
            <a:xfrm>
              <a:off x="7156279" y="6623099"/>
              <a:ext cx="1116124" cy="1044042"/>
            </a:xfrm>
            <a:prstGeom prst="rect">
              <a:avLst/>
            </a:prstGeom>
            <a:noFill/>
          </p:spPr>
          <p:txBody>
            <a:bodyPr wrap="square" rtlCol="0">
              <a:spAutoFit/>
            </a:bodyPr>
            <a:lstStyle/>
            <a:p>
              <a:r>
                <a:rPr lang="en-US" altLang="zh-CN" sz="2800" b="1">
                  <a:latin typeface="Times New Roman" panose="02020603050405020304" charset="0"/>
                  <a:ea typeface="黑体" panose="02010609060101010101" pitchFamily="49" charset="-122"/>
                  <a:cs typeface="Times New Roman" panose="02020603050405020304" charset="0"/>
                </a:rPr>
                <a:t>CO</a:t>
              </a:r>
              <a:r>
                <a:rPr lang="en-US" altLang="zh-CN" sz="2800" b="1" baseline="-25000">
                  <a:latin typeface="Times New Roman" panose="02020603050405020304" charset="0"/>
                  <a:ea typeface="黑体" panose="02010609060101010101" pitchFamily="49" charset="-122"/>
                  <a:cs typeface="Times New Roman" panose="02020603050405020304" charset="0"/>
                </a:rPr>
                <a:t>2</a:t>
              </a:r>
              <a:endParaRPr lang="zh-CN" altLang="en-US" sz="2800" b="1">
                <a:latin typeface="Times New Roman" panose="02020603050405020304" charset="0"/>
                <a:ea typeface="黑体" panose="02010609060101010101" pitchFamily="49" charset="-122"/>
                <a:cs typeface="Times New Roman" panose="02020603050405020304" charset="0"/>
              </a:endParaRPr>
            </a:p>
          </p:txBody>
        </p:sp>
        <p:grpSp>
          <p:nvGrpSpPr>
            <p:cNvPr id="34" name="组合 33"/>
            <p:cNvGrpSpPr/>
            <p:nvPr/>
          </p:nvGrpSpPr>
          <p:grpSpPr>
            <a:xfrm>
              <a:off x="5694763" y="5516800"/>
              <a:ext cx="1417614" cy="2767600"/>
              <a:chOff x="4309817" y="4927639"/>
              <a:chExt cx="1417614" cy="2767600"/>
            </a:xfrm>
          </p:grpSpPr>
          <p:sp>
            <p:nvSpPr>
              <p:cNvPr id="35" name="文本框 34"/>
              <p:cNvSpPr txBox="1"/>
              <p:nvPr/>
            </p:nvSpPr>
            <p:spPr>
              <a:xfrm>
                <a:off x="4309817" y="4927639"/>
                <a:ext cx="1417614" cy="2767600"/>
              </a:xfrm>
              <a:prstGeom prst="rect">
                <a:avLst/>
              </a:prstGeom>
              <a:noFill/>
            </p:spPr>
            <p:txBody>
              <a:bodyPr wrap="square" rtlCol="0">
                <a:spAutoFit/>
              </a:bodyPr>
              <a:lstStyle/>
              <a:p>
                <a:pPr algn="ctr">
                  <a:lnSpc>
                    <a:spcPct val="150000"/>
                  </a:lnSpc>
                </a:pPr>
                <a:r>
                  <a:rPr lang="en-US" altLang="zh-CN" sz="2800" b="1">
                    <a:latin typeface="Times New Roman" panose="02020603050405020304" charset="0"/>
                    <a:ea typeface="黑体" panose="02010609060101010101" pitchFamily="49" charset="-122"/>
                    <a:cs typeface="Times New Roman" panose="02020603050405020304" charset="0"/>
                  </a:rPr>
                  <a:t>KMnO</a:t>
                </a:r>
                <a:r>
                  <a:rPr lang="en-US" altLang="zh-CN" sz="2800" b="1" baseline="-25000">
                    <a:latin typeface="Times New Roman" panose="02020603050405020304" charset="0"/>
                    <a:ea typeface="黑体" panose="02010609060101010101" pitchFamily="49" charset="-122"/>
                    <a:cs typeface="Times New Roman" panose="02020603050405020304" charset="0"/>
                  </a:rPr>
                  <a:t>4</a:t>
                </a:r>
                <a:endParaRPr lang="en-US" altLang="zh-CN" sz="2800" b="1" baseline="-25000">
                  <a:latin typeface="Times New Roman" panose="02020603050405020304" charset="0"/>
                  <a:ea typeface="黑体" panose="02010609060101010101" pitchFamily="49" charset="-122"/>
                  <a:cs typeface="Times New Roman" panose="02020603050405020304" charset="0"/>
                </a:endParaRPr>
              </a:p>
              <a:p>
                <a:pPr algn="ctr">
                  <a:lnSpc>
                    <a:spcPct val="150000"/>
                  </a:lnSpc>
                </a:pPr>
                <a:r>
                  <a:rPr lang="en-US" altLang="zh-CN" sz="2800" b="1">
                    <a:latin typeface="Times New Roman" panose="02020603050405020304" charset="0"/>
                    <a:ea typeface="黑体" panose="02010609060101010101" pitchFamily="49" charset="-122"/>
                    <a:cs typeface="Times New Roman" panose="02020603050405020304" charset="0"/>
                  </a:rPr>
                  <a:t>H</a:t>
                </a:r>
                <a:r>
                  <a:rPr lang="zh-CN" altLang="en-US" sz="2800" b="1" baseline="30000">
                    <a:latin typeface="Times New Roman" panose="02020603050405020304" charset="0"/>
                    <a:ea typeface="黑体" panose="02010609060101010101" pitchFamily="49" charset="-122"/>
                    <a:cs typeface="Times New Roman" panose="02020603050405020304" charset="0"/>
                  </a:rPr>
                  <a:t>＋</a:t>
                </a:r>
                <a:endParaRPr lang="zh-CN" altLang="en-US" sz="2800" b="1" baseline="30000">
                  <a:latin typeface="Times New Roman" panose="02020603050405020304" charset="0"/>
                  <a:ea typeface="黑体" panose="02010609060101010101" pitchFamily="49" charset="-122"/>
                  <a:cs typeface="Times New Roman" panose="02020603050405020304" charset="0"/>
                </a:endParaRPr>
              </a:p>
            </p:txBody>
          </p:sp>
          <p:cxnSp>
            <p:nvCxnSpPr>
              <p:cNvPr id="36" name="直接箭头连接符 35"/>
              <p:cNvCxnSpPr/>
              <p:nvPr/>
            </p:nvCxnSpPr>
            <p:spPr>
              <a:xfrm>
                <a:off x="4322738" y="6555841"/>
                <a:ext cx="1368152" cy="0"/>
              </a:xfrm>
              <a:prstGeom prst="straightConnector1">
                <a:avLst/>
              </a:prstGeom>
              <a:ln w="28575">
                <a:solidFill>
                  <a:schemeClr val="tx1"/>
                </a:solidFill>
                <a:tailEnd type="stealth" w="lg" len="lg"/>
              </a:ln>
            </p:spPr>
            <p:style>
              <a:lnRef idx="1">
                <a:schemeClr val="accent1"/>
              </a:lnRef>
              <a:fillRef idx="0">
                <a:schemeClr val="accent1"/>
              </a:fillRef>
              <a:effectRef idx="0">
                <a:schemeClr val="accent1"/>
              </a:effectRef>
              <a:fontRef idx="minor">
                <a:schemeClr val="tx1"/>
              </a:fontRef>
            </p:style>
          </p:cxnSp>
        </p:grpSp>
      </p:grpSp>
      <p:grpSp>
        <p:nvGrpSpPr>
          <p:cNvPr id="52" name="组合 51"/>
          <p:cNvGrpSpPr/>
          <p:nvPr/>
        </p:nvGrpSpPr>
        <p:grpSpPr>
          <a:xfrm>
            <a:off x="142875" y="4734310"/>
            <a:ext cx="5928995" cy="1804035"/>
            <a:chOff x="3809784" y="2354404"/>
            <a:chExt cx="6269404" cy="3609086"/>
          </a:xfrm>
        </p:grpSpPr>
        <p:grpSp>
          <p:nvGrpSpPr>
            <p:cNvPr id="12" name="组合 11"/>
            <p:cNvGrpSpPr/>
            <p:nvPr/>
          </p:nvGrpSpPr>
          <p:grpSpPr>
            <a:xfrm>
              <a:off x="5573901" y="2354404"/>
              <a:ext cx="1684688" cy="3609086"/>
              <a:chOff x="4188955" y="4659509"/>
              <a:chExt cx="1684688" cy="3609086"/>
            </a:xfrm>
          </p:grpSpPr>
          <p:sp>
            <p:nvSpPr>
              <p:cNvPr id="13" name="文本框 12"/>
              <p:cNvSpPr txBox="1"/>
              <p:nvPr/>
            </p:nvSpPr>
            <p:spPr>
              <a:xfrm>
                <a:off x="4188955" y="4659509"/>
                <a:ext cx="1684688" cy="3609086"/>
              </a:xfrm>
              <a:prstGeom prst="rect">
                <a:avLst/>
              </a:prstGeom>
              <a:noFill/>
            </p:spPr>
            <p:txBody>
              <a:bodyPr wrap="square" rtlCol="0">
                <a:spAutoFit/>
              </a:bodyPr>
              <a:lstStyle/>
              <a:p>
                <a:pPr algn="ctr">
                  <a:lnSpc>
                    <a:spcPct val="150000"/>
                  </a:lnSpc>
                </a:pPr>
                <a:r>
                  <a:rPr lang="en-US" altLang="zh-CN" sz="2800" b="1">
                    <a:latin typeface="Times New Roman" panose="02020603050405020304" charset="0"/>
                    <a:ea typeface="黑体" panose="02010609060101010101" pitchFamily="49" charset="-122"/>
                    <a:cs typeface="Times New Roman" panose="02020603050405020304" charset="0"/>
                  </a:rPr>
                  <a:t>KMnO</a:t>
                </a:r>
                <a:r>
                  <a:rPr lang="en-US" altLang="zh-CN" sz="2800" b="1" baseline="-25000">
                    <a:latin typeface="Times New Roman" panose="02020603050405020304" charset="0"/>
                    <a:ea typeface="黑体" panose="02010609060101010101" pitchFamily="49" charset="-122"/>
                    <a:cs typeface="Times New Roman" panose="02020603050405020304" charset="0"/>
                  </a:rPr>
                  <a:t>4</a:t>
                </a:r>
                <a:endParaRPr lang="en-US" altLang="zh-CN" sz="2800" b="1" baseline="-25000">
                  <a:latin typeface="Times New Roman" panose="02020603050405020304" charset="0"/>
                  <a:ea typeface="黑体" panose="02010609060101010101" pitchFamily="49" charset="-122"/>
                  <a:cs typeface="Times New Roman" panose="02020603050405020304" charset="0"/>
                </a:endParaRPr>
              </a:p>
              <a:p>
                <a:pPr algn="ctr">
                  <a:lnSpc>
                    <a:spcPct val="150000"/>
                  </a:lnSpc>
                </a:pPr>
                <a:r>
                  <a:rPr lang="en-US" altLang="zh-CN" sz="2800" b="1">
                    <a:latin typeface="Times New Roman" panose="02020603050405020304" charset="0"/>
                    <a:ea typeface="黑体" panose="02010609060101010101" pitchFamily="49" charset="-122"/>
                    <a:cs typeface="Times New Roman" panose="02020603050405020304" charset="0"/>
                  </a:rPr>
                  <a:t>H</a:t>
                </a:r>
                <a:r>
                  <a:rPr lang="zh-CN" altLang="en-US" sz="2800" b="1" baseline="30000">
                    <a:latin typeface="Times New Roman" panose="02020603050405020304" charset="0"/>
                    <a:ea typeface="黑体" panose="02010609060101010101" pitchFamily="49" charset="-122"/>
                    <a:cs typeface="Times New Roman" panose="02020603050405020304" charset="0"/>
                  </a:rPr>
                  <a:t>＋</a:t>
                </a:r>
                <a:endParaRPr lang="zh-CN" altLang="en-US" sz="2800" b="1" baseline="30000">
                  <a:latin typeface="Times New Roman" panose="02020603050405020304" charset="0"/>
                  <a:ea typeface="黑体" panose="02010609060101010101" pitchFamily="49" charset="-122"/>
                  <a:cs typeface="Times New Roman" panose="02020603050405020304" charset="0"/>
                </a:endParaRPr>
              </a:p>
            </p:txBody>
          </p:sp>
          <p:cxnSp>
            <p:nvCxnSpPr>
              <p:cNvPr id="14" name="直接箭头连接符 13"/>
              <p:cNvCxnSpPr/>
              <p:nvPr/>
            </p:nvCxnSpPr>
            <p:spPr>
              <a:xfrm>
                <a:off x="4334548" y="6101137"/>
                <a:ext cx="1368152" cy="0"/>
              </a:xfrm>
              <a:prstGeom prst="straightConnector1">
                <a:avLst/>
              </a:prstGeom>
              <a:ln w="28575">
                <a:solidFill>
                  <a:schemeClr val="tx1"/>
                </a:solidFill>
                <a:tailEnd type="stealth" w="lg" len="lg"/>
              </a:ln>
            </p:spPr>
            <p:style>
              <a:lnRef idx="1">
                <a:schemeClr val="accent1"/>
              </a:lnRef>
              <a:fillRef idx="0">
                <a:schemeClr val="accent1"/>
              </a:fillRef>
              <a:effectRef idx="0">
                <a:schemeClr val="accent1"/>
              </a:effectRef>
              <a:fontRef idx="minor">
                <a:schemeClr val="tx1"/>
              </a:fontRef>
            </p:style>
          </p:cxnSp>
        </p:grpSp>
        <p:grpSp>
          <p:nvGrpSpPr>
            <p:cNvPr id="15" name="组合 14"/>
            <p:cNvGrpSpPr/>
            <p:nvPr/>
          </p:nvGrpSpPr>
          <p:grpSpPr>
            <a:xfrm>
              <a:off x="7146740" y="2743633"/>
              <a:ext cx="2160240" cy="2609749"/>
              <a:chOff x="2452150" y="4213159"/>
              <a:chExt cx="2160240" cy="2609749"/>
            </a:xfrm>
          </p:grpSpPr>
          <p:sp>
            <p:nvSpPr>
              <p:cNvPr id="16" name="文本框 15"/>
              <p:cNvSpPr txBox="1"/>
              <p:nvPr/>
            </p:nvSpPr>
            <p:spPr>
              <a:xfrm>
                <a:off x="3250641" y="4958594"/>
                <a:ext cx="1361749" cy="1044234"/>
              </a:xfrm>
              <a:prstGeom prst="rect">
                <a:avLst/>
              </a:prstGeom>
              <a:noFill/>
            </p:spPr>
            <p:txBody>
              <a:bodyPr wrap="square" rtlCol="0">
                <a:spAutoFit/>
              </a:bodyPr>
              <a:lstStyle/>
              <a:p>
                <a:r>
                  <a:rPr lang="en-US" altLang="zh-CN" sz="2800" b="1">
                    <a:latin typeface="Times New Roman" panose="02020603050405020304" charset="0"/>
                    <a:ea typeface="黑体" panose="02010609060101010101" pitchFamily="49" charset="-122"/>
                    <a:cs typeface="Times New Roman" panose="02020603050405020304" charset="0"/>
                  </a:rPr>
                  <a:t>C</a:t>
                </a:r>
                <a:r>
                  <a:rPr lang="zh-CN" altLang="en-US" sz="2800" b="1">
                    <a:latin typeface="Times New Roman" panose="02020603050405020304" charset="0"/>
                    <a:ea typeface="黑体" panose="02010609060101010101" pitchFamily="49" charset="-122"/>
                    <a:cs typeface="Times New Roman" panose="02020603050405020304" charset="0"/>
                  </a:rPr>
                  <a:t>＝</a:t>
                </a:r>
                <a:r>
                  <a:rPr lang="en-US" altLang="zh-CN" sz="2800" b="1">
                    <a:latin typeface="Times New Roman" panose="02020603050405020304" charset="0"/>
                    <a:ea typeface="黑体" panose="02010609060101010101" pitchFamily="49" charset="-122"/>
                    <a:cs typeface="Times New Roman" panose="02020603050405020304" charset="0"/>
                  </a:rPr>
                  <a:t>O</a:t>
                </a:r>
                <a:endParaRPr lang="zh-CN" altLang="en-US" sz="2800" b="1">
                  <a:latin typeface="Times New Roman" panose="02020603050405020304" charset="0"/>
                  <a:ea typeface="黑体" panose="02010609060101010101" pitchFamily="49" charset="-122"/>
                  <a:cs typeface="Times New Roman" panose="02020603050405020304" charset="0"/>
                </a:endParaRPr>
              </a:p>
            </p:txBody>
          </p:sp>
          <p:cxnSp>
            <p:nvCxnSpPr>
              <p:cNvPr id="17" name="直接箭头连接符 16"/>
              <p:cNvCxnSpPr/>
              <p:nvPr/>
            </p:nvCxnSpPr>
            <p:spPr>
              <a:xfrm>
                <a:off x="3047778" y="4698925"/>
                <a:ext cx="288000" cy="396000"/>
              </a:xfrm>
              <a:prstGeom prst="straightConnector1">
                <a:avLst/>
              </a:prstGeom>
              <a:ln w="28575">
                <a:solidFill>
                  <a:schemeClr val="tx1"/>
                </a:solidFill>
                <a:tailEnd type="none" w="lg" len="lg"/>
              </a:ln>
            </p:spPr>
            <p:style>
              <a:lnRef idx="1">
                <a:schemeClr val="accent1"/>
              </a:lnRef>
              <a:fillRef idx="0">
                <a:schemeClr val="accent1"/>
              </a:fillRef>
              <a:effectRef idx="0">
                <a:schemeClr val="accent1"/>
              </a:effectRef>
              <a:fontRef idx="minor">
                <a:schemeClr val="tx1"/>
              </a:fontRef>
            </p:style>
          </p:cxnSp>
          <p:cxnSp>
            <p:nvCxnSpPr>
              <p:cNvPr id="18" name="直接箭头连接符 17"/>
              <p:cNvCxnSpPr/>
              <p:nvPr/>
            </p:nvCxnSpPr>
            <p:spPr>
              <a:xfrm flipH="1">
                <a:off x="3047778" y="5481682"/>
                <a:ext cx="288000" cy="396000"/>
              </a:xfrm>
              <a:prstGeom prst="straightConnector1">
                <a:avLst/>
              </a:prstGeom>
              <a:ln w="28575">
                <a:solidFill>
                  <a:schemeClr val="tx1"/>
                </a:solidFill>
                <a:tailEnd type="none" w="lg" len="lg"/>
              </a:ln>
            </p:spPr>
            <p:style>
              <a:lnRef idx="1">
                <a:schemeClr val="accent1"/>
              </a:lnRef>
              <a:fillRef idx="0">
                <a:schemeClr val="accent1"/>
              </a:fillRef>
              <a:effectRef idx="0">
                <a:schemeClr val="accent1"/>
              </a:effectRef>
              <a:fontRef idx="minor">
                <a:schemeClr val="tx1"/>
              </a:fontRef>
            </p:style>
          </p:cxnSp>
          <p:sp>
            <p:nvSpPr>
              <p:cNvPr id="8" name="文本框 7"/>
              <p:cNvSpPr txBox="1"/>
              <p:nvPr/>
            </p:nvSpPr>
            <p:spPr>
              <a:xfrm>
                <a:off x="2592325" y="4213159"/>
                <a:ext cx="658316" cy="1044234"/>
              </a:xfrm>
              <a:prstGeom prst="rect">
                <a:avLst/>
              </a:prstGeom>
              <a:noFill/>
            </p:spPr>
            <p:txBody>
              <a:bodyPr wrap="square" rtlCol="0">
                <a:spAutoFit/>
              </a:bodyPr>
              <a:lstStyle/>
              <a:p>
                <a:pPr algn="ctr"/>
                <a:r>
                  <a:rPr lang="en-US" altLang="zh-CN" sz="2800" b="1">
                    <a:latin typeface="Times New Roman" panose="02020603050405020304" charset="0"/>
                    <a:ea typeface="黑体" panose="02010609060101010101" pitchFamily="49" charset="-122"/>
                    <a:cs typeface="Times New Roman" panose="02020603050405020304" charset="0"/>
                  </a:rPr>
                  <a:t>R'</a:t>
                </a:r>
                <a:endParaRPr lang="en-US" altLang="zh-CN" sz="2800" b="1">
                  <a:latin typeface="Times New Roman" panose="02020603050405020304" charset="0"/>
                  <a:ea typeface="黑体" panose="02010609060101010101" pitchFamily="49" charset="-122"/>
                  <a:cs typeface="Times New Roman" panose="02020603050405020304" charset="0"/>
                </a:endParaRPr>
              </a:p>
            </p:txBody>
          </p:sp>
          <p:sp>
            <p:nvSpPr>
              <p:cNvPr id="20" name="文本框 19"/>
              <p:cNvSpPr txBox="1"/>
              <p:nvPr/>
            </p:nvSpPr>
            <p:spPr>
              <a:xfrm>
                <a:off x="2452150" y="5778674"/>
                <a:ext cx="743453" cy="1044234"/>
              </a:xfrm>
              <a:prstGeom prst="rect">
                <a:avLst/>
              </a:prstGeom>
              <a:noFill/>
            </p:spPr>
            <p:txBody>
              <a:bodyPr wrap="square" rtlCol="0">
                <a:spAutoFit/>
              </a:bodyPr>
              <a:lstStyle/>
              <a:p>
                <a:pPr algn="ctr"/>
                <a:r>
                  <a:rPr lang="en-US" altLang="zh-CN" sz="2800" b="1">
                    <a:latin typeface="Times New Roman" panose="02020603050405020304" charset="0"/>
                    <a:ea typeface="黑体" panose="02010609060101010101" pitchFamily="49" charset="-122"/>
                    <a:cs typeface="Times New Roman" panose="02020603050405020304" charset="0"/>
                  </a:rPr>
                  <a:t>R''</a:t>
                </a:r>
                <a:endParaRPr lang="en-US" altLang="zh-CN" sz="2800" b="1">
                  <a:latin typeface="Times New Roman" panose="02020603050405020304" charset="0"/>
                  <a:ea typeface="黑体" panose="02010609060101010101" pitchFamily="49" charset="-122"/>
                  <a:cs typeface="Times New Roman" panose="02020603050405020304" charset="0"/>
                </a:endParaRPr>
              </a:p>
            </p:txBody>
          </p:sp>
        </p:grpSp>
        <p:grpSp>
          <p:nvGrpSpPr>
            <p:cNvPr id="21" name="组合 20"/>
            <p:cNvGrpSpPr/>
            <p:nvPr/>
          </p:nvGrpSpPr>
          <p:grpSpPr>
            <a:xfrm>
              <a:off x="3809784" y="2743633"/>
              <a:ext cx="1764022" cy="2609749"/>
              <a:chOff x="2452150" y="4213159"/>
              <a:chExt cx="1764022" cy="2609749"/>
            </a:xfrm>
          </p:grpSpPr>
          <p:sp>
            <p:nvSpPr>
              <p:cNvPr id="22" name="文本框 21"/>
              <p:cNvSpPr txBox="1"/>
              <p:nvPr/>
            </p:nvSpPr>
            <p:spPr>
              <a:xfrm>
                <a:off x="3250642" y="4958594"/>
                <a:ext cx="965530" cy="1044234"/>
              </a:xfrm>
              <a:prstGeom prst="rect">
                <a:avLst/>
              </a:prstGeom>
              <a:noFill/>
            </p:spPr>
            <p:txBody>
              <a:bodyPr wrap="square" rtlCol="0">
                <a:spAutoFit/>
              </a:bodyPr>
              <a:lstStyle/>
              <a:p>
                <a:r>
                  <a:rPr lang="en-US" altLang="zh-CN" sz="2800" b="1">
                    <a:latin typeface="Times New Roman" panose="02020603050405020304" charset="0"/>
                    <a:ea typeface="黑体" panose="02010609060101010101" pitchFamily="49" charset="-122"/>
                    <a:cs typeface="Times New Roman" panose="02020603050405020304" charset="0"/>
                  </a:rPr>
                  <a:t>C</a:t>
                </a:r>
                <a:r>
                  <a:rPr lang="zh-CN" altLang="en-US" sz="2800" b="1">
                    <a:latin typeface="Times New Roman" panose="02020603050405020304" charset="0"/>
                    <a:ea typeface="黑体" panose="02010609060101010101" pitchFamily="49" charset="-122"/>
                    <a:cs typeface="Times New Roman" panose="02020603050405020304" charset="0"/>
                  </a:rPr>
                  <a:t>＝</a:t>
                </a:r>
                <a:endParaRPr lang="zh-CN" altLang="en-US" sz="2800" b="1">
                  <a:latin typeface="Times New Roman" panose="02020603050405020304" charset="0"/>
                  <a:ea typeface="黑体" panose="02010609060101010101" pitchFamily="49" charset="-122"/>
                  <a:cs typeface="Times New Roman" panose="02020603050405020304" charset="0"/>
                </a:endParaRPr>
              </a:p>
            </p:txBody>
          </p:sp>
          <p:cxnSp>
            <p:nvCxnSpPr>
              <p:cNvPr id="23" name="直接箭头连接符 22"/>
              <p:cNvCxnSpPr/>
              <p:nvPr/>
            </p:nvCxnSpPr>
            <p:spPr>
              <a:xfrm>
                <a:off x="3047778" y="4698925"/>
                <a:ext cx="288000" cy="396000"/>
              </a:xfrm>
              <a:prstGeom prst="straightConnector1">
                <a:avLst/>
              </a:prstGeom>
              <a:ln w="28575">
                <a:solidFill>
                  <a:schemeClr val="tx1"/>
                </a:solidFill>
                <a:tailEnd type="none" w="lg" len="lg"/>
              </a:ln>
            </p:spPr>
            <p:style>
              <a:lnRef idx="1">
                <a:schemeClr val="accent1"/>
              </a:lnRef>
              <a:fillRef idx="0">
                <a:schemeClr val="accent1"/>
              </a:fillRef>
              <a:effectRef idx="0">
                <a:schemeClr val="accent1"/>
              </a:effectRef>
              <a:fontRef idx="minor">
                <a:schemeClr val="tx1"/>
              </a:fontRef>
            </p:style>
          </p:cxnSp>
          <p:cxnSp>
            <p:nvCxnSpPr>
              <p:cNvPr id="24" name="直接箭头连接符 23"/>
              <p:cNvCxnSpPr/>
              <p:nvPr/>
            </p:nvCxnSpPr>
            <p:spPr>
              <a:xfrm flipH="1">
                <a:off x="3047778" y="5481682"/>
                <a:ext cx="288000" cy="396000"/>
              </a:xfrm>
              <a:prstGeom prst="straightConnector1">
                <a:avLst/>
              </a:prstGeom>
              <a:ln w="28575">
                <a:solidFill>
                  <a:schemeClr val="tx1"/>
                </a:solidFill>
                <a:tailEnd type="none" w="lg" len="lg"/>
              </a:ln>
            </p:spPr>
            <p:style>
              <a:lnRef idx="1">
                <a:schemeClr val="accent1"/>
              </a:lnRef>
              <a:fillRef idx="0">
                <a:schemeClr val="accent1"/>
              </a:fillRef>
              <a:effectRef idx="0">
                <a:schemeClr val="accent1"/>
              </a:effectRef>
              <a:fontRef idx="minor">
                <a:schemeClr val="tx1"/>
              </a:fontRef>
            </p:style>
          </p:cxnSp>
          <p:sp>
            <p:nvSpPr>
              <p:cNvPr id="25" name="文本框 24"/>
              <p:cNvSpPr txBox="1"/>
              <p:nvPr/>
            </p:nvSpPr>
            <p:spPr>
              <a:xfrm>
                <a:off x="2592324" y="4213159"/>
                <a:ext cx="651739" cy="1044234"/>
              </a:xfrm>
              <a:prstGeom prst="rect">
                <a:avLst/>
              </a:prstGeom>
              <a:noFill/>
            </p:spPr>
            <p:txBody>
              <a:bodyPr wrap="square" rtlCol="0">
                <a:spAutoFit/>
              </a:bodyPr>
              <a:lstStyle/>
              <a:p>
                <a:pPr algn="ctr"/>
                <a:r>
                  <a:rPr lang="en-US" altLang="zh-CN" sz="2800" b="1">
                    <a:latin typeface="Times New Roman" panose="02020603050405020304" charset="0"/>
                    <a:ea typeface="黑体" panose="02010609060101010101" pitchFamily="49" charset="-122"/>
                    <a:cs typeface="Times New Roman" panose="02020603050405020304" charset="0"/>
                  </a:rPr>
                  <a:t>R'</a:t>
                </a:r>
                <a:endParaRPr lang="en-US" altLang="zh-CN" sz="2800" b="1">
                  <a:latin typeface="Times New Roman" panose="02020603050405020304" charset="0"/>
                  <a:ea typeface="黑体" panose="02010609060101010101" pitchFamily="49" charset="-122"/>
                  <a:cs typeface="Times New Roman" panose="02020603050405020304" charset="0"/>
                </a:endParaRPr>
              </a:p>
            </p:txBody>
          </p:sp>
          <p:sp>
            <p:nvSpPr>
              <p:cNvPr id="26" name="文本框 25"/>
              <p:cNvSpPr txBox="1"/>
              <p:nvPr/>
            </p:nvSpPr>
            <p:spPr>
              <a:xfrm>
                <a:off x="2452150" y="5778674"/>
                <a:ext cx="743453" cy="1044234"/>
              </a:xfrm>
              <a:prstGeom prst="rect">
                <a:avLst/>
              </a:prstGeom>
              <a:noFill/>
            </p:spPr>
            <p:txBody>
              <a:bodyPr wrap="square" rtlCol="0">
                <a:spAutoFit/>
              </a:bodyPr>
              <a:lstStyle/>
              <a:p>
                <a:pPr algn="ctr"/>
                <a:r>
                  <a:rPr lang="en-US" altLang="zh-CN" sz="2800" b="1">
                    <a:latin typeface="Times New Roman" panose="02020603050405020304" charset="0"/>
                    <a:ea typeface="黑体" panose="02010609060101010101" pitchFamily="49" charset="-122"/>
                    <a:cs typeface="Times New Roman" panose="02020603050405020304" charset="0"/>
                  </a:rPr>
                  <a:t>R''</a:t>
                </a:r>
                <a:endParaRPr lang="en-US" altLang="zh-CN" sz="2800" b="1">
                  <a:latin typeface="Times New Roman" panose="02020603050405020304" charset="0"/>
                  <a:ea typeface="黑体" panose="02010609060101010101" pitchFamily="49" charset="-122"/>
                  <a:cs typeface="Times New Roman" panose="02020603050405020304" charset="0"/>
                </a:endParaRPr>
              </a:p>
            </p:txBody>
          </p:sp>
        </p:grpSp>
        <p:sp>
          <p:nvSpPr>
            <p:cNvPr id="37" name="文本框 36"/>
            <p:cNvSpPr txBox="1"/>
            <p:nvPr/>
          </p:nvSpPr>
          <p:spPr>
            <a:xfrm>
              <a:off x="9306957" y="3265083"/>
              <a:ext cx="772231" cy="1044234"/>
            </a:xfrm>
            <a:prstGeom prst="rect">
              <a:avLst/>
            </a:prstGeom>
          </p:spPr>
          <p:txBody>
            <a:bodyPr wrap="square">
              <a:spAutoFit/>
            </a:bodyPr>
            <a:lstStyle>
              <a:defPPr>
                <a:defRPr lang="zh-CN"/>
              </a:defPPr>
              <a:lvl1pPr>
                <a:defRPr sz="3200">
                  <a:latin typeface="Times New Roman" panose="02020603050405020304" charset="0"/>
                  <a:ea typeface="黑体" panose="02010609060101010101" pitchFamily="49" charset="-122"/>
                  <a:cs typeface="Times New Roman" panose="02020603050405020304" charset="0"/>
                </a:defRPr>
              </a:lvl1pPr>
            </a:lstStyle>
            <a:p>
              <a:r>
                <a:rPr lang="zh-CN" altLang="en-US" sz="2800">
                  <a:solidFill>
                    <a:srgbClr val="FF0000"/>
                  </a:solidFill>
                  <a:effectLst/>
                  <a:ea typeface="宋体-简" panose="02010800040101010101" charset="-122"/>
                </a:rPr>
                <a:t>酮</a:t>
              </a:r>
              <a:endParaRPr lang="zh-CN" altLang="en-US" sz="2800">
                <a:solidFill>
                  <a:srgbClr val="FF0000"/>
                </a:solidFill>
                <a:effectLst/>
                <a:ea typeface="宋体-简" panose="02010800040101010101" charset="-122"/>
              </a:endParaRPr>
            </a:p>
          </p:txBody>
        </p:sp>
      </p:grpSp>
      <p:grpSp>
        <p:nvGrpSpPr>
          <p:cNvPr id="53" name="组合 52"/>
          <p:cNvGrpSpPr/>
          <p:nvPr/>
        </p:nvGrpSpPr>
        <p:grpSpPr>
          <a:xfrm>
            <a:off x="5229231" y="3449955"/>
            <a:ext cx="6149969" cy="1804035"/>
            <a:chOff x="3944467" y="3928847"/>
            <a:chExt cx="6613190" cy="3608422"/>
          </a:xfrm>
        </p:grpSpPr>
        <p:sp>
          <p:nvSpPr>
            <p:cNvPr id="9" name="文本框 8"/>
            <p:cNvSpPr txBox="1"/>
            <p:nvPr/>
          </p:nvSpPr>
          <p:spPr>
            <a:xfrm>
              <a:off x="3944467" y="4961184"/>
              <a:ext cx="2021972" cy="1044042"/>
            </a:xfrm>
            <a:prstGeom prst="rect">
              <a:avLst/>
            </a:prstGeom>
            <a:noFill/>
          </p:spPr>
          <p:txBody>
            <a:bodyPr wrap="square" rtlCol="0">
              <a:spAutoFit/>
            </a:bodyPr>
            <a:lstStyle/>
            <a:p>
              <a:r>
                <a:rPr lang="en-US" altLang="zh-CN" sz="2800" b="1">
                  <a:latin typeface="Times New Roman" panose="02020603050405020304" charset="0"/>
                  <a:ea typeface="黑体" panose="02010609060101010101" pitchFamily="49" charset="-122"/>
                  <a:cs typeface="Times New Roman" panose="02020603050405020304" charset="0"/>
                </a:rPr>
                <a:t>R—C</a:t>
              </a:r>
              <a:r>
                <a:rPr lang="en-US" altLang="zh-CN" sz="2800" b="1">
                  <a:solidFill>
                    <a:srgbClr val="FF0000"/>
                  </a:solidFill>
                  <a:latin typeface="Times New Roman" panose="02020603050405020304" charset="0"/>
                  <a:ea typeface="黑体" panose="02010609060101010101" pitchFamily="49" charset="-122"/>
                  <a:cs typeface="Times New Roman" panose="02020603050405020304" charset="0"/>
                </a:rPr>
                <a:t>H</a:t>
              </a:r>
              <a:r>
                <a:rPr lang="zh-CN" altLang="en-US" sz="2800" b="1">
                  <a:latin typeface="Times New Roman" panose="02020603050405020304" charset="0"/>
                  <a:ea typeface="黑体" panose="02010609060101010101" pitchFamily="49" charset="-122"/>
                  <a:cs typeface="Times New Roman" panose="02020603050405020304" charset="0"/>
                </a:rPr>
                <a:t>＝</a:t>
              </a:r>
              <a:endParaRPr lang="zh-CN" altLang="en-US" sz="2800" b="1">
                <a:latin typeface="Times New Roman" panose="02020603050405020304" charset="0"/>
                <a:ea typeface="黑体" panose="02010609060101010101" pitchFamily="49" charset="-122"/>
                <a:cs typeface="Times New Roman" panose="02020603050405020304" charset="0"/>
              </a:endParaRPr>
            </a:p>
          </p:txBody>
        </p:sp>
        <p:sp>
          <p:nvSpPr>
            <p:cNvPr id="27" name="文本框 26"/>
            <p:cNvSpPr txBox="1"/>
            <p:nvPr/>
          </p:nvSpPr>
          <p:spPr>
            <a:xfrm>
              <a:off x="7146740" y="4961184"/>
              <a:ext cx="2232248" cy="1044042"/>
            </a:xfrm>
            <a:prstGeom prst="rect">
              <a:avLst/>
            </a:prstGeom>
            <a:noFill/>
          </p:spPr>
          <p:txBody>
            <a:bodyPr wrap="square" rtlCol="0">
              <a:spAutoFit/>
            </a:bodyPr>
            <a:lstStyle/>
            <a:p>
              <a:r>
                <a:rPr lang="en-US" altLang="zh-CN" sz="2800" b="1">
                  <a:latin typeface="Times New Roman" panose="02020603050405020304" charset="0"/>
                  <a:ea typeface="黑体" panose="02010609060101010101" pitchFamily="49" charset="-122"/>
                  <a:cs typeface="Times New Roman" panose="02020603050405020304" charset="0"/>
                </a:rPr>
                <a:t>R—COOH</a:t>
              </a:r>
              <a:endParaRPr lang="zh-CN" altLang="en-US" sz="2800" b="1">
                <a:latin typeface="Times New Roman" panose="02020603050405020304" charset="0"/>
                <a:ea typeface="黑体" panose="02010609060101010101" pitchFamily="49" charset="-122"/>
                <a:cs typeface="Times New Roman" panose="02020603050405020304" charset="0"/>
              </a:endParaRPr>
            </a:p>
          </p:txBody>
        </p:sp>
        <p:grpSp>
          <p:nvGrpSpPr>
            <p:cNvPr id="29" name="组合 28"/>
            <p:cNvGrpSpPr/>
            <p:nvPr/>
          </p:nvGrpSpPr>
          <p:grpSpPr>
            <a:xfrm>
              <a:off x="5694763" y="3928847"/>
              <a:ext cx="1649714" cy="3608422"/>
              <a:chOff x="4309817" y="4535171"/>
              <a:chExt cx="1649714" cy="3608422"/>
            </a:xfrm>
          </p:grpSpPr>
          <p:sp>
            <p:nvSpPr>
              <p:cNvPr id="30" name="文本框 29"/>
              <p:cNvSpPr txBox="1"/>
              <p:nvPr/>
            </p:nvSpPr>
            <p:spPr>
              <a:xfrm>
                <a:off x="4309817" y="4535171"/>
                <a:ext cx="1649714" cy="3608422"/>
              </a:xfrm>
              <a:prstGeom prst="rect">
                <a:avLst/>
              </a:prstGeom>
              <a:noFill/>
            </p:spPr>
            <p:txBody>
              <a:bodyPr wrap="square" rtlCol="0">
                <a:spAutoFit/>
              </a:bodyPr>
              <a:lstStyle/>
              <a:p>
                <a:pPr algn="ctr">
                  <a:lnSpc>
                    <a:spcPct val="150000"/>
                  </a:lnSpc>
                </a:pPr>
                <a:r>
                  <a:rPr lang="en-US" altLang="zh-CN" sz="2800" b="1">
                    <a:latin typeface="Times New Roman" panose="02020603050405020304" charset="0"/>
                    <a:ea typeface="黑体" panose="02010609060101010101" pitchFamily="49" charset="-122"/>
                    <a:cs typeface="Times New Roman" panose="02020603050405020304" charset="0"/>
                  </a:rPr>
                  <a:t>KMnO</a:t>
                </a:r>
                <a:r>
                  <a:rPr lang="en-US" altLang="zh-CN" sz="2800" b="1" baseline="-25000">
                    <a:latin typeface="Times New Roman" panose="02020603050405020304" charset="0"/>
                    <a:ea typeface="黑体" panose="02010609060101010101" pitchFamily="49" charset="-122"/>
                    <a:cs typeface="Times New Roman" panose="02020603050405020304" charset="0"/>
                  </a:rPr>
                  <a:t>4</a:t>
                </a:r>
                <a:endParaRPr lang="en-US" altLang="zh-CN" sz="2800" b="1" baseline="-25000">
                  <a:latin typeface="Times New Roman" panose="02020603050405020304" charset="0"/>
                  <a:ea typeface="黑体" panose="02010609060101010101" pitchFamily="49" charset="-122"/>
                  <a:cs typeface="Times New Roman" panose="02020603050405020304" charset="0"/>
                </a:endParaRPr>
              </a:p>
              <a:p>
                <a:pPr algn="ctr">
                  <a:lnSpc>
                    <a:spcPct val="150000"/>
                  </a:lnSpc>
                </a:pPr>
                <a:r>
                  <a:rPr lang="en-US" altLang="zh-CN" sz="2800" b="1">
                    <a:latin typeface="Times New Roman" panose="02020603050405020304" charset="0"/>
                    <a:ea typeface="黑体" panose="02010609060101010101" pitchFamily="49" charset="-122"/>
                    <a:cs typeface="Times New Roman" panose="02020603050405020304" charset="0"/>
                  </a:rPr>
                  <a:t>H</a:t>
                </a:r>
                <a:r>
                  <a:rPr lang="zh-CN" altLang="en-US" sz="2800" b="1" baseline="30000">
                    <a:latin typeface="Times New Roman" panose="02020603050405020304" charset="0"/>
                    <a:ea typeface="黑体" panose="02010609060101010101" pitchFamily="49" charset="-122"/>
                    <a:cs typeface="Times New Roman" panose="02020603050405020304" charset="0"/>
                  </a:rPr>
                  <a:t>＋</a:t>
                </a:r>
                <a:endParaRPr lang="zh-CN" altLang="en-US" sz="2800" b="1" baseline="30000">
                  <a:latin typeface="Times New Roman" panose="02020603050405020304" charset="0"/>
                  <a:ea typeface="黑体" panose="02010609060101010101" pitchFamily="49" charset="-122"/>
                  <a:cs typeface="Times New Roman" panose="02020603050405020304" charset="0"/>
                </a:endParaRPr>
              </a:p>
            </p:txBody>
          </p:sp>
          <p:cxnSp>
            <p:nvCxnSpPr>
              <p:cNvPr id="31" name="直接箭头连接符 30"/>
              <p:cNvCxnSpPr/>
              <p:nvPr/>
            </p:nvCxnSpPr>
            <p:spPr>
              <a:xfrm>
                <a:off x="4334548" y="6101137"/>
                <a:ext cx="1368152" cy="0"/>
              </a:xfrm>
              <a:prstGeom prst="straightConnector1">
                <a:avLst/>
              </a:prstGeom>
              <a:ln w="28575">
                <a:solidFill>
                  <a:schemeClr val="tx1"/>
                </a:solidFill>
                <a:tailEnd type="stealth" w="lg" len="lg"/>
              </a:ln>
            </p:spPr>
            <p:style>
              <a:lnRef idx="1">
                <a:schemeClr val="accent1"/>
              </a:lnRef>
              <a:fillRef idx="0">
                <a:schemeClr val="accent1"/>
              </a:fillRef>
              <a:effectRef idx="0">
                <a:schemeClr val="accent1"/>
              </a:effectRef>
              <a:fontRef idx="minor">
                <a:schemeClr val="tx1"/>
              </a:fontRef>
            </p:style>
          </p:cxnSp>
        </p:grpSp>
        <p:sp>
          <p:nvSpPr>
            <p:cNvPr id="38" name="文本框 37"/>
            <p:cNvSpPr txBox="1"/>
            <p:nvPr/>
          </p:nvSpPr>
          <p:spPr>
            <a:xfrm>
              <a:off x="9378988" y="4973324"/>
              <a:ext cx="1178669" cy="1044042"/>
            </a:xfrm>
            <a:prstGeom prst="rect">
              <a:avLst/>
            </a:prstGeom>
          </p:spPr>
          <p:txBody>
            <a:bodyPr wrap="square">
              <a:spAutoFit/>
            </a:bodyPr>
            <a:lstStyle>
              <a:defPPr>
                <a:defRPr lang="zh-CN"/>
              </a:defPPr>
              <a:lvl1pPr>
                <a:defRPr sz="3200">
                  <a:latin typeface="Times New Roman" panose="02020603050405020304" charset="0"/>
                  <a:ea typeface="黑体" panose="02010609060101010101" pitchFamily="49" charset="-122"/>
                  <a:cs typeface="Times New Roman" panose="02020603050405020304" charset="0"/>
                </a:defRPr>
              </a:lvl1pPr>
            </a:lstStyle>
            <a:p>
              <a:r>
                <a:rPr lang="zh-CN" altLang="en-US" sz="2800">
                  <a:solidFill>
                    <a:srgbClr val="FF0000"/>
                  </a:solidFill>
                  <a:effectLst/>
                  <a:ea typeface="宋体-简" panose="02010800040101010101" charset="-122"/>
                </a:rPr>
                <a:t>羧酸</a:t>
              </a:r>
              <a:endParaRPr lang="zh-CN" altLang="en-US" sz="2800">
                <a:solidFill>
                  <a:srgbClr val="FF0000"/>
                </a:solidFill>
                <a:effectLst/>
                <a:ea typeface="宋体-简" panose="02010800040101010101" charset="-122"/>
              </a:endParaRPr>
            </a:p>
          </p:txBody>
        </p:sp>
      </p:grpSp>
      <p:grpSp>
        <p:nvGrpSpPr>
          <p:cNvPr id="28" name="组合 27"/>
          <p:cNvGrpSpPr/>
          <p:nvPr/>
        </p:nvGrpSpPr>
        <p:grpSpPr>
          <a:xfrm>
            <a:off x="8557260" y="4833620"/>
            <a:ext cx="2533015" cy="1762760"/>
            <a:chOff x="12568" y="7550"/>
            <a:chExt cx="3989" cy="2776"/>
          </a:xfrm>
        </p:grpSpPr>
        <p:pic>
          <p:nvPicPr>
            <p:cNvPr id="11" name="图片 10" descr="d15d30791387f6d2d828e77a79be3575"/>
            <p:cNvPicPr>
              <a:picLocks noChangeAspect="1"/>
            </p:cNvPicPr>
            <p:nvPr/>
          </p:nvPicPr>
          <p:blipFill>
            <a:blip r:embed="rId8"/>
            <a:srcRect l="15014" t="34683" r="62292" b="40615"/>
            <a:stretch>
              <a:fillRect/>
            </a:stretch>
          </p:blipFill>
          <p:spPr>
            <a:xfrm>
              <a:off x="12568" y="7550"/>
              <a:ext cx="1634" cy="1245"/>
            </a:xfrm>
            <a:prstGeom prst="rect">
              <a:avLst/>
            </a:prstGeom>
          </p:spPr>
        </p:pic>
        <p:sp>
          <p:nvSpPr>
            <p:cNvPr id="10" name="矩形 9"/>
            <p:cNvSpPr/>
            <p:nvPr/>
          </p:nvSpPr>
          <p:spPr>
            <a:xfrm>
              <a:off x="13927" y="7612"/>
              <a:ext cx="2631" cy="2714"/>
            </a:xfrm>
            <a:prstGeom prst="rect">
              <a:avLst/>
            </a:prstGeom>
            <a:noFill/>
            <a:ln w="25400" cmpd="sng">
              <a:solidFill>
                <a:srgbClr val="00B050"/>
              </a:solidFill>
              <a:prstDash val="dashDot"/>
            </a:ln>
          </p:spPr>
          <p:txBody>
            <a:bodyPr wrap="square" lIns="45715" tIns="22857" rIns="45715" bIns="22857">
              <a:spAutoFit/>
            </a:bodyPr>
            <a:lstStyle/>
            <a:p>
              <a:pPr algn="l">
                <a:lnSpc>
                  <a:spcPct val="130000"/>
                </a:lnSpc>
              </a:pPr>
              <a:r>
                <a:rPr lang="zh-CN" altLang="en-US" sz="2800" b="1" cap="none" spc="0">
                  <a:ln w="0"/>
                  <a:solidFill>
                    <a:schemeClr val="tx1"/>
                  </a:solidFill>
                  <a:latin typeface="Times New Roman" panose="02020603050405020304" charset="0"/>
                  <a:ea typeface="宋体-简" panose="02010800040101010101" charset="-122"/>
                  <a:cs typeface="Times New Roman" panose="02020603050405020304" charset="0"/>
                </a:rPr>
                <a:t>二氢成气</a:t>
              </a:r>
              <a:endParaRPr lang="en-US" altLang="zh-CN" sz="2800" b="1" cap="none" spc="0">
                <a:ln w="0"/>
                <a:solidFill>
                  <a:schemeClr val="tx1"/>
                </a:solidFill>
                <a:latin typeface="Times New Roman" panose="02020603050405020304" charset="0"/>
                <a:ea typeface="宋体-简" panose="02010800040101010101" charset="-122"/>
                <a:cs typeface="Times New Roman" panose="02020603050405020304" charset="0"/>
              </a:endParaRPr>
            </a:p>
            <a:p>
              <a:pPr algn="l">
                <a:lnSpc>
                  <a:spcPct val="130000"/>
                </a:lnSpc>
              </a:pPr>
              <a:r>
                <a:rPr lang="zh-CN" altLang="en-US" sz="2800" b="1">
                  <a:ln w="0"/>
                  <a:latin typeface="Times New Roman" panose="02020603050405020304" charset="0"/>
                  <a:ea typeface="宋体-简" panose="02010800040101010101" charset="-122"/>
                  <a:cs typeface="Times New Roman" panose="02020603050405020304" charset="0"/>
                </a:rPr>
                <a:t>一氢成酸</a:t>
              </a:r>
              <a:endParaRPr lang="en-US" altLang="zh-CN" sz="2800" b="1">
                <a:ln w="0"/>
                <a:latin typeface="Times New Roman" panose="02020603050405020304" charset="0"/>
                <a:ea typeface="宋体-简" panose="02010800040101010101" charset="-122"/>
                <a:cs typeface="Times New Roman" panose="02020603050405020304" charset="0"/>
              </a:endParaRPr>
            </a:p>
            <a:p>
              <a:pPr algn="l">
                <a:lnSpc>
                  <a:spcPct val="130000"/>
                </a:lnSpc>
              </a:pPr>
              <a:r>
                <a:rPr lang="zh-CN" altLang="en-US" sz="2800" b="1" cap="none" spc="0">
                  <a:ln w="0"/>
                  <a:solidFill>
                    <a:schemeClr val="tx1"/>
                  </a:solidFill>
                  <a:latin typeface="Times New Roman" panose="02020603050405020304" charset="0"/>
                  <a:ea typeface="宋体-简" panose="02010800040101010101" charset="-122"/>
                  <a:cs typeface="Times New Roman" panose="02020603050405020304" charset="0"/>
                </a:rPr>
                <a:t>无氢成酮</a:t>
              </a:r>
              <a:endParaRPr lang="zh-CN" altLang="en-US" sz="2800" b="1" cap="none" spc="0">
                <a:ln w="0"/>
                <a:solidFill>
                  <a:schemeClr val="tx1"/>
                </a:solidFill>
                <a:latin typeface="Times New Roman" panose="02020603050405020304" charset="0"/>
                <a:ea typeface="宋体-简" panose="02010800040101010101" charset="-122"/>
                <a:cs typeface="Times New Roman" panose="0202060305040502030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0"/>
                                        </p:tgtEl>
                                        <p:attrNameLst>
                                          <p:attrName>style.visibility</p:attrName>
                                        </p:attrNameLst>
                                      </p:cBhvr>
                                      <p:to>
                                        <p:strVal val="visible"/>
                                      </p:to>
                                    </p:set>
                                    <p:animEffect transition="in" filter="blinds(horizontal)">
                                      <p:cBhvr>
                                        <p:cTn id="12" dur="500"/>
                                        <p:tgtEl>
                                          <p:spTgt spid="7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linds(horizontal)">
                                      <p:cBhvr>
                                        <p:cTn id="17" dur="500"/>
                                        <p:tgtEl>
                                          <p:spTgt spid="19"/>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6"/>
                                        </p:tgtEl>
                                        <p:attrNameLst>
                                          <p:attrName>style.visibility</p:attrName>
                                        </p:attrNameLst>
                                      </p:cBhvr>
                                      <p:to>
                                        <p:strVal val="visible"/>
                                      </p:to>
                                    </p:set>
                                    <p:animEffect transition="in" filter="blinds(horizontal)">
                                      <p:cBhvr>
                                        <p:cTn id="22" dur="500"/>
                                        <p:tgtEl>
                                          <p:spTgt spid="76"/>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54"/>
                                        </p:tgtEl>
                                        <p:attrNameLst>
                                          <p:attrName>style.visibility</p:attrName>
                                        </p:attrNameLst>
                                      </p:cBhvr>
                                      <p:to>
                                        <p:strVal val="visible"/>
                                      </p:to>
                                    </p:set>
                                    <p:animEffect transition="in" filter="blinds(horizontal)">
                                      <p:cBhvr>
                                        <p:cTn id="27" dur="500"/>
                                        <p:tgtEl>
                                          <p:spTgt spid="54"/>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53"/>
                                        </p:tgtEl>
                                        <p:attrNameLst>
                                          <p:attrName>style.visibility</p:attrName>
                                        </p:attrNameLst>
                                      </p:cBhvr>
                                      <p:to>
                                        <p:strVal val="visible"/>
                                      </p:to>
                                    </p:set>
                                    <p:animEffect transition="in" filter="blinds(horizontal)">
                                      <p:cBhvr>
                                        <p:cTn id="32" dur="500"/>
                                        <p:tgtEl>
                                          <p:spTgt spid="53"/>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linds(horizontal)">
                                      <p:cBhvr>
                                        <p:cTn id="37" dur="500"/>
                                        <p:tgtEl>
                                          <p:spTgt spid="52"/>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blinds(horizontal)">
                                      <p:cBhvr>
                                        <p:cTn id="4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p:bldP spid="70"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196975" y="328930"/>
            <a:ext cx="5534660" cy="583565"/>
          </a:xfrm>
          <a:prstGeom prst="rect">
            <a:avLst/>
          </a:prstGeom>
          <a:noFill/>
        </p:spPr>
        <p:txBody>
          <a:bodyPr wrap="square" rtlCol="0" anchor="t">
            <a:spAutoFit/>
          </a:bodyPr>
          <a:lstStyle/>
          <a:p>
            <a:pPr algn="ctr"/>
            <a:r>
              <a:rPr lang="zh-CN" altLang="en-US" sz="3200" b="1">
                <a:latin typeface="Times New Roman" panose="02020603050405020304" charset="0"/>
                <a:ea typeface="宋体" panose="02010600030101010101" pitchFamily="2" charset="-122"/>
                <a:sym typeface="+mn-ea"/>
              </a:rPr>
              <a:t>一、烯烃的结构与性质</a:t>
            </a:r>
            <a:endParaRPr lang="zh-CN" altLang="en-US" sz="3200" b="1">
              <a:latin typeface="Times New Roman" panose="02020603050405020304" charset="0"/>
              <a:ea typeface="宋体" panose="02010600030101010101" pitchFamily="2" charset="-122"/>
              <a:sym typeface="+mn-ea"/>
            </a:endParaRPr>
          </a:p>
        </p:txBody>
      </p:sp>
      <p:grpSp>
        <p:nvGrpSpPr>
          <p:cNvPr id="7" name="组合 6"/>
          <p:cNvGrpSpPr/>
          <p:nvPr/>
        </p:nvGrpSpPr>
        <p:grpSpPr>
          <a:xfrm>
            <a:off x="67945" y="1109345"/>
            <a:ext cx="3790315" cy="741680"/>
            <a:chOff x="33" y="1605"/>
            <a:chExt cx="5969" cy="1168"/>
          </a:xfrm>
        </p:grpSpPr>
        <p:sp>
          <p:nvSpPr>
            <p:cNvPr id="2" name="文本框 1"/>
            <p:cNvSpPr txBox="1"/>
            <p:nvPr/>
          </p:nvSpPr>
          <p:spPr>
            <a:xfrm>
              <a:off x="1227" y="1730"/>
              <a:ext cx="4775" cy="919"/>
            </a:xfrm>
            <a:prstGeom prst="rect">
              <a:avLst/>
            </a:prstGeom>
            <a:noFill/>
          </p:spPr>
          <p:txBody>
            <a:bodyPr wrap="none" rtlCol="0">
              <a:spAutoFit/>
            </a:bodyPr>
            <a:lstStyle/>
            <a:p>
              <a:pPr algn="l"/>
              <a:r>
                <a:rPr lang="zh-CN" altLang="en-US" sz="3200" b="1" kern="100">
                  <a:solidFill>
                    <a:srgbClr val="00B050"/>
                  </a:solidFill>
                  <a:latin typeface="Times New Roman" panose="02020603050405020304" charset="0"/>
                  <a:ea typeface="宋体" panose="02010600030101010101" pitchFamily="2" charset="-122"/>
                  <a:cs typeface="Times New Roman" panose="02020603050405020304" charset="0"/>
                  <a:sym typeface="+mn-ea"/>
                </a:rPr>
                <a:t>烯烃的加成反应</a:t>
              </a:r>
              <a:endParaRPr lang="zh-CN" altLang="en-US" sz="3200" b="1" kern="100">
                <a:solidFill>
                  <a:srgbClr val="00B050"/>
                </a:solidFill>
                <a:latin typeface="Times New Roman" panose="02020603050405020304" charset="0"/>
                <a:ea typeface="宋体" panose="02010600030101010101" pitchFamily="2" charset="-122"/>
                <a:cs typeface="Times New Roman" panose="02020603050405020304" charset="0"/>
                <a:sym typeface="+mn-ea"/>
              </a:endParaRPr>
            </a:p>
          </p:txBody>
        </p:sp>
        <p:pic>
          <p:nvPicPr>
            <p:cNvPr id="8" name="图片 7" descr="b72a99b353b88c16c6ff63a0cb067b7a"/>
            <p:cNvPicPr>
              <a:picLocks noChangeAspect="1"/>
            </p:cNvPicPr>
            <p:nvPr/>
          </p:nvPicPr>
          <p:blipFill>
            <a:blip r:embed="rId3"/>
            <a:srcRect l="18320" t="1951" r="67650" b="84324"/>
            <a:stretch>
              <a:fillRect/>
            </a:stretch>
          </p:blipFill>
          <p:spPr>
            <a:xfrm>
              <a:off x="33" y="1605"/>
              <a:ext cx="1194" cy="1168"/>
            </a:xfrm>
            <a:prstGeom prst="rect">
              <a:avLst/>
            </a:prstGeom>
          </p:spPr>
        </p:pic>
      </p:grpSp>
      <p:graphicFrame>
        <p:nvGraphicFramePr>
          <p:cNvPr id="9" name="表格 8"/>
          <p:cNvGraphicFramePr>
            <a:graphicFrameLocks noGrp="1"/>
          </p:cNvGraphicFramePr>
          <p:nvPr>
            <p:custDataLst>
              <p:tags r:id="rId4"/>
            </p:custDataLst>
          </p:nvPr>
        </p:nvGraphicFramePr>
        <p:xfrm>
          <a:off x="382270" y="2048510"/>
          <a:ext cx="11182985" cy="4293870"/>
        </p:xfrm>
        <a:graphic>
          <a:graphicData uri="http://schemas.openxmlformats.org/drawingml/2006/table">
            <a:tbl>
              <a:tblPr firstRow="1" bandRow="1">
                <a:tableStyleId>{5940675A-B579-460E-94D1-54222C63F5DA}</a:tableStyleId>
              </a:tblPr>
              <a:tblGrid>
                <a:gridCol w="1504315"/>
                <a:gridCol w="9678670"/>
              </a:tblGrid>
              <a:tr h="715645">
                <a:tc>
                  <a:txBody>
                    <a:bodyPr vert="horz" wrap="square"/>
                    <a:lstStyle/>
                    <a:p>
                      <a:pPr algn="ctr"/>
                      <a:r>
                        <a:rPr lang="zh-CN" altLang="en-US" sz="2800" b="1"/>
                        <a:t>试剂</a:t>
                      </a:r>
                      <a:endParaRPr lang="zh-CN" altLang="en-US" sz="2800" b="1"/>
                    </a:p>
                  </a:txBody>
                  <a:tcPr marL="45715" marR="45715" marT="22857" marB="22857" anchor="ctr" anchorCtr="1"/>
                </a:tc>
                <a:tc>
                  <a:txBody>
                    <a:bodyPr vert="horz" wrap="square"/>
                    <a:lstStyle/>
                    <a:p>
                      <a:pPr algn="ctr"/>
                      <a:r>
                        <a:rPr lang="zh-CN" altLang="en-US" sz="2800" b="1"/>
                        <a:t>丙烯</a:t>
                      </a:r>
                      <a:endParaRPr lang="zh-CN" altLang="en-US" sz="2800" b="1"/>
                    </a:p>
                  </a:txBody>
                  <a:tcPr marL="45715" marR="45715" marT="22857" marB="22857" anchor="ctr" anchorCtr="1"/>
                </a:tc>
              </a:tr>
              <a:tr h="715645">
                <a:tc>
                  <a:txBody>
                    <a:bodyPr vert="horz" wrap="square"/>
                    <a:lstStyle/>
                    <a:p>
                      <a:pPr algn="ctr"/>
                      <a:r>
                        <a:rPr lang="zh-CN" altLang="en-US" sz="2800" b="1"/>
                        <a:t>溴水</a:t>
                      </a:r>
                      <a:endParaRPr lang="zh-CN" altLang="en-US" sz="2800" b="1"/>
                    </a:p>
                  </a:txBody>
                  <a:tcPr marL="45715" marR="45715" marT="22857" marB="22857" anchor="ctr" anchorCtr="1"/>
                </a:tc>
                <a:tc>
                  <a:txBody>
                    <a:bodyPr vert="horz" wrap="square"/>
                    <a:lstStyle/>
                    <a:p>
                      <a:pPr algn="ctr"/>
                      <a:endParaRPr lang="zh-CN" altLang="en-US" sz="2800" b="1"/>
                    </a:p>
                  </a:txBody>
                  <a:tcPr marL="45715" marR="45715" marT="22857" marB="22857" anchor="ctr" anchorCtr="1"/>
                </a:tc>
              </a:tr>
              <a:tr h="715645">
                <a:tc rowSpan="2">
                  <a:txBody>
                    <a:bodyPr vert="horz" wrap="square"/>
                    <a:lstStyle/>
                    <a:p>
                      <a:pPr algn="ctr"/>
                      <a:r>
                        <a:rPr lang="zh-CN" altLang="en-US" sz="2800" b="1"/>
                        <a:t>氯化氢</a:t>
                      </a:r>
                      <a:endParaRPr lang="zh-CN" altLang="en-US" sz="2800" b="1"/>
                    </a:p>
                  </a:txBody>
                  <a:tcPr marL="45715" marR="45715" marT="22857" marB="22857" anchor="ctr" anchorCtr="1"/>
                </a:tc>
                <a:tc>
                  <a:txBody>
                    <a:bodyPr vert="horz" wrap="square"/>
                    <a:lstStyle/>
                    <a:p>
                      <a:pPr algn="ctr"/>
                      <a:endParaRPr lang="zh-CN" altLang="en-US" sz="2800" b="1"/>
                    </a:p>
                  </a:txBody>
                  <a:tcPr marL="45715" marR="45715" marT="22857" marB="22857" anchor="ctr" anchorCtr="1"/>
                </a:tc>
              </a:tr>
              <a:tr h="715645">
                <a:tc vMerge="1">
                  <a:txBody>
                    <a:bodyPr vert="horz" wrap="square"/>
                    <a:lstStyle/>
                    <a:p/>
                  </a:txBody>
                  <a:tcPr/>
                </a:tc>
                <a:tc>
                  <a:txBody>
                    <a:bodyPr vert="horz" wrap="square"/>
                    <a:lstStyle/>
                    <a:p>
                      <a:pPr algn="ctr"/>
                      <a:endParaRPr lang="zh-CN" altLang="en-US" sz="2800" b="1"/>
                    </a:p>
                  </a:txBody>
                  <a:tcPr marL="45715" marR="45715" marT="22857" marB="22857" anchor="ctr" anchorCtr="1"/>
                </a:tc>
              </a:tr>
              <a:tr h="715645">
                <a:tc rowSpan="2">
                  <a:txBody>
                    <a:bodyPr vert="horz" wrap="square"/>
                    <a:lstStyle/>
                    <a:p>
                      <a:pPr algn="ctr"/>
                      <a:r>
                        <a:rPr lang="zh-CN" altLang="en-US" sz="2800" b="1"/>
                        <a:t>水</a:t>
                      </a:r>
                      <a:endParaRPr lang="zh-CN" altLang="en-US" sz="2800" b="1"/>
                    </a:p>
                  </a:txBody>
                  <a:tcPr marL="45715" marR="45715" marT="22857" marB="22857" anchor="ctr" anchorCtr="1"/>
                </a:tc>
                <a:tc>
                  <a:txBody>
                    <a:bodyPr vert="horz" wrap="square"/>
                    <a:lstStyle/>
                    <a:p>
                      <a:pPr algn="ctr"/>
                      <a:endParaRPr lang="zh-CN" altLang="en-US" sz="2800" b="1"/>
                    </a:p>
                  </a:txBody>
                  <a:tcPr marL="45715" marR="45715" marT="22857" marB="22857" anchor="ctr" anchorCtr="1"/>
                </a:tc>
              </a:tr>
              <a:tr h="715645">
                <a:tc vMerge="1">
                  <a:txBody>
                    <a:bodyPr vert="horz" wrap="square"/>
                    <a:lstStyle/>
                    <a:p/>
                  </a:txBody>
                  <a:tcPr/>
                </a:tc>
                <a:tc>
                  <a:txBody>
                    <a:bodyPr vert="horz" wrap="square"/>
                    <a:lstStyle/>
                    <a:p>
                      <a:pPr algn="ctr"/>
                      <a:endParaRPr lang="zh-CN" altLang="en-US" sz="2800" b="1"/>
                    </a:p>
                  </a:txBody>
                  <a:tcPr marL="45715" marR="45715" marT="22857" marB="22857" anchor="ctr" anchorCtr="1"/>
                </a:tc>
              </a:tr>
            </a:tbl>
          </a:graphicData>
        </a:graphic>
      </p:graphicFrame>
      <p:grpSp>
        <p:nvGrpSpPr>
          <p:cNvPr id="21" name="组合 20"/>
          <p:cNvGrpSpPr/>
          <p:nvPr/>
        </p:nvGrpSpPr>
        <p:grpSpPr>
          <a:xfrm>
            <a:off x="2207260" y="2945765"/>
            <a:ext cx="8679180" cy="521970"/>
            <a:chOff x="7784896" y="10387552"/>
            <a:chExt cx="7756410" cy="954966"/>
          </a:xfrm>
        </p:grpSpPr>
        <p:sp>
          <p:nvSpPr>
            <p:cNvPr id="23" name="文本框 22"/>
            <p:cNvSpPr txBox="1"/>
            <p:nvPr/>
          </p:nvSpPr>
          <p:spPr>
            <a:xfrm>
              <a:off x="7784896" y="10387552"/>
              <a:ext cx="7756410" cy="954966"/>
            </a:xfrm>
            <a:prstGeom prst="rect">
              <a:avLst/>
            </a:prstGeom>
            <a:noFill/>
          </p:spPr>
          <p:txBody>
            <a:bodyPr wrap="square" rtlCol="0">
              <a:spAutoFit/>
            </a:bodyPr>
            <a:lstStyle/>
            <a:p>
              <a:r>
                <a:rPr lang="en-US" altLang="zh-CN" sz="2800" b="1">
                  <a:solidFill>
                    <a:srgbClr val="FF0000"/>
                  </a:solidFill>
                  <a:latin typeface="Times New Roman" panose="02020603050405020304" charset="0"/>
                  <a:ea typeface="宋体-简" panose="02010800040101010101" charset="-122"/>
                  <a:cs typeface="Times New Roman" panose="02020603050405020304" charset="0"/>
                </a:rPr>
                <a:t>CH</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3</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CH</a:t>
              </a:r>
              <a:r>
                <a:rPr lang="zh-CN" altLang="en-US" sz="2800" b="1">
                  <a:solidFill>
                    <a:srgbClr val="FF0000"/>
                  </a:solidFill>
                  <a:latin typeface="Times New Roman" panose="02020603050405020304" charset="0"/>
                  <a:ea typeface="宋体-简" panose="02010800040101010101" charset="-122"/>
                  <a:cs typeface="Times New Roman" panose="02020603050405020304" charset="0"/>
                </a:rPr>
                <a:t>＝</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CH</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2</a:t>
              </a:r>
              <a:r>
                <a:rPr lang="zh-CN" altLang="en-US" sz="2800" b="1">
                  <a:solidFill>
                    <a:srgbClr val="FF0000"/>
                  </a:solidFill>
                  <a:latin typeface="Times New Roman" panose="02020603050405020304" charset="0"/>
                  <a:ea typeface="宋体-简" panose="02010800040101010101" charset="-122"/>
                  <a:cs typeface="Times New Roman" panose="02020603050405020304" charset="0"/>
                </a:rPr>
                <a:t>＋</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Br</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2</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          CH</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3</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CHBrCH</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2</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Br </a:t>
              </a:r>
              <a:endParaRPr lang="zh-CN" altLang="en-US" sz="2800" b="1">
                <a:solidFill>
                  <a:srgbClr val="FF0000"/>
                </a:solidFill>
                <a:latin typeface="Times New Roman" panose="02020603050405020304" charset="0"/>
                <a:ea typeface="宋体-简" panose="02010800040101010101" charset="-122"/>
                <a:cs typeface="Times New Roman" panose="02020603050405020304" charset="0"/>
              </a:endParaRPr>
            </a:p>
          </p:txBody>
        </p:sp>
        <p:cxnSp>
          <p:nvCxnSpPr>
            <p:cNvPr id="24" name="直接箭头连接符 23"/>
            <p:cNvCxnSpPr/>
            <p:nvPr/>
          </p:nvCxnSpPr>
          <p:spPr>
            <a:xfrm>
              <a:off x="10678510" y="10940549"/>
              <a:ext cx="620263" cy="15103"/>
            </a:xfrm>
            <a:prstGeom prst="straightConnector1">
              <a:avLst/>
            </a:prstGeom>
            <a:ln w="28575">
              <a:solidFill>
                <a:srgbClr val="FF0000"/>
              </a:solidFill>
              <a:tailEnd type="stealth" w="lg" len="lg"/>
            </a:ln>
          </p:spPr>
          <p:style>
            <a:lnRef idx="1">
              <a:schemeClr val="accent1"/>
            </a:lnRef>
            <a:fillRef idx="0">
              <a:schemeClr val="accent1"/>
            </a:fillRef>
            <a:effectRef idx="0">
              <a:schemeClr val="accent1"/>
            </a:effectRef>
            <a:fontRef idx="minor">
              <a:schemeClr val="tx1"/>
            </a:fontRef>
          </p:style>
        </p:cxnSp>
      </p:grpSp>
      <p:grpSp>
        <p:nvGrpSpPr>
          <p:cNvPr id="10" name="组合 9"/>
          <p:cNvGrpSpPr/>
          <p:nvPr/>
        </p:nvGrpSpPr>
        <p:grpSpPr>
          <a:xfrm>
            <a:off x="2305050" y="4129405"/>
            <a:ext cx="8483600" cy="715508"/>
            <a:chOff x="8881582" y="5053784"/>
            <a:chExt cx="7582090" cy="1307661"/>
          </a:xfrm>
        </p:grpSpPr>
        <p:sp>
          <p:nvSpPr>
            <p:cNvPr id="26" name="文本框 25"/>
            <p:cNvSpPr txBox="1"/>
            <p:nvPr/>
          </p:nvSpPr>
          <p:spPr>
            <a:xfrm>
              <a:off x="8881582" y="5407494"/>
              <a:ext cx="7582090" cy="953951"/>
            </a:xfrm>
            <a:prstGeom prst="rect">
              <a:avLst/>
            </a:prstGeom>
            <a:noFill/>
          </p:spPr>
          <p:txBody>
            <a:bodyPr wrap="square" rtlCol="0">
              <a:spAutoFit/>
            </a:bodyPr>
            <a:lstStyle/>
            <a:p>
              <a:r>
                <a:rPr lang="en-US" altLang="zh-CN" sz="2800" b="1">
                  <a:solidFill>
                    <a:srgbClr val="FF0000"/>
                  </a:solidFill>
                  <a:latin typeface="Times New Roman" panose="02020603050405020304" charset="0"/>
                  <a:ea typeface="宋体-简" panose="02010800040101010101" charset="-122"/>
                  <a:cs typeface="Times New Roman" panose="02020603050405020304" charset="0"/>
                </a:rPr>
                <a:t>CH</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3</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CH</a:t>
              </a:r>
              <a:r>
                <a:rPr lang="zh-CN" altLang="en-US" sz="2800" b="1">
                  <a:solidFill>
                    <a:srgbClr val="FF0000"/>
                  </a:solidFill>
                  <a:latin typeface="Times New Roman" panose="02020603050405020304" charset="0"/>
                  <a:ea typeface="宋体-简" panose="02010800040101010101" charset="-122"/>
                  <a:cs typeface="Times New Roman" panose="02020603050405020304" charset="0"/>
                </a:rPr>
                <a:t>＝</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CH</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2</a:t>
              </a:r>
              <a:r>
                <a:rPr lang="zh-CN" altLang="en-US" sz="2800" b="1">
                  <a:solidFill>
                    <a:srgbClr val="FF0000"/>
                  </a:solidFill>
                  <a:latin typeface="Times New Roman" panose="02020603050405020304" charset="0"/>
                  <a:ea typeface="宋体-简" panose="02010800040101010101" charset="-122"/>
                  <a:cs typeface="Times New Roman" panose="02020603050405020304" charset="0"/>
                </a:rPr>
                <a:t>＋</a:t>
              </a:r>
              <a:r>
                <a:rPr lang="en-US" altLang="zh-CN" sz="2800" b="1" err="1">
                  <a:solidFill>
                    <a:srgbClr val="FF0000"/>
                  </a:solidFill>
                  <a:latin typeface="Times New Roman" panose="02020603050405020304" charset="0"/>
                  <a:ea typeface="宋体-简" panose="02010800040101010101" charset="-122"/>
                  <a:cs typeface="Times New Roman" panose="02020603050405020304" charset="0"/>
                </a:rPr>
                <a:t>HCl          CH</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3</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CH</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2</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CH</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2</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Cl </a:t>
              </a:r>
              <a:endParaRPr lang="zh-CN" altLang="en-US" sz="2800" b="1">
                <a:solidFill>
                  <a:srgbClr val="FF0000"/>
                </a:solidFill>
                <a:latin typeface="Times New Roman" panose="02020603050405020304" charset="0"/>
                <a:ea typeface="宋体-简" panose="02010800040101010101" charset="-122"/>
                <a:cs typeface="Times New Roman" panose="02020603050405020304" charset="0"/>
              </a:endParaRPr>
            </a:p>
          </p:txBody>
        </p:sp>
        <p:grpSp>
          <p:nvGrpSpPr>
            <p:cNvPr id="11" name="组合 10"/>
            <p:cNvGrpSpPr/>
            <p:nvPr/>
          </p:nvGrpSpPr>
          <p:grpSpPr>
            <a:xfrm>
              <a:off x="11778964" y="5053784"/>
              <a:ext cx="864000" cy="953951"/>
              <a:chOff x="11778964" y="5053784"/>
              <a:chExt cx="864000" cy="953951"/>
            </a:xfrm>
          </p:grpSpPr>
          <p:cxnSp>
            <p:nvCxnSpPr>
              <p:cNvPr id="27" name="直接箭头连接符 26"/>
              <p:cNvCxnSpPr/>
              <p:nvPr/>
            </p:nvCxnSpPr>
            <p:spPr>
              <a:xfrm>
                <a:off x="11778964" y="5885141"/>
                <a:ext cx="864000" cy="0"/>
              </a:xfrm>
              <a:prstGeom prst="straightConnector1">
                <a:avLst/>
              </a:prstGeom>
              <a:ln w="28575">
                <a:solidFill>
                  <a:srgbClr val="FF0000"/>
                </a:solidFill>
                <a:tailEnd type="stealth" w="lg" len="lg"/>
              </a:ln>
            </p:spPr>
            <p:style>
              <a:lnRef idx="1">
                <a:schemeClr val="accent1"/>
              </a:lnRef>
              <a:fillRef idx="0">
                <a:schemeClr val="accent1"/>
              </a:fillRef>
              <a:effectRef idx="0">
                <a:schemeClr val="accent1"/>
              </a:effectRef>
              <a:fontRef idx="minor">
                <a:schemeClr val="tx1"/>
              </a:fontRef>
            </p:style>
          </p:cxnSp>
          <p:sp>
            <p:nvSpPr>
              <p:cNvPr id="28" name="文本框 27"/>
              <p:cNvSpPr txBox="1"/>
              <p:nvPr/>
            </p:nvSpPr>
            <p:spPr>
              <a:xfrm>
                <a:off x="11890985" y="5053784"/>
                <a:ext cx="639959" cy="953951"/>
              </a:xfrm>
              <a:prstGeom prst="rect">
                <a:avLst/>
              </a:prstGeom>
              <a:noFill/>
            </p:spPr>
            <p:txBody>
              <a:bodyPr wrap="square" rtlCol="0">
                <a:spAutoFit/>
              </a:bodyPr>
              <a:lstStyle/>
              <a:p>
                <a:pPr algn="ctr"/>
                <a:r>
                  <a:rPr lang="zh-CN" altLang="en-US" sz="2800" b="1">
                    <a:solidFill>
                      <a:srgbClr val="FF0000"/>
                    </a:solidFill>
                    <a:latin typeface="Times New Roman" panose="02020603050405020304" charset="0"/>
                    <a:ea typeface="宋体-简" panose="02010800040101010101" charset="-122"/>
                    <a:cs typeface="Times New Roman" panose="02020603050405020304" charset="0"/>
                  </a:rPr>
                  <a:t>△</a:t>
                </a:r>
                <a:endParaRPr lang="zh-CN" altLang="en-US" sz="2800" b="1">
                  <a:solidFill>
                    <a:srgbClr val="FF0000"/>
                  </a:solidFill>
                  <a:latin typeface="Times New Roman" panose="02020603050405020304" charset="0"/>
                  <a:ea typeface="宋体-简" panose="02010800040101010101" charset="-122"/>
                  <a:cs typeface="Times New Roman" panose="02020603050405020304" charset="0"/>
                </a:endParaRPr>
              </a:p>
            </p:txBody>
          </p:sp>
        </p:grpSp>
      </p:grpSp>
      <p:grpSp>
        <p:nvGrpSpPr>
          <p:cNvPr id="29" name="组合 28"/>
          <p:cNvGrpSpPr/>
          <p:nvPr/>
        </p:nvGrpSpPr>
        <p:grpSpPr>
          <a:xfrm>
            <a:off x="2407920" y="3423920"/>
            <a:ext cx="8277225" cy="705349"/>
            <a:chOff x="8881582" y="5072351"/>
            <a:chExt cx="7396379" cy="1289094"/>
          </a:xfrm>
        </p:grpSpPr>
        <p:sp>
          <p:nvSpPr>
            <p:cNvPr id="30" name="文本框 29"/>
            <p:cNvSpPr txBox="1"/>
            <p:nvPr/>
          </p:nvSpPr>
          <p:spPr>
            <a:xfrm>
              <a:off x="8881582" y="5407494"/>
              <a:ext cx="7396379" cy="953951"/>
            </a:xfrm>
            <a:prstGeom prst="rect">
              <a:avLst/>
            </a:prstGeom>
            <a:noFill/>
          </p:spPr>
          <p:txBody>
            <a:bodyPr wrap="square" rtlCol="0">
              <a:spAutoFit/>
            </a:bodyPr>
            <a:lstStyle/>
            <a:p>
              <a:r>
                <a:rPr lang="en-US" altLang="zh-CN" sz="2800" b="1">
                  <a:solidFill>
                    <a:srgbClr val="FF0000"/>
                  </a:solidFill>
                  <a:latin typeface="Times New Roman" panose="02020603050405020304" charset="0"/>
                  <a:ea typeface="宋体-简" panose="02010800040101010101" charset="-122"/>
                  <a:cs typeface="Times New Roman" panose="02020603050405020304" charset="0"/>
                </a:rPr>
                <a:t>CH</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3</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CH</a:t>
              </a:r>
              <a:r>
                <a:rPr lang="zh-CN" altLang="en-US" sz="2800" b="1">
                  <a:solidFill>
                    <a:srgbClr val="FF0000"/>
                  </a:solidFill>
                  <a:latin typeface="Times New Roman" panose="02020603050405020304" charset="0"/>
                  <a:ea typeface="宋体-简" panose="02010800040101010101" charset="-122"/>
                  <a:cs typeface="Times New Roman" panose="02020603050405020304" charset="0"/>
                </a:rPr>
                <a:t>＝</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CH</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2</a:t>
              </a:r>
              <a:r>
                <a:rPr lang="zh-CN" altLang="en-US" sz="2800" b="1">
                  <a:solidFill>
                    <a:srgbClr val="FF0000"/>
                  </a:solidFill>
                  <a:latin typeface="Times New Roman" panose="02020603050405020304" charset="0"/>
                  <a:ea typeface="宋体-简" panose="02010800040101010101" charset="-122"/>
                  <a:cs typeface="Times New Roman" panose="02020603050405020304" charset="0"/>
                </a:rPr>
                <a:t>＋</a:t>
              </a:r>
              <a:r>
                <a:rPr lang="en-US" altLang="zh-CN" sz="2800" b="1" err="1">
                  <a:solidFill>
                    <a:srgbClr val="FF0000"/>
                  </a:solidFill>
                  <a:latin typeface="Times New Roman" panose="02020603050405020304" charset="0"/>
                  <a:ea typeface="宋体-简" panose="02010800040101010101" charset="-122"/>
                  <a:cs typeface="Times New Roman" panose="02020603050405020304" charset="0"/>
                </a:rPr>
                <a:t>HCl          CH</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3</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CHClCH</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3</a:t>
              </a:r>
              <a:endParaRPr lang="zh-CN" altLang="en-US" sz="2800" b="1">
                <a:solidFill>
                  <a:srgbClr val="FF0000"/>
                </a:solidFill>
                <a:latin typeface="Times New Roman" panose="02020603050405020304" charset="0"/>
                <a:ea typeface="宋体-简" panose="02010800040101010101" charset="-122"/>
                <a:cs typeface="Times New Roman" panose="02020603050405020304" charset="0"/>
              </a:endParaRPr>
            </a:p>
          </p:txBody>
        </p:sp>
        <p:grpSp>
          <p:nvGrpSpPr>
            <p:cNvPr id="31" name="组合 30"/>
            <p:cNvGrpSpPr/>
            <p:nvPr/>
          </p:nvGrpSpPr>
          <p:grpSpPr>
            <a:xfrm>
              <a:off x="11765640" y="5072351"/>
              <a:ext cx="793845" cy="953951"/>
              <a:chOff x="11765640" y="5072351"/>
              <a:chExt cx="793845" cy="953951"/>
            </a:xfrm>
          </p:grpSpPr>
          <p:cxnSp>
            <p:nvCxnSpPr>
              <p:cNvPr id="32" name="直接箭头连接符 31"/>
              <p:cNvCxnSpPr/>
              <p:nvPr/>
            </p:nvCxnSpPr>
            <p:spPr>
              <a:xfrm flipV="1">
                <a:off x="11765640" y="5823339"/>
                <a:ext cx="793845" cy="29119"/>
              </a:xfrm>
              <a:prstGeom prst="straightConnector1">
                <a:avLst/>
              </a:prstGeom>
              <a:ln w="28575">
                <a:solidFill>
                  <a:srgbClr val="FF0000"/>
                </a:solidFill>
                <a:tailEnd type="stealth" w="lg" len="lg"/>
              </a:ln>
            </p:spPr>
            <p:style>
              <a:lnRef idx="1">
                <a:schemeClr val="accent1"/>
              </a:lnRef>
              <a:fillRef idx="0">
                <a:schemeClr val="accent1"/>
              </a:fillRef>
              <a:effectRef idx="0">
                <a:schemeClr val="accent1"/>
              </a:effectRef>
              <a:fontRef idx="minor">
                <a:schemeClr val="tx1"/>
              </a:fontRef>
            </p:style>
          </p:cxnSp>
          <p:sp>
            <p:nvSpPr>
              <p:cNvPr id="33" name="文本框 32"/>
              <p:cNvSpPr txBox="1"/>
              <p:nvPr/>
            </p:nvSpPr>
            <p:spPr>
              <a:xfrm>
                <a:off x="11842414" y="5072351"/>
                <a:ext cx="640055" cy="953951"/>
              </a:xfrm>
              <a:prstGeom prst="rect">
                <a:avLst/>
              </a:prstGeom>
              <a:noFill/>
            </p:spPr>
            <p:txBody>
              <a:bodyPr wrap="square" rtlCol="0">
                <a:spAutoFit/>
              </a:bodyPr>
              <a:lstStyle/>
              <a:p>
                <a:pPr algn="ctr"/>
                <a:r>
                  <a:rPr lang="zh-CN" altLang="en-US" sz="2800" b="1">
                    <a:solidFill>
                      <a:srgbClr val="FF0000"/>
                    </a:solidFill>
                    <a:latin typeface="Times New Roman" panose="02020603050405020304" charset="0"/>
                    <a:ea typeface="宋体-简" panose="02010800040101010101" charset="-122"/>
                    <a:cs typeface="Times New Roman" panose="02020603050405020304" charset="0"/>
                  </a:rPr>
                  <a:t>△</a:t>
                </a:r>
                <a:endParaRPr lang="zh-CN" altLang="en-US" sz="2800" b="1">
                  <a:solidFill>
                    <a:srgbClr val="FF0000"/>
                  </a:solidFill>
                  <a:latin typeface="Times New Roman" panose="02020603050405020304" charset="0"/>
                  <a:ea typeface="宋体-简" panose="02010800040101010101" charset="-122"/>
                  <a:cs typeface="Times New Roman" panose="02020603050405020304" charset="0"/>
                </a:endParaRPr>
              </a:p>
            </p:txBody>
          </p:sp>
        </p:grpSp>
      </p:grpSp>
      <p:grpSp>
        <p:nvGrpSpPr>
          <p:cNvPr id="12" name="组合 11"/>
          <p:cNvGrpSpPr/>
          <p:nvPr/>
        </p:nvGrpSpPr>
        <p:grpSpPr>
          <a:xfrm>
            <a:off x="2007870" y="5543549"/>
            <a:ext cx="10001885" cy="829945"/>
            <a:chOff x="5907542" y="393438"/>
            <a:chExt cx="8937526" cy="1517805"/>
          </a:xfrm>
        </p:grpSpPr>
        <p:sp>
          <p:nvSpPr>
            <p:cNvPr id="35" name="文本框 34"/>
            <p:cNvSpPr txBox="1"/>
            <p:nvPr/>
          </p:nvSpPr>
          <p:spPr>
            <a:xfrm>
              <a:off x="5907542" y="728085"/>
              <a:ext cx="8937526" cy="954580"/>
            </a:xfrm>
            <a:prstGeom prst="rect">
              <a:avLst/>
            </a:prstGeom>
            <a:noFill/>
          </p:spPr>
          <p:txBody>
            <a:bodyPr wrap="square" rtlCol="0">
              <a:spAutoFit/>
            </a:bodyPr>
            <a:lstStyle/>
            <a:p>
              <a:r>
                <a:rPr lang="en-US" altLang="zh-CN" sz="2800" b="1">
                  <a:solidFill>
                    <a:srgbClr val="FF0000"/>
                  </a:solidFill>
                  <a:latin typeface="Times New Roman" panose="02020603050405020304" charset="0"/>
                  <a:ea typeface="宋体-简" panose="02010800040101010101" charset="-122"/>
                  <a:cs typeface="Times New Roman" panose="02020603050405020304" charset="0"/>
                </a:rPr>
                <a:t>CH</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3</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CH</a:t>
              </a:r>
              <a:r>
                <a:rPr lang="zh-CN" altLang="en-US" sz="2800" b="1">
                  <a:solidFill>
                    <a:srgbClr val="FF0000"/>
                  </a:solidFill>
                  <a:latin typeface="Times New Roman" panose="02020603050405020304" charset="0"/>
                  <a:ea typeface="宋体-简" panose="02010800040101010101" charset="-122"/>
                  <a:cs typeface="Times New Roman" panose="02020603050405020304" charset="0"/>
                </a:rPr>
                <a:t>＝</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CH</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2</a:t>
              </a:r>
              <a:r>
                <a:rPr lang="zh-CN" altLang="en-US" sz="2800" b="1">
                  <a:solidFill>
                    <a:srgbClr val="FF0000"/>
                  </a:solidFill>
                  <a:latin typeface="Times New Roman" panose="02020603050405020304" charset="0"/>
                  <a:ea typeface="宋体-简" panose="02010800040101010101" charset="-122"/>
                  <a:cs typeface="Times New Roman" panose="02020603050405020304" charset="0"/>
                </a:rPr>
                <a:t>＋</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H</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2</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O                    CH</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3</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CH</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2</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CH</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2</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OH</a:t>
              </a:r>
              <a:endParaRPr lang="zh-CN" altLang="en-US" sz="2800" b="1">
                <a:solidFill>
                  <a:srgbClr val="FF0000"/>
                </a:solidFill>
                <a:latin typeface="Times New Roman" panose="02020603050405020304" charset="0"/>
                <a:ea typeface="宋体-简" panose="02010800040101010101" charset="-122"/>
                <a:cs typeface="Times New Roman" panose="02020603050405020304" charset="0"/>
              </a:endParaRPr>
            </a:p>
          </p:txBody>
        </p:sp>
        <p:grpSp>
          <p:nvGrpSpPr>
            <p:cNvPr id="13" name="组合 12"/>
            <p:cNvGrpSpPr/>
            <p:nvPr/>
          </p:nvGrpSpPr>
          <p:grpSpPr>
            <a:xfrm>
              <a:off x="8608765" y="393438"/>
              <a:ext cx="1995679" cy="1517805"/>
              <a:chOff x="11985859" y="675716"/>
              <a:chExt cx="1995679" cy="1517805"/>
            </a:xfrm>
          </p:grpSpPr>
          <p:sp>
            <p:nvSpPr>
              <p:cNvPr id="38" name="文本框 37"/>
              <p:cNvSpPr txBox="1"/>
              <p:nvPr/>
            </p:nvSpPr>
            <p:spPr>
              <a:xfrm>
                <a:off x="11985859" y="675716"/>
                <a:ext cx="1995679" cy="1517805"/>
              </a:xfrm>
              <a:prstGeom prst="rect">
                <a:avLst/>
              </a:prstGeom>
              <a:noFill/>
            </p:spPr>
            <p:txBody>
              <a:bodyPr wrap="square" rtlCol="0">
                <a:spAutoFit/>
              </a:bodyPr>
              <a:lstStyle/>
              <a:p>
                <a:pPr algn="ctr">
                  <a:lnSpc>
                    <a:spcPct val="120000"/>
                  </a:lnSpc>
                </a:pPr>
                <a:r>
                  <a:rPr lang="zh-CN" altLang="en-US" sz="2000">
                    <a:solidFill>
                      <a:srgbClr val="FF0000"/>
                    </a:solidFill>
                    <a:latin typeface="Times New Roman" panose="02020603050405020304" charset="0"/>
                    <a:ea typeface="宋体-简" panose="02010800040101010101" charset="-122"/>
                    <a:cs typeface="Times New Roman" panose="02020603050405020304" charset="0"/>
                  </a:rPr>
                  <a:t>催化剂</a:t>
                </a:r>
                <a:endParaRPr lang="en-US" altLang="zh-CN" sz="2000">
                  <a:solidFill>
                    <a:srgbClr val="FF0000"/>
                  </a:solidFill>
                  <a:latin typeface="Times New Roman" panose="02020603050405020304" charset="0"/>
                  <a:ea typeface="宋体-简" panose="02010800040101010101" charset="-122"/>
                  <a:cs typeface="Times New Roman" panose="02020603050405020304" charset="0"/>
                </a:endParaRPr>
              </a:p>
              <a:p>
                <a:pPr algn="ctr">
                  <a:lnSpc>
                    <a:spcPct val="120000"/>
                  </a:lnSpc>
                </a:pPr>
                <a:r>
                  <a:rPr lang="zh-CN" altLang="en-US" sz="2000">
                    <a:solidFill>
                      <a:srgbClr val="FF0000"/>
                    </a:solidFill>
                    <a:latin typeface="Times New Roman" panose="02020603050405020304" charset="0"/>
                    <a:ea typeface="宋体-简" panose="02010800040101010101" charset="-122"/>
                    <a:cs typeface="Times New Roman" panose="02020603050405020304" charset="0"/>
                  </a:rPr>
                  <a:t>加热、加压</a:t>
                </a:r>
                <a:endParaRPr lang="zh-CN" altLang="en-US" sz="2000">
                  <a:solidFill>
                    <a:srgbClr val="FF0000"/>
                  </a:solidFill>
                  <a:latin typeface="Times New Roman" panose="02020603050405020304" charset="0"/>
                  <a:ea typeface="宋体-简" panose="02010800040101010101" charset="-122"/>
                  <a:cs typeface="Times New Roman" panose="02020603050405020304" charset="0"/>
                </a:endParaRPr>
              </a:p>
            </p:txBody>
          </p:sp>
          <p:cxnSp>
            <p:nvCxnSpPr>
              <p:cNvPr id="37" name="直接箭头连接符 36"/>
              <p:cNvCxnSpPr/>
              <p:nvPr/>
            </p:nvCxnSpPr>
            <p:spPr>
              <a:xfrm>
                <a:off x="12320365" y="1487458"/>
                <a:ext cx="1326642" cy="1162"/>
              </a:xfrm>
              <a:prstGeom prst="straightConnector1">
                <a:avLst/>
              </a:prstGeom>
              <a:ln w="28575">
                <a:solidFill>
                  <a:srgbClr val="FF0000"/>
                </a:solidFill>
                <a:tailEnd type="stealth" w="lg" len="lg"/>
              </a:ln>
            </p:spPr>
            <p:style>
              <a:lnRef idx="1">
                <a:schemeClr val="accent1"/>
              </a:lnRef>
              <a:fillRef idx="0">
                <a:schemeClr val="accent1"/>
              </a:fillRef>
              <a:effectRef idx="0">
                <a:schemeClr val="accent1"/>
              </a:effectRef>
              <a:fontRef idx="minor">
                <a:schemeClr val="tx1"/>
              </a:fontRef>
            </p:style>
          </p:cxnSp>
        </p:grpSp>
      </p:grpSp>
      <p:grpSp>
        <p:nvGrpSpPr>
          <p:cNvPr id="51" name="组合 50"/>
          <p:cNvGrpSpPr/>
          <p:nvPr/>
        </p:nvGrpSpPr>
        <p:grpSpPr>
          <a:xfrm>
            <a:off x="1976755" y="4801233"/>
            <a:ext cx="10168890" cy="829945"/>
            <a:chOff x="5907542" y="425951"/>
            <a:chExt cx="9087656" cy="1517805"/>
          </a:xfrm>
        </p:grpSpPr>
        <p:sp>
          <p:nvSpPr>
            <p:cNvPr id="52" name="文本框 51"/>
            <p:cNvSpPr txBox="1"/>
            <p:nvPr/>
          </p:nvSpPr>
          <p:spPr>
            <a:xfrm>
              <a:off x="5907542" y="728085"/>
              <a:ext cx="9087656" cy="954580"/>
            </a:xfrm>
            <a:prstGeom prst="rect">
              <a:avLst/>
            </a:prstGeom>
            <a:noFill/>
          </p:spPr>
          <p:txBody>
            <a:bodyPr wrap="square" rtlCol="0">
              <a:spAutoFit/>
            </a:bodyPr>
            <a:lstStyle/>
            <a:p>
              <a:r>
                <a:rPr lang="en-US" altLang="zh-CN" sz="2800" b="1">
                  <a:solidFill>
                    <a:srgbClr val="FF0000"/>
                  </a:solidFill>
                  <a:latin typeface="Times New Roman" panose="02020603050405020304" charset="0"/>
                  <a:ea typeface="宋体-简" panose="02010800040101010101" charset="-122"/>
                  <a:cs typeface="Times New Roman" panose="02020603050405020304" charset="0"/>
                </a:rPr>
                <a:t>CH</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3</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CH</a:t>
              </a:r>
              <a:r>
                <a:rPr lang="zh-CN" altLang="en-US" sz="2800" b="1">
                  <a:solidFill>
                    <a:srgbClr val="FF0000"/>
                  </a:solidFill>
                  <a:latin typeface="Times New Roman" panose="02020603050405020304" charset="0"/>
                  <a:ea typeface="宋体-简" panose="02010800040101010101" charset="-122"/>
                  <a:cs typeface="Times New Roman" panose="02020603050405020304" charset="0"/>
                </a:rPr>
                <a:t>＝</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CH</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2</a:t>
              </a:r>
              <a:r>
                <a:rPr lang="zh-CN" altLang="en-US" sz="2800" b="1">
                  <a:solidFill>
                    <a:srgbClr val="FF0000"/>
                  </a:solidFill>
                  <a:latin typeface="Times New Roman" panose="02020603050405020304" charset="0"/>
                  <a:ea typeface="宋体-简" panose="02010800040101010101" charset="-122"/>
                  <a:cs typeface="Times New Roman" panose="02020603050405020304" charset="0"/>
                </a:rPr>
                <a:t>＋</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H</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2</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O                    CH</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3</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CH(OH )CH</a:t>
              </a:r>
              <a:r>
                <a:rPr lang="en-US" altLang="zh-CN" sz="2800" b="1" baseline="-25000">
                  <a:solidFill>
                    <a:srgbClr val="FF0000"/>
                  </a:solidFill>
                  <a:latin typeface="Times New Roman" panose="02020603050405020304" charset="0"/>
                  <a:ea typeface="宋体-简" panose="02010800040101010101" charset="-122"/>
                  <a:cs typeface="Times New Roman" panose="02020603050405020304" charset="0"/>
                </a:rPr>
                <a:t>3</a:t>
              </a:r>
              <a:endParaRPr lang="zh-CN" altLang="en-US" sz="2800" b="1">
                <a:solidFill>
                  <a:srgbClr val="FF0000"/>
                </a:solidFill>
                <a:latin typeface="Times New Roman" panose="02020603050405020304" charset="0"/>
                <a:ea typeface="宋体-简" panose="02010800040101010101" charset="-122"/>
                <a:cs typeface="Times New Roman" panose="02020603050405020304" charset="0"/>
              </a:endParaRPr>
            </a:p>
          </p:txBody>
        </p:sp>
        <p:grpSp>
          <p:nvGrpSpPr>
            <p:cNvPr id="53" name="组合 52"/>
            <p:cNvGrpSpPr/>
            <p:nvPr/>
          </p:nvGrpSpPr>
          <p:grpSpPr>
            <a:xfrm>
              <a:off x="8845307" y="425951"/>
              <a:ext cx="1995679" cy="1517805"/>
              <a:chOff x="12222401" y="708229"/>
              <a:chExt cx="1995679" cy="1517805"/>
            </a:xfrm>
          </p:grpSpPr>
          <p:sp>
            <p:nvSpPr>
              <p:cNvPr id="54" name="文本框 53"/>
              <p:cNvSpPr txBox="1"/>
              <p:nvPr/>
            </p:nvSpPr>
            <p:spPr>
              <a:xfrm>
                <a:off x="12222401" y="708229"/>
                <a:ext cx="1995679" cy="1517805"/>
              </a:xfrm>
              <a:prstGeom prst="rect">
                <a:avLst/>
              </a:prstGeom>
              <a:noFill/>
            </p:spPr>
            <p:txBody>
              <a:bodyPr wrap="square" rtlCol="0">
                <a:spAutoFit/>
              </a:bodyPr>
              <a:lstStyle/>
              <a:p>
                <a:pPr algn="ctr">
                  <a:lnSpc>
                    <a:spcPct val="120000"/>
                  </a:lnSpc>
                </a:pPr>
                <a:r>
                  <a:rPr lang="zh-CN" altLang="en-US" sz="2000">
                    <a:solidFill>
                      <a:srgbClr val="FF0000"/>
                    </a:solidFill>
                    <a:latin typeface="Times New Roman" panose="02020603050405020304" charset="0"/>
                    <a:ea typeface="宋体-简" panose="02010800040101010101" charset="-122"/>
                    <a:cs typeface="Times New Roman" panose="02020603050405020304" charset="0"/>
                  </a:rPr>
                  <a:t>催化剂</a:t>
                </a:r>
                <a:endParaRPr lang="en-US" altLang="zh-CN" sz="2000">
                  <a:solidFill>
                    <a:srgbClr val="FF0000"/>
                  </a:solidFill>
                  <a:latin typeface="Times New Roman" panose="02020603050405020304" charset="0"/>
                  <a:ea typeface="宋体-简" panose="02010800040101010101" charset="-122"/>
                  <a:cs typeface="Times New Roman" panose="02020603050405020304" charset="0"/>
                </a:endParaRPr>
              </a:p>
              <a:p>
                <a:pPr algn="ctr">
                  <a:lnSpc>
                    <a:spcPct val="120000"/>
                  </a:lnSpc>
                </a:pPr>
                <a:r>
                  <a:rPr lang="zh-CN" altLang="en-US" sz="2000">
                    <a:solidFill>
                      <a:srgbClr val="FF0000"/>
                    </a:solidFill>
                    <a:latin typeface="Times New Roman" panose="02020603050405020304" charset="0"/>
                    <a:ea typeface="宋体-简" panose="02010800040101010101" charset="-122"/>
                    <a:cs typeface="Times New Roman" panose="02020603050405020304" charset="0"/>
                  </a:rPr>
                  <a:t>加热、加压</a:t>
                </a:r>
                <a:endParaRPr lang="zh-CN" altLang="en-US" sz="2000">
                  <a:solidFill>
                    <a:srgbClr val="FF0000"/>
                  </a:solidFill>
                  <a:latin typeface="Times New Roman" panose="02020603050405020304" charset="0"/>
                  <a:ea typeface="宋体-简" panose="02010800040101010101" charset="-122"/>
                  <a:cs typeface="Times New Roman" panose="02020603050405020304" charset="0"/>
                </a:endParaRPr>
              </a:p>
            </p:txBody>
          </p:sp>
          <p:cxnSp>
            <p:nvCxnSpPr>
              <p:cNvPr id="55" name="直接箭头连接符 54"/>
              <p:cNvCxnSpPr/>
              <p:nvPr/>
            </p:nvCxnSpPr>
            <p:spPr>
              <a:xfrm flipV="1">
                <a:off x="12532365" y="1480490"/>
                <a:ext cx="1187763" cy="13936"/>
              </a:xfrm>
              <a:prstGeom prst="straightConnector1">
                <a:avLst/>
              </a:prstGeom>
              <a:ln w="28575">
                <a:solidFill>
                  <a:srgbClr val="FF0000"/>
                </a:solidFill>
                <a:tailEnd type="stealth" w="lg" len="lg"/>
              </a:ln>
            </p:spPr>
            <p:style>
              <a:lnRef idx="1">
                <a:schemeClr val="accent1"/>
              </a:lnRef>
              <a:fillRef idx="0">
                <a:schemeClr val="accent1"/>
              </a:fillRef>
              <a:effectRef idx="0">
                <a:schemeClr val="accent1"/>
              </a:effectRef>
              <a:fontRef idx="minor">
                <a:schemeClr val="tx1"/>
              </a:fontRef>
            </p:style>
          </p:cxnSp>
        </p:grpSp>
      </p:grpSp>
      <p:sp>
        <p:nvSpPr>
          <p:cNvPr id="14" name="文本框 13"/>
          <p:cNvSpPr txBox="1"/>
          <p:nvPr/>
        </p:nvSpPr>
        <p:spPr>
          <a:xfrm>
            <a:off x="3679825" y="1329055"/>
            <a:ext cx="2320290" cy="521970"/>
          </a:xfrm>
          <a:prstGeom prst="rect">
            <a:avLst/>
          </a:prstGeom>
          <a:noFill/>
        </p:spPr>
        <p:txBody>
          <a:bodyPr wrap="none" rtlCol="0" anchor="t">
            <a:spAutoFit/>
          </a:bodyPr>
          <a:lstStyle/>
          <a:p>
            <a:pPr algn="ctr"/>
            <a:r>
              <a:rPr lang="zh-CN" altLang="en-US" sz="2800" b="1">
                <a:latin typeface="Calibri"/>
                <a:ea typeface="Calibri" panose="020f0502020204030204" charset="0"/>
                <a:sym typeface="+mn-ea"/>
              </a:rPr>
              <a:t>①</a:t>
            </a:r>
            <a:r>
              <a:rPr lang="zh-CN" altLang="en-US" sz="2800" b="1">
                <a:sym typeface="+mn-ea"/>
              </a:rPr>
              <a:t>以丙烯为例</a:t>
            </a:r>
            <a:endParaRPr lang="zh-CN" altLang="en-US" sz="2800" b="1">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blinds(horizontal)">
                                      <p:cBhvr>
                                        <p:cTn id="12" dur="500"/>
                                        <p:tgtEl>
                                          <p:spTgt spid="1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linds(horizontal)">
                                      <p:cBhvr>
                                        <p:cTn id="17" dur="500"/>
                                        <p:tgtEl>
                                          <p:spTgt spid="9"/>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1" presetClass="entr" presetSubtype="0" fill="hold" nodeType="clickEffect">
                                  <p:stCondLst>
                                    <p:cond delay="0"/>
                                  </p:stCondLst>
                                  <p:childTnLst>
                                    <p:set>
                                      <p:cBhvr>
                                        <p:cTn id="21" dur="1" fill="hold">
                                          <p:stCondLst>
                                            <p:cond delay="0"/>
                                          </p:stCondLst>
                                        </p:cTn>
                                        <p:tgtEl>
                                          <p:spTgt spid="21"/>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afterGroup">
                            <p:stCondLst>
                              <p:cond delay="0"/>
                            </p:stCondLst>
                            <p:childTnLst>
                              <p:par>
                                <p:cTn id="24" presetID="1" presetClass="entr" presetSubtype="0" fill="hold" nodeType="clickEffect">
                                  <p:stCondLst>
                                    <p:cond delay="0"/>
                                  </p:stCondLst>
                                  <p:childTnLst>
                                    <p:set>
                                      <p:cBhvr>
                                        <p:cTn id="25" dur="1" fill="hold">
                                          <p:stCondLst>
                                            <p:cond delay="0"/>
                                          </p:stCondLst>
                                        </p:cTn>
                                        <p:tgtEl>
                                          <p:spTgt spid="29"/>
                                        </p:tgtEl>
                                        <p:attrNameLst>
                                          <p:attrName>style.visibility</p:attrName>
                                        </p:attrNameLst>
                                      </p:cBhvr>
                                      <p:to>
                                        <p:strVal val="visible"/>
                                      </p:to>
                                    </p:set>
                                  </p:childTnLst>
                                </p:cTn>
                              </p:par>
                            </p:childTnLst>
                          </p:cTn>
                        </p:par>
                      </p:childTnLst>
                    </p:cTn>
                  </p:par>
                  <p:par>
                    <p:cTn id="26" fill="hold" nodeType="clickPar">
                      <p:stCondLst>
                        <p:cond delay="indefinite"/>
                      </p:stCondLst>
                      <p:childTnLst>
                        <p:par>
                          <p:cTn id="27" fill="hold" nodeType="afterGroup">
                            <p:stCondLst>
                              <p:cond delay="0"/>
                            </p:stCondLst>
                            <p:childTnLst>
                              <p:par>
                                <p:cTn id="28" presetID="1" presetClass="entr" presetSubtype="0" fill="hold" nodeType="clickEffect">
                                  <p:stCondLst>
                                    <p:cond delay="0"/>
                                  </p:stCondLst>
                                  <p:childTnLst>
                                    <p:set>
                                      <p:cBhvr>
                                        <p:cTn id="29" dur="1" fill="hold">
                                          <p:stCondLst>
                                            <p:cond delay="0"/>
                                          </p:stCondLst>
                                        </p:cTn>
                                        <p:tgtEl>
                                          <p:spTgt spid="10"/>
                                        </p:tgtEl>
                                        <p:attrNameLst>
                                          <p:attrName>style.visibility</p:attrName>
                                        </p:attrNameLst>
                                      </p:cBhvr>
                                      <p:to>
                                        <p:strVal val="visible"/>
                                      </p:to>
                                    </p:set>
                                  </p:childTnLst>
                                </p:cTn>
                              </p:par>
                            </p:childTnLst>
                          </p:cTn>
                        </p:par>
                      </p:childTnLst>
                    </p:cTn>
                  </p:par>
                  <p:par>
                    <p:cTn id="30" fill="hold" nodeType="clickPar">
                      <p:stCondLst>
                        <p:cond delay="indefinite"/>
                      </p:stCondLst>
                      <p:childTnLst>
                        <p:par>
                          <p:cTn id="31" fill="hold" nodeType="afterGroup">
                            <p:stCondLst>
                              <p:cond delay="0"/>
                            </p:stCondLst>
                            <p:childTnLst>
                              <p:par>
                                <p:cTn id="32" presetID="1" presetClass="entr" presetSubtype="0" fill="hold" nodeType="clickEffect">
                                  <p:stCondLst>
                                    <p:cond delay="0"/>
                                  </p:stCondLst>
                                  <p:childTnLst>
                                    <p:set>
                                      <p:cBhvr>
                                        <p:cTn id="33" dur="1" fill="hold">
                                          <p:stCondLst>
                                            <p:cond delay="0"/>
                                          </p:stCondLst>
                                        </p:cTn>
                                        <p:tgtEl>
                                          <p:spTgt spid="51"/>
                                        </p:tgtEl>
                                        <p:attrNameLst>
                                          <p:attrName>style.visibility</p:attrName>
                                        </p:attrNameLst>
                                      </p:cBhvr>
                                      <p:to>
                                        <p:strVal val="visible"/>
                                      </p:to>
                                    </p:set>
                                  </p:childTnLst>
                                </p:cTn>
                              </p:par>
                            </p:childTnLst>
                          </p:cTn>
                        </p:par>
                      </p:childTnLst>
                    </p:cTn>
                  </p:par>
                  <p:par>
                    <p:cTn id="34" fill="hold" nodeType="clickPar">
                      <p:stCondLst>
                        <p:cond delay="indefinite"/>
                      </p:stCondLst>
                      <p:childTnLst>
                        <p:par>
                          <p:cTn id="35" fill="hold" nodeType="afterGroup">
                            <p:stCondLst>
                              <p:cond delay="0"/>
                            </p:stCondLst>
                            <p:childTnLst>
                              <p:par>
                                <p:cTn id="36" presetID="1" presetClass="entr" presetSubtype="0" fill="hold" nodeType="clickEffect">
                                  <p:stCondLst>
                                    <p:cond delay="0"/>
                                  </p:stCondLst>
                                  <p:childTnLst>
                                    <p:set>
                                      <p:cBhvr>
                                        <p:cTn id="37"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196975" y="328930"/>
            <a:ext cx="5534660" cy="583565"/>
          </a:xfrm>
          <a:prstGeom prst="rect">
            <a:avLst/>
          </a:prstGeom>
          <a:noFill/>
        </p:spPr>
        <p:txBody>
          <a:bodyPr wrap="square" rtlCol="0" anchor="t">
            <a:spAutoFit/>
          </a:bodyPr>
          <a:lstStyle/>
          <a:p>
            <a:pPr algn="ctr"/>
            <a:r>
              <a:rPr lang="zh-CN" altLang="en-US" sz="3200" b="1">
                <a:latin typeface="Times New Roman" panose="02020603050405020304" charset="0"/>
                <a:ea typeface="宋体" panose="02010600030101010101" pitchFamily="2" charset="-122"/>
                <a:sym typeface="+mn-ea"/>
              </a:rPr>
              <a:t>一、烯烃的结构与性质</a:t>
            </a:r>
            <a:endParaRPr lang="zh-CN" altLang="en-US" sz="3200" b="1">
              <a:latin typeface="Times New Roman" panose="02020603050405020304" charset="0"/>
              <a:ea typeface="宋体" panose="02010600030101010101" pitchFamily="2" charset="-122"/>
              <a:sym typeface="+mn-ea"/>
            </a:endParaRPr>
          </a:p>
        </p:txBody>
      </p:sp>
      <p:grpSp>
        <p:nvGrpSpPr>
          <p:cNvPr id="7" name="组合 6"/>
          <p:cNvGrpSpPr/>
          <p:nvPr/>
        </p:nvGrpSpPr>
        <p:grpSpPr>
          <a:xfrm>
            <a:off x="67945" y="1109345"/>
            <a:ext cx="3790315" cy="741680"/>
            <a:chOff x="33" y="1605"/>
            <a:chExt cx="5969" cy="1168"/>
          </a:xfrm>
        </p:grpSpPr>
        <p:sp>
          <p:nvSpPr>
            <p:cNvPr id="2" name="文本框 1"/>
            <p:cNvSpPr txBox="1"/>
            <p:nvPr/>
          </p:nvSpPr>
          <p:spPr>
            <a:xfrm>
              <a:off x="1227" y="1730"/>
              <a:ext cx="4775" cy="919"/>
            </a:xfrm>
            <a:prstGeom prst="rect">
              <a:avLst/>
            </a:prstGeom>
            <a:noFill/>
          </p:spPr>
          <p:txBody>
            <a:bodyPr wrap="none" rtlCol="0">
              <a:spAutoFit/>
            </a:bodyPr>
            <a:lstStyle/>
            <a:p>
              <a:pPr algn="l"/>
              <a:r>
                <a:rPr lang="zh-CN" altLang="en-US" sz="3200" b="1" kern="100">
                  <a:solidFill>
                    <a:srgbClr val="00B050"/>
                  </a:solidFill>
                  <a:latin typeface="Times New Roman" panose="02020603050405020304" charset="0"/>
                  <a:ea typeface="宋体" panose="02010600030101010101" pitchFamily="2" charset="-122"/>
                  <a:cs typeface="Times New Roman" panose="02020603050405020304" charset="0"/>
                  <a:sym typeface="+mn-ea"/>
                </a:rPr>
                <a:t>烯烃的加成反应</a:t>
              </a:r>
              <a:endParaRPr lang="zh-CN" altLang="en-US" sz="3200" b="1" kern="100">
                <a:solidFill>
                  <a:srgbClr val="00B050"/>
                </a:solidFill>
                <a:latin typeface="Times New Roman" panose="02020603050405020304" charset="0"/>
                <a:ea typeface="宋体" panose="02010600030101010101" pitchFamily="2" charset="-122"/>
                <a:cs typeface="Times New Roman" panose="02020603050405020304" charset="0"/>
                <a:sym typeface="+mn-ea"/>
              </a:endParaRPr>
            </a:p>
          </p:txBody>
        </p:sp>
        <p:pic>
          <p:nvPicPr>
            <p:cNvPr id="8" name="图片 7" descr="b72a99b353b88c16c6ff63a0cb067b7a"/>
            <p:cNvPicPr>
              <a:picLocks noChangeAspect="1"/>
            </p:cNvPicPr>
            <p:nvPr/>
          </p:nvPicPr>
          <p:blipFill>
            <a:blip r:embed="rId3"/>
            <a:srcRect l="18320" t="1951" r="67650" b="84324"/>
            <a:stretch>
              <a:fillRect/>
            </a:stretch>
          </p:blipFill>
          <p:spPr>
            <a:xfrm>
              <a:off x="33" y="1605"/>
              <a:ext cx="1194" cy="1168"/>
            </a:xfrm>
            <a:prstGeom prst="rect">
              <a:avLst/>
            </a:prstGeom>
          </p:spPr>
        </p:pic>
      </p:grpSp>
      <p:sp>
        <p:nvSpPr>
          <p:cNvPr id="14" name="文本框 13"/>
          <p:cNvSpPr txBox="1"/>
          <p:nvPr/>
        </p:nvSpPr>
        <p:spPr>
          <a:xfrm>
            <a:off x="825818" y="1772285"/>
            <a:ext cx="1605915" cy="521970"/>
          </a:xfrm>
          <a:prstGeom prst="rect">
            <a:avLst/>
          </a:prstGeom>
          <a:noFill/>
        </p:spPr>
        <p:txBody>
          <a:bodyPr wrap="none" rtlCol="0" anchor="t">
            <a:spAutoFit/>
          </a:bodyPr>
          <a:lstStyle/>
          <a:p>
            <a:pPr algn="ctr"/>
            <a:r>
              <a:rPr lang="zh-CN" altLang="en-US" sz="2800" b="1">
                <a:solidFill>
                  <a:schemeClr val="tx1"/>
                </a:solidFill>
                <a:latin typeface="Calibri"/>
                <a:ea typeface="Calibri" panose="020f0502020204030204" charset="0"/>
                <a:sym typeface="+mn-ea"/>
              </a:rPr>
              <a:t>②</a:t>
            </a:r>
            <a:r>
              <a:rPr lang="zh-CN" altLang="en-US" sz="2800">
                <a:solidFill>
                  <a:schemeClr val="tx1"/>
                </a:solidFill>
                <a:latin typeface="黑体" panose="02010609060101010101" pitchFamily="49" charset="-122"/>
                <a:ea typeface="黑体" panose="02010609060101010101" pitchFamily="49" charset="-122"/>
                <a:sym typeface="+mn-ea"/>
              </a:rPr>
              <a:t>二烯烃</a:t>
            </a:r>
            <a:endParaRPr lang="zh-CN" altLang="en-US" sz="2800" b="1">
              <a:solidFill>
                <a:schemeClr val="tx1"/>
              </a:solidFill>
              <a:latin typeface="黑体" panose="02010609060101010101" pitchFamily="49" charset="-122"/>
              <a:ea typeface="黑体" panose="02010609060101010101" pitchFamily="49" charset="-122"/>
              <a:sym typeface="+mn-ea"/>
            </a:endParaRPr>
          </a:p>
        </p:txBody>
      </p:sp>
      <p:sp>
        <p:nvSpPr>
          <p:cNvPr id="25608" name="文本框 8"/>
          <p:cNvSpPr txBox="1">
            <a:spLocks noChangeArrowheads="1"/>
          </p:cNvSpPr>
          <p:nvPr/>
        </p:nvSpPr>
        <p:spPr bwMode="auto">
          <a:xfrm>
            <a:off x="2913568" y="1772366"/>
            <a:ext cx="4627880"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zh-CN" altLang="en-US" sz="2800" b="1">
                <a:solidFill>
                  <a:schemeClr val="tx1"/>
                </a:solidFill>
                <a:latin typeface="Times New Roman" panose="02020603050405020304" charset="0"/>
                <a:ea typeface="宋体-简" panose="02010800040101010101" charset="-122"/>
                <a:cs typeface="Times New Roman" panose="02020603050405020304" charset="0"/>
              </a:rPr>
              <a:t>分子中含</a:t>
            </a:r>
            <a:r>
              <a:rPr lang="en-US" altLang="zh-CN" sz="2800" b="1">
                <a:solidFill>
                  <a:srgbClr val="FF0000"/>
                </a:solidFill>
                <a:latin typeface="Times New Roman" panose="02020603050405020304" charset="0"/>
                <a:ea typeface="宋体-简" panose="02010800040101010101" charset="-122"/>
                <a:cs typeface="Times New Roman" panose="02020603050405020304" charset="0"/>
              </a:rPr>
              <a:t>2</a:t>
            </a:r>
            <a:r>
              <a:rPr lang="zh-CN" altLang="en-US" sz="2800" b="1">
                <a:solidFill>
                  <a:srgbClr val="FF0000"/>
                </a:solidFill>
                <a:latin typeface="Times New Roman" panose="02020603050405020304" charset="0"/>
                <a:ea typeface="宋体-简" panose="02010800040101010101" charset="-122"/>
                <a:cs typeface="Times New Roman" panose="02020603050405020304" charset="0"/>
              </a:rPr>
              <a:t>个碳碳双键</a:t>
            </a:r>
            <a:r>
              <a:rPr lang="zh-CN" altLang="en-US" sz="2800" b="1">
                <a:solidFill>
                  <a:schemeClr val="tx1"/>
                </a:solidFill>
                <a:latin typeface="Times New Roman" panose="02020603050405020304" charset="0"/>
                <a:ea typeface="宋体-简" panose="02010800040101010101" charset="-122"/>
                <a:cs typeface="Times New Roman" panose="02020603050405020304" charset="0"/>
              </a:rPr>
              <a:t>的烯烃</a:t>
            </a:r>
            <a:endParaRPr lang="zh-CN" altLang="en-US" sz="2800" b="1">
              <a:solidFill>
                <a:schemeClr val="tx1"/>
              </a:solidFill>
              <a:latin typeface="Times New Roman" panose="02020603050405020304" charset="0"/>
              <a:ea typeface="宋体-简" panose="02010800040101010101" charset="-122"/>
              <a:cs typeface="Times New Roman" panose="02020603050405020304" charset="0"/>
            </a:endParaRPr>
          </a:p>
        </p:txBody>
      </p:sp>
      <p:sp>
        <p:nvSpPr>
          <p:cNvPr id="25606" name="Rectangle 3"/>
          <p:cNvSpPr>
            <a:spLocks noChangeArrowheads="1"/>
          </p:cNvSpPr>
          <p:nvPr/>
        </p:nvSpPr>
        <p:spPr bwMode="auto">
          <a:xfrm>
            <a:off x="298450" y="3152775"/>
            <a:ext cx="7701280" cy="737235"/>
          </a:xfrm>
          <a:prstGeom prst="rect">
            <a:avLst/>
          </a:prstGeom>
          <a:noFill/>
          <a:ln w="28575">
            <a:noFill/>
            <a:prstDash val="dash"/>
            <a:miter lim="800000"/>
          </a:ln>
          <a:extLst>
            <a:ext uri="{909E8E84-426E-40DD-AFC4-6F175D3DCCD1}">
              <a14:hiddenFill xmlns:a14="http://schemas.microsoft.com/office/drawing/2010/main">
                <a:solidFill>
                  <a:srgbClr val="FFFFFF"/>
                </a:solidFill>
              </a14:hiddenFill>
            </a:ext>
          </a:extLst>
        </p:spPr>
        <p:txBody>
          <a:bodyPr wrap="square">
            <a:spAutoFit/>
          </a:bodyPr>
          <a:lstStyle/>
          <a:p>
            <a:pPr algn="just">
              <a:lnSpc>
                <a:spcPct val="150000"/>
              </a:lnSpc>
            </a:pPr>
            <a:r>
              <a:rPr lang="en-US" altLang="zh-CN" sz="2800" b="1">
                <a:latin typeface="Times New Roman" panose="02020603050405020304" charset="0"/>
                <a:ea typeface="黑体" panose="02010609060101010101" pitchFamily="49" charset="-122"/>
                <a:cs typeface="Times New Roman" panose="02020603050405020304" charset="0"/>
              </a:rPr>
              <a:t>CH</a:t>
            </a:r>
            <a:r>
              <a:rPr lang="en-US" altLang="zh-CN" sz="2800" b="1" baseline="-25000">
                <a:latin typeface="Times New Roman" panose="02020603050405020304" charset="0"/>
                <a:ea typeface="黑体" panose="02010609060101010101" pitchFamily="49" charset="-122"/>
                <a:cs typeface="Times New Roman" panose="02020603050405020304" charset="0"/>
              </a:rPr>
              <a:t>2</a:t>
            </a:r>
            <a:r>
              <a:rPr lang="zh-CN" altLang="en-US" sz="2800" b="1">
                <a:latin typeface="Times New Roman" panose="02020603050405020304" charset="0"/>
                <a:ea typeface="黑体" panose="02010609060101010101" pitchFamily="49" charset="-122"/>
                <a:cs typeface="Times New Roman" panose="02020603050405020304" charset="0"/>
              </a:rPr>
              <a:t>＝</a:t>
            </a:r>
            <a:r>
              <a:rPr lang="en-US" altLang="zh-CN" sz="2800" b="1">
                <a:latin typeface="Times New Roman" panose="02020603050405020304" charset="0"/>
                <a:ea typeface="黑体" panose="02010609060101010101" pitchFamily="49" charset="-122"/>
                <a:cs typeface="Times New Roman" panose="02020603050405020304" charset="0"/>
              </a:rPr>
              <a:t>CH—CH</a:t>
            </a:r>
            <a:r>
              <a:rPr lang="zh-CN" altLang="en-US" sz="2800" b="1">
                <a:latin typeface="Times New Roman" panose="02020603050405020304" charset="0"/>
                <a:ea typeface="黑体" panose="02010609060101010101" pitchFamily="49" charset="-122"/>
                <a:cs typeface="Times New Roman" panose="02020603050405020304" charset="0"/>
              </a:rPr>
              <a:t>＝</a:t>
            </a:r>
            <a:r>
              <a:rPr lang="en-US" altLang="zh-CN" sz="2800" b="1">
                <a:latin typeface="Times New Roman" panose="02020603050405020304" charset="0"/>
                <a:ea typeface="黑体" panose="02010609060101010101" pitchFamily="49" charset="-122"/>
                <a:cs typeface="Times New Roman" panose="02020603050405020304" charset="0"/>
              </a:rPr>
              <a:t>CH</a:t>
            </a:r>
            <a:r>
              <a:rPr lang="en-US" altLang="zh-CN" sz="2800" b="1" baseline="-25000">
                <a:latin typeface="Times New Roman" panose="02020603050405020304" charset="0"/>
                <a:ea typeface="黑体" panose="02010609060101010101" pitchFamily="49" charset="-122"/>
                <a:cs typeface="Times New Roman" panose="02020603050405020304" charset="0"/>
              </a:rPr>
              <a:t>2</a:t>
            </a:r>
            <a:r>
              <a:rPr lang="zh-CN" altLang="en-US" sz="2800">
                <a:latin typeface="Times New Roman" panose="02020603050405020304" charset="0"/>
                <a:ea typeface="黑体" panose="02010609060101010101" pitchFamily="49" charset="-122"/>
                <a:cs typeface="Times New Roman" panose="02020603050405020304" charset="0"/>
              </a:rPr>
              <a:t>与</a:t>
            </a:r>
            <a:r>
              <a:rPr lang="en-US" altLang="zh-CN" sz="2800" b="1">
                <a:latin typeface="Times New Roman" panose="02020603050405020304" charset="0"/>
                <a:ea typeface="黑体" panose="02010609060101010101" pitchFamily="49" charset="-122"/>
                <a:cs typeface="Times New Roman" panose="02020603050405020304" charset="0"/>
              </a:rPr>
              <a:t>Cl</a:t>
            </a:r>
            <a:r>
              <a:rPr lang="en-US" altLang="zh-CN" sz="2800" b="1" baseline="-25000">
                <a:latin typeface="Times New Roman" panose="02020603050405020304" charset="0"/>
                <a:ea typeface="黑体" panose="02010609060101010101" pitchFamily="49" charset="-122"/>
                <a:cs typeface="Times New Roman" panose="02020603050405020304" charset="0"/>
              </a:rPr>
              <a:t>2</a:t>
            </a:r>
            <a:r>
              <a:rPr lang="zh-CN" altLang="en-US" sz="2800">
                <a:latin typeface="Times New Roman" panose="02020603050405020304" charset="0"/>
                <a:ea typeface="黑体" panose="02010609060101010101" pitchFamily="49" charset="-122"/>
                <a:cs typeface="Times New Roman" panose="02020603050405020304" charset="0"/>
              </a:rPr>
              <a:t>的反应方程式：</a:t>
            </a:r>
            <a:endParaRPr lang="zh-CN" altLang="en-US" sz="2800">
              <a:latin typeface="Times New Roman" panose="02020603050405020304" charset="0"/>
              <a:ea typeface="黑体" panose="02010609060101010101" pitchFamily="49" charset="-122"/>
              <a:cs typeface="Times New Roman" panose="02020603050405020304" charset="0"/>
            </a:endParaRPr>
          </a:p>
        </p:txBody>
      </p:sp>
      <p:grpSp>
        <p:nvGrpSpPr>
          <p:cNvPr id="19" name="组合 18"/>
          <p:cNvGrpSpPr/>
          <p:nvPr/>
        </p:nvGrpSpPr>
        <p:grpSpPr>
          <a:xfrm>
            <a:off x="2701290" y="4237355"/>
            <a:ext cx="9824720" cy="989965"/>
            <a:chOff x="4254" y="6509"/>
            <a:chExt cx="15472" cy="1559"/>
          </a:xfrm>
        </p:grpSpPr>
        <p:sp>
          <p:nvSpPr>
            <p:cNvPr id="25625" name="Text Box 6"/>
            <p:cNvSpPr txBox="1">
              <a:spLocks noChangeArrowheads="1"/>
            </p:cNvSpPr>
            <p:nvPr/>
          </p:nvSpPr>
          <p:spPr bwMode="auto">
            <a:xfrm>
              <a:off x="4254" y="6509"/>
              <a:ext cx="7200"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en-US" altLang="zh-CN" sz="2800" b="1">
                  <a:latin typeface="Times New Roman" panose="02020603050405020304" charset="0"/>
                  <a:ea typeface="宋体-简" panose="02010800040101010101" charset="-122"/>
                  <a:cs typeface="Times New Roman" panose="02020603050405020304" charset="0"/>
                </a:rPr>
                <a:t>CH</a:t>
              </a:r>
              <a:r>
                <a:rPr lang="en-US" altLang="zh-CN" sz="2800" b="1" baseline="-25000">
                  <a:latin typeface="Times New Roman" panose="02020603050405020304" charset="0"/>
                  <a:ea typeface="宋体-简" panose="02010800040101010101" charset="-122"/>
                  <a:cs typeface="Times New Roman" panose="02020603050405020304" charset="0"/>
                </a:rPr>
                <a:t>2</a:t>
              </a:r>
              <a:r>
                <a:rPr lang="zh-CN" altLang="en-US" sz="2800" b="1">
                  <a:latin typeface="Times New Roman" panose="02020603050405020304" charset="0"/>
                  <a:ea typeface="宋体-简" panose="02010800040101010101" charset="-122"/>
                  <a:cs typeface="Times New Roman" panose="02020603050405020304" charset="0"/>
                </a:rPr>
                <a:t>＝</a:t>
              </a:r>
              <a:r>
                <a:rPr lang="en-US" altLang="zh-CN" sz="2800" b="1">
                  <a:latin typeface="Times New Roman" panose="02020603050405020304" charset="0"/>
                  <a:ea typeface="宋体-简" panose="02010800040101010101" charset="-122"/>
                  <a:cs typeface="Times New Roman" panose="02020603050405020304" charset="0"/>
                </a:rPr>
                <a:t>CH—CH</a:t>
              </a:r>
              <a:r>
                <a:rPr lang="zh-CN" altLang="en-US" sz="2800" b="1">
                  <a:latin typeface="Times New Roman" panose="02020603050405020304" charset="0"/>
                  <a:ea typeface="宋体-简" panose="02010800040101010101" charset="-122"/>
                  <a:cs typeface="Times New Roman" panose="02020603050405020304" charset="0"/>
                </a:rPr>
                <a:t>＝</a:t>
              </a:r>
              <a:r>
                <a:rPr lang="en-US" altLang="zh-CN" sz="2800" b="1">
                  <a:latin typeface="Times New Roman" panose="02020603050405020304" charset="0"/>
                  <a:ea typeface="宋体-简" panose="02010800040101010101" charset="-122"/>
                  <a:cs typeface="Times New Roman" panose="02020603050405020304" charset="0"/>
                </a:rPr>
                <a:t>CH</a:t>
              </a:r>
              <a:r>
                <a:rPr lang="en-US" altLang="zh-CN" sz="2800" b="1" baseline="-25000">
                  <a:latin typeface="Times New Roman" panose="02020603050405020304" charset="0"/>
                  <a:ea typeface="宋体-简" panose="02010800040101010101" charset="-122"/>
                  <a:cs typeface="Times New Roman" panose="02020603050405020304" charset="0"/>
                </a:rPr>
                <a:t>2</a:t>
              </a:r>
              <a:r>
                <a:rPr lang="zh-CN" altLang="en-US" sz="2800" b="1">
                  <a:latin typeface="Times New Roman" panose="02020603050405020304" charset="0"/>
                  <a:ea typeface="宋体-简" panose="02010800040101010101" charset="-122"/>
                  <a:cs typeface="Times New Roman" panose="02020603050405020304" charset="0"/>
                </a:rPr>
                <a:t>＋</a:t>
              </a:r>
              <a:r>
                <a:rPr lang="en-US" altLang="zh-CN" sz="2800" b="1">
                  <a:latin typeface="Times New Roman" panose="02020603050405020304" charset="0"/>
                  <a:ea typeface="宋体-简" panose="02010800040101010101" charset="-122"/>
                  <a:cs typeface="Times New Roman" panose="02020603050405020304" charset="0"/>
                </a:rPr>
                <a:t>Cl</a:t>
              </a:r>
              <a:r>
                <a:rPr lang="en-US" altLang="zh-CN" sz="2800" b="1" baseline="-25000">
                  <a:latin typeface="Times New Roman" panose="02020603050405020304" charset="0"/>
                  <a:ea typeface="宋体-简" panose="02010800040101010101" charset="-122"/>
                  <a:cs typeface="Times New Roman" panose="02020603050405020304" charset="0"/>
                </a:rPr>
                <a:t>2</a:t>
              </a:r>
              <a:endParaRPr lang="en-US" altLang="zh-CN" sz="2800" b="1" baseline="-25000">
                <a:latin typeface="Times New Roman" panose="02020603050405020304" charset="0"/>
                <a:ea typeface="宋体-简" panose="02010800040101010101" charset="-122"/>
                <a:cs typeface="Times New Roman" panose="02020603050405020304" charset="0"/>
              </a:endParaRPr>
            </a:p>
          </p:txBody>
        </p:sp>
        <p:sp>
          <p:nvSpPr>
            <p:cNvPr id="25626" name="Text Box 7"/>
            <p:cNvSpPr txBox="1">
              <a:spLocks noChangeArrowheads="1"/>
            </p:cNvSpPr>
            <p:nvPr/>
          </p:nvSpPr>
          <p:spPr bwMode="auto">
            <a:xfrm>
              <a:off x="13276" y="6509"/>
              <a:ext cx="6450" cy="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en-US" altLang="zh-CN" sz="2800" b="1">
                  <a:latin typeface="Times New Roman" panose="02020603050405020304" charset="0"/>
                  <a:ea typeface="黑体" panose="02010609060101010101" pitchFamily="49" charset="-122"/>
                  <a:cs typeface="Times New Roman" panose="02020603050405020304" charset="0"/>
                </a:rPr>
                <a:t>CH</a:t>
              </a:r>
              <a:r>
                <a:rPr lang="en-US" altLang="zh-CN" sz="2800" b="1" baseline="-25000">
                  <a:latin typeface="Times New Roman" panose="02020603050405020304" charset="0"/>
                  <a:ea typeface="黑体" panose="02010609060101010101" pitchFamily="49" charset="-122"/>
                  <a:cs typeface="Times New Roman" panose="02020603050405020304" charset="0"/>
                </a:rPr>
                <a:t>2</a:t>
              </a:r>
              <a:r>
                <a:rPr lang="en-US" altLang="zh-CN" sz="2800" b="1">
                  <a:latin typeface="Times New Roman" panose="02020603050405020304" charset="0"/>
                  <a:ea typeface="黑体" panose="02010609060101010101" pitchFamily="49" charset="-122"/>
                  <a:cs typeface="Times New Roman" panose="02020603050405020304" charset="0"/>
                </a:rPr>
                <a:t>—CH—CH</a:t>
              </a:r>
              <a:r>
                <a:rPr lang="zh-CN" altLang="en-US" sz="2800" b="1">
                  <a:latin typeface="Times New Roman" panose="02020603050405020304" charset="0"/>
                  <a:ea typeface="黑体" panose="02010609060101010101" pitchFamily="49" charset="-122"/>
                  <a:cs typeface="Times New Roman" panose="02020603050405020304" charset="0"/>
                </a:rPr>
                <a:t>＝</a:t>
              </a:r>
              <a:r>
                <a:rPr lang="en-US" altLang="zh-CN" sz="2800" b="1">
                  <a:latin typeface="Times New Roman" panose="02020603050405020304" charset="0"/>
                  <a:ea typeface="黑体" panose="02010609060101010101" pitchFamily="49" charset="-122"/>
                  <a:cs typeface="Times New Roman" panose="02020603050405020304" charset="0"/>
                </a:rPr>
                <a:t>CH</a:t>
              </a:r>
              <a:r>
                <a:rPr lang="en-US" altLang="zh-CN" sz="2800" b="1" baseline="-25000">
                  <a:latin typeface="Times New Roman" panose="02020603050405020304" charset="0"/>
                  <a:ea typeface="黑体" panose="02010609060101010101" pitchFamily="49" charset="-122"/>
                  <a:cs typeface="Times New Roman" panose="02020603050405020304" charset="0"/>
                </a:rPr>
                <a:t>2</a:t>
              </a:r>
              <a:endParaRPr lang="en-US" altLang="zh-CN" sz="2800" b="1" baseline="-25000">
                <a:latin typeface="Times New Roman" panose="02020603050405020304" charset="0"/>
                <a:ea typeface="黑体" panose="02010609060101010101" pitchFamily="49" charset="-122"/>
                <a:cs typeface="Times New Roman" panose="02020603050405020304" charset="0"/>
              </a:endParaRPr>
            </a:p>
          </p:txBody>
        </p:sp>
        <p:grpSp>
          <p:nvGrpSpPr>
            <p:cNvPr id="10" name="组合 9"/>
            <p:cNvGrpSpPr/>
            <p:nvPr/>
          </p:nvGrpSpPr>
          <p:grpSpPr>
            <a:xfrm>
              <a:off x="14835" y="7167"/>
              <a:ext cx="807" cy="901"/>
              <a:chOff x="12515974" y="7294457"/>
              <a:chExt cx="646243" cy="1144322"/>
            </a:xfrm>
          </p:grpSpPr>
          <p:sp>
            <p:nvSpPr>
              <p:cNvPr id="25627" name="Rectangle 8"/>
              <p:cNvSpPr>
                <a:spLocks noChangeArrowheads="1"/>
              </p:cNvSpPr>
              <p:nvPr/>
            </p:nvSpPr>
            <p:spPr bwMode="auto">
              <a:xfrm>
                <a:off x="12515974" y="7577608"/>
                <a:ext cx="646243" cy="861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b="1">
                    <a:latin typeface="Times New Roman" panose="02020603050405020304" charset="0"/>
                    <a:ea typeface="黑体" panose="02010609060101010101" pitchFamily="49" charset="-122"/>
                    <a:cs typeface="Times New Roman" panose="02020603050405020304" charset="0"/>
                  </a:rPr>
                  <a:t>Cl</a:t>
                </a:r>
                <a:endParaRPr lang="en-US" altLang="zh-CN" sz="2800" b="1">
                  <a:latin typeface="Times New Roman" panose="02020603050405020304" charset="0"/>
                  <a:ea typeface="黑体" panose="02010609060101010101" pitchFamily="49" charset="-122"/>
                  <a:cs typeface="Times New Roman" panose="02020603050405020304" charset="0"/>
                </a:endParaRPr>
              </a:p>
            </p:txBody>
          </p:sp>
          <p:sp>
            <p:nvSpPr>
              <p:cNvPr id="25628" name="Line 9"/>
              <p:cNvSpPr>
                <a:spLocks noChangeShapeType="1"/>
              </p:cNvSpPr>
              <p:nvPr/>
            </p:nvSpPr>
            <p:spPr bwMode="auto">
              <a:xfrm flipH="1">
                <a:off x="12839095" y="7294457"/>
                <a:ext cx="0" cy="360000"/>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sz="900">
                  <a:latin typeface="Times New Roman" panose="02020603050405020304" charset="0"/>
                  <a:ea typeface="黑体" panose="02010609060101010101" pitchFamily="49" charset="-122"/>
                  <a:cs typeface="Times New Roman" panose="02020603050405020304" charset="0"/>
                </a:endParaRPr>
              </a:p>
            </p:txBody>
          </p:sp>
        </p:grpSp>
        <p:grpSp>
          <p:nvGrpSpPr>
            <p:cNvPr id="12" name="组合 11"/>
            <p:cNvGrpSpPr/>
            <p:nvPr/>
          </p:nvGrpSpPr>
          <p:grpSpPr>
            <a:xfrm>
              <a:off x="13257" y="7167"/>
              <a:ext cx="807" cy="901"/>
              <a:chOff x="11642180" y="7294457"/>
              <a:chExt cx="646243" cy="1144322"/>
            </a:xfrm>
          </p:grpSpPr>
          <p:sp>
            <p:nvSpPr>
              <p:cNvPr id="25629" name="Rectangle 10"/>
              <p:cNvSpPr>
                <a:spLocks noChangeArrowheads="1"/>
              </p:cNvSpPr>
              <p:nvPr/>
            </p:nvSpPr>
            <p:spPr bwMode="auto">
              <a:xfrm>
                <a:off x="11642180" y="7577608"/>
                <a:ext cx="646243" cy="861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b="1">
                    <a:latin typeface="Times New Roman" panose="02020603050405020304" charset="0"/>
                    <a:ea typeface="黑体" panose="02010609060101010101" pitchFamily="49" charset="-122"/>
                    <a:cs typeface="Times New Roman" panose="02020603050405020304" charset="0"/>
                  </a:rPr>
                  <a:t>Cl</a:t>
                </a:r>
                <a:endParaRPr lang="en-US" altLang="zh-CN" sz="2800" b="1">
                  <a:latin typeface="Times New Roman" panose="02020603050405020304" charset="0"/>
                  <a:ea typeface="黑体" panose="02010609060101010101" pitchFamily="49" charset="-122"/>
                  <a:cs typeface="Times New Roman" panose="02020603050405020304" charset="0"/>
                </a:endParaRPr>
              </a:p>
            </p:txBody>
          </p:sp>
          <p:sp>
            <p:nvSpPr>
              <p:cNvPr id="25630" name="Line 11"/>
              <p:cNvSpPr>
                <a:spLocks noChangeShapeType="1"/>
              </p:cNvSpPr>
              <p:nvPr/>
            </p:nvSpPr>
            <p:spPr bwMode="auto">
              <a:xfrm flipH="1">
                <a:off x="11965301" y="7294457"/>
                <a:ext cx="0" cy="360000"/>
              </a:xfrm>
              <a:prstGeom prst="line">
                <a:avLst/>
              </a:prstGeom>
              <a:no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sz="900">
                  <a:latin typeface="Times New Roman" panose="02020603050405020304" charset="0"/>
                  <a:ea typeface="黑体" panose="02010609060101010101" pitchFamily="49" charset="-122"/>
                  <a:cs typeface="Times New Roman" panose="02020603050405020304" charset="0"/>
                </a:endParaRPr>
              </a:p>
            </p:txBody>
          </p:sp>
        </p:grpSp>
        <p:sp>
          <p:nvSpPr>
            <p:cNvPr id="25631" name="Line 12"/>
            <p:cNvSpPr>
              <a:spLocks noChangeShapeType="1"/>
            </p:cNvSpPr>
            <p:nvPr/>
          </p:nvSpPr>
          <p:spPr bwMode="auto">
            <a:xfrm>
              <a:off x="11320" y="6920"/>
              <a:ext cx="1888" cy="0"/>
            </a:xfrm>
            <a:prstGeom prst="line">
              <a:avLst/>
            </a:prstGeom>
            <a:noFill/>
            <a:ln w="38100">
              <a:solidFill>
                <a:schemeClr val="tx1">
                  <a:lumMod val="95000"/>
                  <a:lumOff val="5000"/>
                </a:schemeClr>
              </a:solidFill>
              <a:round/>
              <a:tailEnd type="stealth" w="lg" len="lg"/>
            </a:ln>
            <a:extLst>
              <a:ext uri="{909E8E84-426E-40DD-AFC4-6F175D3DCCD1}">
                <a14:hiddenFill xmlns:a14="http://schemas.microsoft.com/office/drawing/2010/main">
                  <a:noFill/>
                </a14:hiddenFill>
              </a:ext>
            </a:extLst>
          </p:spPr>
          <p:txBody>
            <a:bodyPr/>
            <a:lstStyle/>
            <a:p>
              <a:pPr algn="ctr"/>
              <a:endParaRPr lang="zh-CN" altLang="en-US" sz="900">
                <a:latin typeface="Times New Roman" panose="02020603050405020304" charset="0"/>
                <a:ea typeface="黑体" panose="02010609060101010101" pitchFamily="49" charset="-122"/>
                <a:cs typeface="Times New Roman" panose="02020603050405020304" charset="0"/>
              </a:endParaRPr>
            </a:p>
          </p:txBody>
        </p:sp>
      </p:grpSp>
      <p:sp>
        <p:nvSpPr>
          <p:cNvPr id="15" name="文本框 14"/>
          <p:cNvSpPr txBox="1"/>
          <p:nvPr/>
        </p:nvSpPr>
        <p:spPr>
          <a:xfrm>
            <a:off x="401320" y="4133215"/>
            <a:ext cx="2679700" cy="521970"/>
          </a:xfrm>
          <a:prstGeom prst="rect">
            <a:avLst/>
          </a:prstGeom>
          <a:noFill/>
        </p:spPr>
        <p:txBody>
          <a:bodyPr wrap="square" rtlCol="0">
            <a:spAutoFit/>
          </a:bodyPr>
          <a:lstStyle/>
          <a:p>
            <a:r>
              <a:rPr lang="zh-CN" altLang="en-US" sz="2800" b="1">
                <a:solidFill>
                  <a:srgbClr val="FF0000"/>
                </a:solidFill>
                <a:latin typeface="Times New Roman" panose="02020603050405020304" charset="0"/>
                <a:ea typeface="黑体" panose="02010609060101010101" pitchFamily="49" charset="-122"/>
                <a:cs typeface="Times New Roman" panose="02020603050405020304" charset="0"/>
              </a:rPr>
              <a:t>（</a:t>
            </a:r>
            <a:r>
              <a:rPr lang="en-US" altLang="zh-CN" sz="2800" b="1">
                <a:solidFill>
                  <a:srgbClr val="FF0000"/>
                </a:solidFill>
                <a:latin typeface="Times New Roman" panose="02020603050405020304" charset="0"/>
                <a:ea typeface="黑体" panose="02010609060101010101" pitchFamily="49" charset="-122"/>
                <a:cs typeface="Times New Roman" panose="02020603050405020304" charset="0"/>
              </a:rPr>
              <a:t>1</a:t>
            </a:r>
            <a:r>
              <a:rPr lang="zh-CN" altLang="en-US" sz="2800" b="1">
                <a:solidFill>
                  <a:srgbClr val="FF0000"/>
                </a:solidFill>
                <a:latin typeface="Times New Roman" panose="02020603050405020304" charset="0"/>
                <a:ea typeface="黑体" panose="02010609060101010101" pitchFamily="49" charset="-122"/>
                <a:cs typeface="Times New Roman" panose="02020603050405020304" charset="0"/>
              </a:rPr>
              <a:t>）</a:t>
            </a:r>
            <a:r>
              <a:rPr lang="en-US" altLang="zh-CN" sz="2800" b="1">
                <a:solidFill>
                  <a:srgbClr val="FF0000"/>
                </a:solidFill>
                <a:latin typeface="Times New Roman" panose="02020603050405020304" charset="0"/>
                <a:ea typeface="黑体" panose="02010609060101010101" pitchFamily="49" charset="-122"/>
                <a:cs typeface="Times New Roman" panose="02020603050405020304" charset="0"/>
              </a:rPr>
              <a:t>1,2-</a:t>
            </a:r>
            <a:r>
              <a:rPr lang="zh-CN" altLang="en-US" sz="2800">
                <a:solidFill>
                  <a:srgbClr val="FF0000"/>
                </a:solidFill>
                <a:latin typeface="Times New Roman" panose="02020603050405020304" charset="0"/>
                <a:ea typeface="黑体" panose="02010609060101010101" pitchFamily="49" charset="-122"/>
                <a:cs typeface="Times New Roman" panose="02020603050405020304" charset="0"/>
              </a:rPr>
              <a:t>加成</a:t>
            </a:r>
            <a:endParaRPr lang="zh-CN" altLang="en-US" sz="2800">
              <a:solidFill>
                <a:srgbClr val="FF0000"/>
              </a:solidFill>
              <a:latin typeface="Times New Roman" panose="02020603050405020304" charset="0"/>
              <a:ea typeface="黑体" panose="02010609060101010101" pitchFamily="49" charset="-122"/>
              <a:cs typeface="Times New Roman" panose="02020603050405020304" charset="0"/>
            </a:endParaRPr>
          </a:p>
        </p:txBody>
      </p:sp>
      <p:grpSp>
        <p:nvGrpSpPr>
          <p:cNvPr id="16" name="组合 15"/>
          <p:cNvGrpSpPr/>
          <p:nvPr/>
        </p:nvGrpSpPr>
        <p:grpSpPr>
          <a:xfrm>
            <a:off x="2784475" y="5234900"/>
            <a:ext cx="9627206" cy="1051825"/>
            <a:chOff x="4848182" y="7522708"/>
            <a:chExt cx="11697647" cy="2103920"/>
          </a:xfrm>
          <a:solidFill>
            <a:schemeClr val="lt1"/>
          </a:solidFill>
        </p:grpSpPr>
        <p:sp>
          <p:nvSpPr>
            <p:cNvPr id="42" name="Text Box 6"/>
            <p:cNvSpPr txBox="1">
              <a:spLocks noChangeArrowheads="1"/>
            </p:cNvSpPr>
            <p:nvPr/>
          </p:nvSpPr>
          <p:spPr bwMode="auto">
            <a:xfrm>
              <a:off x="4848182" y="7522789"/>
              <a:ext cx="5907119" cy="1044074"/>
            </a:xfrm>
            <a:prstGeom prst="rect">
              <a:avLst/>
            </a:prstGeom>
            <a:gr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en-US" altLang="zh-CN" sz="2800" b="1">
                  <a:latin typeface="Times New Roman" panose="02020603050405020304" charset="0"/>
                  <a:ea typeface="黑体" panose="02010609060101010101" pitchFamily="49" charset="-122"/>
                  <a:cs typeface="Times New Roman" panose="02020603050405020304" charset="0"/>
                </a:rPr>
                <a:t>CH</a:t>
              </a:r>
              <a:r>
                <a:rPr lang="en-US" altLang="zh-CN" sz="2800" b="1" baseline="-25000">
                  <a:latin typeface="Times New Roman" panose="02020603050405020304" charset="0"/>
                  <a:ea typeface="黑体" panose="02010609060101010101" pitchFamily="49" charset="-122"/>
                  <a:cs typeface="Times New Roman" panose="02020603050405020304" charset="0"/>
                </a:rPr>
                <a:t>2</a:t>
              </a:r>
              <a:r>
                <a:rPr lang="zh-CN" altLang="en-US" sz="2800" b="1">
                  <a:latin typeface="Times New Roman" panose="02020603050405020304" charset="0"/>
                  <a:ea typeface="黑体" panose="02010609060101010101" pitchFamily="49" charset="-122"/>
                  <a:cs typeface="Times New Roman" panose="02020603050405020304" charset="0"/>
                </a:rPr>
                <a:t>＝</a:t>
              </a:r>
              <a:r>
                <a:rPr lang="en-US" altLang="zh-CN" sz="2800" b="1">
                  <a:latin typeface="Times New Roman" panose="02020603050405020304" charset="0"/>
                  <a:ea typeface="黑体" panose="02010609060101010101" pitchFamily="49" charset="-122"/>
                  <a:cs typeface="Times New Roman" panose="02020603050405020304" charset="0"/>
                </a:rPr>
                <a:t>CH—CH</a:t>
              </a:r>
              <a:r>
                <a:rPr lang="zh-CN" altLang="en-US" sz="2800" b="1">
                  <a:latin typeface="Times New Roman" panose="02020603050405020304" charset="0"/>
                  <a:ea typeface="黑体" panose="02010609060101010101" pitchFamily="49" charset="-122"/>
                  <a:cs typeface="Times New Roman" panose="02020603050405020304" charset="0"/>
                </a:rPr>
                <a:t>＝</a:t>
              </a:r>
              <a:r>
                <a:rPr lang="en-US" altLang="zh-CN" sz="2800" b="1">
                  <a:latin typeface="Times New Roman" panose="02020603050405020304" charset="0"/>
                  <a:ea typeface="黑体" panose="02010609060101010101" pitchFamily="49" charset="-122"/>
                  <a:cs typeface="Times New Roman" panose="02020603050405020304" charset="0"/>
                </a:rPr>
                <a:t>CH</a:t>
              </a:r>
              <a:r>
                <a:rPr lang="en-US" altLang="zh-CN" sz="2800" b="1" baseline="-25000">
                  <a:latin typeface="Times New Roman" panose="02020603050405020304" charset="0"/>
                  <a:ea typeface="黑体" panose="02010609060101010101" pitchFamily="49" charset="-122"/>
                  <a:cs typeface="Times New Roman" panose="02020603050405020304" charset="0"/>
                </a:rPr>
                <a:t>2</a:t>
              </a:r>
              <a:r>
                <a:rPr lang="zh-CN" altLang="en-US" sz="2800" b="1">
                  <a:latin typeface="Times New Roman" panose="02020603050405020304" charset="0"/>
                  <a:ea typeface="黑体" panose="02010609060101010101" pitchFamily="49" charset="-122"/>
                  <a:cs typeface="Times New Roman" panose="02020603050405020304" charset="0"/>
                </a:rPr>
                <a:t>＋</a:t>
              </a:r>
              <a:r>
                <a:rPr lang="en-US" altLang="zh-CN" sz="2800" b="1">
                  <a:latin typeface="Times New Roman" panose="02020603050405020304" charset="0"/>
                  <a:ea typeface="黑体" panose="02010609060101010101" pitchFamily="49" charset="-122"/>
                  <a:cs typeface="Times New Roman" panose="02020603050405020304" charset="0"/>
                </a:rPr>
                <a:t>Cl</a:t>
              </a:r>
              <a:r>
                <a:rPr lang="en-US" altLang="zh-CN" sz="2800" b="1" baseline="-25000">
                  <a:latin typeface="Times New Roman" panose="02020603050405020304" charset="0"/>
                  <a:ea typeface="黑体" panose="02010609060101010101" pitchFamily="49" charset="-122"/>
                  <a:cs typeface="Times New Roman" panose="02020603050405020304" charset="0"/>
                </a:rPr>
                <a:t>2</a:t>
              </a:r>
              <a:endParaRPr lang="en-US" altLang="zh-CN" sz="2800" b="1" baseline="-25000">
                <a:latin typeface="Times New Roman" panose="02020603050405020304" charset="0"/>
                <a:ea typeface="黑体" panose="02010609060101010101" pitchFamily="49" charset="-122"/>
                <a:cs typeface="Times New Roman" panose="02020603050405020304" charset="0"/>
              </a:endParaRPr>
            </a:p>
          </p:txBody>
        </p:sp>
        <p:grpSp>
          <p:nvGrpSpPr>
            <p:cNvPr id="17" name="组合 16"/>
            <p:cNvGrpSpPr/>
            <p:nvPr/>
          </p:nvGrpSpPr>
          <p:grpSpPr>
            <a:xfrm>
              <a:off x="11578500" y="7522708"/>
              <a:ext cx="4967329" cy="2103920"/>
              <a:chOff x="11578500" y="7522708"/>
              <a:chExt cx="4967329" cy="2103920"/>
            </a:xfrm>
            <a:grpFill/>
          </p:grpSpPr>
          <p:sp>
            <p:nvSpPr>
              <p:cNvPr id="47" name="Text Box 7"/>
              <p:cNvSpPr txBox="1">
                <a:spLocks noChangeArrowheads="1"/>
              </p:cNvSpPr>
              <p:nvPr/>
            </p:nvSpPr>
            <p:spPr bwMode="auto">
              <a:xfrm>
                <a:off x="11590845" y="7522708"/>
                <a:ext cx="4954984" cy="1044074"/>
              </a:xfrm>
              <a:prstGeom prst="rect">
                <a:avLst/>
              </a:prstGeom>
              <a:gr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en-US" altLang="zh-CN" sz="2800" b="1">
                    <a:latin typeface="Times New Roman" panose="02020603050405020304" charset="0"/>
                    <a:ea typeface="黑体" panose="02010609060101010101" pitchFamily="49" charset="-122"/>
                    <a:cs typeface="Times New Roman" panose="02020603050405020304" charset="0"/>
                  </a:rPr>
                  <a:t>CH</a:t>
                </a:r>
                <a:r>
                  <a:rPr lang="en-US" altLang="zh-CN" sz="2800" b="1" baseline="-25000">
                    <a:latin typeface="Times New Roman" panose="02020603050405020304" charset="0"/>
                    <a:ea typeface="黑体" panose="02010609060101010101" pitchFamily="49" charset="-122"/>
                    <a:cs typeface="Times New Roman" panose="02020603050405020304" charset="0"/>
                  </a:rPr>
                  <a:t>2</a:t>
                </a:r>
                <a:r>
                  <a:rPr lang="en-US" altLang="zh-CN" sz="2800" b="1">
                    <a:latin typeface="Times New Roman" panose="02020603050405020304" charset="0"/>
                    <a:ea typeface="黑体" panose="02010609060101010101" pitchFamily="49" charset="-122"/>
                    <a:cs typeface="Times New Roman" panose="02020603050405020304" charset="0"/>
                  </a:rPr>
                  <a:t>—CH</a:t>
                </a:r>
                <a:r>
                  <a:rPr lang="zh-CN" altLang="en-US" sz="2800" b="1">
                    <a:latin typeface="Times New Roman" panose="02020603050405020304" charset="0"/>
                    <a:ea typeface="黑体" panose="02010609060101010101" pitchFamily="49" charset="-122"/>
                    <a:cs typeface="Times New Roman" panose="02020603050405020304" charset="0"/>
                  </a:rPr>
                  <a:t>＝</a:t>
                </a:r>
                <a:r>
                  <a:rPr lang="en-US" altLang="zh-CN" sz="2800" b="1">
                    <a:latin typeface="Times New Roman" panose="02020603050405020304" charset="0"/>
                    <a:ea typeface="黑体" panose="02010609060101010101" pitchFamily="49" charset="-122"/>
                    <a:cs typeface="Times New Roman" panose="02020603050405020304" charset="0"/>
                  </a:rPr>
                  <a:t>CH—CH</a:t>
                </a:r>
                <a:r>
                  <a:rPr lang="en-US" altLang="zh-CN" sz="2800" b="1" baseline="-25000">
                    <a:latin typeface="Times New Roman" panose="02020603050405020304" charset="0"/>
                    <a:ea typeface="黑体" panose="02010609060101010101" pitchFamily="49" charset="-122"/>
                    <a:cs typeface="Times New Roman" panose="02020603050405020304" charset="0"/>
                  </a:rPr>
                  <a:t>2</a:t>
                </a:r>
                <a:endParaRPr lang="en-US" altLang="zh-CN" sz="2800" b="1" baseline="-25000">
                  <a:latin typeface="Times New Roman" panose="02020603050405020304" charset="0"/>
                  <a:ea typeface="黑体" panose="02010609060101010101" pitchFamily="49" charset="-122"/>
                  <a:cs typeface="Times New Roman" panose="02020603050405020304" charset="0"/>
                </a:endParaRPr>
              </a:p>
            </p:txBody>
          </p:sp>
          <p:grpSp>
            <p:nvGrpSpPr>
              <p:cNvPr id="48" name="组合 47"/>
              <p:cNvGrpSpPr/>
              <p:nvPr/>
            </p:nvGrpSpPr>
            <p:grpSpPr>
              <a:xfrm>
                <a:off x="14910800" y="8279079"/>
                <a:ext cx="646243" cy="1308173"/>
                <a:chOff x="12516746" y="7453227"/>
                <a:chExt cx="646243" cy="1308173"/>
              </a:xfrm>
              <a:grpFill/>
            </p:grpSpPr>
            <p:sp>
              <p:nvSpPr>
                <p:cNvPr id="52" name="Rectangle 8"/>
                <p:cNvSpPr>
                  <a:spLocks noChangeArrowheads="1"/>
                </p:cNvSpPr>
                <p:nvPr/>
              </p:nvSpPr>
              <p:spPr bwMode="auto">
                <a:xfrm>
                  <a:off x="12516746" y="7900229"/>
                  <a:ext cx="646243" cy="861171"/>
                </a:xfrm>
                <a:prstGeom prst="rect">
                  <a:avLst/>
                </a:prstGeom>
                <a:gr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b="1">
                      <a:latin typeface="Times New Roman" panose="02020603050405020304" charset="0"/>
                      <a:ea typeface="黑体" panose="02010609060101010101" pitchFamily="49" charset="-122"/>
                      <a:cs typeface="Times New Roman" panose="02020603050405020304" charset="0"/>
                    </a:rPr>
                    <a:t>Cl</a:t>
                  </a:r>
                  <a:endParaRPr lang="en-US" altLang="zh-CN" sz="2800" b="1">
                    <a:latin typeface="Times New Roman" panose="02020603050405020304" charset="0"/>
                    <a:ea typeface="黑体" panose="02010609060101010101" pitchFamily="49" charset="-122"/>
                    <a:cs typeface="Times New Roman" panose="02020603050405020304" charset="0"/>
                  </a:endParaRPr>
                </a:p>
              </p:txBody>
            </p:sp>
            <p:sp>
              <p:nvSpPr>
                <p:cNvPr id="53" name="Line 9"/>
                <p:cNvSpPr>
                  <a:spLocks noChangeShapeType="1"/>
                </p:cNvSpPr>
                <p:nvPr/>
              </p:nvSpPr>
              <p:spPr bwMode="auto">
                <a:xfrm flipH="1">
                  <a:off x="12839095" y="7453227"/>
                  <a:ext cx="0" cy="360000"/>
                </a:xfrm>
                <a:prstGeom prst="line">
                  <a:avLst/>
                </a:prstGeom>
                <a:grp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sz="900">
                    <a:latin typeface="Times New Roman" panose="02020603050405020304" charset="0"/>
                    <a:ea typeface="黑体" panose="02010609060101010101" pitchFamily="49" charset="-122"/>
                    <a:cs typeface="Times New Roman" panose="02020603050405020304" charset="0"/>
                  </a:endParaRPr>
                </a:p>
              </p:txBody>
            </p:sp>
          </p:grpSp>
          <p:grpSp>
            <p:nvGrpSpPr>
              <p:cNvPr id="49" name="组合 48"/>
              <p:cNvGrpSpPr/>
              <p:nvPr/>
            </p:nvGrpSpPr>
            <p:grpSpPr>
              <a:xfrm>
                <a:off x="11578500" y="8374341"/>
                <a:ext cx="646243" cy="1252287"/>
                <a:chOff x="11669185" y="7548489"/>
                <a:chExt cx="646243" cy="1252287"/>
              </a:xfrm>
              <a:grpFill/>
            </p:grpSpPr>
            <p:sp>
              <p:nvSpPr>
                <p:cNvPr id="50" name="Rectangle 10"/>
                <p:cNvSpPr>
                  <a:spLocks noChangeArrowheads="1"/>
                </p:cNvSpPr>
                <p:nvPr/>
              </p:nvSpPr>
              <p:spPr bwMode="auto">
                <a:xfrm>
                  <a:off x="11669185" y="7939605"/>
                  <a:ext cx="646243" cy="861171"/>
                </a:xfrm>
                <a:prstGeom prst="rect">
                  <a:avLst/>
                </a:prstGeom>
                <a:gr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zh-CN" sz="2800" b="1">
                      <a:latin typeface="Times New Roman" panose="02020603050405020304" charset="0"/>
                      <a:ea typeface="黑体" panose="02010609060101010101" pitchFamily="49" charset="-122"/>
                      <a:cs typeface="Times New Roman" panose="02020603050405020304" charset="0"/>
                    </a:rPr>
                    <a:t>Cl</a:t>
                  </a:r>
                  <a:endParaRPr lang="en-US" altLang="zh-CN" sz="2800" b="1">
                    <a:latin typeface="Times New Roman" panose="02020603050405020304" charset="0"/>
                    <a:ea typeface="黑体" panose="02010609060101010101" pitchFamily="49" charset="-122"/>
                    <a:cs typeface="Times New Roman" panose="02020603050405020304" charset="0"/>
                  </a:endParaRPr>
                </a:p>
              </p:txBody>
            </p:sp>
            <p:sp>
              <p:nvSpPr>
                <p:cNvPr id="51" name="Line 11"/>
                <p:cNvSpPr>
                  <a:spLocks noChangeShapeType="1"/>
                </p:cNvSpPr>
                <p:nvPr/>
              </p:nvSpPr>
              <p:spPr bwMode="auto">
                <a:xfrm flipH="1">
                  <a:off x="11965301" y="7548489"/>
                  <a:ext cx="0" cy="360000"/>
                </a:xfrm>
                <a:prstGeom prst="line">
                  <a:avLst/>
                </a:prstGeom>
                <a:grpFill/>
                <a:ln w="38100">
                  <a:solidFill>
                    <a:schemeClr val="tx1"/>
                  </a:solidFill>
                  <a:round/>
                </a:ln>
                <a:extLst>
                  <a:ext uri="{909E8E84-426E-40DD-AFC4-6F175D3DCCD1}">
                    <a14:hiddenFill xmlns:a14="http://schemas.microsoft.com/office/drawing/2010/main">
                      <a:noFill/>
                    </a14:hiddenFill>
                  </a:ext>
                </a:extLst>
              </p:spPr>
              <p:txBody>
                <a:bodyPr/>
                <a:lstStyle/>
                <a:p>
                  <a:endParaRPr lang="zh-CN" altLang="en-US" sz="900">
                    <a:latin typeface="Times New Roman" panose="02020603050405020304" charset="0"/>
                    <a:ea typeface="黑体" panose="02010609060101010101" pitchFamily="49" charset="-122"/>
                    <a:cs typeface="Times New Roman" panose="02020603050405020304" charset="0"/>
                  </a:endParaRPr>
                </a:p>
              </p:txBody>
            </p:sp>
          </p:grpSp>
        </p:grpSp>
        <p:sp>
          <p:nvSpPr>
            <p:cNvPr id="45" name="Line 12"/>
            <p:cNvSpPr>
              <a:spLocks noChangeShapeType="1"/>
            </p:cNvSpPr>
            <p:nvPr/>
          </p:nvSpPr>
          <p:spPr bwMode="auto">
            <a:xfrm>
              <a:off x="10198791" y="8044800"/>
              <a:ext cx="1510935" cy="0"/>
            </a:xfrm>
            <a:prstGeom prst="line">
              <a:avLst/>
            </a:prstGeom>
            <a:grpFill/>
            <a:ln w="38100">
              <a:solidFill>
                <a:schemeClr val="tx1"/>
              </a:solidFill>
              <a:round/>
              <a:tailEnd type="stealth" w="lg" len="lg"/>
            </a:ln>
            <a:extLst>
              <a:ext uri="{909E8E84-426E-40DD-AFC4-6F175D3DCCD1}">
                <a14:hiddenFill xmlns:a14="http://schemas.microsoft.com/office/drawing/2010/main">
                  <a:noFill/>
                </a14:hiddenFill>
              </a:ext>
            </a:extLst>
          </p:spPr>
          <p:txBody>
            <a:bodyPr/>
            <a:lstStyle/>
            <a:p>
              <a:pPr algn="ctr"/>
              <a:endParaRPr lang="zh-CN" altLang="en-US" sz="900">
                <a:latin typeface="Times New Roman" panose="02020603050405020304" charset="0"/>
                <a:ea typeface="黑体" panose="02010609060101010101" pitchFamily="49" charset="-122"/>
                <a:cs typeface="Times New Roman" panose="02020603050405020304" charset="0"/>
              </a:endParaRPr>
            </a:p>
          </p:txBody>
        </p:sp>
      </p:grpSp>
      <p:sp>
        <p:nvSpPr>
          <p:cNvPr id="54" name="文本框 53"/>
          <p:cNvSpPr txBox="1"/>
          <p:nvPr/>
        </p:nvSpPr>
        <p:spPr>
          <a:xfrm>
            <a:off x="400685" y="5270500"/>
            <a:ext cx="2415540" cy="521970"/>
          </a:xfrm>
          <a:prstGeom prst="rect">
            <a:avLst/>
          </a:prstGeom>
          <a:noFill/>
        </p:spPr>
        <p:txBody>
          <a:bodyPr wrap="square" rtlCol="0">
            <a:spAutoFit/>
          </a:bodyPr>
          <a:lstStyle/>
          <a:p>
            <a:r>
              <a:rPr lang="zh-CN" altLang="en-US" sz="2800" b="1">
                <a:solidFill>
                  <a:srgbClr val="FF0000"/>
                </a:solidFill>
                <a:latin typeface="Times New Roman" panose="02020603050405020304" charset="0"/>
                <a:ea typeface="黑体" panose="02010609060101010101" pitchFamily="49" charset="-122"/>
                <a:cs typeface="Times New Roman" panose="02020603050405020304" charset="0"/>
              </a:rPr>
              <a:t>（</a:t>
            </a:r>
            <a:r>
              <a:rPr lang="en-US" altLang="zh-CN" sz="2800" b="1">
                <a:solidFill>
                  <a:srgbClr val="FF0000"/>
                </a:solidFill>
                <a:latin typeface="Times New Roman" panose="02020603050405020304" charset="0"/>
                <a:ea typeface="黑体" panose="02010609060101010101" pitchFamily="49" charset="-122"/>
                <a:cs typeface="Times New Roman" panose="02020603050405020304" charset="0"/>
              </a:rPr>
              <a:t>2</a:t>
            </a:r>
            <a:r>
              <a:rPr lang="zh-CN" altLang="en-US" sz="2800" b="1">
                <a:solidFill>
                  <a:srgbClr val="FF0000"/>
                </a:solidFill>
                <a:latin typeface="Times New Roman" panose="02020603050405020304" charset="0"/>
                <a:ea typeface="黑体" panose="02010609060101010101" pitchFamily="49" charset="-122"/>
                <a:cs typeface="Times New Roman" panose="02020603050405020304" charset="0"/>
              </a:rPr>
              <a:t>）</a:t>
            </a:r>
            <a:r>
              <a:rPr lang="en-US" altLang="zh-CN" sz="2800" b="1">
                <a:solidFill>
                  <a:srgbClr val="FF0000"/>
                </a:solidFill>
                <a:latin typeface="Times New Roman" panose="02020603050405020304" charset="0"/>
                <a:ea typeface="黑体" panose="02010609060101010101" pitchFamily="49" charset="-122"/>
                <a:cs typeface="Times New Roman" panose="02020603050405020304" charset="0"/>
              </a:rPr>
              <a:t>1,4-</a:t>
            </a:r>
            <a:r>
              <a:rPr lang="zh-CN" altLang="en-US" sz="2800">
                <a:solidFill>
                  <a:srgbClr val="FF0000"/>
                </a:solidFill>
                <a:latin typeface="Times New Roman" panose="02020603050405020304" charset="0"/>
                <a:ea typeface="黑体" panose="02010609060101010101" pitchFamily="49" charset="-122"/>
                <a:cs typeface="Times New Roman" panose="02020603050405020304" charset="0"/>
              </a:rPr>
              <a:t>加成</a:t>
            </a:r>
            <a:endParaRPr lang="zh-CN" altLang="en-US" sz="2800">
              <a:solidFill>
                <a:srgbClr val="FF0000"/>
              </a:solidFill>
              <a:latin typeface="Times New Roman" panose="02020603050405020304" charset="0"/>
              <a:ea typeface="黑体" panose="02010609060101010101" pitchFamily="49" charset="-122"/>
              <a:cs typeface="Times New Roman" panose="02020603050405020304" charset="0"/>
            </a:endParaRPr>
          </a:p>
        </p:txBody>
      </p:sp>
      <p:sp>
        <p:nvSpPr>
          <p:cNvPr id="18" name="文本框 17"/>
          <p:cNvSpPr txBox="1"/>
          <p:nvPr/>
        </p:nvSpPr>
        <p:spPr>
          <a:xfrm>
            <a:off x="2700973" y="2409190"/>
            <a:ext cx="7734300" cy="737235"/>
          </a:xfrm>
          <a:prstGeom prst="rect">
            <a:avLst/>
          </a:prstGeom>
          <a:noFill/>
        </p:spPr>
        <p:txBody>
          <a:bodyPr wrap="none" rtlCol="0">
            <a:spAutoFit/>
          </a:bodyPr>
          <a:lstStyle/>
          <a:p>
            <a:pPr algn="just">
              <a:lnSpc>
                <a:spcPct val="150000"/>
              </a:lnSpc>
            </a:pPr>
            <a:r>
              <a:rPr lang="zh-CN" altLang="en-US" sz="2800">
                <a:solidFill>
                  <a:schemeClr val="tx1"/>
                </a:solidFill>
                <a:latin typeface="Times New Roman" panose="02020603050405020304" charset="0"/>
                <a:ea typeface="宋体-简" panose="02010800040101010101" charset="-122"/>
                <a:cs typeface="Times New Roman" panose="02020603050405020304" charset="0"/>
                <a:sym typeface="+mn-ea"/>
              </a:rPr>
              <a:t>如最常见的</a:t>
            </a:r>
            <a:r>
              <a:rPr lang="en-US" altLang="zh-CN" sz="2800">
                <a:solidFill>
                  <a:schemeClr val="tx1"/>
                </a:solidFill>
                <a:latin typeface="Times New Roman" panose="02020603050405020304" charset="0"/>
                <a:ea typeface="宋体-简" panose="02010800040101010101" charset="-122"/>
                <a:cs typeface="Times New Roman" panose="02020603050405020304" charset="0"/>
                <a:sym typeface="+mn-ea"/>
              </a:rPr>
              <a:t>1,3-</a:t>
            </a:r>
            <a:r>
              <a:rPr lang="zh-CN" altLang="en-US" sz="2800">
                <a:solidFill>
                  <a:schemeClr val="tx1"/>
                </a:solidFill>
                <a:latin typeface="Times New Roman" panose="02020603050405020304" charset="0"/>
                <a:ea typeface="宋体-简" panose="02010800040101010101" charset="-122"/>
                <a:cs typeface="Times New Roman" panose="02020603050405020304" charset="0"/>
                <a:sym typeface="+mn-ea"/>
              </a:rPr>
              <a:t>丁二烯（</a:t>
            </a:r>
            <a:r>
              <a:rPr lang="en-US" altLang="zh-CN" sz="2800" b="1">
                <a:latin typeface="Times New Roman" panose="02020603050405020304" charset="0"/>
                <a:ea typeface="黑体" panose="02010609060101010101" pitchFamily="49" charset="-122"/>
                <a:cs typeface="Times New Roman" panose="02020603050405020304" charset="0"/>
                <a:sym typeface="+mn-ea"/>
              </a:rPr>
              <a:t>CH</a:t>
            </a:r>
            <a:r>
              <a:rPr lang="en-US" altLang="zh-CN" sz="2800" b="1" baseline="-25000">
                <a:latin typeface="Times New Roman" panose="02020603050405020304" charset="0"/>
                <a:ea typeface="黑体" panose="02010609060101010101" pitchFamily="49" charset="-122"/>
                <a:cs typeface="Times New Roman" panose="02020603050405020304" charset="0"/>
                <a:sym typeface="+mn-ea"/>
              </a:rPr>
              <a:t>2</a:t>
            </a:r>
            <a:r>
              <a:rPr lang="zh-CN" altLang="en-US" sz="2800" b="1">
                <a:latin typeface="Times New Roman" panose="02020603050405020304" charset="0"/>
                <a:ea typeface="黑体" panose="02010609060101010101" pitchFamily="49" charset="-122"/>
                <a:cs typeface="Times New Roman" panose="02020603050405020304" charset="0"/>
                <a:sym typeface="+mn-ea"/>
              </a:rPr>
              <a:t>＝</a:t>
            </a:r>
            <a:r>
              <a:rPr lang="en-US" altLang="zh-CN" sz="2800" b="1">
                <a:latin typeface="Times New Roman" panose="02020603050405020304" charset="0"/>
                <a:ea typeface="黑体" panose="02010609060101010101" pitchFamily="49" charset="-122"/>
                <a:cs typeface="Times New Roman" panose="02020603050405020304" charset="0"/>
                <a:sym typeface="+mn-ea"/>
              </a:rPr>
              <a:t>CH—CH</a:t>
            </a:r>
            <a:r>
              <a:rPr lang="zh-CN" altLang="en-US" sz="2800" b="1">
                <a:latin typeface="Times New Roman" panose="02020603050405020304" charset="0"/>
                <a:ea typeface="黑体" panose="02010609060101010101" pitchFamily="49" charset="-122"/>
                <a:cs typeface="Times New Roman" panose="02020603050405020304" charset="0"/>
                <a:sym typeface="+mn-ea"/>
              </a:rPr>
              <a:t>＝</a:t>
            </a:r>
            <a:r>
              <a:rPr lang="en-US" altLang="zh-CN" sz="2800" b="1">
                <a:latin typeface="Times New Roman" panose="02020603050405020304" charset="0"/>
                <a:ea typeface="黑体" panose="02010609060101010101" pitchFamily="49" charset="-122"/>
                <a:cs typeface="Times New Roman" panose="02020603050405020304" charset="0"/>
                <a:sym typeface="+mn-ea"/>
              </a:rPr>
              <a:t>CH</a:t>
            </a:r>
            <a:r>
              <a:rPr lang="en-US" altLang="zh-CN" sz="2800" b="1" baseline="-25000">
                <a:latin typeface="Times New Roman" panose="02020603050405020304" charset="0"/>
                <a:ea typeface="黑体" panose="02010609060101010101" pitchFamily="49" charset="-122"/>
                <a:cs typeface="Times New Roman" panose="02020603050405020304" charset="0"/>
                <a:sym typeface="+mn-ea"/>
              </a:rPr>
              <a:t>2</a:t>
            </a:r>
            <a:r>
              <a:rPr lang="zh-CN" altLang="en-US" sz="2800">
                <a:solidFill>
                  <a:schemeClr val="tx1"/>
                </a:solidFill>
                <a:latin typeface="Times New Roman" panose="02020603050405020304" charset="0"/>
                <a:ea typeface="宋体-简" panose="02010800040101010101" charset="-122"/>
                <a:cs typeface="Times New Roman" panose="02020603050405020304" charset="0"/>
                <a:sym typeface="+mn-ea"/>
              </a:rPr>
              <a:t>）</a:t>
            </a:r>
            <a:endParaRPr lang="zh-CN" altLang="en-US" sz="2800">
              <a:solidFill>
                <a:schemeClr val="tx1"/>
              </a:solidFill>
              <a:latin typeface="Times New Roman" panose="02020603050405020304" charset="0"/>
              <a:ea typeface="宋体-简" panose="02010800040101010101" charset="-122"/>
              <a:cs typeface="Times New Roman" panose="02020603050405020304" charset="0"/>
              <a:sym typeface="+mn-ea"/>
            </a:endParaRPr>
          </a:p>
        </p:txBody>
      </p:sp>
      <p:sp>
        <p:nvSpPr>
          <p:cNvPr id="106" name="流程图: 可选过程 105"/>
          <p:cNvSpPr/>
          <p:nvPr/>
        </p:nvSpPr>
        <p:spPr>
          <a:xfrm>
            <a:off x="7590790" y="1109345"/>
            <a:ext cx="4487545" cy="1473835"/>
          </a:xfrm>
          <a:prstGeom prst="flowChartAlternateProcess">
            <a:avLst/>
          </a:prstGeom>
          <a:noFill/>
          <a:ln w="25400" cmpd="sng">
            <a:solidFill>
              <a:srgbClr val="00B05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eaLnBrk="1" hangingPunct="1">
              <a:lnSpc>
                <a:spcPct val="140000"/>
              </a:lnSpc>
              <a:defRPr/>
            </a:pPr>
            <a:r>
              <a:rPr lang="en-US" altLang="zh-CN" sz="2400" b="1" noProof="1">
                <a:solidFill>
                  <a:schemeClr val="tx1"/>
                </a:solidFill>
                <a:latin typeface="Times New Roman" panose="02020603050405020304" charset="0"/>
                <a:ea typeface="黑体" panose="02010609060101010101" pitchFamily="49" charset="-122"/>
                <a:cs typeface="Times New Roman" panose="02020603050405020304" charset="0"/>
              </a:rPr>
              <a:t>1,3-</a:t>
            </a:r>
            <a:r>
              <a:rPr lang="zh-CN" altLang="en-US" sz="2400" noProof="1">
                <a:solidFill>
                  <a:schemeClr val="tx1"/>
                </a:solidFill>
                <a:latin typeface="Times New Roman" panose="02020603050405020304" charset="0"/>
                <a:ea typeface="黑体" panose="02010609060101010101" pitchFamily="49" charset="-122"/>
                <a:cs typeface="Times New Roman" panose="02020603050405020304" charset="0"/>
              </a:rPr>
              <a:t>丁二烯的</a:t>
            </a:r>
            <a:r>
              <a:rPr lang="en-US" altLang="zh-CN" sz="2400" b="1" noProof="1">
                <a:solidFill>
                  <a:schemeClr val="tx1"/>
                </a:solidFill>
                <a:latin typeface="Times New Roman" panose="02020603050405020304" charset="0"/>
                <a:ea typeface="黑体" panose="02010609060101010101" pitchFamily="49" charset="-122"/>
                <a:cs typeface="Times New Roman" panose="02020603050405020304" charset="0"/>
              </a:rPr>
              <a:t>1,2-</a:t>
            </a:r>
            <a:r>
              <a:rPr lang="zh-CN" altLang="en-US" sz="2400" noProof="1">
                <a:solidFill>
                  <a:schemeClr val="tx1"/>
                </a:solidFill>
                <a:latin typeface="Times New Roman" panose="02020603050405020304" charset="0"/>
                <a:ea typeface="黑体" panose="02010609060101010101" pitchFamily="49" charset="-122"/>
                <a:cs typeface="Times New Roman" panose="02020603050405020304" charset="0"/>
              </a:rPr>
              <a:t>加成和</a:t>
            </a:r>
            <a:r>
              <a:rPr lang="en-US" altLang="zh-CN" sz="2400" b="1" noProof="1">
                <a:solidFill>
                  <a:schemeClr val="tx1"/>
                </a:solidFill>
                <a:latin typeface="Times New Roman" panose="02020603050405020304" charset="0"/>
                <a:ea typeface="黑体" panose="02010609060101010101" pitchFamily="49" charset="-122"/>
                <a:cs typeface="Times New Roman" panose="02020603050405020304" charset="0"/>
              </a:rPr>
              <a:t>1,4-</a:t>
            </a:r>
            <a:r>
              <a:rPr lang="zh-CN" altLang="en-US" sz="2400" noProof="1">
                <a:solidFill>
                  <a:schemeClr val="tx1"/>
                </a:solidFill>
                <a:latin typeface="Times New Roman" panose="02020603050405020304" charset="0"/>
                <a:ea typeface="黑体" panose="02010609060101010101" pitchFamily="49" charset="-122"/>
                <a:cs typeface="Times New Roman" panose="02020603050405020304" charset="0"/>
              </a:rPr>
              <a:t>加成是</a:t>
            </a:r>
            <a:r>
              <a:rPr lang="zh-CN" altLang="en-US" sz="2400" noProof="1">
                <a:solidFill>
                  <a:srgbClr val="FF0000"/>
                </a:solidFill>
                <a:latin typeface="Times New Roman" panose="02020603050405020304" charset="0"/>
                <a:ea typeface="黑体" panose="02010609060101010101" pitchFamily="49" charset="-122"/>
                <a:cs typeface="Times New Roman" panose="02020603050405020304" charset="0"/>
              </a:rPr>
              <a:t>竞争反应</a:t>
            </a:r>
            <a:r>
              <a:rPr lang="zh-CN" altLang="en-US" sz="2400" noProof="1">
                <a:solidFill>
                  <a:schemeClr val="tx1"/>
                </a:solidFill>
                <a:latin typeface="Times New Roman" panose="02020603050405020304" charset="0"/>
                <a:ea typeface="黑体" panose="02010609060101010101" pitchFamily="49" charset="-122"/>
                <a:cs typeface="Times New Roman" panose="02020603050405020304" charset="0"/>
              </a:rPr>
              <a:t>，到底哪一种加成产物占优势</a:t>
            </a:r>
            <a:r>
              <a:rPr lang="zh-CN" altLang="en-US" sz="2400" noProof="1">
                <a:solidFill>
                  <a:srgbClr val="FF0000"/>
                </a:solidFill>
                <a:latin typeface="Times New Roman" panose="02020603050405020304" charset="0"/>
                <a:ea typeface="黑体" panose="02010609060101010101" pitchFamily="49" charset="-122"/>
                <a:cs typeface="Times New Roman" panose="02020603050405020304" charset="0"/>
              </a:rPr>
              <a:t>取决于反应条件</a:t>
            </a:r>
            <a:r>
              <a:rPr lang="zh-CN" altLang="en-US" sz="2400" noProof="1">
                <a:solidFill>
                  <a:schemeClr val="tx1"/>
                </a:solidFill>
                <a:latin typeface="Times New Roman" panose="02020603050405020304" charset="0"/>
                <a:ea typeface="黑体" panose="02010609060101010101" pitchFamily="49" charset="-122"/>
                <a:cs typeface="Times New Roman" panose="02020603050405020304" charset="0"/>
              </a:rPr>
              <a:t>。</a:t>
            </a:r>
            <a:endParaRPr lang="zh-CN" altLang="en-US" sz="2400" noProof="1">
              <a:solidFill>
                <a:srgbClr val="FF0000"/>
              </a:solidFill>
              <a:latin typeface="Times New Roman" panose="02020603050405020304" charset="0"/>
              <a:ea typeface="黑体" panose="02010609060101010101" pitchFamily="49" charset="-122"/>
              <a:cs typeface="Times New Roman" panose="0202060305040502030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5608"/>
                                        </p:tgtEl>
                                        <p:attrNameLst>
                                          <p:attrName>style.visibility</p:attrName>
                                        </p:attrNameLst>
                                      </p:cBhvr>
                                      <p:to>
                                        <p:strVal val="visible"/>
                                      </p:to>
                                    </p:set>
                                    <p:animEffect transition="in" filter="blinds(horizontal)">
                                      <p:cBhvr>
                                        <p:cTn id="12" dur="500"/>
                                        <p:tgtEl>
                                          <p:spTgt spid="2560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linds(horizontal)">
                                      <p:cBhvr>
                                        <p:cTn id="17" dur="500"/>
                                        <p:tgtEl>
                                          <p:spTgt spid="1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5606"/>
                                        </p:tgtEl>
                                        <p:attrNameLst>
                                          <p:attrName>style.visibility</p:attrName>
                                        </p:attrNameLst>
                                      </p:cBhvr>
                                      <p:to>
                                        <p:strVal val="visible"/>
                                      </p:to>
                                    </p:set>
                                    <p:animEffect transition="in" filter="blinds(horizontal)">
                                      <p:cBhvr>
                                        <p:cTn id="22" dur="500"/>
                                        <p:tgtEl>
                                          <p:spTgt spid="25606"/>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blinds(horizontal)">
                                      <p:cBhvr>
                                        <p:cTn id="27" dur="500"/>
                                        <p:tgtEl>
                                          <p:spTgt spid="15"/>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blinds(horizontal)">
                                      <p:cBhvr>
                                        <p:cTn id="32" dur="500"/>
                                        <p:tgtEl>
                                          <p:spTgt spid="19"/>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54"/>
                                        </p:tgtEl>
                                        <p:attrNameLst>
                                          <p:attrName>style.visibility</p:attrName>
                                        </p:attrNameLst>
                                      </p:cBhvr>
                                      <p:to>
                                        <p:strVal val="visible"/>
                                      </p:to>
                                    </p:set>
                                    <p:animEffect transition="in" filter="blinds(horizontal)">
                                      <p:cBhvr>
                                        <p:cTn id="37" dur="500"/>
                                        <p:tgtEl>
                                          <p:spTgt spid="54"/>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blinds(horizontal)">
                                      <p:cBhvr>
                                        <p:cTn id="42" dur="500"/>
                                        <p:tgtEl>
                                          <p:spTgt spid="16"/>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0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 grpId="0"/>
      <p:bldP spid="14" grpId="0"/>
      <p:bldP spid="25608" grpId="0"/>
      <p:bldP spid="18" grpId="0"/>
      <p:bldP spid="25606" grpId="0"/>
      <p:bldP spid="15" grpId="0"/>
      <p:bldP spid="54"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196975" y="328930"/>
            <a:ext cx="5534660" cy="583565"/>
          </a:xfrm>
          <a:prstGeom prst="rect">
            <a:avLst/>
          </a:prstGeom>
          <a:noFill/>
        </p:spPr>
        <p:txBody>
          <a:bodyPr wrap="square" rtlCol="0" anchor="t">
            <a:spAutoFit/>
          </a:bodyPr>
          <a:lstStyle/>
          <a:p>
            <a:pPr algn="ctr"/>
            <a:r>
              <a:rPr lang="zh-CN" altLang="en-US" sz="3200" b="1">
                <a:latin typeface="Times New Roman" panose="02020603050405020304" charset="0"/>
                <a:ea typeface="宋体" panose="02010600030101010101" pitchFamily="2" charset="-122"/>
                <a:sym typeface="+mn-ea"/>
              </a:rPr>
              <a:t>一、烯烃的结构与性质</a:t>
            </a:r>
            <a:endParaRPr lang="zh-CN" altLang="en-US" sz="3200" b="1">
              <a:latin typeface="Times New Roman" panose="02020603050405020304" charset="0"/>
              <a:ea typeface="宋体" panose="02010600030101010101" pitchFamily="2" charset="-122"/>
              <a:sym typeface="+mn-ea"/>
            </a:endParaRPr>
          </a:p>
        </p:txBody>
      </p:sp>
      <p:grpSp>
        <p:nvGrpSpPr>
          <p:cNvPr id="7" name="组合 6"/>
          <p:cNvGrpSpPr/>
          <p:nvPr/>
        </p:nvGrpSpPr>
        <p:grpSpPr>
          <a:xfrm>
            <a:off x="67945" y="1109345"/>
            <a:ext cx="3790315" cy="741680"/>
            <a:chOff x="33" y="1605"/>
            <a:chExt cx="5969" cy="1168"/>
          </a:xfrm>
        </p:grpSpPr>
        <p:sp>
          <p:nvSpPr>
            <p:cNvPr id="2" name="文本框 1"/>
            <p:cNvSpPr txBox="1"/>
            <p:nvPr/>
          </p:nvSpPr>
          <p:spPr>
            <a:xfrm>
              <a:off x="1227" y="1730"/>
              <a:ext cx="4775" cy="919"/>
            </a:xfrm>
            <a:prstGeom prst="rect">
              <a:avLst/>
            </a:prstGeom>
            <a:noFill/>
          </p:spPr>
          <p:txBody>
            <a:bodyPr wrap="none" rtlCol="0">
              <a:spAutoFit/>
            </a:bodyPr>
            <a:lstStyle/>
            <a:p>
              <a:pPr algn="l"/>
              <a:r>
                <a:rPr lang="zh-CN" altLang="en-US" sz="3200" b="1" kern="100">
                  <a:solidFill>
                    <a:srgbClr val="00B050"/>
                  </a:solidFill>
                  <a:latin typeface="Times New Roman" panose="02020603050405020304" charset="0"/>
                  <a:ea typeface="宋体" panose="02010600030101010101" pitchFamily="2" charset="-122"/>
                  <a:cs typeface="Times New Roman" panose="02020603050405020304" charset="0"/>
                  <a:sym typeface="+mn-ea"/>
                </a:rPr>
                <a:t>烯烃的加聚反应</a:t>
              </a:r>
              <a:endParaRPr lang="zh-CN" altLang="en-US" sz="3200" b="1" kern="100">
                <a:solidFill>
                  <a:srgbClr val="00B050"/>
                </a:solidFill>
                <a:latin typeface="Times New Roman" panose="02020603050405020304" charset="0"/>
                <a:ea typeface="宋体" panose="02010600030101010101" pitchFamily="2" charset="-122"/>
                <a:cs typeface="Times New Roman" panose="02020603050405020304" charset="0"/>
                <a:sym typeface="+mn-ea"/>
              </a:endParaRPr>
            </a:p>
          </p:txBody>
        </p:sp>
        <p:pic>
          <p:nvPicPr>
            <p:cNvPr id="8" name="图片 7" descr="b72a99b353b88c16c6ff63a0cb067b7a"/>
            <p:cNvPicPr>
              <a:picLocks noChangeAspect="1"/>
            </p:cNvPicPr>
            <p:nvPr/>
          </p:nvPicPr>
          <p:blipFill>
            <a:blip r:embed="rId3"/>
            <a:srcRect l="18320" t="1951" r="67650" b="84324"/>
            <a:stretch>
              <a:fillRect/>
            </a:stretch>
          </p:blipFill>
          <p:spPr>
            <a:xfrm>
              <a:off x="33" y="1605"/>
              <a:ext cx="1194" cy="1168"/>
            </a:xfrm>
            <a:prstGeom prst="rect">
              <a:avLst/>
            </a:prstGeom>
          </p:spPr>
        </p:pic>
      </p:grpSp>
      <p:grpSp>
        <p:nvGrpSpPr>
          <p:cNvPr id="93" name="组合 92"/>
          <p:cNvGrpSpPr/>
          <p:nvPr/>
        </p:nvGrpSpPr>
        <p:grpSpPr>
          <a:xfrm>
            <a:off x="537845" y="1851023"/>
            <a:ext cx="5756910" cy="659132"/>
            <a:chOff x="6004" y="171"/>
            <a:chExt cx="9066" cy="1038"/>
          </a:xfrm>
          <a:solidFill>
            <a:schemeClr val="bg1"/>
          </a:solidFill>
        </p:grpSpPr>
        <p:grpSp>
          <p:nvGrpSpPr>
            <p:cNvPr id="70" name="组合 69"/>
            <p:cNvGrpSpPr/>
            <p:nvPr/>
          </p:nvGrpSpPr>
          <p:grpSpPr>
            <a:xfrm>
              <a:off x="6004" y="171"/>
              <a:ext cx="9066" cy="1038"/>
              <a:chOff x="9924949" y="10574296"/>
              <a:chExt cx="5757038" cy="659116"/>
            </a:xfrm>
            <a:grpFill/>
          </p:grpSpPr>
          <p:sp>
            <p:nvSpPr>
              <p:cNvPr id="72" name="文本框 71"/>
              <p:cNvSpPr txBox="1"/>
              <p:nvPr/>
            </p:nvSpPr>
            <p:spPr>
              <a:xfrm>
                <a:off x="9924949" y="10711455"/>
                <a:ext cx="5757038" cy="521957"/>
              </a:xfrm>
              <a:prstGeom prst="rect">
                <a:avLst/>
              </a:prstGeom>
              <a:grpFill/>
            </p:spPr>
            <p:txBody>
              <a:bodyPr wrap="square" rtlCol="0">
                <a:spAutoFit/>
              </a:bodyPr>
              <a:lstStyle/>
              <a:p>
                <a:r>
                  <a:rPr lang="en-US" altLang="zh-CN" sz="2800" b="1">
                    <a:solidFill>
                      <a:schemeClr val="tx1"/>
                    </a:solidFill>
                    <a:latin typeface="Times New Roman" panose="02020603050405020304" charset="0"/>
                    <a:ea typeface="黑体" panose="02010609060101010101" pitchFamily="49" charset="-122"/>
                    <a:cs typeface="Times New Roman" panose="02020603050405020304" charset="0"/>
                  </a:rPr>
                  <a:t>nCH</a:t>
                </a:r>
                <a:r>
                  <a:rPr lang="en-US" altLang="zh-CN" sz="2800" b="1" baseline="-25000">
                    <a:solidFill>
                      <a:schemeClr val="tx1"/>
                    </a:solidFill>
                    <a:latin typeface="Times New Roman" panose="02020603050405020304" charset="0"/>
                    <a:ea typeface="黑体" panose="02010609060101010101" pitchFamily="49" charset="-122"/>
                    <a:cs typeface="Times New Roman" panose="02020603050405020304" charset="0"/>
                  </a:rPr>
                  <a:t>2</a:t>
                </a:r>
                <a:r>
                  <a:rPr lang="zh-CN" altLang="en-US" sz="2800" b="1">
                    <a:solidFill>
                      <a:schemeClr val="tx1"/>
                    </a:solidFill>
                    <a:latin typeface="Times New Roman" panose="02020603050405020304" charset="0"/>
                    <a:ea typeface="黑体" panose="02010609060101010101" pitchFamily="49" charset="-122"/>
                    <a:cs typeface="Times New Roman" panose="02020603050405020304" charset="0"/>
                  </a:rPr>
                  <a:t>＝</a:t>
                </a:r>
                <a:r>
                  <a:rPr lang="en-US" altLang="zh-CN" sz="2800" b="1">
                    <a:solidFill>
                      <a:schemeClr val="tx1"/>
                    </a:solidFill>
                    <a:latin typeface="Times New Roman" panose="02020603050405020304" charset="0"/>
                    <a:ea typeface="黑体" panose="02010609060101010101" pitchFamily="49" charset="-122"/>
                    <a:cs typeface="Times New Roman" panose="02020603050405020304" charset="0"/>
                  </a:rPr>
                  <a:t>CH</a:t>
                </a:r>
                <a:r>
                  <a:rPr lang="en-US" altLang="zh-CN" sz="2800" b="1" baseline="-25000">
                    <a:solidFill>
                      <a:schemeClr val="tx1"/>
                    </a:solidFill>
                    <a:latin typeface="Times New Roman" panose="02020603050405020304" charset="0"/>
                    <a:ea typeface="黑体" panose="02010609060101010101" pitchFamily="49" charset="-122"/>
                    <a:cs typeface="Times New Roman" panose="02020603050405020304" charset="0"/>
                  </a:rPr>
                  <a:t>2</a:t>
                </a:r>
                <a:r>
                  <a:rPr lang="en-US" altLang="zh-CN" sz="2800" b="1">
                    <a:solidFill>
                      <a:schemeClr val="tx1"/>
                    </a:solidFill>
                    <a:latin typeface="Times New Roman" panose="02020603050405020304" charset="0"/>
                    <a:ea typeface="黑体" panose="02010609060101010101" pitchFamily="49" charset="-122"/>
                    <a:cs typeface="Times New Roman" panose="02020603050405020304" charset="0"/>
                  </a:rPr>
                  <a:t>                [ CH</a:t>
                </a:r>
                <a:r>
                  <a:rPr lang="en-US" altLang="zh-CN" sz="2800" b="1" baseline="-25000">
                    <a:solidFill>
                      <a:schemeClr val="tx1"/>
                    </a:solidFill>
                    <a:latin typeface="Times New Roman" panose="02020603050405020304" charset="0"/>
                    <a:ea typeface="黑体" panose="02010609060101010101" pitchFamily="49" charset="-122"/>
                    <a:cs typeface="Times New Roman" panose="02020603050405020304" charset="0"/>
                  </a:rPr>
                  <a:t>2</a:t>
                </a:r>
                <a:r>
                  <a:rPr lang="en-US" altLang="zh-CN" sz="2800" b="1">
                    <a:solidFill>
                      <a:schemeClr val="tx1"/>
                    </a:solidFill>
                    <a:latin typeface="Times New Roman" panose="02020603050405020304" charset="0"/>
                    <a:ea typeface="黑体" panose="02010609060101010101" pitchFamily="49" charset="-122"/>
                    <a:cs typeface="Times New Roman" panose="02020603050405020304" charset="0"/>
                  </a:rPr>
                  <a:t>—CH</a:t>
                </a:r>
                <a:r>
                  <a:rPr lang="en-US" altLang="zh-CN" sz="2800" b="1" baseline="-25000">
                    <a:solidFill>
                      <a:schemeClr val="tx1"/>
                    </a:solidFill>
                    <a:latin typeface="Times New Roman" panose="02020603050405020304" charset="0"/>
                    <a:ea typeface="黑体" panose="02010609060101010101" pitchFamily="49" charset="-122"/>
                    <a:cs typeface="Times New Roman" panose="02020603050405020304" charset="0"/>
                  </a:rPr>
                  <a:t>2</a:t>
                </a:r>
                <a:r>
                  <a:rPr lang="en-US" altLang="zh-CN" sz="2800" b="1">
                    <a:solidFill>
                      <a:schemeClr val="tx1"/>
                    </a:solidFill>
                    <a:latin typeface="Times New Roman" panose="02020603050405020304" charset="0"/>
                    <a:ea typeface="黑体" panose="02010609060101010101" pitchFamily="49" charset="-122"/>
                    <a:cs typeface="Times New Roman" panose="02020603050405020304" charset="0"/>
                  </a:rPr>
                  <a:t> ]</a:t>
                </a:r>
                <a:r>
                  <a:rPr lang="en-US" altLang="zh-CN" sz="2800" b="1" baseline="-25000">
                    <a:solidFill>
                      <a:schemeClr val="tx1"/>
                    </a:solidFill>
                    <a:latin typeface="Times New Roman" panose="02020603050405020304" charset="0"/>
                    <a:ea typeface="黑体" panose="02010609060101010101" pitchFamily="49" charset="-122"/>
                    <a:cs typeface="Times New Roman" panose="02020603050405020304" charset="0"/>
                  </a:rPr>
                  <a:t>n</a:t>
                </a:r>
                <a:endParaRPr lang="en-US" altLang="zh-CN" sz="2800" b="1" baseline="-25000">
                  <a:solidFill>
                    <a:schemeClr val="tx1"/>
                  </a:solidFill>
                  <a:latin typeface="Times New Roman" panose="02020603050405020304" charset="0"/>
                  <a:ea typeface="黑体" panose="02010609060101010101" pitchFamily="49" charset="-122"/>
                  <a:cs typeface="Times New Roman" panose="02020603050405020304" charset="0"/>
                </a:endParaRPr>
              </a:p>
            </p:txBody>
          </p:sp>
          <p:grpSp>
            <p:nvGrpSpPr>
              <p:cNvPr id="88" name="组合 87"/>
              <p:cNvGrpSpPr/>
              <p:nvPr/>
            </p:nvGrpSpPr>
            <p:grpSpPr>
              <a:xfrm>
                <a:off x="11468708" y="10574296"/>
                <a:ext cx="2160180" cy="423540"/>
                <a:chOff x="17157861" y="8765829"/>
                <a:chExt cx="2160180" cy="423540"/>
              </a:xfrm>
              <a:grpFill/>
            </p:grpSpPr>
            <p:cxnSp>
              <p:nvCxnSpPr>
                <p:cNvPr id="89" name="直接箭头连接符 88"/>
                <p:cNvCxnSpPr/>
                <p:nvPr/>
              </p:nvCxnSpPr>
              <p:spPr>
                <a:xfrm>
                  <a:off x="17697061" y="9188096"/>
                  <a:ext cx="1081663" cy="1273"/>
                </a:xfrm>
                <a:prstGeom prst="straightConnector1">
                  <a:avLst/>
                </a:prstGeom>
                <a:grpFill/>
                <a:ln w="28575">
                  <a:solidFill>
                    <a:schemeClr val="bg2">
                      <a:lumMod val="10000"/>
                    </a:schemeClr>
                  </a:solidFill>
                  <a:tailEnd type="stealth" w="lg" len="lg"/>
                </a:ln>
              </p:spPr>
              <p:style>
                <a:lnRef idx="1">
                  <a:schemeClr val="accent1"/>
                </a:lnRef>
                <a:fillRef idx="0">
                  <a:schemeClr val="accent1"/>
                </a:fillRef>
                <a:effectRef idx="0">
                  <a:schemeClr val="accent1"/>
                </a:effectRef>
                <a:fontRef idx="minor">
                  <a:schemeClr val="tx1"/>
                </a:fontRef>
              </p:style>
            </p:cxnSp>
            <p:sp>
              <p:nvSpPr>
                <p:cNvPr id="90" name="Rectangle 5"/>
                <p:cNvSpPr>
                  <a:spLocks noChangeArrowheads="1"/>
                </p:cNvSpPr>
                <p:nvPr/>
              </p:nvSpPr>
              <p:spPr bwMode="auto">
                <a:xfrm>
                  <a:off x="17157861" y="8765829"/>
                  <a:ext cx="2160180" cy="4235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20000"/>
                    </a:lnSpc>
                  </a:pPr>
                  <a:r>
                    <a:rPr lang="zh-CN" altLang="en-US">
                      <a:solidFill>
                        <a:schemeClr val="tx1"/>
                      </a:solidFill>
                      <a:latin typeface="宋体" panose="02010600030101010101" pitchFamily="2" charset="-122"/>
                      <a:ea typeface="宋体" panose="02010600030101010101" pitchFamily="2" charset="-122"/>
                    </a:rPr>
                    <a:t>一定条件下</a:t>
                  </a:r>
                  <a:endParaRPr lang="zh-CN" altLang="en-US">
                    <a:solidFill>
                      <a:schemeClr val="tx1"/>
                    </a:solidFill>
                    <a:latin typeface="宋体" panose="02010600030101010101" pitchFamily="2" charset="-122"/>
                    <a:ea typeface="宋体" panose="02010600030101010101" pitchFamily="2" charset="-122"/>
                  </a:endParaRPr>
                </a:p>
              </p:txBody>
            </p:sp>
          </p:grpSp>
          <p:grpSp>
            <p:nvGrpSpPr>
              <p:cNvPr id="91" name="组合 90"/>
              <p:cNvGrpSpPr/>
              <p:nvPr/>
            </p:nvGrpSpPr>
            <p:grpSpPr>
              <a:xfrm>
                <a:off x="14265797" y="11078439"/>
                <a:ext cx="0" cy="0"/>
                <a:chExt cx="14877797" cy="11078439"/>
              </a:xfrm>
              <a:grpFill/>
            </p:grpSpPr>
            <p:cxnSp>
              <p:nvCxnSpPr>
                <p:cNvPr id="92" name="直接箭头连接符 91"/>
                <p:cNvCxnSpPr/>
                <p:nvPr/>
              </p:nvCxnSpPr>
              <p:spPr>
                <a:xfrm>
                  <a:off x="14265797" y="11078439"/>
                  <a:ext cx="612000" cy="0"/>
                </a:xfrm>
                <a:prstGeom prst="straightConnector1">
                  <a:avLst/>
                </a:prstGeom>
                <a:grpFill/>
                <a:ln w="28575">
                  <a:solidFill>
                    <a:srgbClr val="FF0000"/>
                  </a:solidFill>
                  <a:tailEnd type="none" w="lg" len="lg"/>
                </a:ln>
              </p:spPr>
              <p:style>
                <a:lnRef idx="1">
                  <a:schemeClr val="accent1"/>
                </a:lnRef>
                <a:fillRef idx="0">
                  <a:schemeClr val="accent1"/>
                </a:fillRef>
                <a:effectRef idx="0">
                  <a:schemeClr val="accent1"/>
                </a:effectRef>
                <a:fontRef idx="minor">
                  <a:schemeClr val="tx1"/>
                </a:fontRef>
              </p:style>
            </p:cxnSp>
            <p:cxnSp>
              <p:nvCxnSpPr>
                <p:cNvPr id="94" name="直接箭头连接符 93"/>
                <p:cNvCxnSpPr/>
                <p:nvPr/>
              </p:nvCxnSpPr>
              <p:spPr>
                <a:xfrm>
                  <a:off x="0" y="0"/>
                  <a:ext cx="612000" cy="0"/>
                </a:xfrm>
                <a:prstGeom prst="straightConnector1">
                  <a:avLst/>
                </a:prstGeom>
                <a:grpFill/>
                <a:ln w="28575">
                  <a:solidFill>
                    <a:srgbClr val="FF0000"/>
                  </a:solidFill>
                  <a:tailEnd type="none" w="lg" len="lg"/>
                </a:ln>
              </p:spPr>
              <p:style>
                <a:lnRef idx="1">
                  <a:schemeClr val="accent1"/>
                </a:lnRef>
                <a:fillRef idx="0">
                  <a:schemeClr val="accent1"/>
                </a:fillRef>
                <a:effectRef idx="0">
                  <a:schemeClr val="accent1"/>
                </a:effectRef>
                <a:fontRef idx="minor">
                  <a:schemeClr val="tx1"/>
                </a:fontRef>
              </p:style>
            </p:cxnSp>
          </p:grpSp>
        </p:grpSp>
        <p:cxnSp>
          <p:nvCxnSpPr>
            <p:cNvPr id="95" name="直接连接符 94"/>
            <p:cNvCxnSpPr/>
            <p:nvPr/>
          </p:nvCxnSpPr>
          <p:spPr>
            <a:xfrm flipV="1">
              <a:off x="14260" y="811"/>
              <a:ext cx="523" cy="25"/>
            </a:xfrm>
            <a:prstGeom prst="line">
              <a:avLst/>
            </a:prstGeom>
            <a:grpFill/>
            <a:ln w="254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flipV="1">
              <a:off x="11074" y="785"/>
              <a:ext cx="523" cy="25"/>
            </a:xfrm>
            <a:prstGeom prst="line">
              <a:avLst/>
            </a:prstGeom>
            <a:grpFill/>
            <a:ln w="254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grpSp>
      <p:grpSp>
        <p:nvGrpSpPr>
          <p:cNvPr id="98" name="组合 97"/>
          <p:cNvGrpSpPr/>
          <p:nvPr/>
        </p:nvGrpSpPr>
        <p:grpSpPr>
          <a:xfrm>
            <a:off x="236220" y="2602865"/>
            <a:ext cx="5812095" cy="1345227"/>
            <a:chOff x="1885" y="4506"/>
            <a:chExt cx="7577" cy="1796"/>
          </a:xfrm>
        </p:grpSpPr>
        <p:pic>
          <p:nvPicPr>
            <p:cNvPr id="16401" name="图片 16400"/>
            <p:cNvPicPr/>
            <p:nvPr/>
          </p:nvPicPr>
          <p:blipFill>
            <a:blip r:embed="rId5" r:link="rId4"/>
            <a:srcRect r="1134" b="28831"/>
            <a:stretch>
              <a:fillRect/>
            </a:stretch>
          </p:blipFill>
          <p:spPr>
            <a:xfrm>
              <a:off x="1885" y="4506"/>
              <a:ext cx="7577" cy="1796"/>
            </a:xfrm>
            <a:prstGeom prst="rect">
              <a:avLst/>
            </a:prstGeom>
            <a:noFill/>
            <a:ln>
              <a:noFill/>
              <a:miter lim="800000"/>
            </a:ln>
          </p:spPr>
        </p:pic>
        <p:sp>
          <p:nvSpPr>
            <p:cNvPr id="97" name="Rectangle 5"/>
            <p:cNvSpPr>
              <a:spLocks noChangeArrowheads="1"/>
            </p:cNvSpPr>
            <p:nvPr/>
          </p:nvSpPr>
          <p:spPr bwMode="auto">
            <a:xfrm>
              <a:off x="4490" y="4506"/>
              <a:ext cx="1994" cy="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20000"/>
                </a:lnSpc>
              </a:pPr>
              <a:r>
                <a:rPr lang="zh-CN" altLang="en-US">
                  <a:solidFill>
                    <a:schemeClr val="tx1"/>
                  </a:solidFill>
                  <a:latin typeface="宋体" panose="02010600030101010101" pitchFamily="2" charset="-122"/>
                  <a:ea typeface="宋体" panose="02010600030101010101" pitchFamily="2" charset="-122"/>
                </a:rPr>
                <a:t>一定条件下</a:t>
              </a:r>
              <a:endParaRPr lang="zh-CN" altLang="en-US">
                <a:solidFill>
                  <a:schemeClr val="tx1"/>
                </a:solidFill>
                <a:latin typeface="宋体" panose="02010600030101010101" pitchFamily="2" charset="-122"/>
                <a:ea typeface="宋体" panose="02010600030101010101" pitchFamily="2" charset="-122"/>
              </a:endParaRPr>
            </a:p>
          </p:txBody>
        </p:sp>
      </p:grpSp>
      <p:grpSp>
        <p:nvGrpSpPr>
          <p:cNvPr id="136" name="组合 135"/>
          <p:cNvGrpSpPr/>
          <p:nvPr/>
        </p:nvGrpSpPr>
        <p:grpSpPr>
          <a:xfrm>
            <a:off x="643890" y="3947795"/>
            <a:ext cx="5544820" cy="1416050"/>
            <a:chOff x="1014" y="6217"/>
            <a:chExt cx="8732" cy="2230"/>
          </a:xfrm>
        </p:grpSpPr>
        <p:pic>
          <p:nvPicPr>
            <p:cNvPr id="55300" name="图片 55299"/>
            <p:cNvPicPr/>
            <p:nvPr/>
          </p:nvPicPr>
          <p:blipFill>
            <a:blip r:embed="rId6"/>
            <a:stretch>
              <a:fillRect/>
            </a:stretch>
          </p:blipFill>
          <p:spPr>
            <a:xfrm>
              <a:off x="1014" y="6217"/>
              <a:ext cx="8733" cy="2230"/>
            </a:xfrm>
            <a:prstGeom prst="rect">
              <a:avLst/>
            </a:prstGeom>
            <a:noFill/>
            <a:ln>
              <a:noFill/>
              <a:miter lim="800000"/>
            </a:ln>
            <a:effectLst/>
          </p:spPr>
        </p:pic>
        <p:sp>
          <p:nvSpPr>
            <p:cNvPr id="133" name="Rectangle 5"/>
            <p:cNvSpPr>
              <a:spLocks noChangeArrowheads="1"/>
            </p:cNvSpPr>
            <p:nvPr/>
          </p:nvSpPr>
          <p:spPr bwMode="auto">
            <a:xfrm>
              <a:off x="4271" y="6317"/>
              <a:ext cx="2409" cy="666"/>
            </a:xfrm>
            <a:prstGeom prst="rect">
              <a:avLst/>
            </a:prstGeom>
            <a:solidFill>
              <a:schemeClr val="bg1"/>
            </a:solid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20000"/>
                </a:lnSpc>
              </a:pPr>
              <a:r>
                <a:rPr lang="zh-CN" altLang="en-US">
                  <a:solidFill>
                    <a:schemeClr val="tx1"/>
                  </a:solidFill>
                  <a:latin typeface="宋体" panose="02010600030101010101" pitchFamily="2" charset="-122"/>
                  <a:ea typeface="宋体" panose="02010600030101010101" pitchFamily="2" charset="-122"/>
                </a:rPr>
                <a:t>一定条件下</a:t>
              </a:r>
              <a:endParaRPr lang="zh-CN" altLang="en-US">
                <a:solidFill>
                  <a:schemeClr val="tx1"/>
                </a:solidFill>
                <a:latin typeface="宋体" panose="02010600030101010101" pitchFamily="2" charset="-122"/>
                <a:ea typeface="宋体" panose="02010600030101010101" pitchFamily="2" charset="-122"/>
              </a:endParaRPr>
            </a:p>
          </p:txBody>
        </p:sp>
      </p:grpSp>
      <p:pic>
        <p:nvPicPr>
          <p:cNvPr id="140" name="图片 139"/>
          <p:cNvPicPr>
            <a:picLocks noChangeAspect="1"/>
          </p:cNvPicPr>
          <p:nvPr/>
        </p:nvPicPr>
        <p:blipFill>
          <a:blip r:embed="rId7"/>
          <a:srcRect l="59186" r="10955" b="58151"/>
          <a:stretch>
            <a:fillRect/>
          </a:stretch>
        </p:blipFill>
        <p:spPr>
          <a:xfrm>
            <a:off x="6189345" y="2992755"/>
            <a:ext cx="953770" cy="871855"/>
          </a:xfrm>
          <a:prstGeom prst="round1Rect">
            <a:avLst/>
          </a:prstGeom>
        </p:spPr>
      </p:pic>
      <p:pic>
        <p:nvPicPr>
          <p:cNvPr id="141" name="图片 140"/>
          <p:cNvPicPr>
            <a:picLocks noChangeAspect="1"/>
          </p:cNvPicPr>
          <p:nvPr/>
        </p:nvPicPr>
        <p:blipFill>
          <a:blip r:embed="rId7"/>
          <a:srcRect l="14" t="54686" r="80498" b="1085"/>
          <a:stretch>
            <a:fillRect/>
          </a:stretch>
        </p:blipFill>
        <p:spPr>
          <a:xfrm>
            <a:off x="6338570" y="1772285"/>
            <a:ext cx="655320" cy="970915"/>
          </a:xfrm>
          <a:prstGeom prst="round1Rect">
            <a:avLst/>
          </a:prstGeom>
        </p:spPr>
      </p:pic>
      <p:pic>
        <p:nvPicPr>
          <p:cNvPr id="142" name="图片 141"/>
          <p:cNvPicPr>
            <a:picLocks noChangeAspect="1"/>
          </p:cNvPicPr>
          <p:nvPr/>
        </p:nvPicPr>
        <p:blipFill>
          <a:blip r:embed="rId7"/>
          <a:srcRect l="24714" t="55792" r="51266" b="-188"/>
          <a:stretch>
            <a:fillRect/>
          </a:stretch>
        </p:blipFill>
        <p:spPr>
          <a:xfrm>
            <a:off x="6309360" y="4011295"/>
            <a:ext cx="781050" cy="94234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93"/>
                                        </p:tgtEl>
                                        <p:attrNameLst>
                                          <p:attrName>style.visibility</p:attrName>
                                        </p:attrNameLst>
                                      </p:cBhvr>
                                      <p:to>
                                        <p:strVal val="visible"/>
                                      </p:to>
                                    </p:set>
                                    <p:animEffect transition="in" filter="blinds(horizontal)">
                                      <p:cBhvr>
                                        <p:cTn id="12" dur="500"/>
                                        <p:tgtEl>
                                          <p:spTgt spid="9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41"/>
                                        </p:tgtEl>
                                        <p:attrNameLst>
                                          <p:attrName>style.visibility</p:attrName>
                                        </p:attrNameLst>
                                      </p:cBhvr>
                                      <p:to>
                                        <p:strVal val="visible"/>
                                      </p:to>
                                    </p:set>
                                    <p:animEffect transition="in" filter="blinds(horizontal)">
                                      <p:cBhvr>
                                        <p:cTn id="17" dur="500"/>
                                        <p:tgtEl>
                                          <p:spTgt spid="141"/>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98"/>
                                        </p:tgtEl>
                                        <p:attrNameLst>
                                          <p:attrName>style.visibility</p:attrName>
                                        </p:attrNameLst>
                                      </p:cBhvr>
                                      <p:to>
                                        <p:strVal val="visible"/>
                                      </p:to>
                                    </p:set>
                                    <p:animEffect transition="in" filter="blinds(horizontal)">
                                      <p:cBhvr>
                                        <p:cTn id="22" dur="500"/>
                                        <p:tgtEl>
                                          <p:spTgt spid="98"/>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40"/>
                                        </p:tgtEl>
                                        <p:attrNameLst>
                                          <p:attrName>style.visibility</p:attrName>
                                        </p:attrNameLst>
                                      </p:cBhvr>
                                      <p:to>
                                        <p:strVal val="visible"/>
                                      </p:to>
                                    </p:set>
                                    <p:animEffect transition="in" filter="blinds(horizontal)">
                                      <p:cBhvr>
                                        <p:cTn id="27" dur="500"/>
                                        <p:tgtEl>
                                          <p:spTgt spid="140"/>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136"/>
                                        </p:tgtEl>
                                        <p:attrNameLst>
                                          <p:attrName>style.visibility</p:attrName>
                                        </p:attrNameLst>
                                      </p:cBhvr>
                                      <p:to>
                                        <p:strVal val="visible"/>
                                      </p:to>
                                    </p:set>
                                    <p:animEffect transition="in" filter="blinds(horizontal)">
                                      <p:cBhvr>
                                        <p:cTn id="32" dur="500"/>
                                        <p:tgtEl>
                                          <p:spTgt spid="136"/>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142"/>
                                        </p:tgtEl>
                                        <p:attrNameLst>
                                          <p:attrName>style.visibility</p:attrName>
                                        </p:attrNameLst>
                                      </p:cBhvr>
                                      <p:to>
                                        <p:strVal val="visible"/>
                                      </p:to>
                                    </p:set>
                                    <p:animEffect transition="in" filter="blinds(horizontal)">
                                      <p:cBhvr>
                                        <p:cTn id="37" dur="500"/>
                                        <p:tgtEl>
                                          <p:spTgt spid="1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196975" y="328930"/>
            <a:ext cx="5534660" cy="583565"/>
          </a:xfrm>
          <a:prstGeom prst="rect">
            <a:avLst/>
          </a:prstGeom>
          <a:noFill/>
        </p:spPr>
        <p:txBody>
          <a:bodyPr wrap="square" rtlCol="0" anchor="t">
            <a:spAutoFit/>
          </a:bodyPr>
          <a:lstStyle/>
          <a:p>
            <a:pPr algn="ctr"/>
            <a:r>
              <a:rPr lang="zh-CN" altLang="en-US" sz="3200" b="1">
                <a:latin typeface="Times New Roman" panose="02020603050405020304" charset="0"/>
                <a:ea typeface="宋体" panose="02010600030101010101" pitchFamily="2" charset="-122"/>
                <a:sym typeface="+mn-ea"/>
              </a:rPr>
              <a:t>一、烯烃的结构与性质</a:t>
            </a:r>
            <a:endParaRPr lang="zh-CN" altLang="en-US" sz="3200" b="1">
              <a:latin typeface="Times New Roman" panose="02020603050405020304" charset="0"/>
              <a:ea typeface="宋体" panose="02010600030101010101" pitchFamily="2" charset="-122"/>
              <a:sym typeface="+mn-ea"/>
            </a:endParaRPr>
          </a:p>
        </p:txBody>
      </p:sp>
      <p:grpSp>
        <p:nvGrpSpPr>
          <p:cNvPr id="7" name="组合 6"/>
          <p:cNvGrpSpPr/>
          <p:nvPr/>
        </p:nvGrpSpPr>
        <p:grpSpPr>
          <a:xfrm>
            <a:off x="67945" y="1109345"/>
            <a:ext cx="3790315" cy="741680"/>
            <a:chOff x="33" y="1605"/>
            <a:chExt cx="5969" cy="1168"/>
          </a:xfrm>
        </p:grpSpPr>
        <p:sp>
          <p:nvSpPr>
            <p:cNvPr id="2" name="文本框 1"/>
            <p:cNvSpPr txBox="1"/>
            <p:nvPr/>
          </p:nvSpPr>
          <p:spPr>
            <a:xfrm>
              <a:off x="1227" y="1730"/>
              <a:ext cx="4775" cy="919"/>
            </a:xfrm>
            <a:prstGeom prst="rect">
              <a:avLst/>
            </a:prstGeom>
            <a:noFill/>
          </p:spPr>
          <p:txBody>
            <a:bodyPr wrap="none" rtlCol="0">
              <a:spAutoFit/>
            </a:bodyPr>
            <a:lstStyle/>
            <a:p>
              <a:pPr algn="l"/>
              <a:r>
                <a:rPr lang="zh-CN" altLang="en-US" sz="3200" b="1" kern="100">
                  <a:solidFill>
                    <a:srgbClr val="00B050"/>
                  </a:solidFill>
                  <a:latin typeface="Times New Roman" panose="02020603050405020304" charset="0"/>
                  <a:ea typeface="宋体" panose="02010600030101010101" pitchFamily="2" charset="-122"/>
                  <a:cs typeface="Times New Roman" panose="02020603050405020304" charset="0"/>
                  <a:sym typeface="+mn-ea"/>
                </a:rPr>
                <a:t>烯烃的加聚反应</a:t>
              </a:r>
              <a:endParaRPr lang="zh-CN" altLang="en-US" sz="3200" b="1" kern="100">
                <a:solidFill>
                  <a:srgbClr val="00B050"/>
                </a:solidFill>
                <a:latin typeface="Times New Roman" panose="02020603050405020304" charset="0"/>
                <a:ea typeface="宋体" panose="02010600030101010101" pitchFamily="2" charset="-122"/>
                <a:cs typeface="Times New Roman" panose="02020603050405020304" charset="0"/>
                <a:sym typeface="+mn-ea"/>
              </a:endParaRPr>
            </a:p>
          </p:txBody>
        </p:sp>
        <p:pic>
          <p:nvPicPr>
            <p:cNvPr id="8" name="图片 7" descr="b72a99b353b88c16c6ff63a0cb067b7a"/>
            <p:cNvPicPr>
              <a:picLocks noChangeAspect="1"/>
            </p:cNvPicPr>
            <p:nvPr/>
          </p:nvPicPr>
          <p:blipFill>
            <a:blip r:embed="rId3"/>
            <a:srcRect l="18320" t="1951" r="67650" b="84324"/>
            <a:stretch>
              <a:fillRect/>
            </a:stretch>
          </p:blipFill>
          <p:spPr>
            <a:xfrm>
              <a:off x="33" y="1605"/>
              <a:ext cx="1194" cy="1168"/>
            </a:xfrm>
            <a:prstGeom prst="rect">
              <a:avLst/>
            </a:prstGeom>
          </p:spPr>
        </p:pic>
      </p:grpSp>
      <p:grpSp>
        <p:nvGrpSpPr>
          <p:cNvPr id="139" name="组合 138"/>
          <p:cNvGrpSpPr/>
          <p:nvPr/>
        </p:nvGrpSpPr>
        <p:grpSpPr>
          <a:xfrm>
            <a:off x="1088390" y="1754505"/>
            <a:ext cx="8227695" cy="4290800"/>
            <a:chOff x="1014" y="7800"/>
            <a:chExt cx="7145" cy="3401"/>
          </a:xfrm>
        </p:grpSpPr>
        <p:grpSp>
          <p:nvGrpSpPr>
            <p:cNvPr id="135" name="组合 134"/>
            <p:cNvGrpSpPr/>
            <p:nvPr/>
          </p:nvGrpSpPr>
          <p:grpSpPr>
            <a:xfrm>
              <a:off x="1014" y="7800"/>
              <a:ext cx="7145" cy="2655"/>
              <a:chOff x="1014" y="7800"/>
              <a:chExt cx="7145" cy="2655"/>
            </a:xfrm>
          </p:grpSpPr>
          <p:pic>
            <p:nvPicPr>
              <p:cNvPr id="55302" name="图片 55301"/>
              <p:cNvPicPr/>
              <p:nvPr/>
            </p:nvPicPr>
            <p:blipFill>
              <a:blip r:embed="rId4"/>
              <a:stretch>
                <a:fillRect/>
              </a:stretch>
            </p:blipFill>
            <p:spPr>
              <a:xfrm>
                <a:off x="1014" y="7800"/>
                <a:ext cx="7145" cy="2655"/>
              </a:xfrm>
              <a:prstGeom prst="rect">
                <a:avLst/>
              </a:prstGeom>
              <a:noFill/>
              <a:ln>
                <a:noFill/>
                <a:miter lim="800000"/>
              </a:ln>
              <a:effectLst/>
            </p:spPr>
          </p:pic>
          <p:sp>
            <p:nvSpPr>
              <p:cNvPr id="134" name="Rectangle 5"/>
              <p:cNvSpPr>
                <a:spLocks noChangeArrowheads="1"/>
              </p:cNvSpPr>
              <p:nvPr/>
            </p:nvSpPr>
            <p:spPr bwMode="auto">
              <a:xfrm>
                <a:off x="3927" y="8666"/>
                <a:ext cx="1843" cy="482"/>
              </a:xfrm>
              <a:prstGeom prst="rect">
                <a:avLst/>
              </a:prstGeom>
              <a:solidFill>
                <a:schemeClr val="bg1"/>
              </a:solid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lnSpc>
                    <a:spcPct val="140000"/>
                  </a:lnSpc>
                </a:pPr>
                <a:r>
                  <a:rPr lang="zh-CN" altLang="en-US" sz="2400">
                    <a:solidFill>
                      <a:schemeClr val="tx1"/>
                    </a:solidFill>
                    <a:latin typeface="宋体" panose="02010600030101010101" pitchFamily="2" charset="-122"/>
                    <a:ea typeface="宋体" panose="02010600030101010101" pitchFamily="2" charset="-122"/>
                  </a:rPr>
                  <a:t>一定条件下</a:t>
                </a:r>
                <a:endParaRPr lang="zh-CN" altLang="en-US" sz="2400">
                  <a:solidFill>
                    <a:schemeClr val="tx1"/>
                  </a:solidFill>
                  <a:latin typeface="宋体" panose="02010600030101010101" pitchFamily="2" charset="-122"/>
                  <a:ea typeface="宋体" panose="02010600030101010101" pitchFamily="2" charset="-122"/>
                </a:endParaRPr>
              </a:p>
            </p:txBody>
          </p:sp>
        </p:grpSp>
        <p:sp>
          <p:nvSpPr>
            <p:cNvPr id="138" name="文本框 137"/>
            <p:cNvSpPr txBox="1"/>
            <p:nvPr/>
          </p:nvSpPr>
          <p:spPr>
            <a:xfrm>
              <a:off x="1930" y="10787"/>
              <a:ext cx="1368" cy="414"/>
            </a:xfrm>
            <a:prstGeom prst="rect">
              <a:avLst/>
            </a:prstGeom>
            <a:noFill/>
          </p:spPr>
          <p:txBody>
            <a:bodyPr wrap="square" rtlCol="0" anchor="t">
              <a:spAutoFit/>
            </a:bodyPr>
            <a:lstStyle/>
            <a:p>
              <a:pPr algn="ctr"/>
              <a:r>
                <a:rPr lang="zh-CN" altLang="en-US" sz="2800">
                  <a:solidFill>
                    <a:schemeClr val="tx1"/>
                  </a:solidFill>
                  <a:latin typeface="Times New Roman" panose="02020603050405020304" charset="0"/>
                  <a:ea typeface="宋体-简" panose="02010800040101010101" charset="-122"/>
                  <a:sym typeface="+mn-ea"/>
                </a:rPr>
                <a:t>异丁烯</a:t>
              </a:r>
              <a:endParaRPr lang="zh-CN" altLang="en-US" sz="2800">
                <a:solidFill>
                  <a:schemeClr val="tx1"/>
                </a:solidFill>
                <a:latin typeface="Times New Roman" panose="02020603050405020304" charset="0"/>
                <a:ea typeface="宋体-简" panose="02010800040101010101" charset="-122"/>
                <a:sym typeface="+mn-ea"/>
              </a:endParaRPr>
            </a:p>
          </p:txBody>
        </p:sp>
      </p:grpSp>
      <p:sp>
        <p:nvSpPr>
          <p:cNvPr id="4" name="矩形 3"/>
          <p:cNvSpPr/>
          <p:nvPr/>
        </p:nvSpPr>
        <p:spPr>
          <a:xfrm>
            <a:off x="1571625" y="3077845"/>
            <a:ext cx="2718435" cy="2026285"/>
          </a:xfrm>
          <a:prstGeom prst="rect">
            <a:avLst/>
          </a:prstGeom>
          <a:noFill/>
          <a:ln w="28575" cmpd="sng">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2282893" y="2555636"/>
            <a:ext cx="1575296" cy="521970"/>
          </a:xfrm>
          <a:prstGeom prst="rect">
            <a:avLst/>
          </a:prstGeom>
          <a:noFill/>
        </p:spPr>
        <p:txBody>
          <a:bodyPr wrap="square" rtlCol="0" anchor="t">
            <a:spAutoFit/>
          </a:bodyPr>
          <a:lstStyle/>
          <a:p>
            <a:pPr algn="ctr"/>
            <a:r>
              <a:rPr lang="zh-CN" altLang="en-US" sz="2800" b="1">
                <a:solidFill>
                  <a:schemeClr val="tx1"/>
                </a:solidFill>
                <a:latin typeface="Times New Roman" panose="02020603050405020304" charset="0"/>
                <a:ea typeface="宋体-简" panose="02010800040101010101" charset="-122"/>
                <a:sym typeface="+mn-ea"/>
              </a:rPr>
              <a:t>单体</a:t>
            </a:r>
            <a:endParaRPr lang="zh-CN" altLang="en-US" sz="2800" b="1">
              <a:solidFill>
                <a:schemeClr val="tx1"/>
              </a:solidFill>
              <a:latin typeface="Times New Roman" panose="02020603050405020304" charset="0"/>
              <a:ea typeface="宋体-简" panose="02010800040101010101" charset="-122"/>
              <a:sym typeface="+mn-ea"/>
            </a:endParaRPr>
          </a:p>
        </p:txBody>
      </p:sp>
      <p:sp>
        <p:nvSpPr>
          <p:cNvPr id="6" name="矩形 5"/>
          <p:cNvSpPr/>
          <p:nvPr/>
        </p:nvSpPr>
        <p:spPr>
          <a:xfrm>
            <a:off x="6861175" y="1755140"/>
            <a:ext cx="1943735" cy="3118485"/>
          </a:xfrm>
          <a:prstGeom prst="rect">
            <a:avLst/>
          </a:prstGeom>
          <a:noFill/>
          <a:ln w="28575" cmpd="sng">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7229543" y="1250076"/>
            <a:ext cx="1575296" cy="521970"/>
          </a:xfrm>
          <a:prstGeom prst="rect">
            <a:avLst/>
          </a:prstGeom>
          <a:noFill/>
        </p:spPr>
        <p:txBody>
          <a:bodyPr wrap="square" rtlCol="0" anchor="t">
            <a:spAutoFit/>
          </a:bodyPr>
          <a:lstStyle/>
          <a:p>
            <a:pPr algn="ctr"/>
            <a:r>
              <a:rPr lang="zh-CN" altLang="en-US" sz="2800" b="1">
                <a:solidFill>
                  <a:schemeClr val="tx1"/>
                </a:solidFill>
                <a:latin typeface="Times New Roman" panose="02020603050405020304" charset="0"/>
                <a:ea typeface="宋体-简" panose="02010800040101010101" charset="-122"/>
                <a:sym typeface="+mn-ea"/>
              </a:rPr>
              <a:t>链节</a:t>
            </a:r>
            <a:endParaRPr lang="zh-CN" altLang="en-US" sz="2800" b="1">
              <a:solidFill>
                <a:schemeClr val="tx1"/>
              </a:solidFill>
              <a:latin typeface="Times New Roman" panose="02020603050405020304" charset="0"/>
              <a:ea typeface="宋体-简" panose="02010800040101010101" charset="-122"/>
              <a:sym typeface="+mn-ea"/>
            </a:endParaRPr>
          </a:p>
        </p:txBody>
      </p:sp>
      <p:sp>
        <p:nvSpPr>
          <p:cNvPr id="10" name="矩形 9"/>
          <p:cNvSpPr/>
          <p:nvPr/>
        </p:nvSpPr>
        <p:spPr>
          <a:xfrm>
            <a:off x="8900795" y="3298190"/>
            <a:ext cx="241300" cy="252095"/>
          </a:xfrm>
          <a:prstGeom prst="rect">
            <a:avLst/>
          </a:prstGeom>
          <a:noFill/>
          <a:ln w="28575" cmpd="sng">
            <a:solidFill>
              <a:srgbClr val="FF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9316153" y="3297951"/>
            <a:ext cx="1575296" cy="521970"/>
          </a:xfrm>
          <a:prstGeom prst="rect">
            <a:avLst/>
          </a:prstGeom>
          <a:noFill/>
        </p:spPr>
        <p:txBody>
          <a:bodyPr wrap="square" rtlCol="0" anchor="t">
            <a:spAutoFit/>
          </a:bodyPr>
          <a:lstStyle/>
          <a:p>
            <a:pPr algn="ctr"/>
            <a:r>
              <a:rPr lang="zh-CN" altLang="en-US" sz="2800" b="1">
                <a:solidFill>
                  <a:schemeClr val="tx1"/>
                </a:solidFill>
                <a:latin typeface="Times New Roman" panose="02020603050405020304" charset="0"/>
                <a:ea typeface="宋体-简" panose="02010800040101010101" charset="-122"/>
                <a:sym typeface="+mn-ea"/>
              </a:rPr>
              <a:t>聚合度</a:t>
            </a:r>
            <a:endParaRPr lang="zh-CN" altLang="en-US" sz="2800" b="1">
              <a:solidFill>
                <a:schemeClr val="tx1"/>
              </a:solidFill>
              <a:latin typeface="Times New Roman" panose="02020603050405020304" charset="0"/>
              <a:ea typeface="宋体-简" panose="02010800040101010101"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500"/>
                                        <p:tgtEl>
                                          <p:spTgt spid="10"/>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linds(horizont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9" grpId="0"/>
      <p:bldP spid="10" grpId="0"/>
      <p:bldP spid="11"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196975" y="328930"/>
            <a:ext cx="3903345" cy="583565"/>
          </a:xfrm>
          <a:prstGeom prst="rect">
            <a:avLst/>
          </a:prstGeom>
          <a:noFill/>
        </p:spPr>
        <p:txBody>
          <a:bodyPr wrap="square" rtlCol="0" anchor="t">
            <a:spAutoFit/>
          </a:bodyPr>
          <a:lstStyle/>
          <a:p>
            <a:pPr algn="ctr"/>
            <a:r>
              <a:rPr lang="zh-CN" altLang="en-US" sz="3200" b="1">
                <a:sym typeface="+mn-ea"/>
              </a:rPr>
              <a:t>二、烯烃的立体异构</a:t>
            </a:r>
            <a:endParaRPr lang="zh-CN" altLang="en-US" sz="3200" b="1">
              <a:sym typeface="+mn-ea"/>
            </a:endParaRPr>
          </a:p>
        </p:txBody>
      </p:sp>
      <p:grpSp>
        <p:nvGrpSpPr>
          <p:cNvPr id="10" name="组合 9"/>
          <p:cNvGrpSpPr/>
          <p:nvPr/>
        </p:nvGrpSpPr>
        <p:grpSpPr>
          <a:xfrm>
            <a:off x="104140" y="2907665"/>
            <a:ext cx="3720465" cy="694055"/>
            <a:chOff x="1226" y="3332"/>
            <a:chExt cx="4537" cy="1093"/>
          </a:xfrm>
        </p:grpSpPr>
        <p:sp>
          <p:nvSpPr>
            <p:cNvPr id="11" name="椭圆 10"/>
            <p:cNvSpPr/>
            <p:nvPr/>
          </p:nvSpPr>
          <p:spPr>
            <a:xfrm>
              <a:off x="1226" y="3332"/>
              <a:ext cx="3717" cy="1093"/>
            </a:xfrm>
            <a:prstGeom prst="ellipse">
              <a:avLst/>
            </a:prstGeom>
            <a:noFill/>
            <a:ln w="254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latin typeface="Times New Roman" panose="02020603050405020304" charset="0"/>
                <a:ea typeface="宋体" panose="02010600030101010101" pitchFamily="2" charset="-122"/>
                <a:cs typeface="Times New Roman" panose="02020603050405020304" charset="0"/>
              </a:endParaRPr>
            </a:p>
          </p:txBody>
        </p:sp>
        <p:sp>
          <p:nvSpPr>
            <p:cNvPr id="12" name="文本框 11"/>
            <p:cNvSpPr txBox="1"/>
            <p:nvPr/>
          </p:nvSpPr>
          <p:spPr>
            <a:xfrm>
              <a:off x="1520" y="3467"/>
              <a:ext cx="4243" cy="822"/>
            </a:xfrm>
            <a:prstGeom prst="rect">
              <a:avLst/>
            </a:prstGeom>
            <a:noFill/>
          </p:spPr>
          <p:txBody>
            <a:bodyPr wrap="square" rtlCol="0">
              <a:spAutoFit/>
            </a:bodyPr>
            <a:lstStyle/>
            <a:p>
              <a:r>
                <a:rPr lang="zh-CN" altLang="en-US" sz="2800" b="1">
                  <a:sym typeface="+mn-ea"/>
                </a:rPr>
                <a:t>烯烃的同分异构</a:t>
              </a:r>
              <a:endParaRPr lang="en-US" altLang="zh-CN" sz="2800" b="1">
                <a:latin typeface="Times New Roman" panose="02020603050405020304" charset="0"/>
                <a:ea typeface="宋体" panose="02010600030101010101" pitchFamily="2" charset="-122"/>
              </a:endParaRPr>
            </a:p>
          </p:txBody>
        </p:sp>
      </p:grpSp>
      <p:grpSp>
        <p:nvGrpSpPr>
          <p:cNvPr id="13" name="组合 12"/>
          <p:cNvGrpSpPr/>
          <p:nvPr/>
        </p:nvGrpSpPr>
        <p:grpSpPr>
          <a:xfrm>
            <a:off x="3152140" y="1971675"/>
            <a:ext cx="429260" cy="2851785"/>
            <a:chOff x="3717" y="3054"/>
            <a:chExt cx="772" cy="5037"/>
          </a:xfrm>
        </p:grpSpPr>
        <p:cxnSp>
          <p:nvCxnSpPr>
            <p:cNvPr id="14" name="直接连接符 13"/>
            <p:cNvCxnSpPr/>
            <p:nvPr/>
          </p:nvCxnSpPr>
          <p:spPr>
            <a:xfrm flipH="1">
              <a:off x="3717" y="3054"/>
              <a:ext cx="0" cy="5037"/>
            </a:xfrm>
            <a:prstGeom prst="line">
              <a:avLst/>
            </a:prstGeom>
            <a:ln w="254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15" name="直接箭头连接符 14"/>
            <p:cNvCxnSpPr/>
            <p:nvPr/>
          </p:nvCxnSpPr>
          <p:spPr>
            <a:xfrm>
              <a:off x="3765" y="3078"/>
              <a:ext cx="724" cy="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直接箭头连接符 15"/>
            <p:cNvCxnSpPr/>
            <p:nvPr/>
          </p:nvCxnSpPr>
          <p:spPr>
            <a:xfrm>
              <a:off x="3717" y="8091"/>
              <a:ext cx="724" cy="0"/>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18" name="组合 17"/>
          <p:cNvGrpSpPr/>
          <p:nvPr/>
        </p:nvGrpSpPr>
        <p:grpSpPr>
          <a:xfrm>
            <a:off x="3609340" y="1701165"/>
            <a:ext cx="1664335" cy="586105"/>
            <a:chOff x="4485" y="2606"/>
            <a:chExt cx="2621" cy="923"/>
          </a:xfrm>
        </p:grpSpPr>
        <p:sp>
          <p:nvSpPr>
            <p:cNvPr id="30" name="矩形 29"/>
            <p:cNvSpPr/>
            <p:nvPr/>
          </p:nvSpPr>
          <p:spPr>
            <a:xfrm>
              <a:off x="4485" y="2606"/>
              <a:ext cx="2621" cy="923"/>
            </a:xfrm>
            <a:prstGeom prst="rect">
              <a:avLst/>
            </a:prstGeom>
            <a:noFill/>
            <a:ln w="254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文本框 30"/>
            <p:cNvSpPr txBox="1"/>
            <p:nvPr/>
          </p:nvSpPr>
          <p:spPr>
            <a:xfrm>
              <a:off x="4489" y="2649"/>
              <a:ext cx="2617" cy="822"/>
            </a:xfrm>
            <a:prstGeom prst="rect">
              <a:avLst/>
            </a:prstGeom>
            <a:noFill/>
          </p:spPr>
          <p:txBody>
            <a:bodyPr wrap="square" rtlCol="0">
              <a:spAutoFit/>
            </a:bodyPr>
            <a:lstStyle/>
            <a:p>
              <a:r>
                <a:rPr lang="zh-CN" altLang="en-US" sz="2800" b="1"/>
                <a:t>构造异构</a:t>
              </a:r>
              <a:endParaRPr lang="zh-CN" altLang="en-US" sz="2800" b="1"/>
            </a:p>
          </p:txBody>
        </p:sp>
      </p:grpSp>
      <p:grpSp>
        <p:nvGrpSpPr>
          <p:cNvPr id="32" name="组合 31"/>
          <p:cNvGrpSpPr/>
          <p:nvPr/>
        </p:nvGrpSpPr>
        <p:grpSpPr>
          <a:xfrm>
            <a:off x="3552190" y="4532630"/>
            <a:ext cx="1692275" cy="641350"/>
            <a:chOff x="4485" y="2606"/>
            <a:chExt cx="2621" cy="923"/>
          </a:xfrm>
        </p:grpSpPr>
        <p:sp>
          <p:nvSpPr>
            <p:cNvPr id="33" name="矩形 32"/>
            <p:cNvSpPr/>
            <p:nvPr/>
          </p:nvSpPr>
          <p:spPr>
            <a:xfrm>
              <a:off x="4485" y="2606"/>
              <a:ext cx="2621" cy="923"/>
            </a:xfrm>
            <a:prstGeom prst="rect">
              <a:avLst/>
            </a:prstGeom>
            <a:noFill/>
            <a:ln w="254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文本框 33"/>
            <p:cNvSpPr txBox="1"/>
            <p:nvPr/>
          </p:nvSpPr>
          <p:spPr>
            <a:xfrm>
              <a:off x="4489" y="2649"/>
              <a:ext cx="2617" cy="751"/>
            </a:xfrm>
            <a:prstGeom prst="rect">
              <a:avLst/>
            </a:prstGeom>
            <a:noFill/>
          </p:spPr>
          <p:txBody>
            <a:bodyPr wrap="square" rtlCol="0">
              <a:spAutoFit/>
            </a:bodyPr>
            <a:lstStyle/>
            <a:p>
              <a:r>
                <a:rPr lang="zh-CN" altLang="en-US" sz="2800" b="1"/>
                <a:t>立体异构</a:t>
              </a:r>
              <a:endParaRPr lang="zh-CN" altLang="en-US" sz="2800" b="1"/>
            </a:p>
          </p:txBody>
        </p:sp>
      </p:grpSp>
      <p:grpSp>
        <p:nvGrpSpPr>
          <p:cNvPr id="36" name="组合 35"/>
          <p:cNvGrpSpPr/>
          <p:nvPr/>
        </p:nvGrpSpPr>
        <p:grpSpPr>
          <a:xfrm>
            <a:off x="5285105" y="1061085"/>
            <a:ext cx="712470" cy="1979295"/>
            <a:chOff x="5442" y="4576"/>
            <a:chExt cx="1308" cy="5785"/>
          </a:xfrm>
        </p:grpSpPr>
        <p:cxnSp>
          <p:nvCxnSpPr>
            <p:cNvPr id="37" name="直接连接符 36"/>
            <p:cNvCxnSpPr/>
            <p:nvPr/>
          </p:nvCxnSpPr>
          <p:spPr>
            <a:xfrm flipV="1">
              <a:off x="5442" y="7196"/>
              <a:ext cx="565" cy="23"/>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H="1">
              <a:off x="6027" y="4576"/>
              <a:ext cx="0" cy="5785"/>
            </a:xfrm>
            <a:prstGeom prst="line">
              <a:avLst/>
            </a:prstGeom>
            <a:ln w="25400">
              <a:solidFill>
                <a:schemeClr val="tx1">
                  <a:lumMod val="95000"/>
                  <a:lumOff val="5000"/>
                </a:schemeClr>
              </a:solidFill>
            </a:ln>
          </p:spPr>
          <p:style>
            <a:lnRef idx="1">
              <a:schemeClr val="accent1"/>
            </a:lnRef>
            <a:fillRef idx="0">
              <a:schemeClr val="accent1"/>
            </a:fillRef>
            <a:effectRef idx="0">
              <a:schemeClr val="accent1"/>
            </a:effectRef>
            <a:fontRef idx="minor">
              <a:schemeClr val="tx1"/>
            </a:fontRef>
          </p:style>
        </p:cxnSp>
        <p:cxnSp>
          <p:nvCxnSpPr>
            <p:cNvPr id="39" name="直接箭头连接符 38"/>
            <p:cNvCxnSpPr/>
            <p:nvPr/>
          </p:nvCxnSpPr>
          <p:spPr>
            <a:xfrm flipV="1">
              <a:off x="6007" y="4579"/>
              <a:ext cx="723" cy="2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5" name="直接箭头连接符 44"/>
            <p:cNvCxnSpPr/>
            <p:nvPr/>
          </p:nvCxnSpPr>
          <p:spPr>
            <a:xfrm flipV="1">
              <a:off x="6027" y="7172"/>
              <a:ext cx="723" cy="2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47" name="直接箭头连接符 46"/>
            <p:cNvCxnSpPr/>
            <p:nvPr/>
          </p:nvCxnSpPr>
          <p:spPr>
            <a:xfrm flipV="1">
              <a:off x="6027" y="10318"/>
              <a:ext cx="723" cy="25"/>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50" name="组合 49"/>
          <p:cNvGrpSpPr/>
          <p:nvPr/>
        </p:nvGrpSpPr>
        <p:grpSpPr>
          <a:xfrm>
            <a:off x="5967730" y="833755"/>
            <a:ext cx="1664335" cy="586105"/>
            <a:chOff x="4485" y="2606"/>
            <a:chExt cx="2621" cy="923"/>
          </a:xfrm>
        </p:grpSpPr>
        <p:sp>
          <p:nvSpPr>
            <p:cNvPr id="51" name="矩形 50"/>
            <p:cNvSpPr/>
            <p:nvPr/>
          </p:nvSpPr>
          <p:spPr>
            <a:xfrm>
              <a:off x="4485" y="2606"/>
              <a:ext cx="2621" cy="923"/>
            </a:xfrm>
            <a:prstGeom prst="rect">
              <a:avLst/>
            </a:prstGeom>
            <a:noFill/>
            <a:ln w="254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文本框 51"/>
            <p:cNvSpPr txBox="1"/>
            <p:nvPr/>
          </p:nvSpPr>
          <p:spPr>
            <a:xfrm>
              <a:off x="4489" y="2649"/>
              <a:ext cx="2617" cy="822"/>
            </a:xfrm>
            <a:prstGeom prst="rect">
              <a:avLst/>
            </a:prstGeom>
            <a:noFill/>
          </p:spPr>
          <p:txBody>
            <a:bodyPr wrap="square" rtlCol="0">
              <a:spAutoFit/>
            </a:bodyPr>
            <a:lstStyle/>
            <a:p>
              <a:r>
                <a:rPr lang="zh-CN" altLang="en-US" sz="2800" b="1"/>
                <a:t>碳架异构</a:t>
              </a:r>
              <a:endParaRPr lang="zh-CN" altLang="en-US" sz="2800" b="1"/>
            </a:p>
          </p:txBody>
        </p:sp>
      </p:grpSp>
      <p:grpSp>
        <p:nvGrpSpPr>
          <p:cNvPr id="53" name="组合 52"/>
          <p:cNvGrpSpPr/>
          <p:nvPr/>
        </p:nvGrpSpPr>
        <p:grpSpPr>
          <a:xfrm>
            <a:off x="5970270" y="1711960"/>
            <a:ext cx="1664335" cy="586105"/>
            <a:chOff x="4485" y="2606"/>
            <a:chExt cx="2621" cy="923"/>
          </a:xfrm>
        </p:grpSpPr>
        <p:sp>
          <p:nvSpPr>
            <p:cNvPr id="54" name="矩形 53"/>
            <p:cNvSpPr/>
            <p:nvPr/>
          </p:nvSpPr>
          <p:spPr>
            <a:xfrm>
              <a:off x="4485" y="2606"/>
              <a:ext cx="2621" cy="923"/>
            </a:xfrm>
            <a:prstGeom prst="rect">
              <a:avLst/>
            </a:prstGeom>
            <a:noFill/>
            <a:ln w="254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文本框 58"/>
            <p:cNvSpPr txBox="1"/>
            <p:nvPr/>
          </p:nvSpPr>
          <p:spPr>
            <a:xfrm>
              <a:off x="4489" y="2649"/>
              <a:ext cx="2617" cy="822"/>
            </a:xfrm>
            <a:prstGeom prst="rect">
              <a:avLst/>
            </a:prstGeom>
            <a:noFill/>
          </p:spPr>
          <p:txBody>
            <a:bodyPr wrap="square" rtlCol="0">
              <a:spAutoFit/>
            </a:bodyPr>
            <a:lstStyle/>
            <a:p>
              <a:r>
                <a:rPr lang="zh-CN" altLang="en-US" sz="2800" b="1"/>
                <a:t>位置异构</a:t>
              </a:r>
              <a:endParaRPr lang="zh-CN" altLang="en-US" sz="2800" b="1"/>
            </a:p>
          </p:txBody>
        </p:sp>
      </p:grpSp>
      <p:grpSp>
        <p:nvGrpSpPr>
          <p:cNvPr id="62" name="组合 61"/>
          <p:cNvGrpSpPr/>
          <p:nvPr/>
        </p:nvGrpSpPr>
        <p:grpSpPr>
          <a:xfrm>
            <a:off x="5972810" y="2766695"/>
            <a:ext cx="2043430" cy="586105"/>
            <a:chOff x="4485" y="2606"/>
            <a:chExt cx="2621" cy="923"/>
          </a:xfrm>
        </p:grpSpPr>
        <p:sp>
          <p:nvSpPr>
            <p:cNvPr id="63" name="矩形 62"/>
            <p:cNvSpPr/>
            <p:nvPr/>
          </p:nvSpPr>
          <p:spPr>
            <a:xfrm>
              <a:off x="4485" y="2606"/>
              <a:ext cx="2621" cy="923"/>
            </a:xfrm>
            <a:prstGeom prst="rect">
              <a:avLst/>
            </a:prstGeom>
            <a:noFill/>
            <a:ln w="254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文本框 63"/>
            <p:cNvSpPr txBox="1"/>
            <p:nvPr/>
          </p:nvSpPr>
          <p:spPr>
            <a:xfrm>
              <a:off x="4489" y="2649"/>
              <a:ext cx="2617" cy="822"/>
            </a:xfrm>
            <a:prstGeom prst="rect">
              <a:avLst/>
            </a:prstGeom>
            <a:noFill/>
          </p:spPr>
          <p:txBody>
            <a:bodyPr wrap="square" rtlCol="0">
              <a:spAutoFit/>
            </a:bodyPr>
            <a:lstStyle/>
            <a:p>
              <a:r>
                <a:rPr lang="zh-CN" altLang="en-US" sz="2800" b="1"/>
                <a:t>官能团异构</a:t>
              </a:r>
              <a:endParaRPr lang="zh-CN" altLang="en-US" sz="2800" b="1"/>
            </a:p>
          </p:txBody>
        </p:sp>
      </p:grpSp>
      <p:grpSp>
        <p:nvGrpSpPr>
          <p:cNvPr id="65" name="组合 64"/>
          <p:cNvGrpSpPr/>
          <p:nvPr/>
        </p:nvGrpSpPr>
        <p:grpSpPr>
          <a:xfrm>
            <a:off x="6062345" y="4572000"/>
            <a:ext cx="1680845" cy="586105"/>
            <a:chOff x="4485" y="2606"/>
            <a:chExt cx="2621" cy="923"/>
          </a:xfrm>
        </p:grpSpPr>
        <p:sp>
          <p:nvSpPr>
            <p:cNvPr id="66" name="矩形 65"/>
            <p:cNvSpPr/>
            <p:nvPr/>
          </p:nvSpPr>
          <p:spPr>
            <a:xfrm>
              <a:off x="4485" y="2606"/>
              <a:ext cx="2621" cy="923"/>
            </a:xfrm>
            <a:prstGeom prst="rect">
              <a:avLst/>
            </a:prstGeom>
            <a:noFill/>
            <a:ln w="25400">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67" name="文本框 66"/>
            <p:cNvSpPr txBox="1"/>
            <p:nvPr/>
          </p:nvSpPr>
          <p:spPr>
            <a:xfrm>
              <a:off x="4489" y="2649"/>
              <a:ext cx="2617" cy="822"/>
            </a:xfrm>
            <a:prstGeom prst="rect">
              <a:avLst/>
            </a:prstGeom>
            <a:noFill/>
          </p:spPr>
          <p:txBody>
            <a:bodyPr wrap="square" rtlCol="0">
              <a:spAutoFit/>
            </a:bodyPr>
            <a:lstStyle/>
            <a:p>
              <a:r>
                <a:rPr lang="zh-CN" altLang="en-US" sz="2800" b="1">
                  <a:solidFill>
                    <a:srgbClr val="FF0000"/>
                  </a:solidFill>
                </a:rPr>
                <a:t>顺反异构</a:t>
              </a:r>
              <a:endParaRPr lang="zh-CN" altLang="en-US" sz="2800" b="1">
                <a:solidFill>
                  <a:srgbClr val="FF0000"/>
                </a:solidFill>
              </a:endParaRPr>
            </a:p>
          </p:txBody>
        </p:sp>
      </p:grpSp>
      <p:cxnSp>
        <p:nvCxnSpPr>
          <p:cNvPr id="68" name="直接箭头连接符 67"/>
          <p:cNvCxnSpPr/>
          <p:nvPr/>
        </p:nvCxnSpPr>
        <p:spPr>
          <a:xfrm flipV="1">
            <a:off x="5244465" y="4779645"/>
            <a:ext cx="817880" cy="27940"/>
          </a:xfrm>
          <a:prstGeom prst="straightConnector1">
            <a:avLst/>
          </a:prstGeom>
          <a:ln w="25400">
            <a:solidFill>
              <a:schemeClr val="tx1">
                <a:lumMod val="95000"/>
                <a:lumOff val="5000"/>
              </a:schemeClr>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linds(horizontal)">
                                      <p:cBhvr>
                                        <p:cTn id="12" dur="500"/>
                                        <p:tgtEl>
                                          <p:spTgt spid="1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linds(horizontal)">
                                      <p:cBhvr>
                                        <p:cTn id="17" dur="500"/>
                                        <p:tgtEl>
                                          <p:spTgt spid="18"/>
                                        </p:tgtEl>
                                      </p:cBhvr>
                                    </p:animEffect>
                                  </p:childTnLst>
                                </p:cTn>
                              </p:par>
                              <p:par>
                                <p:cTn id="18" presetID="3" presetClass="entr" presetSubtype="10" fill="hold" nodeType="with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blinds(horizontal)">
                                      <p:cBhvr>
                                        <p:cTn id="20" dur="500"/>
                                        <p:tgtEl>
                                          <p:spTgt spid="32"/>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3" presetClass="entr" presetSubtype="10" fill="hold" nodeType="click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blinds(horizontal)">
                                      <p:cBhvr>
                                        <p:cTn id="25" dur="500"/>
                                        <p:tgtEl>
                                          <p:spTgt spid="36"/>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3" presetClass="entr" presetSubtype="10" fill="hold" nodeType="clickEffect">
                                  <p:stCondLst>
                                    <p:cond delay="0"/>
                                  </p:stCondLst>
                                  <p:childTnLst>
                                    <p:set>
                                      <p:cBhvr>
                                        <p:cTn id="29" dur="1" fill="hold">
                                          <p:stCondLst>
                                            <p:cond delay="0"/>
                                          </p:stCondLst>
                                        </p:cTn>
                                        <p:tgtEl>
                                          <p:spTgt spid="36"/>
                                        </p:tgtEl>
                                        <p:attrNameLst>
                                          <p:attrName>style.visibility</p:attrName>
                                        </p:attrNameLst>
                                      </p:cBhvr>
                                      <p:to>
                                        <p:strVal val="visible"/>
                                      </p:to>
                                    </p:set>
                                    <p:animEffect transition="in" filter="blinds(horizontal)">
                                      <p:cBhvr>
                                        <p:cTn id="30" dur="500"/>
                                        <p:tgtEl>
                                          <p:spTgt spid="36"/>
                                        </p:tgtEl>
                                      </p:cBhvr>
                                    </p:animEffect>
                                  </p:childTnLst>
                                </p:cTn>
                              </p:par>
                              <p:par>
                                <p:cTn id="31" presetID="3" presetClass="entr" presetSubtype="10" fill="hold" nodeType="withEffect">
                                  <p:stCondLst>
                                    <p:cond delay="0"/>
                                  </p:stCondLst>
                                  <p:childTnLst>
                                    <p:set>
                                      <p:cBhvr>
                                        <p:cTn id="32" dur="1" fill="hold">
                                          <p:stCondLst>
                                            <p:cond delay="0"/>
                                          </p:stCondLst>
                                        </p:cTn>
                                        <p:tgtEl>
                                          <p:spTgt spid="50"/>
                                        </p:tgtEl>
                                        <p:attrNameLst>
                                          <p:attrName>style.visibility</p:attrName>
                                        </p:attrNameLst>
                                      </p:cBhvr>
                                      <p:to>
                                        <p:strVal val="visible"/>
                                      </p:to>
                                    </p:set>
                                    <p:animEffect transition="in" filter="blinds(horizontal)">
                                      <p:cBhvr>
                                        <p:cTn id="33" dur="500"/>
                                        <p:tgtEl>
                                          <p:spTgt spid="50"/>
                                        </p:tgtEl>
                                      </p:cBhvr>
                                    </p:animEffect>
                                  </p:childTnLst>
                                </p:cTn>
                              </p:par>
                              <p:par>
                                <p:cTn id="34" presetID="3" presetClass="entr" presetSubtype="10" fill="hold" nodeType="withEffect">
                                  <p:stCondLst>
                                    <p:cond delay="0"/>
                                  </p:stCondLst>
                                  <p:childTnLst>
                                    <p:set>
                                      <p:cBhvr>
                                        <p:cTn id="35" dur="1" fill="hold">
                                          <p:stCondLst>
                                            <p:cond delay="0"/>
                                          </p:stCondLst>
                                        </p:cTn>
                                        <p:tgtEl>
                                          <p:spTgt spid="53"/>
                                        </p:tgtEl>
                                        <p:attrNameLst>
                                          <p:attrName>style.visibility</p:attrName>
                                        </p:attrNameLst>
                                      </p:cBhvr>
                                      <p:to>
                                        <p:strVal val="visible"/>
                                      </p:to>
                                    </p:set>
                                    <p:animEffect transition="in" filter="blinds(horizontal)">
                                      <p:cBhvr>
                                        <p:cTn id="36" dur="500"/>
                                        <p:tgtEl>
                                          <p:spTgt spid="53"/>
                                        </p:tgtEl>
                                      </p:cBhvr>
                                    </p:animEffect>
                                  </p:childTnLst>
                                </p:cTn>
                              </p:par>
                              <p:par>
                                <p:cTn id="37" presetID="3" presetClass="entr" presetSubtype="10" fill="hold" nodeType="withEffect">
                                  <p:stCondLst>
                                    <p:cond delay="0"/>
                                  </p:stCondLst>
                                  <p:childTnLst>
                                    <p:set>
                                      <p:cBhvr>
                                        <p:cTn id="38" dur="1" fill="hold">
                                          <p:stCondLst>
                                            <p:cond delay="0"/>
                                          </p:stCondLst>
                                        </p:cTn>
                                        <p:tgtEl>
                                          <p:spTgt spid="62"/>
                                        </p:tgtEl>
                                        <p:attrNameLst>
                                          <p:attrName>style.visibility</p:attrName>
                                        </p:attrNameLst>
                                      </p:cBhvr>
                                      <p:to>
                                        <p:strVal val="visible"/>
                                      </p:to>
                                    </p:set>
                                    <p:animEffect transition="in" filter="blinds(horizontal)">
                                      <p:cBhvr>
                                        <p:cTn id="39" dur="500"/>
                                        <p:tgtEl>
                                          <p:spTgt spid="62"/>
                                        </p:tgtEl>
                                      </p:cBhvr>
                                    </p:animEffect>
                                  </p:childTnLst>
                                </p:cTn>
                              </p:par>
                            </p:childTnLst>
                          </p:cTn>
                        </p:par>
                      </p:childTnLst>
                    </p:cTn>
                  </p:par>
                  <p:par>
                    <p:cTn id="40" fill="hold" nodeType="clickPar">
                      <p:stCondLst>
                        <p:cond delay="indefinite"/>
                      </p:stCondLst>
                      <p:childTnLst>
                        <p:par>
                          <p:cTn id="41" fill="hold" nodeType="afterGroup">
                            <p:stCondLst>
                              <p:cond delay="0"/>
                            </p:stCondLst>
                            <p:childTnLst>
                              <p:par>
                                <p:cTn id="42" presetID="3" presetClass="entr" presetSubtype="10" fill="hold" nodeType="clickEffect">
                                  <p:stCondLst>
                                    <p:cond delay="0"/>
                                  </p:stCondLst>
                                  <p:childTnLst>
                                    <p:set>
                                      <p:cBhvr>
                                        <p:cTn id="43" dur="1" fill="hold">
                                          <p:stCondLst>
                                            <p:cond delay="0"/>
                                          </p:stCondLst>
                                        </p:cTn>
                                        <p:tgtEl>
                                          <p:spTgt spid="65"/>
                                        </p:tgtEl>
                                        <p:attrNameLst>
                                          <p:attrName>style.visibility</p:attrName>
                                        </p:attrNameLst>
                                      </p:cBhvr>
                                      <p:to>
                                        <p:strVal val="visible"/>
                                      </p:to>
                                    </p:set>
                                    <p:animEffect transition="in" filter="blinds(horizontal)">
                                      <p:cBhvr>
                                        <p:cTn id="44" dur="500"/>
                                        <p:tgtEl>
                                          <p:spTgt spid="65"/>
                                        </p:tgtEl>
                                      </p:cBhvr>
                                    </p:animEffect>
                                  </p:childTnLst>
                                </p:cTn>
                              </p:par>
                              <p:par>
                                <p:cTn id="45" presetID="3" presetClass="entr" presetSubtype="10" fill="hold" nodeType="withEffect">
                                  <p:stCondLst>
                                    <p:cond delay="0"/>
                                  </p:stCondLst>
                                  <p:childTnLst>
                                    <p:set>
                                      <p:cBhvr>
                                        <p:cTn id="46" dur="1" fill="hold">
                                          <p:stCondLst>
                                            <p:cond delay="0"/>
                                          </p:stCondLst>
                                        </p:cTn>
                                        <p:tgtEl>
                                          <p:spTgt spid="68"/>
                                        </p:tgtEl>
                                        <p:attrNameLst>
                                          <p:attrName>style.visibility</p:attrName>
                                        </p:attrNameLst>
                                      </p:cBhvr>
                                      <p:to>
                                        <p:strVal val="visible"/>
                                      </p:to>
                                    </p:set>
                                    <p:animEffect transition="in" filter="blinds(horizontal)">
                                      <p:cBhvr>
                                        <p:cTn id="47" dur="500"/>
                                        <p:tgtEl>
                                          <p:spTgt spid="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196975" y="328930"/>
            <a:ext cx="3903345" cy="583565"/>
          </a:xfrm>
          <a:prstGeom prst="rect">
            <a:avLst/>
          </a:prstGeom>
          <a:noFill/>
        </p:spPr>
        <p:txBody>
          <a:bodyPr wrap="square" rtlCol="0" anchor="t">
            <a:spAutoFit/>
          </a:bodyPr>
          <a:lstStyle/>
          <a:p>
            <a:pPr algn="ctr"/>
            <a:r>
              <a:rPr lang="zh-CN" altLang="en-US" sz="3200" b="1">
                <a:sym typeface="+mn-ea"/>
              </a:rPr>
              <a:t>二、烯烃的立体异构</a:t>
            </a:r>
            <a:endParaRPr lang="zh-CN" altLang="en-US" sz="3200" b="1">
              <a:sym typeface="+mn-ea"/>
            </a:endParaRPr>
          </a:p>
        </p:txBody>
      </p:sp>
      <p:grpSp>
        <p:nvGrpSpPr>
          <p:cNvPr id="7" name="组合 6"/>
          <p:cNvGrpSpPr/>
          <p:nvPr/>
        </p:nvGrpSpPr>
        <p:grpSpPr>
          <a:xfrm>
            <a:off x="67945" y="1109345"/>
            <a:ext cx="3790315" cy="741680"/>
            <a:chOff x="33" y="1605"/>
            <a:chExt cx="5969" cy="1168"/>
          </a:xfrm>
        </p:grpSpPr>
        <p:sp>
          <p:nvSpPr>
            <p:cNvPr id="2" name="文本框 1"/>
            <p:cNvSpPr txBox="1"/>
            <p:nvPr/>
          </p:nvSpPr>
          <p:spPr>
            <a:xfrm>
              <a:off x="1227" y="1730"/>
              <a:ext cx="4775" cy="919"/>
            </a:xfrm>
            <a:prstGeom prst="rect">
              <a:avLst/>
            </a:prstGeom>
            <a:noFill/>
          </p:spPr>
          <p:txBody>
            <a:bodyPr wrap="none" rtlCol="0">
              <a:spAutoFit/>
            </a:bodyPr>
            <a:lstStyle/>
            <a:p>
              <a:pPr algn="l"/>
              <a:r>
                <a:rPr lang="zh-CN" altLang="en-US" sz="3200" b="1" kern="100">
                  <a:solidFill>
                    <a:srgbClr val="00B050"/>
                  </a:solidFill>
                  <a:latin typeface="Times New Roman" panose="02020603050405020304" charset="0"/>
                  <a:ea typeface="宋体" panose="02010600030101010101" pitchFamily="2" charset="-122"/>
                  <a:cs typeface="Times New Roman" panose="02020603050405020304" charset="0"/>
                  <a:sym typeface="+mn-ea"/>
                </a:rPr>
                <a:t>烯烃的顺反异构</a:t>
              </a:r>
              <a:endParaRPr lang="zh-CN" altLang="en-US" sz="3200" b="1" kern="100">
                <a:solidFill>
                  <a:srgbClr val="00B050"/>
                </a:solidFill>
                <a:latin typeface="Times New Roman" panose="02020603050405020304" charset="0"/>
                <a:ea typeface="宋体" panose="02010600030101010101" pitchFamily="2" charset="-122"/>
                <a:cs typeface="Times New Roman" panose="02020603050405020304" charset="0"/>
                <a:sym typeface="+mn-ea"/>
              </a:endParaRPr>
            </a:p>
          </p:txBody>
        </p:sp>
        <p:pic>
          <p:nvPicPr>
            <p:cNvPr id="8" name="图片 7" descr="b72a99b353b88c16c6ff63a0cb067b7a"/>
            <p:cNvPicPr>
              <a:picLocks noChangeAspect="1"/>
            </p:cNvPicPr>
            <p:nvPr/>
          </p:nvPicPr>
          <p:blipFill>
            <a:blip r:embed="rId2"/>
            <a:srcRect l="18320" t="1951" r="67650" b="84324"/>
            <a:stretch>
              <a:fillRect/>
            </a:stretch>
          </p:blipFill>
          <p:spPr>
            <a:xfrm>
              <a:off x="33" y="1605"/>
              <a:ext cx="1194" cy="1168"/>
            </a:xfrm>
            <a:prstGeom prst="rect">
              <a:avLst/>
            </a:prstGeom>
          </p:spPr>
        </p:pic>
      </p:grpSp>
      <p:sp>
        <p:nvSpPr>
          <p:cNvPr id="32780" name="文本框 2"/>
          <p:cNvSpPr txBox="1">
            <a:spLocks noChangeArrowheads="1"/>
          </p:cNvSpPr>
          <p:nvPr/>
        </p:nvSpPr>
        <p:spPr bwMode="auto">
          <a:xfrm>
            <a:off x="626110" y="1851025"/>
            <a:ext cx="10882630" cy="1383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en-US" altLang="zh-CN" sz="2800" b="1">
                <a:latin typeface="Times New Roman" panose="02020603050405020304" charset="0"/>
                <a:ea typeface="宋体-简" panose="02010800040101010101" charset="-122"/>
              </a:rPr>
              <a:t>         </a:t>
            </a:r>
            <a:r>
              <a:rPr lang="zh-CN" altLang="en-US" sz="2800" b="1">
                <a:latin typeface="Times New Roman" panose="02020603050405020304" charset="0"/>
                <a:ea typeface="宋体-简" panose="02010800040101010101" charset="-122"/>
              </a:rPr>
              <a:t>通过碳碳双键连接的原子或原子团不能绕键轴旋转会导致其空间排列方式不同，产生</a:t>
            </a:r>
            <a:r>
              <a:rPr lang="zh-CN" altLang="en-US" sz="2800" b="1">
                <a:solidFill>
                  <a:srgbClr val="FF0000"/>
                </a:solidFill>
                <a:latin typeface="Times New Roman" panose="02020603050405020304" charset="0"/>
                <a:ea typeface="宋体-简" panose="02010800040101010101" charset="-122"/>
              </a:rPr>
              <a:t>顺反异构</a:t>
            </a:r>
            <a:r>
              <a:rPr lang="zh-CN" altLang="en-US" sz="2800" b="1">
                <a:latin typeface="Times New Roman" panose="02020603050405020304" charset="0"/>
                <a:ea typeface="宋体-简" panose="02010800040101010101" charset="-122"/>
              </a:rPr>
              <a:t>现象。</a:t>
            </a:r>
            <a:endParaRPr lang="zh-CN" altLang="en-US" sz="2800" b="1">
              <a:solidFill>
                <a:srgbClr val="FF0000"/>
              </a:solidFill>
              <a:latin typeface="Times New Roman" panose="02020603050405020304" charset="0"/>
              <a:ea typeface="宋体-简" panose="02010800040101010101" charset="-122"/>
              <a:sym typeface="宋体" panose="02010600030101010101" pitchFamily="2" charset="-122"/>
            </a:endParaRPr>
          </a:p>
        </p:txBody>
      </p:sp>
      <p:grpSp>
        <p:nvGrpSpPr>
          <p:cNvPr id="18" name="组合 21"/>
          <p:cNvGrpSpPr/>
          <p:nvPr/>
        </p:nvGrpSpPr>
        <p:grpSpPr>
          <a:xfrm>
            <a:off x="8362950" y="4961255"/>
            <a:ext cx="2468245" cy="1563370"/>
            <a:chOff x="5776787" y="-538316"/>
            <a:chExt cx="4716544" cy="3126564"/>
          </a:xfrm>
        </p:grpSpPr>
        <p:sp>
          <p:nvSpPr>
            <p:cNvPr id="37" name="文本框 4"/>
            <p:cNvSpPr txBox="1">
              <a:spLocks noChangeArrowheads="1"/>
            </p:cNvSpPr>
            <p:nvPr/>
          </p:nvSpPr>
          <p:spPr bwMode="auto">
            <a:xfrm>
              <a:off x="7017225" y="635478"/>
              <a:ext cx="711197" cy="920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2400" b="1">
                  <a:latin typeface="Times New Roman" panose="02020603050405020304" charset="0"/>
                  <a:ea typeface="黑体" panose="02010609060101010101" pitchFamily="49" charset="-122"/>
                  <a:cs typeface="Times New Roman" panose="02020603050405020304" charset="0"/>
                </a:rPr>
                <a:t>C</a:t>
              </a:r>
              <a:endParaRPr lang="zh-CN" altLang="en-US" sz="2400" b="1">
                <a:latin typeface="Times New Roman" panose="02020603050405020304" charset="0"/>
                <a:ea typeface="黑体" panose="02010609060101010101" pitchFamily="49" charset="-122"/>
                <a:cs typeface="Times New Roman" panose="02020603050405020304" charset="0"/>
              </a:endParaRPr>
            </a:p>
          </p:txBody>
        </p:sp>
        <p:sp>
          <p:nvSpPr>
            <p:cNvPr id="38" name="文本框 19"/>
            <p:cNvSpPr txBox="1">
              <a:spLocks noChangeArrowheads="1"/>
            </p:cNvSpPr>
            <p:nvPr/>
          </p:nvSpPr>
          <p:spPr bwMode="auto">
            <a:xfrm>
              <a:off x="8580170" y="635478"/>
              <a:ext cx="711197" cy="920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2400" b="1">
                  <a:latin typeface="Times New Roman" panose="02020603050405020304" charset="0"/>
                  <a:ea typeface="黑体" panose="02010609060101010101" pitchFamily="49" charset="-122"/>
                  <a:cs typeface="Times New Roman" panose="02020603050405020304" charset="0"/>
                </a:rPr>
                <a:t>C</a:t>
              </a:r>
              <a:endParaRPr lang="zh-CN" altLang="en-US" sz="2400" b="1">
                <a:latin typeface="Times New Roman" panose="02020603050405020304" charset="0"/>
                <a:ea typeface="黑体" panose="02010609060101010101" pitchFamily="49" charset="-122"/>
                <a:cs typeface="Times New Roman" panose="02020603050405020304" charset="0"/>
              </a:endParaRPr>
            </a:p>
          </p:txBody>
        </p:sp>
        <p:cxnSp>
          <p:nvCxnSpPr>
            <p:cNvPr id="39" name="直接连接符 38"/>
            <p:cNvCxnSpPr/>
            <p:nvPr/>
          </p:nvCxnSpPr>
          <p:spPr>
            <a:xfrm>
              <a:off x="7575455" y="1031631"/>
              <a:ext cx="107951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a:off x="7575455" y="1184022"/>
              <a:ext cx="1079519"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9055031" y="36326"/>
              <a:ext cx="792177" cy="792116"/>
            </a:xfrm>
            <a:prstGeom prst="line">
              <a:avLst/>
            </a:prstGeom>
            <a:ln w="28575">
              <a:solidFill>
                <a:srgbClr val="1313FF"/>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H="1" flipV="1">
              <a:off x="9055031" y="1312602"/>
              <a:ext cx="792177" cy="792116"/>
            </a:xfrm>
            <a:prstGeom prst="line">
              <a:avLst/>
            </a:prstGeom>
            <a:ln w="28575">
              <a:solidFill>
                <a:srgbClr val="1313FF"/>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6402273" y="36326"/>
              <a:ext cx="792176" cy="79211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H="1">
              <a:off x="6402273" y="1312602"/>
              <a:ext cx="792176" cy="79211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45" name="文本框 29"/>
            <p:cNvSpPr txBox="1">
              <a:spLocks noChangeArrowheads="1"/>
            </p:cNvSpPr>
            <p:nvPr/>
          </p:nvSpPr>
          <p:spPr bwMode="auto">
            <a:xfrm>
              <a:off x="5776787" y="-538316"/>
              <a:ext cx="1240110" cy="920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en-US" altLang="zh-CN" sz="2400" b="1">
                  <a:solidFill>
                    <a:srgbClr val="FF0000"/>
                  </a:solidFill>
                  <a:latin typeface="Times New Roman" panose="02020603050405020304" charset="0"/>
                  <a:ea typeface="黑体" panose="02010609060101010101" pitchFamily="49" charset="-122"/>
                  <a:cs typeface="Times New Roman" panose="02020603050405020304" charset="0"/>
                </a:rPr>
                <a:t>a'</a:t>
              </a:r>
              <a:endParaRPr lang="zh-CN" altLang="en-US" sz="2400" b="1">
                <a:solidFill>
                  <a:srgbClr val="FF0000"/>
                </a:solidFill>
                <a:latin typeface="Times New Roman" panose="02020603050405020304" charset="0"/>
                <a:ea typeface="黑体" panose="02010609060101010101" pitchFamily="49" charset="-122"/>
                <a:cs typeface="Times New Roman" panose="02020603050405020304" charset="0"/>
              </a:endParaRPr>
            </a:p>
          </p:txBody>
        </p:sp>
        <p:sp>
          <p:nvSpPr>
            <p:cNvPr id="46" name="文本框 30"/>
            <p:cNvSpPr txBox="1">
              <a:spLocks noChangeArrowheads="1"/>
            </p:cNvSpPr>
            <p:nvPr/>
          </p:nvSpPr>
          <p:spPr bwMode="auto">
            <a:xfrm>
              <a:off x="5776787" y="1667550"/>
              <a:ext cx="1240110" cy="920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en-US" altLang="zh-CN" sz="2400" b="1">
                  <a:solidFill>
                    <a:srgbClr val="FF0000"/>
                  </a:solidFill>
                  <a:latin typeface="Times New Roman" panose="02020603050405020304" charset="0"/>
                  <a:ea typeface="黑体" panose="02010609060101010101" pitchFamily="49" charset="-122"/>
                  <a:cs typeface="Times New Roman" panose="02020603050405020304" charset="0"/>
                </a:rPr>
                <a:t>b'</a:t>
              </a:r>
              <a:endParaRPr lang="zh-CN" altLang="en-US" sz="2400" b="1">
                <a:solidFill>
                  <a:srgbClr val="FF0000"/>
                </a:solidFill>
                <a:latin typeface="Times New Roman" panose="02020603050405020304" charset="0"/>
                <a:ea typeface="黑体" panose="02010609060101010101" pitchFamily="49" charset="-122"/>
                <a:cs typeface="Times New Roman" panose="02020603050405020304" charset="0"/>
              </a:endParaRPr>
            </a:p>
          </p:txBody>
        </p:sp>
        <p:sp>
          <p:nvSpPr>
            <p:cNvPr id="47" name="文本框 31"/>
            <p:cNvSpPr txBox="1">
              <a:spLocks noChangeArrowheads="1"/>
            </p:cNvSpPr>
            <p:nvPr/>
          </p:nvSpPr>
          <p:spPr bwMode="auto">
            <a:xfrm>
              <a:off x="9782134" y="-538316"/>
              <a:ext cx="711197" cy="920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2400" b="1">
                  <a:solidFill>
                    <a:srgbClr val="1313FF"/>
                  </a:solidFill>
                  <a:latin typeface="Times New Roman" panose="02020603050405020304" charset="0"/>
                  <a:ea typeface="黑体" panose="02010609060101010101" pitchFamily="49" charset="-122"/>
                  <a:cs typeface="Times New Roman" panose="02020603050405020304" charset="0"/>
                </a:rPr>
                <a:t>a</a:t>
              </a:r>
              <a:endParaRPr lang="zh-CN" altLang="en-US" sz="2400" b="1">
                <a:solidFill>
                  <a:srgbClr val="1313FF"/>
                </a:solidFill>
                <a:latin typeface="Times New Roman" panose="02020603050405020304" charset="0"/>
                <a:ea typeface="黑体" panose="02010609060101010101" pitchFamily="49" charset="-122"/>
                <a:cs typeface="Times New Roman" panose="02020603050405020304" charset="0"/>
              </a:endParaRPr>
            </a:p>
          </p:txBody>
        </p:sp>
        <p:sp>
          <p:nvSpPr>
            <p:cNvPr id="48" name="文本框 32"/>
            <p:cNvSpPr txBox="1">
              <a:spLocks noChangeArrowheads="1"/>
            </p:cNvSpPr>
            <p:nvPr/>
          </p:nvSpPr>
          <p:spPr bwMode="auto">
            <a:xfrm>
              <a:off x="9782134" y="1667399"/>
              <a:ext cx="711197" cy="9206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eaLnBrk="1" hangingPunct="1"/>
              <a:r>
                <a:rPr lang="en-US" altLang="zh-CN" sz="2400" b="1">
                  <a:solidFill>
                    <a:srgbClr val="1313FF"/>
                  </a:solidFill>
                  <a:latin typeface="Times New Roman" panose="02020603050405020304" charset="0"/>
                  <a:ea typeface="黑体" panose="02010609060101010101" pitchFamily="49" charset="-122"/>
                  <a:cs typeface="Times New Roman" panose="02020603050405020304" charset="0"/>
                </a:rPr>
                <a:t>b</a:t>
              </a:r>
              <a:endParaRPr lang="zh-CN" altLang="en-US" sz="2400" b="1">
                <a:solidFill>
                  <a:srgbClr val="1313FF"/>
                </a:solidFill>
                <a:latin typeface="Times New Roman" panose="02020603050405020304" charset="0"/>
                <a:ea typeface="黑体" panose="02010609060101010101" pitchFamily="49" charset="-122"/>
                <a:cs typeface="Times New Roman" panose="02020603050405020304" charset="0"/>
              </a:endParaRPr>
            </a:p>
          </p:txBody>
        </p:sp>
      </p:grpSp>
      <p:sp>
        <p:nvSpPr>
          <p:cNvPr id="5" name="Rectangle 3"/>
          <p:cNvSpPr>
            <a:spLocks noChangeArrowheads="1"/>
          </p:cNvSpPr>
          <p:nvPr/>
        </p:nvSpPr>
        <p:spPr bwMode="auto">
          <a:xfrm>
            <a:off x="167640" y="3234690"/>
            <a:ext cx="4349115" cy="624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r>
              <a:rPr lang="zh-CN" altLang="en-US" sz="2800" b="1">
                <a:solidFill>
                  <a:srgbClr val="FF0000"/>
                </a:solidFill>
                <a:latin typeface="Times New Roman" panose="02020603050405020304" charset="0"/>
                <a:ea typeface="宋体" panose="02010600030101010101" pitchFamily="2" charset="-122"/>
                <a:cs typeface="Times New Roman" panose="02020603050405020304" charset="0"/>
              </a:rPr>
              <a:t>产生顺反异构体的条件：</a:t>
            </a:r>
            <a:endParaRPr lang="zh-CN" altLang="en-US" sz="2800" b="1">
              <a:solidFill>
                <a:srgbClr val="FF0000"/>
              </a:solidFill>
              <a:latin typeface="Times New Roman" panose="02020603050405020304" charset="0"/>
              <a:ea typeface="宋体" panose="02010600030101010101" pitchFamily="2" charset="-122"/>
              <a:cs typeface="Times New Roman" panose="02020603050405020304" charset="0"/>
            </a:endParaRPr>
          </a:p>
        </p:txBody>
      </p:sp>
      <p:sp>
        <p:nvSpPr>
          <p:cNvPr id="9" name="Rectangle 8"/>
          <p:cNvSpPr>
            <a:spLocks noChangeArrowheads="1"/>
          </p:cNvSpPr>
          <p:nvPr/>
        </p:nvSpPr>
        <p:spPr bwMode="auto">
          <a:xfrm>
            <a:off x="812165" y="3859530"/>
            <a:ext cx="10510520" cy="737235"/>
          </a:xfrm>
          <a:prstGeom prst="rect">
            <a:avLst/>
          </a:prstGeom>
          <a:noFill/>
          <a:ln w="38100" cmpd="sng">
            <a:solidFill>
              <a:srgbClr val="FF0000"/>
            </a:solidFill>
            <a:prstDash val="sysDot"/>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pPr>
            <a:r>
              <a:rPr lang="zh-CN" altLang="en-US" sz="2800" b="1">
                <a:latin typeface="Times New Roman" panose="02020603050405020304" charset="0"/>
                <a:ea typeface="宋体" panose="02010600030101010101" pitchFamily="2" charset="-122"/>
                <a:cs typeface="Times New Roman" panose="02020603050405020304" charset="0"/>
              </a:rPr>
              <a:t>组成双键的每个碳原子必须连接两个不同的原子或原子团</a:t>
            </a:r>
            <a:endParaRPr lang="en-US" altLang="zh-CN" sz="2800" b="1">
              <a:latin typeface="Times New Roman" panose="02020603050405020304" charset="0"/>
              <a:ea typeface="宋体" panose="02010600030101010101" pitchFamily="2" charset="-122"/>
              <a:cs typeface="Times New Roman" panose="0202060305040502030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2780"/>
                                        </p:tgtEl>
                                        <p:attrNameLst>
                                          <p:attrName>style.visibility</p:attrName>
                                        </p:attrNameLst>
                                      </p:cBhvr>
                                      <p:to>
                                        <p:strVal val="visible"/>
                                      </p:to>
                                    </p:set>
                                    <p:animEffect transition="in" filter="blinds(horizontal)">
                                      <p:cBhvr>
                                        <p:cTn id="12" dur="500"/>
                                        <p:tgtEl>
                                          <p:spTgt spid="3278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blinds(horizontal)">
                                      <p:cBhvr>
                                        <p:cTn id="2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80" grpId="0"/>
      <p:bldP spid="5" grpId="0"/>
      <p:bldP spid="9"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1341755" y="328930"/>
            <a:ext cx="3903345" cy="583565"/>
          </a:xfrm>
          <a:prstGeom prst="rect">
            <a:avLst/>
          </a:prstGeom>
          <a:noFill/>
        </p:spPr>
        <p:txBody>
          <a:bodyPr wrap="square" rtlCol="0" anchor="t">
            <a:spAutoFit/>
          </a:bodyPr>
          <a:lstStyle/>
          <a:p>
            <a:pPr algn="ctr"/>
            <a:r>
              <a:rPr lang="zh-CN" altLang="en-US" sz="3200" b="1">
                <a:sym typeface="+mn-ea"/>
              </a:rPr>
              <a:t>二、烯烃的立体异构</a:t>
            </a:r>
            <a:endParaRPr lang="zh-CN" altLang="en-US" sz="3200" b="1">
              <a:sym typeface="+mn-ea"/>
            </a:endParaRPr>
          </a:p>
        </p:txBody>
      </p:sp>
      <p:graphicFrame>
        <p:nvGraphicFramePr>
          <p:cNvPr id="5" name="表格 4"/>
          <p:cNvGraphicFramePr>
            <a:graphicFrameLocks noGrp="1"/>
          </p:cNvGraphicFramePr>
          <p:nvPr>
            <p:custDataLst>
              <p:tags r:id="rId2"/>
            </p:custDataLst>
          </p:nvPr>
        </p:nvGraphicFramePr>
        <p:xfrm>
          <a:off x="3039101" y="1401850"/>
          <a:ext cx="6001385" cy="2413000"/>
        </p:xfrm>
        <a:graphic>
          <a:graphicData uri="http://schemas.openxmlformats.org/drawingml/2006/table">
            <a:tbl>
              <a:tblPr firstRow="1" bandRow="1">
                <a:tableStyleId>{16D9F66E-5EB9-4882-86FB-DCBF35E3C3E4}</a:tableStyleId>
              </a:tblPr>
              <a:tblGrid>
                <a:gridCol w="1442085"/>
                <a:gridCol w="2327275"/>
                <a:gridCol w="2232025"/>
              </a:tblGrid>
              <a:tr h="1544320">
                <a:tc>
                  <a:txBody>
                    <a:bodyPr vert="horz" wrap="square"/>
                    <a:lstStyle/>
                    <a:p>
                      <a:endParaRPr lang="zh-CN" altLang="en-US" sz="1600">
                        <a:latin typeface="Times New Roman" panose="02020603050405020304" charset="0"/>
                        <a:ea typeface="黑体" panose="02010609060101010101" pitchFamily="49" charset="-122"/>
                        <a:cs typeface="Times New Roman" panose="02020603050405020304" charset="0"/>
                      </a:endParaRPr>
                    </a:p>
                  </a:txBody>
                  <a:tcPr marL="45715" marR="45715" marT="22857" marB="22857"/>
                </a:tc>
                <a:tc>
                  <a:txBody>
                    <a:bodyPr vert="horz" wrap="square"/>
                    <a:lstStyle/>
                    <a:p>
                      <a:endParaRPr lang="zh-CN" altLang="en-US" sz="1600">
                        <a:latin typeface="Times New Roman" panose="02020603050405020304" charset="0"/>
                        <a:ea typeface="黑体" panose="02010609060101010101" pitchFamily="49" charset="-122"/>
                        <a:cs typeface="Times New Roman" panose="02020603050405020304" charset="0"/>
                      </a:endParaRPr>
                    </a:p>
                  </a:txBody>
                  <a:tcPr marL="45715" marR="45715" marT="22857" marB="22857"/>
                </a:tc>
                <a:tc>
                  <a:txBody>
                    <a:bodyPr vert="horz" wrap="square"/>
                    <a:lstStyle/>
                    <a:p>
                      <a:endParaRPr lang="zh-CN" altLang="en-US" sz="1600">
                        <a:latin typeface="Times New Roman" panose="02020603050405020304" charset="0"/>
                        <a:ea typeface="黑体" panose="02010609060101010101" pitchFamily="49" charset="-122"/>
                        <a:cs typeface="Times New Roman" panose="02020603050405020304" charset="0"/>
                      </a:endParaRPr>
                    </a:p>
                  </a:txBody>
                  <a:tcPr marL="45715" marR="45715" marT="22857" marB="22857"/>
                </a:tc>
              </a:tr>
              <a:tr h="289560">
                <a:tc>
                  <a:txBody>
                    <a:bodyPr vert="horz" wrap="square"/>
                    <a:lstStyle/>
                    <a:p>
                      <a:r>
                        <a:rPr lang="zh-CN" altLang="en-US" sz="1600">
                          <a:latin typeface="Times New Roman" panose="02020603050405020304" charset="0"/>
                          <a:ea typeface="黑体" panose="02010609060101010101" pitchFamily="49" charset="-122"/>
                          <a:cs typeface="Times New Roman" panose="02020603050405020304" charset="0"/>
                        </a:rPr>
                        <a:t>熔点</a:t>
                      </a:r>
                      <a:r>
                        <a:rPr lang="en-US" altLang="zh-CN" sz="1600" b="1">
                          <a:latin typeface="Times New Roman" panose="02020603050405020304" charset="0"/>
                          <a:ea typeface="黑体" panose="02010609060101010101" pitchFamily="49" charset="-122"/>
                          <a:cs typeface="Times New Roman" panose="02020603050405020304" charset="0"/>
                        </a:rPr>
                        <a:t>/</a:t>
                      </a:r>
                      <a:r>
                        <a:rPr lang="zh-CN" altLang="en-US" sz="1600" b="1">
                          <a:latin typeface="Times New Roman" panose="02020603050405020304" charset="0"/>
                          <a:ea typeface="黑体" panose="02010609060101010101" pitchFamily="49" charset="-122"/>
                          <a:cs typeface="Times New Roman" panose="02020603050405020304" charset="0"/>
                        </a:rPr>
                        <a:t>℃</a:t>
                      </a:r>
                      <a:endParaRPr lang="zh-CN" altLang="en-US" sz="1600" b="1">
                        <a:latin typeface="Times New Roman" panose="02020603050405020304" charset="0"/>
                        <a:ea typeface="黑体" panose="02010609060101010101" pitchFamily="49" charset="-122"/>
                        <a:cs typeface="Times New Roman" panose="02020603050405020304" charset="0"/>
                      </a:endParaRPr>
                    </a:p>
                  </a:txBody>
                  <a:tcPr marL="45715" marR="45715" marT="22857" marB="22857" anchor="ctr" anchorCtr="1"/>
                </a:tc>
                <a:tc>
                  <a:txBody>
                    <a:bodyPr vert="horz" wrap="square"/>
                    <a:lstStyle/>
                    <a:p>
                      <a:r>
                        <a:rPr lang="zh-CN" altLang="en-US" sz="1600" b="1">
                          <a:latin typeface="Times New Roman" panose="02020603050405020304" charset="0"/>
                          <a:ea typeface="黑体" panose="02010609060101010101" pitchFamily="49" charset="-122"/>
                          <a:cs typeface="Times New Roman" panose="02020603050405020304" charset="0"/>
                        </a:rPr>
                        <a:t>－</a:t>
                      </a:r>
                      <a:r>
                        <a:rPr lang="en-US" altLang="zh-CN" sz="1600" b="1">
                          <a:latin typeface="Times New Roman" panose="02020603050405020304" charset="0"/>
                          <a:ea typeface="黑体" panose="02010609060101010101" pitchFamily="49" charset="-122"/>
                          <a:cs typeface="Times New Roman" panose="02020603050405020304" charset="0"/>
                        </a:rPr>
                        <a:t>138.9</a:t>
                      </a:r>
                      <a:endParaRPr lang="zh-CN" altLang="en-US" sz="1600" b="1">
                        <a:latin typeface="Times New Roman" panose="02020603050405020304" charset="0"/>
                        <a:ea typeface="黑体" panose="02010609060101010101" pitchFamily="49" charset="-122"/>
                        <a:cs typeface="Times New Roman" panose="02020603050405020304" charset="0"/>
                      </a:endParaRPr>
                    </a:p>
                  </a:txBody>
                  <a:tcPr marL="45715" marR="45715" marT="22857" marB="22857" anchor="ctr" anchorCtr="1"/>
                </a:tc>
                <a:tc>
                  <a:txBody>
                    <a:bodyPr vert="horz" wrap="square"/>
                    <a:lstStyle/>
                    <a:p>
                      <a:r>
                        <a:rPr lang="zh-CN" altLang="en-US" sz="1600" b="1">
                          <a:latin typeface="Times New Roman" panose="02020603050405020304" charset="0"/>
                          <a:ea typeface="黑体" panose="02010609060101010101" pitchFamily="49" charset="-122"/>
                          <a:cs typeface="Times New Roman" panose="02020603050405020304" charset="0"/>
                        </a:rPr>
                        <a:t>－</a:t>
                      </a:r>
                      <a:r>
                        <a:rPr lang="en-US" altLang="zh-CN" sz="1600" b="1">
                          <a:latin typeface="Times New Roman" panose="02020603050405020304" charset="0"/>
                          <a:ea typeface="黑体" panose="02010609060101010101" pitchFamily="49" charset="-122"/>
                          <a:cs typeface="Times New Roman" panose="02020603050405020304" charset="0"/>
                        </a:rPr>
                        <a:t>105.5</a:t>
                      </a:r>
                      <a:endParaRPr lang="zh-CN" altLang="en-US" sz="1600" b="1">
                        <a:latin typeface="Times New Roman" panose="02020603050405020304" charset="0"/>
                        <a:ea typeface="黑体" panose="02010609060101010101" pitchFamily="49" charset="-122"/>
                        <a:cs typeface="Times New Roman" panose="02020603050405020304" charset="0"/>
                      </a:endParaRPr>
                    </a:p>
                  </a:txBody>
                  <a:tcPr marL="45715" marR="45715" marT="22857" marB="22857" anchor="ctr" anchorCtr="1"/>
                </a:tc>
              </a:tr>
              <a:tr h="289560">
                <a:tc>
                  <a:txBody>
                    <a:bodyPr vert="horz" wrap="square"/>
                    <a:lstStyle/>
                    <a:p>
                      <a:pPr marL="0" marR="0" lvl="0" indent="0" algn="l" defTabSz="2438400" rtl="0" eaLnBrk="1" fontAlgn="auto" latinLnBrk="0" hangingPunct="1">
                        <a:lnSpc>
                          <a:spcPct val="100000"/>
                        </a:lnSpc>
                        <a:spcBef>
                          <a:spcPct val="0"/>
                        </a:spcBef>
                        <a:spcAft>
                          <a:spcPct val="0"/>
                        </a:spcAft>
                        <a:buClrTx/>
                        <a:buSzTx/>
                        <a:buFontTx/>
                        <a:buNone/>
                        <a:defRPr/>
                      </a:pPr>
                      <a:r>
                        <a:rPr lang="zh-CN" altLang="en-US" sz="1600">
                          <a:latin typeface="Times New Roman" panose="02020603050405020304" charset="0"/>
                          <a:ea typeface="黑体" panose="02010609060101010101" pitchFamily="49" charset="-122"/>
                          <a:cs typeface="Times New Roman" panose="02020603050405020304" charset="0"/>
                        </a:rPr>
                        <a:t>沸点</a:t>
                      </a:r>
                      <a:r>
                        <a:rPr lang="en-US" altLang="zh-CN" sz="1600" b="1">
                          <a:latin typeface="Times New Roman" panose="02020603050405020304" charset="0"/>
                          <a:ea typeface="黑体" panose="02010609060101010101" pitchFamily="49" charset="-122"/>
                          <a:cs typeface="Times New Roman" panose="02020603050405020304" charset="0"/>
                        </a:rPr>
                        <a:t>/</a:t>
                      </a:r>
                      <a:r>
                        <a:rPr lang="zh-CN" altLang="en-US" sz="1600" b="1">
                          <a:latin typeface="Times New Roman" panose="02020603050405020304" charset="0"/>
                          <a:ea typeface="黑体" panose="02010609060101010101" pitchFamily="49" charset="-122"/>
                          <a:cs typeface="Times New Roman" panose="02020603050405020304" charset="0"/>
                        </a:rPr>
                        <a:t>℃</a:t>
                      </a:r>
                      <a:endParaRPr lang="zh-CN" altLang="en-US" sz="1600" b="1">
                        <a:latin typeface="Times New Roman" panose="02020603050405020304" charset="0"/>
                        <a:ea typeface="黑体" panose="02010609060101010101" pitchFamily="49" charset="-122"/>
                        <a:cs typeface="Times New Roman" panose="02020603050405020304" charset="0"/>
                      </a:endParaRPr>
                    </a:p>
                  </a:txBody>
                  <a:tcPr marL="45715" marR="45715" marT="22857" marB="22857" anchor="ctr" anchorCtr="1"/>
                </a:tc>
                <a:tc>
                  <a:txBody>
                    <a:bodyPr vert="horz" wrap="square"/>
                    <a:lstStyle/>
                    <a:p>
                      <a:r>
                        <a:rPr lang="en-US" altLang="zh-CN" sz="1600" b="1">
                          <a:latin typeface="Times New Roman" panose="02020603050405020304" charset="0"/>
                          <a:ea typeface="黑体" panose="02010609060101010101" pitchFamily="49" charset="-122"/>
                          <a:cs typeface="Times New Roman" panose="02020603050405020304" charset="0"/>
                        </a:rPr>
                        <a:t>3.7</a:t>
                      </a:r>
                      <a:endParaRPr lang="zh-CN" altLang="en-US" sz="1600" b="1">
                        <a:latin typeface="Times New Roman" panose="02020603050405020304" charset="0"/>
                        <a:ea typeface="黑体" panose="02010609060101010101" pitchFamily="49" charset="-122"/>
                        <a:cs typeface="Times New Roman" panose="02020603050405020304" charset="0"/>
                      </a:endParaRPr>
                    </a:p>
                  </a:txBody>
                  <a:tcPr marL="45715" marR="45715" marT="22857" marB="22857" anchor="ctr" anchorCtr="1"/>
                </a:tc>
                <a:tc>
                  <a:txBody>
                    <a:bodyPr vert="horz" wrap="square"/>
                    <a:lstStyle/>
                    <a:p>
                      <a:r>
                        <a:rPr lang="en-US" altLang="zh-CN" sz="1600" b="1">
                          <a:latin typeface="Times New Roman" panose="02020603050405020304" charset="0"/>
                          <a:ea typeface="黑体" panose="02010609060101010101" pitchFamily="49" charset="-122"/>
                          <a:cs typeface="Times New Roman" panose="02020603050405020304" charset="0"/>
                        </a:rPr>
                        <a:t>0.9</a:t>
                      </a:r>
                      <a:endParaRPr lang="zh-CN" altLang="en-US" sz="1600" b="1">
                        <a:latin typeface="Times New Roman" panose="02020603050405020304" charset="0"/>
                        <a:ea typeface="黑体" panose="02010609060101010101" pitchFamily="49" charset="-122"/>
                        <a:cs typeface="Times New Roman" panose="02020603050405020304" charset="0"/>
                      </a:endParaRPr>
                    </a:p>
                  </a:txBody>
                  <a:tcPr marL="45715" marR="45715" marT="22857" marB="22857" anchor="ctr" anchorCtr="1"/>
                </a:tc>
              </a:tr>
              <a:tr h="289560">
                <a:tc>
                  <a:txBody>
                    <a:bodyPr vert="horz" wrap="square"/>
                    <a:lstStyle/>
                    <a:p>
                      <a:r>
                        <a:rPr lang="zh-CN" altLang="en-US" sz="1600">
                          <a:latin typeface="Times New Roman" panose="02020603050405020304" charset="0"/>
                          <a:ea typeface="黑体" panose="02010609060101010101" pitchFamily="49" charset="-122"/>
                          <a:cs typeface="Times New Roman" panose="02020603050405020304" charset="0"/>
                        </a:rPr>
                        <a:t>密度</a:t>
                      </a:r>
                      <a:r>
                        <a:rPr lang="en-US" altLang="zh-CN" sz="1600" b="1">
                          <a:latin typeface="Times New Roman" panose="02020603050405020304" charset="0"/>
                          <a:ea typeface="黑体" panose="02010609060101010101" pitchFamily="49" charset="-122"/>
                          <a:cs typeface="Times New Roman" panose="02020603050405020304" charset="0"/>
                        </a:rPr>
                        <a:t>/(g·cm</a:t>
                      </a:r>
                      <a:r>
                        <a:rPr lang="zh-CN" altLang="en-US" sz="1600" b="1" baseline="30000">
                          <a:latin typeface="Times New Roman" panose="02020603050405020304" charset="0"/>
                          <a:ea typeface="黑体" panose="02010609060101010101" pitchFamily="49" charset="-122"/>
                        </a:rPr>
                        <a:t>－</a:t>
                      </a:r>
                      <a:r>
                        <a:rPr lang="en-US" altLang="zh-CN" sz="1600" b="1" baseline="30000">
                          <a:latin typeface="Times New Roman" panose="02020603050405020304" charset="0"/>
                          <a:ea typeface="黑体" panose="02010609060101010101" pitchFamily="49" charset="-122"/>
                        </a:rPr>
                        <a:t>3</a:t>
                      </a:r>
                      <a:r>
                        <a:rPr lang="en-US" altLang="zh-CN" sz="1600" b="1" baseline="0">
                          <a:latin typeface="Times New Roman" panose="02020603050405020304" charset="0"/>
                          <a:ea typeface="黑体" panose="02010609060101010101" pitchFamily="49" charset="-122"/>
                        </a:rPr>
                        <a:t>)</a:t>
                      </a:r>
                      <a:endParaRPr lang="zh-CN" altLang="en-US" sz="1600" b="1" baseline="0">
                        <a:latin typeface="Times New Roman" panose="02020603050405020304" charset="0"/>
                        <a:ea typeface="黑体" panose="02010609060101010101" pitchFamily="49" charset="-122"/>
                        <a:cs typeface="Times New Roman" panose="02020603050405020304" charset="0"/>
                      </a:endParaRPr>
                    </a:p>
                  </a:txBody>
                  <a:tcPr marL="45715" marR="45715" marT="22857" marB="22857" anchor="ctr" anchorCtr="1"/>
                </a:tc>
                <a:tc>
                  <a:txBody>
                    <a:bodyPr vert="horz" wrap="square"/>
                    <a:lstStyle/>
                    <a:p>
                      <a:r>
                        <a:rPr lang="en-US" altLang="zh-CN" sz="1600" b="1">
                          <a:latin typeface="Times New Roman" panose="02020603050405020304" charset="0"/>
                          <a:ea typeface="黑体" panose="02010609060101010101" pitchFamily="49" charset="-122"/>
                          <a:cs typeface="Times New Roman" panose="02020603050405020304" charset="0"/>
                        </a:rPr>
                        <a:t>0.621</a:t>
                      </a:r>
                      <a:endParaRPr lang="zh-CN" altLang="en-US" sz="1600" b="1">
                        <a:latin typeface="Times New Roman" panose="02020603050405020304" charset="0"/>
                        <a:ea typeface="黑体" panose="02010609060101010101" pitchFamily="49" charset="-122"/>
                        <a:cs typeface="Times New Roman" panose="02020603050405020304" charset="0"/>
                      </a:endParaRPr>
                    </a:p>
                  </a:txBody>
                  <a:tcPr marL="45715" marR="45715" marT="22857" marB="22857" anchor="ctr" anchorCtr="1"/>
                </a:tc>
                <a:tc>
                  <a:txBody>
                    <a:bodyPr vert="horz" wrap="square"/>
                    <a:lstStyle/>
                    <a:p>
                      <a:r>
                        <a:rPr lang="en-US" altLang="zh-CN" sz="1600" b="1">
                          <a:latin typeface="Times New Roman" panose="02020603050405020304" charset="0"/>
                          <a:ea typeface="黑体" panose="02010609060101010101" pitchFamily="49" charset="-122"/>
                          <a:cs typeface="Times New Roman" panose="02020603050405020304" charset="0"/>
                        </a:rPr>
                        <a:t>0.604</a:t>
                      </a:r>
                      <a:endParaRPr lang="zh-CN" altLang="en-US" sz="1600" b="1">
                        <a:latin typeface="Times New Roman" panose="02020603050405020304" charset="0"/>
                        <a:ea typeface="黑体" panose="02010609060101010101" pitchFamily="49" charset="-122"/>
                        <a:cs typeface="Times New Roman" panose="02020603050405020304" charset="0"/>
                      </a:endParaRPr>
                    </a:p>
                  </a:txBody>
                  <a:tcPr marL="45715" marR="45715" marT="22857" marB="22857" anchor="ctr" anchorCtr="1"/>
                </a:tc>
              </a:tr>
            </a:tbl>
          </a:graphicData>
        </a:graphic>
      </p:graphicFrame>
      <p:grpSp>
        <p:nvGrpSpPr>
          <p:cNvPr id="2" name="组合 1"/>
          <p:cNvGrpSpPr/>
          <p:nvPr/>
        </p:nvGrpSpPr>
        <p:grpSpPr>
          <a:xfrm>
            <a:off x="4795520" y="1616075"/>
            <a:ext cx="2023745" cy="1167765"/>
            <a:chOff x="16871125" y="8789138"/>
            <a:chExt cx="4048056" cy="2335674"/>
          </a:xfrm>
        </p:grpSpPr>
        <p:sp>
          <p:nvSpPr>
            <p:cNvPr id="12" name="文本框 4"/>
            <p:cNvSpPr txBox="1">
              <a:spLocks noChangeArrowheads="1"/>
            </p:cNvSpPr>
            <p:nvPr/>
          </p:nvSpPr>
          <p:spPr bwMode="auto">
            <a:xfrm>
              <a:off x="17492605" y="9613817"/>
              <a:ext cx="711185" cy="736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altLang="zh-CN" b="1">
                  <a:latin typeface="Times New Roman" panose="02020603050405020304" charset="0"/>
                  <a:ea typeface="黑体" panose="02010609060101010101" pitchFamily="49" charset="-122"/>
                  <a:cs typeface="Times New Roman" panose="02020603050405020304" charset="0"/>
                </a:rPr>
                <a:t>C</a:t>
              </a:r>
              <a:endParaRPr lang="zh-CN" altLang="en-US" b="1">
                <a:latin typeface="Times New Roman" panose="02020603050405020304" charset="0"/>
                <a:ea typeface="黑体" panose="02010609060101010101" pitchFamily="49" charset="-122"/>
                <a:cs typeface="Times New Roman" panose="02020603050405020304" charset="0"/>
              </a:endParaRPr>
            </a:p>
          </p:txBody>
        </p:sp>
        <p:sp>
          <p:nvSpPr>
            <p:cNvPr id="13" name="文本框 19"/>
            <p:cNvSpPr txBox="1">
              <a:spLocks noChangeArrowheads="1"/>
            </p:cNvSpPr>
            <p:nvPr/>
          </p:nvSpPr>
          <p:spPr bwMode="auto">
            <a:xfrm>
              <a:off x="18654674" y="9613817"/>
              <a:ext cx="711185" cy="736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altLang="zh-CN" b="1">
                  <a:latin typeface="Times New Roman" panose="02020603050405020304" charset="0"/>
                  <a:ea typeface="黑体" panose="02010609060101010101" pitchFamily="49" charset="-122"/>
                  <a:cs typeface="Times New Roman" panose="02020603050405020304" charset="0"/>
                </a:rPr>
                <a:t>C</a:t>
              </a:r>
              <a:endParaRPr lang="zh-CN" altLang="en-US" b="1">
                <a:latin typeface="Times New Roman" panose="02020603050405020304" charset="0"/>
                <a:ea typeface="黑体" panose="02010609060101010101" pitchFamily="49" charset="-122"/>
                <a:cs typeface="Times New Roman" panose="02020603050405020304" charset="0"/>
              </a:endParaRPr>
            </a:p>
          </p:txBody>
        </p:sp>
        <p:grpSp>
          <p:nvGrpSpPr>
            <p:cNvPr id="4" name="组合 3"/>
            <p:cNvGrpSpPr/>
            <p:nvPr/>
          </p:nvGrpSpPr>
          <p:grpSpPr>
            <a:xfrm>
              <a:off x="18072667" y="9888773"/>
              <a:ext cx="720000" cy="96417"/>
              <a:chOff x="18050825" y="10009992"/>
              <a:chExt cx="720000" cy="96417"/>
            </a:xfrm>
          </p:grpSpPr>
          <p:cxnSp>
            <p:nvCxnSpPr>
              <p:cNvPr id="14" name="直接连接符 13"/>
              <p:cNvCxnSpPr/>
              <p:nvPr/>
            </p:nvCxnSpPr>
            <p:spPr bwMode="auto">
              <a:xfrm>
                <a:off x="18050825" y="10009992"/>
                <a:ext cx="720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bwMode="auto">
              <a:xfrm>
                <a:off x="18050825" y="10106409"/>
                <a:ext cx="720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6" name="直接连接符 15"/>
            <p:cNvCxnSpPr/>
            <p:nvPr/>
          </p:nvCxnSpPr>
          <p:spPr bwMode="auto">
            <a:xfrm flipV="1">
              <a:off x="19191295" y="9289661"/>
              <a:ext cx="360000" cy="504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文本框 29"/>
            <p:cNvSpPr txBox="1">
              <a:spLocks noChangeArrowheads="1"/>
            </p:cNvSpPr>
            <p:nvPr/>
          </p:nvSpPr>
          <p:spPr bwMode="auto">
            <a:xfrm>
              <a:off x="16953875" y="8789138"/>
              <a:ext cx="1303141" cy="736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en-US" altLang="zh-CN" b="1">
                  <a:latin typeface="Times New Roman" panose="02020603050405020304" charset="0"/>
                  <a:ea typeface="黑体" panose="02010609060101010101" pitchFamily="49" charset="-122"/>
                  <a:cs typeface="Times New Roman" panose="02020603050405020304" charset="0"/>
                </a:rPr>
                <a:t>CH</a:t>
              </a:r>
              <a:r>
                <a:rPr lang="en-US" altLang="zh-CN" b="1" baseline="-25000">
                  <a:latin typeface="Times New Roman" panose="02020603050405020304" charset="0"/>
                  <a:ea typeface="黑体" panose="02010609060101010101" pitchFamily="49" charset="-122"/>
                  <a:cs typeface="Times New Roman" panose="02020603050405020304" charset="0"/>
                </a:rPr>
                <a:t>3</a:t>
              </a:r>
              <a:endParaRPr lang="zh-CN" altLang="en-US" b="1" baseline="-25000">
                <a:latin typeface="Times New Roman" panose="02020603050405020304" charset="0"/>
                <a:ea typeface="黑体" panose="02010609060101010101" pitchFamily="49" charset="-122"/>
                <a:cs typeface="Times New Roman" panose="02020603050405020304" charset="0"/>
              </a:endParaRPr>
            </a:p>
          </p:txBody>
        </p:sp>
        <p:sp>
          <p:nvSpPr>
            <p:cNvPr id="24" name="文本框 29"/>
            <p:cNvSpPr txBox="1">
              <a:spLocks noChangeArrowheads="1"/>
            </p:cNvSpPr>
            <p:nvPr/>
          </p:nvSpPr>
          <p:spPr bwMode="auto">
            <a:xfrm>
              <a:off x="19389959" y="8789138"/>
              <a:ext cx="1529222" cy="736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en-US" altLang="zh-CN" b="1">
                  <a:latin typeface="Times New Roman" panose="02020603050405020304" charset="0"/>
                  <a:ea typeface="黑体" panose="02010609060101010101" pitchFamily="49" charset="-122"/>
                  <a:cs typeface="Times New Roman" panose="02020603050405020304" charset="0"/>
                </a:rPr>
                <a:t>CH</a:t>
              </a:r>
              <a:r>
                <a:rPr lang="en-US" altLang="zh-CN" b="1" baseline="-25000">
                  <a:latin typeface="Times New Roman" panose="02020603050405020304" charset="0"/>
                  <a:ea typeface="黑体" panose="02010609060101010101" pitchFamily="49" charset="-122"/>
                  <a:cs typeface="Times New Roman" panose="02020603050405020304" charset="0"/>
                </a:rPr>
                <a:t>3</a:t>
              </a:r>
              <a:endParaRPr lang="zh-CN" altLang="en-US" b="1" baseline="-25000">
                <a:latin typeface="Times New Roman" panose="02020603050405020304" charset="0"/>
                <a:ea typeface="黑体" panose="02010609060101010101" pitchFamily="49" charset="-122"/>
                <a:cs typeface="Times New Roman" panose="02020603050405020304" charset="0"/>
              </a:endParaRPr>
            </a:p>
          </p:txBody>
        </p:sp>
        <p:sp>
          <p:nvSpPr>
            <p:cNvPr id="25" name="文本框 29"/>
            <p:cNvSpPr txBox="1">
              <a:spLocks noChangeArrowheads="1"/>
            </p:cNvSpPr>
            <p:nvPr/>
          </p:nvSpPr>
          <p:spPr bwMode="auto">
            <a:xfrm>
              <a:off x="16871125" y="10358103"/>
              <a:ext cx="605128" cy="736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en-US" altLang="zh-CN" b="1">
                  <a:latin typeface="Times New Roman" panose="02020603050405020304" charset="0"/>
                  <a:ea typeface="黑体" panose="02010609060101010101" pitchFamily="49" charset="-122"/>
                  <a:cs typeface="Times New Roman" panose="02020603050405020304" charset="0"/>
                </a:rPr>
                <a:t>H</a:t>
              </a:r>
              <a:endParaRPr lang="zh-CN" altLang="en-US" b="1" baseline="-25000">
                <a:latin typeface="Times New Roman" panose="02020603050405020304" charset="0"/>
                <a:ea typeface="黑体" panose="02010609060101010101" pitchFamily="49" charset="-122"/>
                <a:cs typeface="Times New Roman" panose="02020603050405020304" charset="0"/>
              </a:endParaRPr>
            </a:p>
          </p:txBody>
        </p:sp>
        <p:cxnSp>
          <p:nvCxnSpPr>
            <p:cNvPr id="26" name="直接连接符 25"/>
            <p:cNvCxnSpPr/>
            <p:nvPr/>
          </p:nvCxnSpPr>
          <p:spPr bwMode="auto">
            <a:xfrm flipH="1" flipV="1">
              <a:off x="19191295" y="10073886"/>
              <a:ext cx="360000" cy="504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bwMode="auto">
            <a:xfrm flipH="1">
              <a:off x="17349927" y="10073886"/>
              <a:ext cx="360000" cy="504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bwMode="auto">
            <a:xfrm flipH="1" flipV="1">
              <a:off x="17349927" y="9289661"/>
              <a:ext cx="360000" cy="504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29" name="文本框 29"/>
            <p:cNvSpPr txBox="1">
              <a:spLocks noChangeArrowheads="1"/>
            </p:cNvSpPr>
            <p:nvPr/>
          </p:nvSpPr>
          <p:spPr bwMode="auto">
            <a:xfrm>
              <a:off x="19482791" y="10358103"/>
              <a:ext cx="605128" cy="766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en-US" altLang="zh-CN" b="1">
                  <a:latin typeface="Times New Roman" panose="02020603050405020304" charset="0"/>
                  <a:ea typeface="黑体" panose="02010609060101010101" pitchFamily="49" charset="-122"/>
                  <a:cs typeface="Times New Roman" panose="02020603050405020304" charset="0"/>
                </a:rPr>
                <a:t>H</a:t>
              </a:r>
              <a:endParaRPr lang="zh-CN" altLang="en-US" b="1" baseline="-25000">
                <a:latin typeface="Times New Roman" panose="02020603050405020304" charset="0"/>
                <a:ea typeface="黑体" panose="02010609060101010101" pitchFamily="49" charset="-122"/>
                <a:cs typeface="Times New Roman" panose="02020603050405020304" charset="0"/>
              </a:endParaRPr>
            </a:p>
          </p:txBody>
        </p:sp>
      </p:grpSp>
      <p:sp>
        <p:nvSpPr>
          <p:cNvPr id="7" name="文本框 6"/>
          <p:cNvSpPr txBox="1"/>
          <p:nvPr/>
        </p:nvSpPr>
        <p:spPr>
          <a:xfrm>
            <a:off x="4941570" y="1102360"/>
            <a:ext cx="1330960" cy="337185"/>
          </a:xfrm>
          <a:prstGeom prst="rect">
            <a:avLst/>
          </a:prstGeom>
          <a:noFill/>
        </p:spPr>
        <p:txBody>
          <a:bodyPr wrap="square" rtlCol="0">
            <a:spAutoFit/>
          </a:bodyPr>
          <a:lstStyle/>
          <a:p>
            <a:r>
              <a:rPr lang="zh-CN" altLang="en-US" sz="1600">
                <a:latin typeface="Times New Roman" panose="02020603050405020304" charset="0"/>
                <a:ea typeface="黑体" panose="02010609060101010101" pitchFamily="49" charset="-122"/>
                <a:cs typeface="Times New Roman" panose="02020603050405020304" charset="0"/>
              </a:rPr>
              <a:t>顺</a:t>
            </a:r>
            <a:r>
              <a:rPr lang="en-US" altLang="zh-CN" sz="1600" b="1">
                <a:latin typeface="Times New Roman" panose="02020603050405020304" charset="0"/>
                <a:ea typeface="黑体" panose="02010609060101010101" pitchFamily="49" charset="-122"/>
                <a:cs typeface="Times New Roman" panose="02020603050405020304" charset="0"/>
              </a:rPr>
              <a:t>-2-</a:t>
            </a:r>
            <a:r>
              <a:rPr lang="zh-CN" altLang="en-US" sz="1600">
                <a:latin typeface="Times New Roman" panose="02020603050405020304" charset="0"/>
                <a:ea typeface="黑体" panose="02010609060101010101" pitchFamily="49" charset="-122"/>
                <a:cs typeface="Times New Roman" panose="02020603050405020304" charset="0"/>
              </a:rPr>
              <a:t>丁烯</a:t>
            </a:r>
            <a:endParaRPr lang="zh-CN" altLang="en-US" sz="1600">
              <a:latin typeface="Times New Roman" panose="02020603050405020304" charset="0"/>
              <a:ea typeface="黑体" panose="02010609060101010101" pitchFamily="49" charset="-122"/>
              <a:cs typeface="Times New Roman" panose="02020603050405020304" charset="0"/>
            </a:endParaRPr>
          </a:p>
        </p:txBody>
      </p:sp>
      <p:grpSp>
        <p:nvGrpSpPr>
          <p:cNvPr id="31" name="组合 30"/>
          <p:cNvGrpSpPr/>
          <p:nvPr/>
        </p:nvGrpSpPr>
        <p:grpSpPr>
          <a:xfrm>
            <a:off x="7035800" y="1616075"/>
            <a:ext cx="2138045" cy="1152525"/>
            <a:chOff x="16871125" y="8789138"/>
            <a:chExt cx="4276676" cy="2305633"/>
          </a:xfrm>
        </p:grpSpPr>
        <p:sp>
          <p:nvSpPr>
            <p:cNvPr id="32" name="文本框 4"/>
            <p:cNvSpPr txBox="1">
              <a:spLocks noChangeArrowheads="1"/>
            </p:cNvSpPr>
            <p:nvPr/>
          </p:nvSpPr>
          <p:spPr bwMode="auto">
            <a:xfrm>
              <a:off x="17492605" y="9613817"/>
              <a:ext cx="711185" cy="736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altLang="zh-CN" b="1">
                  <a:latin typeface="Times New Roman" panose="02020603050405020304" charset="0"/>
                  <a:ea typeface="黑体" panose="02010609060101010101" pitchFamily="49" charset="-122"/>
                  <a:cs typeface="Times New Roman" panose="02020603050405020304" charset="0"/>
                </a:rPr>
                <a:t>C</a:t>
              </a:r>
              <a:endParaRPr lang="zh-CN" altLang="en-US" b="1">
                <a:latin typeface="Times New Roman" panose="02020603050405020304" charset="0"/>
                <a:ea typeface="黑体" panose="02010609060101010101" pitchFamily="49" charset="-122"/>
                <a:cs typeface="Times New Roman" panose="02020603050405020304" charset="0"/>
              </a:endParaRPr>
            </a:p>
          </p:txBody>
        </p:sp>
        <p:sp>
          <p:nvSpPr>
            <p:cNvPr id="33" name="文本框 19"/>
            <p:cNvSpPr txBox="1">
              <a:spLocks noChangeArrowheads="1"/>
            </p:cNvSpPr>
            <p:nvPr/>
          </p:nvSpPr>
          <p:spPr bwMode="auto">
            <a:xfrm>
              <a:off x="18654674" y="9613817"/>
              <a:ext cx="711185" cy="736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eaLnBrk="1" hangingPunct="1"/>
              <a:r>
                <a:rPr lang="en-US" altLang="zh-CN" b="1">
                  <a:latin typeface="Times New Roman" panose="02020603050405020304" charset="0"/>
                  <a:ea typeface="黑体" panose="02010609060101010101" pitchFamily="49" charset="-122"/>
                  <a:cs typeface="Times New Roman" panose="02020603050405020304" charset="0"/>
                </a:rPr>
                <a:t>C</a:t>
              </a:r>
              <a:endParaRPr lang="zh-CN" altLang="en-US" b="1">
                <a:latin typeface="Times New Roman" panose="02020603050405020304" charset="0"/>
                <a:ea typeface="黑体" panose="02010609060101010101" pitchFamily="49" charset="-122"/>
                <a:cs typeface="Times New Roman" panose="02020603050405020304" charset="0"/>
              </a:endParaRPr>
            </a:p>
          </p:txBody>
        </p:sp>
        <p:grpSp>
          <p:nvGrpSpPr>
            <p:cNvPr id="34" name="组合 33"/>
            <p:cNvGrpSpPr/>
            <p:nvPr/>
          </p:nvGrpSpPr>
          <p:grpSpPr>
            <a:xfrm>
              <a:off x="18072667" y="9888773"/>
              <a:ext cx="720000" cy="96417"/>
              <a:chOff x="18050825" y="10009992"/>
              <a:chExt cx="720000" cy="96417"/>
            </a:xfrm>
          </p:grpSpPr>
          <p:cxnSp>
            <p:nvCxnSpPr>
              <p:cNvPr id="43" name="直接连接符 42"/>
              <p:cNvCxnSpPr/>
              <p:nvPr/>
            </p:nvCxnSpPr>
            <p:spPr bwMode="auto">
              <a:xfrm>
                <a:off x="18050825" y="10009992"/>
                <a:ext cx="720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bwMode="auto">
              <a:xfrm>
                <a:off x="18050825" y="10106409"/>
                <a:ext cx="720000"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35" name="直接连接符 34"/>
            <p:cNvCxnSpPr/>
            <p:nvPr/>
          </p:nvCxnSpPr>
          <p:spPr bwMode="auto">
            <a:xfrm flipV="1">
              <a:off x="19191295" y="9289661"/>
              <a:ext cx="360000" cy="504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36" name="文本框 29"/>
            <p:cNvSpPr txBox="1">
              <a:spLocks noChangeArrowheads="1"/>
            </p:cNvSpPr>
            <p:nvPr/>
          </p:nvSpPr>
          <p:spPr bwMode="auto">
            <a:xfrm>
              <a:off x="16984359" y="8789138"/>
              <a:ext cx="1666394" cy="736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en-US" altLang="zh-CN" b="1">
                  <a:latin typeface="Times New Roman" panose="02020603050405020304" charset="0"/>
                  <a:ea typeface="黑体" panose="02010609060101010101" pitchFamily="49" charset="-122"/>
                  <a:cs typeface="Times New Roman" panose="02020603050405020304" charset="0"/>
                </a:rPr>
                <a:t>CH</a:t>
              </a:r>
              <a:r>
                <a:rPr lang="en-US" altLang="zh-CN" b="1" baseline="-25000">
                  <a:latin typeface="Times New Roman" panose="02020603050405020304" charset="0"/>
                  <a:ea typeface="黑体" panose="02010609060101010101" pitchFamily="49" charset="-122"/>
                  <a:cs typeface="Times New Roman" panose="02020603050405020304" charset="0"/>
                </a:rPr>
                <a:t>3</a:t>
              </a:r>
              <a:endParaRPr lang="zh-CN" altLang="en-US" b="1" baseline="-25000">
                <a:latin typeface="Times New Roman" panose="02020603050405020304" charset="0"/>
                <a:ea typeface="黑体" panose="02010609060101010101" pitchFamily="49" charset="-122"/>
                <a:cs typeface="Times New Roman" panose="02020603050405020304" charset="0"/>
              </a:endParaRPr>
            </a:p>
          </p:txBody>
        </p:sp>
        <p:sp>
          <p:nvSpPr>
            <p:cNvPr id="37" name="文本框 29"/>
            <p:cNvSpPr txBox="1">
              <a:spLocks noChangeArrowheads="1"/>
            </p:cNvSpPr>
            <p:nvPr/>
          </p:nvSpPr>
          <p:spPr bwMode="auto">
            <a:xfrm>
              <a:off x="19482677" y="10357733"/>
              <a:ext cx="1665124" cy="637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en-US" altLang="zh-CN" b="1">
                  <a:latin typeface="Times New Roman" panose="02020603050405020304" charset="0"/>
                  <a:ea typeface="黑体" panose="02010609060101010101" pitchFamily="49" charset="-122"/>
                  <a:cs typeface="Times New Roman" panose="02020603050405020304" charset="0"/>
                </a:rPr>
                <a:t>CH</a:t>
              </a:r>
              <a:r>
                <a:rPr lang="en-US" altLang="zh-CN" b="1" baseline="-25000">
                  <a:latin typeface="Times New Roman" panose="02020603050405020304" charset="0"/>
                  <a:ea typeface="黑体" panose="02010609060101010101" pitchFamily="49" charset="-122"/>
                  <a:cs typeface="Times New Roman" panose="02020603050405020304" charset="0"/>
                </a:rPr>
                <a:t>3</a:t>
              </a:r>
              <a:endParaRPr lang="zh-CN" altLang="en-US" b="1" baseline="-25000">
                <a:latin typeface="Times New Roman" panose="02020603050405020304" charset="0"/>
                <a:ea typeface="黑体" panose="02010609060101010101" pitchFamily="49" charset="-122"/>
                <a:cs typeface="Times New Roman" panose="02020603050405020304" charset="0"/>
              </a:endParaRPr>
            </a:p>
          </p:txBody>
        </p:sp>
        <p:sp>
          <p:nvSpPr>
            <p:cNvPr id="38" name="文本框 29"/>
            <p:cNvSpPr txBox="1">
              <a:spLocks noChangeArrowheads="1"/>
            </p:cNvSpPr>
            <p:nvPr/>
          </p:nvSpPr>
          <p:spPr bwMode="auto">
            <a:xfrm>
              <a:off x="16871125" y="10358103"/>
              <a:ext cx="605128" cy="736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en-US" altLang="zh-CN" b="1">
                  <a:latin typeface="Times New Roman" panose="02020603050405020304" charset="0"/>
                  <a:ea typeface="黑体" panose="02010609060101010101" pitchFamily="49" charset="-122"/>
                  <a:cs typeface="Times New Roman" panose="02020603050405020304" charset="0"/>
                </a:rPr>
                <a:t>H</a:t>
              </a:r>
              <a:endParaRPr lang="zh-CN" altLang="en-US" b="1" baseline="-25000">
                <a:latin typeface="Times New Roman" panose="02020603050405020304" charset="0"/>
                <a:ea typeface="黑体" panose="02010609060101010101" pitchFamily="49" charset="-122"/>
                <a:cs typeface="Times New Roman" panose="02020603050405020304" charset="0"/>
              </a:endParaRPr>
            </a:p>
          </p:txBody>
        </p:sp>
        <p:cxnSp>
          <p:nvCxnSpPr>
            <p:cNvPr id="39" name="直接连接符 38"/>
            <p:cNvCxnSpPr/>
            <p:nvPr/>
          </p:nvCxnSpPr>
          <p:spPr bwMode="auto">
            <a:xfrm flipH="1" flipV="1">
              <a:off x="19191295" y="10073886"/>
              <a:ext cx="360000" cy="504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bwMode="auto">
            <a:xfrm flipH="1">
              <a:off x="17349927" y="10073886"/>
              <a:ext cx="360000" cy="504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bwMode="auto">
            <a:xfrm flipH="1" flipV="1">
              <a:off x="17349927" y="9289661"/>
              <a:ext cx="360000" cy="50400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42" name="文本框 29"/>
            <p:cNvSpPr txBox="1">
              <a:spLocks noChangeArrowheads="1"/>
            </p:cNvSpPr>
            <p:nvPr/>
          </p:nvSpPr>
          <p:spPr bwMode="auto">
            <a:xfrm>
              <a:off x="19497753" y="8789138"/>
              <a:ext cx="605128" cy="7366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hangingPunct="1"/>
              <a:r>
                <a:rPr lang="en-US" altLang="zh-CN" b="1">
                  <a:latin typeface="Times New Roman" panose="02020603050405020304" charset="0"/>
                  <a:ea typeface="黑体" panose="02010609060101010101" pitchFamily="49" charset="-122"/>
                  <a:cs typeface="Times New Roman" panose="02020603050405020304" charset="0"/>
                </a:rPr>
                <a:t>H</a:t>
              </a:r>
              <a:endParaRPr lang="zh-CN" altLang="en-US" b="1" baseline="-25000">
                <a:latin typeface="Times New Roman" panose="02020603050405020304" charset="0"/>
                <a:ea typeface="黑体" panose="02010609060101010101" pitchFamily="49" charset="-122"/>
                <a:cs typeface="Times New Roman" panose="02020603050405020304" charset="0"/>
              </a:endParaRPr>
            </a:p>
          </p:txBody>
        </p:sp>
      </p:grpSp>
      <p:sp>
        <p:nvSpPr>
          <p:cNvPr id="46" name="文本框 45"/>
          <p:cNvSpPr txBox="1"/>
          <p:nvPr/>
        </p:nvSpPr>
        <p:spPr>
          <a:xfrm>
            <a:off x="7164070" y="1080770"/>
            <a:ext cx="1534160" cy="337185"/>
          </a:xfrm>
          <a:prstGeom prst="rect">
            <a:avLst/>
          </a:prstGeom>
          <a:noFill/>
        </p:spPr>
        <p:txBody>
          <a:bodyPr wrap="square" rtlCol="0">
            <a:spAutoFit/>
          </a:bodyPr>
          <a:lstStyle/>
          <a:p>
            <a:r>
              <a:rPr lang="zh-CN" altLang="en-US" sz="1600">
                <a:latin typeface="Times New Roman" panose="02020603050405020304" charset="0"/>
                <a:ea typeface="黑体" panose="02010609060101010101" pitchFamily="49" charset="-122"/>
                <a:cs typeface="Times New Roman" panose="02020603050405020304" charset="0"/>
              </a:rPr>
              <a:t>反</a:t>
            </a:r>
            <a:r>
              <a:rPr lang="en-US" altLang="zh-CN" sz="1600" b="1">
                <a:latin typeface="Times New Roman" panose="02020603050405020304" charset="0"/>
                <a:ea typeface="黑体" panose="02010609060101010101" pitchFamily="49" charset="-122"/>
                <a:cs typeface="Times New Roman" panose="02020603050405020304" charset="0"/>
              </a:rPr>
              <a:t>-2-</a:t>
            </a:r>
            <a:r>
              <a:rPr lang="zh-CN" altLang="en-US" sz="1600">
                <a:latin typeface="Times New Roman" panose="02020603050405020304" charset="0"/>
                <a:ea typeface="黑体" panose="02010609060101010101" pitchFamily="49" charset="-122"/>
                <a:cs typeface="Times New Roman" panose="02020603050405020304" charset="0"/>
              </a:rPr>
              <a:t>丁烯</a:t>
            </a:r>
            <a:endParaRPr lang="zh-CN" altLang="en-US" sz="1600">
              <a:latin typeface="Times New Roman" panose="02020603050405020304" charset="0"/>
              <a:ea typeface="黑体" panose="02010609060101010101" pitchFamily="49" charset="-122"/>
              <a:cs typeface="Times New Roman" panose="02020603050405020304" charset="0"/>
            </a:endParaRPr>
          </a:p>
        </p:txBody>
      </p:sp>
      <p:sp>
        <p:nvSpPr>
          <p:cNvPr id="52" name="矩形 51"/>
          <p:cNvSpPr/>
          <p:nvPr/>
        </p:nvSpPr>
        <p:spPr>
          <a:xfrm>
            <a:off x="56515" y="5556885"/>
            <a:ext cx="11424920" cy="953135"/>
          </a:xfrm>
          <a:prstGeom prst="rect">
            <a:avLst/>
          </a:prstGeom>
        </p:spPr>
        <p:txBody>
          <a:bodyPr wrap="square">
            <a:spAutoFit/>
          </a:bodyPr>
          <a:lstStyle/>
          <a:p>
            <a:pPr algn="just">
              <a:lnSpc>
                <a:spcPct val="200000"/>
              </a:lnSpc>
            </a:pPr>
            <a:r>
              <a:rPr lang="zh-CN" altLang="en-US" sz="2800" b="1">
                <a:latin typeface="宋体" panose="02010600030101010101" pitchFamily="2" charset="-122"/>
                <a:ea typeface="宋体" panose="02010600030101010101" pitchFamily="2" charset="-122"/>
              </a:rPr>
              <a:t>互为顺反异构体的两种物质化学性质基本相同，物理性质有一定差异。</a:t>
            </a:r>
            <a:endParaRPr lang="zh-CN" altLang="en-US" sz="2800" b="1">
              <a:latin typeface="宋体" panose="02010600030101010101" pitchFamily="2" charset="-122"/>
              <a:ea typeface="宋体" panose="02010600030101010101" pitchFamily="2" charset="-122"/>
            </a:endParaRPr>
          </a:p>
        </p:txBody>
      </p:sp>
      <p:sp>
        <p:nvSpPr>
          <p:cNvPr id="9" name="Rectangle 3"/>
          <p:cNvSpPr>
            <a:spLocks noChangeArrowheads="1"/>
          </p:cNvSpPr>
          <p:nvPr/>
        </p:nvSpPr>
        <p:spPr bwMode="auto">
          <a:xfrm>
            <a:off x="215265" y="793115"/>
            <a:ext cx="4349115" cy="624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p>
            <a:r>
              <a:rPr lang="zh-CN" altLang="en-US" sz="2800" b="1">
                <a:solidFill>
                  <a:schemeClr val="tx1"/>
                </a:solidFill>
                <a:latin typeface="Times New Roman" panose="02020603050405020304" charset="0"/>
                <a:ea typeface="宋体" panose="02010600030101010101" pitchFamily="2" charset="-122"/>
                <a:cs typeface="Times New Roman" panose="02020603050405020304" charset="0"/>
              </a:rPr>
              <a:t>以</a:t>
            </a:r>
            <a:r>
              <a:rPr lang="en-US" altLang="zh-CN" sz="2800" b="1">
                <a:solidFill>
                  <a:schemeClr val="tx1"/>
                </a:solidFill>
                <a:latin typeface="Times New Roman" panose="02020603050405020304" charset="0"/>
                <a:ea typeface="宋体" panose="02010600030101010101" pitchFamily="2" charset="-122"/>
                <a:cs typeface="Times New Roman" panose="02020603050405020304" charset="0"/>
              </a:rPr>
              <a:t>2-</a:t>
            </a:r>
            <a:r>
              <a:rPr lang="zh-CN" altLang="en-US" sz="2800" b="1">
                <a:solidFill>
                  <a:schemeClr val="tx1"/>
                </a:solidFill>
                <a:latin typeface="Times New Roman" panose="02020603050405020304" charset="0"/>
                <a:ea typeface="宋体" panose="02010600030101010101" pitchFamily="2" charset="-122"/>
                <a:cs typeface="Times New Roman" panose="02020603050405020304" charset="0"/>
              </a:rPr>
              <a:t>丁烯为例：</a:t>
            </a:r>
            <a:endParaRPr lang="zh-CN" altLang="en-US" sz="2800" b="1">
              <a:solidFill>
                <a:schemeClr val="tx1"/>
              </a:solidFill>
              <a:latin typeface="Times New Roman" panose="02020603050405020304" charset="0"/>
              <a:ea typeface="宋体" panose="02010600030101010101" pitchFamily="2" charset="-122"/>
              <a:cs typeface="Times New Roman" panose="02020603050405020304" charset="0"/>
            </a:endParaRPr>
          </a:p>
        </p:txBody>
      </p:sp>
      <p:sp>
        <p:nvSpPr>
          <p:cNvPr id="10" name="文本框 9"/>
          <p:cNvSpPr txBox="1"/>
          <p:nvPr/>
        </p:nvSpPr>
        <p:spPr>
          <a:xfrm>
            <a:off x="282575" y="4048760"/>
            <a:ext cx="7690485" cy="521970"/>
          </a:xfrm>
          <a:prstGeom prst="rect">
            <a:avLst/>
          </a:prstGeom>
          <a:noFill/>
          <a:ln w="25400" cmpd="sng">
            <a:solidFill>
              <a:srgbClr val="00B0F0"/>
            </a:solidFill>
            <a:prstDash val="dashDot"/>
          </a:ln>
        </p:spPr>
        <p:txBody>
          <a:bodyPr wrap="none" rtlCol="0">
            <a:spAutoFit/>
          </a:bodyPr>
          <a:lstStyle/>
          <a:p>
            <a:pPr algn="l"/>
            <a:r>
              <a:rPr lang="zh-CN" altLang="en-US" sz="2800" b="1">
                <a:solidFill>
                  <a:srgbClr val="C00000"/>
                </a:solidFill>
                <a:latin typeface="Times New Roman" panose="02020603050405020304" charset="0"/>
                <a:ea typeface="宋体" panose="02010600030101010101" pitchFamily="2" charset="-122"/>
                <a:sym typeface="+mn-ea"/>
              </a:rPr>
              <a:t>相同的原子或原子团</a:t>
            </a:r>
            <a:r>
              <a:rPr lang="zh-CN" altLang="en-US" sz="2800" b="1">
                <a:latin typeface="Times New Roman" panose="02020603050405020304" charset="0"/>
                <a:ea typeface="宋体" panose="02010600030101010101" pitchFamily="2" charset="-122"/>
                <a:sym typeface="+mn-ea"/>
              </a:rPr>
              <a:t>位于双键同一侧为</a:t>
            </a:r>
            <a:r>
              <a:rPr lang="zh-CN" altLang="en-US" sz="2800" b="1">
                <a:solidFill>
                  <a:srgbClr val="FF0000"/>
                </a:solidFill>
                <a:latin typeface="Times New Roman" panose="02020603050405020304" charset="0"/>
                <a:ea typeface="宋体" panose="02010600030101010101" pitchFamily="2" charset="-122"/>
                <a:sym typeface="+mn-ea"/>
              </a:rPr>
              <a:t>顺式结构</a:t>
            </a:r>
            <a:endParaRPr lang="zh-CN" altLang="en-US" sz="2800" b="1">
              <a:solidFill>
                <a:srgbClr val="FF0000"/>
              </a:solidFill>
              <a:latin typeface="Times New Roman" panose="02020603050405020304" charset="0"/>
              <a:ea typeface="宋体" panose="02010600030101010101" pitchFamily="2" charset="-122"/>
              <a:sym typeface="+mn-ea"/>
            </a:endParaRPr>
          </a:p>
        </p:txBody>
      </p:sp>
      <p:sp>
        <p:nvSpPr>
          <p:cNvPr id="11" name="文本框 10"/>
          <p:cNvSpPr txBox="1"/>
          <p:nvPr/>
        </p:nvSpPr>
        <p:spPr>
          <a:xfrm>
            <a:off x="215265" y="4802505"/>
            <a:ext cx="7332980" cy="521970"/>
          </a:xfrm>
          <a:prstGeom prst="rect">
            <a:avLst/>
          </a:prstGeom>
          <a:noFill/>
          <a:ln w="25400" cmpd="sng">
            <a:solidFill>
              <a:srgbClr val="00B0F0"/>
            </a:solidFill>
            <a:prstDash val="dashDot"/>
          </a:ln>
        </p:spPr>
        <p:txBody>
          <a:bodyPr wrap="none" rtlCol="0">
            <a:spAutoFit/>
          </a:bodyPr>
          <a:lstStyle/>
          <a:p>
            <a:pPr algn="l"/>
            <a:r>
              <a:rPr lang="zh-CN" altLang="en-US" sz="2800" b="1">
                <a:solidFill>
                  <a:srgbClr val="C00000"/>
                </a:solidFill>
                <a:latin typeface="Times New Roman" panose="02020603050405020304" charset="0"/>
                <a:ea typeface="宋体" panose="02010600030101010101" pitchFamily="2" charset="-122"/>
                <a:sym typeface="+mn-ea"/>
              </a:rPr>
              <a:t>相同的原子或原子团</a:t>
            </a:r>
            <a:r>
              <a:rPr lang="zh-CN" altLang="en-US" sz="2800" b="1">
                <a:latin typeface="Times New Roman" panose="02020603050405020304" charset="0"/>
                <a:ea typeface="宋体" panose="02010600030101010101" pitchFamily="2" charset="-122"/>
                <a:sym typeface="+mn-ea"/>
              </a:rPr>
              <a:t>位于双键两侧为</a:t>
            </a:r>
            <a:r>
              <a:rPr lang="zh-CN" altLang="en-US" sz="2800" b="1">
                <a:solidFill>
                  <a:srgbClr val="FF0000"/>
                </a:solidFill>
                <a:latin typeface="Times New Roman" panose="02020603050405020304" charset="0"/>
                <a:ea typeface="宋体" panose="02010600030101010101" pitchFamily="2" charset="-122"/>
                <a:sym typeface="+mn-ea"/>
              </a:rPr>
              <a:t>反式结构</a:t>
            </a:r>
            <a:endParaRPr lang="zh-CN" altLang="en-US" sz="2800" b="1">
              <a:solidFill>
                <a:srgbClr val="FF0000"/>
              </a:solidFill>
              <a:latin typeface="Times New Roman" panose="02020603050405020304" charset="0"/>
              <a:ea typeface="宋体" panose="02010600030101010101" pitchFamily="2" charset="-122"/>
              <a:sym typeface="+mn-ea"/>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par>
                                <p:cTn id="13" presetID="3" presetClass="entr" presetSubtype="1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500"/>
                                        <p:tgtEl>
                                          <p:spTgt spid="2"/>
                                        </p:tgtEl>
                                      </p:cBhvr>
                                    </p:animEffect>
                                  </p:childTnLst>
                                </p:cTn>
                              </p:par>
                              <p:par>
                                <p:cTn id="16" presetID="3" presetClass="entr" presetSubtype="10" fill="hold" nodeType="withEffect">
                                  <p:stCondLst>
                                    <p:cond delay="0"/>
                                  </p:stCondLst>
                                  <p:childTnLst>
                                    <p:set>
                                      <p:cBhvr>
                                        <p:cTn id="17" dur="1" fill="hold">
                                          <p:stCondLst>
                                            <p:cond delay="0"/>
                                          </p:stCondLst>
                                        </p:cTn>
                                        <p:tgtEl>
                                          <p:spTgt spid="31"/>
                                        </p:tgtEl>
                                        <p:attrNameLst>
                                          <p:attrName>style.visibility</p:attrName>
                                        </p:attrNameLst>
                                      </p:cBhvr>
                                      <p:to>
                                        <p:strVal val="visible"/>
                                      </p:to>
                                    </p:set>
                                    <p:animEffect transition="in" filter="blinds(horizontal)">
                                      <p:cBhvr>
                                        <p:cTn id="18" dur="500"/>
                                        <p:tgtEl>
                                          <p:spTgt spid="31"/>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linds(horizontal)">
                                      <p:cBhvr>
                                        <p:cTn id="23" dur="500"/>
                                        <p:tgtEl>
                                          <p:spTgt spid="10"/>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blinds(horizontal)">
                                      <p:cBhvr>
                                        <p:cTn id="28" dur="500"/>
                                        <p:tgtEl>
                                          <p:spTgt spid="7"/>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linds(horizontal)">
                                      <p:cBhvr>
                                        <p:cTn id="33" dur="500"/>
                                        <p:tgtEl>
                                          <p:spTgt spid="11"/>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blinds(horizontal)">
                                      <p:cBhvr>
                                        <p:cTn id="38" dur="500"/>
                                        <p:tgtEl>
                                          <p:spTgt spid="46"/>
                                        </p:tgtEl>
                                      </p:cBhvr>
                                    </p:animEffect>
                                  </p:childTnLst>
                                </p:cTn>
                              </p:par>
                            </p:childTnLst>
                          </p:cTn>
                        </p:par>
                      </p:childTnLst>
                    </p:cTn>
                  </p:par>
                  <p:par>
                    <p:cTn id="39" fill="hold" nodeType="clickPar">
                      <p:stCondLst>
                        <p:cond delay="indefinite"/>
                      </p:stCondLst>
                      <p:childTnLst>
                        <p:par>
                          <p:cTn id="40" fill="hold" nodeType="afterGroup">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52"/>
                                        </p:tgtEl>
                                        <p:attrNameLst>
                                          <p:attrName>style.visibility</p:attrName>
                                        </p:attrNameLst>
                                      </p:cBhvr>
                                      <p:to>
                                        <p:strVal val="visible"/>
                                      </p:to>
                                    </p:set>
                                    <p:animEffect transition="in" filter="blinds(horizontal)">
                                      <p:cBhvr>
                                        <p:cTn id="43"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7" grpId="0"/>
      <p:bldP spid="11" grpId="0"/>
      <p:bldP spid="46" grpId="0"/>
      <p:bldP spid="52"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1">
          <a:blip r:embed="rId4"/>
          <a:stretch>
            <a:fillRect/>
          </a:stretch>
        </a:blipFill>
        <a:effectLst/>
      </p:bgPr>
    </p:bg>
    <p:spTree>
      <p:nvGrpSpPr>
        <p:cNvPr id="1" name=""/>
        <p:cNvGrpSpPr/>
        <p:nvPr/>
      </p:nvGrpSpPr>
      <p:grpSpPr>
        <a:xfrm>
          <a:off x="0" y="0"/>
          <a:ext cx="0" cy="0"/>
        </a:xfrm>
      </p:grpSpPr>
      <p:sp>
        <p:nvSpPr>
          <p:cNvPr id="2" name="矩形 1"/>
          <p:cNvSpPr/>
          <p:nvPr/>
        </p:nvSpPr>
        <p:spPr>
          <a:xfrm>
            <a:off x="6530975" y="5060950"/>
            <a:ext cx="2648585" cy="110680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New picture"/>
          <p:cNvPicPr/>
          <p:nvPr/>
        </p:nvPicPr>
        <p:blipFill>
          <a:blip r:embed="rId2"/>
          <a:stretch>
            <a:fillRect/>
          </a:stretch>
        </p:blipFill>
        <p:spPr>
          <a:xfrm>
            <a:off x="11874500" y="11226800"/>
            <a:ext cx="342900" cy="254000"/>
          </a:xfrm>
          <a:prstGeom prst="cube">
            <a:avLst/>
          </a:prstGeom>
        </p:spPr>
      </p:pic>
      <p:pic>
        <p:nvPicPr>
          <p:cNvPr id="4" name="New picture"/>
          <p:cNvPicPr/>
          <p:nvPr/>
        </p:nvPicPr>
        <p:blipFill>
          <a:blip r:embed="rId3"/>
          <a:stretch>
            <a:fillRect/>
          </a:stretch>
        </p:blipFill>
        <p:spPr>
          <a:xfrm>
            <a:off x="11315700" y="12509500"/>
            <a:ext cx="330200" cy="254000"/>
          </a:xfrm>
          <a:prstGeom prst="cube">
            <a:avLst/>
          </a:prstGeom>
        </p:spPr>
      </p:pic>
    </p:spTree>
  </p:cSld>
  <p:clrMapOvr>
    <a:masterClrMapping/>
  </p:clrMapOvr>
  <p:transition/>
  <p:timing/>
</p:sld>
</file>

<file path=ppt/tags/tag1.xml><?xml version="1.0" encoding="utf-8"?>
<p:tagLst xmlns:p="http://schemas.openxmlformats.org/presentationml/2006/main">
  <p:tag name="KSO_WM_UNIT_TABLE_BEAUTIFY" val="smartTable{5834dad5-2f87-4785-b7e9-18b5c7c12e81}"/>
</p:tagLst>
</file>

<file path=ppt/tags/tag2.xml><?xml version="1.0" encoding="utf-8"?>
<p:tagLst xmlns:p="http://schemas.openxmlformats.org/presentationml/2006/main">
  <p:tag name="KSO_WM_UNIT_TABLE_BEAUTIFY" val="smartTable{b014d61d-c561-439a-875a-42690fa00f28}"/>
</p:tagLst>
</file>

<file path=ppt/tags/tag3.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aragraphs>217</Paragraphs>
  <Slides>16</Slides>
  <Notes>7</Notes>
  <TotalTime>0</TotalTime>
  <HiddenSlides>0</HiddenSlides>
  <MMClips>0</MMClips>
  <ScaleCrop>0</ScaleCrop>
  <HeadingPairs>
    <vt:vector baseType="variant" size="6">
      <vt:variant>
        <vt:lpstr>Fonts used</vt:lpstr>
      </vt:variant>
      <vt:variant>
        <vt:i4>8</vt:i4>
      </vt:variant>
      <vt:variant>
        <vt:lpstr>Theme</vt:lpstr>
      </vt:variant>
      <vt:variant>
        <vt:i4>1</vt:i4>
      </vt:variant>
      <vt:variant>
        <vt:lpstr>Slide Titles</vt:lpstr>
      </vt:variant>
      <vt:variant>
        <vt:i4>16</vt:i4>
      </vt:variant>
    </vt:vector>
  </HeadingPairs>
  <TitlesOfParts>
    <vt:vector baseType="lpstr" size="25">
      <vt:lpstr>Arial</vt:lpstr>
      <vt:lpstr>Calibri Light</vt:lpstr>
      <vt:lpstr>Calibri</vt:lpstr>
      <vt:lpstr>Times New Roman</vt:lpstr>
      <vt:lpstr>宋体-简</vt:lpstr>
      <vt:lpstr>Gill Sans</vt:lpstr>
      <vt:lpstr>宋体</vt:lpstr>
      <vt:lpstr>黑体</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2022-03-20T16:51:03.077</cp:lastPrinted>
  <dcterms:created xsi:type="dcterms:W3CDTF">2022-03-20T16:51:03Z</dcterms:created>
  <dcterms:modified xsi:type="dcterms:W3CDTF">2022-03-20T08:51:03Z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