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notesSlides/notesSlide2.xml" ContentType="application/vnd.openxmlformats-officedocument.presentationml.notesSlide+xml"/>
  <Override PartName="/ppt/tags/tag7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2"/>
  </p:sldMasterIdLst>
  <p:notesMasterIdLst>
    <p:notesMasterId r:id="rId25"/>
  </p:notesMasterIdLst>
  <p:sldIdLst>
    <p:sldId id="317" r:id="rId3"/>
    <p:sldId id="401" r:id="rId4"/>
    <p:sldId id="433" r:id="rId5"/>
    <p:sldId id="434" r:id="rId6"/>
    <p:sldId id="262" r:id="rId7"/>
    <p:sldId id="264" r:id="rId8"/>
    <p:sldId id="3613" r:id="rId9"/>
    <p:sldId id="370" r:id="rId10"/>
    <p:sldId id="402" r:id="rId11"/>
    <p:sldId id="409" r:id="rId12"/>
    <p:sldId id="3615" r:id="rId13"/>
    <p:sldId id="3616" r:id="rId14"/>
    <p:sldId id="407" r:id="rId15"/>
    <p:sldId id="3617" r:id="rId16"/>
    <p:sldId id="413" r:id="rId17"/>
    <p:sldId id="314" r:id="rId18"/>
    <p:sldId id="338" r:id="rId19"/>
    <p:sldId id="315" r:id="rId20"/>
    <p:sldId id="316" r:id="rId21"/>
    <p:sldId id="268" r:id="rId22"/>
    <p:sldId id="337" r:id="rId23"/>
    <p:sldId id="339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Lenovo" initials="L" lastIdx="1" clrIdx="6"/>
  <p:cmAuthor id="1" name="user" initials="u" lastIdx="0" clrIdx="0"/>
  <p:cmAuthor id="2" name="作者" initials="A" lastIdx="0" clrIdx="1"/>
  <p:cmAuthor id="3" name="Sky123.Org" initials="S" lastIdx="0" clrIdx="2"/>
  <p:cmAuthor id="4" name="www.xkb1.com" initials="w" lastIdx="0" clrIdx="1"/>
  <p:cmAuthor id="5" name="lenovo" initials="l" lastIdx="0" clrIdx="0"/>
  <p:cmAuthor id="6" name="翟宏帅" initials="翟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F4D28"/>
    <a:srgbClr val="F7F7F7"/>
    <a:srgbClr val="FFB000"/>
    <a:srgbClr val="F4D00B"/>
    <a:srgbClr val="E39B00"/>
    <a:srgbClr val="FFC102"/>
    <a:srgbClr val="332546"/>
    <a:srgbClr val="345692"/>
    <a:srgbClr val="17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0" autoAdjust="0"/>
    <p:restoredTop sz="94660"/>
  </p:normalViewPr>
  <p:slideViewPr>
    <p:cSldViewPr snapToGrid="0">
      <p:cViewPr varScale="1">
        <p:scale>
          <a:sx n="87" d="100"/>
          <a:sy n="87" d="100"/>
        </p:scale>
        <p:origin x="672" y="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DF3308A-AEAD-4740-8845-C54D36566FF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3"/>
          <p:cNvSpPr>
            <a:spLocks noGrp="1"/>
          </p:cNvSpPr>
          <p:nvPr>
            <p:ph type="sldNum" sz="quarter" idx="4"/>
            <p:custDataLst>
              <p:tags r:id="rId1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/>
          <a:lstStyle/>
          <a:p>
            <a:pPr algn="r"/>
            <a:fld id="{9A0DB2DC-4C9A-4742-B13C-FB6460FD3503}" type="slidenum">
              <a:rPr lang="zh-CN" altLang="en-US">
                <a:latin typeface="Calibri" panose="020F0502020204030204"/>
              </a:rPr>
              <a:pPr algn="r"/>
              <a:t>‹#›</a:t>
            </a:fld>
            <a:endParaRPr lang="zh-CN" altLang="en-US">
              <a:latin typeface="Calibri" panose="020F0502020204030204"/>
            </a:endParaRPr>
          </a:p>
        </p:txBody>
      </p:sp>
      <p:sp>
        <p:nvSpPr>
          <p:cNvPr id="18437" name="日期占位符 1"/>
          <p:cNvSpPr>
            <a:spLocks noGrp="1"/>
          </p:cNvSpPr>
          <p:nvPr>
            <p:ph type="dt" sz="half" idx="2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8438" name="页脚占位符 2"/>
          <p:cNvSpPr>
            <a:spLocks noGrp="1"/>
          </p:cNvSpPr>
          <p:nvPr>
            <p:ph type="ftr" sz="quarter" idx="3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88C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88C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bg>
      <p:bgPr>
        <a:solidFill>
          <a:srgbClr val="88C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88C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294F5-4B92-4320-AA72-E503A72076D4}" type="datetimeFigureOut">
              <a:rPr lang="zh-CN" altLang="en-US" smtClean="0"/>
              <a:pPr/>
              <a:t>2022/10/18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E3279-C893-47BD-9F9D-336D971124B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66" r:id="rId12"/>
    <p:sldLayoutId id="2147483667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image" Target="../media/image8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image" Target="../media/image4.jpeg"/><Relationship Id="rId5" Type="http://schemas.openxmlformats.org/officeDocument/2006/relationships/tags" Target="../tags/tag11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10.xml"/><Relationship Id="rId9" Type="http://schemas.openxmlformats.org/officeDocument/2006/relationships/tags" Target="../tags/tag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tags" Target="../tags/tag28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17" Type="http://schemas.openxmlformats.org/officeDocument/2006/relationships/image" Target="../media/image8.png"/><Relationship Id="rId2" Type="http://schemas.openxmlformats.org/officeDocument/2006/relationships/tags" Target="../tags/tag17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5" Type="http://schemas.openxmlformats.org/officeDocument/2006/relationships/tags" Target="../tags/tag3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tags" Target="../tags/tag2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9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58.xml"/><Relationship Id="rId13" Type="http://schemas.openxmlformats.org/officeDocument/2006/relationships/tags" Target="../tags/tag63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53.xml"/><Relationship Id="rId7" Type="http://schemas.openxmlformats.org/officeDocument/2006/relationships/tags" Target="../tags/tag57.xml"/><Relationship Id="rId12" Type="http://schemas.openxmlformats.org/officeDocument/2006/relationships/tags" Target="../tags/tag62.xml"/><Relationship Id="rId17" Type="http://schemas.openxmlformats.org/officeDocument/2006/relationships/tags" Target="../tags/tag67.xml"/><Relationship Id="rId2" Type="http://schemas.openxmlformats.org/officeDocument/2006/relationships/tags" Target="../tags/tag52.xml"/><Relationship Id="rId16" Type="http://schemas.openxmlformats.org/officeDocument/2006/relationships/tags" Target="../tags/tag66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tags" Target="../tags/tag61.xml"/><Relationship Id="rId5" Type="http://schemas.openxmlformats.org/officeDocument/2006/relationships/tags" Target="../tags/tag55.xml"/><Relationship Id="rId15" Type="http://schemas.openxmlformats.org/officeDocument/2006/relationships/tags" Target="../tags/tag65.xml"/><Relationship Id="rId10" Type="http://schemas.openxmlformats.org/officeDocument/2006/relationships/tags" Target="../tags/tag60.xml"/><Relationship Id="rId19" Type="http://schemas.openxmlformats.org/officeDocument/2006/relationships/image" Target="../media/image9.jpeg"/><Relationship Id="rId4" Type="http://schemas.openxmlformats.org/officeDocument/2006/relationships/tags" Target="../tags/tag54.xml"/><Relationship Id="rId9" Type="http://schemas.openxmlformats.org/officeDocument/2006/relationships/tags" Target="../tags/tag59.xml"/><Relationship Id="rId14" Type="http://schemas.openxmlformats.org/officeDocument/2006/relationships/tags" Target="../tags/tag6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70.xml"/><Relationship Id="rId7" Type="http://schemas.openxmlformats.org/officeDocument/2006/relationships/slideLayout" Target="../slideLayouts/slideLayout4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tags" Target="../tags/tag73.xml"/><Relationship Id="rId5" Type="http://schemas.openxmlformats.org/officeDocument/2006/relationships/tags" Target="../tags/tag72.xml"/><Relationship Id="rId4" Type="http://schemas.openxmlformats.org/officeDocument/2006/relationships/tags" Target="../tags/tag71.xml"/><Relationship Id="rId9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7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C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剪去顶角 3"/>
          <p:cNvSpPr/>
          <p:nvPr/>
        </p:nvSpPr>
        <p:spPr>
          <a:xfrm>
            <a:off x="0" y="0"/>
            <a:ext cx="12192000" cy="3394488"/>
          </a:xfrm>
          <a:prstGeom prst="snip2SameRect">
            <a:avLst>
              <a:gd name="adj1" fmla="val 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/>
              <a:ea typeface="微软雅黑 Light" panose="020B0502040204020203" charset="-122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672567" y="5039660"/>
            <a:ext cx="1850839" cy="502766"/>
            <a:chOff x="4043004" y="3992802"/>
            <a:chExt cx="1388129" cy="377074"/>
          </a:xfrm>
        </p:grpSpPr>
        <p:sp>
          <p:nvSpPr>
            <p:cNvPr id="9" name="矩形 8"/>
            <p:cNvSpPr/>
            <p:nvPr/>
          </p:nvSpPr>
          <p:spPr>
            <a:xfrm>
              <a:off x="4215129" y="3992802"/>
              <a:ext cx="1216004" cy="3770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altLang="zh-CN" sz="2665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 Light" panose="020B0502040204020203" charset="-122"/>
                <a:ea typeface="微软雅黑 Light" panose="020B0502040204020203" charset="-122"/>
                <a:cs typeface="+mn-cs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043004" y="4007317"/>
              <a:ext cx="344252" cy="344252"/>
              <a:chOff x="3853643" y="3627651"/>
              <a:chExt cx="315927" cy="315927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3853643" y="3627651"/>
                <a:ext cx="315927" cy="315927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 Light" panose="020F0302020204030204"/>
                  <a:ea typeface="微软雅黑 Light" panose="020B0502040204020203" charset="-122"/>
                  <a:cs typeface="+mn-cs"/>
                </a:endParaRPr>
              </a:p>
            </p:txBody>
          </p:sp>
          <p:sp>
            <p:nvSpPr>
              <p:cNvPr id="11" name="KSO_Shape"/>
              <p:cNvSpPr/>
              <p:nvPr/>
            </p:nvSpPr>
            <p:spPr>
              <a:xfrm>
                <a:off x="3951136" y="3667815"/>
                <a:ext cx="120940" cy="235598"/>
              </a:xfrm>
              <a:custGeom>
                <a:avLst/>
                <a:gdLst>
                  <a:gd name="connsiteX0" fmla="*/ 788945 w 3886200"/>
                  <a:gd name="connsiteY0" fmla="*/ 3994579 h 7565524"/>
                  <a:gd name="connsiteX1" fmla="*/ 793367 w 3886200"/>
                  <a:gd name="connsiteY1" fmla="*/ 4082152 h 7565524"/>
                  <a:gd name="connsiteX2" fmla="*/ 1943100 w 3886200"/>
                  <a:gd name="connsiteY2" fmla="*/ 5119688 h 7565524"/>
                  <a:gd name="connsiteX3" fmla="*/ 3092833 w 3886200"/>
                  <a:gd name="connsiteY3" fmla="*/ 4082152 h 7565524"/>
                  <a:gd name="connsiteX4" fmla="*/ 3097256 w 3886200"/>
                  <a:gd name="connsiteY4" fmla="*/ 3994579 h 7565524"/>
                  <a:gd name="connsiteX5" fmla="*/ 3087777 w 3886200"/>
                  <a:gd name="connsiteY5" fmla="*/ 4031441 h 7565524"/>
                  <a:gd name="connsiteX6" fmla="*/ 1943100 w 3886200"/>
                  <a:gd name="connsiteY6" fmla="*/ 4873587 h 7565524"/>
                  <a:gd name="connsiteX7" fmla="*/ 798423 w 3886200"/>
                  <a:gd name="connsiteY7" fmla="*/ 4031441 h 7565524"/>
                  <a:gd name="connsiteX8" fmla="*/ 0 w 3886200"/>
                  <a:gd name="connsiteY8" fmla="*/ 3009901 h 7565524"/>
                  <a:gd name="connsiteX9" fmla="*/ 308086 w 3886200"/>
                  <a:gd name="connsiteY9" fmla="*/ 3009901 h 7565524"/>
                  <a:gd name="connsiteX10" fmla="*/ 308086 w 3886200"/>
                  <a:gd name="connsiteY10" fmla="*/ 4175662 h 7565524"/>
                  <a:gd name="connsiteX11" fmla="*/ 1943101 w 3886200"/>
                  <a:gd name="connsiteY11" fmla="*/ 5810677 h 7565524"/>
                  <a:gd name="connsiteX12" fmla="*/ 1943100 w 3886200"/>
                  <a:gd name="connsiteY12" fmla="*/ 5810678 h 7565524"/>
                  <a:gd name="connsiteX13" fmla="*/ 3578115 w 3886200"/>
                  <a:gd name="connsiteY13" fmla="*/ 4175663 h 7565524"/>
                  <a:gd name="connsiteX14" fmla="*/ 3578116 w 3886200"/>
                  <a:gd name="connsiteY14" fmla="*/ 3009901 h 7565524"/>
                  <a:gd name="connsiteX15" fmla="*/ 3886200 w 3886200"/>
                  <a:gd name="connsiteY15" fmla="*/ 3009901 h 7565524"/>
                  <a:gd name="connsiteX16" fmla="*/ 3886200 w 3886200"/>
                  <a:gd name="connsiteY16" fmla="*/ 4235878 h 7565524"/>
                  <a:gd name="connsiteX17" fmla="*/ 2520919 w 3886200"/>
                  <a:gd name="connsiteY17" fmla="*/ 6091620 h 7565524"/>
                  <a:gd name="connsiteX18" fmla="*/ 2336800 w 3886200"/>
                  <a:gd name="connsiteY18" fmla="*/ 6138961 h 7565524"/>
                  <a:gd name="connsiteX19" fmla="*/ 2336800 w 3886200"/>
                  <a:gd name="connsiteY19" fmla="*/ 6591300 h 7565524"/>
                  <a:gd name="connsiteX20" fmla="*/ 3062539 w 3886200"/>
                  <a:gd name="connsiteY20" fmla="*/ 6591300 h 7565524"/>
                  <a:gd name="connsiteX21" fmla="*/ 3549651 w 3886200"/>
                  <a:gd name="connsiteY21" fmla="*/ 7078412 h 7565524"/>
                  <a:gd name="connsiteX22" fmla="*/ 3549650 w 3886200"/>
                  <a:gd name="connsiteY22" fmla="*/ 7078412 h 7565524"/>
                  <a:gd name="connsiteX23" fmla="*/ 3062538 w 3886200"/>
                  <a:gd name="connsiteY23" fmla="*/ 7565524 h 7565524"/>
                  <a:gd name="connsiteX24" fmla="*/ 823662 w 3886200"/>
                  <a:gd name="connsiteY24" fmla="*/ 7565523 h 7565524"/>
                  <a:gd name="connsiteX25" fmla="*/ 346447 w 3886200"/>
                  <a:gd name="connsiteY25" fmla="*/ 7176581 h 7565524"/>
                  <a:gd name="connsiteX26" fmla="*/ 336550 w 3886200"/>
                  <a:gd name="connsiteY26" fmla="*/ 7078412 h 7565524"/>
                  <a:gd name="connsiteX27" fmla="*/ 346447 w 3886200"/>
                  <a:gd name="connsiteY27" fmla="*/ 6980242 h 7565524"/>
                  <a:gd name="connsiteX28" fmla="*/ 823662 w 3886200"/>
                  <a:gd name="connsiteY28" fmla="*/ 6591300 h 7565524"/>
                  <a:gd name="connsiteX29" fmla="*/ 1549400 w 3886200"/>
                  <a:gd name="connsiteY29" fmla="*/ 6591300 h 7565524"/>
                  <a:gd name="connsiteX30" fmla="*/ 1549400 w 3886200"/>
                  <a:gd name="connsiteY30" fmla="*/ 6138961 h 7565524"/>
                  <a:gd name="connsiteX31" fmla="*/ 1365282 w 3886200"/>
                  <a:gd name="connsiteY31" fmla="*/ 6091620 h 7565524"/>
                  <a:gd name="connsiteX32" fmla="*/ 0 w 3886200"/>
                  <a:gd name="connsiteY32" fmla="*/ 4235878 h 7565524"/>
                  <a:gd name="connsiteX33" fmla="*/ 622300 w 3886200"/>
                  <a:gd name="connsiteY33" fmla="*/ 2818278 h 7565524"/>
                  <a:gd name="connsiteX34" fmla="*/ 3263900 w 3886200"/>
                  <a:gd name="connsiteY34" fmla="*/ 2818278 h 7565524"/>
                  <a:gd name="connsiteX35" fmla="*/ 3263900 w 3886200"/>
                  <a:gd name="connsiteY35" fmla="*/ 4152900 h 7565524"/>
                  <a:gd name="connsiteX36" fmla="*/ 1943100 w 3886200"/>
                  <a:gd name="connsiteY36" fmla="*/ 5473700 h 7565524"/>
                  <a:gd name="connsiteX37" fmla="*/ 622300 w 3886200"/>
                  <a:gd name="connsiteY37" fmla="*/ 4152900 h 7565524"/>
                  <a:gd name="connsiteX38" fmla="*/ 622300 w 3886200"/>
                  <a:gd name="connsiteY38" fmla="*/ 2432670 h 7565524"/>
                  <a:gd name="connsiteX39" fmla="*/ 3263900 w 3886200"/>
                  <a:gd name="connsiteY39" fmla="*/ 2432670 h 7565524"/>
                  <a:gd name="connsiteX40" fmla="*/ 3263900 w 3886200"/>
                  <a:gd name="connsiteY40" fmla="*/ 2655422 h 7565524"/>
                  <a:gd name="connsiteX41" fmla="*/ 622300 w 3886200"/>
                  <a:gd name="connsiteY41" fmla="*/ 2655422 h 7565524"/>
                  <a:gd name="connsiteX42" fmla="*/ 622300 w 3886200"/>
                  <a:gd name="connsiteY42" fmla="*/ 2047063 h 7565524"/>
                  <a:gd name="connsiteX43" fmla="*/ 3263900 w 3886200"/>
                  <a:gd name="connsiteY43" fmla="*/ 2047063 h 7565524"/>
                  <a:gd name="connsiteX44" fmla="*/ 3263900 w 3886200"/>
                  <a:gd name="connsiteY44" fmla="*/ 2269814 h 7565524"/>
                  <a:gd name="connsiteX45" fmla="*/ 622300 w 3886200"/>
                  <a:gd name="connsiteY45" fmla="*/ 2269814 h 7565524"/>
                  <a:gd name="connsiteX46" fmla="*/ 622300 w 3886200"/>
                  <a:gd name="connsiteY46" fmla="*/ 1661456 h 7565524"/>
                  <a:gd name="connsiteX47" fmla="*/ 3263900 w 3886200"/>
                  <a:gd name="connsiteY47" fmla="*/ 1661456 h 7565524"/>
                  <a:gd name="connsiteX48" fmla="*/ 3263900 w 3886200"/>
                  <a:gd name="connsiteY48" fmla="*/ 1884207 h 7565524"/>
                  <a:gd name="connsiteX49" fmla="*/ 622300 w 3886200"/>
                  <a:gd name="connsiteY49" fmla="*/ 1884207 h 7565524"/>
                  <a:gd name="connsiteX50" fmla="*/ 1943100 w 3886200"/>
                  <a:gd name="connsiteY50" fmla="*/ 0 h 7565524"/>
                  <a:gd name="connsiteX51" fmla="*/ 3263900 w 3886200"/>
                  <a:gd name="connsiteY51" fmla="*/ 1320800 h 7565524"/>
                  <a:gd name="connsiteX52" fmla="*/ 3263900 w 3886200"/>
                  <a:gd name="connsiteY52" fmla="*/ 1498600 h 7565524"/>
                  <a:gd name="connsiteX53" fmla="*/ 622300 w 3886200"/>
                  <a:gd name="connsiteY53" fmla="*/ 1498600 h 7565524"/>
                  <a:gd name="connsiteX54" fmla="*/ 622300 w 3886200"/>
                  <a:gd name="connsiteY54" fmla="*/ 1320800 h 7565524"/>
                  <a:gd name="connsiteX55" fmla="*/ 1943100 w 3886200"/>
                  <a:gd name="connsiteY55" fmla="*/ 0 h 7565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3886200" h="7565524">
                    <a:moveTo>
                      <a:pt x="788945" y="3994579"/>
                    </a:moveTo>
                    <a:lnTo>
                      <a:pt x="793367" y="4082152"/>
                    </a:lnTo>
                    <a:cubicBezTo>
                      <a:pt x="852550" y="4664920"/>
                      <a:pt x="1344717" y="5119688"/>
                      <a:pt x="1943100" y="5119688"/>
                    </a:cubicBezTo>
                    <a:cubicBezTo>
                      <a:pt x="2541483" y="5119688"/>
                      <a:pt x="3033650" y="4664920"/>
                      <a:pt x="3092833" y="4082152"/>
                    </a:cubicBezTo>
                    <a:lnTo>
                      <a:pt x="3097256" y="3994579"/>
                    </a:lnTo>
                    <a:lnTo>
                      <a:pt x="3087777" y="4031441"/>
                    </a:lnTo>
                    <a:cubicBezTo>
                      <a:pt x="2936026" y="4519338"/>
                      <a:pt x="2480933" y="4873587"/>
                      <a:pt x="1943100" y="4873587"/>
                    </a:cubicBezTo>
                    <a:cubicBezTo>
                      <a:pt x="1405268" y="4873587"/>
                      <a:pt x="950175" y="4519338"/>
                      <a:pt x="798423" y="4031441"/>
                    </a:cubicBezTo>
                    <a:close/>
                    <a:moveTo>
                      <a:pt x="0" y="3009901"/>
                    </a:moveTo>
                    <a:lnTo>
                      <a:pt x="308086" y="3009901"/>
                    </a:lnTo>
                    <a:lnTo>
                      <a:pt x="308086" y="4175662"/>
                    </a:lnTo>
                    <a:cubicBezTo>
                      <a:pt x="308086" y="5078656"/>
                      <a:pt x="1040107" y="5810677"/>
                      <a:pt x="1943101" y="5810677"/>
                    </a:cubicBezTo>
                    <a:lnTo>
                      <a:pt x="1943100" y="5810678"/>
                    </a:lnTo>
                    <a:cubicBezTo>
                      <a:pt x="2846094" y="5810678"/>
                      <a:pt x="3578115" y="5078657"/>
                      <a:pt x="3578115" y="4175663"/>
                    </a:cubicBezTo>
                    <a:lnTo>
                      <a:pt x="3578116" y="3009901"/>
                    </a:lnTo>
                    <a:lnTo>
                      <a:pt x="3886200" y="3009901"/>
                    </a:lnTo>
                    <a:lnTo>
                      <a:pt x="3886200" y="4235878"/>
                    </a:lnTo>
                    <a:cubicBezTo>
                      <a:pt x="3886200" y="5107807"/>
                      <a:pt x="3311893" y="5845601"/>
                      <a:pt x="2520919" y="6091620"/>
                    </a:cubicBezTo>
                    <a:lnTo>
                      <a:pt x="2336800" y="6138961"/>
                    </a:lnTo>
                    <a:lnTo>
                      <a:pt x="2336800" y="6591300"/>
                    </a:lnTo>
                    <a:lnTo>
                      <a:pt x="3062539" y="6591300"/>
                    </a:lnTo>
                    <a:cubicBezTo>
                      <a:pt x="3331564" y="6591300"/>
                      <a:pt x="3549651" y="6809387"/>
                      <a:pt x="3549651" y="7078412"/>
                    </a:cubicBezTo>
                    <a:lnTo>
                      <a:pt x="3549650" y="7078412"/>
                    </a:lnTo>
                    <a:cubicBezTo>
                      <a:pt x="3549650" y="7347437"/>
                      <a:pt x="3331563" y="7565524"/>
                      <a:pt x="3062538" y="7565524"/>
                    </a:cubicBezTo>
                    <a:lnTo>
                      <a:pt x="823662" y="7565523"/>
                    </a:lnTo>
                    <a:cubicBezTo>
                      <a:pt x="588265" y="7565523"/>
                      <a:pt x="391868" y="7398550"/>
                      <a:pt x="346447" y="7176581"/>
                    </a:cubicBezTo>
                    <a:lnTo>
                      <a:pt x="336550" y="7078412"/>
                    </a:lnTo>
                    <a:lnTo>
                      <a:pt x="346447" y="6980242"/>
                    </a:lnTo>
                    <a:cubicBezTo>
                      <a:pt x="391868" y="6758273"/>
                      <a:pt x="588265" y="6591300"/>
                      <a:pt x="823662" y="6591300"/>
                    </a:cubicBezTo>
                    <a:lnTo>
                      <a:pt x="1549400" y="6591300"/>
                    </a:lnTo>
                    <a:lnTo>
                      <a:pt x="1549400" y="6138961"/>
                    </a:lnTo>
                    <a:lnTo>
                      <a:pt x="1365282" y="6091620"/>
                    </a:lnTo>
                    <a:cubicBezTo>
                      <a:pt x="574307" y="5845601"/>
                      <a:pt x="0" y="5107807"/>
                      <a:pt x="0" y="4235878"/>
                    </a:cubicBezTo>
                    <a:close/>
                    <a:moveTo>
                      <a:pt x="622300" y="2818278"/>
                    </a:moveTo>
                    <a:lnTo>
                      <a:pt x="3263900" y="2818278"/>
                    </a:lnTo>
                    <a:lnTo>
                      <a:pt x="3263900" y="4152900"/>
                    </a:lnTo>
                    <a:cubicBezTo>
                      <a:pt x="3263900" y="4882358"/>
                      <a:pt x="2672558" y="5473700"/>
                      <a:pt x="1943100" y="5473700"/>
                    </a:cubicBezTo>
                    <a:cubicBezTo>
                      <a:pt x="1213642" y="5473700"/>
                      <a:pt x="622300" y="4882358"/>
                      <a:pt x="622300" y="4152900"/>
                    </a:cubicBezTo>
                    <a:close/>
                    <a:moveTo>
                      <a:pt x="622300" y="2432670"/>
                    </a:moveTo>
                    <a:lnTo>
                      <a:pt x="3263900" y="2432670"/>
                    </a:lnTo>
                    <a:lnTo>
                      <a:pt x="3263900" y="2655422"/>
                    </a:lnTo>
                    <a:lnTo>
                      <a:pt x="622300" y="2655422"/>
                    </a:lnTo>
                    <a:close/>
                    <a:moveTo>
                      <a:pt x="622300" y="2047063"/>
                    </a:moveTo>
                    <a:lnTo>
                      <a:pt x="3263900" y="2047063"/>
                    </a:lnTo>
                    <a:lnTo>
                      <a:pt x="3263900" y="2269814"/>
                    </a:lnTo>
                    <a:lnTo>
                      <a:pt x="622300" y="2269814"/>
                    </a:lnTo>
                    <a:close/>
                    <a:moveTo>
                      <a:pt x="622300" y="1661456"/>
                    </a:moveTo>
                    <a:lnTo>
                      <a:pt x="3263900" y="1661456"/>
                    </a:lnTo>
                    <a:lnTo>
                      <a:pt x="3263900" y="1884207"/>
                    </a:lnTo>
                    <a:lnTo>
                      <a:pt x="622300" y="1884207"/>
                    </a:lnTo>
                    <a:close/>
                    <a:moveTo>
                      <a:pt x="1943100" y="0"/>
                    </a:moveTo>
                    <a:cubicBezTo>
                      <a:pt x="2672558" y="0"/>
                      <a:pt x="3263900" y="591342"/>
                      <a:pt x="3263900" y="1320800"/>
                    </a:cubicBezTo>
                    <a:lnTo>
                      <a:pt x="3263900" y="1498600"/>
                    </a:lnTo>
                    <a:lnTo>
                      <a:pt x="622300" y="1498600"/>
                    </a:lnTo>
                    <a:lnTo>
                      <a:pt x="622300" y="1320800"/>
                    </a:lnTo>
                    <a:cubicBezTo>
                      <a:pt x="622300" y="591342"/>
                      <a:pt x="1213642" y="0"/>
                      <a:pt x="194310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Light" panose="020F0302020204030204"/>
                  <a:ea typeface="微软雅黑 Light" panose="020B0502040204020203" charset="-122"/>
                  <a:cs typeface="+mn-cs"/>
                </a:endParaRPr>
              </a:p>
            </p:txBody>
          </p:sp>
        </p:grpSp>
      </p:grpSp>
      <p:sp>
        <p:nvSpPr>
          <p:cNvPr id="13" name="矩形: 剪去顶角 12"/>
          <p:cNvSpPr/>
          <p:nvPr/>
        </p:nvSpPr>
        <p:spPr>
          <a:xfrm>
            <a:off x="95250" y="0"/>
            <a:ext cx="12001501" cy="3307229"/>
          </a:xfrm>
          <a:prstGeom prst="snip2SameRect">
            <a:avLst>
              <a:gd name="adj1" fmla="val 0"/>
              <a:gd name="adj2" fmla="val 49616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/>
              <a:ea typeface="微软雅黑 Light" panose="020B0502040204020203" charset="-122"/>
              <a:cs typeface="+mn-cs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4950488" y="1232405"/>
            <a:ext cx="2291025" cy="22910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/>
              <a:ea typeface="微软雅黑 Light" panose="020B0502040204020203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/>
          <a:srcRect l="6695" t="2799" r="54851" b="7593"/>
          <a:stretch>
            <a:fillRect/>
          </a:stretch>
        </p:blipFill>
        <p:spPr>
          <a:xfrm>
            <a:off x="4842497" y="1140443"/>
            <a:ext cx="2507004" cy="24204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文本框 9"/>
          <p:cNvSpPr txBox="1"/>
          <p:nvPr/>
        </p:nvSpPr>
        <p:spPr>
          <a:xfrm>
            <a:off x="2787470" y="4887612"/>
            <a:ext cx="6936399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5.2 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预防犯罪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943709" y="3652833"/>
            <a:ext cx="6623928" cy="92333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第五课 做守法的公民</a:t>
            </a:r>
            <a:endParaRPr kumimoji="0" lang="zh-CN" altLang="en-US" sz="5400" b="1" i="0" u="none" strike="noStrike" kern="1200" cap="all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/>
      <p:bldP spid="10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8149"/>
            <a:ext cx="3333382" cy="3537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0" y="894013"/>
            <a:ext cx="5567680" cy="49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none" anchor="t">
            <a:spAutoFit/>
          </a:bodyPr>
          <a:lstStyle/>
          <a:p>
            <a:pPr marL="0" marR="0" lvl="0" indent="0" algn="dist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镜头一：砸破汽车玻璃偷盗车内物品</a:t>
            </a:r>
            <a:endParaRPr kumimoji="0" lang="zh-CN" altLang="en-US" sz="2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706980" y="2117801"/>
            <a:ext cx="7690485" cy="2963612"/>
          </a:xfrm>
          <a:prstGeom prst="roundRect">
            <a:avLst/>
          </a:prstGeom>
          <a:noFill/>
          <a:ln w="25400" cap="flat" cmpd="sng" algn="ctr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74770" y="2500791"/>
            <a:ext cx="746920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marR="0" lvl="0" indent="6604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应承担的法律责任：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《刑法》第二百六十四条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【盗窃罪】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：盗窃公私财物，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数额较大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的，处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三年以下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有期徒刑、拘役或者管制，并处或者单处罚金；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6604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6604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数额巨大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或者有其他严重情节的，处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三年以上十年以下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有期徒刑，并处罚金；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24383" y="945383"/>
            <a:ext cx="3211830" cy="49911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non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行为的性质：盗窃罪</a:t>
            </a:r>
            <a:endParaRPr kumimoji="0" lang="zh-CN" altLang="en-US" sz="2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1608" y="0"/>
            <a:ext cx="5990122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marR="0" lvl="0" indent="0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5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课本</a:t>
            </a:r>
            <a:r>
              <a:rPr kumimoji="0" lang="en-US" altLang="zh-CN" sz="265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P52</a:t>
            </a:r>
            <a:r>
              <a:rPr kumimoji="0" lang="en-US" altLang="zh-CN" sz="265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 </a:t>
            </a:r>
            <a:r>
              <a:rPr kumimoji="0" lang="zh-CN" altLang="en-US" sz="265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案例    猜猜罪名和责任</a:t>
            </a:r>
            <a:endParaRPr kumimoji="0" lang="zh-CN" altLang="en-US" sz="2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pic>
        <p:nvPicPr>
          <p:cNvPr id="12" name="图片 8" descr="d041ce0a10ea104025c538679f786155_副本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57282" y="0"/>
            <a:ext cx="1369244" cy="18259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7589241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6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镜头二：</a:t>
            </a:r>
            <a:r>
              <a:rPr kumimoji="0" lang="zh-CN" altLang="en-US" sz="26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在食品生产过程中添加非法食品添加剂</a:t>
            </a:r>
            <a:endParaRPr kumimoji="0" lang="zh-CN" altLang="en-US" sz="2655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569007" y="1413827"/>
            <a:ext cx="7175183" cy="3893185"/>
          </a:xfrm>
          <a:prstGeom prst="roundRect">
            <a:avLst/>
          </a:prstGeom>
          <a:noFill/>
          <a:ln w="25400" cap="flat" cmpd="sng" algn="ctr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676480" y="1723619"/>
            <a:ext cx="6708775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marR="0" lvl="0" indent="6604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应承担的法律责任：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《刑法》第一百四十四条【生产、销售有毒有害食品罪】：在生产、销售的食品中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掺入有毒、有害的非食品原料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的，或者销售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明知掺有有毒、有害的非食品原料的食品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的，处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五年以下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有期徒刑或者拘役，并处罚金；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6604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pPr marL="0" marR="0" lvl="0" indent="6604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对人体健康造成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严重危害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的，处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五年以上十年以下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有期徒刑，并处罚金；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057900" y="548640"/>
            <a:ext cx="6134100" cy="50013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行为的性质：生产销售伪劣产品罪</a:t>
            </a:r>
            <a:endParaRPr kumimoji="0" lang="zh-CN" altLang="en-US" sz="265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</a:endParaRPr>
          </a:p>
        </p:txBody>
      </p:sp>
      <p:pic>
        <p:nvPicPr>
          <p:cNvPr id="2" name="图片 1" descr="src=http___5b0988e595225.cdn.sohucs.com_images_20180328_349a7230ed33433daa5e14ea516a40d7.png&amp;refer=http___5b0988e595225.cdn.sohucs.web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" y="1533842"/>
            <a:ext cx="3914842" cy="39446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52095" y="761544"/>
            <a:ext cx="5567680" cy="49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none" anchor="t">
            <a:spAutoFit/>
          </a:bodyPr>
          <a:lstStyle/>
          <a:p>
            <a:pPr marL="0" marR="0" lvl="0" indent="0" algn="dist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5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镜头三：为了逼对方还债而绑架他人</a:t>
            </a:r>
            <a:endParaRPr kumimoji="0" lang="zh-CN" altLang="en-US" sz="2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342298" y="2247196"/>
            <a:ext cx="6878955" cy="3392805"/>
          </a:xfrm>
          <a:prstGeom prst="roundRect">
            <a:avLst/>
          </a:prstGeom>
          <a:noFill/>
          <a:ln w="25400" cap="flat" cmpd="sng" algn="ctr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07397" y="2828725"/>
            <a:ext cx="6708775" cy="193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marR="0" lvl="0" indent="6604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应承担的法律责任：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《刑法》第二百三十八条：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非法拘禁他人或者以其他方式非法剥夺他人人身自由的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，</a:t>
            </a:r>
            <a:r>
              <a:rPr kumimoji="0" lang="zh-CN" altLang="zh-CN" sz="24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处三年以下</a:t>
            </a:r>
            <a:r>
              <a:rPr kumimoji="0" lang="zh-CN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有期徒刑、拘役、管制或者剥夺政治权利。具有殴打、侮辱清节的，从重处罚。</a:t>
            </a:r>
            <a:endParaRPr kumimoji="0" lang="zh-CN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605171" y="677321"/>
            <a:ext cx="4090302" cy="50013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行为的性质：非法拘禁罪</a:t>
            </a:r>
            <a:endParaRPr kumimoji="0" lang="zh-CN" altLang="en-US" sz="26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71" y="2017993"/>
            <a:ext cx="3206115" cy="36817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088924" y="3476114"/>
            <a:ext cx="6832707" cy="267765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2222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劳荣枝故意杀人致五人死亡；抢劫致一人死亡，抢劫数额巨大，并具有入户抢劫情节；绑架致一人死亡，勒索赎金</a:t>
            </a:r>
            <a:r>
              <a:rPr lang="en-US" altLang="zh-CN" sz="2400" b="1" dirty="0">
                <a:solidFill>
                  <a:srgbClr val="2222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2400" b="1" dirty="0">
                <a:solidFill>
                  <a:srgbClr val="22222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万余元，犯罪情节特别恶劣，手段特别残忍，主观恶性极深，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人身危险性和社会危害性极大，后果和罪行极其严重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，抢劫罪、绑架罪，数罪并罚，决定执行死刑，剥夺政治权利终身，并处没收个人全部财产。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37210" y="807766"/>
            <a:ext cx="6832707" cy="230832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1996</a:t>
            </a:r>
            <a:r>
              <a:rPr lang="zh-CN" altLang="en-US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年至</a:t>
            </a:r>
            <a:r>
              <a:rPr lang="en-US" altLang="zh-CN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1999</a:t>
            </a:r>
            <a:r>
              <a:rPr lang="zh-CN" altLang="en-US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年间，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劳、法</a:t>
            </a:r>
            <a:r>
              <a:rPr lang="zh-CN" altLang="en-US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二人共谋并分工，由劳荣枝在娱乐场所从事陪侍服务，物色作案对象，由法子英实施暴力，共同实施抢劫、绑架、故意杀人</a:t>
            </a:r>
            <a:r>
              <a:rPr lang="en-US" altLang="zh-CN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起。案发后，劳荣枝使用“雪莉”等化名潜逃，并于</a:t>
            </a:r>
            <a:r>
              <a:rPr lang="en-US" altLang="zh-CN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r>
              <a:rPr lang="zh-CN" altLang="en-US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28</a:t>
            </a:r>
            <a:r>
              <a:rPr lang="zh-CN" altLang="en-US" sz="2400" b="1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日被公安人员抓获归案。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0" y="194780"/>
            <a:ext cx="11222990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劳荣枝案</a:t>
            </a:r>
            <a:endParaRPr kumimoji="0" lang="zh-CN" altLang="en-US" sz="265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9366" y="228600"/>
            <a:ext cx="3882634" cy="360526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2"/>
          <p:cNvSpPr txBox="1"/>
          <p:nvPr/>
        </p:nvSpPr>
        <p:spPr>
          <a:xfrm>
            <a:off x="398536" y="236611"/>
            <a:ext cx="5225415" cy="55372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fontAlgn="auto">
              <a:spcAft>
                <a:spcPts val="0"/>
              </a:spcAft>
              <a:defRPr/>
            </a:pPr>
            <a:r>
              <a:rPr lang="en-US" altLang="zh-CN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lang="en-US" altLang="zh-CN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刑法的内容及</a:t>
            </a:r>
            <a:r>
              <a:rPr lang="zh-CN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作用  </a:t>
            </a:r>
            <a:r>
              <a:rPr lang="en-US" altLang="zh-CN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P52</a:t>
            </a:r>
            <a:endParaRPr lang="zh-CN" altLang="en-US" sz="3600" b="1" dirty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" name="组合 11"/>
          <p:cNvGrpSpPr/>
          <p:nvPr>
            <p:custDataLst>
              <p:tags r:id="rId1"/>
            </p:custDataLst>
          </p:nvPr>
        </p:nvGrpSpPr>
        <p:grpSpPr>
          <a:xfrm>
            <a:off x="929082" y="1385011"/>
            <a:ext cx="1170015" cy="77758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3" name="圆角矩形 12"/>
            <p:cNvSpPr/>
            <p:nvPr>
              <p:custDataLst>
                <p:tags r:id="rId8"/>
              </p:custDataLst>
            </p:nvPr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圆角矩形 13"/>
            <p:cNvSpPr/>
            <p:nvPr>
              <p:custDataLst>
                <p:tags r:id="rId9"/>
              </p:custDataLst>
            </p:nvPr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435" name="文本框 1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024991" y="1481705"/>
            <a:ext cx="10556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含义</a:t>
            </a:r>
          </a:p>
        </p:txBody>
      </p:sp>
      <p:sp>
        <p:nvSpPr>
          <p:cNvPr id="18" name="圆角矩形 17"/>
          <p:cNvSpPr/>
          <p:nvPr>
            <p:custDataLst>
              <p:tags r:id="rId3"/>
            </p:custDataLst>
          </p:nvPr>
        </p:nvSpPr>
        <p:spPr>
          <a:xfrm>
            <a:off x="939916" y="2782342"/>
            <a:ext cx="1140818" cy="731890"/>
          </a:xfrm>
          <a:prstGeom prst="roundRect">
            <a:avLst/>
          </a:prstGeom>
          <a:gradFill>
            <a:gsLst>
              <a:gs pos="42000">
                <a:srgbClr val="F0F0F0"/>
              </a:gs>
              <a:gs pos="0">
                <a:schemeClr val="bg1"/>
              </a:gs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18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37" name="文本框 1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033480" y="2809558"/>
            <a:ext cx="105410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作用</a:t>
            </a:r>
          </a:p>
        </p:txBody>
      </p:sp>
      <p:sp>
        <p:nvSpPr>
          <p:cNvPr id="9227" name="文本框 2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240280" y="1313271"/>
            <a:ext cx="948309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明确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规定了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什么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行为是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犯罪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，以及对犯罪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应当判处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什么样的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刑罚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法律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200" b="1" dirty="0">
              <a:solidFill>
                <a:schemeClr val="bg2">
                  <a:lumMod val="1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9228" name="文本框 22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238243" y="2776732"/>
            <a:ext cx="85628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惩治犯罪、保护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人民利益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的有力武器。</a:t>
            </a:r>
          </a:p>
        </p:txBody>
      </p:sp>
      <p:pic>
        <p:nvPicPr>
          <p:cNvPr id="11" name="图片 8" descr="d041ce0a10ea104025c538679f786155_副本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28332" y="3623310"/>
            <a:ext cx="1369244" cy="18259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57ADDAD6-54B5-6989-BCD5-2E91D4ED95B7}"/>
              </a:ext>
            </a:extLst>
          </p:cNvPr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401667" y="128363"/>
            <a:ext cx="1561366" cy="11039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  <p:bldP spid="92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197650" y="0"/>
            <a:ext cx="1415772" cy="58105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对比分析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graphicFrame>
        <p:nvGraphicFramePr>
          <p:cNvPr id="23" name="表格 22"/>
          <p:cNvGraphicFramePr>
            <a:graphicFrameLocks noGrp="1"/>
          </p:cNvGraphicFramePr>
          <p:nvPr/>
        </p:nvGraphicFramePr>
        <p:xfrm>
          <a:off x="812800" y="624913"/>
          <a:ext cx="10239512" cy="582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9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9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98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9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502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/>
                        <a:t>事例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/>
                        <a:t>情节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/>
                        <a:t>违反的法律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/>
                        <a:t>联系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71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殴打他人，造成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轻微伤害</a:t>
                      </a:r>
                      <a:r>
                        <a:rPr lang="zh-CN" altLang="en-US" sz="28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的，违反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治安管理处罚法</a:t>
                      </a:r>
                      <a:r>
                        <a:rPr lang="zh-CN" altLang="en-US" sz="28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，属于一般违法行为</a:t>
                      </a:r>
                      <a:endParaRPr lang="zh-CN" altLang="en-US" sz="2800" dirty="0" smtClean="0"/>
                    </a:p>
                    <a:p>
                      <a:pPr algn="ctr"/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714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殴打他人，导致其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重伤</a:t>
                      </a:r>
                      <a:r>
                        <a:rPr lang="zh-CN" altLang="en-US" sz="28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甚至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死亡</a:t>
                      </a:r>
                      <a:r>
                        <a:rPr lang="zh-CN" altLang="en-US" sz="28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的，触犯了</a:t>
                      </a:r>
                      <a:r>
                        <a:rPr lang="zh-CN" altLang="en-US" sz="2800" b="1" dirty="0" smtClean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刑法</a:t>
                      </a:r>
                      <a:r>
                        <a:rPr lang="zh-CN" altLang="en-US" sz="2800" b="1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，属于犯罪行为</a:t>
                      </a:r>
                      <a:endParaRPr lang="zh-CN" altLang="en-US" sz="2800" dirty="0" smtClean="0"/>
                    </a:p>
                    <a:p>
                      <a:pPr algn="ctr"/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>
                        <a:lnSpc>
                          <a:spcPct val="100000"/>
                        </a:lnSpc>
                        <a:spcBef>
                          <a:spcPct val="0"/>
                        </a:spcBef>
                      </a:pPr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 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矩形 23"/>
          <p:cNvSpPr/>
          <p:nvPr/>
        </p:nvSpPr>
        <p:spPr>
          <a:xfrm>
            <a:off x="8892209" y="2873273"/>
            <a:ext cx="1987826" cy="206210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它们之间没有不可逾越的鸿沟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482369" y="2051638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一般违法行为</a:t>
            </a:r>
            <a:endParaRPr lang="zh-CN" altLang="en-US" sz="2800" dirty="0"/>
          </a:p>
        </p:txBody>
      </p:sp>
      <p:sp>
        <p:nvSpPr>
          <p:cNvPr id="26" name="矩形 25"/>
          <p:cNvSpPr/>
          <p:nvPr/>
        </p:nvSpPr>
        <p:spPr>
          <a:xfrm>
            <a:off x="3843132" y="4364792"/>
            <a:ext cx="13782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犯罪</a:t>
            </a:r>
          </a:p>
          <a:p>
            <a:pPr algn="ctr" fontAlgn="auto">
              <a:lnSpc>
                <a:spcPct val="100000"/>
              </a:lnSpc>
              <a:spcBef>
                <a:spcPct val="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endParaRPr lang="zh-CN" altLang="en-US" sz="2800" dirty="0"/>
          </a:p>
        </p:txBody>
      </p:sp>
      <p:sp>
        <p:nvSpPr>
          <p:cNvPr id="27" name="矩形 26"/>
          <p:cNvSpPr/>
          <p:nvPr/>
        </p:nvSpPr>
        <p:spPr>
          <a:xfrm>
            <a:off x="6705600" y="2131152"/>
            <a:ext cx="12854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>
              <a:defRPr/>
            </a:pP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治安管理处罚法</a:t>
            </a:r>
          </a:p>
        </p:txBody>
      </p:sp>
      <p:sp>
        <p:nvSpPr>
          <p:cNvPr id="30" name="矩形 29"/>
          <p:cNvSpPr/>
          <p:nvPr/>
        </p:nvSpPr>
        <p:spPr>
          <a:xfrm>
            <a:off x="6554712" y="4198490"/>
            <a:ext cx="11079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>
              <a:defRPr/>
            </a:pP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刑法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/>
          <p:nvPr/>
        </p:nvSpPr>
        <p:spPr>
          <a:xfrm>
            <a:off x="479563" y="0"/>
            <a:ext cx="8806180" cy="76751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 defTabSz="964565" fontAlgn="auto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Source Han Sans CN" charset="-122"/>
                <a:sym typeface="+mn-ea"/>
              </a:rPr>
              <a:t>2.</a:t>
            </a:r>
            <a:r>
              <a:rPr lang="zh-CN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Source Han Sans CN" charset="-122"/>
                <a:sym typeface="+mn-ea"/>
              </a:rPr>
              <a:t>犯罪</a:t>
            </a:r>
            <a:r>
              <a:rPr lang="zh-CN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Source Han Sans CN" charset="-122"/>
                <a:sym typeface="+mn-ea"/>
              </a:rPr>
              <a:t>的三个基本</a:t>
            </a:r>
            <a:r>
              <a:rPr lang="zh-CN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Source Han Sans CN" charset="-122"/>
                <a:sym typeface="+mn-ea"/>
              </a:rPr>
              <a:t>特征  </a:t>
            </a:r>
            <a:r>
              <a:rPr lang="en-US" altLang="zh-CN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Source Han Sans CN" charset="-122"/>
                <a:sym typeface="+mn-ea"/>
              </a:rPr>
              <a:t>P53</a:t>
            </a:r>
            <a:endParaRPr lang="en-US" sz="3600" b="1" dirty="0">
              <a:solidFill>
                <a:schemeClr val="tx2">
                  <a:lumMod val="60000"/>
                  <a:lumOff val="4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2597427" y="1180554"/>
            <a:ext cx="8799443" cy="1212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685800">
              <a:lnSpc>
                <a:spcPct val="130000"/>
              </a:lnSpc>
              <a:defRPr/>
            </a:pPr>
            <a:r>
              <a:rPr lang="zh-CN" altLang="en-US" sz="28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是指具有</a:t>
            </a:r>
            <a:r>
              <a:rPr lang="zh-CN" altLang="en-US" sz="28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严重社会危害性、触犯刑法</a:t>
            </a:r>
            <a:r>
              <a:rPr lang="zh-CN" altLang="en-US" sz="28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并依法</a:t>
            </a:r>
            <a:r>
              <a:rPr lang="zh-CN" altLang="en-US" sz="28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应受刑罚处罚</a:t>
            </a:r>
            <a:r>
              <a:rPr lang="zh-CN" altLang="en-US" sz="2800" b="1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的行为。</a:t>
            </a:r>
            <a:endParaRPr lang="zh-CN" altLang="en-US" sz="2800" b="1" kern="0" dirty="0">
              <a:solidFill>
                <a:srgbClr val="7B25A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+mn-ea"/>
            </a:endParaRPr>
          </a:p>
        </p:txBody>
      </p:sp>
      <p:grpSp>
        <p:nvGrpSpPr>
          <p:cNvPr id="6" name="组合 11"/>
          <p:cNvGrpSpPr/>
          <p:nvPr>
            <p:custDataLst>
              <p:tags r:id="rId2"/>
            </p:custDataLst>
          </p:nvPr>
        </p:nvGrpSpPr>
        <p:grpSpPr>
          <a:xfrm>
            <a:off x="456841" y="1088273"/>
            <a:ext cx="2070100" cy="777875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" name="圆角矩形 6"/>
            <p:cNvSpPr/>
            <p:nvPr>
              <p:custDataLst>
                <p:tags r:id="rId14"/>
              </p:custDataLst>
            </p:nvPr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圆角矩形 7"/>
            <p:cNvSpPr/>
            <p:nvPr>
              <p:custDataLst>
                <p:tags r:id="rId15"/>
              </p:custDataLst>
            </p:nvPr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8435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32572" y="1197499"/>
            <a:ext cx="210058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犯罪含义：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16" name="组合 15"/>
          <p:cNvGrpSpPr/>
          <p:nvPr>
            <p:custDataLst>
              <p:tags r:id="rId4"/>
            </p:custDataLst>
          </p:nvPr>
        </p:nvGrpSpPr>
        <p:grpSpPr>
          <a:xfrm>
            <a:off x="532075" y="2524457"/>
            <a:ext cx="2092960" cy="777875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7" name="圆角矩形 16"/>
            <p:cNvSpPr/>
            <p:nvPr>
              <p:custDataLst>
                <p:tags r:id="rId12"/>
              </p:custDataLst>
            </p:nvPr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圆角矩形 17"/>
            <p:cNvSpPr/>
            <p:nvPr>
              <p:custDataLst>
                <p:tags r:id="rId13"/>
              </p:custDataLst>
            </p:nvPr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8437" name="文本框 18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41213" y="2674620"/>
            <a:ext cx="194056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基本特征：</a:t>
            </a:r>
          </a:p>
        </p:txBody>
      </p:sp>
      <p:sp>
        <p:nvSpPr>
          <p:cNvPr id="22" name="圆角矩形 2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901425" y="2701533"/>
            <a:ext cx="2819400" cy="628650"/>
          </a:xfrm>
          <a:prstGeom prst="roundRect">
            <a:avLst>
              <a:gd name="adj" fmla="val 16667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lIns="121917" tIns="60959" rIns="121917" bIns="60959"/>
          <a:lstStyle/>
          <a:p>
            <a:pPr eaLnBrk="0" hangingPunct="0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严重社会危害性</a:t>
            </a:r>
          </a:p>
        </p:txBody>
      </p:sp>
      <p:sp>
        <p:nvSpPr>
          <p:cNvPr id="23" name="圆角矩形 22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161460" y="2675028"/>
            <a:ext cx="2108200" cy="630238"/>
          </a:xfrm>
          <a:prstGeom prst="roundRect">
            <a:avLst>
              <a:gd name="adj" fmla="val 16667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lIns="121917" tIns="60959" rIns="121917" bIns="60959"/>
          <a:lstStyle/>
          <a:p>
            <a:pPr eaLnBrk="0" hangingPunct="0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刑事违法性</a:t>
            </a:r>
          </a:p>
        </p:txBody>
      </p:sp>
      <p:sp>
        <p:nvSpPr>
          <p:cNvPr id="24" name="圆角矩形 23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816934" y="2582264"/>
            <a:ext cx="2811462" cy="630238"/>
          </a:xfrm>
          <a:prstGeom prst="roundRect">
            <a:avLst>
              <a:gd name="adj" fmla="val 16667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lIns="121917" tIns="60959" rIns="121917" bIns="60959"/>
          <a:lstStyle/>
          <a:p>
            <a:pPr eaLnBrk="0" hangingPunct="0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应受刑罚处罚性</a:t>
            </a:r>
          </a:p>
        </p:txBody>
      </p:sp>
      <p:sp>
        <p:nvSpPr>
          <p:cNvPr id="26" name="MH_Text_1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662569" y="3798191"/>
            <a:ext cx="2755900" cy="735012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21917" tIns="60959" rIns="121917" bIns="60959"/>
          <a:lstStyle/>
          <a:p>
            <a:pPr algn="ctr" eaLnBrk="0" hangingPunct="0">
              <a:lnSpc>
                <a:spcPct val="120000"/>
              </a:lnSpc>
            </a:pP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最本质特征</a:t>
            </a:r>
          </a:p>
        </p:txBody>
      </p:sp>
      <p:sp>
        <p:nvSpPr>
          <p:cNvPr id="27" name="MH_Text_1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193541" y="3838266"/>
            <a:ext cx="2108835" cy="7366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21917" tIns="60959" rIns="121917" bIns="60959"/>
          <a:lstStyle/>
          <a:p>
            <a:pPr algn="ctr" eaLnBrk="0" hangingPunct="0">
              <a:lnSpc>
                <a:spcPct val="120000"/>
              </a:lnSpc>
            </a:pP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法律标志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MH_Text_1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709384" y="3753204"/>
            <a:ext cx="3067685" cy="7366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21917" tIns="60959" rIns="121917" bIns="60959"/>
          <a:lstStyle/>
          <a:p>
            <a:pPr algn="ctr" eaLnBrk="0" hangingPunct="0">
              <a:lnSpc>
                <a:spcPct val="120000"/>
              </a:lnSpc>
            </a:pPr>
            <a:r>
              <a:rPr lang="zh-CN" altLang="en-US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必然法律后果</a:t>
            </a:r>
            <a:endParaRPr lang="zh-CN" altLang="en-US" sz="3200" b="1" dirty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下箭头 34"/>
          <p:cNvSpPr/>
          <p:nvPr/>
        </p:nvSpPr>
        <p:spPr>
          <a:xfrm>
            <a:off x="3865052" y="3379712"/>
            <a:ext cx="305435" cy="401955"/>
          </a:xfrm>
          <a:prstGeom prst="downArrow">
            <a:avLst/>
          </a:prstGeom>
          <a:noFill/>
          <a:ln w="25400" cap="flat" cmpd="sng" algn="ctr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rtlCol="0" anchor="ctr"/>
          <a:lstStyle/>
          <a:p>
            <a:pPr fontAlgn="auto">
              <a:lnSpc>
                <a:spcPct val="100000"/>
              </a:lnSpc>
              <a:buSzPct val="100000"/>
            </a:pPr>
            <a:endParaRPr lang="zh-CN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6" name="下箭头 35"/>
          <p:cNvSpPr/>
          <p:nvPr/>
        </p:nvSpPr>
        <p:spPr>
          <a:xfrm>
            <a:off x="7070614" y="3456768"/>
            <a:ext cx="305435" cy="401955"/>
          </a:xfrm>
          <a:prstGeom prst="downArrow">
            <a:avLst/>
          </a:prstGeom>
          <a:noFill/>
          <a:ln w="25400" cap="flat" cmpd="sng" algn="ctr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rtlCol="0" anchor="ctr"/>
          <a:lstStyle/>
          <a:p>
            <a:pPr fontAlgn="auto">
              <a:lnSpc>
                <a:spcPct val="100000"/>
              </a:lnSpc>
              <a:buSzPct val="100000"/>
            </a:pPr>
            <a:endParaRPr lang="zh-CN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38" name="下箭头 37"/>
          <p:cNvSpPr/>
          <p:nvPr/>
        </p:nvSpPr>
        <p:spPr>
          <a:xfrm>
            <a:off x="10144290" y="3323612"/>
            <a:ext cx="305435" cy="401955"/>
          </a:xfrm>
          <a:prstGeom prst="downArrow">
            <a:avLst/>
          </a:prstGeom>
          <a:noFill/>
          <a:ln w="25400" cap="flat" cmpd="sng" algn="ctr">
            <a:solidFill>
              <a:schemeClr val="accent6">
                <a:lumMod val="75000"/>
              </a:schemeClr>
            </a:solidFill>
            <a:prstDash val="solid"/>
          </a:ln>
        </p:spPr>
        <p:txBody>
          <a:bodyPr rtlCol="0" anchor="ctr"/>
          <a:lstStyle/>
          <a:p>
            <a:pPr fontAlgn="auto">
              <a:lnSpc>
                <a:spcPct val="100000"/>
              </a:lnSpc>
              <a:buSzPct val="100000"/>
            </a:pPr>
            <a:endParaRPr lang="zh-CN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57ADDAD6-54B5-6989-BCD5-2E91D4ED95B7}"/>
              </a:ext>
            </a:extLst>
          </p:cNvPr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0401667" y="128363"/>
            <a:ext cx="1561366" cy="11039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ldLvl="0" animBg="1"/>
      <p:bldP spid="23" grpId="0" bldLvl="0" animBg="1"/>
      <p:bldP spid="24" grpId="0" bldLvl="0" animBg="1"/>
      <p:bldP spid="26" grpId="0" animBg="1"/>
      <p:bldP spid="27" grpId="0" animBg="1"/>
      <p:bldP spid="33" grpId="0" animBg="1"/>
      <p:bldP spid="35" grpId="0" animBg="1"/>
      <p:bldP spid="36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>
            <p:custDataLst>
              <p:tags r:id="rId1"/>
            </p:custDataLst>
          </p:nvPr>
        </p:nvSpPr>
        <p:spPr bwMode="auto">
          <a:xfrm>
            <a:off x="0" y="1063668"/>
            <a:ext cx="7236360" cy="2144056"/>
          </a:xfrm>
          <a:prstGeom prst="roundRect">
            <a:avLst/>
          </a:prstGeom>
          <a:noFill/>
          <a:ln w="38100">
            <a:solidFill>
              <a:srgbClr val="B5DB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4840" y="1087859"/>
            <a:ext cx="7091580" cy="221599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en-US" altLang="zh-CN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公共场所不戴口罩，经过劝阻还是拒绝戴口罩；</a:t>
            </a:r>
          </a:p>
          <a:p>
            <a:pPr algn="l"/>
            <a:r>
              <a:rPr lang="en-US" altLang="zh-CN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应该去做核酸检测而没有去按照规定做核酸检测；</a:t>
            </a:r>
            <a:endParaRPr lang="en-US" altLang="zh-CN" sz="2400" b="1" i="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因为自身被隔离或者小区被封，翻越护栏逃离小区的；</a:t>
            </a:r>
          </a:p>
          <a:p>
            <a:pPr algn="l"/>
            <a:r>
              <a:rPr lang="en-US" altLang="zh-CN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伪造核酸检测证明的。</a:t>
            </a:r>
          </a:p>
          <a:p>
            <a:pPr algn="l"/>
            <a:endParaRPr lang="zh-CN" altLang="en-US" b="1" i="0" dirty="0">
              <a:solidFill>
                <a:srgbClr val="00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7362" y="213439"/>
            <a:ext cx="8599152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200" b="1" i="0" dirty="0" smtClean="0">
                <a:solidFill>
                  <a:srgbClr val="333333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违法？犯罪？</a:t>
            </a:r>
            <a:endParaRPr lang="zh-CN" altLang="en-US" sz="3200" b="1" i="0" dirty="0">
              <a:solidFill>
                <a:srgbClr val="333333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242091" y="1141904"/>
            <a:ext cx="2949909" cy="156966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元的罚款</a:t>
            </a:r>
            <a:r>
              <a:rPr lang="zh-CN" altLang="en-US" sz="2400" b="0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或者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日以上</a:t>
            </a:r>
            <a:r>
              <a:rPr lang="en-US" altLang="zh-CN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日以下的拘留</a:t>
            </a:r>
            <a:r>
              <a:rPr lang="zh-CN" altLang="en-US" sz="2400" b="0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，最轻的也可能受到公安机关的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警告</a:t>
            </a:r>
            <a:r>
              <a:rPr lang="zh-CN" altLang="en-US" sz="2400" b="0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400" dirty="0"/>
          </a:p>
        </p:txBody>
      </p:sp>
      <p:sp>
        <p:nvSpPr>
          <p:cNvPr id="9" name="AutoShape 8"/>
          <p:cNvSpPr/>
          <p:nvPr>
            <p:custDataLst>
              <p:tags r:id="rId2"/>
            </p:custDataLst>
          </p:nvPr>
        </p:nvSpPr>
        <p:spPr>
          <a:xfrm>
            <a:off x="7461950" y="1848421"/>
            <a:ext cx="322949" cy="387191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bg2">
              <a:lumMod val="9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5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Text Box 6"/>
          <p:cNvSpPr txBox="1"/>
          <p:nvPr>
            <p:custDataLst>
              <p:tags r:id="rId3"/>
            </p:custDataLst>
          </p:nvPr>
        </p:nvSpPr>
        <p:spPr>
          <a:xfrm>
            <a:off x="8072979" y="1375590"/>
            <a:ext cx="915367" cy="1200329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一般违法行为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23116" y="4420182"/>
            <a:ext cx="7154145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400" b="0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与疫情防控的工作人员、检查人员发生冲突，情节严重的，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涉嫌构成妨害公务罪</a:t>
            </a:r>
            <a:r>
              <a:rPr lang="zh-CN" altLang="en-US" sz="2400" b="0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23116" y="5264183"/>
            <a:ext cx="736746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0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400" b="0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在网上发布一些虚假信息和谣言，严重扰乱社会秩序的，</a:t>
            </a:r>
            <a:r>
              <a:rPr lang="zh-CN" altLang="en-US" sz="2400" b="1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涉嫌构成寻衅滋事罪或者编造、故意传播虚假恐怖信息罪</a:t>
            </a:r>
            <a:r>
              <a:rPr lang="zh-CN" altLang="en-US" sz="2400" b="0" i="0" dirty="0">
                <a:solidFill>
                  <a:srgbClr val="0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AutoShape 8"/>
          <p:cNvSpPr/>
          <p:nvPr>
            <p:custDataLst>
              <p:tags r:id="rId4"/>
            </p:custDataLst>
          </p:nvPr>
        </p:nvSpPr>
        <p:spPr>
          <a:xfrm>
            <a:off x="7686689" y="4935340"/>
            <a:ext cx="322949" cy="387191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bg2">
              <a:lumMod val="9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50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9" name="Text Box 6"/>
          <p:cNvSpPr txBox="1"/>
          <p:nvPr>
            <p:custDataLst>
              <p:tags r:id="rId5"/>
            </p:custDataLst>
          </p:nvPr>
        </p:nvSpPr>
        <p:spPr>
          <a:xfrm>
            <a:off x="8080660" y="4879354"/>
            <a:ext cx="915367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00000"/>
              </a:lnSpc>
              <a:spcBef>
                <a:spcPct val="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犯罪</a:t>
            </a:r>
          </a:p>
        </p:txBody>
      </p:sp>
      <p:sp>
        <p:nvSpPr>
          <p:cNvPr id="20" name="圆角矩形 1"/>
          <p:cNvSpPr/>
          <p:nvPr>
            <p:custDataLst>
              <p:tags r:id="rId6"/>
            </p:custDataLst>
          </p:nvPr>
        </p:nvSpPr>
        <p:spPr bwMode="auto">
          <a:xfrm>
            <a:off x="252094" y="4260143"/>
            <a:ext cx="7367469" cy="2285035"/>
          </a:xfrm>
          <a:prstGeom prst="roundRect">
            <a:avLst/>
          </a:prstGeom>
          <a:noFill/>
          <a:ln w="38100">
            <a:solidFill>
              <a:srgbClr val="B5DB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charset="-122"/>
              <a:cs typeface="+mn-cs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386103" y="4789514"/>
            <a:ext cx="1615574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刑罚处罚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 animBg="1"/>
      <p:bldP spid="12" grpId="0"/>
      <p:bldP spid="17" grpId="0"/>
      <p:bldP spid="18" grpId="0" animBg="1"/>
      <p:bldP spid="19" grpId="0" animBg="1"/>
      <p:bldP spid="20" grpId="0" animBg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-23785" y="825790"/>
            <a:ext cx="12313559" cy="88789"/>
          </a:xfrm>
          <a:prstGeom prst="rect">
            <a:avLst/>
          </a:prstGeom>
          <a:solidFill>
            <a:srgbClr val="DF4D28"/>
          </a:solidFill>
          <a:ln>
            <a:solidFill>
              <a:srgbClr val="DF4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Content Placeholder 2"/>
          <p:cNvSpPr txBox="1"/>
          <p:nvPr/>
        </p:nvSpPr>
        <p:spPr>
          <a:xfrm>
            <a:off x="797615" y="0"/>
            <a:ext cx="8806180" cy="88485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 defTabSz="964565" fontAlgn="auto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3.</a:t>
            </a:r>
            <a:r>
              <a:rPr lang="zh-CN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刑罚</a:t>
            </a:r>
            <a:r>
              <a:rPr lang="zh-CN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含义、</a:t>
            </a:r>
            <a:r>
              <a:rPr lang="zh-CN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种类 </a:t>
            </a:r>
            <a:r>
              <a:rPr lang="en-US" altLang="zh-CN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P54</a:t>
            </a:r>
            <a:endParaRPr lang="en-US" sz="3600" b="1" dirty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84590" y="1132637"/>
            <a:ext cx="10295203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宋体" panose="02010600030101010101" pitchFamily="2" charset="-122"/>
              </a:rPr>
              <a:t>刑罚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宋体" panose="02010600030101010101" pitchFamily="2" charset="-122"/>
              </a:rPr>
              <a:t>又称为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宋体" panose="02010600030101010101" pitchFamily="2" charset="-122"/>
              </a:rPr>
              <a:t>刑事处罚、刑事处分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宋体" panose="02010600030101010101" pitchFamily="2" charset="-122"/>
              </a:rPr>
              <a:t>，是指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宋体" panose="02010600030101010101" pitchFamily="2" charset="-122"/>
              </a:rPr>
              <a:t>审判机关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宋体" panose="02010600030101010101" pitchFamily="2" charset="-122"/>
              </a:rPr>
              <a:t>依法对犯罪分子适试用的最严厉的强制性法律制裁方法，以限制或剥夺犯罪人权益为主要内容。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963545" y="2259889"/>
            <a:ext cx="9058890" cy="743986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根据我国刑法的规定，刑罚分为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主刑</a:t>
            </a:r>
            <a:r>
              <a:rPr lang="zh-CN" altLang="en-US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附加刑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两大类。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2804160" y="2974922"/>
            <a:ext cx="6664960" cy="1496725"/>
            <a:chOff x="3528" y="1471"/>
            <a:chExt cx="12691" cy="4044"/>
          </a:xfrm>
        </p:grpSpPr>
        <p:grpSp>
          <p:nvGrpSpPr>
            <p:cNvPr id="49" name="组合 48"/>
            <p:cNvGrpSpPr/>
            <p:nvPr/>
          </p:nvGrpSpPr>
          <p:grpSpPr>
            <a:xfrm>
              <a:off x="8054" y="1471"/>
              <a:ext cx="2993" cy="1544"/>
              <a:chOff x="3379304" y="1027043"/>
              <a:chExt cx="1868557" cy="1069186"/>
            </a:xfrm>
          </p:grpSpPr>
          <p:sp>
            <p:nvSpPr>
              <p:cNvPr id="50" name="圆角矩形 49"/>
              <p:cNvSpPr/>
              <p:nvPr/>
            </p:nvSpPr>
            <p:spPr>
              <a:xfrm>
                <a:off x="3379304" y="1152939"/>
                <a:ext cx="1868557" cy="821635"/>
              </a:xfrm>
              <a:prstGeom prst="round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3379304" y="1027043"/>
                <a:ext cx="1868557" cy="821635"/>
              </a:xfrm>
              <a:prstGeom prst="round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3379304" y="1027043"/>
                <a:ext cx="1868557" cy="218661"/>
              </a:xfrm>
              <a:prstGeom prst="rect">
                <a:avLst/>
              </a:prstGeom>
              <a:solidFill>
                <a:srgbClr val="4472C4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文本框 5"/>
              <p:cNvSpPr txBox="1"/>
              <p:nvPr/>
            </p:nvSpPr>
            <p:spPr>
              <a:xfrm>
                <a:off x="3653620" y="1077601"/>
                <a:ext cx="1583636" cy="10186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1218565"/>
                <a:r>
                  <a:rPr lang="zh-CN" altLang="en-US" sz="2400" b="1" kern="0" spc="800">
                    <a:solidFill>
                      <a:sysClr val="windowText" lastClr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刑罚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2957" y="3829"/>
              <a:ext cx="3262" cy="1615"/>
              <a:chOff x="3379304" y="1027043"/>
              <a:chExt cx="2037239" cy="1118852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3379304" y="1152939"/>
                <a:ext cx="1868557" cy="821635"/>
              </a:xfrm>
              <a:prstGeom prst="round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圆角矩形 55"/>
              <p:cNvSpPr/>
              <p:nvPr/>
            </p:nvSpPr>
            <p:spPr>
              <a:xfrm>
                <a:off x="3379304" y="1027043"/>
                <a:ext cx="1868557" cy="821635"/>
              </a:xfrm>
              <a:prstGeom prst="round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3379304" y="1027043"/>
                <a:ext cx="1868557" cy="218661"/>
              </a:xfrm>
              <a:prstGeom prst="rect">
                <a:avLst/>
              </a:prstGeom>
              <a:solidFill>
                <a:srgbClr val="4472C4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文本框 11"/>
              <p:cNvSpPr txBox="1"/>
              <p:nvPr/>
            </p:nvSpPr>
            <p:spPr>
              <a:xfrm>
                <a:off x="3481726" y="1127056"/>
                <a:ext cx="1934817" cy="1018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218565"/>
                <a:r>
                  <a:rPr lang="zh-CN" altLang="en-US" sz="2400" b="1" kern="0" spc="800">
                    <a:solidFill>
                      <a:sysClr val="windowText" lastClr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附加刑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528" y="3997"/>
              <a:ext cx="3019" cy="1518"/>
              <a:chOff x="3363072" y="1027043"/>
              <a:chExt cx="1884789" cy="1051094"/>
            </a:xfrm>
          </p:grpSpPr>
          <p:sp>
            <p:nvSpPr>
              <p:cNvPr id="60" name="圆角矩形 59"/>
              <p:cNvSpPr/>
              <p:nvPr/>
            </p:nvSpPr>
            <p:spPr>
              <a:xfrm>
                <a:off x="3379304" y="1152939"/>
                <a:ext cx="1868557" cy="821635"/>
              </a:xfrm>
              <a:prstGeom prst="roundRect">
                <a:avLst/>
              </a:prstGeom>
              <a:solidFill>
                <a:srgbClr val="44546A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>
              <a:xfrm>
                <a:off x="3379304" y="1027043"/>
                <a:ext cx="1868557" cy="821635"/>
              </a:xfrm>
              <a:prstGeom prst="roundRect">
                <a:avLst/>
              </a:prstGeom>
              <a:solidFill>
                <a:srgbClr val="4472C4">
                  <a:lumMod val="20000"/>
                  <a:lumOff val="8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3363072" y="1027043"/>
                <a:ext cx="1868557" cy="218661"/>
              </a:xfrm>
              <a:prstGeom prst="rect">
                <a:avLst/>
              </a:prstGeom>
              <a:solidFill>
                <a:srgbClr val="4472C4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文本框 16"/>
              <p:cNvSpPr txBox="1"/>
              <p:nvPr/>
            </p:nvSpPr>
            <p:spPr>
              <a:xfrm>
                <a:off x="3664877" y="1059298"/>
                <a:ext cx="1298712" cy="10188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1218565"/>
                <a:r>
                  <a:rPr lang="zh-CN" altLang="en-US" sz="2400" b="1" kern="0" spc="800">
                    <a:solidFill>
                      <a:sysClr val="windowText" lastClr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主刑</a:t>
                </a: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4096" y="3016"/>
              <a:ext cx="10915" cy="837"/>
              <a:chOff x="2930082" y="2030786"/>
              <a:chExt cx="6814921" cy="579748"/>
            </a:xfrm>
          </p:grpSpPr>
          <p:sp>
            <p:nvSpPr>
              <p:cNvPr id="65" name="任意多边形 64"/>
              <p:cNvSpPr/>
              <p:nvPr/>
            </p:nvSpPr>
            <p:spPr>
              <a:xfrm>
                <a:off x="2930082" y="2030786"/>
                <a:ext cx="6814921" cy="540136"/>
              </a:xfrm>
              <a:custGeom>
                <a:avLst/>
                <a:gdLst>
                  <a:gd name="connsiteX0" fmla="*/ 499250 w 6814921"/>
                  <a:gd name="connsiteY0" fmla="*/ 540136 h 540136"/>
                  <a:gd name="connsiteX1" fmla="*/ 578763 w 6814921"/>
                  <a:gd name="connsiteY1" fmla="*/ 63057 h 540136"/>
                  <a:gd name="connsiteX2" fmla="*/ 6316955 w 6814921"/>
                  <a:gd name="connsiteY2" fmla="*/ 49805 h 540136"/>
                  <a:gd name="connsiteX3" fmla="*/ 6515737 w 6814921"/>
                  <a:gd name="connsiteY3" fmla="*/ 473875 h 540136"/>
                  <a:gd name="connsiteX4" fmla="*/ 6515737 w 6814921"/>
                  <a:gd name="connsiteY4" fmla="*/ 473875 h 540136"/>
                  <a:gd name="connsiteX5" fmla="*/ 6555494 w 6814921"/>
                  <a:gd name="connsiteY5" fmla="*/ 500379 h 5401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814921" h="540136">
                    <a:moveTo>
                      <a:pt x="499250" y="540136"/>
                    </a:moveTo>
                    <a:cubicBezTo>
                      <a:pt x="54198" y="342457"/>
                      <a:pt x="-390854" y="144779"/>
                      <a:pt x="578763" y="63057"/>
                    </a:cubicBezTo>
                    <a:cubicBezTo>
                      <a:pt x="1548380" y="-18665"/>
                      <a:pt x="5327459" y="-18665"/>
                      <a:pt x="6316955" y="49805"/>
                    </a:cubicBezTo>
                    <a:cubicBezTo>
                      <a:pt x="7306451" y="118275"/>
                      <a:pt x="6515737" y="473875"/>
                      <a:pt x="6515737" y="473875"/>
                    </a:cubicBezTo>
                    <a:lnTo>
                      <a:pt x="6515737" y="473875"/>
                    </a:lnTo>
                    <a:lnTo>
                      <a:pt x="6555494" y="500379"/>
                    </a:lnTo>
                  </a:path>
                </a:pathLst>
              </a:custGeom>
              <a:noFill/>
              <a:ln w="12700" cap="flat" cmpd="sng" algn="ctr">
                <a:solidFill>
                  <a:srgbClr val="7030A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3346171" y="2461481"/>
                <a:ext cx="145774" cy="145774"/>
              </a:xfrm>
              <a:prstGeom prst="ellipse">
                <a:avLst/>
              </a:prstGeom>
              <a:solidFill>
                <a:srgbClr val="7030A0"/>
              </a:solidFill>
              <a:ln w="12700" cap="flat" cmpd="sng" algn="ctr">
                <a:solidFill>
                  <a:srgbClr val="7030A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9448799" y="2464760"/>
                <a:ext cx="145774" cy="145774"/>
              </a:xfrm>
              <a:prstGeom prst="ellipse">
                <a:avLst/>
              </a:prstGeom>
              <a:solidFill>
                <a:srgbClr val="7030A0"/>
              </a:solidFill>
              <a:ln w="12700" cap="flat" cmpd="sng" algn="ctr">
                <a:solidFill>
                  <a:srgbClr val="7030A0"/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 defTabSz="1218565"/>
                <a:endParaRPr lang="zh-CN" altLang="en-US" sz="24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943610" y="4692650"/>
            <a:ext cx="788035" cy="2111375"/>
            <a:chOff x="1501" y="5500"/>
            <a:chExt cx="1241" cy="4796"/>
          </a:xfrm>
        </p:grpSpPr>
        <p:sp>
          <p:nvSpPr>
            <p:cNvPr id="90" name="圆角矩形 89"/>
            <p:cNvSpPr/>
            <p:nvPr/>
          </p:nvSpPr>
          <p:spPr>
            <a:xfrm>
              <a:off x="1501" y="5500"/>
              <a:ext cx="1241" cy="4796"/>
            </a:xfrm>
            <a:prstGeom prst="roundRect">
              <a:avLst/>
            </a:prstGeom>
            <a:solidFill>
              <a:srgbClr val="70AD47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文本框 71"/>
            <p:cNvSpPr txBox="1"/>
            <p:nvPr/>
          </p:nvSpPr>
          <p:spPr>
            <a:xfrm>
              <a:off x="1501" y="6887"/>
              <a:ext cx="1123" cy="1952"/>
            </a:xfrm>
            <a:prstGeom prst="rect">
              <a:avLst/>
            </a:prstGeom>
            <a:noFill/>
          </p:spPr>
          <p:txBody>
            <a:bodyPr wrap="square" lIns="121917" tIns="60959" rIns="121917" bIns="60959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管制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884680" y="4684395"/>
            <a:ext cx="788035" cy="2132330"/>
            <a:chOff x="3080" y="5500"/>
            <a:chExt cx="1241" cy="4796"/>
          </a:xfrm>
        </p:grpSpPr>
        <p:sp>
          <p:nvSpPr>
            <p:cNvPr id="87" name="圆角矩形 86"/>
            <p:cNvSpPr/>
            <p:nvPr/>
          </p:nvSpPr>
          <p:spPr>
            <a:xfrm>
              <a:off x="3080" y="5500"/>
              <a:ext cx="1241" cy="4796"/>
            </a:xfrm>
            <a:prstGeom prst="roundRect">
              <a:avLst/>
            </a:prstGeom>
            <a:solidFill>
              <a:srgbClr val="70AD47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3216" y="6540"/>
              <a:ext cx="969" cy="1932"/>
            </a:xfrm>
            <a:prstGeom prst="rect">
              <a:avLst/>
            </a:prstGeom>
          </p:spPr>
          <p:txBody>
            <a:bodyPr wrap="square" lIns="121917" tIns="60959" rIns="121917" bIns="60959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拘役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801235" y="4680585"/>
            <a:ext cx="788035" cy="2186305"/>
            <a:chOff x="7814" y="5500"/>
            <a:chExt cx="1241" cy="4796"/>
          </a:xfrm>
        </p:grpSpPr>
        <p:sp>
          <p:nvSpPr>
            <p:cNvPr id="78" name="圆角矩形 77"/>
            <p:cNvSpPr/>
            <p:nvPr/>
          </p:nvSpPr>
          <p:spPr>
            <a:xfrm>
              <a:off x="7814" y="5500"/>
              <a:ext cx="1241" cy="4796"/>
            </a:xfrm>
            <a:prstGeom prst="roundRect">
              <a:avLst/>
            </a:prstGeom>
            <a:solidFill>
              <a:srgbClr val="ED7D31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矩形 92"/>
            <p:cNvSpPr/>
            <p:nvPr/>
          </p:nvSpPr>
          <p:spPr>
            <a:xfrm>
              <a:off x="8025" y="6540"/>
              <a:ext cx="808" cy="3113"/>
            </a:xfrm>
            <a:prstGeom prst="rect">
              <a:avLst/>
            </a:prstGeom>
          </p:spPr>
          <p:txBody>
            <a:bodyPr wrap="square" lIns="121917" tIns="60959" rIns="121917" bIns="60959">
              <a:spAutoFit/>
            </a:bodyPr>
            <a:lstStyle/>
            <a:p>
              <a:pPr algn="ctr" eaLnBrk="0" fontAlgn="base" hangingPunct="0">
                <a:lnSpc>
                  <a:spcPts val="506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死刑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929890" y="4657090"/>
            <a:ext cx="788035" cy="2209800"/>
            <a:chOff x="4658" y="5500"/>
            <a:chExt cx="1241" cy="4796"/>
          </a:xfrm>
        </p:grpSpPr>
        <p:sp>
          <p:nvSpPr>
            <p:cNvPr id="84" name="圆角矩形 83"/>
            <p:cNvSpPr/>
            <p:nvPr/>
          </p:nvSpPr>
          <p:spPr>
            <a:xfrm>
              <a:off x="4658" y="5500"/>
              <a:ext cx="1241" cy="4796"/>
            </a:xfrm>
            <a:prstGeom prst="roundRect">
              <a:avLst/>
            </a:prstGeom>
            <a:solidFill>
              <a:srgbClr val="5B9BD5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4777" y="6111"/>
              <a:ext cx="822" cy="3467"/>
            </a:xfrm>
            <a:prstGeom prst="rect">
              <a:avLst/>
            </a:prstGeom>
          </p:spPr>
          <p:txBody>
            <a:bodyPr wrap="square" lIns="121917" tIns="60959" rIns="121917" bIns="60959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有期徒刑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837305" y="4637405"/>
            <a:ext cx="788035" cy="2209165"/>
            <a:chOff x="6220" y="5091"/>
            <a:chExt cx="1241" cy="4796"/>
          </a:xfrm>
        </p:grpSpPr>
        <p:sp>
          <p:nvSpPr>
            <p:cNvPr id="81" name="圆角矩形 80"/>
            <p:cNvSpPr/>
            <p:nvPr/>
          </p:nvSpPr>
          <p:spPr>
            <a:xfrm>
              <a:off x="6220" y="5091"/>
              <a:ext cx="1241" cy="4796"/>
            </a:xfrm>
            <a:prstGeom prst="roundRect">
              <a:avLst/>
            </a:prstGeom>
            <a:solidFill>
              <a:srgbClr val="FFC000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6412" y="6111"/>
              <a:ext cx="877" cy="3468"/>
            </a:xfrm>
            <a:prstGeom prst="rect">
              <a:avLst/>
            </a:prstGeom>
          </p:spPr>
          <p:txBody>
            <a:bodyPr wrap="square" lIns="121917" tIns="60959" rIns="121917" bIns="60959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无期徒刑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0197465" y="4635500"/>
            <a:ext cx="925830" cy="2194560"/>
            <a:chOff x="16575" y="5502"/>
            <a:chExt cx="1241" cy="4796"/>
          </a:xfrm>
        </p:grpSpPr>
        <p:sp>
          <p:nvSpPr>
            <p:cNvPr id="75" name="圆角矩形 74"/>
            <p:cNvSpPr/>
            <p:nvPr/>
          </p:nvSpPr>
          <p:spPr>
            <a:xfrm>
              <a:off x="16575" y="5502"/>
              <a:ext cx="1241" cy="4796"/>
            </a:xfrm>
            <a:prstGeom prst="roundRect">
              <a:avLst/>
            </a:prstGeom>
            <a:solidFill>
              <a:srgbClr val="ED7D31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文本框 83"/>
            <p:cNvSpPr txBox="1"/>
            <p:nvPr/>
          </p:nvSpPr>
          <p:spPr>
            <a:xfrm>
              <a:off x="16622" y="5541"/>
              <a:ext cx="1128" cy="3492"/>
            </a:xfrm>
            <a:prstGeom prst="rect">
              <a:avLst/>
            </a:prstGeom>
            <a:noFill/>
          </p:spPr>
          <p:txBody>
            <a:bodyPr wrap="square" lIns="121917" tIns="60959" rIns="121917" bIns="60959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驱逐出境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171055" y="4694555"/>
            <a:ext cx="788035" cy="2167255"/>
            <a:chOff x="11816" y="5518"/>
            <a:chExt cx="1241" cy="4776"/>
          </a:xfrm>
        </p:grpSpPr>
        <p:sp>
          <p:nvSpPr>
            <p:cNvPr id="70" name="圆角矩形 69"/>
            <p:cNvSpPr/>
            <p:nvPr/>
          </p:nvSpPr>
          <p:spPr>
            <a:xfrm>
              <a:off x="11816" y="5518"/>
              <a:ext cx="1241" cy="4776"/>
            </a:xfrm>
            <a:prstGeom prst="roundRect">
              <a:avLst/>
            </a:prstGeom>
            <a:solidFill>
              <a:srgbClr val="5B9BD5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b="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11989" y="6788"/>
              <a:ext cx="893" cy="1893"/>
            </a:xfrm>
            <a:prstGeom prst="rect">
              <a:avLst/>
            </a:prstGeom>
          </p:spPr>
          <p:txBody>
            <a:bodyPr wrap="square" lIns="121917" tIns="60959" rIns="121917" bIns="60959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罚金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141460" y="4637405"/>
            <a:ext cx="940435" cy="2192020"/>
            <a:chOff x="14675" y="3525"/>
            <a:chExt cx="1481" cy="4970"/>
          </a:xfrm>
        </p:grpSpPr>
        <p:sp>
          <p:nvSpPr>
            <p:cNvPr id="72" name="圆角矩形 71"/>
            <p:cNvSpPr/>
            <p:nvPr/>
          </p:nvSpPr>
          <p:spPr>
            <a:xfrm>
              <a:off x="14675" y="3525"/>
              <a:ext cx="1481" cy="4970"/>
            </a:xfrm>
            <a:prstGeom prst="roundRect">
              <a:avLst/>
            </a:prstGeom>
            <a:solidFill>
              <a:srgbClr val="70AD47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b="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矩形 97"/>
            <p:cNvSpPr/>
            <p:nvPr/>
          </p:nvSpPr>
          <p:spPr>
            <a:xfrm>
              <a:off x="14931" y="3649"/>
              <a:ext cx="966" cy="3622"/>
            </a:xfrm>
            <a:prstGeom prst="rect">
              <a:avLst/>
            </a:prstGeom>
          </p:spPr>
          <p:txBody>
            <a:bodyPr wrap="square" lIns="121917" tIns="60959" rIns="121917" bIns="60959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没收财产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165465" y="4576198"/>
            <a:ext cx="940435" cy="2336279"/>
            <a:chOff x="13268" y="5312"/>
            <a:chExt cx="1481" cy="5281"/>
          </a:xfrm>
        </p:grpSpPr>
        <p:sp>
          <p:nvSpPr>
            <p:cNvPr id="71" name="圆角矩形 70"/>
            <p:cNvSpPr/>
            <p:nvPr/>
          </p:nvSpPr>
          <p:spPr>
            <a:xfrm>
              <a:off x="13268" y="5436"/>
              <a:ext cx="1481" cy="4970"/>
            </a:xfrm>
            <a:prstGeom prst="roundRect">
              <a:avLst/>
            </a:prstGeom>
            <a:solidFill>
              <a:srgbClr val="FFC000">
                <a:lumMod val="40000"/>
                <a:lumOff val="6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lIns="121917" tIns="60959" rIns="121917" bIns="60959" rtlCol="0" anchor="ctr"/>
            <a:lstStyle/>
            <a:p>
              <a:pPr algn="ctr" defTabSz="1218565"/>
              <a:endParaRPr lang="zh-CN" altLang="en-US" sz="2400" b="1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1"/>
            <p:cNvSpPr txBox="1"/>
            <p:nvPr/>
          </p:nvSpPr>
          <p:spPr>
            <a:xfrm>
              <a:off x="13533" y="5312"/>
              <a:ext cx="883" cy="5281"/>
            </a:xfrm>
            <a:prstGeom prst="rect">
              <a:avLst/>
            </a:prstGeom>
            <a:noFill/>
          </p:spPr>
          <p:txBody>
            <a:bodyPr wrap="square" lIns="121917" tIns="60959" rIns="121917" bIns="60959" rtlCol="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400" b="1" spc="-20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剥夺政治权利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9379444" y="3883078"/>
            <a:ext cx="280035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附加刑可以同时使用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498544" y="4062675"/>
            <a:ext cx="230124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eaLnBrk="0" hangingPunct="0"/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主刑只能单独使用</a:t>
            </a:r>
          </a:p>
        </p:txBody>
      </p:sp>
      <p:grpSp>
        <p:nvGrpSpPr>
          <p:cNvPr id="26" name="组合 11"/>
          <p:cNvGrpSpPr/>
          <p:nvPr>
            <p:custDataLst>
              <p:tags r:id="rId1"/>
            </p:custDataLst>
          </p:nvPr>
        </p:nvGrpSpPr>
        <p:grpSpPr>
          <a:xfrm>
            <a:off x="635621" y="1192959"/>
            <a:ext cx="1170015" cy="777588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>
              <p:custDataLst>
                <p:tags r:id="rId7"/>
              </p:custDataLst>
            </p:nvPr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圆角矩形 27"/>
            <p:cNvSpPr/>
            <p:nvPr>
              <p:custDataLst>
                <p:tags r:id="rId8"/>
              </p:custDataLst>
            </p:nvPr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8435" name="文本框 14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50219" y="1237380"/>
            <a:ext cx="1055688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含义：</a:t>
            </a:r>
          </a:p>
        </p:txBody>
      </p:sp>
      <p:grpSp>
        <p:nvGrpSpPr>
          <p:cNvPr id="30" name="组合 29"/>
          <p:cNvGrpSpPr/>
          <p:nvPr>
            <p:custDataLst>
              <p:tags r:id="rId3"/>
            </p:custDataLst>
          </p:nvPr>
        </p:nvGrpSpPr>
        <p:grpSpPr>
          <a:xfrm>
            <a:off x="621030" y="2300605"/>
            <a:ext cx="1279525" cy="777875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1" name="圆角矩形 30"/>
            <p:cNvSpPr/>
            <p:nvPr>
              <p:custDataLst>
                <p:tags r:id="rId5"/>
              </p:custDataLst>
            </p:nvPr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圆角矩形 31"/>
            <p:cNvSpPr/>
            <p:nvPr>
              <p:custDataLst>
                <p:tags r:id="rId6"/>
              </p:custDataLst>
            </p:nvPr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3" name="文本框 1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92785" y="2395220"/>
            <a:ext cx="115316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种类：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259383" y="1129398"/>
            <a:ext cx="11657965" cy="2554545"/>
          </a:xfrm>
          <a:prstGeom prst="rect">
            <a:avLst/>
          </a:prstGeom>
          <a:noFill/>
          <a:ln w="28575" cmpd="dbl">
            <a:solidFill>
              <a:srgbClr val="FF0000"/>
            </a:solidFill>
            <a:prstDash val="solid"/>
          </a:ln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2018年2月9日9时30分，杭州市中级人民法院在本院第二法庭公开宣判被告人莫焕晶放火、盗窃一案，以放火罪判处被告人莫焕晶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死刑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剥夺政治权利终身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；以盗窃罪判处其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有期徒刑五年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，并处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罚金人民币一万元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，二罪并罚，决定执行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死刑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剥夺政治权利终身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，并处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罚金人民币一万元</a:t>
            </a: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250445" y="294203"/>
            <a:ext cx="767969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案件分析：杭州保姆纵火案判决书</a:t>
            </a:r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649660" y="4014296"/>
            <a:ext cx="11306810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法院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的判决中，哪些是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主刑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？哪些是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附加刑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/>
          <p:nvPr>
            <p:custDataLst>
              <p:tags r:id="rId1"/>
            </p:custDataLst>
          </p:nvPr>
        </p:nvSpPr>
        <p:spPr>
          <a:xfrm>
            <a:off x="543643" y="304606"/>
            <a:ext cx="81534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思考：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刑法”与“刑罚”相同吗？</a:t>
            </a:r>
          </a:p>
        </p:txBody>
      </p:sp>
      <p:sp>
        <p:nvSpPr>
          <p:cNvPr id="3" name="Rectangle 7"/>
          <p:cNvSpPr/>
          <p:nvPr>
            <p:custDataLst>
              <p:tags r:id="rId2"/>
            </p:custDataLst>
          </p:nvPr>
        </p:nvSpPr>
        <p:spPr>
          <a:xfrm>
            <a:off x="373798" y="1319005"/>
            <a:ext cx="10239375" cy="107632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刑法，刑法明确了规定什么行为是犯罪，以及对犯罪应当判处什么样的刑罚。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highlight>
                  <a:srgbClr val="FFFF00"/>
                </a:highligh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+mn-ea"/>
              </a:rPr>
              <a:t>（法律）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highlight>
                <a:srgbClr val="FFFF00"/>
              </a:highligh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+mn-ea"/>
            </a:endParaRPr>
          </a:p>
        </p:txBody>
      </p:sp>
      <p:sp>
        <p:nvSpPr>
          <p:cNvPr id="4" name="Rectangle 9"/>
          <p:cNvSpPr/>
          <p:nvPr>
            <p:custDataLst>
              <p:tags r:id="rId3"/>
            </p:custDataLst>
          </p:nvPr>
        </p:nvSpPr>
        <p:spPr>
          <a:xfrm>
            <a:off x="426807" y="3142969"/>
            <a:ext cx="10240010" cy="15684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刑罚，又叫刑事处罚、刑事处分，是指审判机关对犯罪分子适用的最严厉的强制性制裁方法，以限制或剥夺犯罪人权益为主要内容。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  <a:sym typeface="+mn-ea"/>
              </a:rPr>
              <a:t>（处罚方法）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9475" y="5267980"/>
            <a:ext cx="9127863" cy="830997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有人说，年龄小的人一般不会犯罪，即使犯了罪也不会受到刑罚处罚。你同意吗？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498475" y="1065262"/>
            <a:ext cx="9303385" cy="35286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  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15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岁中学生陈某，原本是一个品学兼优的好学生。自从结识了一些社会上一群游手好闲的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“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朋友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”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，他逐渐无心学习，经常旷课。开始他还有些自责，觉得对不起父母和老师，后来便放纵自己，并因偷东西、打骂同学等受到学校处分。但他并没有吸取教训，反而经常偷窃财物等，因此被公安机关拘留。但他仍不思悔改，为搞到钱去网吧玩游戏，他和另外两个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“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朋友</a:t>
            </a:r>
            <a:r>
              <a:rPr lang="en-US" altLang="zh-CN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”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竟拦路抢劫，在短短几天内多次作案，最终因犯抢劫罪被判刑。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8458" y="4611856"/>
            <a:ext cx="849463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思考：</a:t>
            </a: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陈某是如何走上犯罪道路的？给我们带来哪些启示？</a:t>
            </a:r>
          </a:p>
        </p:txBody>
      </p:sp>
      <p:pic>
        <p:nvPicPr>
          <p:cNvPr id="7" name="图片 6" descr="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0" y="0"/>
            <a:ext cx="2392186" cy="331630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4161665" y="1587726"/>
            <a:ext cx="2941955" cy="594995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</p:spPr>
        <p:txBody>
          <a:bodyPr rtlCol="0" anchor="ctr"/>
          <a:lstStyle/>
          <a:p>
            <a:pPr fontAlgn="auto">
              <a:lnSpc>
                <a:spcPct val="100000"/>
              </a:lnSpc>
              <a:buSzPct val="100000"/>
            </a:pPr>
            <a:endParaRPr lang="zh-CN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grpSp>
        <p:nvGrpSpPr>
          <p:cNvPr id="125959" name="组合 3"/>
          <p:cNvGrpSpPr/>
          <p:nvPr>
            <p:custDataLst>
              <p:tags r:id="rId1"/>
            </p:custDataLst>
          </p:nvPr>
        </p:nvGrpSpPr>
        <p:grpSpPr>
          <a:xfrm>
            <a:off x="3178544" y="5608317"/>
            <a:ext cx="1662963" cy="830997"/>
            <a:chOff x="3956678" y="4650778"/>
            <a:chExt cx="1669415" cy="674648"/>
          </a:xfrm>
        </p:grpSpPr>
        <p:sp>
          <p:nvSpPr>
            <p:cNvPr id="125960" name="圆角矩形 466"/>
            <p:cNvSpPr/>
            <p:nvPr>
              <p:custDataLst>
                <p:tags r:id="rId16"/>
              </p:custDataLst>
            </p:nvPr>
          </p:nvSpPr>
          <p:spPr>
            <a:xfrm>
              <a:off x="3956678" y="4677586"/>
              <a:ext cx="1669415" cy="317564"/>
            </a:xfrm>
            <a:prstGeom prst="roundRect">
              <a:avLst>
                <a:gd name="adj" fmla="val 9444"/>
              </a:avLst>
            </a:prstGeom>
            <a:solidFill>
              <a:srgbClr val="FDD277"/>
            </a:solidFill>
            <a:ln w="12700">
              <a:noFill/>
            </a:ln>
          </p:spPr>
          <p:txBody>
            <a:bodyPr anchor="t" anchorCtr="0"/>
            <a:lstStyle/>
            <a:p>
              <a:pPr>
                <a:lnSpc>
                  <a:spcPct val="150000"/>
                </a:lnSpc>
                <a:buClrTx/>
                <a:buFontTx/>
              </a:pPr>
              <a:endParaRPr lang="zh-CN" altLang="en-US" sz="2400">
                <a:solidFill>
                  <a:srgbClr val="4140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961" name="矩形 6"/>
            <p:cNvSpPr/>
            <p:nvPr>
              <p:custDataLst>
                <p:tags r:id="rId17"/>
              </p:custDataLst>
            </p:nvPr>
          </p:nvSpPr>
          <p:spPr>
            <a:xfrm>
              <a:off x="3975665" y="4650778"/>
              <a:ext cx="1435484" cy="6746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不良行为</a:t>
              </a:r>
            </a:p>
          </p:txBody>
        </p:sp>
      </p:grpSp>
      <p:grpSp>
        <p:nvGrpSpPr>
          <p:cNvPr id="125962" name="组合 11"/>
          <p:cNvGrpSpPr/>
          <p:nvPr>
            <p:custDataLst>
              <p:tags r:id="rId2"/>
            </p:custDataLst>
          </p:nvPr>
        </p:nvGrpSpPr>
        <p:grpSpPr>
          <a:xfrm>
            <a:off x="8867486" y="5624498"/>
            <a:ext cx="1112200" cy="860842"/>
            <a:chOff x="7194725" y="4691175"/>
            <a:chExt cx="2187802" cy="1159251"/>
          </a:xfrm>
        </p:grpSpPr>
        <p:sp>
          <p:nvSpPr>
            <p:cNvPr id="125963" name="圆角矩形 472"/>
            <p:cNvSpPr/>
            <p:nvPr>
              <p:custDataLst>
                <p:tags r:id="rId14"/>
              </p:custDataLst>
            </p:nvPr>
          </p:nvSpPr>
          <p:spPr>
            <a:xfrm>
              <a:off x="7194725" y="4691175"/>
              <a:ext cx="2187802" cy="549843"/>
            </a:xfrm>
            <a:prstGeom prst="roundRect">
              <a:avLst>
                <a:gd name="adj" fmla="val 9444"/>
              </a:avLst>
            </a:prstGeom>
            <a:solidFill>
              <a:srgbClr val="FDD277"/>
            </a:solidFill>
            <a:ln w="12700">
              <a:noFill/>
            </a:ln>
          </p:spPr>
          <p:txBody>
            <a:bodyPr anchor="t" anchorCtr="0"/>
            <a:lstStyle/>
            <a:p>
              <a:pPr>
                <a:lnSpc>
                  <a:spcPct val="150000"/>
                </a:lnSpc>
                <a:buClrTx/>
                <a:buFontTx/>
              </a:pPr>
              <a:endParaRPr lang="zh-CN" altLang="en-US" sz="2400">
                <a:solidFill>
                  <a:srgbClr val="4140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964" name="矩形 8"/>
            <p:cNvSpPr/>
            <p:nvPr>
              <p:custDataLst>
                <p:tags r:id="rId15"/>
              </p:custDataLst>
            </p:nvPr>
          </p:nvSpPr>
          <p:spPr>
            <a:xfrm>
              <a:off x="7247199" y="4731366"/>
              <a:ext cx="1867883" cy="11190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犯罪</a:t>
              </a:r>
            </a:p>
          </p:txBody>
        </p:sp>
      </p:grpSp>
      <p:sp>
        <p:nvSpPr>
          <p:cNvPr id="125968" name="圆角矩形 19"/>
          <p:cNvSpPr/>
          <p:nvPr>
            <p:custDataLst>
              <p:tags r:id="rId3"/>
            </p:custDataLst>
          </p:nvPr>
        </p:nvSpPr>
        <p:spPr>
          <a:xfrm>
            <a:off x="1326424" y="5153257"/>
            <a:ext cx="8705881" cy="171181"/>
          </a:xfrm>
          <a:prstGeom prst="roundRect">
            <a:avLst>
              <a:gd name="adj" fmla="val 50000"/>
            </a:avLst>
          </a:prstGeom>
          <a:solidFill>
            <a:srgbClr val="FDD277"/>
          </a:solidFill>
          <a:ln w="12700">
            <a:noFill/>
          </a:ln>
        </p:spPr>
        <p:txBody>
          <a:bodyPr anchor="ctr" anchorCtr="0"/>
          <a:lstStyle/>
          <a:p>
            <a:pPr algn="ctr">
              <a:buClrTx/>
              <a:buFontTx/>
            </a:pPr>
            <a:endParaRPr lang="zh-CN" altLang="en-US" sz="1015">
              <a:solidFill>
                <a:srgbClr val="FFFFFF"/>
              </a:solidFill>
            </a:endParaRPr>
          </a:p>
        </p:txBody>
      </p:sp>
      <p:sp>
        <p:nvSpPr>
          <p:cNvPr id="125969" name="椭圆 463"/>
          <p:cNvSpPr/>
          <p:nvPr>
            <p:custDataLst>
              <p:tags r:id="rId4"/>
            </p:custDataLst>
          </p:nvPr>
        </p:nvSpPr>
        <p:spPr>
          <a:xfrm>
            <a:off x="1881979" y="5168902"/>
            <a:ext cx="514350" cy="370427"/>
          </a:xfrm>
          <a:prstGeom prst="ellipse">
            <a:avLst/>
          </a:prstGeom>
          <a:solidFill>
            <a:srgbClr val="7FC8A5"/>
          </a:solidFill>
          <a:ln w="50800" cap="flat" cmpd="sng">
            <a:solidFill>
              <a:srgbClr val="FFFFFF">
                <a:alpha val="76077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 defTabSz="914400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zh-CN" sz="2700">
                <a:latin typeface="方正卡通简体" panose="03000509000000000000" charset="-122"/>
                <a:ea typeface="方正卡通简体" panose="03000509000000000000" charset="-122"/>
              </a:rPr>
              <a:t>1</a:t>
            </a:r>
          </a:p>
        </p:txBody>
      </p:sp>
      <p:sp>
        <p:nvSpPr>
          <p:cNvPr id="125970" name="椭圆 464"/>
          <p:cNvSpPr/>
          <p:nvPr>
            <p:custDataLst>
              <p:tags r:id="rId5"/>
            </p:custDataLst>
          </p:nvPr>
        </p:nvSpPr>
        <p:spPr>
          <a:xfrm>
            <a:off x="3807460" y="5160645"/>
            <a:ext cx="488315" cy="371475"/>
          </a:xfrm>
          <a:prstGeom prst="ellipse">
            <a:avLst/>
          </a:prstGeom>
          <a:solidFill>
            <a:srgbClr val="7FC8A5"/>
          </a:solidFill>
          <a:ln w="50800" cap="flat" cmpd="sng">
            <a:solidFill>
              <a:srgbClr val="FFFFFF">
                <a:alpha val="76077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 defTabSz="914400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zh-CN" sz="2025">
                <a:latin typeface="方正卡通简体" panose="03000509000000000000" charset="-122"/>
                <a:ea typeface="方正卡通简体" panose="03000509000000000000" charset="-122"/>
              </a:rPr>
              <a:t>2</a:t>
            </a:r>
          </a:p>
        </p:txBody>
      </p:sp>
      <p:sp>
        <p:nvSpPr>
          <p:cNvPr id="125971" name="椭圆 467"/>
          <p:cNvSpPr/>
          <p:nvPr>
            <p:custDataLst>
              <p:tags r:id="rId6"/>
            </p:custDataLst>
          </p:nvPr>
        </p:nvSpPr>
        <p:spPr>
          <a:xfrm>
            <a:off x="6428987" y="5209377"/>
            <a:ext cx="431759" cy="335141"/>
          </a:xfrm>
          <a:prstGeom prst="ellipse">
            <a:avLst/>
          </a:prstGeom>
          <a:solidFill>
            <a:srgbClr val="7FC8A5"/>
          </a:solidFill>
          <a:ln w="50800" cap="flat" cmpd="sng">
            <a:solidFill>
              <a:srgbClr val="FFFFFF">
                <a:alpha val="76077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 defTabSz="914400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zh-CN" sz="2025" dirty="0">
                <a:latin typeface="方正卡通简体" panose="03000509000000000000" charset="-122"/>
                <a:ea typeface="方正卡通简体" panose="03000509000000000000" charset="-122"/>
              </a:rPr>
              <a:t>3</a:t>
            </a:r>
          </a:p>
        </p:txBody>
      </p:sp>
      <p:sp>
        <p:nvSpPr>
          <p:cNvPr id="125972" name="椭圆 470"/>
          <p:cNvSpPr/>
          <p:nvPr>
            <p:custDataLst>
              <p:tags r:id="rId7"/>
            </p:custDataLst>
          </p:nvPr>
        </p:nvSpPr>
        <p:spPr>
          <a:xfrm>
            <a:off x="8993959" y="5154322"/>
            <a:ext cx="431759" cy="370427"/>
          </a:xfrm>
          <a:prstGeom prst="ellipse">
            <a:avLst/>
          </a:prstGeom>
          <a:solidFill>
            <a:srgbClr val="7FC8A5"/>
          </a:solidFill>
          <a:ln w="50800" cap="flat" cmpd="sng">
            <a:solidFill>
              <a:srgbClr val="FFFFFF">
                <a:alpha val="76077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 defTabSz="914400">
              <a:lnSpc>
                <a:spcPct val="120000"/>
              </a:lnSpc>
              <a:buClrTx/>
              <a:buSzTx/>
              <a:buFontTx/>
              <a:buNone/>
            </a:pPr>
            <a:r>
              <a:rPr lang="en-US" altLang="zh-CN" sz="2025">
                <a:latin typeface="方正卡通简体" panose="03000509000000000000" charset="-122"/>
                <a:ea typeface="方正卡通简体" panose="03000509000000000000" charset="-122"/>
              </a:rPr>
              <a:t>4</a:t>
            </a:r>
          </a:p>
        </p:txBody>
      </p:sp>
      <p:grpSp>
        <p:nvGrpSpPr>
          <p:cNvPr id="125974" name="组合 2"/>
          <p:cNvGrpSpPr/>
          <p:nvPr>
            <p:custDataLst>
              <p:tags r:id="rId8"/>
            </p:custDataLst>
          </p:nvPr>
        </p:nvGrpSpPr>
        <p:grpSpPr>
          <a:xfrm>
            <a:off x="1115020" y="5604005"/>
            <a:ext cx="2063524" cy="830997"/>
            <a:chOff x="1607659" y="4787649"/>
            <a:chExt cx="1806797" cy="3193860"/>
          </a:xfrm>
        </p:grpSpPr>
        <p:sp>
          <p:nvSpPr>
            <p:cNvPr id="125975" name="圆角矩形 21"/>
            <p:cNvSpPr/>
            <p:nvPr>
              <p:custDataLst>
                <p:tags r:id="rId12"/>
              </p:custDataLst>
            </p:nvPr>
          </p:nvSpPr>
          <p:spPr>
            <a:xfrm>
              <a:off x="1607659" y="4975073"/>
              <a:ext cx="1442472" cy="1237031"/>
            </a:xfrm>
            <a:prstGeom prst="roundRect">
              <a:avLst>
                <a:gd name="adj" fmla="val 9444"/>
              </a:avLst>
            </a:prstGeom>
            <a:solidFill>
              <a:srgbClr val="FDD277"/>
            </a:solidFill>
            <a:ln w="12700">
              <a:noFill/>
            </a:ln>
          </p:spPr>
          <p:txBody>
            <a:bodyPr anchor="t" anchorCtr="0"/>
            <a:lstStyle/>
            <a:p>
              <a:pPr>
                <a:lnSpc>
                  <a:spcPct val="150000"/>
                </a:lnSpc>
                <a:buClrTx/>
                <a:buFontTx/>
              </a:pPr>
              <a:endParaRPr lang="zh-CN" altLang="en-US" sz="2400">
                <a:solidFill>
                  <a:srgbClr val="4140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976" name="矩形 5"/>
            <p:cNvSpPr/>
            <p:nvPr>
              <p:custDataLst>
                <p:tags r:id="rId13"/>
              </p:custDataLst>
            </p:nvPr>
          </p:nvSpPr>
          <p:spPr>
            <a:xfrm>
              <a:off x="1678646" y="4787649"/>
              <a:ext cx="1735810" cy="319386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交友不慎</a:t>
              </a:r>
            </a:p>
          </p:txBody>
        </p:sp>
      </p:grpSp>
      <p:grpSp>
        <p:nvGrpSpPr>
          <p:cNvPr id="125977" name="组合 10"/>
          <p:cNvGrpSpPr/>
          <p:nvPr>
            <p:custDataLst>
              <p:tags r:id="rId9"/>
            </p:custDataLst>
          </p:nvPr>
        </p:nvGrpSpPr>
        <p:grpSpPr>
          <a:xfrm>
            <a:off x="5490436" y="5557838"/>
            <a:ext cx="2565910" cy="461665"/>
            <a:chOff x="5122964" y="4581880"/>
            <a:chExt cx="3701813" cy="595974"/>
          </a:xfrm>
        </p:grpSpPr>
        <p:sp>
          <p:nvSpPr>
            <p:cNvPr id="125978" name="圆角矩形 469"/>
            <p:cNvSpPr/>
            <p:nvPr>
              <p:custDataLst>
                <p:tags r:id="rId10"/>
              </p:custDataLst>
            </p:nvPr>
          </p:nvSpPr>
          <p:spPr>
            <a:xfrm>
              <a:off x="5122964" y="4624554"/>
              <a:ext cx="3701813" cy="539386"/>
            </a:xfrm>
            <a:prstGeom prst="roundRect">
              <a:avLst>
                <a:gd name="adj" fmla="val 9444"/>
              </a:avLst>
            </a:prstGeom>
            <a:solidFill>
              <a:srgbClr val="FDD277"/>
            </a:solidFill>
            <a:ln w="12700">
              <a:noFill/>
            </a:ln>
          </p:spPr>
          <p:txBody>
            <a:bodyPr anchor="t" anchorCtr="0"/>
            <a:lstStyle/>
            <a:p>
              <a:pPr>
                <a:lnSpc>
                  <a:spcPct val="150000"/>
                </a:lnSpc>
                <a:buClrTx/>
                <a:buFontTx/>
              </a:pPr>
              <a:endParaRPr lang="zh-CN" altLang="en-US" sz="2400">
                <a:solidFill>
                  <a:srgbClr val="4140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979" name="矩形 7"/>
            <p:cNvSpPr/>
            <p:nvPr>
              <p:custDataLst>
                <p:tags r:id="rId11"/>
              </p:custDataLst>
            </p:nvPr>
          </p:nvSpPr>
          <p:spPr>
            <a:xfrm>
              <a:off x="5356984" y="4581880"/>
              <a:ext cx="2951759" cy="59597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严重不良行为</a:t>
              </a:r>
              <a:endParaRPr lang="zh-CN" altLang="en-US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9887581" y="1661706"/>
            <a:ext cx="1398905" cy="46609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</p:spPr>
        <p:txBody>
          <a:bodyPr rtlCol="0" anchor="ctr"/>
          <a:lstStyle/>
          <a:p>
            <a:pPr fontAlgn="auto">
              <a:lnSpc>
                <a:spcPct val="100000"/>
              </a:lnSpc>
              <a:buSzPct val="100000"/>
            </a:pPr>
            <a:endParaRPr lang="zh-CN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025775" y="2604750"/>
            <a:ext cx="2540000" cy="49784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</p:spPr>
        <p:txBody>
          <a:bodyPr rtlCol="0" anchor="ctr"/>
          <a:lstStyle/>
          <a:p>
            <a:pPr fontAlgn="auto">
              <a:lnSpc>
                <a:spcPct val="100000"/>
              </a:lnSpc>
              <a:buSzPct val="100000"/>
            </a:pPr>
            <a:endParaRPr lang="zh-CN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687320" y="3066415"/>
            <a:ext cx="1898015" cy="547370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</p:spPr>
        <p:txBody>
          <a:bodyPr rtlCol="0" anchor="ctr"/>
          <a:lstStyle/>
          <a:p>
            <a:pPr fontAlgn="auto">
              <a:lnSpc>
                <a:spcPct val="100000"/>
              </a:lnSpc>
              <a:buSzPct val="100000"/>
            </a:pPr>
            <a:endParaRPr lang="zh-CN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448675" y="3420745"/>
            <a:ext cx="1367155" cy="723265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</a:ln>
        </p:spPr>
        <p:txBody>
          <a:bodyPr rtlCol="0" anchor="ctr"/>
          <a:lstStyle/>
          <a:p>
            <a:pPr fontAlgn="auto">
              <a:lnSpc>
                <a:spcPct val="100000"/>
              </a:lnSpc>
              <a:buSzPct val="100000"/>
            </a:pPr>
            <a:endParaRPr lang="zh-CN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8458" y="6209126"/>
            <a:ext cx="11678920" cy="460375"/>
          </a:xfrm>
          <a:prstGeom prst="rect">
            <a:avLst/>
          </a:prstGeom>
          <a:noFill/>
          <a:ln>
            <a:noFill/>
          </a:ln>
        </p:spPr>
        <p:txBody>
          <a:bodyPr wrap="square" anchor="t">
            <a:spAutoFit/>
          </a:bodyPr>
          <a:lstStyle/>
          <a:p>
            <a:pPr algn="l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提示：预防犯罪，需要我们</a:t>
            </a: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杜绝不良行为。不良行为与犯罪之间没有不可逾越的鸿沟。</a:t>
            </a:r>
            <a:endParaRPr lang="zh-CN" altLang="zh-CN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5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5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5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5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5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5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59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59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5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5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25969" grpId="0" animBg="1"/>
      <p:bldP spid="125970" grpId="0" animBg="1"/>
      <p:bldP spid="125971" grpId="0" animBg="1"/>
      <p:bldP spid="125972" grpId="0" bldLvl="0" animBg="1"/>
      <p:bldP spid="5" grpId="0" animBg="1"/>
      <p:bldP spid="8" grpId="0" bldLvl="0" animBg="1"/>
      <p:bldP spid="9" grpId="0" animBg="1"/>
      <p:bldP spid="10" grpId="0" bldLvl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551543" y="496388"/>
          <a:ext cx="11488057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24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124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不良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严重不良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dirty="0" smtClean="0"/>
                        <a:t>吸烟喝酒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结伙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斗殴，追逐、拦截他人，</a:t>
                      </a:r>
                      <a:r>
                        <a:rPr lang="zh-CN" altLang="en-US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强拿硬要或者任意损毁、占用公私财物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等寻衅滋事行为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2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8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多次旷课、逃学</a:t>
                      </a:r>
                      <a:endParaRPr lang="zh-CN" altLang="en-US" sz="280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非法携带枪支、弹药或者弩、匕首等国家规定的</a:t>
                      </a:r>
                      <a:r>
                        <a:rPr lang="zh-CN" altLang="en-US" sz="1800" b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管制器具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；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3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无故夜不归宿、离家出走；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殴打、</a:t>
                      </a:r>
                      <a:r>
                        <a:rPr lang="zh-CN" altLang="en-US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辱骂、恐吓，或者故意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伤害他人身体；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4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沉迷</a:t>
                      </a:r>
                      <a:r>
                        <a:rPr lang="zh-CN" altLang="en-US" sz="18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网络</a:t>
                      </a:r>
                      <a:endParaRPr lang="zh-CN" altLang="en-US" sz="280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u="sng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盗窃、哄抢、抢夺或者故意损毁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公私财物；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5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与社会上具有</a:t>
                      </a:r>
                      <a:r>
                        <a:rPr lang="zh-CN" altLang="en-US" sz="1800" b="1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不良习性的人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交往，组织或者参加实施不良行为的团伙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吸食、注射毒品，或者向他人提供毒品</a:t>
                      </a:r>
                      <a:r>
                        <a:rPr lang="zh-CN" altLang="en-US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；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6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进入法律法规规定未成年人不宜进入的场所；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卖淫、嫖娼，或者进行</a:t>
                      </a:r>
                      <a:r>
                        <a:rPr lang="zh-CN" altLang="en-US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淫秽表演</a:t>
                      </a:r>
                      <a:endParaRPr lang="zh-CN" altLang="en-US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7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参与</a:t>
                      </a:r>
                      <a:r>
                        <a:rPr lang="zh-CN" altLang="en-US" sz="18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赌博、变相赌博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，或者参加封建迷信、邪教等活动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参与赌博</a:t>
                      </a:r>
                      <a:r>
                        <a:rPr lang="zh-CN" altLang="en-US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赌资较大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；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dirty="0" smtClean="0"/>
                        <a:t>8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阅览、</a:t>
                      </a:r>
                      <a:r>
                        <a:rPr lang="zh-CN" altLang="en-US" sz="18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观看或者收听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宣扬淫秽、色情、暴力、恐怖、极端等内容的</a:t>
                      </a:r>
                      <a:r>
                        <a:rPr lang="zh-CN" altLang="en-US" sz="1800" b="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读物、音像制品或者网络信息等</a:t>
                      </a:r>
                      <a:endParaRPr lang="zh-CN" altLang="en-US" sz="2800" b="0" u="non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b="1" u="sng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传播</a:t>
                      </a:r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淫秽的读物、音像制品或者信息等；</a:t>
                      </a:r>
                      <a:endParaRPr lang="zh-CN" altLang="en-US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9</a:t>
                      </a:r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其他不利于未成年人身心健康成长的不良行为</a:t>
                      </a:r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其他</a:t>
                      </a:r>
                      <a:r>
                        <a:rPr lang="zh-CN" alt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严重危害社会的行为</a:t>
                      </a:r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62742" y="0"/>
            <a:ext cx="6618515" cy="500906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wrap="square" rtlCol="0" anchor="ctr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655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《</a:t>
            </a:r>
            <a:r>
              <a:rPr lang="zh-CN" altLang="en-US" sz="2655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预防未成年人犯罪法</a:t>
            </a:r>
            <a:r>
              <a:rPr lang="en-US" altLang="zh-CN" sz="2655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》P56-</a:t>
            </a:r>
            <a:r>
              <a:rPr lang="zh-CN" altLang="en-US" sz="2655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相关</a:t>
            </a:r>
            <a:r>
              <a:rPr lang="zh-CN" altLang="en-US" sz="2655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链接</a:t>
            </a:r>
            <a:endParaRPr lang="zh-CN" altLang="en-US" sz="2655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2"/>
          <p:cNvSpPr txBox="1"/>
          <p:nvPr/>
        </p:nvSpPr>
        <p:spPr>
          <a:xfrm>
            <a:off x="-1139687" y="927653"/>
            <a:ext cx="7474226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 fontAlgn="auto">
              <a:spcAft>
                <a:spcPts val="0"/>
              </a:spcAft>
              <a:defRPr/>
            </a:pPr>
            <a:r>
              <a:rPr lang="en-US" altLang="zh-CN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4</a:t>
            </a:r>
            <a:r>
              <a:rPr lang="en-US" altLang="zh-CN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lang="zh-CN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怎样加强自我防范</a:t>
            </a:r>
            <a:r>
              <a:rPr lang="zh-CN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？</a:t>
            </a:r>
            <a:endParaRPr lang="zh-CN" altLang="en-US" sz="3600" b="1" dirty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宋体" panose="02010600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49356" y="1769913"/>
            <a:ext cx="1098605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hangingPunct="0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①我们作为社会成员，要珍惜美好生活，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认清犯罪危害，远离犯罪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P55-1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hangingPunct="0"/>
            <a:r>
              <a:rPr lang="zh-CN" altLang="en-US" sz="3200" b="1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②预防犯罪，需要我们</a:t>
            </a:r>
            <a:r>
              <a:rPr lang="zh-CN" altLang="en-US" sz="32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杜绝不良行为</a:t>
            </a:r>
            <a:r>
              <a:rPr lang="zh-CN" altLang="en-US" sz="3200" b="1" noProof="0" dirty="0" smtClean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P55-2</a:t>
            </a:r>
          </a:p>
          <a:p>
            <a:pPr eaLnBrk="0" hangingPunct="0"/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eaLnBrk="0" hangingPunct="0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③生活在法治社会，我们应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增强法治观念，依法自律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，做一个自觉守法的人。要从小事做起，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避免沾染不良习气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，自觉遵纪守法，防患于未然</a:t>
            </a:r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r>
              <a:rPr lang="en-US" altLang="zh-CN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P56</a:t>
            </a:r>
            <a:endParaRPr lang="zh-CN" altLang="en-US" sz="3200" b="1" kern="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7ADDAD6-54B5-6989-BCD5-2E91D4ED95B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01667" y="128363"/>
            <a:ext cx="1561366" cy="11039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3119120" y="2524805"/>
            <a:ext cx="2351405" cy="500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buClrTx/>
              <a:buSzTx/>
              <a:buFont typeface="Arial" panose="020B0604020202020204" pitchFamily="34" charset="0"/>
            </a:pPr>
            <a:r>
              <a:rPr lang="zh-CN" altLang="en-US" sz="2655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了解罪与罚</a:t>
            </a:r>
            <a:endParaRPr lang="zh-CN" altLang="en-US" sz="2655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986405" y="5187995"/>
            <a:ext cx="2482850" cy="500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55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Wingdings" panose="05000000000000000000" pitchFamily="2" charset="2"/>
              </a:rPr>
              <a:t>加强自我防范</a:t>
            </a:r>
            <a:endParaRPr lang="zh-CN" altLang="en-US" sz="265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468620" y="1906471"/>
            <a:ext cx="630082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刑法作用及内容</a:t>
            </a:r>
          </a:p>
        </p:txBody>
      </p:sp>
      <p:sp>
        <p:nvSpPr>
          <p:cNvPr id="20" name="任意多边形 31"/>
          <p:cNvSpPr/>
          <p:nvPr/>
        </p:nvSpPr>
        <p:spPr>
          <a:xfrm>
            <a:off x="2850026" y="2525040"/>
            <a:ext cx="203501" cy="2981471"/>
          </a:xfrm>
          <a:custGeom>
            <a:avLst/>
            <a:gdLst/>
            <a:ahLst/>
            <a:cxnLst/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endParaRPr lang="zh-CN" altLang="en-US" sz="128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9" name="任意多边形 30"/>
          <p:cNvSpPr/>
          <p:nvPr/>
        </p:nvSpPr>
        <p:spPr>
          <a:xfrm>
            <a:off x="5219065" y="2235880"/>
            <a:ext cx="249555" cy="1962785"/>
          </a:xfrm>
          <a:custGeom>
            <a:avLst/>
            <a:gdLst/>
            <a:ahLst/>
            <a:cxnLst/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endParaRPr lang="zh-CN" altLang="en-US" sz="128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21" name="任意多边形 30"/>
          <p:cNvSpPr/>
          <p:nvPr/>
        </p:nvSpPr>
        <p:spPr>
          <a:xfrm>
            <a:off x="5170805" y="4541023"/>
            <a:ext cx="249555" cy="2282219"/>
          </a:xfrm>
          <a:custGeom>
            <a:avLst/>
            <a:gdLst/>
            <a:ahLst/>
            <a:cxnLst/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endParaRPr lang="zh-CN" altLang="en-US" sz="128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5" name="TextBox 3"/>
          <p:cNvSpPr txBox="1">
            <a:spLocks noChangeArrowheads="1"/>
          </p:cNvSpPr>
          <p:nvPr/>
        </p:nvSpPr>
        <p:spPr bwMode="auto">
          <a:xfrm>
            <a:off x="571175" y="4437802"/>
            <a:ext cx="2028388" cy="50038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anchor="ctr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655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预防犯罪</a:t>
            </a:r>
          </a:p>
        </p:txBody>
      </p:sp>
      <p:sp>
        <p:nvSpPr>
          <p:cNvPr id="26" name="椭圆 25"/>
          <p:cNvSpPr/>
          <p:nvPr/>
        </p:nvSpPr>
        <p:spPr>
          <a:xfrm>
            <a:off x="184785" y="281305"/>
            <a:ext cx="652780" cy="598170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64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4</a:t>
            </a:r>
          </a:p>
        </p:txBody>
      </p:sp>
      <p:sp>
        <p:nvSpPr>
          <p:cNvPr id="27" name="文本框 26"/>
          <p:cNvSpPr txBox="1"/>
          <p:nvPr/>
        </p:nvSpPr>
        <p:spPr>
          <a:xfrm flipH="1">
            <a:off x="837777" y="34757"/>
            <a:ext cx="5434660" cy="97028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4000">
                <a:gradFill flip="none" rotWithShape="1">
                  <a:gsLst>
                    <a:gs pos="0">
                      <a:srgbClr val="62FFFF"/>
                    </a:gs>
                    <a:gs pos="100000">
                      <a:srgbClr val="0D69FF"/>
                    </a:gs>
                  </a:gsLst>
                  <a:lin ang="2700000" scaled="1"/>
                  <a:tileRect/>
                </a:gradFill>
                <a:latin typeface="Agency FB" panose="020B0503020202020204" pitchFamily="34" charset="0"/>
              </a:defRPr>
            </a:lvl1pPr>
          </a:lstStyle>
          <a:p>
            <a:pPr marL="0" marR="0" lvl="0" indent="0" algn="l" defTabSz="964565" rtl="0" eaLnBrk="1" fontAlgn="auto" latinLnBrk="0" hangingPunct="1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Source Han Sans CN" charset="-122"/>
              </a:rPr>
              <a:t>课堂小结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581504" y="2524194"/>
            <a:ext cx="1761669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914400">
              <a:buClrTx/>
              <a:buSzTx/>
              <a:buFont typeface="Arial" panose="020B0604020202020204" pitchFamily="34" charset="0"/>
            </a:pP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犯罪的基本特征</a:t>
            </a:r>
          </a:p>
        </p:txBody>
      </p:sp>
      <p:sp>
        <p:nvSpPr>
          <p:cNvPr id="3" name="任意多边形 31"/>
          <p:cNvSpPr/>
          <p:nvPr/>
        </p:nvSpPr>
        <p:spPr>
          <a:xfrm>
            <a:off x="7456024" y="2410985"/>
            <a:ext cx="162560" cy="1131899"/>
          </a:xfrm>
          <a:custGeom>
            <a:avLst/>
            <a:gdLst/>
            <a:ahLst/>
            <a:cxnLst/>
            <a:rect l="l" t="t" r="r" b="b"/>
            <a:pathLst>
              <a:path w="152698" h="565844">
                <a:moveTo>
                  <a:pt x="152698" y="0"/>
                </a:moveTo>
                <a:lnTo>
                  <a:pt x="152698" y="43457"/>
                </a:lnTo>
                <a:cubicBezTo>
                  <a:pt x="118567" y="44251"/>
                  <a:pt x="101501" y="65087"/>
                  <a:pt x="101501" y="105965"/>
                </a:cubicBezTo>
                <a:lnTo>
                  <a:pt x="101501" y="197346"/>
                </a:lnTo>
                <a:cubicBezTo>
                  <a:pt x="101501" y="243185"/>
                  <a:pt x="85428" y="271363"/>
                  <a:pt x="53281" y="281880"/>
                </a:cubicBezTo>
                <a:lnTo>
                  <a:pt x="53281" y="283368"/>
                </a:lnTo>
                <a:cubicBezTo>
                  <a:pt x="85428" y="293092"/>
                  <a:pt x="101501" y="321071"/>
                  <a:pt x="101501" y="367307"/>
                </a:cubicBezTo>
                <a:lnTo>
                  <a:pt x="101501" y="457200"/>
                </a:lnTo>
                <a:cubicBezTo>
                  <a:pt x="101501" y="481806"/>
                  <a:pt x="105519" y="498921"/>
                  <a:pt x="113556" y="508545"/>
                </a:cubicBezTo>
                <a:cubicBezTo>
                  <a:pt x="121593" y="518170"/>
                  <a:pt x="134640" y="523081"/>
                  <a:pt x="152698" y="523279"/>
                </a:cubicBezTo>
                <a:lnTo>
                  <a:pt x="152698" y="565844"/>
                </a:lnTo>
                <a:cubicBezTo>
                  <a:pt x="84237" y="565249"/>
                  <a:pt x="50007" y="531316"/>
                  <a:pt x="50007" y="464046"/>
                </a:cubicBezTo>
                <a:lnTo>
                  <a:pt x="50007" y="369986"/>
                </a:lnTo>
                <a:cubicBezTo>
                  <a:pt x="50007" y="326925"/>
                  <a:pt x="33338" y="304502"/>
                  <a:pt x="0" y="302716"/>
                </a:cubicBezTo>
                <a:lnTo>
                  <a:pt x="0" y="263128"/>
                </a:lnTo>
                <a:cubicBezTo>
                  <a:pt x="33338" y="260945"/>
                  <a:pt x="50007" y="238125"/>
                  <a:pt x="50007" y="194667"/>
                </a:cubicBezTo>
                <a:lnTo>
                  <a:pt x="50007" y="102989"/>
                </a:lnTo>
                <a:cubicBezTo>
                  <a:pt x="50007" y="34925"/>
                  <a:pt x="84237" y="595"/>
                  <a:pt x="152698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endParaRPr lang="zh-CN" altLang="en-US" sz="128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60335" y="2070780"/>
            <a:ext cx="323850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严重社会危害性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indent="0"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刑事违法性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2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应受刑罚处罚性</a:t>
            </a:r>
            <a:endParaRPr lang="zh-CN" altLang="en-US" sz="24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290" y="879765"/>
            <a:ext cx="12313559" cy="88789"/>
          </a:xfrm>
          <a:prstGeom prst="rect">
            <a:avLst/>
          </a:prstGeom>
          <a:solidFill>
            <a:srgbClr val="DF4D28"/>
          </a:solidFill>
          <a:ln>
            <a:solidFill>
              <a:srgbClr val="DF4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9222" name="Picture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9"/>
          <a:stretch>
            <a:fillRect/>
          </a:stretch>
        </p:blipFill>
        <p:spPr bwMode="auto">
          <a:xfrm>
            <a:off x="184785" y="2488610"/>
            <a:ext cx="2564765" cy="18580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5"/>
          <p:cNvSpPr txBox="1"/>
          <p:nvPr/>
        </p:nvSpPr>
        <p:spPr>
          <a:xfrm>
            <a:off x="5798820" y="3745275"/>
            <a:ext cx="2316480" cy="460375"/>
          </a:xfrm>
          <a:prstGeom prst="rect">
            <a:avLst/>
          </a:prstGeom>
          <a:noFill/>
          <a:ln>
            <a:noFill/>
          </a:ln>
        </p:spPr>
        <p:txBody>
          <a:bodyPr wrap="none" anchor="t">
            <a:spAutoFit/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刑罚含义及分类</a:t>
            </a:r>
            <a:endParaRPr lang="zh-CN" altLang="en-US" sz="2400" b="1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grpSp>
        <p:nvGrpSpPr>
          <p:cNvPr id="9" name="组合 20"/>
          <p:cNvGrpSpPr/>
          <p:nvPr>
            <p:custDataLst>
              <p:tags r:id="rId2"/>
            </p:custDataLst>
          </p:nvPr>
        </p:nvGrpSpPr>
        <p:grpSpPr>
          <a:xfrm>
            <a:off x="5415005" y="4530524"/>
            <a:ext cx="6447589" cy="1301978"/>
            <a:chOff x="5038891" y="3037012"/>
            <a:chExt cx="5139304" cy="976968"/>
          </a:xfrm>
        </p:grpSpPr>
        <p:sp>
          <p:nvSpPr>
            <p:cNvPr id="11" name="矩形 10"/>
            <p:cNvSpPr/>
            <p:nvPr>
              <p:custDataLst>
                <p:tags r:id="rId4"/>
              </p:custDataLst>
            </p:nvPr>
          </p:nvSpPr>
          <p:spPr>
            <a:xfrm>
              <a:off x="5038891" y="3037012"/>
              <a:ext cx="4970156" cy="3464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要珍惜美好生活，认清犯罪危害，远离犯罪</a:t>
              </a:r>
            </a:p>
          </p:txBody>
        </p:sp>
        <p:sp>
          <p:nvSpPr>
            <p:cNvPr id="12" name="矩形 11"/>
            <p:cNvSpPr/>
            <p:nvPr>
              <p:custDataLst>
                <p:tags r:id="rId5"/>
              </p:custDataLst>
            </p:nvPr>
          </p:nvSpPr>
          <p:spPr>
            <a:xfrm>
              <a:off x="5066063" y="3567749"/>
              <a:ext cx="3920651" cy="3464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预防犯罪，需要我们杜绝不良行为</a:t>
              </a:r>
            </a:p>
          </p:txBody>
        </p:sp>
        <p:sp>
          <p:nvSpPr>
            <p:cNvPr id="13" name="矩形 12"/>
            <p:cNvSpPr/>
            <p:nvPr>
              <p:custDataLst>
                <p:tags r:id="rId6"/>
              </p:custDataLst>
            </p:nvPr>
          </p:nvSpPr>
          <p:spPr>
            <a:xfrm>
              <a:off x="5066063" y="3667560"/>
              <a:ext cx="5112132" cy="34642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endParaRPr>
            </a:p>
          </p:txBody>
        </p:sp>
      </p:grpSp>
      <p:sp>
        <p:nvSpPr>
          <p:cNvPr id="14" name="矩形 13"/>
          <p:cNvSpPr/>
          <p:nvPr>
            <p:custDataLst>
              <p:tags r:id="rId3"/>
            </p:custDataLst>
          </p:nvPr>
        </p:nvSpPr>
        <p:spPr>
          <a:xfrm>
            <a:off x="5420360" y="5832504"/>
            <a:ext cx="6848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我们要从小事做起，避免沾染不良习气，自觉遵纪守法，防患于未然。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 bldLvl="0" animBg="1"/>
      <p:bldP spid="20" grpId="1" animBg="1"/>
      <p:bldP spid="29" grpId="0" bldLvl="0" animBg="1"/>
      <p:bldP spid="21" grpId="0" animBg="1"/>
      <p:bldP spid="15" grpId="0" bldLvl="0" animBg="1"/>
      <p:bldP spid="15" grpId="1" animBg="1"/>
      <p:bldP spid="2" grpId="0"/>
      <p:bldP spid="3" grpId="0" bldLvl="0" animBg="1"/>
      <p:bldP spid="5" grpId="0"/>
      <p:bldP spid="6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3785" y="825790"/>
            <a:ext cx="12313559" cy="88789"/>
          </a:xfrm>
          <a:prstGeom prst="rect">
            <a:avLst/>
          </a:prstGeom>
          <a:solidFill>
            <a:srgbClr val="DF4D28"/>
          </a:solidFill>
          <a:ln>
            <a:solidFill>
              <a:srgbClr val="DF4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 sz="2000">
              <a:solidFill>
                <a:srgbClr val="DF4D28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Content Placeholder 2"/>
          <p:cNvSpPr txBox="1"/>
          <p:nvPr/>
        </p:nvSpPr>
        <p:spPr>
          <a:xfrm>
            <a:off x="1116995" y="180"/>
            <a:ext cx="4544091" cy="87884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64565" rtl="0" eaLnBrk="1" fontAlgn="auto" latinLnBrk="0" hangingPunct="1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Source Han Sans CN" charset="-122"/>
                <a:sym typeface="+mn-ea"/>
              </a:rPr>
              <a:t>课堂小测</a:t>
            </a:r>
            <a:endParaRPr lang="en-US" sz="3600" b="1" dirty="0">
              <a:solidFill>
                <a:srgbClr val="DF4D2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04165" y="97155"/>
            <a:ext cx="688340" cy="684530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64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5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116965" y="1073150"/>
            <a:ext cx="985139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algn="l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en-US" altLang="zh-CN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1</a:t>
            </a:r>
            <a:r>
              <a:rPr lang="zh-CN" altLang="en-US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、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大学生闫某因捕猎并售卖了十六只国家二级保护动物燕隼,被法院以非法猎捕珍贵、濒危野生动物罪和非法收购珍贵、濒危野生动物罪,判处有期徒刑十年半。闫某被严惩是因为其行为　(　　)</a:t>
            </a:r>
          </a:p>
          <a:p>
            <a:pPr algn="l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①具有严重的社会危害性   </a:t>
            </a:r>
          </a:p>
          <a:p>
            <a:pPr algn="l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②触犯野生动物保护法和刑法的有关规定</a:t>
            </a:r>
          </a:p>
          <a:p>
            <a:pPr algn="l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③属于民事违法行为,应承担民事责任   </a:t>
            </a:r>
          </a:p>
          <a:p>
            <a:pPr algn="l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④是行政违法行为,应受行政处罚</a:t>
            </a:r>
          </a:p>
          <a:p>
            <a:pPr algn="l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A.①②		B.①④		C.②③		D.③④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149519" y="3594105"/>
            <a:ext cx="203962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6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3785" y="825790"/>
            <a:ext cx="12313559" cy="88789"/>
          </a:xfrm>
          <a:prstGeom prst="rect">
            <a:avLst/>
          </a:prstGeom>
          <a:solidFill>
            <a:srgbClr val="DF4D28"/>
          </a:solidFill>
          <a:ln>
            <a:solidFill>
              <a:srgbClr val="DF4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 sz="2000">
              <a:solidFill>
                <a:srgbClr val="DF4D28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Content Placeholder 2"/>
          <p:cNvSpPr txBox="1"/>
          <p:nvPr/>
        </p:nvSpPr>
        <p:spPr>
          <a:xfrm>
            <a:off x="1116995" y="180"/>
            <a:ext cx="4544091" cy="87884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64565" rtl="0" eaLnBrk="1" fontAlgn="auto" latinLnBrk="0" hangingPunct="1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Source Han Sans CN" charset="-122"/>
                <a:sym typeface="+mn-ea"/>
              </a:rPr>
              <a:t>课堂小测</a:t>
            </a:r>
            <a:endParaRPr lang="en-US" sz="3600" b="1" dirty="0">
              <a:solidFill>
                <a:srgbClr val="DF4D2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04165" y="97155"/>
            <a:ext cx="688340" cy="684530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64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5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10565" y="1205230"/>
            <a:ext cx="1028128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en-US" altLang="zh-CN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2</a:t>
            </a:r>
            <a:r>
              <a:rPr lang="zh-CN" altLang="en-US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、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在法律家族中，刑法是比较特别的一种法律。下列对刑法认识正确的是（    ）</a:t>
            </a: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①刑法和宪法处于同等地位，一样重要</a:t>
            </a: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②刑法是惩治犯罪、保护国家和人民利益的有力武器</a:t>
            </a: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③刑法明确规定了什么行为是犯罪</a:t>
            </a: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④刑法规定了对犯罪应当判处什么样的刑罚</a:t>
            </a:r>
          </a:p>
          <a:p>
            <a:pPr algn="l">
              <a:lnSpc>
                <a:spcPct val="150000"/>
              </a:lnSpc>
              <a:buClrTx/>
              <a:buSzTx/>
              <a:buNone/>
            </a:pP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A. ①②③    B. ①③④    C. ①②④    D. ②③④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133009" y="3256285"/>
            <a:ext cx="203962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6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3785" y="825790"/>
            <a:ext cx="12313559" cy="88789"/>
          </a:xfrm>
          <a:prstGeom prst="rect">
            <a:avLst/>
          </a:prstGeom>
          <a:solidFill>
            <a:srgbClr val="DF4D28"/>
          </a:solidFill>
          <a:ln>
            <a:solidFill>
              <a:srgbClr val="DF4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 sz="2000">
              <a:solidFill>
                <a:srgbClr val="DF4D28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Content Placeholder 2"/>
          <p:cNvSpPr txBox="1"/>
          <p:nvPr/>
        </p:nvSpPr>
        <p:spPr>
          <a:xfrm>
            <a:off x="1116995" y="180"/>
            <a:ext cx="4544091" cy="87884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64565" rtl="0" eaLnBrk="1" fontAlgn="auto" latinLnBrk="0" hangingPunct="1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Source Han Sans CN" charset="-122"/>
                <a:sym typeface="+mn-ea"/>
              </a:rPr>
              <a:t>课堂小测</a:t>
            </a:r>
            <a:endParaRPr lang="en-US" sz="3600" b="1" dirty="0">
              <a:solidFill>
                <a:srgbClr val="DF4D2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04165" y="97155"/>
            <a:ext cx="688340" cy="684530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64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5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92505" y="1063625"/>
            <a:ext cx="10373360" cy="549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lvl="0" indent="0" algn="l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某市未成年人管教所对在押的少年犯进行调查的数据显示，从他们曾有的行为看，有打架行为的占57.9%，有旷课行为的占49.8%，经常光顾网吧的占44.9%，有赌博行为的占44.3%，看过黄色书籍和淫秽影像制品的占31.9%。这说明 (   )</a:t>
            </a:r>
          </a:p>
          <a:p>
            <a:pPr marL="0" lvl="0" indent="0" algn="l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①不良行为任其发展，可能导致违法行为 </a:t>
            </a:r>
          </a:p>
          <a:p>
            <a:pPr marL="0" lvl="0" indent="0" algn="l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②不良行为必然发展为违法行为  </a:t>
            </a:r>
          </a:p>
          <a:p>
            <a:pPr marL="0" lvl="0" indent="0" algn="l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③青少年要抵制不良行为，预防违法犯罪 </a:t>
            </a:r>
          </a:p>
          <a:p>
            <a:pPr marL="0" lvl="0" indent="0" algn="l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④不良行为是小节，无关紧要</a:t>
            </a:r>
          </a:p>
          <a:p>
            <a:pPr marL="0" lvl="0" indent="0" algn="l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A. ①②    B. ②④    C. ①③    D. ③④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133009" y="3256285"/>
            <a:ext cx="203962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6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3785" y="825790"/>
            <a:ext cx="12313559" cy="88789"/>
          </a:xfrm>
          <a:prstGeom prst="rect">
            <a:avLst/>
          </a:prstGeom>
          <a:solidFill>
            <a:srgbClr val="DF4D28"/>
          </a:solidFill>
          <a:ln>
            <a:solidFill>
              <a:srgbClr val="DF4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 sz="2000">
              <a:solidFill>
                <a:srgbClr val="DF4D28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Content Placeholder 2"/>
          <p:cNvSpPr txBox="1"/>
          <p:nvPr/>
        </p:nvSpPr>
        <p:spPr>
          <a:xfrm>
            <a:off x="1116995" y="180"/>
            <a:ext cx="4544091" cy="87884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64565" rtl="0" eaLnBrk="1" fontAlgn="auto" latinLnBrk="0" hangingPunct="1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Source Han Sans CN" charset="-122"/>
                <a:sym typeface="+mn-ea"/>
              </a:rPr>
              <a:t>课堂小测</a:t>
            </a:r>
            <a:endParaRPr lang="en-US" sz="3600" b="1" dirty="0">
              <a:solidFill>
                <a:srgbClr val="DF4D2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04165" y="97155"/>
            <a:ext cx="688340" cy="684530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64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5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88595" y="958215"/>
            <a:ext cx="12101179" cy="542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lvl="0" indent="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4</a:t>
            </a:r>
            <a:r>
              <a:rPr lang="zh-CN" altLang="en-US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、</a:t>
            </a: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八年级学生牛牛经常旷课,夜不归宿,到网吧玩游戏。后因缺钱上网,持刀抢劫,造成受害人重伤,受到刑罚处罚。同学们对此在QQ上展开了议论,其中说法正确的　(　　)</a:t>
            </a:r>
          </a:p>
          <a:p>
            <a:pPr marL="0" lvl="0" indent="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①小兔子乖乖:专心学习,遵纪守法,防微杜渐,否则害人害己</a:t>
            </a:r>
          </a:p>
          <a:p>
            <a:pPr marL="0" lvl="0" indent="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②笨笨鸟:牛牛受刑罚处罚,是因为他经常旷课、夜不归宿</a:t>
            </a:r>
          </a:p>
          <a:p>
            <a:pPr marL="0" lvl="0" indent="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③绿魁·茶:未成年人违法犯罪一般都是从不良习气开始的,我们应避免沾染不良习气</a:t>
            </a:r>
          </a:p>
          <a:p>
            <a:pPr marL="0" lvl="0" indent="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④一剪梅:不良行为和严重不良行为会对个人、家庭和社会造成危害,我们应引以为戒</a:t>
            </a:r>
          </a:p>
          <a:p>
            <a:pPr marL="0" lvl="0" indent="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600" b="1" kern="0" dirty="0"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A.①②④		B.①②③     C.②③④		D.①③④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123383" y="2746146"/>
            <a:ext cx="203962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6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3785" y="825790"/>
            <a:ext cx="12313559" cy="88789"/>
          </a:xfrm>
          <a:prstGeom prst="rect">
            <a:avLst/>
          </a:prstGeom>
          <a:solidFill>
            <a:srgbClr val="DF4D28"/>
          </a:solidFill>
          <a:ln>
            <a:solidFill>
              <a:srgbClr val="DF4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 sz="2000">
              <a:solidFill>
                <a:srgbClr val="DF4D28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Content Placeholder 2"/>
          <p:cNvSpPr txBox="1"/>
          <p:nvPr/>
        </p:nvSpPr>
        <p:spPr>
          <a:xfrm>
            <a:off x="1116995" y="180"/>
            <a:ext cx="4544091" cy="87884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64565" rtl="0" eaLnBrk="1" fontAlgn="auto" latinLnBrk="0" hangingPunct="1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Source Han Sans CN" charset="-122"/>
                <a:sym typeface="+mn-ea"/>
              </a:rPr>
              <a:t>课堂小测</a:t>
            </a:r>
            <a:endParaRPr lang="en-US" sz="3600" b="1" dirty="0">
              <a:solidFill>
                <a:srgbClr val="DF4D2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04165" y="97155"/>
            <a:ext cx="688340" cy="684530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64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5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92505" y="1282700"/>
            <a:ext cx="9851390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5</a:t>
            </a:r>
            <a:r>
              <a:rPr lang="zh-CN" altLang="en-US" sz="2600" b="1" kern="0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、</a:t>
            </a:r>
            <a:r>
              <a:rPr lang="zh-CN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犯罪历来是国家法律打击的重点，犯罪分子终究要受到严厉的刑罚处罚。犯罪的基本特征有</a:t>
            </a:r>
            <a:r>
              <a:rPr lang="zh-CN" altLang="en-US" sz="2600" b="1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（     ）</a:t>
            </a:r>
            <a:endParaRPr kumimoji="0" lang="zh-CN" altLang="zh-CN" sz="2600" b="1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①犯罪是具有严重社会危害性的行为</a:t>
            </a:r>
            <a:endParaRPr kumimoji="0" lang="zh-CN" altLang="zh-CN" sz="2600" b="1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②犯罪是一种触犯刑法的行为</a:t>
            </a:r>
            <a:endParaRPr kumimoji="0" lang="zh-CN" altLang="zh-CN" sz="2600" b="1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③犯罪是一种触犯民事法律法规的行为</a:t>
            </a:r>
            <a:endParaRPr kumimoji="0" lang="zh-CN" altLang="zh-CN" sz="2600" b="1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④犯罪是应受到刑罚处罚的行为</a:t>
            </a:r>
            <a:endParaRPr kumimoji="0" lang="zh-CN" altLang="zh-CN" sz="2600" b="1" i="0" u="none" strike="noStrike" kern="1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A</a:t>
            </a:r>
            <a:r>
              <a:rPr lang="zh-CN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①②</a:t>
            </a:r>
            <a:r>
              <a:rPr lang="en-US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      </a:t>
            </a:r>
            <a:r>
              <a:rPr lang="en-US" altLang="zh-CN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B</a:t>
            </a:r>
            <a:r>
              <a:rPr lang="zh-CN" altLang="en-US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．</a:t>
            </a:r>
            <a:r>
              <a:rPr lang="zh-CN" altLang="zh-CN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①②④ </a:t>
            </a:r>
            <a:r>
              <a:rPr lang="en-US" altLang="zh-CN" sz="26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r>
              <a:rPr lang="zh-CN" altLang="en-US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　　   </a:t>
            </a:r>
            <a:r>
              <a:rPr lang="en-US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C</a:t>
            </a:r>
            <a:r>
              <a:rPr lang="zh-CN" altLang="en-US" sz="2600" b="1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．</a:t>
            </a:r>
            <a:r>
              <a:rPr lang="zh-CN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①③④</a:t>
            </a:r>
            <a:r>
              <a:rPr lang="en-US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</a:t>
            </a:r>
            <a:r>
              <a:rPr lang="zh-CN" altLang="en-US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　 </a:t>
            </a:r>
            <a:r>
              <a:rPr lang="en-US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D</a:t>
            </a:r>
            <a:r>
              <a:rPr lang="zh-CN" altLang="en-US" sz="2600" b="1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．</a:t>
            </a:r>
            <a:r>
              <a:rPr lang="zh-CN" altLang="zh-CN" sz="2600" b="1" kern="100" noProof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②③④</a:t>
            </a:r>
            <a:endParaRPr lang="en-US" altLang="zh-CN" sz="2600" b="1" kern="0" dirty="0"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准圆简体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659299" y="3385190"/>
            <a:ext cx="203962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6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B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3785" y="825790"/>
            <a:ext cx="12313559" cy="88789"/>
          </a:xfrm>
          <a:prstGeom prst="rect">
            <a:avLst/>
          </a:prstGeom>
          <a:solidFill>
            <a:srgbClr val="DF4D28"/>
          </a:solidFill>
          <a:ln>
            <a:solidFill>
              <a:srgbClr val="DF4D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 sz="2000">
              <a:solidFill>
                <a:srgbClr val="DF4D28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Content Placeholder 2"/>
          <p:cNvSpPr txBox="1"/>
          <p:nvPr/>
        </p:nvSpPr>
        <p:spPr>
          <a:xfrm>
            <a:off x="1116995" y="180"/>
            <a:ext cx="4544091" cy="87884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 panose="020B0604020202020204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64565" rtl="0" eaLnBrk="1" fontAlgn="auto" latinLnBrk="0" hangingPunct="1">
              <a:lnSpc>
                <a:spcPts val="685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3600" b="1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Source Han Sans CN" charset="-122"/>
                <a:sym typeface="+mn-ea"/>
              </a:rPr>
              <a:t>课堂小测</a:t>
            </a:r>
            <a:endParaRPr lang="en-US" sz="3600" b="1" dirty="0">
              <a:solidFill>
                <a:srgbClr val="DF4D2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04165" y="97155"/>
            <a:ext cx="688340" cy="684530"/>
          </a:xfrm>
          <a:prstGeom prst="ellipse">
            <a:avLst/>
          </a:prstGeom>
          <a:solidFill>
            <a:srgbClr val="F7BF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64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5</a:t>
            </a:r>
          </a:p>
        </p:txBody>
      </p: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304165" y="958215"/>
            <a:ext cx="11296650" cy="209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92D050"/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6</a:t>
            </a:r>
            <a:r>
              <a:rPr lang="zh-CN" altLang="en-US" sz="2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、学生刘某原来是个好学生，自从认识了一些网友后，就经常旷课，到网吧打游戏，吸烟、酗酒，多次勒索同学，受到学校处分；并在社会上偷窃财物，参与赌博，被公安机关拘留；但他仍不悔改，为了筹集赌资，与网友拦路抢劫多次，最终判处有期徒刑。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</a:rPr>
              <a:t>(1)刘某为什么会走上违法犯罪的道路？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04165" y="3893820"/>
            <a:ext cx="8168005" cy="499110"/>
          </a:xfrm>
          <a:prstGeom prst="rect">
            <a:avLst/>
          </a:prstGeom>
          <a:noFill/>
          <a:ln>
            <a:noFill/>
          </a:ln>
        </p:spPr>
        <p:txBody>
          <a:bodyPr wrap="square" anchor="t">
            <a:spAutoFit/>
          </a:bodyPr>
          <a:lstStyle/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650" b="1" kern="0" dirty="0">
                <a:latin typeface="微软雅黑" panose="020B0503020204020204" pitchFamily="34" charset="-122"/>
                <a:ea typeface="微软雅黑" panose="020B0503020204020204" pitchFamily="34" charset="-122"/>
                <a:cs typeface="方正准圆简体"/>
                <a:sym typeface="+mn-ea"/>
              </a:rPr>
              <a:t>(2)我们应该怎样预防违法犯罪？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04165" y="4566184"/>
            <a:ext cx="11186160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fontAlgn="auto" latinLnBrk="0" hangingPunct="0">
              <a:lnSpc>
                <a:spcPct val="100000"/>
              </a:lnSpc>
            </a:pPr>
            <a:r>
              <a:rPr 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提示：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①我们作为社会成员，要珍惜美好生活，认清犯罪危害，远离犯罪。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0" fontAlgn="auto" latinLnBrk="0" hangingPunct="0">
              <a:lnSpc>
                <a:spcPct val="100000"/>
              </a:lnSpc>
            </a:pPr>
            <a:r>
              <a:rPr lang="zh-CN" altLang="en-US" sz="2400" b="1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②预防犯罪，需要我们杜绝不良行为。</a:t>
            </a:r>
            <a:r>
              <a:rPr lang="zh-CN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不良行为与犯罪之间没有不可逾越的鸿沟。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eaLnBrk="0" fontAlgn="auto" latinLnBrk="0" hangingPunct="0">
              <a:lnSpc>
                <a:spcPct val="10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③生活在法治社会，我们应增强法治观念，依法自律，做一个自觉守法的人。要从小事做起，避免沾染不良习气，自觉遵纪守法，防患于未然。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04165" y="3063875"/>
            <a:ext cx="1083945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提示：他之所以走上违法犯罪道路，在于他自己道德水平低；法治观念淡薄；自制力差；不能明辨是非；不能抵制诱惑等。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Y2EwNmViM2E5ODJkODZjMjA5ZDViMjYzOTMzYzMwZGU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9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6176.737007874016,&quot;width&quot;:5420.439370078740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09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8"/>
  <p:tag name="MH" val="20170908205333"/>
  <p:tag name="MH_LIBRARY" val="GRAPHIC"/>
  <p:tag name="MH_ORDER" val="1"/>
  <p:tag name="MH_TYPE" val="Text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59"/>
  <p:tag name="MH" val="20170908205333"/>
  <p:tag name="MH_LIBRARY" val="GRAPHIC"/>
  <p:tag name="MH_ORDER" val="1"/>
  <p:tag name="MH_TYPE" val="Text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60"/>
  <p:tag name="MH" val="20170908205333"/>
  <p:tag name="MH_LIBRARY" val="GRAPHIC"/>
  <p:tag name="MH_ORDER" val="1"/>
  <p:tag name="MH_TYPE" val="Text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7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22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26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5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9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20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3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9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0"/>
  <p:tag name="KSO_WM_UNIT_FILL_FORE_SCHEMECOLOR_INDEX" val="8"/>
  <p:tag name="KSO_WM_UNIT_FILL_FORE_SCHEMECOLOR_INDEX_BRIGHTNESS" val="0.6"/>
  <p:tag name="KSO_WM_UNIT_FILL_TYPE" val="1"/>
  <p:tag name="KSO_WM_UNIT_LINE_FILL_TYPE" val="2"/>
  <p:tag name="KSO_WM_UNIT_LINE_FORE_SCHEMECOLOR_INDEX" val="8"/>
  <p:tag name="KSO_WM_UNIT_LINE_FORE_SCHEMECOLOR_INDEX_BRIGHTNESS" val="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1"/>
  <p:tag name="KSO_WM_UNIT_FILL_FORE_SCHEMECOLOR_INDEX" val="8"/>
  <p:tag name="KSO_WM_UNIT_FILL_FORE_SCHEMECOLOR_INDEX_BRIGHTNESS" val="0.6"/>
  <p:tag name="KSO_WM_UNIT_FILL_TYPE" val="1"/>
  <p:tag name="KSO_WM_UNIT_LINE_FILL_TYPE" val="2"/>
  <p:tag name="KSO_WM_UNIT_LINE_FORE_SCHEMECOLOR_INDEX" val="8"/>
  <p:tag name="KSO_WM_UNIT_LINE_FORE_SCHEMECOLOR_INDEX_BRIGHTNESS" val="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3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5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6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7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8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9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5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576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6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2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3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8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32"/>
  <p:tag name="KSO_WM_UNIT_PLACING_PICTURE_USER_VIEWPORT" val="{&quot;height&quot;:2656,&quot;width&quot;:3667}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7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1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8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89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39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0225,&quot;width&quot;:12601}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5400" cap="flat" cmpd="sng" algn="ctr">
          <a:solidFill>
            <a:schemeClr val="accent6">
              <a:lumMod val="75000"/>
            </a:schemeClr>
          </a:solidFill>
          <a:prstDash val="solid"/>
        </a:ln>
      </a:spPr>
      <a:bodyPr rtlCol="0" anchor="ctr"/>
      <a:lstStyle>
        <a:defPPr fontAlgn="auto">
          <a:lnSpc>
            <a:spcPct val="100000"/>
          </a:lnSpc>
          <a:buSzPct val="100000"/>
          <a:defRPr lang="zh-CN" altLang="zh-CN" sz="2400" b="1" dirty="0">
            <a:latin typeface="微软雅黑" panose="020B0503020204020204" pitchFamily="34" charset="-122"/>
            <a:ea typeface="微软雅黑" panose="020B0503020204020204" pitchFamily="34" charset="-122"/>
            <a:cs typeface="微软雅黑" panose="020B0503020204020204" pitchFamily="34" charset="-122"/>
            <a:sym typeface="+mn-ea"/>
          </a:defRPr>
        </a:defPPr>
      </a:lstStyle>
    </a:spDef>
    <a:txDef>
      <a:spPr>
        <a:solidFill>
          <a:srgbClr val="92D050"/>
        </a:solidFill>
        <a:ln>
          <a:noFill/>
        </a:ln>
      </a:spPr>
      <a:bodyPr anchor="ctr">
        <a:spAutoFit/>
      </a:bodyPr>
      <a:lstStyle>
        <a:defPPr algn="dist" fontAlgn="base">
          <a:spcBef>
            <a:spcPct val="0"/>
          </a:spcBef>
          <a:spcAft>
            <a:spcPct val="0"/>
          </a:spcAft>
          <a:defRPr lang="zh-CN" altLang="en-US" sz="2655" b="1" dirty="0">
            <a:solidFill>
              <a:schemeClr val="tx1"/>
            </a:solidFill>
            <a:latin typeface="微软雅黑" panose="020B0503020204020204" pitchFamily="34" charset="-122"/>
            <a:ea typeface="微软雅黑" panose="020B0503020204020204" pitchFamily="34" charset="-122"/>
            <a:cs typeface="方正准圆简体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清新简约文艺范2">
      <a:dk1>
        <a:sysClr val="windowText" lastClr="000000"/>
      </a:dk1>
      <a:lt1>
        <a:sysClr val="window" lastClr="FFFFFF"/>
      </a:lt1>
      <a:dk2>
        <a:srgbClr val="E6FDFE"/>
      </a:dk2>
      <a:lt2>
        <a:srgbClr val="E7E6E6"/>
      </a:lt2>
      <a:accent1>
        <a:srgbClr val="3A7450"/>
      </a:accent1>
      <a:accent2>
        <a:srgbClr val="CEDD5B"/>
      </a:accent2>
      <a:accent3>
        <a:srgbClr val="FBE060"/>
      </a:accent3>
      <a:accent4>
        <a:srgbClr val="EB9C47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常用3">
      <a:majorFont>
        <a:latin typeface="Arial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</TotalTime>
  <Words>1981</Words>
  <Application>Microsoft Office PowerPoint</Application>
  <PresentationFormat>宽屏</PresentationFormat>
  <Paragraphs>201</Paragraphs>
  <Slides>22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Source Han Sans CN</vt:lpstr>
      <vt:lpstr>等线</vt:lpstr>
      <vt:lpstr>方正卡通简体</vt:lpstr>
      <vt:lpstr>方正准圆简体</vt:lpstr>
      <vt:lpstr>黑体</vt:lpstr>
      <vt:lpstr>宋体</vt:lpstr>
      <vt:lpstr>微软雅黑</vt:lpstr>
      <vt:lpstr>微软雅黑 Light</vt:lpstr>
      <vt:lpstr>幼圆</vt:lpstr>
      <vt:lpstr>Arial</vt:lpstr>
      <vt:lpstr>Calibri</vt:lpstr>
      <vt:lpstr>Calibri Light</vt:lpstr>
      <vt:lpstr>Wingdings</vt:lpstr>
      <vt:lpstr>Office Theme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WIN7</dc:creator>
  <cp:lastModifiedBy>seewo</cp:lastModifiedBy>
  <cp:revision>110</cp:revision>
  <dcterms:created xsi:type="dcterms:W3CDTF">2017-08-18T03:02:00Z</dcterms:created>
  <dcterms:modified xsi:type="dcterms:W3CDTF">2022-10-18T02:16:53Z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2052-11.1.0.12313</vt:lpwstr>
  </property>
  <property fmtid="{D5CDD505-2E9C-101B-9397-08002B2CF9AE}" pid="3" name="ICV">
    <vt:lpwstr>86C96A57CDDB4AECA0281575CCBB254D</vt:lpwstr>
  </property>
</Properties>
</file>