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Default Extension="mp3" ContentType="audio/mp3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0" r:id="rId3"/>
  </p:sldMasterIdLst>
  <p:notesMasterIdLst>
    <p:notesMasterId r:id="rId4"/>
  </p:notesMasterIdLst>
  <p:sldIdLst>
    <p:sldId id="259" r:id="rId5"/>
    <p:sldId id="564" r:id="rId6"/>
    <p:sldId id="288" r:id="rId7"/>
    <p:sldId id="602" r:id="rId8"/>
    <p:sldId id="642" r:id="rId9"/>
    <p:sldId id="643" r:id="rId10"/>
    <p:sldId id="644" r:id="rId11"/>
    <p:sldId id="645" r:id="rId12"/>
    <p:sldId id="646" r:id="rId13"/>
    <p:sldId id="559" r:id="rId14"/>
    <p:sldId id="311" r:id="rId15"/>
    <p:sldId id="312" r:id="rId16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Lenovo-gy" initials="L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02"/>
        <p:guide pos="384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tags" Target="tags/tag218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slideMaster" Target="slideMasters/slideMaster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3.xml" /><Relationship Id="rId10" Type="http://schemas.openxmlformats.org/officeDocument/2006/relationships/tags" Target="../tags/tag70.xml" /><Relationship Id="rId11" Type="http://schemas.openxmlformats.org/officeDocument/2006/relationships/tags" Target="../tags/tag71.xml" /><Relationship Id="rId12" Type="http://schemas.openxmlformats.org/officeDocument/2006/relationships/tags" Target="../tags/tag72.xml" /><Relationship Id="rId13" Type="http://schemas.openxmlformats.org/officeDocument/2006/relationships/tags" Target="../tags/tag73.xml" /><Relationship Id="rId14" Type="http://schemas.openxmlformats.org/officeDocument/2006/relationships/tags" Target="../tags/tag74.xml" /><Relationship Id="rId15" Type="http://schemas.openxmlformats.org/officeDocument/2006/relationships/tags" Target="../tags/tag75.xml" /><Relationship Id="rId16" Type="http://schemas.openxmlformats.org/officeDocument/2006/relationships/slideMaster" Target="../slideMasters/slideMaster2.xml" /><Relationship Id="rId2" Type="http://schemas.openxmlformats.org/officeDocument/2006/relationships/tags" Target="../tags/tag64.xml" /><Relationship Id="rId3" Type="http://schemas.openxmlformats.org/officeDocument/2006/relationships/image" Target="../media/image2.emf" /><Relationship Id="rId4" Type="http://schemas.openxmlformats.org/officeDocument/2006/relationships/tags" Target="../tags/tag65.xml" /><Relationship Id="rId5" Type="http://schemas.openxmlformats.org/officeDocument/2006/relationships/tags" Target="../tags/tag66.xml" /><Relationship Id="rId6" Type="http://schemas.openxmlformats.org/officeDocument/2006/relationships/image" Target="../media/image3.png" /><Relationship Id="rId7" Type="http://schemas.openxmlformats.org/officeDocument/2006/relationships/tags" Target="../tags/tag67.xml" /><Relationship Id="rId8" Type="http://schemas.openxmlformats.org/officeDocument/2006/relationships/tags" Target="../tags/tag68.xml" /><Relationship Id="rId9" Type="http://schemas.openxmlformats.org/officeDocument/2006/relationships/tags" Target="../tags/tag69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2" Type="http://schemas.openxmlformats.org/officeDocument/2006/relationships/tags" Target="../tags/tag76.xml" /><Relationship Id="rId3" Type="http://schemas.openxmlformats.org/officeDocument/2006/relationships/tags" Target="../tags/tag77.xml" /><Relationship Id="rId4" Type="http://schemas.openxmlformats.org/officeDocument/2006/relationships/tags" Target="../tags/tag78.xml" /><Relationship Id="rId5" Type="http://schemas.openxmlformats.org/officeDocument/2006/relationships/tags" Target="../tags/tag79.xml" /><Relationship Id="rId6" Type="http://schemas.openxmlformats.org/officeDocument/2006/relationships/tags" Target="../tags/tag80.xml" /><Relationship Id="rId7" Type="http://schemas.openxmlformats.org/officeDocument/2006/relationships/tags" Target="../tags/tag81.xml" /><Relationship Id="rId8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10" Type="http://schemas.openxmlformats.org/officeDocument/2006/relationships/slideMaster" Target="../slideMasters/slideMaster2.xml" /><Relationship Id="rId2" Type="http://schemas.openxmlformats.org/officeDocument/2006/relationships/image" Target="../media/image3.png" /><Relationship Id="rId3" Type="http://schemas.openxmlformats.org/officeDocument/2006/relationships/tags" Target="../tags/tag83.xml" /><Relationship Id="rId4" Type="http://schemas.openxmlformats.org/officeDocument/2006/relationships/tags" Target="../tags/tag84.xml" /><Relationship Id="rId5" Type="http://schemas.openxmlformats.org/officeDocument/2006/relationships/tags" Target="../tags/tag85.xml" /><Relationship Id="rId6" Type="http://schemas.openxmlformats.org/officeDocument/2006/relationships/tags" Target="../tags/tag86.xml" /><Relationship Id="rId7" Type="http://schemas.openxmlformats.org/officeDocument/2006/relationships/tags" Target="../tags/tag87.xml" /><Relationship Id="rId8" Type="http://schemas.openxmlformats.org/officeDocument/2006/relationships/tags" Target="../tags/tag88.xml" /><Relationship Id="rId9" Type="http://schemas.openxmlformats.org/officeDocument/2006/relationships/tags" Target="../tags/tag89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2" Type="http://schemas.openxmlformats.org/officeDocument/2006/relationships/tags" Target="../tags/tag90.xml" /><Relationship Id="rId3" Type="http://schemas.openxmlformats.org/officeDocument/2006/relationships/tags" Target="../tags/tag91.xml" /><Relationship Id="rId4" Type="http://schemas.openxmlformats.org/officeDocument/2006/relationships/tags" Target="../tags/tag92.xml" /><Relationship Id="rId5" Type="http://schemas.openxmlformats.org/officeDocument/2006/relationships/tags" Target="../tags/tag93.xml" /><Relationship Id="rId6" Type="http://schemas.openxmlformats.org/officeDocument/2006/relationships/tags" Target="../tags/tag94.xml" /><Relationship Id="rId7" Type="http://schemas.openxmlformats.org/officeDocument/2006/relationships/tags" Target="../tags/tag95.xml" /><Relationship Id="rId8" Type="http://schemas.openxmlformats.org/officeDocument/2006/relationships/tags" Target="../tags/tag96.xml" /><Relationship Id="rId9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10" Type="http://schemas.openxmlformats.org/officeDocument/2006/relationships/tags" Target="../tags/tag105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97.xml" /><Relationship Id="rId3" Type="http://schemas.openxmlformats.org/officeDocument/2006/relationships/tags" Target="../tags/tag98.xml" /><Relationship Id="rId4" Type="http://schemas.openxmlformats.org/officeDocument/2006/relationships/tags" Target="../tags/tag99.xml" /><Relationship Id="rId5" Type="http://schemas.openxmlformats.org/officeDocument/2006/relationships/tags" Target="../tags/tag100.xml" /><Relationship Id="rId6" Type="http://schemas.openxmlformats.org/officeDocument/2006/relationships/tags" Target="../tags/tag101.xml" /><Relationship Id="rId7" Type="http://schemas.openxmlformats.org/officeDocument/2006/relationships/tags" Target="../tags/tag102.xml" /><Relationship Id="rId8" Type="http://schemas.openxmlformats.org/officeDocument/2006/relationships/tags" Target="../tags/tag103.xml" /><Relationship Id="rId9" Type="http://schemas.openxmlformats.org/officeDocument/2006/relationships/tags" Target="../tags/tag104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6.xml" /><Relationship Id="rId2" Type="http://schemas.openxmlformats.org/officeDocument/2006/relationships/tags" Target="../tags/tag107.xml" /><Relationship Id="rId3" Type="http://schemas.openxmlformats.org/officeDocument/2006/relationships/image" Target="../media/image2.emf" /><Relationship Id="rId4" Type="http://schemas.openxmlformats.org/officeDocument/2006/relationships/tags" Target="../tags/tag108.xml" /><Relationship Id="rId5" Type="http://schemas.openxmlformats.org/officeDocument/2006/relationships/tags" Target="../tags/tag109.xml" /><Relationship Id="rId6" Type="http://schemas.openxmlformats.org/officeDocument/2006/relationships/tags" Target="../tags/tag110.xml" /><Relationship Id="rId7" Type="http://schemas.openxmlformats.org/officeDocument/2006/relationships/tags" Target="../tags/tag111.xml" /><Relationship Id="rId8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2.xml" /><Relationship Id="rId2" Type="http://schemas.openxmlformats.org/officeDocument/2006/relationships/tags" Target="../tags/tag113.xml" /><Relationship Id="rId3" Type="http://schemas.openxmlformats.org/officeDocument/2006/relationships/tags" Target="../tags/tag114.xml" /><Relationship Id="rId4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2" Type="http://schemas.openxmlformats.org/officeDocument/2006/relationships/tags" Target="../tags/tag115.xml" /><Relationship Id="rId3" Type="http://schemas.openxmlformats.org/officeDocument/2006/relationships/tags" Target="../tags/tag116.xml" /><Relationship Id="rId4" Type="http://schemas.openxmlformats.org/officeDocument/2006/relationships/tags" Target="../tags/tag117.xml" /><Relationship Id="rId5" Type="http://schemas.openxmlformats.org/officeDocument/2006/relationships/tags" Target="../tags/tag118.xml" /><Relationship Id="rId6" Type="http://schemas.openxmlformats.org/officeDocument/2006/relationships/tags" Target="../tags/tag119.xml" /><Relationship Id="rId7" Type="http://schemas.openxmlformats.org/officeDocument/2006/relationships/tags" Target="../tags/tag120.xml" /><Relationship Id="rId8" Type="http://schemas.openxmlformats.org/officeDocument/2006/relationships/tags" Target="../tags/tag121.xml" /><Relationship Id="rId9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2.xml" /><Relationship Id="rId2" Type="http://schemas.openxmlformats.org/officeDocument/2006/relationships/tags" Target="../tags/tag123.xml" /><Relationship Id="rId3" Type="http://schemas.openxmlformats.org/officeDocument/2006/relationships/tags" Target="../tags/tag124.xml" /><Relationship Id="rId4" Type="http://schemas.openxmlformats.org/officeDocument/2006/relationships/tags" Target="../tags/tag125.xml" /><Relationship Id="rId5" Type="http://schemas.openxmlformats.org/officeDocument/2006/relationships/tags" Target="../tags/tag126.xml" /><Relationship Id="rId6" Type="http://schemas.openxmlformats.org/officeDocument/2006/relationships/tags" Target="../tags/tag127.xml" /><Relationship Id="rId7" Type="http://schemas.openxmlformats.org/officeDocument/2006/relationships/image" Target="../media/image2.emf" /><Relationship Id="rId8" Type="http://schemas.openxmlformats.org/officeDocument/2006/relationships/tags" Target="../tags/tag128.xml" /><Relationship Id="rId9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9.xml" /><Relationship Id="rId2" Type="http://schemas.openxmlformats.org/officeDocument/2006/relationships/tags" Target="../tags/tag130.xml" /><Relationship Id="rId3" Type="http://schemas.openxmlformats.org/officeDocument/2006/relationships/tags" Target="../tags/tag131.xml" /><Relationship Id="rId4" Type="http://schemas.openxmlformats.org/officeDocument/2006/relationships/tags" Target="../tags/tag132.xml" /><Relationship Id="rId5" Type="http://schemas.openxmlformats.org/officeDocument/2006/relationships/tags" Target="../tags/tag133.xml" /><Relationship Id="rId6" Type="http://schemas.openxmlformats.org/officeDocument/2006/relationships/image" Target="../media/image2.emf" /><Relationship Id="rId7" Type="http://schemas.openxmlformats.org/officeDocument/2006/relationships/tags" Target="../tags/tag134.xml" /><Relationship Id="rId8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5.xml" /><Relationship Id="rId10" Type="http://schemas.openxmlformats.org/officeDocument/2006/relationships/tags" Target="../tags/tag142.xml" /><Relationship Id="rId11" Type="http://schemas.openxmlformats.org/officeDocument/2006/relationships/tags" Target="../tags/tag143.xml" /><Relationship Id="rId12" Type="http://schemas.openxmlformats.org/officeDocument/2006/relationships/tags" Target="../tags/tag144.xml" /><Relationship Id="rId13" Type="http://schemas.openxmlformats.org/officeDocument/2006/relationships/slideMaster" Target="../slideMasters/slideMaster2.xml" /><Relationship Id="rId2" Type="http://schemas.openxmlformats.org/officeDocument/2006/relationships/tags" Target="../tags/tag136.xml" /><Relationship Id="rId3" Type="http://schemas.openxmlformats.org/officeDocument/2006/relationships/image" Target="../media/image2.emf" /><Relationship Id="rId4" Type="http://schemas.openxmlformats.org/officeDocument/2006/relationships/tags" Target="../tags/tag137.xml" /><Relationship Id="rId5" Type="http://schemas.openxmlformats.org/officeDocument/2006/relationships/tags" Target="../tags/tag138.xml" /><Relationship Id="rId6" Type="http://schemas.openxmlformats.org/officeDocument/2006/relationships/image" Target="../media/image3.png" /><Relationship Id="rId7" Type="http://schemas.openxmlformats.org/officeDocument/2006/relationships/tags" Target="../tags/tag139.xml" /><Relationship Id="rId8" Type="http://schemas.openxmlformats.org/officeDocument/2006/relationships/tags" Target="../tags/tag140.xml" /><Relationship Id="rId9" Type="http://schemas.openxmlformats.org/officeDocument/2006/relationships/tags" Target="../tags/tag141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2" Type="http://schemas.openxmlformats.org/officeDocument/2006/relationships/tags" Target="../tags/tag145.xml" /><Relationship Id="rId3" Type="http://schemas.openxmlformats.org/officeDocument/2006/relationships/tags" Target="../tags/tag146.xml" /><Relationship Id="rId4" Type="http://schemas.openxmlformats.org/officeDocument/2006/relationships/tags" Target="../tags/tag147.xml" /><Relationship Id="rId5" Type="http://schemas.openxmlformats.org/officeDocument/2006/relationships/tags" Target="../tags/tag148.xml" /><Relationship Id="rId6" Type="http://schemas.openxmlformats.org/officeDocument/2006/relationships/tags" Target="../tags/tag149.xml" /><Relationship Id="rId7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0.xml" /><Relationship Id="rId10" Type="http://schemas.openxmlformats.org/officeDocument/2006/relationships/slideMaster" Target="../slideMasters/slideMaster2.xml" /><Relationship Id="rId2" Type="http://schemas.openxmlformats.org/officeDocument/2006/relationships/image" Target="../media/image3.png" /><Relationship Id="rId3" Type="http://schemas.openxmlformats.org/officeDocument/2006/relationships/tags" Target="../tags/tag151.xml" /><Relationship Id="rId4" Type="http://schemas.openxmlformats.org/officeDocument/2006/relationships/tags" Target="../tags/tag152.xml" /><Relationship Id="rId5" Type="http://schemas.openxmlformats.org/officeDocument/2006/relationships/tags" Target="../tags/tag153.xml" /><Relationship Id="rId6" Type="http://schemas.openxmlformats.org/officeDocument/2006/relationships/tags" Target="../tags/tag154.xml" /><Relationship Id="rId7" Type="http://schemas.openxmlformats.org/officeDocument/2006/relationships/tags" Target="../tags/tag155.xml" /><Relationship Id="rId8" Type="http://schemas.openxmlformats.org/officeDocument/2006/relationships/tags" Target="../tags/tag156.xml" /><Relationship Id="rId9" Type="http://schemas.openxmlformats.org/officeDocument/2006/relationships/tags" Target="../tags/tag157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8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59.xml" /><Relationship Id="rId3" Type="http://schemas.openxmlformats.org/officeDocument/2006/relationships/tags" Target="../tags/tag160.xml" /><Relationship Id="rId4" Type="http://schemas.openxmlformats.org/officeDocument/2006/relationships/tags" Target="../tags/tag161.xml" /><Relationship Id="rId5" Type="http://schemas.openxmlformats.org/officeDocument/2006/relationships/image" Target="../media/image2.emf" /><Relationship Id="rId6" Type="http://schemas.openxmlformats.org/officeDocument/2006/relationships/tags" Target="../tags/tag162.xml" /><Relationship Id="rId7" Type="http://schemas.openxmlformats.org/officeDocument/2006/relationships/tags" Target="../tags/tag163.xml" /><Relationship Id="rId8" Type="http://schemas.openxmlformats.org/officeDocument/2006/relationships/tags" Target="../tags/tag164.xml" /><Relationship Id="rId9" Type="http://schemas.openxmlformats.org/officeDocument/2006/relationships/tags" Target="../tags/tag165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66.xml" /><Relationship Id="rId3" Type="http://schemas.openxmlformats.org/officeDocument/2006/relationships/tags" Target="../tags/tag167.xml" /><Relationship Id="rId4" Type="http://schemas.openxmlformats.org/officeDocument/2006/relationships/tags" Target="../tags/tag168.xml" /><Relationship Id="rId5" Type="http://schemas.openxmlformats.org/officeDocument/2006/relationships/tags" Target="../tags/tag169.xml" /><Relationship Id="rId6" Type="http://schemas.openxmlformats.org/officeDocument/2006/relationships/tags" Target="../tags/tag170.xml" /><Relationship Id="rId7" Type="http://schemas.openxmlformats.org/officeDocument/2006/relationships/tags" Target="../tags/tag171.xml" /><Relationship Id="rId8" Type="http://schemas.openxmlformats.org/officeDocument/2006/relationships/tags" Target="../tags/tag172.xml" /><Relationship Id="rId9" Type="http://schemas.openxmlformats.org/officeDocument/2006/relationships/tags" Target="../tags/tag17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74.xml" /><Relationship Id="rId3" Type="http://schemas.openxmlformats.org/officeDocument/2006/relationships/tags" Target="../tags/tag175.xml" /><Relationship Id="rId4" Type="http://schemas.openxmlformats.org/officeDocument/2006/relationships/tags" Target="../tags/tag176.xml" /><Relationship Id="rId5" Type="http://schemas.openxmlformats.org/officeDocument/2006/relationships/tags" Target="../tags/tag177.xml" /><Relationship Id="rId6" Type="http://schemas.openxmlformats.org/officeDocument/2006/relationships/tags" Target="../tags/tag178.xml" /><Relationship Id="rId7" Type="http://schemas.openxmlformats.org/officeDocument/2006/relationships/tags" Target="../tags/tag179.xml" /><Relationship Id="rId8" Type="http://schemas.openxmlformats.org/officeDocument/2006/relationships/tags" Target="../tags/tag180.xml" /><Relationship Id="rId9" Type="http://schemas.openxmlformats.org/officeDocument/2006/relationships/tags" Target="../tags/tag181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10" Type="http://schemas.openxmlformats.org/officeDocument/2006/relationships/tags" Target="../tags/tag190.xml" /><Relationship Id="rId11" Type="http://schemas.openxmlformats.org/officeDocument/2006/relationships/tags" Target="../tags/tag191.xml" /><Relationship Id="rId12" Type="http://schemas.openxmlformats.org/officeDocument/2006/relationships/slideMaster" Target="../slideMasters/slideMaster2.xml" /><Relationship Id="rId2" Type="http://schemas.openxmlformats.org/officeDocument/2006/relationships/tags" Target="../tags/tag182.xml" /><Relationship Id="rId3" Type="http://schemas.openxmlformats.org/officeDocument/2006/relationships/tags" Target="../tags/tag183.xml" /><Relationship Id="rId4" Type="http://schemas.openxmlformats.org/officeDocument/2006/relationships/tags" Target="../tags/tag184.xml" /><Relationship Id="rId5" Type="http://schemas.openxmlformats.org/officeDocument/2006/relationships/tags" Target="../tags/tag185.xml" /><Relationship Id="rId6" Type="http://schemas.openxmlformats.org/officeDocument/2006/relationships/tags" Target="../tags/tag186.xml" /><Relationship Id="rId7" Type="http://schemas.openxmlformats.org/officeDocument/2006/relationships/tags" Target="../tags/tag187.xml" /><Relationship Id="rId8" Type="http://schemas.openxmlformats.org/officeDocument/2006/relationships/tags" Target="../tags/tag188.xml" /><Relationship Id="rId9" Type="http://schemas.openxmlformats.org/officeDocument/2006/relationships/tags" Target="../tags/tag189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2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93.xml" /><Relationship Id="rId3" Type="http://schemas.openxmlformats.org/officeDocument/2006/relationships/tags" Target="../tags/tag194.xml" /><Relationship Id="rId4" Type="http://schemas.openxmlformats.org/officeDocument/2006/relationships/tags" Target="../tags/tag195.xml" /><Relationship Id="rId5" Type="http://schemas.openxmlformats.org/officeDocument/2006/relationships/tags" Target="../tags/tag196.xml" /><Relationship Id="rId6" Type="http://schemas.openxmlformats.org/officeDocument/2006/relationships/tags" Target="../tags/tag197.xml" /><Relationship Id="rId7" Type="http://schemas.openxmlformats.org/officeDocument/2006/relationships/image" Target="../media/image3.png" /><Relationship Id="rId8" Type="http://schemas.openxmlformats.org/officeDocument/2006/relationships/tags" Target="../tags/tag198.xml" /><Relationship Id="rId9" Type="http://schemas.openxmlformats.org/officeDocument/2006/relationships/tags" Target="../tags/tag199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椭圆 22"/>
          <p:cNvSpPr/>
          <p:nvPr>
            <p:custDataLst>
              <p:tags r:id="rId1"/>
            </p:custDataLst>
          </p:nvPr>
        </p:nvSpPr>
        <p:spPr>
          <a:xfrm>
            <a:off x="3575824" y="902108"/>
            <a:ext cx="5040351" cy="5040351"/>
          </a:xfrm>
          <a:prstGeom prst="ellipse">
            <a:avLst/>
          </a:prstGeom>
          <a:noFill/>
          <a:ln w="19050">
            <a:solidFill>
              <a:schemeClr val="bg1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aseline="0">
              <a:solidFill>
                <a:schemeClr val="lt1"/>
              </a:solidFill>
              <a:latin typeface="Arial" panose="020b0604020202020204" pitchFamily="34" charset="0"/>
            </a:endParaRPr>
          </a:p>
        </p:txBody>
      </p:sp>
      <p:sp>
        <p:nvSpPr>
          <p:cNvPr id="24" name="椭圆 23"/>
          <p:cNvSpPr/>
          <p:nvPr>
            <p:custDataLst>
              <p:tags r:id="rId2"/>
            </p:custDataLst>
          </p:nvPr>
        </p:nvSpPr>
        <p:spPr>
          <a:xfrm>
            <a:off x="3702205" y="1028489"/>
            <a:ext cx="4792448" cy="479244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aseline="0">
              <a:solidFill>
                <a:schemeClr val="lt1"/>
              </a:solidFill>
              <a:latin typeface="Arial" panose="020b0604020202020204" pitchFamily="34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1165"/>
          <a:stretch>
            <a:fillRect/>
          </a:stretch>
        </p:blipFill>
        <p:spPr>
          <a:xfrm rot="10800000">
            <a:off x="0" y="0"/>
            <a:ext cx="12192000" cy="52588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1165"/>
          <a:stretch>
            <a:fillRect/>
          </a:stretch>
        </p:blipFill>
        <p:spPr>
          <a:xfrm>
            <a:off x="0" y="6343262"/>
            <a:ext cx="12192000" cy="52588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 rot="21394552">
            <a:off x="7589552" y="4130896"/>
            <a:ext cx="1247698" cy="131336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6"/>
          <a:stretch>
            <a:fillRect/>
          </a:stretch>
        </p:blipFill>
        <p:spPr>
          <a:xfrm rot="4996177" flipH="1">
            <a:off x="3704031" y="995206"/>
            <a:ext cx="1247698" cy="13133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9"/>
            </p:custDataLst>
          </p:nvPr>
        </p:nvSpPr>
        <p:spPr>
          <a:xfrm>
            <a:off x="4018921" y="1839185"/>
            <a:ext cx="4191225" cy="178814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800" b="0" spc="0" baseline="0">
                <a:solidFill>
                  <a:schemeClr val="accent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0"/>
            </p:custDataLst>
          </p:nvPr>
        </p:nvSpPr>
        <p:spPr>
          <a:xfrm>
            <a:off x="4015662" y="3807186"/>
            <a:ext cx="4197739" cy="705834"/>
          </a:xfrm>
        </p:spPr>
        <p:txBody>
          <a:bodyPr lIns="90000" tIns="46800" rIns="90000" bIns="46800" anchor="t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400" u="none" strike="noStrike" kern="1200" cap="none" spc="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20" name="文本占位符 19"/>
          <p:cNvSpPr>
            <a:spLocks noGrp="1"/>
          </p:cNvSpPr>
          <p:nvPr>
            <p:ph type="body" sz="quarter" idx="13" hasCustomPrompt="1"/>
            <p:custDataLst>
              <p:tags r:id="rId14"/>
            </p:custDataLst>
          </p:nvPr>
        </p:nvSpPr>
        <p:spPr>
          <a:xfrm>
            <a:off x="5196000" y="4801097"/>
            <a:ext cx="1800000" cy="432000"/>
          </a:xfrm>
        </p:spPr>
        <p:txBody>
          <a:bodyPr>
            <a:normAutofit/>
          </a:bodyPr>
          <a:lstStyle>
            <a:lvl1pPr marL="0" indent="0" algn="ctr">
              <a:buNone/>
              <a:defRPr sz="1400" spc="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14" hasCustomPrompt="1"/>
            <p:custDataLst>
              <p:tags r:id="rId15"/>
            </p:custDataLst>
          </p:nvPr>
        </p:nvSpPr>
        <p:spPr>
          <a:xfrm>
            <a:off x="5196000" y="5282728"/>
            <a:ext cx="1800000" cy="432000"/>
          </a:xfrm>
        </p:spPr>
        <p:txBody>
          <a:bodyPr>
            <a:normAutofit/>
          </a:bodyPr>
          <a:lstStyle>
            <a:lvl1pPr marL="0" indent="0" algn="ctr">
              <a:buNone/>
              <a:defRPr sz="1400" spc="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椭圆 6"/>
          <p:cNvSpPr/>
          <p:nvPr>
            <p:custDataLst>
              <p:tags r:id="rId1"/>
            </p:custDataLst>
          </p:nvPr>
        </p:nvSpPr>
        <p:spPr>
          <a:xfrm>
            <a:off x="5086814" y="1766938"/>
            <a:ext cx="2018371" cy="2018371"/>
          </a:xfrm>
          <a:prstGeom prst="ellipse">
            <a:avLst/>
          </a:prstGeom>
          <a:pattFill prst="dkDnDiag">
            <a:fgClr>
              <a:schemeClr val="tx2"/>
            </a:fgClr>
            <a:bgClr>
              <a:schemeClr val="bg1"/>
            </a:bgClr>
          </a:patt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aseline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 rot="21394552">
            <a:off x="6250692" y="2662651"/>
            <a:ext cx="1247698" cy="131336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"/>
          <a:stretch>
            <a:fillRect/>
          </a:stretch>
        </p:blipFill>
        <p:spPr>
          <a:xfrm rot="4996177" flipH="1">
            <a:off x="4756923" y="1478464"/>
            <a:ext cx="1247698" cy="13133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3992271" y="4178958"/>
            <a:ext cx="4207458" cy="584775"/>
          </a:xfrm>
        </p:spPr>
        <p:txBody>
          <a:bodyPr lIns="90000" tIns="46800" rIns="90000" bIns="0" anchor="b" anchorCtr="0">
            <a:normAutofit/>
          </a:bodyPr>
          <a:lstStyle>
            <a:lvl1pPr algn="ctr">
              <a:defRPr sz="3200" b="1" u="none" strike="noStrike" kern="1200" cap="none" spc="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3992271" y="4818461"/>
            <a:ext cx="4207458" cy="355675"/>
          </a:xfrm>
        </p:spPr>
        <p:txBody>
          <a:bodyPr lIns="90000" tIns="0" rIns="90000" bIns="46800">
            <a:normAutofit/>
          </a:bodyPr>
          <a:lstStyle>
            <a:lvl1pPr marL="0" indent="0" algn="ctr" eaLnBrk="1" fontAlgn="auto" latinLnBrk="0" hangingPunct="1">
              <a:buNone/>
              <a:defRPr kumimoji="0" lang="zh-CN" altLang="en-US" sz="1400" b="0" i="0" u="none" strike="noStrike" kern="1200" cap="none" spc="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000" tIns="46800" rIns="90000" bIns="46800">
            <a:normAutofit/>
          </a:bodyPr>
          <a:lstStyle>
            <a:lvl1pPr>
              <a:defRPr sz="1600"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sz="1600"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sz="1600"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sz="1600"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sz="1600"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000" tIns="46800" rIns="90000" bIns="468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>
            <p:custDataLst>
              <p:tags r:id="rId1"/>
            </p:custDataLst>
          </p:nvPr>
        </p:nvSpPr>
        <p:spPr>
          <a:xfrm>
            <a:off x="219307" y="221166"/>
            <a:ext cx="11753386" cy="641566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baseline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69733"/>
            <a:ext cx="2700000" cy="276999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69733"/>
            <a:ext cx="3960000" cy="276999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69733"/>
            <a:ext cx="2700000" cy="276999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219307" y="221166"/>
            <a:ext cx="11753386" cy="641566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baseline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lIns="90000" tIns="46800" rIns="90000" bIns="46800">
            <a:normAutofit/>
          </a:bodyPr>
          <a:lstStyle>
            <a:lvl1pPr indent="0" eaLnBrk="1" fontAlgn="auto" latinLnBrk="0" hangingPunct="1"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 userDrawn="1"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1165"/>
          <a:stretch>
            <a:fillRect/>
          </a:stretch>
        </p:blipFill>
        <p:spPr>
          <a:xfrm rot="10800000">
            <a:off x="0" y="0"/>
            <a:ext cx="12192000" cy="52588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 userDrawn="1">
            <p:custDataLst>
              <p:tags r:id="rId1"/>
            </p:custDataLst>
          </p:nvPr>
        </p:nvSpPr>
        <p:spPr>
          <a:xfrm>
            <a:off x="219307" y="221166"/>
            <a:ext cx="11753386" cy="641566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baseline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lIns="90000" tIns="46800" rIns="90000" bIns="46800"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lIns="90000" tIns="46800" rIns="90000" bIns="46800"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lIns="90000" tIns="46800" rIns="90000" bIns="46800"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 lIns="90000" tIns="46800" rIns="90000" bIns="46800"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1165"/>
          <a:stretch>
            <a:fillRect/>
          </a:stretch>
        </p:blipFill>
        <p:spPr>
          <a:xfrm rot="10800000">
            <a:off x="0" y="0"/>
            <a:ext cx="12192000" cy="52588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椭圆 6"/>
          <p:cNvSpPr/>
          <p:nvPr>
            <p:custDataLst>
              <p:tags r:id="rId1"/>
            </p:custDataLst>
          </p:nvPr>
        </p:nvSpPr>
        <p:spPr>
          <a:xfrm>
            <a:off x="3796768" y="1164733"/>
            <a:ext cx="4547896" cy="4547896"/>
          </a:xfrm>
          <a:prstGeom prst="ellipse">
            <a:avLst/>
          </a:prstGeom>
          <a:noFill/>
          <a:ln w="19050">
            <a:solidFill>
              <a:schemeClr val="bg1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aseline="0">
              <a:latin typeface="Arial" panose="020b0604020202020204" pitchFamily="34" charset="0"/>
            </a:endParaRPr>
          </a:p>
        </p:txBody>
      </p:sp>
      <p:sp>
        <p:nvSpPr>
          <p:cNvPr id="8" name="椭圆 7"/>
          <p:cNvSpPr/>
          <p:nvPr>
            <p:custDataLst>
              <p:tags r:id="rId2"/>
            </p:custDataLst>
          </p:nvPr>
        </p:nvSpPr>
        <p:spPr>
          <a:xfrm>
            <a:off x="3898928" y="1266893"/>
            <a:ext cx="4324214" cy="432421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aseline="0">
              <a:latin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1165"/>
          <a:stretch>
            <a:fillRect/>
          </a:stretch>
        </p:blipFill>
        <p:spPr>
          <a:xfrm rot="10800000">
            <a:off x="0" y="0"/>
            <a:ext cx="12192000" cy="52588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1165"/>
          <a:stretch>
            <a:fillRect/>
          </a:stretch>
        </p:blipFill>
        <p:spPr>
          <a:xfrm>
            <a:off x="0" y="6343262"/>
            <a:ext cx="12192000" cy="52588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 rot="205449" flipH="1">
            <a:off x="3961505" y="4211896"/>
            <a:ext cx="1247698" cy="131336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6"/>
          <a:stretch>
            <a:fillRect/>
          </a:stretch>
        </p:blipFill>
        <p:spPr>
          <a:xfrm rot="16995452">
            <a:off x="7107917" y="1485640"/>
            <a:ext cx="1247698" cy="13133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3311543" y="2731821"/>
            <a:ext cx="5568914" cy="1448117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7200" b="1" i="0" u="none" strike="noStrike" kern="1200" cap="none" spc="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通用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1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034928" y="5693150"/>
            <a:ext cx="1247698" cy="13133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>
            <p:custDataLst>
              <p:tags r:id="rId9"/>
            </p:custDataLst>
          </p:nvPr>
        </p:nvPicPr>
        <p:blipFill>
          <a:blip r:embed="rId2"/>
          <a:stretch>
            <a:fillRect/>
          </a:stretch>
        </p:blipFill>
        <p:spPr>
          <a:xfrm rot="4996177" flipH="1">
            <a:off x="-86304" y="-184665"/>
            <a:ext cx="1247698" cy="1313366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4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flipV="1">
            <a:off x="-17145" y="-1270"/>
            <a:ext cx="12208510" cy="622935"/>
          </a:xfrm>
          <a:prstGeom prst="rect">
            <a:avLst/>
          </a:prstGeom>
        </p:spPr>
      </p:pic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 marL="0" indent="0">
              <a:buNone/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1" r="11483" b="51165"/>
          <a:stretch>
            <a:fillRect/>
          </a:stretch>
        </p:blipFill>
        <p:spPr>
          <a:xfrm rot="10800000" flipV="1">
            <a:off x="-12065" y="6238875"/>
            <a:ext cx="12208510" cy="622935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marL="0" indent="0" algn="ctr">
              <a:buNone/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 rot="18707372">
            <a:off x="11178019" y="2778668"/>
            <a:ext cx="1247698" cy="131336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>
            <p:custDataLst>
              <p:tags r:id="rId9"/>
            </p:custDataLst>
          </p:nvPr>
        </p:nvPicPr>
        <p:blipFill>
          <a:blip r:embed="rId7"/>
          <a:stretch>
            <a:fillRect/>
          </a:stretch>
        </p:blipFill>
        <p:spPr>
          <a:xfrm rot="2781199" flipH="1">
            <a:off x="-233299" y="2772315"/>
            <a:ext cx="1247698" cy="1313366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image" Target="file:///D:\qq&#25991;&#20214;\712321467\Image\C2C\Image2\%7b75232B38-A165-1FB7-499C-2E1C792CACB5%7d.png" TargetMode="External" /><Relationship Id="rId18" Type="http://schemas.openxmlformats.org/officeDocument/2006/relationships/image" Target="../media/image1.png" /><Relationship Id="rId19" Type="http://schemas.openxmlformats.org/officeDocument/2006/relationships/tags" Target="../tags/tag62.xml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3.xml" /><Relationship Id="rId13" Type="http://schemas.openxmlformats.org/officeDocument/2006/relationships/slideLayout" Target="../slideLayouts/slideLayout24.xml" /><Relationship Id="rId14" Type="http://schemas.openxmlformats.org/officeDocument/2006/relationships/slideLayout" Target="../slideLayouts/slideLayout25.xml" /><Relationship Id="rId15" Type="http://schemas.openxmlformats.org/officeDocument/2006/relationships/slideLayout" Target="../slideLayouts/slideLayout26.xml" /><Relationship Id="rId16" Type="http://schemas.openxmlformats.org/officeDocument/2006/relationships/slideLayout" Target="../slideLayouts/slideLayout27.xml" /><Relationship Id="rId17" Type="http://schemas.openxmlformats.org/officeDocument/2006/relationships/slideLayout" Target="../slideLayouts/slideLayout28.xml" /><Relationship Id="rId18" Type="http://schemas.openxmlformats.org/officeDocument/2006/relationships/slideLayout" Target="../slideLayouts/slideLayout29.xml" /><Relationship Id="rId19" Type="http://schemas.openxmlformats.org/officeDocument/2006/relationships/tags" Target="../tags/tag200.xml" /><Relationship Id="rId2" Type="http://schemas.openxmlformats.org/officeDocument/2006/relationships/slideLayout" Target="../slideLayouts/slideLayout13.xml" /><Relationship Id="rId20" Type="http://schemas.openxmlformats.org/officeDocument/2006/relationships/tags" Target="../tags/tag201.xml" /><Relationship Id="rId21" Type="http://schemas.openxmlformats.org/officeDocument/2006/relationships/tags" Target="../tags/tag202.xml" /><Relationship Id="rId22" Type="http://schemas.openxmlformats.org/officeDocument/2006/relationships/tags" Target="../tags/tag203.xml" /><Relationship Id="rId23" Type="http://schemas.openxmlformats.org/officeDocument/2006/relationships/tags" Target="../tags/tag204.xml" /><Relationship Id="rId24" Type="http://schemas.openxmlformats.org/officeDocument/2006/relationships/tags" Target="../tags/tag205.xml" /><Relationship Id="rId25" Type="http://schemas.openxmlformats.org/officeDocument/2006/relationships/image" Target="file:///D:\qq&#25991;&#20214;\712321467\Image\C2C\Image2\%7b75232B38-A165-1FB7-499C-2E1C792CACB5%7d.png" TargetMode="External" /><Relationship Id="rId26" Type="http://schemas.openxmlformats.org/officeDocument/2006/relationships/image" Target="../media/image1.png" /><Relationship Id="rId27" Type="http://schemas.openxmlformats.org/officeDocument/2006/relationships/theme" Target="../theme/theme2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8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19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000" tIns="46800" rIns="90000" bIns="46800" rtlCol="0" anchor="t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8" name="图片 1073743875" descr="学科网 zxxk.com"/>
          <p:cNvPicPr>
            <a:picLocks noChangeAspect="1"/>
          </p:cNvPicPr>
          <p:nvPr/>
        </p:nvPicPr>
        <p:blipFill>
          <a:blip r:embed="rId26" r:link="rId2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Relationship Id="rId4" Type="http://schemas.openxmlformats.org/officeDocument/2006/relationships/image" Target="../media/image5.jpeg" /><Relationship Id="rId5" Type="http://schemas.openxmlformats.org/officeDocument/2006/relationships/tags" Target="../tags/tag206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6.jpeg" /><Relationship Id="rId3" Type="http://schemas.openxmlformats.org/officeDocument/2006/relationships/image" Target="../media/image7.png" /><Relationship Id="rId4" Type="http://schemas.microsoft.com/office/2007/relationships/media" Target="../media/media1.mp3" /><Relationship Id="rId5" Type="http://schemas.microsoft.com/office/2007/relationships/media" Target="../media/media1.mp3" TargetMode="Internal" /><Relationship Id="rId6" Type="http://schemas.openxmlformats.org/officeDocument/2006/relationships/tags" Target="../tags/tag20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08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09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10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8.jpeg" /><Relationship Id="rId3" Type="http://schemas.openxmlformats.org/officeDocument/2006/relationships/tags" Target="../tags/tag21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9.jpeg" /><Relationship Id="rId3" Type="http://schemas.openxmlformats.org/officeDocument/2006/relationships/image" Target="../media/image10.png" /><Relationship Id="rId4" Type="http://schemas.openxmlformats.org/officeDocument/2006/relationships/image" Target="../media/image11.png" /><Relationship Id="rId5" Type="http://schemas.openxmlformats.org/officeDocument/2006/relationships/image" Target="../media/image12.jpeg" /><Relationship Id="rId6" Type="http://schemas.openxmlformats.org/officeDocument/2006/relationships/tags" Target="../tags/tag21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3.png" /><Relationship Id="rId3" Type="http://schemas.openxmlformats.org/officeDocument/2006/relationships/tags" Target="../tags/tag2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4.jpeg" /><Relationship Id="rId3" Type="http://schemas.openxmlformats.org/officeDocument/2006/relationships/tags" Target="../tags/tag21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1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1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5.png" /><Relationship Id="rId3" Type="http://schemas.openxmlformats.org/officeDocument/2006/relationships/tags" Target="../tags/tag21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" y="3810"/>
            <a:ext cx="12192635" cy="78930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11480" y="1704975"/>
            <a:ext cx="1106233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4000"/>
              <a:t>第三节</a:t>
            </a:r>
            <a:r>
              <a:rPr lang="en-US" altLang="zh-CN" sz="4000"/>
              <a:t>  </a:t>
            </a:r>
            <a:r>
              <a:rPr lang="zh-CN" sz="4000">
                <a:sym typeface="+mn-ea"/>
              </a:rPr>
              <a:t>拟定保护生态环境的计划（实践课）</a:t>
            </a:r>
            <a:r>
              <a:rPr lang="en-US" altLang="zh-CN" sz="4000"/>
              <a:t>  </a:t>
            </a:r>
            <a:endParaRPr lang="zh-CN" altLang="en-US" sz="4000"/>
          </a:p>
        </p:txBody>
      </p:sp>
      <p:sp>
        <p:nvSpPr>
          <p:cNvPr id="7" name="文本框 6"/>
          <p:cNvSpPr txBox="1"/>
          <p:nvPr/>
        </p:nvSpPr>
        <p:spPr>
          <a:xfrm>
            <a:off x="411480" y="982980"/>
            <a:ext cx="74021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第四单元</a:t>
            </a:r>
            <a:r>
              <a:rPr lang="en-US" altLang="zh-CN" sz="2400"/>
              <a:t>  </a:t>
            </a:r>
            <a:r>
              <a:rPr lang="zh-CN" altLang="en-US" sz="2400"/>
              <a:t>第七章</a:t>
            </a:r>
            <a:r>
              <a:rPr lang="en-US" altLang="zh-CN" sz="2400"/>
              <a:t>  </a:t>
            </a:r>
            <a:r>
              <a:rPr lang="zh-CN" altLang="en-US" sz="2400"/>
              <a:t>人类活动对生物圈的影响</a:t>
            </a:r>
            <a:endParaRPr lang="zh-CN" altLang="en-US" sz="2400"/>
          </a:p>
        </p:txBody>
      </p:sp>
      <p:pic>
        <p:nvPicPr>
          <p:cNvPr id="100" name="图片 99"/>
          <p:cNvPicPr/>
          <p:nvPr/>
        </p:nvPicPr>
        <p:blipFill>
          <a:blip r:embed="rId4"/>
          <a:stretch>
            <a:fillRect/>
          </a:stretch>
        </p:blipFill>
        <p:spPr>
          <a:xfrm>
            <a:off x="2391410" y="2990215"/>
            <a:ext cx="7409815" cy="354266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Text Box 2"/>
          <p:cNvSpPr txBox="1"/>
          <p:nvPr/>
        </p:nvSpPr>
        <p:spPr>
          <a:xfrm flipH="1">
            <a:off x="1257300" y="1174750"/>
            <a:ext cx="4819015" cy="4399915"/>
          </a:xfrm>
          <a:prstGeom prst="rect">
            <a:avLst/>
          </a:prstGeom>
          <a:noFill/>
          <a:ln w="9525">
            <a:noFill/>
          </a:ln>
        </p:spPr>
        <p:txBody>
          <a:bodyPr vert="horz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一起读诗词：</a:t>
            </a:r>
            <a:endParaRPr lang="zh-CN" altLang="en-US" sz="2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《行香子》</a:t>
            </a:r>
            <a:endParaRPr lang="zh-CN" altLang="en-US" sz="2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秦观</a:t>
            </a:r>
            <a:endParaRPr lang="zh-CN" altLang="en-US" sz="2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树绕村庄，水满坡塘。</a:t>
            </a:r>
            <a:endParaRPr lang="zh-CN" altLang="en-US" sz="2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倚东风，豪兴倘徉。</a:t>
            </a:r>
            <a:endParaRPr lang="zh-CN" altLang="en-US" sz="2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小园几许，收尽春光。</a:t>
            </a:r>
            <a:endParaRPr lang="zh-CN" altLang="en-US" sz="2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有桃花红，李花白，菜花黄。</a:t>
            </a:r>
            <a:endParaRPr lang="zh-CN" altLang="en-US" sz="2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4625" y="174625"/>
            <a:ext cx="45421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highlight>
                  <a:srgbClr val="FFFF00"/>
                </a:highlight>
              </a:rPr>
              <a:t>想一想，议一议</a:t>
            </a:r>
            <a:endParaRPr lang="zh-CN" altLang="en-US" sz="3600">
              <a:highlight>
                <a:srgbClr val="FFFF00"/>
              </a:highlight>
            </a:endParaRPr>
          </a:p>
        </p:txBody>
      </p:sp>
      <p:pic>
        <p:nvPicPr>
          <p:cNvPr id="101" name="图片 100"/>
          <p:cNvPicPr/>
          <p:nvPr/>
        </p:nvPicPr>
        <p:blipFill>
          <a:blip r:embed="rId2"/>
          <a:srcRect b="18133"/>
          <a:stretch>
            <a:fillRect/>
          </a:stretch>
        </p:blipFill>
        <p:spPr>
          <a:xfrm>
            <a:off x="7284085" y="1069975"/>
            <a:ext cx="4505325" cy="43129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90dd521c41b14d198dd7e2d18ce8ccca_20128584">
            <a:hlinkClick action="ppaction://media"/>
          </p:cNvPr>
          <p:cNvPicPr>
            <a:picLocks noRot="1"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4097655" y="174625"/>
            <a:ext cx="619125" cy="619125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399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53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633095" y="2076450"/>
            <a:ext cx="1092644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200000"/>
              </a:lnSpc>
            </a:pPr>
            <a:r>
              <a:rPr lang="en-US" altLang="zh-CN" sz="2800">
                <a:sym typeface="+mn-ea"/>
              </a:rPr>
              <a:t>1. </a:t>
            </a:r>
            <a:r>
              <a:rPr lang="zh-CN" altLang="en-US" sz="2800">
                <a:sym typeface="+mn-ea"/>
              </a:rPr>
              <a:t>分析当地生态环境的现状，拟定保护当地生态化境的计划。（重点、难点）</a:t>
            </a:r>
            <a:endParaRPr lang="zh-CN" altLang="en-US" sz="2800"/>
          </a:p>
          <a:p>
            <a:pPr fontAlgn="auto">
              <a:lnSpc>
                <a:spcPct val="200000"/>
              </a:lnSpc>
            </a:pPr>
            <a:r>
              <a:rPr lang="en-US" altLang="zh-CN" sz="2800"/>
              <a:t>2. </a:t>
            </a:r>
            <a:r>
              <a:rPr lang="zh-CN" altLang="en-US" sz="2800"/>
              <a:t>认同每个公民都有保护生态环境的责任。</a:t>
            </a:r>
            <a:r>
              <a:rPr lang="zh-CN" altLang="en-US" sz="2800">
                <a:sym typeface="+mn-ea"/>
              </a:rPr>
              <a:t>（重点）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4176395" y="321310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3200">
                <a:highlight>
                  <a:srgbClr val="FFFF00"/>
                </a:highlight>
                <a:sym typeface="+mn-ea"/>
              </a:rPr>
              <a:t>学习目标</a:t>
            </a:r>
            <a:endParaRPr lang="zh-CN" altLang="en-US" sz="3200">
              <a:solidFill>
                <a:schemeClr val="tx1"/>
              </a:solidFill>
              <a:highlight>
                <a:srgbClr val="FFFF00"/>
              </a:highlight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" name="文本框 39"/>
          <p:cNvSpPr txBox="1"/>
          <p:nvPr/>
        </p:nvSpPr>
        <p:spPr>
          <a:xfrm>
            <a:off x="169545" y="0"/>
            <a:ext cx="112496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sz="3200" b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一、调查当地生态环境及拟定保护环境的计划</a:t>
            </a:r>
            <a:endParaRPr lang="en-US" altLang="zh-CN" sz="3200" b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94385" y="916940"/>
            <a:ext cx="580834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sz="2800"/>
              <a:t>1. </a:t>
            </a:r>
            <a:r>
              <a:rPr lang="zh-CN" altLang="en-US" sz="2800"/>
              <a:t>材料准备：</a:t>
            </a:r>
            <a:endParaRPr lang="zh-CN" altLang="en-US" sz="2800"/>
          </a:p>
          <a:p>
            <a:pPr fontAlgn="auto">
              <a:lnSpc>
                <a:spcPct val="150000"/>
              </a:lnSpc>
            </a:pPr>
            <a:endParaRPr lang="zh-CN" altLang="en-US" sz="2800"/>
          </a:p>
          <a:p>
            <a:pPr fontAlgn="auto">
              <a:lnSpc>
                <a:spcPct val="150000"/>
              </a:lnSpc>
            </a:pPr>
            <a:endParaRPr lang="zh-CN" altLang="en-US" sz="2800"/>
          </a:p>
          <a:p>
            <a:pPr fontAlgn="auto">
              <a:lnSpc>
                <a:spcPct val="150000"/>
              </a:lnSpc>
            </a:pPr>
            <a:r>
              <a:rPr lang="en-US" altLang="zh-CN" sz="2800"/>
              <a:t>2. </a:t>
            </a:r>
            <a:r>
              <a:rPr lang="zh-CN" altLang="en-US" sz="2800"/>
              <a:t>调查当地生态环境的实施建议：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1078230" y="1782445"/>
            <a:ext cx="102012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0070C0"/>
                </a:solidFill>
              </a:rPr>
              <a:t>若干个小桶及饮料瓶、分类计数的笔和本、计算器、橡胶手套、电子秤或弹簧秤、口罩等防护用品、相机、摄像机等</a:t>
            </a:r>
            <a:endParaRPr lang="zh-CN" altLang="en-US" sz="2400">
              <a:solidFill>
                <a:srgbClr val="0070C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78230" y="3680460"/>
            <a:ext cx="1020127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1</a:t>
            </a:r>
            <a:r>
              <a:rPr lang="zh-CN" altLang="en-US" sz="2400">
                <a:solidFill>
                  <a:srgbClr val="0070C0"/>
                </a:solidFill>
              </a:rPr>
              <a:t>）分组：每组</a:t>
            </a:r>
            <a:r>
              <a:rPr lang="en-US" altLang="zh-CN" sz="2400">
                <a:solidFill>
                  <a:srgbClr val="0070C0"/>
                </a:solidFill>
              </a:rPr>
              <a:t>6-8</a:t>
            </a:r>
            <a:r>
              <a:rPr lang="zh-CN" altLang="en-US" sz="2400">
                <a:solidFill>
                  <a:srgbClr val="0070C0"/>
                </a:solidFill>
              </a:rPr>
              <a:t>人。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2</a:t>
            </a:r>
            <a:r>
              <a:rPr lang="zh-CN" altLang="en-US" sz="2400">
                <a:solidFill>
                  <a:srgbClr val="0070C0"/>
                </a:solidFill>
              </a:rPr>
              <a:t>）调查范围：调查校园或家庭所在社区的生态环境状况。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3</a:t>
            </a:r>
            <a:r>
              <a:rPr lang="zh-CN" altLang="en-US" sz="2400">
                <a:solidFill>
                  <a:srgbClr val="0070C0"/>
                </a:solidFill>
              </a:rPr>
              <a:t>）确定调查问题（至少选择一个当地问题）：森林面积减少、水土流失、水污染等。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4</a:t>
            </a:r>
            <a:r>
              <a:rPr lang="zh-CN" altLang="en-US" sz="2400">
                <a:solidFill>
                  <a:srgbClr val="0070C0"/>
                </a:solidFill>
              </a:rPr>
              <a:t>）指定调查计划：目的、时间、地点、分工、准备材料等。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5</a:t>
            </a:r>
            <a:r>
              <a:rPr lang="zh-CN" altLang="en-US" sz="2400">
                <a:solidFill>
                  <a:srgbClr val="0070C0"/>
                </a:solidFill>
              </a:rPr>
              <a:t>）实地调查或查阅资料，写调查报告。</a:t>
            </a:r>
            <a:endParaRPr lang="zh-CN" altLang="en-US" sz="2400">
              <a:solidFill>
                <a:srgbClr val="0070C0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" name="文本框 39"/>
          <p:cNvSpPr txBox="1"/>
          <p:nvPr/>
        </p:nvSpPr>
        <p:spPr>
          <a:xfrm>
            <a:off x="169545" y="0"/>
            <a:ext cx="112496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sz="3200" b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一、调查当地生态环境及拟定保护环境的计划</a:t>
            </a:r>
            <a:endParaRPr lang="en-US" altLang="zh-CN" sz="3200" b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94385" y="916940"/>
            <a:ext cx="8858885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sz="2800"/>
              <a:t>3. </a:t>
            </a:r>
            <a:r>
              <a:rPr lang="zh-CN" altLang="en-US" sz="2800"/>
              <a:t>拟定保护当地生态环境计划的实施建议：</a:t>
            </a:r>
            <a:endParaRPr lang="zh-CN" altLang="en-US" sz="2800"/>
          </a:p>
          <a:p>
            <a:pPr fontAlgn="auto">
              <a:lnSpc>
                <a:spcPct val="150000"/>
              </a:lnSpc>
            </a:pPr>
            <a:endParaRPr lang="zh-CN" altLang="en-US" sz="2800"/>
          </a:p>
          <a:p>
            <a:pPr fontAlgn="auto">
              <a:lnSpc>
                <a:spcPct val="150000"/>
              </a:lnSpc>
            </a:pPr>
            <a:endParaRPr lang="zh-CN" altLang="en-US" sz="2800"/>
          </a:p>
          <a:p>
            <a:pPr fontAlgn="auto">
              <a:lnSpc>
                <a:spcPct val="150000"/>
              </a:lnSpc>
            </a:pPr>
            <a:endParaRPr lang="en-US" altLang="zh-CN" sz="2800"/>
          </a:p>
          <a:p>
            <a:pPr fontAlgn="auto">
              <a:lnSpc>
                <a:spcPct val="150000"/>
              </a:lnSpc>
            </a:pPr>
            <a:r>
              <a:rPr lang="en-US" altLang="zh-CN" sz="2800"/>
              <a:t>4. </a:t>
            </a:r>
            <a:r>
              <a:rPr lang="zh-CN" altLang="en-US" sz="2800"/>
              <a:t>注意事项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1217930" y="1698625"/>
            <a:ext cx="1020127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1</a:t>
            </a:r>
            <a:r>
              <a:rPr lang="zh-CN" altLang="en-US" sz="2400">
                <a:solidFill>
                  <a:srgbClr val="0070C0"/>
                </a:solidFill>
              </a:rPr>
              <a:t>）</a:t>
            </a:r>
            <a:r>
              <a:rPr lang="zh-CN" sz="2400">
                <a:solidFill>
                  <a:srgbClr val="0070C0"/>
                </a:solidFill>
              </a:rPr>
              <a:t>分析调查报告，小组讨论，找出调查报告反应出的问题设计哪些因素。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2</a:t>
            </a:r>
            <a:r>
              <a:rPr lang="zh-CN" altLang="en-US" sz="2400">
                <a:solidFill>
                  <a:srgbClr val="0070C0"/>
                </a:solidFill>
              </a:rPr>
              <a:t>）针对已经确定的影响因素，小组内分工查找资料。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3</a:t>
            </a:r>
            <a:r>
              <a:rPr lang="zh-CN" altLang="en-US" sz="2400">
                <a:solidFill>
                  <a:srgbClr val="0070C0"/>
                </a:solidFill>
              </a:rPr>
              <a:t>）资料汇总，组内讨论，确定保护的具体措施。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4</a:t>
            </a:r>
            <a:r>
              <a:rPr lang="zh-CN" altLang="en-US" sz="2400">
                <a:solidFill>
                  <a:srgbClr val="0070C0"/>
                </a:solidFill>
              </a:rPr>
              <a:t>）拟定保护计划。</a:t>
            </a:r>
            <a:endParaRPr lang="zh-CN" altLang="en-US" sz="2400">
              <a:solidFill>
                <a:srgbClr val="0070C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17930" y="4328795"/>
            <a:ext cx="1020127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1</a:t>
            </a:r>
            <a:r>
              <a:rPr lang="zh-CN" altLang="en-US" sz="2400">
                <a:solidFill>
                  <a:srgbClr val="0070C0"/>
                </a:solidFill>
              </a:rPr>
              <a:t>）</a:t>
            </a:r>
            <a:r>
              <a:rPr lang="zh-CN" sz="2400">
                <a:solidFill>
                  <a:srgbClr val="0070C0"/>
                </a:solidFill>
              </a:rPr>
              <a:t>做好防护，注意安全。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2</a:t>
            </a:r>
            <a:r>
              <a:rPr lang="zh-CN" altLang="en-US" sz="2400">
                <a:solidFill>
                  <a:srgbClr val="0070C0"/>
                </a:solidFill>
              </a:rPr>
              <a:t>）集体行动，分工明确。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3</a:t>
            </a:r>
            <a:r>
              <a:rPr lang="zh-CN" altLang="en-US" sz="2400">
                <a:solidFill>
                  <a:srgbClr val="0070C0"/>
                </a:solidFill>
              </a:rPr>
              <a:t>）团结合作，互帮互助。</a:t>
            </a:r>
            <a:endParaRPr lang="zh-CN" altLang="en-US" sz="2400">
              <a:solidFill>
                <a:srgbClr val="0070C0"/>
              </a:solidFill>
            </a:endParaRPr>
          </a:p>
          <a:p>
            <a:r>
              <a:rPr lang="zh-CN" altLang="en-US" sz="2400">
                <a:solidFill>
                  <a:srgbClr val="0070C0"/>
                </a:solidFill>
              </a:rPr>
              <a:t>（</a:t>
            </a:r>
            <a:r>
              <a:rPr lang="en-US" altLang="zh-CN" sz="2400">
                <a:solidFill>
                  <a:srgbClr val="0070C0"/>
                </a:solidFill>
              </a:rPr>
              <a:t>4</a:t>
            </a:r>
            <a:r>
              <a:rPr lang="zh-CN" altLang="en-US" sz="2400">
                <a:solidFill>
                  <a:srgbClr val="0070C0"/>
                </a:solidFill>
              </a:rPr>
              <a:t>）若因调查不便引起的纠纷，学生不要直接与被调查单位和个人交涉，上报学校。</a:t>
            </a:r>
            <a:endParaRPr lang="zh-CN" altLang="en-US" sz="2400">
              <a:solidFill>
                <a:srgbClr val="0070C0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794385" y="916940"/>
            <a:ext cx="6103620" cy="4615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sz="2800"/>
              <a:t>1. </a:t>
            </a:r>
            <a:r>
              <a:rPr lang="zh-CN" altLang="en-US" sz="2800"/>
              <a:t>各小组交流一下你的调查报告和保护当地生态环境的计划吧！</a:t>
            </a:r>
            <a:endParaRPr lang="zh-CN" altLang="en-US" sz="2800"/>
          </a:p>
          <a:p>
            <a:pPr fontAlgn="auto">
              <a:lnSpc>
                <a:spcPct val="150000"/>
              </a:lnSpc>
            </a:pPr>
            <a:endParaRPr lang="en-US" altLang="zh-CN" sz="2800"/>
          </a:p>
          <a:p>
            <a:pPr fontAlgn="auto">
              <a:lnSpc>
                <a:spcPct val="150000"/>
              </a:lnSpc>
            </a:pPr>
            <a:r>
              <a:rPr lang="en-US" altLang="zh-CN" sz="2800"/>
              <a:t>2. </a:t>
            </a:r>
            <a:r>
              <a:rPr lang="zh-CN" altLang="en-US" sz="2800"/>
              <a:t>其他小组给出自己的评价。</a:t>
            </a:r>
            <a:endParaRPr lang="zh-CN" altLang="en-US" sz="2800"/>
          </a:p>
          <a:p>
            <a:pPr fontAlgn="auto">
              <a:lnSpc>
                <a:spcPct val="150000"/>
              </a:lnSpc>
            </a:pPr>
            <a:endParaRPr lang="zh-CN" altLang="en-US" sz="2800"/>
          </a:p>
          <a:p>
            <a:pPr fontAlgn="auto">
              <a:lnSpc>
                <a:spcPct val="150000"/>
              </a:lnSpc>
            </a:pPr>
            <a:r>
              <a:rPr lang="en-US" altLang="zh-CN" sz="2800"/>
              <a:t>3. </a:t>
            </a:r>
            <a:r>
              <a:rPr lang="zh-CN" altLang="en-US" sz="2800"/>
              <a:t>投票：选出调查报告反应的问题最准确，保护计划切实可行的组别。</a:t>
            </a:r>
            <a:endParaRPr lang="zh-CN" altLang="en-US" sz="2800"/>
          </a:p>
        </p:txBody>
      </p:sp>
      <p:sp>
        <p:nvSpPr>
          <p:cNvPr id="10" name="文本框 9"/>
          <p:cNvSpPr txBox="1"/>
          <p:nvPr/>
        </p:nvSpPr>
        <p:spPr>
          <a:xfrm>
            <a:off x="118110" y="174625"/>
            <a:ext cx="31769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highlight>
                  <a:srgbClr val="FFFF00"/>
                </a:highlight>
              </a:rPr>
              <a:t>交流讨论</a:t>
            </a:r>
            <a:endParaRPr lang="en-US" altLang="zh-CN" sz="3600">
              <a:highlight>
                <a:srgbClr val="FFFF00"/>
              </a:highlight>
            </a:endParaRPr>
          </a:p>
        </p:txBody>
      </p:sp>
      <p:pic>
        <p:nvPicPr>
          <p:cNvPr id="102" name="图片 101"/>
          <p:cNvPicPr/>
          <p:nvPr/>
        </p:nvPicPr>
        <p:blipFill>
          <a:blip r:embed="rId2"/>
          <a:stretch>
            <a:fillRect/>
          </a:stretch>
        </p:blipFill>
        <p:spPr>
          <a:xfrm>
            <a:off x="6962775" y="916940"/>
            <a:ext cx="5140960" cy="467106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" name="文本框 39"/>
          <p:cNvSpPr txBox="1"/>
          <p:nvPr/>
        </p:nvSpPr>
        <p:spPr>
          <a:xfrm>
            <a:off x="169545" y="0"/>
            <a:ext cx="57969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sz="3200" b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二、用废旧纸张制作再生纸</a:t>
            </a:r>
            <a:endParaRPr lang="en-US" altLang="zh-CN" sz="3200" b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94385" y="831215"/>
            <a:ext cx="2728595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/>
              <a:t>1. </a:t>
            </a:r>
            <a:r>
              <a:rPr lang="zh-CN" altLang="en-US" sz="2800"/>
              <a:t>材料准备</a:t>
            </a:r>
            <a:r>
              <a:rPr lang="zh-CN" sz="2800"/>
              <a:t>：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1217930" y="1574165"/>
            <a:ext cx="102012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0070C0"/>
                </a:solidFill>
              </a:rPr>
              <a:t>废旧报纸等，盆、水、剪刀、搅拌器、带框的纱窗（或用破旧丝袜绑在木框上代替）、擀面杖、各色彩纸、羽毛等</a:t>
            </a:r>
            <a:endParaRPr lang="zh-CN" altLang="en-US" sz="2000">
              <a:solidFill>
                <a:srgbClr val="0070C0"/>
              </a:solidFill>
            </a:endParaRPr>
          </a:p>
        </p:txBody>
      </p:sp>
      <p:pic>
        <p:nvPicPr>
          <p:cNvPr id="103" name="图片 102"/>
          <p:cNvPicPr/>
          <p:nvPr/>
        </p:nvPicPr>
        <p:blipFill>
          <a:blip r:embed="rId2"/>
          <a:srcRect b="3287"/>
          <a:stretch>
            <a:fillRect/>
          </a:stretch>
        </p:blipFill>
        <p:spPr>
          <a:xfrm>
            <a:off x="985520" y="3025140"/>
            <a:ext cx="2052320" cy="18770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3320" y="3025140"/>
            <a:ext cx="2059305" cy="18764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105" y="3025140"/>
            <a:ext cx="1877060" cy="1877060"/>
          </a:xfrm>
          <a:prstGeom prst="rect">
            <a:avLst/>
          </a:prstGeom>
        </p:spPr>
      </p:pic>
      <p:pic>
        <p:nvPicPr>
          <p:cNvPr id="104" name="图片 103"/>
          <p:cNvPicPr/>
          <p:nvPr/>
        </p:nvPicPr>
        <p:blipFill>
          <a:blip r:embed="rId5"/>
          <a:stretch>
            <a:fillRect/>
          </a:stretch>
        </p:blipFill>
        <p:spPr>
          <a:xfrm>
            <a:off x="8970645" y="3024505"/>
            <a:ext cx="2095500" cy="187769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" name="文本框 39"/>
          <p:cNvSpPr txBox="1"/>
          <p:nvPr/>
        </p:nvSpPr>
        <p:spPr>
          <a:xfrm>
            <a:off x="169545" y="0"/>
            <a:ext cx="55606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sz="3200" b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二、用废旧纸张制作再生纸</a:t>
            </a:r>
            <a:endParaRPr lang="en-US" altLang="zh-CN" sz="3200" b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94385" y="831215"/>
            <a:ext cx="266954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/>
              <a:t>2. </a:t>
            </a:r>
            <a:r>
              <a:rPr lang="zh-CN" sz="2800">
                <a:sym typeface="+mn-ea"/>
              </a:rPr>
              <a:t>方法步骤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765175" y="1637665"/>
            <a:ext cx="11426825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1</a:t>
            </a:r>
            <a:r>
              <a:rPr lang="zh-CN" altLang="en-US" sz="2000">
                <a:solidFill>
                  <a:srgbClr val="0070C0"/>
                </a:solidFill>
              </a:rPr>
              <a:t>）</a:t>
            </a:r>
            <a:r>
              <a:rPr lang="zh-CN" sz="2000">
                <a:solidFill>
                  <a:srgbClr val="0070C0"/>
                </a:solidFill>
              </a:rPr>
              <a:t>将废旧报纸等用剪刀充分剪碎。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2</a:t>
            </a:r>
            <a:r>
              <a:rPr lang="zh-CN" sz="2000">
                <a:solidFill>
                  <a:srgbClr val="0070C0"/>
                </a:solidFill>
              </a:rPr>
              <a:t>）将剪碎的纸屑用清水浸泡在盆中。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3</a:t>
            </a:r>
            <a:r>
              <a:rPr lang="zh-CN" sz="2000">
                <a:solidFill>
                  <a:srgbClr val="0070C0"/>
                </a:solidFill>
              </a:rPr>
              <a:t>）待纸屑充分浸泡后，将其搅拌成糊状。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4</a:t>
            </a:r>
            <a:r>
              <a:rPr lang="zh-CN" sz="2000">
                <a:solidFill>
                  <a:srgbClr val="0070C0"/>
                </a:solidFill>
              </a:rPr>
              <a:t>）将事先备好的带框的窗纱浸入纸浆中，轻轻晃动纱网，使纸浆能在纱网上形成薄薄的一层。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5</a:t>
            </a:r>
            <a:r>
              <a:rPr lang="zh-CN" sz="2000">
                <a:solidFill>
                  <a:srgbClr val="0070C0"/>
                </a:solidFill>
              </a:rPr>
              <a:t>）将带框的窗纱架在盆的上方，等待薄层纸浆中的水渐渐沥出。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6</a:t>
            </a:r>
            <a:r>
              <a:rPr lang="zh-CN" sz="2000">
                <a:solidFill>
                  <a:srgbClr val="0070C0"/>
                </a:solidFill>
              </a:rPr>
              <a:t>）如想增加再生纸的美观，可以将事先准备好的彩色纸屑、细小羽毛均匀散落在纸浆中。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7</a:t>
            </a:r>
            <a:r>
              <a:rPr lang="zh-CN" sz="2000">
                <a:solidFill>
                  <a:srgbClr val="0070C0"/>
                </a:solidFill>
              </a:rPr>
              <a:t>）为了加速沥干的速度，可在纸浆上施加一定的重物挤压纸浆，使其水分尽快沥出。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8</a:t>
            </a:r>
            <a:r>
              <a:rPr lang="zh-CN" sz="2000">
                <a:solidFill>
                  <a:srgbClr val="0070C0"/>
                </a:solidFill>
              </a:rPr>
              <a:t>）当纸浆中的水分减少到纸浆能形成一张较为固定的纸片时，再将纸浆片摊在一张比较宽大的纸板上或其他平坦的地方。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9</a:t>
            </a:r>
            <a:r>
              <a:rPr lang="zh-CN" sz="2000">
                <a:solidFill>
                  <a:srgbClr val="0070C0"/>
                </a:solidFill>
              </a:rPr>
              <a:t>）用擀面杖进一步将纸浆片展平，并保持各处厚薄一致。同时，尽可能赶尽纸浆中的水分。</a:t>
            </a:r>
            <a:endParaRPr lang="zh-CN" sz="2000">
              <a:solidFill>
                <a:srgbClr val="0070C0"/>
              </a:solidFill>
            </a:endParaRPr>
          </a:p>
          <a:p>
            <a:pPr fontAlgn="auto">
              <a:lnSpc>
                <a:spcPct val="120000"/>
              </a:lnSpc>
            </a:pPr>
            <a:r>
              <a:rPr lang="zh-CN" sz="2000">
                <a:solidFill>
                  <a:srgbClr val="0070C0"/>
                </a:solidFill>
              </a:rPr>
              <a:t>（</a:t>
            </a:r>
            <a:r>
              <a:rPr lang="en-US" altLang="zh-CN" sz="2000">
                <a:solidFill>
                  <a:srgbClr val="0070C0"/>
                </a:solidFill>
              </a:rPr>
              <a:t>10</a:t>
            </a:r>
            <a:r>
              <a:rPr lang="zh-CN" sz="2000">
                <a:solidFill>
                  <a:srgbClr val="0070C0"/>
                </a:solidFill>
              </a:rPr>
              <a:t>）待纸浆片彻底晾干后，轻轻地从纸板上揭起，切去不整齐的边缘，一张再生纸就制作完成了。</a:t>
            </a:r>
            <a:endParaRPr lang="zh-CN" sz="2000">
              <a:solidFill>
                <a:srgbClr val="0070C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9545" y="234950"/>
            <a:ext cx="3613785" cy="22098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118110" y="174625"/>
            <a:ext cx="46780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highlight>
                  <a:srgbClr val="FFFF00"/>
                </a:highlight>
              </a:rPr>
              <a:t>科学</a:t>
            </a:r>
            <a:r>
              <a:rPr lang="zh-CN" altLang="en-US" sz="2800"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2800">
                <a:highlight>
                  <a:srgbClr val="FFFF00"/>
                </a:highlight>
              </a:rPr>
              <a:t>技术</a:t>
            </a:r>
            <a:r>
              <a:rPr lang="zh-CN" altLang="en-US" sz="2800"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2800">
                <a:highlight>
                  <a:srgbClr val="FFFF00"/>
                </a:highlight>
              </a:rPr>
              <a:t>社会</a:t>
            </a:r>
            <a:endParaRPr lang="zh-CN" altLang="en-US" sz="2800">
              <a:highlight>
                <a:srgbClr val="FFFF00"/>
              </a:highlight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296410" y="696595"/>
            <a:ext cx="29337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3200" b="1">
                <a:solidFill>
                  <a:srgbClr val="FF0000"/>
                </a:solidFill>
              </a:rPr>
              <a:t>退耕还林还草</a:t>
            </a:r>
            <a:endParaRPr lang="zh-CN" sz="32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3580" y="1546225"/>
            <a:ext cx="103212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/>
              <a:t>你见过或者听说过水土流失、土壤沙化和沙尘暴吧!</a:t>
            </a:r>
            <a:r>
              <a:rPr lang="en-US" altLang="zh-CN" sz="2400"/>
              <a:t> </a:t>
            </a:r>
            <a:r>
              <a:rPr lang="zh-CN" sz="2400"/>
              <a:t>谈谈感受或想法吧！</a:t>
            </a:r>
            <a:endParaRPr lang="zh-CN" sz="2400"/>
          </a:p>
        </p:txBody>
      </p:sp>
      <p:sp>
        <p:nvSpPr>
          <p:cNvPr id="5" name="文本框 4"/>
          <p:cNvSpPr txBox="1"/>
          <p:nvPr/>
        </p:nvSpPr>
        <p:spPr>
          <a:xfrm>
            <a:off x="810895" y="2370455"/>
            <a:ext cx="183515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1. </a:t>
            </a:r>
            <a:r>
              <a:rPr lang="zh-CN" altLang="en-US" sz="2400"/>
              <a:t>原因：</a:t>
            </a:r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  <a:p>
            <a:endParaRPr lang="en-US" altLang="zh-CN" sz="2400"/>
          </a:p>
          <a:p>
            <a:r>
              <a:rPr lang="en-US" altLang="zh-CN" sz="2400"/>
              <a:t>2. </a:t>
            </a:r>
            <a:r>
              <a:rPr lang="zh-CN" altLang="en-US" sz="2400"/>
              <a:t>防治措施：</a:t>
            </a:r>
            <a:endParaRPr lang="en-US" altLang="zh-CN" sz="2400"/>
          </a:p>
        </p:txBody>
      </p:sp>
      <p:sp>
        <p:nvSpPr>
          <p:cNvPr id="6" name="文本框 5"/>
          <p:cNvSpPr txBox="1"/>
          <p:nvPr/>
        </p:nvSpPr>
        <p:spPr>
          <a:xfrm>
            <a:off x="1203960" y="2910205"/>
            <a:ext cx="602615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solidFill>
                  <a:srgbClr val="0070C0"/>
                </a:solidFill>
              </a:rPr>
              <a:t>毁林毁草开荒和陡坡种粮毁林毁草开荒和陡坡种粮</a:t>
            </a:r>
            <a:endParaRPr lang="zh-CN" altLang="en-US" sz="2400">
              <a:solidFill>
                <a:srgbClr val="0070C0"/>
              </a:solidFill>
            </a:endParaRPr>
          </a:p>
        </p:txBody>
      </p:sp>
      <p:pic>
        <p:nvPicPr>
          <p:cNvPr id="105" name="图片 104"/>
          <p:cNvPicPr/>
          <p:nvPr/>
        </p:nvPicPr>
        <p:blipFill>
          <a:blip r:embed="rId2"/>
          <a:stretch>
            <a:fillRect/>
          </a:stretch>
        </p:blipFill>
        <p:spPr>
          <a:xfrm>
            <a:off x="7682865" y="2083435"/>
            <a:ext cx="4330065" cy="46234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1203960" y="4498975"/>
            <a:ext cx="268224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solidFill>
                  <a:srgbClr val="0070C0"/>
                </a:solidFill>
              </a:rPr>
              <a:t>退耕还林、还草</a:t>
            </a:r>
            <a:endParaRPr lang="zh-CN" altLang="en-US" sz="2400">
              <a:solidFill>
                <a:srgbClr val="0070C0"/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118110" y="174625"/>
            <a:ext cx="1391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highlight>
                  <a:srgbClr val="FFFF00"/>
                </a:highlight>
              </a:rPr>
              <a:t>小结</a:t>
            </a:r>
            <a:endParaRPr lang="zh-CN" altLang="en-US" sz="3600" b="1">
              <a:highlight>
                <a:srgbClr val="FFFF00"/>
              </a:highlight>
            </a:endParaRPr>
          </a:p>
        </p:txBody>
      </p:sp>
      <p:sp>
        <p:nvSpPr>
          <p:cNvPr id="3" name="等腰三角形 2"/>
          <p:cNvSpPr/>
          <p:nvPr/>
        </p:nvSpPr>
        <p:spPr>
          <a:xfrm>
            <a:off x="2978785" y="2707005"/>
            <a:ext cx="2128520" cy="1619250"/>
          </a:xfrm>
          <a:prstGeom prst="triangle">
            <a:avLst>
              <a:gd name="adj" fmla="val 49075"/>
            </a:avLst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5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800" b="1">
                <a:solidFill>
                  <a:srgbClr val="C00000"/>
                </a:solidFill>
                <a:sym typeface="+mn-ea"/>
              </a:rPr>
              <a:t>生态环境</a:t>
            </a:r>
            <a:endParaRPr lang="zh-CN" altLang="en-US" sz="2800" b="1">
              <a:solidFill>
                <a:srgbClr val="C00000"/>
              </a:solidFill>
              <a:sym typeface="+mn-ea"/>
            </a:endParaRPr>
          </a:p>
        </p:txBody>
      </p:sp>
      <p:cxnSp>
        <p:nvCxnSpPr>
          <p:cNvPr id="4" name="直接连接符 3"/>
          <p:cNvCxnSpPr>
            <a:endCxn id="3" idx="0"/>
          </p:cNvCxnSpPr>
          <p:nvPr/>
        </p:nvCxnSpPr>
        <p:spPr>
          <a:xfrm flipH="1">
            <a:off x="4023360" y="2243455"/>
            <a:ext cx="0" cy="46355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107305" y="4326255"/>
            <a:ext cx="431800" cy="212725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2508250" y="4326255"/>
            <a:ext cx="470535" cy="29083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3300095" y="1413510"/>
            <a:ext cx="1485900" cy="82994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/>
              <a:t>人类活动的影响</a:t>
            </a:r>
            <a:endParaRPr lang="zh-CN" altLang="en-US" sz="2400"/>
          </a:p>
        </p:txBody>
      </p:sp>
      <p:sp>
        <p:nvSpPr>
          <p:cNvPr id="8" name="文本框 7"/>
          <p:cNvSpPr txBox="1"/>
          <p:nvPr/>
        </p:nvSpPr>
        <p:spPr>
          <a:xfrm>
            <a:off x="5539105" y="4549775"/>
            <a:ext cx="961390" cy="82994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/>
              <a:t>环境污染</a:t>
            </a:r>
            <a:endParaRPr lang="zh-CN" altLang="en-US" sz="2400"/>
          </a:p>
        </p:txBody>
      </p:sp>
      <p:sp>
        <p:nvSpPr>
          <p:cNvPr id="9" name="文本框 8"/>
          <p:cNvSpPr txBox="1"/>
          <p:nvPr/>
        </p:nvSpPr>
        <p:spPr>
          <a:xfrm>
            <a:off x="1351280" y="4617085"/>
            <a:ext cx="1156970" cy="119888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/>
              <a:t>保护环境，从我做起</a:t>
            </a:r>
            <a:endParaRPr lang="zh-CN" altLang="en-US" sz="2400"/>
          </a:p>
        </p:txBody>
      </p:sp>
      <p:cxnSp>
        <p:nvCxnSpPr>
          <p:cNvPr id="11" name="直接连接符 10"/>
          <p:cNvCxnSpPr/>
          <p:nvPr/>
        </p:nvCxnSpPr>
        <p:spPr>
          <a:xfrm flipV="1">
            <a:off x="4770755" y="1282065"/>
            <a:ext cx="618490" cy="30480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339715" y="909320"/>
            <a:ext cx="18351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/>
              <a:t>人口增长</a:t>
            </a:r>
            <a:endParaRPr lang="zh-CN" sz="2400"/>
          </a:p>
        </p:txBody>
      </p:sp>
      <p:sp>
        <p:nvSpPr>
          <p:cNvPr id="13" name="文本框 12"/>
          <p:cNvSpPr txBox="1"/>
          <p:nvPr/>
        </p:nvSpPr>
        <p:spPr>
          <a:xfrm>
            <a:off x="5339715" y="1564005"/>
            <a:ext cx="24333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生产生活活动</a:t>
            </a:r>
            <a:endParaRPr lang="zh-CN" sz="2400"/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4770755" y="1794510"/>
            <a:ext cx="568960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5339715" y="2218690"/>
            <a:ext cx="1706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利与弊</a:t>
            </a:r>
            <a:endParaRPr lang="zh-CN" sz="2400"/>
          </a:p>
        </p:txBody>
      </p:sp>
      <p:cxnSp>
        <p:nvCxnSpPr>
          <p:cNvPr id="33" name="直接连接符 32"/>
          <p:cNvCxnSpPr/>
          <p:nvPr/>
        </p:nvCxnSpPr>
        <p:spPr>
          <a:xfrm>
            <a:off x="4785995" y="2036445"/>
            <a:ext cx="588010" cy="328295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6500495" y="4372610"/>
            <a:ext cx="618490" cy="30480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7069455" y="3999865"/>
            <a:ext cx="17367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/>
              <a:t>主要原因</a:t>
            </a:r>
            <a:endParaRPr lang="zh-CN" sz="2400"/>
          </a:p>
        </p:txBody>
      </p:sp>
      <p:sp>
        <p:nvSpPr>
          <p:cNvPr id="36" name="文本框 35"/>
          <p:cNvSpPr txBox="1"/>
          <p:nvPr/>
        </p:nvSpPr>
        <p:spPr>
          <a:xfrm>
            <a:off x="7122795" y="4654550"/>
            <a:ext cx="17970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主要危害</a:t>
            </a:r>
            <a:endParaRPr lang="zh-CN" sz="2400"/>
          </a:p>
        </p:txBody>
      </p:sp>
      <p:cxnSp>
        <p:nvCxnSpPr>
          <p:cNvPr id="37" name="直接连接符 36"/>
          <p:cNvCxnSpPr/>
          <p:nvPr/>
        </p:nvCxnSpPr>
        <p:spPr>
          <a:xfrm flipV="1">
            <a:off x="6500495" y="4885055"/>
            <a:ext cx="568960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7069455" y="5309235"/>
            <a:ext cx="19138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/>
              <a:t>防治措施</a:t>
            </a:r>
            <a:endParaRPr lang="zh-CN" sz="2400"/>
          </a:p>
        </p:txBody>
      </p:sp>
      <p:cxnSp>
        <p:nvCxnSpPr>
          <p:cNvPr id="39" name="直接连接符 38"/>
          <p:cNvCxnSpPr/>
          <p:nvPr/>
        </p:nvCxnSpPr>
        <p:spPr>
          <a:xfrm>
            <a:off x="6515735" y="5126990"/>
            <a:ext cx="588010" cy="328295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3" grpId="0"/>
      <p:bldP spid="15" grpId="0"/>
      <p:bldP spid="35" grpId="0"/>
      <p:bldP spid="36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23545" y="235585"/>
            <a:ext cx="17849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highlight>
                  <a:srgbClr val="FFFF00"/>
                </a:highlight>
              </a:rPr>
              <a:t>练一练</a:t>
            </a:r>
            <a:endParaRPr lang="zh-CN" altLang="en-US" sz="3200" b="1">
              <a:highlight>
                <a:srgbClr val="FFFF00"/>
              </a:highligh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3920" y="1109980"/>
            <a:ext cx="1110234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/>
              <a:t>1. </a:t>
            </a:r>
            <a:r>
              <a:rPr sz="2800"/>
              <a:t>下列不是造成温室效应的原因的是</a:t>
            </a:r>
            <a:r>
              <a:rPr lang="zh-CN" sz="2800"/>
              <a:t>（</a:t>
            </a:r>
            <a:r>
              <a:rPr lang="en-US" altLang="zh-CN" sz="2800"/>
              <a:t>       </a:t>
            </a:r>
            <a:r>
              <a:rPr lang="zh-CN" sz="2800"/>
              <a:t>）</a:t>
            </a:r>
            <a:endParaRPr sz="2800"/>
          </a:p>
          <a:p>
            <a:pPr fontAlgn="auto">
              <a:lnSpc>
                <a:spcPct val="150000"/>
              </a:lnSpc>
            </a:pPr>
            <a:r>
              <a:rPr sz="2800"/>
              <a:t>A.</a:t>
            </a:r>
            <a:r>
              <a:rPr lang="en-US" sz="2800"/>
              <a:t>  </a:t>
            </a:r>
            <a:r>
              <a:rPr sz="2800"/>
              <a:t>大量排放汽车尾气</a:t>
            </a:r>
            <a:endParaRPr sz="2800"/>
          </a:p>
          <a:p>
            <a:pPr fontAlgn="auto">
              <a:lnSpc>
                <a:spcPct val="150000"/>
              </a:lnSpc>
            </a:pPr>
            <a:r>
              <a:rPr sz="2800"/>
              <a:t>B.</a:t>
            </a:r>
            <a:r>
              <a:rPr lang="en-US" sz="2800"/>
              <a:t>  </a:t>
            </a:r>
            <a:r>
              <a:rPr sz="2800"/>
              <a:t>生活区扩大绿化面积</a:t>
            </a:r>
            <a:endParaRPr sz="2800"/>
          </a:p>
          <a:p>
            <a:pPr fontAlgn="auto">
              <a:lnSpc>
                <a:spcPct val="150000"/>
              </a:lnSpc>
            </a:pPr>
            <a:r>
              <a:rPr sz="2800"/>
              <a:t>C.</a:t>
            </a:r>
            <a:r>
              <a:rPr lang="en-US" sz="2800"/>
              <a:t>  </a:t>
            </a:r>
            <a:r>
              <a:rPr sz="2800"/>
              <a:t>有毒物品、废料污染，工业废气的排放</a:t>
            </a:r>
            <a:endParaRPr sz="2800"/>
          </a:p>
          <a:p>
            <a:pPr fontAlgn="auto">
              <a:lnSpc>
                <a:spcPct val="150000"/>
              </a:lnSpc>
            </a:pPr>
            <a:r>
              <a:rPr sz="2800"/>
              <a:t>D.</a:t>
            </a:r>
            <a:r>
              <a:rPr lang="en-US" sz="2800"/>
              <a:t>  </a:t>
            </a:r>
            <a:r>
              <a:rPr sz="2800"/>
              <a:t>人们焚烧化石燃料，如石油，煤炭等产生了二氧化碳等多种气体</a:t>
            </a:r>
            <a:endParaRPr sz="2800"/>
          </a:p>
        </p:txBody>
      </p:sp>
      <p:sp>
        <p:nvSpPr>
          <p:cNvPr id="6" name="文本框 5"/>
          <p:cNvSpPr txBox="1"/>
          <p:nvPr/>
        </p:nvSpPr>
        <p:spPr>
          <a:xfrm>
            <a:off x="7160895" y="1313815"/>
            <a:ext cx="4260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rgbClr val="C00000"/>
                </a:solidFill>
                <a:sym typeface="+mn-ea"/>
              </a:rPr>
              <a:t>B</a:t>
            </a:r>
            <a:endParaRPr lang="en-US" altLang="zh-CN" sz="2800" b="1">
              <a:solidFill>
                <a:srgbClr val="C00000"/>
              </a:solidFill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23545" y="235585"/>
            <a:ext cx="17849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highlight>
                  <a:srgbClr val="FFFF00"/>
                </a:highlight>
              </a:rPr>
              <a:t>练一练</a:t>
            </a:r>
            <a:endParaRPr lang="zh-CN" altLang="en-US" sz="3200" b="1">
              <a:highlight>
                <a:srgbClr val="FFFF00"/>
              </a:highligh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35050" y="1228725"/>
            <a:ext cx="1096454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3200"/>
              <a:t>2. </a:t>
            </a:r>
            <a:r>
              <a:rPr sz="3200"/>
              <a:t>环境污染是人类面临的重大威胁</a:t>
            </a:r>
            <a:r>
              <a:rPr lang="zh-CN" sz="3200"/>
              <a:t>，雾霾</a:t>
            </a:r>
            <a:r>
              <a:rPr sz="3200"/>
              <a:t>容易引起的疾病是(</a:t>
            </a:r>
            <a:r>
              <a:rPr lang="en-US" sz="3200"/>
              <a:t>     </a:t>
            </a:r>
            <a:r>
              <a:rPr sz="3200"/>
              <a:t>)</a:t>
            </a:r>
            <a:endParaRPr sz="3200"/>
          </a:p>
          <a:p>
            <a:pPr fontAlgn="auto">
              <a:lnSpc>
                <a:spcPct val="150000"/>
              </a:lnSpc>
            </a:pPr>
            <a:r>
              <a:rPr sz="3200"/>
              <a:t>A.</a:t>
            </a:r>
            <a:r>
              <a:rPr lang="en-US" sz="3200"/>
              <a:t>  </a:t>
            </a:r>
            <a:r>
              <a:rPr sz="3200"/>
              <a:t>气管炎 </a:t>
            </a:r>
            <a:r>
              <a:rPr lang="en-US" sz="3200"/>
              <a:t>               </a:t>
            </a:r>
            <a:r>
              <a:rPr sz="3200"/>
              <a:t>B.</a:t>
            </a:r>
            <a:r>
              <a:rPr lang="en-US" sz="3200"/>
              <a:t>  </a:t>
            </a:r>
            <a:r>
              <a:rPr sz="3200"/>
              <a:t>贫血 </a:t>
            </a:r>
            <a:endParaRPr sz="3200"/>
          </a:p>
          <a:p>
            <a:pPr fontAlgn="auto">
              <a:lnSpc>
                <a:spcPct val="150000"/>
              </a:lnSpc>
            </a:pPr>
            <a:r>
              <a:rPr lang="en-US" sz="3200"/>
              <a:t>C</a:t>
            </a:r>
            <a:r>
              <a:rPr sz="3200"/>
              <a:t>.</a:t>
            </a:r>
            <a:r>
              <a:rPr lang="en-US" sz="3200"/>
              <a:t>  </a:t>
            </a:r>
            <a:r>
              <a:rPr sz="3200"/>
              <a:t>坏血病 </a:t>
            </a:r>
            <a:r>
              <a:rPr lang="en-US" sz="3200"/>
              <a:t>               </a:t>
            </a:r>
            <a:r>
              <a:rPr sz="3200"/>
              <a:t>D.</a:t>
            </a:r>
            <a:r>
              <a:rPr lang="en-US" sz="3200"/>
              <a:t>  </a:t>
            </a:r>
            <a:r>
              <a:rPr sz="3200"/>
              <a:t>夜盲症</a:t>
            </a:r>
            <a:endParaRPr sz="3200"/>
          </a:p>
        </p:txBody>
      </p:sp>
      <p:sp>
        <p:nvSpPr>
          <p:cNvPr id="6" name="文本框 5"/>
          <p:cNvSpPr txBox="1"/>
          <p:nvPr/>
        </p:nvSpPr>
        <p:spPr>
          <a:xfrm>
            <a:off x="1353185" y="2184400"/>
            <a:ext cx="4502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rgbClr val="C00000"/>
                </a:solidFill>
                <a:sym typeface="+mn-ea"/>
              </a:rPr>
              <a:t>A</a:t>
            </a:r>
            <a:endParaRPr lang="en-US" altLang="zh-CN" sz="2800" b="1">
              <a:solidFill>
                <a:srgbClr val="C00000"/>
              </a:solidFill>
              <a:sym typeface="+mn-ea"/>
            </a:endParaRPr>
          </a:p>
        </p:txBody>
      </p:sp>
      <p:pic>
        <p:nvPicPr>
          <p:cNvPr id="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99700" y="10642600"/>
            <a:ext cx="342900" cy="266700"/>
          </a:xfrm>
          <a:prstGeom prst="cube">
            <a:avLst/>
          </a:prstGeom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2"/>
  <p:tag name="KSO_WM_UNIT_INDEX" val="2"/>
  <p:tag name="KSO_WM_UNIT_LAYERLEVEL" val="1"/>
  <p:tag name="KSO_WM_UNIT_TYPE" val="y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1"/>
  <p:tag name="KSO_WM_UNIT_INDEX" val="1"/>
  <p:tag name="KSO_WM_UNIT_LAYERLEVEL" val="1"/>
  <p:tag name="KSO_WM_UNIT_TYPE" val="y"/>
</p:tagLst>
</file>

<file path=ppt/tags/tag6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RGE_SHAPE" val="1"/>
  <p:tag name="KSO_WM_UNIT_LAYERLEVEL" val="1"/>
</p:tagLst>
</file>

<file path=ppt/tags/tag10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RGE_SHAPE" val="1"/>
  <p:tag name="KSO_WM_UNIT_LAYERLEVEL" val="1"/>
</p:tagLst>
</file>

<file path=ppt/tags/tag1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RGE_SHAPE" val="1"/>
  <p:tag name="KSO_WM_UNIT_LAYERLEVEL" val="1"/>
</p:tagLst>
</file>

<file path=ppt/tags/tag1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5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46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47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48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49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50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151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2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3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4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5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6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7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58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159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0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1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2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3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4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5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66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67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SUBTYPE" val="h"/>
  <p:tag name="KSO_WM_UNIT_TYPE" val="i"/>
</p:tagLst>
</file>

<file path=ppt/tags/tag168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69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0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1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2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3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74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75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176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77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78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79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0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1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82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83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SUBTYPE" val="h"/>
  <p:tag name="KSO_WM_UNIT_TYPE" val="i"/>
</p:tagLst>
</file>

<file path=ppt/tags/tag184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85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86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87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8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8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0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1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92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193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94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9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9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9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9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99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0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0249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0249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0249"/>
  <p:tag name="KSO_WM_TEMPLATE_MASTER_THUMB_INDEX" val="12"/>
  <p:tag name="KSO_WM_TEMPLATE_MASTER_TYPE" val="1"/>
  <p:tag name="KSO_WM_TEMPLATE_SUBCATEGORY" val="0"/>
  <p:tag name="KSO_WM_TEMPLATE_THUMBS_INDEX" val="1、4、5、7、8、9、10、11、12、13、15"/>
  <p:tag name="KSO_WM_UNIT_SHOW_EDIT_AREA_INDICATION" val="0"/>
</p:tagLst>
</file>

<file path=ppt/tags/tag206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07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08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09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0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1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2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3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4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5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6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7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0249"/>
</p:tagLst>
</file>

<file path=ppt/tags/tag218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NjAzOWEzMDcxMDI5NGE1YTFiYWQ5MDk4ZjYwNzYxMjEifQ=="/>
  <p:tag name="KSO_DOCER_TEMPLATE_OPEN_ONCE_MARK" val="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自定义 97">
      <a:dk1>
        <a:srgbClr val="000000"/>
      </a:dk1>
      <a:lt1>
        <a:srgbClr val="FFFFFF"/>
      </a:lt1>
      <a:dk2>
        <a:srgbClr val="E2F0D9"/>
      </a:dk2>
      <a:lt2>
        <a:srgbClr val="F1F5EF"/>
      </a:lt2>
      <a:accent1>
        <a:srgbClr val="6BAA5D"/>
      </a:accent1>
      <a:accent2>
        <a:srgbClr val="82A95E"/>
      </a:accent2>
      <a:accent3>
        <a:srgbClr val="98A95E"/>
      </a:accent3>
      <a:accent4>
        <a:srgbClr val="A8A05E"/>
      </a:accent4>
      <a:accent5>
        <a:srgbClr val="A5855B"/>
      </a:accent5>
      <a:accent6>
        <a:srgbClr val="A56A59"/>
      </a:accent6>
      <a:hlink>
        <a:srgbClr val="6FB0CF"/>
      </a:hlink>
      <a:folHlink>
        <a:srgbClr val="9D789F"/>
      </a:folHlink>
    </a:clrScheme>
    <a:fontScheme name="渐变、商务风、小清新、">
      <a:majorFont>
        <a:latin typeface="Arial"/>
        <a:ea typeface="微软雅黑"/>
        <a:cs typeface="Arial"/>
      </a:majorFont>
      <a:minorFont>
        <a:latin typeface="微软雅黑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82</Paragraphs>
  <Slides>12</Slides>
  <Notes>1</Notes>
  <TotalTime>0</TotalTime>
  <HiddenSlides>0</HiddenSlides>
  <MMClips>1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微软雅黑</vt:lpstr>
      <vt:lpstr>Wingdings</vt:lpstr>
      <vt:lpstr>汉仪旗黑-85S</vt:lpstr>
      <vt:lpstr>Calibri Light</vt:lpstr>
      <vt:lpstr>Calibri</vt:lpstr>
      <vt:lpstr>宋体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2022-06-07T09:10:04.482</cp:lastPrinted>
  <dcterms:created xsi:type="dcterms:W3CDTF">2022-06-07T09:10:04Z</dcterms:created>
  <dcterms:modified xsi:type="dcterms:W3CDTF">2022-06-07T01:10:06Z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