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60" r:id="rId3"/>
    <p:sldId id="261" r:id="rId4"/>
    <p:sldId id="262" r:id="rId5"/>
    <p:sldId id="263" r:id="rId6"/>
    <p:sldId id="256" r:id="rId7"/>
    <p:sldId id="257" r:id="rId8"/>
    <p:sldId id="258" r:id="rId9"/>
    <p:sldId id="264" r:id="rId10"/>
    <p:sldId id="266" r:id="rId11"/>
    <p:sldId id="269" r:id="rId12"/>
    <p:sldId id="268" r:id="rId14"/>
    <p:sldId id="270" r:id="rId15"/>
    <p:sldId id="271" r:id="rId16"/>
    <p:sldId id="265" r:id="rId17"/>
    <p:sldId id="272" r:id="rId18"/>
    <p:sldId id="273" r:id="rId19"/>
    <p:sldId id="298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2" r:id="rId34"/>
    <p:sldId id="293" r:id="rId35"/>
    <p:sldId id="294" r:id="rId36"/>
    <p:sldId id="295" r:id="rId37"/>
    <p:sldId id="296" r:id="rId38"/>
    <p:sldId id="297" r:id="rId39"/>
    <p:sldId id="320" r:id="rId40"/>
    <p:sldId id="259" r:id="rId41"/>
    <p:sldId id="323" r:id="rId42"/>
    <p:sldId id="324" r:id="rId43"/>
    <p:sldId id="321" r:id="rId44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0C74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eaLnBrk="1" hangingPunct="1"/>
            <a:r>
              <a:rPr lang="zh-CN" altLang="en-US" b="1" dirty="0">
                <a:solidFill>
                  <a:srgbClr val="FF0000"/>
                </a:solidFill>
                <a:sym typeface="+mn-ea"/>
              </a:rPr>
              <a:t>视觉、听觉</a:t>
            </a:r>
            <a:endParaRPr lang="zh-CN" altLang="en-US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sym typeface="+mn-ea"/>
              </a:rPr>
              <a:t>美丽的西湖春景，安谧恬静的气氛</a:t>
            </a:r>
            <a:endParaRPr lang="zh-CN" altLang="en-US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sym typeface="+mn-ea"/>
              </a:rPr>
              <a:t>愉悦的心情</a:t>
            </a:r>
            <a:endParaRPr lang="zh-CN" altLang="en-US" b="1" dirty="0">
              <a:solidFill>
                <a:srgbClr val="FF000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  <a:sym typeface="+mn-ea"/>
              </a:rPr>
              <a:t>“常记”说明所叙的是往事的回忆。“溪亭”指明了饮酒作兴的处所，“日暮”是指时间。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“沉醉”交代了事情的起因，词人和友人在溪亭开怀畅饮，兴奋异常，到日暮之时还兴犹未尽，留恋忘返。</a:t>
            </a:r>
            <a:endParaRPr lang="zh-CN" altLang="en-US" b="1" dirty="0">
              <a:solidFill>
                <a:srgbClr val="0000CC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隶书" panose="02010509060101010101" charset="-122"/>
                <a:sym typeface="+mn-ea"/>
              </a:rPr>
              <a:t>        这两句主要交代了往事发生的时间、地点及起因，同时既写出了她们郊外游玩的欢娱心情，又为下边的波澜曲折作了必要的铺垫。</a:t>
            </a:r>
            <a:endParaRPr lang="zh-CN" altLang="en-US">
              <a:latin typeface="Times New Roman" panose="02020603050405020304" pitchFamily="18" charset="0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恹恹  yān yān</a:t>
            </a:r>
            <a:endParaRPr lang="zh-CN" altLang="zh-CN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>
            <a:scene3d>
              <a:camera prst="orthographicFront"/>
              <a:lightRig rig="threePt" dir="t"/>
            </a:scene3d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>
            <a:lvl1pPr>
              <a:defRPr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defRPr>
            </a:lvl1pPr>
            <a:lvl2pPr>
              <a:defRPr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defRPr>
            </a:lvl2pPr>
            <a:lvl3pPr>
              <a:defRPr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defRPr>
            </a:lvl3pPr>
            <a:lvl4pPr>
              <a:defRPr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defRPr>
            </a:lvl4pPr>
            <a:lvl5pPr>
              <a:defRPr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10" y="5715"/>
            <a:ext cx="12198985" cy="681609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>
            <a:lum bright="18000"/>
          </a:blip>
          <a:srcRect t="67713"/>
          <a:stretch>
            <a:fillRect/>
          </a:stretch>
        </p:blipFill>
        <p:spPr>
          <a:xfrm>
            <a:off x="19685" y="4669790"/>
            <a:ext cx="12182475" cy="2181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810" y="5715"/>
            <a:ext cx="12198985" cy="6816090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2521FEC-A637-4FB1-9538-B901D09CC246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/>
          <a:srcRect r="62488"/>
          <a:stretch>
            <a:fillRect/>
          </a:stretch>
        </p:blipFill>
        <p:spPr>
          <a:xfrm>
            <a:off x="3810" y="3698240"/>
            <a:ext cx="2322195" cy="312356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/>
          <a:srcRect l="36958"/>
          <a:stretch>
            <a:fillRect/>
          </a:stretch>
        </p:blipFill>
        <p:spPr>
          <a:xfrm>
            <a:off x="8300085" y="3698240"/>
            <a:ext cx="3902710" cy="31235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6.png"/><Relationship Id="rId15" Type="http://schemas.openxmlformats.org/officeDocument/2006/relationships/image" Target="../media/image5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15"/>
          <a:srcRect l="2094" t="1276" r="1106" b="1812"/>
          <a:stretch>
            <a:fillRect/>
          </a:stretch>
        </p:blipFill>
        <p:spPr>
          <a:xfrm>
            <a:off x="5080" y="-6985"/>
            <a:ext cx="12175490" cy="682879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6"/>
          <a:srcRect l="51910" b="71071"/>
          <a:stretch>
            <a:fillRect/>
          </a:stretch>
        </p:blipFill>
        <p:spPr>
          <a:xfrm>
            <a:off x="7783830" y="-9525"/>
            <a:ext cx="4396740" cy="198374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16"/>
          <a:srcRect t="62895" r="41839" b="4852"/>
          <a:stretch>
            <a:fillRect/>
          </a:stretch>
        </p:blipFill>
        <p:spPr>
          <a:xfrm>
            <a:off x="5080" y="4645025"/>
            <a:ext cx="5317490" cy="221170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隶书" panose="02010509060101010101" charset="-122"/>
          <a:ea typeface="隶书" panose="02010509060101010101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3200" b="1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400" b="1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2000" b="1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2000" b="1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&#28067;&#28330;&#32433;&#65288;&#19968;&#26354;&#26032;&#35789;&#8230;&#8230;&#65289;.mp3" TargetMode="External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audio" Target="../media/audio1.wav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5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9031"/>
          <a:stretch>
            <a:fillRect/>
          </a:stretch>
        </p:blipFill>
        <p:spPr>
          <a:xfrm>
            <a:off x="0" y="-10795"/>
            <a:ext cx="12254230" cy="68795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l"/>
            <a:r>
              <a:rPr lang="zh-CN" altLang="en-US">
                <a:solidFill>
                  <a:srgbClr val="F40C74"/>
                </a:solidFill>
                <a:effectLst/>
              </a:rPr>
              <a:t>宋词</a:t>
            </a:r>
            <a:endParaRPr lang="zh-CN" altLang="en-US">
              <a:solidFill>
                <a:srgbClr val="F40C74"/>
              </a:solidFill>
              <a:effectLst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4218" b="23825"/>
          <a:stretch>
            <a:fillRect/>
          </a:stretch>
        </p:blipFill>
        <p:spPr>
          <a:xfrm>
            <a:off x="-61595" y="-728980"/>
            <a:ext cx="12253595" cy="757047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词的起源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80000"/>
          </a:bodyPr>
          <a:p>
            <a:r>
              <a:rPr lang="zh-CN" altLang="en-US"/>
              <a:t>词，诗歌的一种。因是</a:t>
            </a:r>
            <a:r>
              <a:rPr lang="zh-CN" altLang="en-US">
                <a:solidFill>
                  <a:srgbClr val="F40C74"/>
                </a:solidFill>
              </a:rPr>
              <a:t>合乐的歌词</a:t>
            </a:r>
            <a:r>
              <a:rPr lang="zh-CN" altLang="en-US"/>
              <a:t>，故又称曲子词、乐府、乐章、长短句、诗余、琴趣等。</a:t>
            </a:r>
            <a:endParaRPr lang="zh-CN" altLang="en-US"/>
          </a:p>
          <a:p>
            <a:r>
              <a:rPr lang="zh-CN" altLang="en-US"/>
              <a:t>始于隋，定型于中晚唐，盛于宋。隋唐之际，从西域传入的各民族的音乐与中原旧乐渐次融合，并以胡乐为主产生了燕乐。原来整齐的五、七言诗已不适应，于是产生了字句不等、形式更为活泼的词。 </a:t>
            </a:r>
            <a:endParaRPr lang="zh-CN" altLang="en-US"/>
          </a:p>
          <a:p>
            <a:r>
              <a:rPr lang="zh-CN" altLang="en-US"/>
              <a:t>词最早起源于民间，后来，文人依照乐谱声律节拍而写新词，叫做“填词”或“依声”。从此，词与音乐分离，形成一种句子长短不齐的形式，呈现出</a:t>
            </a:r>
            <a:r>
              <a:rPr lang="zh-CN" altLang="en-US">
                <a:solidFill>
                  <a:srgbClr val="F40C74"/>
                </a:solidFill>
              </a:rPr>
              <a:t>参差美</a:t>
            </a:r>
            <a:r>
              <a:rPr lang="zh-CN" altLang="en-US"/>
              <a:t>。 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4218" b="23825"/>
          <a:stretch>
            <a:fillRect/>
          </a:stretch>
        </p:blipFill>
        <p:spPr>
          <a:xfrm>
            <a:off x="-61595" y="-728980"/>
            <a:ext cx="12253595" cy="757047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词的结构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p>
            <a:r>
              <a:rPr lang="zh-CN" altLang="en-US"/>
              <a:t>词有</a:t>
            </a:r>
            <a:r>
              <a:rPr lang="zh-CN" altLang="en-US">
                <a:solidFill>
                  <a:srgbClr val="F40C74"/>
                </a:solidFill>
              </a:rPr>
              <a:t>词牌</a:t>
            </a:r>
            <a:r>
              <a:rPr lang="zh-CN" altLang="en-US"/>
              <a:t>，即</a:t>
            </a:r>
            <a:r>
              <a:rPr lang="zh-CN" altLang="en-US">
                <a:solidFill>
                  <a:srgbClr val="0070C0"/>
                </a:solidFill>
              </a:rPr>
              <a:t>曲调</a:t>
            </a:r>
            <a:r>
              <a:rPr lang="zh-CN" altLang="en-US"/>
              <a:t>。</a:t>
            </a:r>
            <a:endParaRPr lang="zh-CN" altLang="en-US"/>
          </a:p>
          <a:p>
            <a:r>
              <a:rPr lang="zh-CN" altLang="en-US"/>
              <a:t>词的结构分</a:t>
            </a:r>
            <a:r>
              <a:rPr lang="zh-CN" altLang="en-US">
                <a:solidFill>
                  <a:srgbClr val="F40C74"/>
                </a:solidFill>
              </a:rPr>
              <a:t>片或阕</a:t>
            </a:r>
            <a:r>
              <a:rPr lang="zh-CN" altLang="en-US"/>
              <a:t>，不分片的为单调，分二片的为双调，分三片的称三叠。</a:t>
            </a:r>
            <a:endParaRPr lang="zh-CN" altLang="en-US"/>
          </a:p>
          <a:p>
            <a:r>
              <a:rPr lang="zh-CN" altLang="en-US"/>
              <a:t>词的</a:t>
            </a:r>
            <a:r>
              <a:rPr lang="zh-CN" altLang="en-US">
                <a:solidFill>
                  <a:srgbClr val="F40C74"/>
                </a:solidFill>
              </a:rPr>
              <a:t>韵脚</a:t>
            </a:r>
            <a:r>
              <a:rPr lang="zh-CN" altLang="en-US"/>
              <a:t>，是音乐上停顿的地方。一般不换韵。有的句句押，有的隔句押，还有的几句押。象五、七言诗一样，词讲究</a:t>
            </a:r>
            <a:r>
              <a:rPr lang="zh-CN" altLang="en-US">
                <a:solidFill>
                  <a:srgbClr val="F40C74"/>
                </a:solidFill>
              </a:rPr>
              <a:t>平仄</a:t>
            </a:r>
            <a:r>
              <a:rPr lang="zh-CN" altLang="en-US"/>
              <a:t>。而仄声又要分上、去、入。可以叠字。 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4218" b="23825"/>
          <a:stretch>
            <a:fillRect/>
          </a:stretch>
        </p:blipFill>
        <p:spPr>
          <a:xfrm>
            <a:off x="-61595" y="-728980"/>
            <a:ext cx="12253595" cy="757047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词的分类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p>
            <a:pPr>
              <a:lnSpc>
                <a:spcPct val="130000"/>
              </a:lnSpc>
            </a:pPr>
            <a:r>
              <a:rPr lang="zh-CN" altLang="en-US" sz="2800"/>
              <a:t>按</a:t>
            </a:r>
            <a:r>
              <a:rPr lang="zh-CN" altLang="en-US" sz="2800">
                <a:solidFill>
                  <a:srgbClr val="0070C0"/>
                </a:solidFill>
              </a:rPr>
              <a:t>长短规模</a:t>
            </a:r>
            <a:r>
              <a:rPr lang="zh-CN" altLang="en-US" sz="2800"/>
              <a:t>分，词大致可分</a:t>
            </a:r>
            <a:r>
              <a:rPr lang="zh-CN" altLang="en-US" sz="2800">
                <a:solidFill>
                  <a:srgbClr val="F40C74"/>
                </a:solidFill>
              </a:rPr>
              <a:t>小令</a:t>
            </a:r>
            <a:r>
              <a:rPr lang="zh-CN" altLang="en-US" sz="2800"/>
              <a:t>(58字以内)、</a:t>
            </a:r>
            <a:r>
              <a:rPr lang="zh-CN" altLang="en-US" sz="2800">
                <a:solidFill>
                  <a:srgbClr val="F40C74"/>
                </a:solidFill>
              </a:rPr>
              <a:t>中调</a:t>
            </a:r>
            <a:r>
              <a:rPr lang="zh-CN" altLang="en-US" sz="2800"/>
              <a:t>(59一90字以内)和</a:t>
            </a:r>
            <a:r>
              <a:rPr lang="zh-CN" altLang="en-US" sz="2800">
                <a:solidFill>
                  <a:srgbClr val="F40C74"/>
                </a:solidFill>
              </a:rPr>
              <a:t>长调</a:t>
            </a:r>
            <a:r>
              <a:rPr lang="zh-CN" altLang="en-US" sz="2800"/>
              <a:t>(91字以上，最长的词达240字)。</a:t>
            </a:r>
            <a:endParaRPr lang="zh-CN" altLang="en-US" sz="2800"/>
          </a:p>
          <a:p>
            <a:pPr>
              <a:lnSpc>
                <a:spcPct val="130000"/>
              </a:lnSpc>
            </a:pPr>
            <a:r>
              <a:rPr lang="zh-CN" altLang="en-US" sz="2800"/>
              <a:t>宋词是继唐诗之后的又一种文学体裁，按</a:t>
            </a:r>
            <a:r>
              <a:rPr lang="zh-CN" altLang="en-US" sz="2800">
                <a:solidFill>
                  <a:srgbClr val="0070C0"/>
                </a:solidFill>
              </a:rPr>
              <a:t>风格</a:t>
            </a:r>
            <a:r>
              <a:rPr lang="zh-CN" altLang="en-US" sz="2800"/>
              <a:t>基本分为:</a:t>
            </a:r>
            <a:r>
              <a:rPr lang="zh-CN" altLang="en-US" sz="2800">
                <a:solidFill>
                  <a:srgbClr val="F40C74"/>
                </a:solidFill>
              </a:rPr>
              <a:t>婉约派</a:t>
            </a:r>
            <a:r>
              <a:rPr lang="zh-CN" altLang="en-US" sz="2800"/>
              <a:t>(包括花间派，代表人物有柳永、晏殊、晏几道、周邦彦、李清照、秦观、姜夔、李煜、欧阳修等；内容侧重儿女风情，具有一种柔婉之美)、</a:t>
            </a:r>
            <a:r>
              <a:rPr lang="zh-CN" altLang="en-US" sz="2800">
                <a:solidFill>
                  <a:srgbClr val="F40C74"/>
                </a:solidFill>
              </a:rPr>
              <a:t>豪放派</a:t>
            </a:r>
            <a:r>
              <a:rPr lang="zh-CN" altLang="en-US" sz="2800">
                <a:sym typeface="+mn-ea"/>
              </a:rPr>
              <a:t>(代表人物有苏轼、辛弃疾等；创作视野较为广阔，气象恢弘雄放)</a:t>
            </a:r>
            <a:r>
              <a:rPr lang="zh-CN" altLang="en-US" sz="2800"/>
              <a:t>两大类。</a:t>
            </a:r>
            <a:endParaRPr lang="zh-CN" altLang="en-US" sz="2800"/>
          </a:p>
          <a:p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图片 1"/>
          <p:cNvPicPr>
            <a:picLocks noChangeAspect="1"/>
          </p:cNvPicPr>
          <p:nvPr/>
        </p:nvPicPr>
        <p:blipFill>
          <a:blip r:embed="rId1"/>
          <a:srcRect t="10841" b="6305"/>
          <a:stretch>
            <a:fillRect/>
          </a:stretch>
        </p:blipFill>
        <p:spPr>
          <a:xfrm>
            <a:off x="0" y="0"/>
            <a:ext cx="12206605" cy="68637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10210" y="251460"/>
            <a:ext cx="10515600" cy="2781300"/>
          </a:xfrm>
        </p:spPr>
        <p:txBody>
          <a:bodyPr/>
          <a:p>
            <a:r>
              <a:rPr lang="zh-CN" altLang="en-US">
                <a:solidFill>
                  <a:srgbClr val="F40C74"/>
                </a:solidFill>
              </a:rPr>
              <a:t>采桑子</a:t>
            </a:r>
            <a:br>
              <a:rPr lang="zh-CN" altLang="en-US"/>
            </a:br>
            <a:r>
              <a:rPr lang="zh-CN" altLang="en-US"/>
              <a:t>         </a:t>
            </a:r>
            <a:r>
              <a:rPr lang="zh-CN" altLang="en-US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欧阳修</a:t>
            </a:r>
            <a:endParaRPr lang="zh-CN" altLang="en-US" sz="4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9" name="Text Box 5"/>
          <p:cNvSpPr txBox="1"/>
          <p:nvPr/>
        </p:nvSpPr>
        <p:spPr>
          <a:xfrm>
            <a:off x="446405" y="1168400"/>
            <a:ext cx="11207115" cy="3709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20000"/>
              </a:lnSpc>
              <a:spcBef>
                <a:spcPts val="18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欧阳修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</a:rPr>
              <a:t>1007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年－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</a:rPr>
              <a:t>1072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年），字</a:t>
            </a:r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</a:rPr>
              <a:t>永叔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，号</a:t>
            </a:r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</a:rPr>
              <a:t>醉翁、六一居士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，吉州永丰（今江西省吉安市永丰县）人，北宋政治家、文学家。他既是范仲淹庆历新政的支持者，也是北宋诗文革新运动的领导者。苏轼父子及曾巩、王安石皆出其门下。其诗、词、散文均为一时之冠。后人将其与</a:t>
            </a:r>
            <a:r>
              <a:rPr lang="zh-CN" altLang="zh-CN" sz="28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韩愈、柳宗元</a:t>
            </a:r>
            <a:r>
              <a:rPr lang="zh-CN" altLang="zh-CN" sz="2800" b="1" dirty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和</a:t>
            </a:r>
            <a:r>
              <a:rPr lang="zh-CN" altLang="zh-CN" sz="28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苏轼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合称“</a:t>
            </a:r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</a:rPr>
              <a:t>千古文章四大家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”。与</a:t>
            </a:r>
            <a:r>
              <a:rPr lang="zh-CN" altLang="zh-CN" sz="2800" b="1" dirty="0"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韩愈、柳宗元、苏轼、苏洵、苏辙、王安石、曾巩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被世人称为“</a:t>
            </a:r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</a:rPr>
              <a:t>唐宋散文八大家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”。代表作品有散文《醉翁亭记》《秋声赋》。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16486" name="组合 27"/>
          <p:cNvGrpSpPr/>
          <p:nvPr/>
        </p:nvGrpSpPr>
        <p:grpSpPr>
          <a:xfrm>
            <a:off x="646113" y="418783"/>
            <a:ext cx="2570162" cy="6858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者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简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介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164330" y="4831715"/>
            <a:ext cx="781431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六一居士</a:t>
            </a:r>
            <a:endParaRPr lang="zh-CN" altLang="zh-CN" sz="2800" b="1" dirty="0">
              <a:solidFill>
                <a:srgbClr val="F40C74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zh-CN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藏书一万卷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，集录三代（指夏商周）以来</a:t>
            </a:r>
            <a:r>
              <a:rPr lang="zh-CN" altLang="zh-CN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金石遗文一千卷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，有</a:t>
            </a:r>
            <a:r>
              <a:rPr lang="zh-CN" altLang="zh-CN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琴一张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，有</a:t>
            </a:r>
            <a:r>
              <a:rPr lang="zh-CN" altLang="zh-CN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棋一局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，而常置</a:t>
            </a:r>
            <a:r>
              <a:rPr lang="zh-CN" altLang="zh-CN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酒一壶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。以吾</a:t>
            </a:r>
            <a:r>
              <a:rPr lang="zh-CN" altLang="zh-CN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一翁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，老于此五物之间，是岂不为六一乎？</a:t>
            </a:r>
            <a:endParaRPr lang="zh-CN" altLang="zh-CN" sz="28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94995" y="1119505"/>
            <a:ext cx="11001375" cy="52622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</a:rPr>
              <a:t>    颍州（今安徽阜fù阳）西湖在先秦时即已形成，唐代渐成风景名胜。宋代颍州为东京汴梁的畿jī辅之地，为南北漕运和商旅要道。从宋仁宗庆历年间起，晏殊、欧阳修、吕公著、苏轼、赵德麟等文人名士先后知颍州，颍州及其西湖遂不断见于文人笔端。 </a:t>
            </a:r>
            <a:endParaRPr lang="en-US" altLang="zh-CN" sz="28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    公元1049年（宋仁宗皇祐元年），欧阳修移知颍州，“爱其民淳讼简而物产美，土厚水甘而风气和，于是慨然已有终焉之意也。迩来俯仰二十年间……思颖之念未尝少忘于心，而意之所存亦时时见于文字也”(《思颍诗后序》)。并与梅尧臣相约，买田于颍，以便日后退居。</a:t>
            </a:r>
            <a:endParaRPr lang="zh-CN" altLang="zh-CN" sz="28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    数年后，终于致仕，得以如愿归居颍州。这组《采桑子》从不同侧面描写了“水深莫测，广袤相齐”的西湖美景，从中折射出欧阳修</a:t>
            </a:r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</a:rPr>
              <a:t>从容自适的闲雅心理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</a:rPr>
              <a:t>。 </a:t>
            </a:r>
            <a:endParaRPr lang="zh-CN" altLang="zh-CN" sz="28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16486" name="组合 27"/>
          <p:cNvGrpSpPr/>
          <p:nvPr/>
        </p:nvGrpSpPr>
        <p:grpSpPr>
          <a:xfrm>
            <a:off x="578168" y="283528"/>
            <a:ext cx="2570162" cy="6858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写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  <a:endPara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背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景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3"/>
          <p:cNvSpPr>
            <a:spLocks noGrp="1"/>
          </p:cNvSpPr>
          <p:nvPr>
            <p:ph idx="1"/>
          </p:nvPr>
        </p:nvSpPr>
        <p:spPr>
          <a:xfrm>
            <a:off x="1918335" y="396240"/>
            <a:ext cx="9308465" cy="5307965"/>
          </a:xfrm>
        </p:spPr>
        <p:txBody>
          <a:bodyPr vert="horz" wrap="square" lIns="91440" tIns="45720" rIns="91440" bIns="45720" anchor="t">
            <a:normAutofit fontScale="90000" lnSpcReduction="20000"/>
          </a:bodyPr>
          <a:p>
            <a:pPr eaLnBrk="1" hangingPunct="1">
              <a:lnSpc>
                <a:spcPct val="110000"/>
              </a:lnSpc>
              <a:buNone/>
            </a:pPr>
            <a:r>
              <a:rPr lang="zh-CN" altLang="en-US" sz="5400" b="1" dirty="0">
                <a:solidFill>
                  <a:srgbClr val="0000FF"/>
                </a:solidFill>
                <a:ea typeface="黑体" panose="02010609060101010101" pitchFamily="49" charset="-122"/>
              </a:rPr>
              <a:t>          采桑子</a:t>
            </a:r>
            <a:endParaRPr lang="zh-CN" altLang="en-US" sz="5400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10000"/>
              </a:lnSpc>
              <a:buNone/>
            </a:pPr>
            <a:r>
              <a:rPr lang="zh-CN" altLang="en-US" dirty="0"/>
              <a:t>  </a:t>
            </a:r>
            <a:r>
              <a:rPr lang="zh-CN" altLang="en-US" b="1" dirty="0">
                <a:solidFill>
                  <a:srgbClr val="0000FF"/>
                </a:solidFill>
              </a:rPr>
              <a:t>欧阳修</a:t>
            </a:r>
            <a:endParaRPr lang="zh-CN" altLang="en-US" b="1" dirty="0">
              <a:solidFill>
                <a:srgbClr val="0000FF"/>
              </a:solidFill>
            </a:endParaRPr>
          </a:p>
          <a:p>
            <a:pPr algn="ctr" eaLnBrk="1" hangingPunct="1">
              <a:lnSpc>
                <a:spcPct val="90000"/>
              </a:lnSpc>
              <a:buNone/>
            </a:pPr>
            <a:endParaRPr lang="zh-CN" altLang="en-US" b="1" dirty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      轻舟短棹西湖好，绿水逶迤，芳</a:t>
            </a:r>
            <a:endParaRPr lang="zh-CN" altLang="en-US" sz="36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zh-CN" altLang="en-US" sz="36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草长堤，隐隐笙歌处处随。</a:t>
            </a:r>
            <a:endParaRPr lang="zh-CN" altLang="en-US" sz="36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 </a:t>
            </a:r>
            <a:endParaRPr lang="zh-CN" altLang="en-US" sz="36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      无风水面琉璃滑，不觉船移，微</a:t>
            </a:r>
            <a:endParaRPr lang="zh-CN" altLang="en-US" sz="36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zh-CN" altLang="en-US" sz="36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动涟漪，惊起沙禽掠岸飞。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13315" name="Rectangle 4"/>
          <p:cNvSpPr/>
          <p:nvPr/>
        </p:nvSpPr>
        <p:spPr>
          <a:xfrm>
            <a:off x="4211320" y="1756093"/>
            <a:ext cx="1223963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400" b="1" err="1">
                <a:solidFill>
                  <a:srgbClr val="FF0000"/>
                </a:solidFill>
                <a:latin typeface="Arial" panose="020B0604020202020204" pitchFamily="34" charset="0"/>
              </a:rPr>
              <a:t>zhào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316" name="Rectangle 5"/>
          <p:cNvSpPr/>
          <p:nvPr/>
        </p:nvSpPr>
        <p:spPr>
          <a:xfrm>
            <a:off x="7215188" y="1756410"/>
            <a:ext cx="1849437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400" b="1" err="1">
                <a:solidFill>
                  <a:srgbClr val="FF0000"/>
                </a:solidFill>
                <a:latin typeface="Arial" panose="020B0604020202020204" pitchFamily="34" charset="0"/>
              </a:rPr>
              <a:t>wēi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  </a:t>
            </a:r>
            <a:r>
              <a:rPr lang="en-US" altLang="zh-CN" sz="2400" b="1" err="1">
                <a:solidFill>
                  <a:srgbClr val="FF0000"/>
                </a:solidFill>
                <a:latin typeface="Arial" panose="020B0604020202020204" pitchFamily="34" charset="0"/>
              </a:rPr>
              <a:t>yí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3317" name="Rectangle 6"/>
          <p:cNvSpPr/>
          <p:nvPr/>
        </p:nvSpPr>
        <p:spPr>
          <a:xfrm>
            <a:off x="4081463" y="2675573"/>
            <a:ext cx="1868487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400" b="1" err="1">
                <a:solidFill>
                  <a:srgbClr val="FF0000"/>
                </a:solidFill>
                <a:latin typeface="Arial" panose="020B0604020202020204" pitchFamily="34" charset="0"/>
              </a:rPr>
              <a:t>shēng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3318" name="Rectangle 7"/>
          <p:cNvSpPr/>
          <p:nvPr/>
        </p:nvSpPr>
        <p:spPr>
          <a:xfrm>
            <a:off x="2263140" y="4508183"/>
            <a:ext cx="2232025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400" b="1" err="1">
                <a:solidFill>
                  <a:srgbClr val="FF0000"/>
                </a:solidFill>
                <a:latin typeface="Arial" panose="020B0604020202020204" pitchFamily="34" charset="0"/>
              </a:rPr>
              <a:t>lián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  </a:t>
            </a:r>
            <a:r>
              <a:rPr lang="en-US" altLang="zh-CN" sz="2400" b="1" err="1">
                <a:solidFill>
                  <a:srgbClr val="FF0000"/>
                </a:solidFill>
                <a:latin typeface="Arial" panose="020B0604020202020204" pitchFamily="34" charset="0"/>
              </a:rPr>
              <a:t>yī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995045" y="1721485"/>
            <a:ext cx="10201910" cy="3415030"/>
          </a:xfrm>
          <a:prstGeom prst="rect">
            <a:avLst/>
          </a:prstGeom>
          <a:ln w="44450" cmpd="dbl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    </a:t>
            </a:r>
            <a:r>
              <a:rPr kumimoji="0" lang="zh-CN" altLang="zh-CN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西湖风光好，驾轻舟划短桨多么逍遥</a:t>
            </a:r>
            <a:r>
              <a:rPr kumimoji="0" lang="zh-CN" altLang="en-US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，</a:t>
            </a:r>
            <a:r>
              <a:rPr kumimoji="0" lang="zh-CN" altLang="zh-CN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碧绿的湖水绵延不断</a:t>
            </a:r>
            <a:r>
              <a:rPr kumimoji="0" lang="zh-CN" altLang="en-US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。</a:t>
            </a:r>
            <a:r>
              <a:rPr kumimoji="0" lang="zh-CN" altLang="zh-CN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长堤上花草散出芳香</a:t>
            </a:r>
            <a:r>
              <a:rPr kumimoji="0" lang="zh-CN" altLang="en-US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，</a:t>
            </a:r>
            <a:r>
              <a:rPr kumimoji="0" lang="zh-CN" altLang="zh-CN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隐隐传来的音乐</a:t>
            </a:r>
            <a:r>
              <a:rPr kumimoji="0" lang="zh-CN" altLang="en-US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歌声</a:t>
            </a:r>
            <a:r>
              <a:rPr kumimoji="0" lang="zh-CN" altLang="zh-CN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，像是随着船儿在湖上飘荡。</a:t>
            </a:r>
            <a:endParaRPr kumimoji="0" lang="en-US" altLang="zh-CN" sz="3000" b="1" i="0" u="none" strike="noStrike" kern="1200" cap="none" spc="0" normalizeH="0" baseline="0" noProof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　　无风的水面，光滑得好似琉璃一样，不觉得船儿在前进，只见微微的细浪在船边荡漾</a:t>
            </a:r>
            <a:r>
              <a:rPr kumimoji="0" lang="zh-CN" altLang="en-US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，</a:t>
            </a:r>
            <a:r>
              <a:rPr kumimoji="0" lang="zh-CN" altLang="zh-CN" sz="30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被船儿惊起的水鸟，正掠过湖岸飞翔。</a:t>
            </a:r>
            <a:endParaRPr kumimoji="0" lang="zh-CN" altLang="zh-CN" sz="3000" b="1" i="0" u="none" strike="noStrike" kern="1200" cap="none" spc="0" normalizeH="0" baseline="0" noProof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18435" name="组合 27"/>
          <p:cNvGrpSpPr/>
          <p:nvPr/>
        </p:nvGrpSpPr>
        <p:grpSpPr>
          <a:xfrm>
            <a:off x="633413" y="668338"/>
            <a:ext cx="2570162" cy="685800"/>
            <a:chOff x="2747226" y="536188"/>
            <a:chExt cx="2458107" cy="604629"/>
          </a:xfrm>
        </p:grpSpPr>
        <p:sp>
          <p:nvSpPr>
            <p:cNvPr id="6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古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7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诗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8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今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9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1774825" y="274638"/>
            <a:ext cx="8435975" cy="1930400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上阙中，诗人从哪些角度写景？描绘一幅怎样的画面？表达怎样的情感？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Rectangle 3"/>
          <p:cNvSpPr>
            <a:spLocks noGrp="1"/>
          </p:cNvSpPr>
          <p:nvPr>
            <p:ph idx="1"/>
          </p:nvPr>
        </p:nvSpPr>
        <p:spPr>
          <a:xfrm>
            <a:off x="1847850" y="2565400"/>
            <a:ext cx="8229600" cy="2336800"/>
          </a:xfrm>
        </p:spPr>
        <p:txBody>
          <a:bodyPr vert="horz" wrap="square" lIns="91440" tIns="45720" rIns="91440" bIns="45720" anchor="t">
            <a:normAutofit lnSpcReduction="20000"/>
          </a:bodyPr>
          <a:p>
            <a:pPr eaLnBrk="1" hangingPunct="1"/>
            <a:r>
              <a:rPr lang="zh-CN" altLang="en-US" sz="4000" b="1" dirty="0">
                <a:solidFill>
                  <a:srgbClr val="FF0000"/>
                </a:solidFill>
              </a:rPr>
              <a:t>视觉、听觉</a:t>
            </a:r>
            <a:endParaRPr lang="zh-CN" altLang="en-US" sz="4000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4000" b="1" dirty="0">
                <a:solidFill>
                  <a:srgbClr val="FF0000"/>
                </a:solidFill>
              </a:rPr>
              <a:t>美丽的西湖春景，安谧恬静的气氛</a:t>
            </a:r>
            <a:endParaRPr lang="zh-CN" altLang="en-US" sz="4000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4000" b="1" dirty="0">
                <a:solidFill>
                  <a:srgbClr val="FF0000"/>
                </a:solidFill>
              </a:rPr>
              <a:t>愉悦的心情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6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22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3"/>
          <p:cNvSpPr>
            <a:spLocks noGrp="1"/>
          </p:cNvSpPr>
          <p:nvPr>
            <p:ph idx="1"/>
          </p:nvPr>
        </p:nvSpPr>
        <p:spPr>
          <a:xfrm>
            <a:off x="838200" y="460375"/>
            <a:ext cx="8101965" cy="5650230"/>
          </a:xfrm>
        </p:spPr>
        <p:txBody>
          <a:bodyPr vert="horz" wrap="square" lIns="91440" tIns="45720" rIns="91440" bIns="45720" anchor="t">
            <a:normAutofit/>
          </a:bodyPr>
          <a:p>
            <a:pPr eaLnBrk="1" hangingPunct="1"/>
            <a:r>
              <a:rPr lang="zh-CN" altLang="en-US" sz="3600" b="1" dirty="0">
                <a:ea typeface="黑体" panose="02010609060101010101" pitchFamily="49" charset="-122"/>
              </a:rPr>
              <a:t>“西湖好”是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文眼</a:t>
            </a:r>
            <a:r>
              <a:rPr lang="zh-CN" altLang="en-US" sz="3600" b="1" dirty="0">
                <a:ea typeface="黑体" panose="02010609060101010101" pitchFamily="49" charset="-122"/>
              </a:rPr>
              <a:t>，“短棹”二字已将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休闲</a:t>
            </a:r>
            <a:r>
              <a:rPr lang="zh-CN" altLang="en-US" sz="3600" b="1" dirty="0">
                <a:ea typeface="黑体" panose="02010609060101010101" pitchFamily="49" charset="-122"/>
              </a:rPr>
              <a:t>的意思委婉写出。“绿水逶迤，芳草长堤”从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视觉</a:t>
            </a:r>
            <a:r>
              <a:rPr lang="zh-CN" altLang="en-US" sz="3600" b="1" dirty="0">
                <a:ea typeface="黑体" panose="02010609060101010101" pitchFamily="49" charset="-122"/>
              </a:rPr>
              <a:t>角度描写西湖的动态画面。而“隐隐笙歌处处随”又从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听觉</a:t>
            </a:r>
            <a:r>
              <a:rPr lang="zh-CN" altLang="en-US" sz="3600" b="1" dirty="0">
                <a:ea typeface="黑体" panose="02010609060101010101" pitchFamily="49" charset="-122"/>
              </a:rPr>
              <a:t>角度将西湖的欢乐情调刻画出来，“隐隐”和“处处”都写出轻舟的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流动感</a:t>
            </a:r>
            <a:r>
              <a:rPr lang="zh-CN" altLang="en-US" sz="3600" b="1" dirty="0">
                <a:ea typeface="黑体" panose="02010609060101010101" pitchFamily="49" charset="-122"/>
              </a:rPr>
              <a:t>。</a:t>
            </a:r>
            <a:r>
              <a:rPr lang="zh-CN" altLang="en-US" sz="3600" dirty="0"/>
              <a:t> </a:t>
            </a:r>
            <a:endParaRPr lang="zh-CN" altLang="en-US" sz="3600" dirty="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2135188" y="274638"/>
            <a:ext cx="8075612" cy="2649537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词的下阙主要是用了哪种表现手法描写西湖春色的？抒发诗人什么感情？</a:t>
            </a:r>
            <a:endParaRPr lang="zh-CN" altLang="en-US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Rectangle 3"/>
          <p:cNvSpPr>
            <a:spLocks noGrp="1"/>
          </p:cNvSpPr>
          <p:nvPr>
            <p:ph idx="1"/>
          </p:nvPr>
        </p:nvSpPr>
        <p:spPr>
          <a:xfrm>
            <a:off x="2063750" y="2924175"/>
            <a:ext cx="8229600" cy="2841625"/>
          </a:xfrm>
        </p:spPr>
        <p:txBody>
          <a:bodyPr vert="horz" wrap="square" lIns="91440" tIns="45720" rIns="91440" bIns="45720" anchor="t">
            <a:normAutofit lnSpcReduction="20000"/>
          </a:bodyPr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动静结合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分）一、二句把水面比作琉璃，以船的缓慢移动写出水面的</a:t>
            </a: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静</a:t>
            </a: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。三、四句写涟漪微起，惊动水鸟，写出</a:t>
            </a: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</a:t>
            </a: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分）抒发诗人流连山水的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愉快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心情。（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0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3"/>
          <p:cNvSpPr>
            <a:spLocks noGrp="1"/>
          </p:cNvSpPr>
          <p:nvPr>
            <p:ph idx="1"/>
          </p:nvPr>
        </p:nvSpPr>
        <p:spPr>
          <a:xfrm>
            <a:off x="2063750" y="981075"/>
            <a:ext cx="8353425" cy="4525963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4400" b="1" dirty="0">
                <a:ea typeface="黑体" panose="02010609060101010101" pitchFamily="49" charset="-122"/>
              </a:rPr>
              <a:t>         全词以</a:t>
            </a:r>
            <a:r>
              <a:rPr lang="zh-CN" altLang="en-US" sz="4400" b="1" dirty="0">
                <a:solidFill>
                  <a:srgbClr val="FF0000"/>
                </a:solidFill>
                <a:ea typeface="黑体" panose="02010609060101010101" pitchFamily="49" charset="-122"/>
              </a:rPr>
              <a:t>轻舟的行进</a:t>
            </a:r>
            <a:r>
              <a:rPr lang="zh-CN" altLang="en-US" sz="4400" b="1" dirty="0">
                <a:ea typeface="黑体" panose="02010609060101010101" pitchFamily="49" charset="-122"/>
              </a:rPr>
              <a:t>为</a:t>
            </a:r>
            <a:r>
              <a:rPr lang="zh-CN" altLang="en-US" sz="4400" b="1" dirty="0">
                <a:solidFill>
                  <a:srgbClr val="FF0000"/>
                </a:solidFill>
                <a:ea typeface="黑体" panose="02010609060101010101" pitchFamily="49" charset="-122"/>
              </a:rPr>
              <a:t>线索</a:t>
            </a:r>
            <a:r>
              <a:rPr lang="zh-CN" altLang="en-US" sz="4400" b="1" dirty="0">
                <a:ea typeface="黑体" panose="02010609060101010101" pitchFamily="49" charset="-122"/>
              </a:rPr>
              <a:t>，下片写水面平滑，“</a:t>
            </a:r>
            <a:r>
              <a:rPr lang="zh-CN" altLang="en-US" sz="4400" b="1" dirty="0">
                <a:solidFill>
                  <a:srgbClr val="FF0000"/>
                </a:solidFill>
                <a:ea typeface="黑体" panose="02010609060101010101" pitchFamily="49" charset="-122"/>
              </a:rPr>
              <a:t>无风</a:t>
            </a:r>
            <a:r>
              <a:rPr lang="zh-CN" altLang="en-US" sz="4400" b="1" dirty="0">
                <a:ea typeface="黑体" panose="02010609060101010101" pitchFamily="49" charset="-122"/>
              </a:rPr>
              <a:t>”二字为枢机所在，正因无风，方使得西湖水面清澈而平滑，也方使得游人“不觉船移”。</a:t>
            </a:r>
            <a:r>
              <a:rPr lang="zh-CN" altLang="en-US" dirty="0"/>
              <a:t> </a:t>
            </a:r>
            <a:endParaRPr lang="zh-CN" altLang="en-US" dirty="0"/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9" name="Text Box 5"/>
          <p:cNvSpPr txBox="1"/>
          <p:nvPr/>
        </p:nvSpPr>
        <p:spPr>
          <a:xfrm>
            <a:off x="1227455" y="2103120"/>
            <a:ext cx="9495155" cy="26511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30000"/>
              </a:lnSpc>
              <a:spcBef>
                <a:spcPts val="18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全词以轻松淡雅的笔调，描写泛舟颍州西湖时所见的美丽景色，以“轻舟”作为观察风景的基点，舟动景换，抒发了词人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赏景之乐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，以及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愉悦畅快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之感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19558" name="组合 27"/>
          <p:cNvGrpSpPr/>
          <p:nvPr/>
        </p:nvGrpSpPr>
        <p:grpSpPr>
          <a:xfrm>
            <a:off x="836613" y="696913"/>
            <a:ext cx="2570162" cy="6858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主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旨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归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纳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sz="5400" b="1" dirty="0"/>
              <a:t>练习：</a:t>
            </a:r>
            <a:endParaRPr lang="zh-CN" altLang="en-US" sz="5400" b="1" dirty="0"/>
          </a:p>
        </p:txBody>
      </p:sp>
      <p:sp>
        <p:nvSpPr>
          <p:cNvPr id="22531" name="Rectangle 3"/>
          <p:cNvSpPr>
            <a:spLocks noGrp="1"/>
          </p:cNvSpPr>
          <p:nvPr>
            <p:ph idx="1"/>
          </p:nvPr>
        </p:nvSpPr>
        <p:spPr>
          <a:xfrm>
            <a:off x="1981200" y="1600200"/>
            <a:ext cx="8435975" cy="4525963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4000" b="1"/>
              <a:t>1</a:t>
            </a:r>
            <a:r>
              <a:rPr lang="zh-CN" altLang="en-US" sz="4000" b="1" dirty="0"/>
              <a:t>、这首词上片出现了哪些</a:t>
            </a:r>
            <a:r>
              <a:rPr lang="zh-CN" altLang="en-US" sz="4000" b="1" dirty="0">
                <a:solidFill>
                  <a:srgbClr val="0000FF"/>
                </a:solidFill>
              </a:rPr>
              <a:t>意象</a:t>
            </a:r>
            <a:r>
              <a:rPr lang="en-US" altLang="zh-CN" sz="4000" b="1"/>
              <a:t>?</a:t>
            </a:r>
            <a:endParaRPr lang="en-US" altLang="zh-CN" sz="4000" b="1"/>
          </a:p>
          <a:p>
            <a:pPr eaLnBrk="1" hangingPunct="1">
              <a:buNone/>
            </a:pPr>
            <a:endParaRPr lang="en-US" altLang="zh-CN" sz="4000" b="1"/>
          </a:p>
          <a:p>
            <a:pPr eaLnBrk="1" hangingPunct="1">
              <a:buNone/>
            </a:pPr>
            <a:r>
              <a:rPr lang="en-US" altLang="zh-CN" sz="4000" b="1"/>
              <a:t>2</a:t>
            </a:r>
            <a:r>
              <a:rPr lang="zh-CN" altLang="en-US" sz="4000" b="1" dirty="0"/>
              <a:t>、这首词下片运用了哪些表达技巧</a:t>
            </a:r>
            <a:r>
              <a:rPr lang="en-US" altLang="zh-CN" sz="4000" b="1"/>
              <a:t>?</a:t>
            </a:r>
            <a:r>
              <a:rPr lang="zh-CN" altLang="en-US" sz="4000" b="1" dirty="0"/>
              <a:t>请简要分析</a:t>
            </a:r>
            <a:endParaRPr lang="zh-CN" altLang="en-US" sz="4000" b="1" dirty="0"/>
          </a:p>
        </p:txBody>
      </p:sp>
      <p:sp>
        <p:nvSpPr>
          <p:cNvPr id="33796" name="Rectangle 4"/>
          <p:cNvSpPr/>
          <p:nvPr/>
        </p:nvSpPr>
        <p:spPr>
          <a:xfrm>
            <a:off x="2279650" y="2420938"/>
            <a:ext cx="70564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轻舟、短棹、绿水、芳草、长堤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797" name="Rectangle 5"/>
          <p:cNvSpPr/>
          <p:nvPr/>
        </p:nvSpPr>
        <p:spPr>
          <a:xfrm>
            <a:off x="2279650" y="4826000"/>
            <a:ext cx="9540875" cy="206121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比喻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，把水面比作琉璃，写出水面的晶莹澄澈。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动静结合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，一二句以船的缓慢移动写出水面的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静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，三四句写涟漪微起，惊动水鸟，写出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04165" y="278765"/>
            <a:ext cx="7981950" cy="390779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采桑子</a:t>
            </a:r>
            <a:endParaRPr lang="zh-CN" altLang="en-US" sz="4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algn="ctr"/>
            <a:r>
              <a:rPr lang="zh-CN" altLang="en-US" sz="4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欧阳修</a:t>
            </a:r>
            <a:endParaRPr lang="zh-CN" altLang="en-US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CN" altLang="en-US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群芳过后西湖好，狼藉残红，飞絮濛濛。垂柳阑干尽日风。</a:t>
            </a:r>
            <a:endParaRPr lang="zh-CN" altLang="en-US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笙歌散尽游人去，始觉春空。垂下帘栊，双燕归来细雨中。</a:t>
            </a:r>
            <a:endParaRPr lang="zh-CN" altLang="en-US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32630" y="3948430"/>
            <a:ext cx="749173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   </a:t>
            </a:r>
            <a:r>
              <a:rPr lang="zh-CN" altLang="en-US" sz="2800" b="1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西湖花时过后，群芳凋零，残红狼藉。常人对此，当觉索然无味，而作者却面对这种“匆匆春又去”的衰残景象，不但不感伤，反而在孤寂清冷中体味出</a:t>
            </a:r>
            <a:r>
              <a:rPr lang="zh-CN" altLang="en-US" sz="2800" b="1">
                <a:solidFill>
                  <a:srgbClr val="F40C74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安宁静谧的美趣</a:t>
            </a:r>
            <a:r>
              <a:rPr lang="zh-CN" altLang="en-US" sz="2800" b="1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。这种春空之后的闲淡胸怀，这种别具一格的审美感受，正是此词有异于一般咏春词的独到之处。</a:t>
            </a:r>
            <a:endParaRPr lang="zh-CN" altLang="en-US" sz="2800" b="1">
              <a:solidFill>
                <a:srgbClr val="0070C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12990" y="2737485"/>
            <a:ext cx="8731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40C74"/>
                </a:solidFill>
              </a:rPr>
              <a:t>lóng</a:t>
            </a:r>
            <a:endParaRPr lang="zh-CN" altLang="en-US" sz="2800" b="1">
              <a:solidFill>
                <a:srgbClr val="F40C74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42505" y="1704975"/>
            <a:ext cx="13335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/>
            <a:r>
              <a:rPr lang="zh-CN" altLang="en-US" sz="2800" b="1">
                <a:solidFill>
                  <a:srgbClr val="F40C74"/>
                </a:solidFill>
                <a:sym typeface="+mn-ea"/>
              </a:rPr>
              <a:t>méng</a:t>
            </a:r>
            <a:endParaRPr lang="zh-CN" altLang="en-US" sz="2800" b="1">
              <a:solidFill>
                <a:srgbClr val="F40C74"/>
              </a:solidFill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67870" cy="6855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Text Box 3"/>
          <p:cNvSpPr txBox="1"/>
          <p:nvPr/>
        </p:nvSpPr>
        <p:spPr>
          <a:xfrm>
            <a:off x="1016635" y="1009650"/>
            <a:ext cx="1106170" cy="375793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b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</a:rPr>
              <a:t>浣 溪 沙</a:t>
            </a:r>
            <a:endParaRPr lang="zh-CN" altLang="en-US" sz="6000" b="1" dirty="0">
              <a:solidFill>
                <a:srgbClr val="FF0066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076" name="Text Box 4"/>
          <p:cNvSpPr txBox="1"/>
          <p:nvPr/>
        </p:nvSpPr>
        <p:spPr>
          <a:xfrm>
            <a:off x="2147570" y="3145790"/>
            <a:ext cx="921385" cy="248412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800" b="1" dirty="0">
                <a:latin typeface="楷体" panose="02010609060101010101" charset="-122"/>
                <a:ea typeface="楷体" panose="02010609060101010101" charset="-122"/>
              </a:rPr>
              <a:t>晏 殊</a:t>
            </a:r>
            <a:endParaRPr lang="zh-CN" altLang="en-US" sz="48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2"/>
          <p:cNvPicPr>
            <a:picLocks noChangeAspect="1"/>
          </p:cNvPicPr>
          <p:nvPr/>
        </p:nvPicPr>
        <p:blipFill>
          <a:blip r:embed="rId1"/>
          <a:srcRect t="6111" b="18889"/>
          <a:stretch>
            <a:fillRect/>
          </a:stretch>
        </p:blipFill>
        <p:spPr>
          <a:xfrm>
            <a:off x="0" y="0"/>
            <a:ext cx="12167870" cy="68446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358265" y="1173480"/>
            <a:ext cx="9097010" cy="50736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晏殊（991－1055），字</a:t>
            </a:r>
            <a:r>
              <a:rPr lang="zh-CN" altLang="en-US" sz="3600" b="1" noProof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同叔</a:t>
            </a:r>
            <a:r>
              <a:rPr lang="zh-CN" altLang="en-US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，临川人。</a:t>
            </a:r>
            <a:r>
              <a:rPr lang="zh-CN" altLang="en-US" sz="3600" b="1" noProof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十四岁</a:t>
            </a:r>
            <a:r>
              <a:rPr lang="zh-CN" altLang="en-US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时以神童招试，赐同</a:t>
            </a:r>
            <a:r>
              <a:rPr lang="zh-CN" altLang="en-US" sz="3600" b="1" noProof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进士</a:t>
            </a:r>
            <a:r>
              <a:rPr lang="zh-CN" altLang="en-US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出身。官至大学士同平章事，封临淄公。当时的名臣</a:t>
            </a:r>
            <a:r>
              <a:rPr lang="zh-CN" altLang="en-US" sz="3600" b="1" noProof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范仲淹、欧阳修</a:t>
            </a:r>
            <a:r>
              <a:rPr lang="zh-CN" altLang="en-US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等人均出其门。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晏殊与其第七子晏几道（</a:t>
            </a: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1038-1110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），在当时北宋词坛上，被称为“大晏”和“小晏”</a:t>
            </a:r>
            <a:r>
              <a:rPr lang="zh-CN" altLang="en-US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。晏殊在政治上是一个</a:t>
            </a:r>
            <a:r>
              <a:rPr lang="zh-CN" altLang="en-US" sz="3600" b="1" noProof="1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志得意满</a:t>
            </a:r>
            <a:r>
              <a:rPr lang="zh-CN" altLang="en-US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的达官贵人。他的词往往是结合宴游之余的消遣之作，词风绮丽，音调和谐，抒写春花秋月的闲愁。</a:t>
            </a:r>
            <a:endParaRPr lang="zh-CN" altLang="en-US" sz="3600" b="1" noProof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6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著有《珠玉词》。</a:t>
            </a:r>
            <a:endParaRPr lang="en-US" altLang="zh-CN" sz="3600" b="1" noProof="1">
              <a:effectLst>
                <a:outerShdw blurRad="38100" dist="38100" dir="2700000" algn="tl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5123" name="组合 27"/>
          <p:cNvGrpSpPr/>
          <p:nvPr/>
        </p:nvGrpSpPr>
        <p:grpSpPr>
          <a:xfrm>
            <a:off x="310833" y="287655"/>
            <a:ext cx="2570162" cy="6858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者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5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简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介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sp>
        <p:nvSpPr>
          <p:cNvPr id="11266" name="Text Box 2">
            <a:hlinkClick r:id="rId2" action="ppaction://hlinkfile"/>
          </p:cNvPr>
          <p:cNvSpPr txBox="1"/>
          <p:nvPr/>
        </p:nvSpPr>
        <p:spPr>
          <a:xfrm>
            <a:off x="3719513" y="0"/>
            <a:ext cx="4033837" cy="18453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5400" b="1" dirty="0">
                <a:solidFill>
                  <a:srgbClr val="CC99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浣  溪   沙</a:t>
            </a:r>
            <a:endParaRPr lang="zh-CN" altLang="en-US" sz="5400" b="1" dirty="0">
              <a:solidFill>
                <a:srgbClr val="CC99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CC99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晏  殊</a:t>
            </a:r>
            <a:endParaRPr lang="en-US" altLang="zh-CN" sz="4000" b="1">
              <a:solidFill>
                <a:srgbClr val="CC99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269" name="Rectangle 5"/>
          <p:cNvSpPr/>
          <p:nvPr/>
        </p:nvSpPr>
        <p:spPr>
          <a:xfrm>
            <a:off x="2355850" y="1981200"/>
            <a:ext cx="8321040" cy="1938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一曲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新</a:t>
            </a:r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词酒一杯，去年天气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旧</a:t>
            </a:r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亭台。</a:t>
            </a:r>
            <a:endParaRPr lang="zh-CN" altLang="en-US" sz="4000" b="1"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eaLnBrk="0" hangingPunct="0"/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夕阳西下几时回？</a:t>
            </a:r>
            <a:endParaRPr lang="zh-CN" altLang="en-US" sz="4000" b="1"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eaLnBrk="0" hangingPunct="0"/>
            <a:endParaRPr lang="zh-CN" altLang="en-US" sz="4000" b="1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271" name="Rectangle 7"/>
          <p:cNvSpPr/>
          <p:nvPr/>
        </p:nvSpPr>
        <p:spPr>
          <a:xfrm>
            <a:off x="2590800" y="3746500"/>
            <a:ext cx="8321040" cy="1383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无可奈何花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落去</a:t>
            </a:r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，似曾相识燕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归来</a:t>
            </a:r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。</a:t>
            </a:r>
            <a:endParaRPr lang="zh-CN" altLang="en-US" sz="4000" b="1"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华文行楷" panose="02010800040101010101" pitchFamily="2" charset="-122"/>
              </a:rPr>
              <a:t>小园香径独徘徊。</a:t>
            </a:r>
            <a:endParaRPr lang="en-US" altLang="zh-CN" sz="4000" b="1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nimBg="1"/>
      <p:bldP spid="11269" grpId="0" bldLvl="0" animBg="1"/>
      <p:bldP spid="1127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grpSp>
        <p:nvGrpSpPr>
          <p:cNvPr id="12290" name="Group 2"/>
          <p:cNvGrpSpPr/>
          <p:nvPr/>
        </p:nvGrpSpPr>
        <p:grpSpPr>
          <a:xfrm>
            <a:off x="6240463" y="1268413"/>
            <a:ext cx="1223962" cy="3697287"/>
            <a:chOff x="2971" y="799"/>
            <a:chExt cx="771" cy="2329"/>
          </a:xfrm>
        </p:grpSpPr>
        <p:sp>
          <p:nvSpPr>
            <p:cNvPr id="56323" name="Text Box 3"/>
            <p:cNvSpPr txBox="1"/>
            <p:nvPr/>
          </p:nvSpPr>
          <p:spPr>
            <a:xfrm>
              <a:off x="2971" y="799"/>
              <a:ext cx="771" cy="1104"/>
            </a:xfrm>
            <a:prstGeom prst="rect">
              <a:avLst/>
            </a:prstGeom>
            <a:noFill/>
            <a:ln w="9525" cap="flat" cmpd="sng">
              <a:solidFill>
                <a:srgbClr val="CC99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3600" b="1">
                  <a:latin typeface="Arial" panose="020B0604020202020204" pitchFamily="34" charset="0"/>
                  <a:ea typeface="宋体" panose="02010600030101010101" pitchFamily="2" charset="-122"/>
                </a:rPr>
                <a:t>感伤年华易逝</a:t>
              </a:r>
              <a:endParaRPr lang="en-US" altLang="zh-CN" sz="36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24" name="Rectangle 4"/>
            <p:cNvSpPr/>
            <p:nvPr/>
          </p:nvSpPr>
          <p:spPr>
            <a:xfrm>
              <a:off x="2971" y="2024"/>
              <a:ext cx="771" cy="1104"/>
            </a:xfrm>
            <a:prstGeom prst="rect">
              <a:avLst/>
            </a:prstGeom>
            <a:noFill/>
            <a:ln w="9525" cap="flat" cmpd="sng">
              <a:solidFill>
                <a:srgbClr val="CC99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 eaLnBrk="0" hangingPunct="0"/>
              <a:r>
                <a:rPr lang="zh-CN" altLang="en-US" sz="3600" b="1">
                  <a:latin typeface="Arial" panose="020B0604020202020204" pitchFamily="34" charset="0"/>
                  <a:ea typeface="宋体" panose="02010600030101010101" pitchFamily="2" charset="-122"/>
                </a:rPr>
                <a:t>悼惜</a:t>
              </a:r>
              <a:endParaRPr lang="zh-CN" altLang="en-US" sz="36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 eaLnBrk="0" hangingPunct="0"/>
              <a:r>
                <a:rPr lang="zh-CN" altLang="en-US" sz="3600" b="1">
                  <a:latin typeface="Arial" panose="020B0604020202020204" pitchFamily="34" charset="0"/>
                  <a:ea typeface="宋体" panose="02010600030101010101" pitchFamily="2" charset="-122"/>
                </a:rPr>
                <a:t>春光</a:t>
              </a:r>
              <a:endParaRPr lang="zh-CN" altLang="en-US" sz="3600" b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 eaLnBrk="0" hangingPunct="0"/>
              <a:r>
                <a:rPr lang="zh-CN" altLang="en-US" sz="3600" b="1">
                  <a:latin typeface="Arial" panose="020B0604020202020204" pitchFamily="34" charset="0"/>
                  <a:ea typeface="宋体" panose="02010600030101010101" pitchFamily="2" charset="-122"/>
                </a:rPr>
                <a:t>难留</a:t>
              </a:r>
              <a:endParaRPr lang="en-US" altLang="zh-CN" sz="36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293" name="Group 5"/>
          <p:cNvGrpSpPr/>
          <p:nvPr/>
        </p:nvGrpSpPr>
        <p:grpSpPr>
          <a:xfrm>
            <a:off x="7967663" y="1700213"/>
            <a:ext cx="2233612" cy="2906713"/>
            <a:chOff x="4059" y="1071"/>
            <a:chExt cx="1407" cy="1831"/>
          </a:xfrm>
        </p:grpSpPr>
        <p:sp>
          <p:nvSpPr>
            <p:cNvPr id="56326" name="Text Box 6"/>
            <p:cNvSpPr txBox="1"/>
            <p:nvPr/>
          </p:nvSpPr>
          <p:spPr>
            <a:xfrm>
              <a:off x="4059" y="1344"/>
              <a:ext cx="590" cy="329"/>
            </a:xfrm>
            <a:prstGeom prst="rect">
              <a:avLst/>
            </a:prstGeom>
            <a:noFill/>
            <a:ln w="9525" cap="flat" cmpd="sng">
              <a:solidFill>
                <a:srgbClr val="FF99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2800" b="1">
                  <a:latin typeface="Arial" panose="020B0604020202020204" pitchFamily="34" charset="0"/>
                  <a:ea typeface="宋体" panose="02010600030101010101" pitchFamily="2" charset="-122"/>
                </a:rPr>
                <a:t>对比</a:t>
              </a:r>
              <a:endParaRPr lang="en-US" altLang="zh-CN" sz="28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27" name="Text Box 7"/>
            <p:cNvSpPr txBox="1"/>
            <p:nvPr/>
          </p:nvSpPr>
          <p:spPr>
            <a:xfrm>
              <a:off x="4059" y="2296"/>
              <a:ext cx="590" cy="329"/>
            </a:xfrm>
            <a:prstGeom prst="rect">
              <a:avLst/>
            </a:prstGeom>
            <a:noFill/>
            <a:ln w="9525" cap="flat" cmpd="sng">
              <a:solidFill>
                <a:srgbClr val="FF99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2800" b="1">
                  <a:latin typeface="Arial" panose="020B0604020202020204" pitchFamily="34" charset="0"/>
                  <a:ea typeface="宋体" panose="02010600030101010101" pitchFamily="2" charset="-122"/>
                </a:rPr>
                <a:t>对比</a:t>
              </a:r>
              <a:endParaRPr lang="en-US" altLang="zh-CN" sz="28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28" name="AutoShape 8"/>
            <p:cNvSpPr/>
            <p:nvPr/>
          </p:nvSpPr>
          <p:spPr>
            <a:xfrm>
              <a:off x="4785" y="1117"/>
              <a:ext cx="181" cy="635"/>
            </a:xfrm>
            <a:prstGeom prst="leftBrace">
              <a:avLst>
                <a:gd name="adj1" fmla="val 29219"/>
                <a:gd name="adj2" fmla="val 50000"/>
              </a:avLst>
            </a:prstGeom>
            <a:noFill/>
            <a:ln w="9525" cap="flat" cmpd="sng">
              <a:solidFill>
                <a:srgbClr val="00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29" name="AutoShape 9"/>
            <p:cNvSpPr/>
            <p:nvPr/>
          </p:nvSpPr>
          <p:spPr>
            <a:xfrm>
              <a:off x="4830" y="2115"/>
              <a:ext cx="136" cy="680"/>
            </a:xfrm>
            <a:prstGeom prst="leftBrace">
              <a:avLst>
                <a:gd name="adj1" fmla="val 41643"/>
                <a:gd name="adj2" fmla="val 50000"/>
              </a:avLst>
            </a:prstGeom>
            <a:noFill/>
            <a:ln w="9525" cap="flat" cmpd="sng">
              <a:solidFill>
                <a:srgbClr val="00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8" name="Text Box 10"/>
            <p:cNvSpPr txBox="1">
              <a:spLocks noChangeArrowheads="1"/>
            </p:cNvSpPr>
            <p:nvPr/>
          </p:nvSpPr>
          <p:spPr bwMode="auto">
            <a:xfrm>
              <a:off x="5103" y="1071"/>
              <a:ext cx="363" cy="83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 noProof="1">
                  <a:solidFill>
                    <a:srgbClr val="99FF33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ea"/>
                </a:rPr>
                <a:t>新</a:t>
              </a:r>
              <a:endParaRPr lang="zh-CN" altLang="en-US" sz="3200" b="1" noProof="1">
                <a:solidFill>
                  <a:srgbClr val="99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  <a:p>
              <a:pPr algn="ctr">
                <a:spcBef>
                  <a:spcPct val="50000"/>
                </a:spcBef>
              </a:pPr>
              <a:r>
                <a:rPr lang="zh-CN" altLang="en-US" sz="3200" b="1" noProof="1">
                  <a:solidFill>
                    <a:srgbClr val="99FF33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ea"/>
                </a:rPr>
                <a:t>旧</a:t>
              </a:r>
              <a:endParaRPr lang="zh-CN" altLang="en-US" sz="3200" b="1" noProof="1">
                <a:solidFill>
                  <a:srgbClr val="99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endParaRPr>
            </a:p>
          </p:txBody>
        </p:sp>
        <p:sp>
          <p:nvSpPr>
            <p:cNvPr id="12299" name="Text Box 11"/>
            <p:cNvSpPr txBox="1">
              <a:spLocks noChangeArrowheads="1"/>
            </p:cNvSpPr>
            <p:nvPr/>
          </p:nvSpPr>
          <p:spPr bwMode="auto">
            <a:xfrm>
              <a:off x="5103" y="2069"/>
              <a:ext cx="363" cy="83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 noProof="1">
                  <a:solidFill>
                    <a:srgbClr val="99FF33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ea"/>
                </a:rPr>
                <a:t>去</a:t>
              </a:r>
              <a:endParaRPr lang="zh-CN" altLang="en-US" sz="3200" b="1" noProof="1">
                <a:solidFill>
                  <a:srgbClr val="99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  <a:p>
              <a:pPr algn="ctr">
                <a:spcBef>
                  <a:spcPct val="50000"/>
                </a:spcBef>
              </a:pPr>
              <a:r>
                <a:rPr lang="zh-CN" altLang="en-US" sz="3200" b="1" noProof="1">
                  <a:solidFill>
                    <a:srgbClr val="99FF33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ea"/>
                </a:rPr>
                <a:t>来</a:t>
              </a:r>
              <a:endParaRPr lang="zh-CN" altLang="en-US" sz="3200" b="1" noProof="1">
                <a:solidFill>
                  <a:srgbClr val="99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endParaRPr>
            </a:p>
          </p:txBody>
        </p:sp>
      </p:grpSp>
      <p:grpSp>
        <p:nvGrpSpPr>
          <p:cNvPr id="12300" name="Group 12"/>
          <p:cNvGrpSpPr/>
          <p:nvPr/>
        </p:nvGrpSpPr>
        <p:grpSpPr>
          <a:xfrm>
            <a:off x="4008438" y="1557338"/>
            <a:ext cx="2085975" cy="2947988"/>
            <a:chOff x="1565" y="981"/>
            <a:chExt cx="1314" cy="1857"/>
          </a:xfrm>
        </p:grpSpPr>
        <p:sp>
          <p:nvSpPr>
            <p:cNvPr id="56333" name="Text Box 13"/>
            <p:cNvSpPr txBox="1"/>
            <p:nvPr/>
          </p:nvSpPr>
          <p:spPr>
            <a:xfrm>
              <a:off x="1565" y="2160"/>
              <a:ext cx="499" cy="678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 eaLnBrk="0" hangingPunct="0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下 片</a:t>
              </a:r>
              <a:endParaRPr lang="en-US" altLang="zh-CN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34" name="Text Box 14"/>
            <p:cNvSpPr txBox="1"/>
            <p:nvPr/>
          </p:nvSpPr>
          <p:spPr>
            <a:xfrm>
              <a:off x="2154" y="1162"/>
              <a:ext cx="725" cy="406"/>
            </a:xfrm>
            <a:prstGeom prst="rect">
              <a:avLst/>
            </a:prstGeom>
            <a:noFill/>
            <a:ln w="9525" cap="flat" cmpd="sng">
              <a:solidFill>
                <a:srgbClr val="99FF3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3600"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怀旧</a:t>
              </a:r>
              <a:endParaRPr lang="en-US" altLang="zh-CN" sz="36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35" name="Text Box 15"/>
            <p:cNvSpPr txBox="1"/>
            <p:nvPr/>
          </p:nvSpPr>
          <p:spPr>
            <a:xfrm>
              <a:off x="2154" y="2341"/>
              <a:ext cx="725" cy="406"/>
            </a:xfrm>
            <a:prstGeom prst="rect">
              <a:avLst/>
            </a:prstGeom>
            <a:noFill/>
            <a:ln w="9525" cap="flat" cmpd="sng">
              <a:solidFill>
                <a:srgbClr val="99FF3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3600"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惜春</a:t>
              </a:r>
              <a:endParaRPr lang="en-US" altLang="zh-CN" sz="36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36" name="Text Box 16"/>
            <p:cNvSpPr txBox="1"/>
            <p:nvPr/>
          </p:nvSpPr>
          <p:spPr>
            <a:xfrm>
              <a:off x="1565" y="981"/>
              <a:ext cx="499" cy="678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 eaLnBrk="0" hangingPunct="0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上 片</a:t>
              </a:r>
              <a:endParaRPr lang="en-US" altLang="zh-CN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305" name="Group 17"/>
          <p:cNvGrpSpPr/>
          <p:nvPr/>
        </p:nvGrpSpPr>
        <p:grpSpPr>
          <a:xfrm>
            <a:off x="7535863" y="260350"/>
            <a:ext cx="2663825" cy="5705475"/>
            <a:chOff x="3787" y="164"/>
            <a:chExt cx="1678" cy="3594"/>
          </a:xfrm>
        </p:grpSpPr>
        <p:sp>
          <p:nvSpPr>
            <p:cNvPr id="56338" name="Line 18"/>
            <p:cNvSpPr/>
            <p:nvPr/>
          </p:nvSpPr>
          <p:spPr>
            <a:xfrm flipV="1">
              <a:off x="3787" y="981"/>
              <a:ext cx="317" cy="227"/>
            </a:xfrm>
            <a:prstGeom prst="line">
              <a:avLst/>
            </a:prstGeom>
            <a:ln w="508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39" name="Line 19"/>
            <p:cNvSpPr/>
            <p:nvPr/>
          </p:nvSpPr>
          <p:spPr>
            <a:xfrm>
              <a:off x="3787" y="2795"/>
              <a:ext cx="317" cy="227"/>
            </a:xfrm>
            <a:prstGeom prst="line">
              <a:avLst/>
            </a:prstGeom>
            <a:ln w="508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40" name="Text Box 20"/>
            <p:cNvSpPr txBox="1"/>
            <p:nvPr/>
          </p:nvSpPr>
          <p:spPr>
            <a:xfrm>
              <a:off x="4105" y="164"/>
              <a:ext cx="1315" cy="736"/>
            </a:xfrm>
            <a:prstGeom prst="rect">
              <a:avLst/>
            </a:prstGeom>
            <a:noFill/>
            <a:ln w="9525" cap="flat" cmpd="sng">
              <a:solidFill>
                <a:srgbClr val="C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C00000"/>
                  </a:solidFill>
                  <a:latin typeface="方正黑体简体" pitchFamily="2" charset="-122"/>
                  <a:ea typeface="方正黑体简体" pitchFamily="2" charset="-122"/>
                </a:rPr>
                <a:t>无疑而问</a:t>
              </a:r>
              <a:endParaRPr lang="zh-CN" altLang="en-US" sz="2800" b="1" dirty="0">
                <a:solidFill>
                  <a:srgbClr val="C00000"/>
                </a:solidFill>
                <a:latin typeface="方正黑体简体" pitchFamily="2" charset="-122"/>
                <a:ea typeface="方正黑体简体" pitchFamily="2" charset="-122"/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C00000"/>
                  </a:solidFill>
                  <a:latin typeface="方正黑体简体" pitchFamily="2" charset="-122"/>
                  <a:ea typeface="方正黑体简体" pitchFamily="2" charset="-122"/>
                </a:rPr>
                <a:t>几时回</a:t>
              </a:r>
              <a:endParaRPr lang="en-US" altLang="zh-CN" sz="2800" b="1">
                <a:solidFill>
                  <a:srgbClr val="C00000"/>
                </a:solidFill>
                <a:latin typeface="方正黑体简体" pitchFamily="2" charset="-122"/>
                <a:ea typeface="方正黑体简体" pitchFamily="2" charset="-122"/>
              </a:endParaRPr>
            </a:p>
          </p:txBody>
        </p:sp>
        <p:sp>
          <p:nvSpPr>
            <p:cNvPr id="56341" name="Text Box 21"/>
            <p:cNvSpPr txBox="1"/>
            <p:nvPr/>
          </p:nvSpPr>
          <p:spPr>
            <a:xfrm>
              <a:off x="4150" y="3022"/>
              <a:ext cx="1315" cy="736"/>
            </a:xfrm>
            <a:prstGeom prst="rect">
              <a:avLst/>
            </a:prstGeom>
            <a:noFill/>
            <a:ln w="9525" cap="flat" cmpd="sng">
              <a:solidFill>
                <a:srgbClr val="C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C00000"/>
                  </a:solidFill>
                  <a:latin typeface="Arial" panose="020B0604020202020204" pitchFamily="34" charset="0"/>
                  <a:ea typeface="方正黑体简体" pitchFamily="2" charset="-122"/>
                </a:rPr>
                <a:t>细节描写</a:t>
              </a:r>
              <a:endParaRPr lang="zh-CN" alt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方正黑体简体" pitchFamily="2" charset="-122"/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C00000"/>
                  </a:solidFill>
                  <a:latin typeface="Arial" panose="020B0604020202020204" pitchFamily="34" charset="0"/>
                  <a:ea typeface="方正黑体简体" pitchFamily="2" charset="-122"/>
                </a:rPr>
                <a:t>独徘徊</a:t>
              </a:r>
              <a:endParaRPr lang="en-US" altLang="zh-CN" sz="2800" b="1">
                <a:solidFill>
                  <a:srgbClr val="C00000"/>
                </a:solidFill>
                <a:latin typeface="方正黑体简体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2310" name="Text Box 22"/>
          <p:cNvSpPr txBox="1"/>
          <p:nvPr/>
        </p:nvSpPr>
        <p:spPr>
          <a:xfrm>
            <a:off x="1919288" y="5445125"/>
            <a:ext cx="583247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1、词的上、下片各写什么的？试各用两个字加以概括。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311" name="Group 23"/>
          <p:cNvGrpSpPr/>
          <p:nvPr/>
        </p:nvGrpSpPr>
        <p:grpSpPr>
          <a:xfrm>
            <a:off x="2063750" y="1557338"/>
            <a:ext cx="1800225" cy="3168650"/>
            <a:chOff x="340" y="981"/>
            <a:chExt cx="1134" cy="1996"/>
          </a:xfrm>
        </p:grpSpPr>
        <p:sp>
          <p:nvSpPr>
            <p:cNvPr id="12312" name="Rectangle 24"/>
            <p:cNvSpPr>
              <a:spLocks noChangeArrowheads="1"/>
            </p:cNvSpPr>
            <p:nvPr/>
          </p:nvSpPr>
          <p:spPr bwMode="auto">
            <a:xfrm>
              <a:off x="340" y="981"/>
              <a:ext cx="771" cy="1996"/>
            </a:xfrm>
            <a:prstGeom prst="rect">
              <a:avLst/>
            </a:prstGeom>
            <a:noFill/>
            <a:ln w="9525">
              <a:solidFill>
                <a:srgbClr val="99FF33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fontAlgn="base"/>
              <a:r>
                <a:rPr lang="zh-CN" altLang="en-US" sz="4000" b="1" strike="noStrike" noProof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ea"/>
                </a:rPr>
                <a:t>语言晓畅</a:t>
              </a:r>
              <a:endParaRPr lang="zh-CN" altLang="en-US" sz="4000" b="1" strike="noStrike" noProof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  <a:p>
              <a:pPr algn="ctr" fontAlgn="base"/>
              <a:endParaRPr lang="zh-CN" altLang="en-US" sz="4000" b="1" strike="noStrike" noProof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  <a:p>
              <a:pPr algn="ctr" fontAlgn="base"/>
              <a:r>
                <a:rPr lang="zh-CN" altLang="en-US" sz="4000" b="1" strike="noStrike" noProof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ea"/>
                </a:rPr>
                <a:t>意蕴</a:t>
              </a:r>
              <a:endParaRPr lang="zh-CN" altLang="en-US" sz="4000" b="1" strike="noStrike" noProof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  <a:p>
              <a:pPr algn="ctr" fontAlgn="base"/>
              <a:r>
                <a:rPr lang="zh-CN" altLang="en-US" sz="4000" b="1" strike="noStrike" noProof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ea"/>
                </a:rPr>
                <a:t>幽微</a:t>
              </a:r>
              <a:endParaRPr lang="zh-CN" altLang="en-US" sz="4000" b="1" strike="noStrike" noProof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endParaRPr>
            </a:p>
          </p:txBody>
        </p:sp>
        <p:sp>
          <p:nvSpPr>
            <p:cNvPr id="56345" name="Line 25"/>
            <p:cNvSpPr/>
            <p:nvPr/>
          </p:nvSpPr>
          <p:spPr>
            <a:xfrm flipV="1">
              <a:off x="1202" y="1570"/>
              <a:ext cx="227" cy="227"/>
            </a:xfrm>
            <a:prstGeom prst="line">
              <a:avLst/>
            </a:prstGeom>
            <a:ln w="50800" cap="flat" cmpd="sng">
              <a:solidFill>
                <a:srgbClr val="00FF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6346" name="Line 26"/>
            <p:cNvSpPr/>
            <p:nvPr/>
          </p:nvSpPr>
          <p:spPr>
            <a:xfrm>
              <a:off x="1202" y="2251"/>
              <a:ext cx="272" cy="181"/>
            </a:xfrm>
            <a:prstGeom prst="line">
              <a:avLst/>
            </a:prstGeom>
            <a:ln w="50800" cap="flat" cmpd="sng">
              <a:solidFill>
                <a:srgbClr val="00FF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315" name="Text Box 27"/>
          <p:cNvSpPr txBox="1"/>
          <p:nvPr/>
        </p:nvSpPr>
        <p:spPr>
          <a:xfrm>
            <a:off x="1919288" y="5445125"/>
            <a:ext cx="583247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2、词的上、下片各抒发词人什么样的感情？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6" name="Text Box 28"/>
          <p:cNvSpPr txBox="1"/>
          <p:nvPr/>
        </p:nvSpPr>
        <p:spPr>
          <a:xfrm>
            <a:off x="1919288" y="5589588"/>
            <a:ext cx="640873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3、为了加强情绪的表达，词的上、下片都用什么艺术手法？是怎样运用的？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7" name="Text Box 29"/>
          <p:cNvSpPr txBox="1"/>
          <p:nvPr/>
        </p:nvSpPr>
        <p:spPr>
          <a:xfrm>
            <a:off x="1919288" y="5057775"/>
            <a:ext cx="6048375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4、为了加强情绪的表达，词的上片的末句在句式的运用上很有特点；下片的末句描写也很讲究，你能够对此作点分析吗？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0" grpId="0" bldLvl="0" animBg="1"/>
      <p:bldP spid="12315" grpId="0" bldLvl="0" animBg="1"/>
      <p:bldP spid="12316" grpId="0" bldLvl="0" animBg="1"/>
      <p:bldP spid="12317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828800"/>
            <a:ext cx="8302625" cy="3600450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l" fontAlgn="base"/>
            <a:r>
              <a:rPr lang="zh-CN" altLang="en-US" sz="3200" strike="noStrike" noProof="1" dirty="0">
                <a:solidFill>
                  <a:schemeClr val="tx1"/>
                </a:solidFill>
                <a:effectLst/>
              </a:rPr>
              <a:t>    </a:t>
            </a:r>
            <a:r>
              <a:rPr lang="zh-CN" altLang="en-US" sz="3200" strike="noStrike" noProof="1" dirty="0" smtClean="0">
                <a:solidFill>
                  <a:schemeClr val="tx1"/>
                </a:solidFill>
                <a:effectLst/>
              </a:rPr>
              <a:t>开头</a:t>
            </a:r>
            <a:r>
              <a:rPr lang="zh-CN" altLang="en-US" sz="32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200" strike="noStrike" noProof="1" dirty="0">
                <a:solidFill>
                  <a:schemeClr val="tx1"/>
                </a:solidFill>
                <a:effectLst/>
              </a:rPr>
              <a:t>一曲新词酒一杯</a:t>
            </a:r>
            <a:r>
              <a:rPr lang="zh-CN" altLang="en-US" sz="32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200" strike="noStrike" noProof="1" dirty="0">
                <a:solidFill>
                  <a:schemeClr val="tx1"/>
                </a:solidFill>
                <a:effectLst/>
              </a:rPr>
              <a:t>，歌咏的是自己</a:t>
            </a:r>
            <a:r>
              <a:rPr lang="zh-CN" altLang="en-US" sz="3200" strike="noStrike" noProof="1" dirty="0">
                <a:solidFill>
                  <a:srgbClr val="FF0000"/>
                </a:solidFill>
                <a:effectLst/>
              </a:rPr>
              <a:t>富贵闲适</a:t>
            </a:r>
            <a:r>
              <a:rPr lang="zh-CN" altLang="en-US" sz="3200" dirty="0">
                <a:solidFill>
                  <a:schemeClr val="tx1"/>
                </a:solidFill>
                <a:effectLst/>
              </a:rPr>
              <a:t>的生活。他是一位达官贵人，诗酒是其生活的重要内容。</a:t>
            </a:r>
            <a:br>
              <a:rPr lang="zh-CN" altLang="en-US" sz="3200" dirty="0">
                <a:solidFill>
                  <a:schemeClr val="tx1"/>
                </a:solidFill>
                <a:effectLst/>
              </a:rPr>
            </a:br>
            <a:r>
              <a:rPr lang="zh-CN" altLang="en-US" sz="3200" dirty="0">
                <a:solidFill>
                  <a:schemeClr val="tx1"/>
                </a:solidFill>
                <a:effectLst/>
              </a:rPr>
              <a:t>   </a:t>
            </a:r>
            <a:r>
              <a:rPr lang="zh-CN" altLang="en-US" sz="3200" strike="noStrike" noProof="1" dirty="0" smtClean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200" strike="noStrike" noProof="1" dirty="0">
                <a:solidFill>
                  <a:schemeClr val="tx1"/>
                </a:solidFill>
                <a:effectLst/>
              </a:rPr>
              <a:t>去年天气旧亭台</a:t>
            </a:r>
            <a:r>
              <a:rPr lang="zh-CN" altLang="en-US" sz="32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200" strike="noStrike" noProof="1" dirty="0">
                <a:solidFill>
                  <a:schemeClr val="tx1"/>
                </a:solidFill>
                <a:effectLst/>
              </a:rPr>
              <a:t>，表达了诗人对</a:t>
            </a:r>
            <a:r>
              <a:rPr lang="zh-CN" altLang="en-US" sz="3200" strike="noStrike" noProof="1" dirty="0">
                <a:solidFill>
                  <a:srgbClr val="FF0000"/>
                </a:solidFill>
                <a:effectLst/>
              </a:rPr>
              <a:t>时光流逝</a:t>
            </a:r>
            <a:r>
              <a:rPr lang="zh-CN" altLang="en-US" sz="3200" dirty="0">
                <a:solidFill>
                  <a:schemeClr val="tx1"/>
                </a:solidFill>
                <a:effectLst/>
              </a:rPr>
              <a:t>的感慨。</a:t>
            </a:r>
            <a:br>
              <a:rPr lang="zh-CN" altLang="en-US" sz="3200" dirty="0">
                <a:solidFill>
                  <a:schemeClr val="tx1"/>
                </a:solidFill>
                <a:effectLst/>
              </a:rPr>
            </a:br>
            <a:endParaRPr lang="zh-CN" altLang="en-US" sz="3200" strike="noStrike" noProof="1" dirty="0">
              <a:solidFill>
                <a:schemeClr val="tx1"/>
              </a:solidFill>
              <a:effectLst/>
            </a:endParaRPr>
          </a:p>
        </p:txBody>
      </p:sp>
      <p:sp>
        <p:nvSpPr>
          <p:cNvPr id="57346" name="WordArt 3"/>
          <p:cNvSpPr>
            <a:spLocks noTextEdit="1"/>
          </p:cNvSpPr>
          <p:nvPr/>
        </p:nvSpPr>
        <p:spPr>
          <a:xfrm>
            <a:off x="4367213" y="476250"/>
            <a:ext cx="2759075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9525" cap="flat" cmpd="sng">
                  <a:solidFill>
                    <a:srgbClr val="99CC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9966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赏     析</a:t>
            </a:r>
            <a:endParaRPr lang="zh-CN" altLang="en-US" sz="6000" b="1">
              <a:ln w="9525" cap="flat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9966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8" grpId="1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847850" y="2205038"/>
            <a:ext cx="8496300" cy="3743325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l" fontAlgn="base"/>
            <a:r>
              <a:rPr lang="zh-CN" altLang="en-US" b="0" strike="noStrike" noProof="1" dirty="0"/>
              <a:t>      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</a:rPr>
              <a:t>夕阳西下几时回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</a:rPr>
              <a:t>，是就眼前之景来抒写情怀。在落日的余晖中，常常使人产生暮年之慨，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</a:rPr>
              <a:t>几时回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</a:rPr>
              <a:t>是</a:t>
            </a:r>
            <a:r>
              <a:rPr lang="zh-CN" altLang="en-US" strike="noStrike" noProof="1" dirty="0">
                <a:solidFill>
                  <a:srgbClr val="FF0000"/>
                </a:solidFill>
                <a:effectLst/>
              </a:rPr>
              <a:t>无疑而问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</a:rPr>
              <a:t>的设问句，抒发了诗人</a:t>
            </a:r>
            <a:r>
              <a:rPr lang="zh-CN" altLang="en-US" strike="noStrike" noProof="1" dirty="0">
                <a:solidFill>
                  <a:srgbClr val="FF0000"/>
                </a:solidFill>
                <a:effectLst/>
              </a:rPr>
              <a:t>感慨年华将逝</a:t>
            </a:r>
            <a:r>
              <a:rPr lang="zh-CN" altLang="en-US" strike="noStrike" noProof="1" dirty="0">
                <a:solidFill>
                  <a:schemeClr val="tx1"/>
                </a:solidFill>
                <a:effectLst/>
              </a:rPr>
              <a:t>之情。</a:t>
            </a:r>
            <a:endParaRPr lang="zh-CN" altLang="en-US" strike="noStrike" noProof="1" dirty="0">
              <a:solidFill>
                <a:schemeClr val="tx1"/>
              </a:solidFill>
              <a:effectLst/>
            </a:endParaRPr>
          </a:p>
        </p:txBody>
      </p:sp>
      <p:sp>
        <p:nvSpPr>
          <p:cNvPr id="58370" name="WordArt 3"/>
          <p:cNvSpPr>
            <a:spLocks noTextEdit="1"/>
          </p:cNvSpPr>
          <p:nvPr/>
        </p:nvSpPr>
        <p:spPr>
          <a:xfrm>
            <a:off x="4367213" y="476250"/>
            <a:ext cx="2759075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9525" cap="flat" cmpd="sng">
                  <a:solidFill>
                    <a:srgbClr val="99CC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9966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赏     析</a:t>
            </a:r>
            <a:endParaRPr lang="zh-CN" altLang="en-US" sz="6000" b="1">
              <a:ln w="9525" cap="flat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9966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1844675"/>
            <a:ext cx="8351838" cy="4456113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  <a:miter lim="800000"/>
          </a:ln>
        </p:spPr>
        <p:txBody>
          <a:bodyPr anchor="ctr">
            <a:normAutofit/>
          </a:bodyPr>
          <a:lstStyle/>
          <a:p>
            <a:pPr algn="l" fontAlgn="base"/>
            <a:r>
              <a:rPr lang="zh-CN" altLang="en-US" sz="3600" b="0" strike="noStrike" noProof="1" dirty="0"/>
              <a:t>  </a:t>
            </a:r>
            <a:r>
              <a:rPr lang="zh-CN" altLang="en-US" sz="3600" b="0" strike="noStrike" noProof="1" dirty="0" smtClean="0"/>
              <a:t> </a:t>
            </a:r>
            <a:r>
              <a:rPr lang="zh-CN" altLang="en-US" sz="3600" strike="noStrike" noProof="1" dirty="0" smtClean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无可奈何花落去，似曾相识燕归来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中的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花落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、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燕归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是</a:t>
            </a:r>
            <a:r>
              <a:rPr lang="zh-CN" altLang="en-US" sz="3600" strike="noStrike" noProof="1" dirty="0">
                <a:solidFill>
                  <a:srgbClr val="FF0000"/>
                </a:solidFill>
                <a:effectLst/>
              </a:rPr>
              <a:t>眼前景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，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无可奈何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、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似曾相识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是诗人</a:t>
            </a:r>
            <a:r>
              <a:rPr lang="zh-CN" altLang="en-US" sz="3600" strike="noStrike" noProof="1" dirty="0">
                <a:solidFill>
                  <a:srgbClr val="FF0000"/>
                </a:solidFill>
                <a:effectLst/>
              </a:rPr>
              <a:t>主观的感情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。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无可奈何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表达了</a:t>
            </a:r>
            <a:r>
              <a:rPr lang="zh-CN" altLang="en-US" sz="3600" strike="noStrike" noProof="1" dirty="0">
                <a:solidFill>
                  <a:srgbClr val="FF0000"/>
                </a:solidFill>
                <a:effectLst/>
              </a:rPr>
              <a:t>婉惜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的情感，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“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似曾相识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  <a:latin typeface="Arial" panose="020B0604020202020204"/>
              </a:rPr>
              <a:t>”</a:t>
            </a:r>
            <a:r>
              <a:rPr lang="zh-CN" altLang="en-US" sz="3600" strike="noStrike" noProof="1" dirty="0">
                <a:solidFill>
                  <a:schemeClr val="tx1"/>
                </a:solidFill>
                <a:effectLst/>
              </a:rPr>
              <a:t>表达了对</a:t>
            </a:r>
            <a:r>
              <a:rPr lang="zh-CN" altLang="en-US" sz="3600" strike="noStrike" noProof="1" dirty="0">
                <a:solidFill>
                  <a:srgbClr val="FF0000"/>
                </a:solidFill>
                <a:effectLst/>
              </a:rPr>
              <a:t>时光流逝</a:t>
            </a:r>
            <a:r>
              <a:rPr lang="zh-CN" altLang="en-US" sz="3600" dirty="0">
                <a:solidFill>
                  <a:schemeClr val="tx1"/>
                </a:solidFill>
                <a:effectLst/>
              </a:rPr>
              <a:t>的感伤。</a:t>
            </a:r>
            <a:br>
              <a:rPr lang="zh-CN" altLang="en-US" sz="3600" dirty="0">
                <a:solidFill>
                  <a:schemeClr val="tx1"/>
                </a:solidFill>
                <a:effectLst/>
              </a:rPr>
            </a:br>
            <a:r>
              <a:rPr lang="zh-CN" altLang="en-US" sz="3600" dirty="0">
                <a:solidFill>
                  <a:schemeClr val="tx1"/>
                </a:solidFill>
                <a:effectLst/>
              </a:rPr>
              <a:t>    </a:t>
            </a:r>
            <a:r>
              <a:rPr lang="zh-CN" altLang="en-US" sz="3600" strike="noStrike" noProof="1" dirty="0" smtClean="0">
                <a:solidFill>
                  <a:srgbClr val="0000CC"/>
                </a:solidFill>
                <a:effectLst/>
              </a:rPr>
              <a:t>这</a:t>
            </a:r>
            <a:r>
              <a:rPr lang="zh-CN" altLang="en-US" sz="3600" strike="noStrike" noProof="1" dirty="0">
                <a:solidFill>
                  <a:srgbClr val="0000CC"/>
                </a:solidFill>
                <a:effectLst/>
              </a:rPr>
              <a:t>两句对仗工巧，意致缠绵，语辞流利，语调谐婉，为后世传诵的名句。</a:t>
            </a:r>
            <a:endParaRPr lang="zh-CN" altLang="en-US" sz="3600" strike="noStrike" noProof="1" dirty="0">
              <a:solidFill>
                <a:srgbClr val="0000CC"/>
              </a:solidFill>
              <a:effectLst/>
            </a:endParaRPr>
          </a:p>
        </p:txBody>
      </p:sp>
      <p:sp>
        <p:nvSpPr>
          <p:cNvPr id="59394" name="WordArt 3"/>
          <p:cNvSpPr>
            <a:spLocks noTextEdit="1"/>
          </p:cNvSpPr>
          <p:nvPr/>
        </p:nvSpPr>
        <p:spPr>
          <a:xfrm>
            <a:off x="4367213" y="476250"/>
            <a:ext cx="2759075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9525" cap="flat" cmpd="sng">
                  <a:solidFill>
                    <a:srgbClr val="99CC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9966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赏     析</a:t>
            </a:r>
            <a:endParaRPr lang="zh-CN" altLang="en-US" sz="6000" b="1">
              <a:ln w="9525" cap="flat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9966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sp>
        <p:nvSpPr>
          <p:cNvPr id="60417" name="Rectangle 2"/>
          <p:cNvSpPr>
            <a:spLocks noGrp="1" noRot="1"/>
          </p:cNvSpPr>
          <p:nvPr>
            <p:ph type="title"/>
          </p:nvPr>
        </p:nvSpPr>
        <p:spPr>
          <a:xfrm>
            <a:off x="1992313" y="1557338"/>
            <a:ext cx="8280400" cy="5030787"/>
          </a:xfrm>
          <a:ln>
            <a:solidFill>
              <a:schemeClr val="tx1"/>
            </a:solidFill>
            <a:miter/>
          </a:ln>
        </p:spPr>
        <p:txBody>
          <a:bodyPr anchor="ctr"/>
          <a:p>
            <a:pPr algn="l"/>
            <a:r>
              <a:rPr lang="zh-CN" altLang="en-US" sz="3600" dirty="0">
                <a:solidFill>
                  <a:schemeClr val="tx1"/>
                </a:solidFill>
              </a:rPr>
              <a:t>    结句写诗人在小小的庭院内、有落花余香的小路上独自徘徊，流连忘返。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/>
              </a:rPr>
              <a:t>“</a:t>
            </a:r>
            <a:r>
              <a:rPr lang="zh-CN" altLang="en-US" sz="3600" dirty="0">
                <a:solidFill>
                  <a:schemeClr val="tx1"/>
                </a:solidFill>
              </a:rPr>
              <a:t>香径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/>
              </a:rPr>
              <a:t>”</a:t>
            </a:r>
            <a:r>
              <a:rPr lang="zh-CN" altLang="en-US" sz="3600" dirty="0">
                <a:solidFill>
                  <a:schemeClr val="tx1"/>
                </a:solidFill>
              </a:rPr>
              <a:t>与上句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/>
              </a:rPr>
              <a:t>“</a:t>
            </a:r>
            <a:r>
              <a:rPr lang="zh-CN" altLang="en-US" sz="3600" dirty="0">
                <a:solidFill>
                  <a:schemeClr val="tx1"/>
                </a:solidFill>
              </a:rPr>
              <a:t>落花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/>
              </a:rPr>
              <a:t>”</a:t>
            </a:r>
            <a:r>
              <a:rPr lang="zh-CN" altLang="en-US" sz="3600" dirty="0">
                <a:solidFill>
                  <a:schemeClr val="tx1"/>
                </a:solidFill>
              </a:rPr>
              <a:t>相呼应，小路上到处是落花的幽香，可见花落之多。         </a:t>
            </a:r>
            <a:br>
              <a:rPr lang="zh-CN" altLang="en-US" sz="3600" dirty="0">
                <a:solidFill>
                  <a:schemeClr val="tx1"/>
                </a:solidFill>
              </a:rPr>
            </a:br>
            <a:br>
              <a:rPr lang="zh-CN" altLang="en-US" sz="3600" dirty="0">
                <a:solidFill>
                  <a:schemeClr val="tx1"/>
                </a:solidFill>
              </a:rPr>
            </a:br>
            <a:r>
              <a:rPr lang="zh-CN" altLang="en-US" sz="3600" dirty="0">
                <a:solidFill>
                  <a:schemeClr val="tx1"/>
                </a:solidFill>
              </a:rPr>
              <a:t>    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/>
              </a:rPr>
              <a:t>“</a:t>
            </a:r>
            <a:r>
              <a:rPr lang="zh-CN" altLang="en-US" sz="3600" dirty="0">
                <a:solidFill>
                  <a:schemeClr val="tx1"/>
                </a:solidFill>
              </a:rPr>
              <a:t>独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/>
              </a:rPr>
              <a:t>”</a:t>
            </a:r>
            <a:r>
              <a:rPr lang="zh-CN" altLang="en-US" sz="3600" dirty="0">
                <a:solidFill>
                  <a:schemeClr val="tx1"/>
                </a:solidFill>
              </a:rPr>
              <a:t>字突出了形影相吊，</a:t>
            </a:r>
            <a:r>
              <a:rPr lang="zh-CN" altLang="en-US" sz="3600" dirty="0">
                <a:solidFill>
                  <a:srgbClr val="0000CC"/>
                </a:solidFill>
              </a:rPr>
              <a:t>孤寂冷落</a:t>
            </a:r>
            <a:r>
              <a:rPr lang="zh-CN" altLang="en-US" sz="3600" dirty="0">
                <a:solidFill>
                  <a:schemeClr val="tx1"/>
                </a:solidFill>
              </a:rPr>
              <a:t>。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/>
              </a:rPr>
              <a:t>“</a:t>
            </a:r>
            <a:r>
              <a:rPr lang="zh-CN" altLang="en-US" sz="3600" dirty="0">
                <a:solidFill>
                  <a:schemeClr val="tx1"/>
                </a:solidFill>
              </a:rPr>
              <a:t>徘徊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/>
              </a:rPr>
              <a:t>”</a:t>
            </a:r>
            <a:r>
              <a:rPr lang="zh-CN" altLang="en-US" sz="3600" dirty="0">
                <a:solidFill>
                  <a:schemeClr val="tx1"/>
                </a:solidFill>
              </a:rPr>
              <a:t>一词通过人物的动作，又强调了诗人</a:t>
            </a:r>
            <a:r>
              <a:rPr lang="zh-CN" altLang="en-US" sz="3600" dirty="0">
                <a:solidFill>
                  <a:srgbClr val="0000CC"/>
                </a:solidFill>
              </a:rPr>
              <a:t>伤感惆怅</a:t>
            </a:r>
            <a:r>
              <a:rPr lang="zh-CN" altLang="en-US" sz="3600" dirty="0">
                <a:solidFill>
                  <a:schemeClr val="tx1"/>
                </a:solidFill>
              </a:rPr>
              <a:t>的情绪。</a:t>
            </a:r>
            <a:endParaRPr lang="en-US" altLang="zh-CN" sz="3600">
              <a:solidFill>
                <a:schemeClr val="tx1"/>
              </a:solidFill>
            </a:endParaRPr>
          </a:p>
        </p:txBody>
      </p:sp>
      <p:sp>
        <p:nvSpPr>
          <p:cNvPr id="60418" name="WordArt 3"/>
          <p:cNvSpPr>
            <a:spLocks noTextEdit="1"/>
          </p:cNvSpPr>
          <p:nvPr/>
        </p:nvSpPr>
        <p:spPr>
          <a:xfrm>
            <a:off x="4367213" y="260350"/>
            <a:ext cx="2759075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9525" cap="flat" cmpd="sng">
                  <a:solidFill>
                    <a:srgbClr val="99CC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9966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赏     析</a:t>
            </a:r>
            <a:endParaRPr lang="zh-CN" altLang="en-US" sz="6000" b="1">
              <a:ln w="9525" cap="flat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9966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363470" y="2397760"/>
            <a:ext cx="8271510" cy="10147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zh-CN" altLang="en-US" sz="6000" b="1" strike="noStrike" noProof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主旨</a:t>
            </a:r>
            <a:r>
              <a:rPr lang="zh-CN" altLang="en-US" sz="6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感伤年华</a:t>
            </a:r>
            <a:r>
              <a:rPr lang="en-US" altLang="zh-CN" sz="6000" b="1" strike="noStrike" noProof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,</a:t>
            </a:r>
            <a:r>
              <a:rPr lang="zh-CN" altLang="en-US" sz="6000" b="1" strike="noStrike" noProof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婉惜春残。</a:t>
            </a:r>
            <a:endParaRPr lang="zh-CN" altLang="en-US" sz="6000" b="1" strike="noStrike" noProof="1" dirty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61442" name="WordArt 3"/>
          <p:cNvSpPr>
            <a:spLocks noTextEdit="1"/>
          </p:cNvSpPr>
          <p:nvPr/>
        </p:nvSpPr>
        <p:spPr>
          <a:xfrm>
            <a:off x="4151313" y="404813"/>
            <a:ext cx="3167062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72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   结</a:t>
            </a:r>
            <a:endParaRPr lang="zh-CN" altLang="en-US" sz="72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1443" name="WordArt 4"/>
          <p:cNvSpPr>
            <a:spLocks noTextEdit="1"/>
          </p:cNvSpPr>
          <p:nvPr/>
        </p:nvSpPr>
        <p:spPr>
          <a:xfrm>
            <a:off x="5159375" y="5445125"/>
            <a:ext cx="1905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6000">
                <a:ln w="19050" cap="flat" cmpd="sng">
                  <a:solidFill>
                    <a:srgbClr val="FFFF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主 旨</a:t>
            </a:r>
            <a:endParaRPr lang="zh-CN" altLang="en-US" sz="6000">
              <a:ln w="1905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508000"/>
            <a:ext cx="12190730" cy="7791450"/>
          </a:xfrm>
          <a:prstGeom prst="rect">
            <a:avLst/>
          </a:prstGeom>
        </p:spPr>
      </p:pic>
      <p:sp>
        <p:nvSpPr>
          <p:cNvPr id="22530" name="Rectangle 2"/>
          <p:cNvSpPr>
            <a:spLocks noGrp="1" noRot="1"/>
          </p:cNvSpPr>
          <p:nvPr>
            <p:ph type="title"/>
          </p:nvPr>
        </p:nvSpPr>
        <p:spPr>
          <a:xfrm>
            <a:off x="1992313" y="1341438"/>
            <a:ext cx="8424862" cy="4249737"/>
          </a:xfrm>
          <a:ln>
            <a:solidFill>
              <a:schemeClr val="tx1"/>
            </a:solidFill>
            <a:miter/>
          </a:ln>
        </p:spPr>
        <p:txBody>
          <a:bodyPr anchor="ctr"/>
          <a:p>
            <a:pPr algn="l">
              <a:lnSpc>
                <a:spcPct val="115000"/>
              </a:lnSpc>
            </a:pPr>
            <a:r>
              <a:rPr lang="zh-CN" altLang="en-US" sz="3200">
                <a:solidFill>
                  <a:schemeClr val="tx1"/>
                </a:solidFill>
              </a:rPr>
              <a:t>        作者即景兴感，着某种哲理性的思考：</a:t>
            </a:r>
            <a:br>
              <a:rPr lang="zh-CN" altLang="en-US" sz="3200">
                <a:solidFill>
                  <a:schemeClr val="tx1"/>
                </a:solidFill>
              </a:rPr>
            </a:br>
            <a:r>
              <a:rPr lang="zh-CN" altLang="en-US" sz="3200">
                <a:solidFill>
                  <a:schemeClr val="tx1"/>
                </a:solidFill>
              </a:rPr>
              <a:t>        一切美好事物都无法阻止其消逝，但在消逝的同时仍然会有新的美好事物的再现，生活不会因消逝而变得一片虚无。只不过这种重现毕竟不等于美好事物的原封不动的重现，它只是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/>
              </a:rPr>
              <a:t>“</a:t>
            </a:r>
            <a:r>
              <a:rPr lang="zh-CN" altLang="en-US" sz="3200">
                <a:solidFill>
                  <a:schemeClr val="tx1"/>
                </a:solidFill>
              </a:rPr>
              <a:t>似曾相识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/>
              </a:rPr>
              <a:t>”</a:t>
            </a:r>
            <a:r>
              <a:rPr lang="zh-CN" altLang="en-US" sz="3200">
                <a:solidFill>
                  <a:schemeClr val="tx1"/>
                </a:solidFill>
              </a:rPr>
              <a:t>罢了。</a:t>
            </a:r>
            <a:endParaRPr lang="en-US" altLang="zh-CN" sz="3200">
              <a:solidFill>
                <a:schemeClr val="tx1"/>
              </a:solidFill>
            </a:endParaRPr>
          </a:p>
        </p:txBody>
      </p:sp>
      <p:sp>
        <p:nvSpPr>
          <p:cNvPr id="62466" name="WordArt 3"/>
          <p:cNvSpPr>
            <a:spLocks noTextEdit="1"/>
          </p:cNvSpPr>
          <p:nvPr/>
        </p:nvSpPr>
        <p:spPr>
          <a:xfrm>
            <a:off x="4151313" y="0"/>
            <a:ext cx="3167062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72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   结</a:t>
            </a:r>
            <a:endParaRPr lang="zh-CN" altLang="en-US" sz="72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2467" name="WordArt 4"/>
          <p:cNvSpPr>
            <a:spLocks noTextEdit="1"/>
          </p:cNvSpPr>
          <p:nvPr/>
        </p:nvSpPr>
        <p:spPr>
          <a:xfrm>
            <a:off x="5232400" y="5805488"/>
            <a:ext cx="1905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6000">
                <a:ln w="19050" cap="flat" cmpd="sng">
                  <a:solidFill>
                    <a:srgbClr val="FFFF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哲 思</a:t>
            </a:r>
            <a:endParaRPr lang="zh-CN" altLang="en-US" sz="6000">
              <a:ln w="1905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30000"/>
          </a:blip>
          <a:stretch>
            <a:fillRect/>
          </a:stretch>
        </p:blipFill>
        <p:spPr>
          <a:xfrm>
            <a:off x="635" y="-622935"/>
            <a:ext cx="12190730" cy="8104505"/>
          </a:xfrm>
          <a:prstGeom prst="rect">
            <a:avLst/>
          </a:prstGeom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063750" y="1628775"/>
            <a:ext cx="8085138" cy="4751388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miter lim="800000"/>
          </a:ln>
        </p:spPr>
        <p:txBody>
          <a:bodyPr anchor="ctr"/>
          <a:p>
            <a:pPr algn="l"/>
            <a:r>
              <a:rPr lang="zh-CN" altLang="en-US" sz="4000" dirty="0"/>
              <a:t>    </a:t>
            </a:r>
            <a:r>
              <a:rPr lang="zh-CN" altLang="en-US" sz="3600" dirty="0">
                <a:solidFill>
                  <a:schemeClr val="tx1"/>
                </a:solidFill>
                <a:latin typeface="方正黑体简体" pitchFamily="2" charset="-122"/>
                <a:ea typeface="方正黑体简体" pitchFamily="2" charset="-122"/>
              </a:rPr>
              <a:t>其实作者是志得意满的达官贵人，他的愁闷伤感</a:t>
            </a:r>
            <a:r>
              <a:rPr lang="zh-CN" altLang="en-US" sz="3600" dirty="0">
                <a:solidFill>
                  <a:schemeClr val="accent1"/>
                </a:solidFill>
                <a:latin typeface="方正黑体简体" pitchFamily="2" charset="-122"/>
                <a:ea typeface="方正黑体简体" pitchFamily="2" charset="-122"/>
              </a:rPr>
              <a:t>并非</a:t>
            </a:r>
            <a:r>
              <a:rPr lang="zh-CN" altLang="en-US" sz="3600" dirty="0">
                <a:solidFill>
                  <a:schemeClr val="tx1"/>
                </a:solidFill>
                <a:latin typeface="方正黑体简体" pitchFamily="2" charset="-122"/>
                <a:ea typeface="方正黑体简体" pitchFamily="2" charset="-122"/>
              </a:rPr>
              <a:t>游子思乡的离愁别恨，</a:t>
            </a:r>
            <a:r>
              <a:rPr lang="zh-CN" altLang="en-US" sz="3600" dirty="0">
                <a:solidFill>
                  <a:schemeClr val="accent1"/>
                </a:solidFill>
                <a:latin typeface="方正黑体简体" pitchFamily="2" charset="-122"/>
                <a:ea typeface="方正黑体简体" pitchFamily="2" charset="-122"/>
              </a:rPr>
              <a:t>也非</a:t>
            </a:r>
            <a:r>
              <a:rPr lang="zh-CN" altLang="en-US" sz="3600" dirty="0">
                <a:solidFill>
                  <a:schemeClr val="tx1"/>
                </a:solidFill>
                <a:latin typeface="方正黑体简体" pitchFamily="2" charset="-122"/>
                <a:ea typeface="方正黑体简体" pitchFamily="2" charset="-122"/>
              </a:rPr>
              <a:t>动乱时代亡国丧家的愁苦，只不过是</a:t>
            </a:r>
            <a:r>
              <a:rPr lang="zh-CN" altLang="en-US" sz="36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富贵闲人的一种淡淡的花月之愁</a:t>
            </a:r>
            <a:r>
              <a:rPr lang="zh-CN" altLang="en-US" sz="3600" dirty="0">
                <a:solidFill>
                  <a:schemeClr val="tx1"/>
                </a:solidFill>
                <a:latin typeface="方正黑体简体" pitchFamily="2" charset="-122"/>
                <a:ea typeface="方正黑体简体" pitchFamily="2" charset="-122"/>
              </a:rPr>
              <a:t>罢了。这首词之所以传诵久远，主要是因为诗人善于以工丽的词语描写景物，文情并茂，音调和谐，创造了</a:t>
            </a:r>
            <a:r>
              <a:rPr lang="zh-CN" altLang="en-US" sz="3600" dirty="0">
                <a:solidFill>
                  <a:srgbClr val="FF0000"/>
                </a:solidFill>
                <a:latin typeface="方正黑体简体" pitchFamily="2" charset="-122"/>
                <a:ea typeface="方正黑体简体" pitchFamily="2" charset="-122"/>
              </a:rPr>
              <a:t>情致缠绵，凄婉隽丽的意境</a:t>
            </a:r>
            <a:r>
              <a:rPr lang="zh-CN" altLang="en-US" sz="3600" dirty="0">
                <a:solidFill>
                  <a:schemeClr val="tx1"/>
                </a:solidFill>
                <a:latin typeface="方正黑体简体" pitchFamily="2" charset="-122"/>
                <a:ea typeface="方正黑体简体" pitchFamily="2" charset="-122"/>
              </a:rPr>
              <a:t>。</a:t>
            </a:r>
            <a:endParaRPr lang="en-US" altLang="zh-CN" sz="3600">
              <a:solidFill>
                <a:schemeClr val="tx1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63490" name="WordArt 3"/>
          <p:cNvSpPr>
            <a:spLocks noTextEdit="1"/>
          </p:cNvSpPr>
          <p:nvPr/>
        </p:nvSpPr>
        <p:spPr>
          <a:xfrm>
            <a:off x="4440238" y="476250"/>
            <a:ext cx="3241675" cy="876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6600" b="1">
                <a:ln w="12700" cap="flat" cmpd="sng">
                  <a:solidFill>
                    <a:srgbClr val="3333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比  较</a:t>
            </a:r>
            <a:endParaRPr lang="zh-CN" altLang="en-US" sz="6600" b="1">
              <a:ln w="12700" cap="flat" cmpd="sng">
                <a:solidFill>
                  <a:srgbClr val="3333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Picture 1"/>
          <p:cNvPicPr>
            <a:picLocks noChangeAspect="1"/>
          </p:cNvPicPr>
          <p:nvPr/>
        </p:nvPicPr>
        <p:blipFill>
          <a:blip r:embed="rId1"/>
          <a:srcRect t="1591" b="12518"/>
          <a:stretch>
            <a:fillRect/>
          </a:stretch>
        </p:blipFill>
        <p:spPr>
          <a:xfrm>
            <a:off x="0" y="0"/>
            <a:ext cx="12291060" cy="6913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Text Box 3"/>
          <p:cNvSpPr txBox="1"/>
          <p:nvPr/>
        </p:nvSpPr>
        <p:spPr>
          <a:xfrm>
            <a:off x="273050" y="2833688"/>
            <a:ext cx="2743200" cy="922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b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</a:rPr>
              <a:t>如梦令</a:t>
            </a:r>
            <a:endParaRPr lang="zh-CN" altLang="en-US" sz="5400" b="1" dirty="0">
              <a:solidFill>
                <a:srgbClr val="FF0066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3796" name="Text Box 4"/>
          <p:cNvSpPr txBox="1"/>
          <p:nvPr/>
        </p:nvSpPr>
        <p:spPr>
          <a:xfrm>
            <a:off x="1235075" y="3859213"/>
            <a:ext cx="2205038" cy="769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李清照</a:t>
            </a:r>
            <a:endParaRPr lang="zh-CN" altLang="en-US" sz="44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lum bright="24000"/>
          </a:blip>
          <a:srcRect t="7940"/>
          <a:stretch>
            <a:fillRect/>
          </a:stretch>
        </p:blipFill>
        <p:spPr>
          <a:xfrm>
            <a:off x="7620" y="-21590"/>
            <a:ext cx="12222480" cy="6896735"/>
          </a:xfrm>
          <a:prstGeom prst="rect">
            <a:avLst/>
          </a:prstGeom>
        </p:spPr>
      </p:pic>
      <p:sp>
        <p:nvSpPr>
          <p:cNvPr id="81921" name="标题 22529"/>
          <p:cNvSpPr>
            <a:spLocks noGrp="1" noRot="1"/>
          </p:cNvSpPr>
          <p:nvPr>
            <p:ph type="title"/>
          </p:nvPr>
        </p:nvSpPr>
        <p:spPr>
          <a:xfrm>
            <a:off x="1524000" y="-152400"/>
            <a:ext cx="2819400" cy="685800"/>
          </a:xfrm>
        </p:spPr>
        <p:txBody>
          <a:bodyPr anchor="ctr"/>
          <a:p>
            <a:r>
              <a:rPr lang="zh-CN" altLang="en-US" sz="4000" b="1" dirty="0">
                <a:ea typeface="隶书" panose="02010509060101010101" charset="-122"/>
              </a:rPr>
              <a:t>作者简介：</a:t>
            </a:r>
            <a:endParaRPr lang="zh-CN" altLang="en-US" sz="4000" b="1" dirty="0">
              <a:ea typeface="隶书" panose="02010509060101010101" charset="-122"/>
            </a:endParaRPr>
          </a:p>
        </p:txBody>
      </p:sp>
      <p:sp>
        <p:nvSpPr>
          <p:cNvPr id="81922" name="文本框 22530"/>
          <p:cNvSpPr txBox="1"/>
          <p:nvPr/>
        </p:nvSpPr>
        <p:spPr>
          <a:xfrm>
            <a:off x="3744595" y="613410"/>
            <a:ext cx="8148955" cy="563118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李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清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照（1084-约1151），</a:t>
            </a:r>
            <a:r>
              <a:rPr lang="zh-CN" altLang="en-US" sz="28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南宋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著名女词人，号</a:t>
            </a:r>
            <a:r>
              <a:rPr lang="zh-CN" altLang="en-US" sz="28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易安居士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，</a:t>
            </a:r>
            <a:r>
              <a:rPr lang="zh-CN" altLang="en-US" sz="28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济南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（今山东济南）人。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有《易安居士文集》、《易安词》，已散佚。后人有《</a:t>
            </a:r>
            <a:r>
              <a:rPr lang="zh-CN" altLang="en-US" sz="24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漱玉词</a:t>
            </a:r>
            <a:r>
              <a:rPr lang="zh-CN" altLang="en-US" sz="24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》辑本。今人有《李清照集校注》。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 李清照词，令慢均工，擅长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白描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，善用口语，被称为“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易安体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”。</a:t>
            </a:r>
            <a:endParaRPr lang="zh-CN" altLang="en-US" sz="2800" b="1" dirty="0">
              <a:solidFill>
                <a:srgbClr val="0000FF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    </a:t>
            </a:r>
            <a:r>
              <a:rPr lang="zh-CN" altLang="en-US" sz="28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早期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的词作，多数是描写闺中的</a:t>
            </a:r>
            <a:r>
              <a:rPr lang="zh-CN" altLang="en-US" sz="28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生活情趣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及大自然的</a:t>
            </a:r>
            <a:r>
              <a:rPr lang="zh-CN" altLang="en-US" sz="28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绮丽风光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，</a:t>
            </a:r>
            <a:r>
              <a:rPr lang="zh-CN" altLang="en-US" sz="2800" b="1" dirty="0">
                <a:solidFill>
                  <a:srgbClr val="006600"/>
                </a:solidFill>
                <a:latin typeface="隶书" panose="02010509060101010101" charset="-122"/>
                <a:ea typeface="隶书" panose="02010509060101010101" charset="-122"/>
              </a:rPr>
              <a:t>风格清新明丽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。如《如梦令》、《一剪梅》、《醉花阴》。</a:t>
            </a:r>
            <a:endParaRPr lang="zh-CN" altLang="en-US" sz="2800" b="1" dirty="0">
              <a:solidFill>
                <a:srgbClr val="0000FF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    后期的词作，在南渡之后，内容多反映</a:t>
            </a:r>
            <a:r>
              <a:rPr lang="zh-CN" altLang="en-US" sz="28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战乱痛苦的生活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，感时伤怀，</a:t>
            </a:r>
            <a:r>
              <a:rPr lang="zh-CN" altLang="en-US" sz="2800" b="1" dirty="0">
                <a:solidFill>
                  <a:srgbClr val="CC0000"/>
                </a:solidFill>
                <a:latin typeface="隶书" panose="02010509060101010101" charset="-122"/>
                <a:ea typeface="隶书" panose="02010509060101010101" charset="-122"/>
              </a:rPr>
              <a:t>怀旧思乡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，</a:t>
            </a:r>
            <a:r>
              <a:rPr lang="zh-CN" altLang="en-US" sz="2800" b="1" dirty="0">
                <a:solidFill>
                  <a:srgbClr val="006600"/>
                </a:solidFill>
                <a:latin typeface="隶书" panose="02010509060101010101" charset="-122"/>
                <a:ea typeface="隶书" panose="02010509060101010101" charset="-122"/>
              </a:rPr>
              <a:t>风格沉郁凄怆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。如《武陵春》、《声声慢》。诗作如《乌江》《题八咏楼》。</a:t>
            </a:r>
            <a:endParaRPr lang="zh-CN" altLang="en-US" sz="2800" b="1" dirty="0">
              <a:solidFill>
                <a:srgbClr val="0000FF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pic>
        <p:nvPicPr>
          <p:cNvPr id="60421" name="图片 60420" descr="200311122122444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418" y="1537335"/>
            <a:ext cx="3052762" cy="4127500"/>
          </a:xfrm>
          <a:prstGeom prst="rect">
            <a:avLst/>
          </a:prstGeom>
          <a:noFill/>
          <a:ln w="76200" cap="flat" cmpd="tri">
            <a:solidFill>
              <a:srgbClr val="0F0FFF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文本框 28673"/>
          <p:cNvSpPr txBox="1"/>
          <p:nvPr/>
        </p:nvSpPr>
        <p:spPr>
          <a:xfrm>
            <a:off x="1676400" y="1219200"/>
            <a:ext cx="9144000" cy="4076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FF00FF"/>
                </a:solidFill>
                <a:latin typeface="Times New Roman" panose="02020603050405020304" pitchFamily="18" charset="0"/>
                <a:ea typeface="隶书" panose="02010509060101010101" charset="-122"/>
              </a:rPr>
              <a:t>        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李清照的父</a:t>
            </a:r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charset="-122"/>
              </a:rPr>
              <a:t>李格非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是当时著名的学者，其夫</a:t>
            </a:r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charset="-122"/>
              </a:rPr>
              <a:t>赵明诚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，是宰相赵挺之之子，历任州郡行政长官。他们婚后的</a:t>
            </a:r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charset="-122"/>
              </a:rPr>
              <a:t>生活很优裕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。搜集了大量的书画金石，共同从事学术研究工作。金兵入据中原后，</a:t>
            </a:r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charset="-122"/>
              </a:rPr>
              <a:t>流离南方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。不久，其夫赵明诚</a:t>
            </a:r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charset="-122"/>
              </a:rPr>
              <a:t>病死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，她精神上受到沉重的打击。</a:t>
            </a:r>
            <a:r>
              <a:rPr lang="zh-CN" altLang="en-US" sz="3600" b="1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1129年，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金兵南下，她又</a:t>
            </a:r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charset="-122"/>
              </a:rPr>
              <a:t>在浙江亲历变乱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，生活颠沛流离。此后即在</a:t>
            </a:r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charset="-122"/>
              </a:rPr>
              <a:t>孤寂</a:t>
            </a:r>
            <a:r>
              <a:rPr lang="zh-CN" altLang="en-US" sz="3600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charset="-122"/>
              </a:rPr>
              <a:t>中度过晚年。</a:t>
            </a:r>
            <a:endParaRPr lang="zh-CN" altLang="en-US" sz="3600">
              <a:solidFill>
                <a:srgbClr val="660033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5" name="矩形 23553"/>
          <p:cNvSpPr/>
          <p:nvPr/>
        </p:nvSpPr>
        <p:spPr>
          <a:xfrm>
            <a:off x="753745" y="640080"/>
            <a:ext cx="10570845" cy="30797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40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4000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山东济南市趵突泉公园里，郭沫若题写在李清照纪念堂前的一副楹（</a:t>
            </a:r>
            <a:r>
              <a:rPr lang="zh-CN" altLang="en-US" sz="4000" dirty="0">
                <a:solidFill>
                  <a:srgbClr val="0000FF"/>
                </a:solidFill>
                <a:ea typeface="隶书" panose="02010509060101010101" charset="-122"/>
                <a:cs typeface="+mn-lt"/>
              </a:rPr>
              <a:t>yíng）</a:t>
            </a:r>
            <a:r>
              <a:rPr lang="zh-CN" altLang="en-US" sz="4000" dirty="0">
                <a:solidFill>
                  <a:srgbClr val="0000FF"/>
                </a:solidFill>
                <a:latin typeface="隶书" panose="02010509060101010101" charset="-122"/>
                <a:ea typeface="隶书" panose="02010509060101010101" charset="-122"/>
              </a:rPr>
              <a:t>联：</a:t>
            </a:r>
            <a:endParaRPr lang="zh-CN" altLang="en-US" sz="4800" dirty="0">
              <a:solidFill>
                <a:srgbClr val="0000FF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4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4000" dirty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  <a:t>大明湖畔，趵突泉边，故居在垂杨深处。 </a:t>
            </a:r>
            <a:br>
              <a:rPr lang="zh-CN" altLang="en-US" sz="4000" dirty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</a:br>
            <a:r>
              <a:rPr lang="zh-CN" altLang="en-US" sz="4000" dirty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  <a:t>    漱玉集中，金石录里，文采有后主遗风。</a:t>
            </a:r>
            <a:endParaRPr lang="zh-CN" altLang="en-US" sz="4000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40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40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946" name="文本框 23554"/>
          <p:cNvSpPr txBox="1"/>
          <p:nvPr/>
        </p:nvSpPr>
        <p:spPr>
          <a:xfrm>
            <a:off x="1097280" y="3719830"/>
            <a:ext cx="988314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《金石录》共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卷，先由宋代赵明诚撰写大部分，其余部分由其妻李清照完成。著录所藏金石拓本，上起三代下及隋唐，共2000种。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69" name="文本占位符 26625"/>
          <p:cNvSpPr>
            <a:spLocks noGrp="1" noRot="1"/>
          </p:cNvSpPr>
          <p:nvPr>
            <p:ph idx="4294967295"/>
          </p:nvPr>
        </p:nvSpPr>
        <p:spPr>
          <a:xfrm>
            <a:off x="1755140" y="347345"/>
            <a:ext cx="7772400" cy="5638800"/>
          </a:xfrm>
        </p:spPr>
        <p:txBody>
          <a:bodyPr anchor="t">
            <a:normAutofit lnSpcReduction="10000"/>
          </a:bodyPr>
          <a:p>
            <a:r>
              <a:rPr lang="zh-CN" altLang="en-US" sz="4000" b="1" dirty="0">
                <a:solidFill>
                  <a:srgbClr val="800000"/>
                </a:solidFill>
                <a:ea typeface="隶书" panose="02010509060101010101" charset="-122"/>
              </a:rPr>
              <a:t>词欣赏：</a:t>
            </a:r>
            <a:endParaRPr lang="zh-CN" altLang="en-US" sz="4000" b="1" dirty="0">
              <a:solidFill>
                <a:srgbClr val="800000"/>
              </a:solidFill>
              <a:ea typeface="隶书" panose="02010509060101010101" charset="-122"/>
            </a:endParaRPr>
          </a:p>
          <a:p>
            <a:pPr algn="ctr">
              <a:buNone/>
            </a:pPr>
            <a:r>
              <a:rPr lang="zh-CN" altLang="en-US" sz="6000" dirty="0">
                <a:latin typeface="隶书" panose="02010509060101010101" charset="-122"/>
                <a:ea typeface="隶书" panose="02010509060101010101" charset="-122"/>
              </a:rPr>
              <a:t>如梦令</a:t>
            </a:r>
            <a:endParaRPr lang="zh-CN" altLang="en-US" sz="3600" dirty="0">
              <a:latin typeface="隶书" panose="02010509060101010101" charset="-122"/>
              <a:ea typeface="隶书" panose="02010509060101010101" charset="-122"/>
            </a:endParaRPr>
          </a:p>
          <a:p>
            <a:pPr>
              <a:buNone/>
            </a:pPr>
            <a:r>
              <a:rPr lang="zh-CN" altLang="en-US" dirty="0">
                <a:latin typeface="隶书" panose="02010509060101010101" charset="-122"/>
                <a:ea typeface="隶书" panose="02010509060101010101" charset="-122"/>
              </a:rPr>
              <a:t>        </a:t>
            </a:r>
            <a:r>
              <a:rPr lang="zh-CN" altLang="en-US" sz="4800" dirty="0">
                <a:latin typeface="隶书" panose="02010509060101010101" charset="-122"/>
                <a:ea typeface="隶书" panose="02010509060101010101" charset="-122"/>
              </a:rPr>
              <a:t>常记溪亭日暮，沉醉不知归路。兴尽晚回舟，误入藕花深处。争渡，争渡，惊起一滩鸥鹭。</a:t>
            </a:r>
            <a:endParaRPr lang="zh-CN" altLang="en-US" sz="4800" dirty="0">
              <a:latin typeface="隶书" panose="02010509060101010101" charset="-122"/>
              <a:ea typeface="隶书" panose="02010509060101010101" charset="-122"/>
            </a:endParaRPr>
          </a:p>
          <a:p>
            <a:pPr>
              <a:buNone/>
            </a:pP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85" name="文本框 79884"/>
          <p:cNvSpPr txBox="1"/>
          <p:nvPr/>
        </p:nvSpPr>
        <p:spPr>
          <a:xfrm>
            <a:off x="1847850" y="1143000"/>
            <a:ext cx="8550275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marL="457200" indent="-457200" algn="l">
              <a:buAutoNum type="arabicPlain"/>
            </a:pP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这首词写的是什么季节？ 具体什么时间？分别从词中哪个词语可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看出？</a:t>
            </a:r>
            <a:endParaRPr lang="zh-CN" altLang="en-US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87" name="文本框 79886"/>
          <p:cNvSpPr txBox="1"/>
          <p:nvPr/>
        </p:nvSpPr>
        <p:spPr>
          <a:xfrm>
            <a:off x="1752600" y="4149725"/>
            <a:ext cx="8591550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marL="457200" indent="-457200" algn="l">
              <a:spcBef>
                <a:spcPct val="50000"/>
              </a:spcBef>
              <a:buAutoNum type="arabicPlain" startAt="3"/>
            </a:pP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词人一日出游，心情如何？从哪个词可看出？</a:t>
            </a:r>
            <a:endParaRPr lang="zh-CN" altLang="en-US" sz="2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90" name="文本框 79889"/>
          <p:cNvSpPr txBox="1"/>
          <p:nvPr/>
        </p:nvSpPr>
        <p:spPr>
          <a:xfrm>
            <a:off x="2057400" y="5334000"/>
            <a:ext cx="7924800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l"/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楷体_GB2312" pitchFamily="49" charset="-122"/>
              </a:rPr>
              <a:t>4  </a:t>
            </a: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这首词表现了作者怎样的思想感情？</a:t>
            </a:r>
            <a:endParaRPr lang="zh-CN" altLang="en-US" sz="2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91" name="文本框 79890"/>
          <p:cNvSpPr txBox="1"/>
          <p:nvPr/>
        </p:nvSpPr>
        <p:spPr>
          <a:xfrm>
            <a:off x="2424113" y="2205038"/>
            <a:ext cx="2057400" cy="5835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夏季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黄昏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92" name="文本框 79891"/>
          <p:cNvSpPr txBox="1"/>
          <p:nvPr/>
        </p:nvSpPr>
        <p:spPr>
          <a:xfrm>
            <a:off x="1774825" y="2924175"/>
            <a:ext cx="8818880" cy="52197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pPr marL="457200" indent="-457200" algn="l">
              <a:buAutoNum type="arabicPlain" startAt="2"/>
            </a:pPr>
            <a:r>
              <a:rPr lang="zh-CN" altLang="en-US" sz="2800" dirty="0">
                <a:latin typeface="Times New Roman" panose="02020603050405020304" pitchFamily="18" charset="0"/>
                <a:ea typeface="楷体_GB2312" pitchFamily="49" charset="-122"/>
              </a:rPr>
              <a:t>哪个词说明是在回忆往事？哪个字说明这件事难忘？</a:t>
            </a:r>
            <a:endParaRPr lang="zh-CN" altLang="en-US" sz="2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94" name="文本框 79893"/>
          <p:cNvSpPr txBox="1"/>
          <p:nvPr/>
        </p:nvSpPr>
        <p:spPr>
          <a:xfrm>
            <a:off x="4943475" y="2276475"/>
            <a:ext cx="3478530" cy="58356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(“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藕花”“日暮”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95" name="文本框 79894"/>
          <p:cNvSpPr txBox="1"/>
          <p:nvPr/>
        </p:nvSpPr>
        <p:spPr>
          <a:xfrm>
            <a:off x="3503613" y="3500438"/>
            <a:ext cx="1266190" cy="58356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常记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96" name="文本框 79895"/>
          <p:cNvSpPr txBox="1"/>
          <p:nvPr/>
        </p:nvSpPr>
        <p:spPr>
          <a:xfrm>
            <a:off x="6672263" y="3500438"/>
            <a:ext cx="859790" cy="58356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常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98" name="文本框 79897"/>
          <p:cNvSpPr txBox="1"/>
          <p:nvPr/>
        </p:nvSpPr>
        <p:spPr>
          <a:xfrm>
            <a:off x="2782888" y="4724400"/>
            <a:ext cx="2180590" cy="58356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愉快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欢乐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99" name="文本框 79898"/>
          <p:cNvSpPr txBox="1"/>
          <p:nvPr/>
        </p:nvSpPr>
        <p:spPr>
          <a:xfrm>
            <a:off x="2135188" y="5945188"/>
            <a:ext cx="6888480" cy="58356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（热爱生活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热爱自然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热爱美好事物）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901" name="文本框 79900"/>
          <p:cNvSpPr txBox="1"/>
          <p:nvPr/>
        </p:nvSpPr>
        <p:spPr>
          <a:xfrm>
            <a:off x="6019800" y="4724400"/>
            <a:ext cx="1808480" cy="58356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（沉醉）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9878" name="文本框 79877"/>
          <p:cNvSpPr txBox="1"/>
          <p:nvPr/>
        </p:nvSpPr>
        <p:spPr>
          <a:xfrm>
            <a:off x="4008438" y="260350"/>
            <a:ext cx="4267200" cy="3683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4254FE"/>
                </a:solidFill>
                <a:latin typeface="Times New Roman" panose="02020603050405020304" pitchFamily="18" charset="0"/>
                <a:ea typeface="楷体_GB2312" pitchFamily="49" charset="-122"/>
              </a:rPr>
              <a:t>思考与讨论</a:t>
            </a:r>
            <a:endParaRPr lang="zh-CN" altLang="en-US" b="1">
              <a:solidFill>
                <a:srgbClr val="4254FE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98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79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798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79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798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79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798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91" grpId="0"/>
      <p:bldP spid="79894" grpId="0"/>
      <p:bldP spid="79895" grpId="0"/>
      <p:bldP spid="79896" grpId="0"/>
      <p:bldP spid="79898" grpId="0"/>
      <p:bldP spid="79899" grpId="0"/>
      <p:bldP spid="7990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18433"/>
          <p:cNvSpPr txBox="1"/>
          <p:nvPr/>
        </p:nvSpPr>
        <p:spPr>
          <a:xfrm>
            <a:off x="1524000" y="0"/>
            <a:ext cx="6477000" cy="47999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rgbClr val="009900"/>
                </a:solidFill>
                <a:latin typeface="Times New Roman" panose="02020603050405020304" pitchFamily="18" charset="0"/>
                <a:ea typeface="隶书" panose="02010509060101010101" charset="-122"/>
              </a:rPr>
              <a:t>如梦令</a:t>
            </a:r>
            <a:endParaRPr lang="zh-CN" altLang="en-US" sz="3600" dirty="0">
              <a:solidFill>
                <a:srgbClr val="0099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rgbClr val="009900"/>
                </a:solidFill>
                <a:latin typeface="Times New Roman" panose="02020603050405020304" pitchFamily="18" charset="0"/>
                <a:ea typeface="隶书" panose="02010509060101010101" charset="-122"/>
              </a:rPr>
              <a:t>                 李清照</a:t>
            </a:r>
            <a:endParaRPr lang="zh-CN" altLang="en-US" sz="3600" dirty="0">
              <a:solidFill>
                <a:srgbClr val="0099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rgbClr val="009900"/>
                </a:solidFill>
                <a:latin typeface="Times New Roman" panose="02020603050405020304" pitchFamily="18" charset="0"/>
                <a:ea typeface="隶书" panose="02010509060101010101" charset="-122"/>
              </a:rPr>
              <a:t>常记溪亭日暮，</a:t>
            </a:r>
            <a:endParaRPr lang="zh-CN" altLang="en-US" sz="3600" dirty="0">
              <a:solidFill>
                <a:srgbClr val="0099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endParaRPr lang="zh-CN" altLang="en-US" sz="3600" dirty="0">
              <a:solidFill>
                <a:srgbClr val="0099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rgbClr val="009900"/>
                </a:solidFill>
                <a:latin typeface="Times New Roman" panose="02020603050405020304" pitchFamily="18" charset="0"/>
                <a:ea typeface="隶书" panose="02010509060101010101" charset="-122"/>
              </a:rPr>
              <a:t>沉醉不知归路。</a:t>
            </a:r>
            <a:endParaRPr lang="zh-CN" altLang="en-US" sz="3600" dirty="0">
              <a:solidFill>
                <a:srgbClr val="0099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endParaRPr lang="zh-CN" altLang="en-US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5" name="文本框 18434"/>
          <p:cNvSpPr txBox="1"/>
          <p:nvPr/>
        </p:nvSpPr>
        <p:spPr>
          <a:xfrm>
            <a:off x="2286000" y="457200"/>
            <a:ext cx="28194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dirty="0">
                <a:solidFill>
                  <a:srgbClr val="FF3399"/>
                </a:solidFill>
                <a:latin typeface="Times New Roman" panose="02020603050405020304" pitchFamily="18" charset="0"/>
                <a:ea typeface="隶书" panose="02010509060101010101" charset="-122"/>
              </a:rPr>
              <a:t>词牌名</a:t>
            </a:r>
            <a:endParaRPr lang="zh-CN" altLang="en-US" sz="3200">
              <a:solidFill>
                <a:srgbClr val="FF3399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5029200" y="1524000"/>
            <a:ext cx="5638800" cy="14452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dirty="0">
                <a:solidFill>
                  <a:srgbClr val="FF00FF"/>
                </a:solidFill>
                <a:latin typeface="Times New Roman" panose="02020603050405020304" pitchFamily="18" charset="0"/>
                <a:ea typeface="隶书" panose="02010509060101010101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“常记”说明所叙的是往事的回忆。“溪亭”指明了饮酒作兴的处所，“日暮”是指时间。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4876800" y="3124200"/>
            <a:ext cx="5791200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CC"/>
                </a:solidFill>
                <a:latin typeface="隶书" panose="02010509060101010101" charset="-122"/>
                <a:ea typeface="隶书" panose="02010509060101010101" charset="-122"/>
              </a:rPr>
              <a:t>“沉醉”交代了事情的起因，词人和友人在溪亭开怀畅饮，兴奋异常，到日暮之时还兴犹未尽，留恋忘返。</a:t>
            </a:r>
            <a:endParaRPr lang="zh-CN" altLang="en-US" sz="2800" b="1">
              <a:solidFill>
                <a:srgbClr val="0000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1828800" y="5181600"/>
            <a:ext cx="861060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隶书" panose="02010509060101010101" charset="-122"/>
              </a:rPr>
              <a:t>        这两句主要交代了往事发生的时间、地点及起因，同时既写出了她们郊外游玩的</a:t>
            </a:r>
            <a:r>
              <a:rPr lang="zh-CN" altLang="en-US" sz="3200" dirty="0">
                <a:solidFill>
                  <a:srgbClr val="0070C0"/>
                </a:solidFill>
                <a:latin typeface="Times New Roman" panose="02020603050405020304" pitchFamily="18" charset="0"/>
                <a:ea typeface="隶书" panose="02010509060101010101" charset="-122"/>
              </a:rPr>
              <a:t>欢娱心情</a:t>
            </a:r>
            <a:r>
              <a:rPr lang="zh-CN" altLang="en-US" sz="3200" dirty="0">
                <a:latin typeface="Times New Roman" panose="02020603050405020304" pitchFamily="18" charset="0"/>
                <a:ea typeface="隶书" panose="02010509060101010101" charset="-122"/>
              </a:rPr>
              <a:t>，又为下边的波澜曲折作了必要的铺垫。</a:t>
            </a:r>
            <a:endParaRPr lang="zh-CN" altLang="en-US" sz="3200"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/>
          <p:cNvSpPr txBox="1"/>
          <p:nvPr/>
        </p:nvSpPr>
        <p:spPr>
          <a:xfrm>
            <a:off x="3962400" y="762000"/>
            <a:ext cx="5257800" cy="1476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charset="-122"/>
              </a:rPr>
              <a:t>兴尽晚回舟，</a:t>
            </a:r>
            <a:endParaRPr lang="zh-CN" altLang="en-US" sz="3600" dirty="0">
              <a:solidFill>
                <a:srgbClr val="FF33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charset="-122"/>
              </a:rPr>
              <a:t>误入藕花深处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1501775" y="3810000"/>
            <a:ext cx="93211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在沉醉未醉、意态朦胧之中，“回舟”荡漾，不知不觉又误入了一个新天地：斜阳映照的湖面，藕花亭亭，荷叶田田，夜风袭来，清香飘溢。</a:t>
            </a: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1752600" y="990600"/>
            <a:ext cx="815340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</a:t>
            </a: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想在这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藕花世界里流连欣赏，但已使暮色苍茫；想要荡出“藕花深处”，却不知怎么走。情急之中，少女们奋力划船，不料却惊动了栖息于湖边的水鸟，“呼啦”一声，腾空而飞。</a:t>
            </a:r>
            <a:endParaRPr lang="zh-CN" altLang="en-US" sz="3200" b="1" dirty="0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3200" b="1" dirty="0">
                <a:solidFill>
                  <a:srgbClr val="6600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暮色苍茫的天空，突然出现一群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雪白的鸥鹭</a:t>
            </a:r>
            <a:r>
              <a:rPr lang="zh-CN" altLang="en-US" sz="3200" b="1" dirty="0">
                <a:solidFill>
                  <a:srgbClr val="6600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，与湖面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碧绿的莲叶</a:t>
            </a:r>
            <a:r>
              <a:rPr lang="zh-CN" altLang="en-US" sz="3200" b="1" dirty="0">
                <a:solidFill>
                  <a:srgbClr val="6600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、或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娇艳的荷花</a:t>
            </a:r>
            <a:r>
              <a:rPr lang="zh-CN" altLang="en-US" sz="3200" b="1" dirty="0">
                <a:solidFill>
                  <a:srgbClr val="6600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交相辉映；宁静的湖面上空，突然奏起人声鸟声和水声的交响乐章。这是一种多么动人心弦、令人陶醉的境界啊！</a:t>
            </a:r>
            <a:endParaRPr lang="zh-CN" altLang="en-US" sz="3200" b="1">
              <a:solidFill>
                <a:srgbClr val="66003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2133600" y="0"/>
            <a:ext cx="60960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charset="-122"/>
              </a:rPr>
              <a:t>争渡，争渡，惊起一滩鸥鹭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图片 1"/>
          <p:cNvPicPr>
            <a:picLocks noChangeAspect="1"/>
          </p:cNvPicPr>
          <p:nvPr/>
        </p:nvPicPr>
        <p:blipFill>
          <a:blip r:embed="rId1"/>
          <a:srcRect l="2345" r="8765"/>
          <a:stretch>
            <a:fillRect/>
          </a:stretch>
        </p:blipFill>
        <p:spPr>
          <a:xfrm>
            <a:off x="0" y="0"/>
            <a:ext cx="12179300" cy="68510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Text Box 3"/>
          <p:cNvSpPr txBox="1"/>
          <p:nvPr/>
        </p:nvSpPr>
        <p:spPr>
          <a:xfrm>
            <a:off x="2487930" y="954405"/>
            <a:ext cx="355155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b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</a:rPr>
              <a:t>相 见 欢</a:t>
            </a:r>
            <a:endParaRPr lang="zh-CN" altLang="en-US" sz="5400" b="1" dirty="0">
              <a:solidFill>
                <a:srgbClr val="FF0066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3556" name="Text Box 4"/>
          <p:cNvSpPr txBox="1"/>
          <p:nvPr/>
        </p:nvSpPr>
        <p:spPr>
          <a:xfrm>
            <a:off x="3479800" y="1971675"/>
            <a:ext cx="285242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朱敦儒</a:t>
            </a:r>
            <a:endParaRPr lang="zh-CN" altLang="en-US" sz="44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9" name="Text Box 5"/>
          <p:cNvSpPr txBox="1"/>
          <p:nvPr/>
        </p:nvSpPr>
        <p:spPr>
          <a:xfrm>
            <a:off x="802323" y="1996440"/>
            <a:ext cx="8347075" cy="3930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  <a:spcBef>
                <a:spcPts val="18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朱敦儒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 (1081-1159)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，字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希真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，号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岩壑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，又称</a:t>
            </a:r>
            <a:r>
              <a:rPr lang="zh-CN" altLang="zh-CN" sz="32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伊水老人、洛川先生、少室山人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，洛阳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今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属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河南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人。宋代著名词人。朱敦儒获得“</a:t>
            </a:r>
            <a:r>
              <a:rPr lang="zh-CN" altLang="zh-CN" sz="32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</a:rPr>
              <a:t>词俊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”之名，与“诗俊”陈与义等并称为“</a:t>
            </a:r>
            <a:r>
              <a:rPr lang="zh-CN" altLang="zh-CN" sz="32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</a:rPr>
              <a:t>洛中八俊</a:t>
            </a: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</a:rPr>
              <a:t>”，代表作品有《岩壑老人诗文》《太平樵歌》。</a:t>
            </a:r>
            <a:endParaRPr lang="zh-CN" altLang="zh-CN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25603" name="组合 27"/>
          <p:cNvGrpSpPr/>
          <p:nvPr/>
        </p:nvGrpSpPr>
        <p:grpSpPr>
          <a:xfrm>
            <a:off x="498475" y="684213"/>
            <a:ext cx="2570163" cy="6858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者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4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简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介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9" name="Text Box 2"/>
          <p:cNvSpPr txBox="1"/>
          <p:nvPr/>
        </p:nvSpPr>
        <p:spPr>
          <a:xfrm>
            <a:off x="480695" y="325120"/>
            <a:ext cx="10895965" cy="35077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相见欢</a:t>
            </a:r>
            <a:endParaRPr lang="zh-CN" altLang="en-US" sz="40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朱敦儒</a:t>
            </a:r>
            <a:endParaRPr lang="zh-CN" altLang="en-US" sz="3600" b="1" dirty="0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</a:rPr>
              <a:t>金陵城上西楼，倚清秋。万里夕阳垂地大江流</a:t>
            </a:r>
            <a:r>
              <a:rPr lang="zh-CN" sz="3600" b="1" dirty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sz="3600" b="1" dirty="0">
              <a:latin typeface="楷体" panose="02010609060101010101" charset="-122"/>
              <a:ea typeface="楷体" panose="02010609060101010101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r>
              <a:rPr lang="zh-CN" altLang="zh-CN" sz="3600" b="1" u="sng" dirty="0">
                <a:latin typeface="楷体" panose="02010609060101010101" charset="-122"/>
                <a:ea typeface="楷体" panose="02010609060101010101" charset="-122"/>
              </a:rPr>
              <a:t>中原乱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zh-CN" sz="3600" b="1" u="sng" dirty="0">
                <a:latin typeface="楷体" panose="02010609060101010101" charset="-122"/>
                <a:ea typeface="楷体" panose="02010609060101010101" charset="-122"/>
              </a:rPr>
              <a:t>簪缨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</a:rPr>
              <a:t>散，几时收？试</a:t>
            </a:r>
            <a:r>
              <a:rPr lang="zh-CN" altLang="zh-CN" sz="3600" b="1" u="sng" dirty="0">
                <a:latin typeface="楷体" panose="02010609060101010101" charset="-122"/>
                <a:ea typeface="楷体" panose="02010609060101010101" charset="-122"/>
              </a:rPr>
              <a:t>倩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</a:rPr>
              <a:t>悲风吹泪过扬州。</a:t>
            </a:r>
            <a:endParaRPr lang="zh-CN" altLang="zh-CN" sz="36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4580" name="TextBox 1"/>
          <p:cNvSpPr txBox="1"/>
          <p:nvPr/>
        </p:nvSpPr>
        <p:spPr>
          <a:xfrm>
            <a:off x="7141845" y="2708275"/>
            <a:ext cx="12299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1" hangingPunct="1"/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qìnɡ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68955" y="2708275"/>
            <a:ext cx="18256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1" hangingPunct="1"/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zān yīng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线形标注 1 10"/>
          <p:cNvSpPr/>
          <p:nvPr/>
        </p:nvSpPr>
        <p:spPr>
          <a:xfrm>
            <a:off x="106680" y="1609090"/>
            <a:ext cx="1348105" cy="2812415"/>
          </a:xfrm>
          <a:prstGeom prst="borderCallout1">
            <a:avLst>
              <a:gd name="adj1" fmla="val 103276"/>
              <a:gd name="adj2" fmla="val 56148"/>
              <a:gd name="adj3" fmla="val 72951"/>
              <a:gd name="adj4" fmla="val 141874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指公元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1127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年（宋钦宗靖康二年）金人侵占中原的大乱。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线形标注 1 11"/>
          <p:cNvSpPr/>
          <p:nvPr/>
        </p:nvSpPr>
        <p:spPr>
          <a:xfrm>
            <a:off x="3164840" y="3705860"/>
            <a:ext cx="3976688" cy="715963"/>
          </a:xfrm>
          <a:prstGeom prst="borderCallout1">
            <a:avLst>
              <a:gd name="adj1" fmla="val 48380"/>
              <a:gd name="adj2" fmla="val -833"/>
              <a:gd name="adj3" fmla="val -40709"/>
              <a:gd name="adj4" fmla="val 4534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代指达官显贵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簪和缨都是古代贵族的帽饰。缨，帽带。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线形标注 1 13"/>
          <p:cNvSpPr/>
          <p:nvPr/>
        </p:nvSpPr>
        <p:spPr>
          <a:xfrm>
            <a:off x="7470458" y="3705860"/>
            <a:ext cx="2403475" cy="514350"/>
          </a:xfrm>
          <a:prstGeom prst="borderCallout1">
            <a:avLst>
              <a:gd name="adj1" fmla="val 101091"/>
              <a:gd name="adj2" fmla="val 11048"/>
              <a:gd name="adj3" fmla="val 112101"/>
              <a:gd name="adj4" fmla="val 15791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请人代自己做。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70610" y="4421505"/>
            <a:ext cx="10306050" cy="2011045"/>
          </a:xfrm>
          <a:prstGeom prst="rect">
            <a:avLst/>
          </a:prstGeom>
          <a:solidFill>
            <a:schemeClr val="bg1">
              <a:lumMod val="95000"/>
            </a:schemeClr>
          </a:solidFill>
          <a:ln w="44450" cmpd="dbl">
            <a:noFill/>
          </a:ln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南京城上西楼，倚楼观看清秋时节的景色。万里的长江在夕阳下流去。金人侵占中原，天下大乱，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士家贵族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散了，什么时候收复国土？试请悲风吹泪过扬州。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  <p:bldP spid="14" grpId="0" bldLvl="0" animBg="1"/>
      <p:bldP spid="4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91160" y="1308100"/>
            <a:ext cx="2226310" cy="23069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/>
              <a:t>上片  写景</a:t>
            </a:r>
            <a:endParaRPr lang="zh-CN" altLang="en-US" sz="3600" b="1"/>
          </a:p>
          <a:p>
            <a:endParaRPr lang="zh-CN" altLang="en-US" sz="3600" b="1"/>
          </a:p>
          <a:p>
            <a:endParaRPr lang="zh-CN" altLang="en-US" sz="3600" b="1"/>
          </a:p>
          <a:p>
            <a:r>
              <a:rPr lang="zh-CN" altLang="en-US" sz="3600" b="1"/>
              <a:t>下片  抒情</a:t>
            </a:r>
            <a:endParaRPr lang="zh-CN" altLang="en-US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492760" y="415925"/>
            <a:ext cx="916559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写了什么景？这些景物有什么特点？抒了什么情？</a:t>
            </a:r>
            <a:endParaRPr lang="zh-CN" altLang="en-US" sz="3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33065" y="1167130"/>
            <a:ext cx="889762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无边秋色中，黄昏日暮时，词人登楼，万里大地都笼罩在恹恹的夕阳中，长江水滚滚流逝。这些景物营造出</a:t>
            </a:r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衰败冷落萧条</a:t>
            </a:r>
            <a:r>
              <a:rPr lang="zh-CN" altLang="zh-CN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的意境，带有作者浓厚的</a:t>
            </a:r>
            <a:r>
              <a:rPr lang="zh-CN" altLang="zh-CN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主观色彩</a:t>
            </a:r>
            <a:r>
              <a:rPr lang="zh-CN" altLang="zh-CN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endParaRPr lang="zh-CN" altLang="zh-CN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33065" y="2952115"/>
            <a:ext cx="876681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作者从写景转入抒情，很自然地联想到南宋的国事亦如词人眼前的暮景，也将无可挽回地走向没落、衰亡。这种“中原乱，簪缨散”的局面何时才能结束呢？表现了作者</a:t>
            </a:r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渴望早日收复中原，还于旧都的强烈愿望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，同时也是</a:t>
            </a:r>
            <a:r>
              <a:rPr lang="zh-CN" altLang="zh-CN" sz="2800" b="1" dirty="0">
                <a:solidFill>
                  <a:srgbClr val="F40C7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对朝廷苟安旦夕，不图恢复的愤慨和抗议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endParaRPr lang="zh-CN" altLang="zh-CN" sz="2800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9" name="Text Box 5"/>
          <p:cNvSpPr txBox="1"/>
          <p:nvPr/>
        </p:nvSpPr>
        <p:spPr>
          <a:xfrm>
            <a:off x="743585" y="1883410"/>
            <a:ext cx="10489565" cy="15316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30000"/>
              </a:lnSpc>
              <a:spcBef>
                <a:spcPts val="18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</a:rPr>
              <a:t>全词由登楼入题，从写景到抒情，表现了词人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强烈的亡国之痛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</a:rPr>
              <a:t>和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深厚的爱国精神</a:t>
            </a:r>
            <a:r>
              <a:rPr lang="zh-CN" altLang="zh-CN" sz="3600" b="1" dirty="0">
                <a:latin typeface="楷体" panose="02010609060101010101" charset="-122"/>
                <a:ea typeface="楷体" panose="02010609060101010101" charset="-122"/>
              </a:rPr>
              <a:t>，感人至深。</a:t>
            </a:r>
            <a:endParaRPr lang="zh-CN" altLang="zh-CN" sz="36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28774" name="组合 27"/>
          <p:cNvGrpSpPr/>
          <p:nvPr/>
        </p:nvGrpSpPr>
        <p:grpSpPr>
          <a:xfrm>
            <a:off x="811213" y="727075"/>
            <a:ext cx="2570162" cy="6858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主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旨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5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归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纳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5122</Words>
  <Application>WPS 演示</Application>
  <PresentationFormat>宽屏</PresentationFormat>
  <Paragraphs>350</Paragraphs>
  <Slides>41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58" baseType="lpstr">
      <vt:lpstr>Arial</vt:lpstr>
      <vt:lpstr>宋体</vt:lpstr>
      <vt:lpstr>Wingdings</vt:lpstr>
      <vt:lpstr>微软雅黑 Light</vt:lpstr>
      <vt:lpstr>隶书</vt:lpstr>
      <vt:lpstr>楷体</vt:lpstr>
      <vt:lpstr>黑体</vt:lpstr>
      <vt:lpstr>微软雅黑</vt:lpstr>
      <vt:lpstr>Arial Unicode MS</vt:lpstr>
      <vt:lpstr>Calibri</vt:lpstr>
      <vt:lpstr>华文行楷</vt:lpstr>
      <vt:lpstr>方正黑体简体</vt:lpstr>
      <vt:lpstr>Arial</vt:lpstr>
      <vt:lpstr>Times New Roman</vt:lpstr>
      <vt:lpstr>楷体_GB2312</vt:lpstr>
      <vt:lpstr>新宋体</vt:lpstr>
      <vt:lpstr>Office 主题</vt:lpstr>
      <vt:lpstr>宋词</vt:lpstr>
      <vt:lpstr>词的起源</vt:lpstr>
      <vt:lpstr>词的结构</vt:lpstr>
      <vt:lpstr>词的分类</vt:lpstr>
      <vt:lpstr>采桑子          欧阳修</vt:lpstr>
      <vt:lpstr>PowerPoint 演示文稿</vt:lpstr>
      <vt:lpstr>PowerPoint 演示文稿</vt:lpstr>
      <vt:lpstr>PowerPoint 演示文稿</vt:lpstr>
      <vt:lpstr>PowerPoint 演示文稿</vt:lpstr>
      <vt:lpstr>上阙中，诗人从哪些角度写景？描绘一幅怎样的画面？表达怎样的情感？</vt:lpstr>
      <vt:lpstr>PowerPoint 演示文稿</vt:lpstr>
      <vt:lpstr>词的下阙主要是用了哪种表现手法描写西湖春色的？抒发诗人什么感情？</vt:lpstr>
      <vt:lpstr>PowerPoint 演示文稿</vt:lpstr>
      <vt:lpstr>PowerPoint 演示文稿</vt:lpstr>
      <vt:lpstr>练习：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开头“一曲新词酒一杯”，歌咏的是自己富贵闲适的生活。他是一位达官贵人，诗酒是其生活的重要内容。    “去年天气旧亭台”，表达了诗人对时光流逝的感慨。 </vt:lpstr>
      <vt:lpstr>      “夕阳西下几时回”，是就眼前之景来抒写情怀。在落日的余晖中，常常使人产生暮年之慨，“几时回”是无疑而问的设问句，抒发了诗人感慨年华将逝之情。</vt:lpstr>
      <vt:lpstr>   “无可奈何花落去，似曾相识燕归来”中的“花落”、“燕归”是眼前景，“无可奈何”、“似曾相识”是诗人主观的感情。“无可奈何”表达了婉惜的情感，“似曾相识”表达了对时光流逝的感伤。     这两句对仗工巧，意致缠绵，语辞流利，语调谐婉，为后世传诵的名句。</vt:lpstr>
      <vt:lpstr>    结句写诗人在小小的庭院内、有落花余香的小路上独自徘徊，流连忘返。“香径”与上句“落花”相呼应，小路上到处是落花的幽香，可见花落之多。               “独”字突出了形影相吊，孤寂冷落。“徘徊”一词通过人物的动作，又强调了诗人伤感惆怅的情绪。</vt:lpstr>
      <vt:lpstr>PowerPoint 演示文稿</vt:lpstr>
      <vt:lpstr>        作者即景兴感，着某种哲理性的思考：         一切美好事物都无法阻止其消逝，但在消逝的同时仍然会有新的美好事物的再现，生活不会因消逝而变得一片虚无。只不过这种重现毕竟不等于美好事物的原封不动的重现，它只是“似曾相识”罢了。</vt:lpstr>
      <vt:lpstr>    其实作者是志得意满的达官贵人，他的愁闷伤感并非游子思乡的离愁别恨，也非动乱时代亡国丧家的愁苦，只不过是富贵闲人的一种淡淡的花月之愁罢了。这首词之所以传诵久远，主要是因为诗人善于以工丽的词语描写景物，文情并茂，音调和谐，创造了情致缠绵，凄婉隽丽的意境。</vt:lpstr>
      <vt:lpstr>PowerPoint 演示文稿</vt:lpstr>
      <vt:lpstr>作者简介：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young</dc:creator>
  <cp:lastModifiedBy>577570579</cp:lastModifiedBy>
  <cp:revision>133</cp:revision>
  <dcterms:created xsi:type="dcterms:W3CDTF">2017-08-03T09:01:00Z</dcterms:created>
  <dcterms:modified xsi:type="dcterms:W3CDTF">2018-12-03T13:09:56Z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