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60" r:id="rId5"/>
    <p:sldId id="261" r:id="rId6"/>
    <p:sldId id="325" r:id="rId7"/>
    <p:sldId id="262" r:id="rId8"/>
    <p:sldId id="281" r:id="rId9"/>
    <p:sldId id="273" r:id="rId10"/>
    <p:sldId id="275" r:id="rId11"/>
    <p:sldId id="282" r:id="rId12"/>
    <p:sldId id="303" r:id="rId13"/>
    <p:sldId id="283" r:id="rId14"/>
    <p:sldId id="276" r:id="rId15"/>
    <p:sldId id="291" r:id="rId16"/>
    <p:sldId id="285" r:id="rId17"/>
    <p:sldId id="286" r:id="rId18"/>
    <p:sldId id="263" r:id="rId19"/>
    <p:sldId id="296" r:id="rId20"/>
    <p:sldId id="297" r:id="rId21"/>
    <p:sldId id="326" r:id="rId22"/>
    <p:sldId id="327" r:id="rId23"/>
    <p:sldId id="328" r:id="rId24"/>
    <p:sldId id="298" r:id="rId25"/>
    <p:sldId id="300" r:id="rId26"/>
    <p:sldId id="302" r:id="rId27"/>
    <p:sldId id="280" r:id="rId28"/>
    <p:sldId id="288" r:id="rId29"/>
    <p:sldId id="289" r:id="rId30"/>
    <p:sldId id="301" r:id="rId31"/>
    <p:sldId id="292" r:id="rId32"/>
    <p:sldId id="293" r:id="rId33"/>
    <p:sldId id="294" r:id="rId34"/>
    <p:sldId id="295" r:id="rId35"/>
    <p:sldId id="287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66FF"/>
    <a:srgbClr val="FFFFCC"/>
    <a:srgbClr val="FF0000"/>
    <a:srgbClr val="333399"/>
    <a:srgbClr val="4D4D4D"/>
    <a:srgbClr val="80808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070"/>
    <p:restoredTop sz="94660"/>
  </p:normalViewPr>
  <p:slideViewPr>
    <p:cSldViewPr showGuides="1">
      <p:cViewPr varScale="1">
        <p:scale>
          <a:sx n="80" d="100"/>
          <a:sy n="80" d="100"/>
        </p:scale>
        <p:origin x="-8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7" Type="http://schemas.openxmlformats.org/officeDocument/2006/relationships/image" Target="../media/image23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image" Target="../media/image46.wmf"/><Relationship Id="rId7" Type="http://schemas.openxmlformats.org/officeDocument/2006/relationships/image" Target="../media/image45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1" Type="http://schemas.openxmlformats.org/officeDocument/2006/relationships/image" Target="../media/image49.wmf"/><Relationship Id="rId10" Type="http://schemas.openxmlformats.org/officeDocument/2006/relationships/image" Target="../media/image48.wmf"/><Relationship Id="rId1" Type="http://schemas.openxmlformats.org/officeDocument/2006/relationships/image" Target="../media/image3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7" Type="http://schemas.openxmlformats.org/officeDocument/2006/relationships/image" Target="../media/image63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9.vml.rels><?xml version="1.0" encoding="UTF-8" standalone="yes"?>
<Relationships xmlns="http://schemas.openxmlformats.org/package/2006/relationships"><Relationship Id="rId4" Type="http://schemas.openxmlformats.org/officeDocument/2006/relationships/image" Target="../media/image68.wmf"/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0.vml.rels><?xml version="1.0" encoding="UTF-8" standalone="yes"?>
<Relationships xmlns="http://schemas.openxmlformats.org/package/2006/relationships"><Relationship Id="rId5" Type="http://schemas.openxmlformats.org/officeDocument/2006/relationships/image" Target="../media/image73.wmf"/><Relationship Id="rId4" Type="http://schemas.openxmlformats.org/officeDocument/2006/relationships/image" Target="../media/image72.wmf"/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21.vml.rels><?xml version="1.0" encoding="UTF-8" standalone="yes"?>
<Relationships xmlns="http://schemas.openxmlformats.org/package/2006/relationships"><Relationship Id="rId6" Type="http://schemas.openxmlformats.org/officeDocument/2006/relationships/image" Target="../media/image79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22.vml.rels><?xml version="1.0" encoding="UTF-8" standalone="yes"?>
<Relationships xmlns="http://schemas.openxmlformats.org/package/2006/relationships"><Relationship Id="rId9" Type="http://schemas.openxmlformats.org/officeDocument/2006/relationships/image" Target="../media/image88.wmf"/><Relationship Id="rId8" Type="http://schemas.openxmlformats.org/officeDocument/2006/relationships/image" Target="../media/image87.wmf"/><Relationship Id="rId7" Type="http://schemas.openxmlformats.org/officeDocument/2006/relationships/image" Target="../media/image86.wmf"/><Relationship Id="rId6" Type="http://schemas.openxmlformats.org/officeDocument/2006/relationships/image" Target="../media/image85.wmf"/><Relationship Id="rId5" Type="http://schemas.openxmlformats.org/officeDocument/2006/relationships/image" Target="../media/image84.wmf"/><Relationship Id="rId4" Type="http://schemas.openxmlformats.org/officeDocument/2006/relationships/image" Target="../media/image83.wmf"/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8306" name="标题 9830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8307" name="文本占位符 9830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8308" name="日期占位符 9830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09" name="页脚占位符 9830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10" name="灯片编号占位符 9830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8306" name="标题 9830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8307" name="文本占位符 9830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8308" name="日期占位符 9830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09" name="页脚占位符 9830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10" name="灯片编号占位符 9830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11.w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8.w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0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8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17.wmf"/><Relationship Id="rId16" Type="http://schemas.openxmlformats.org/officeDocument/2006/relationships/vmlDrawing" Target="../drawings/vmlDrawing6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3.wmf"/><Relationship Id="rId13" Type="http://schemas.openxmlformats.org/officeDocument/2006/relationships/oleObject" Target="../embeddings/oleObject22.bin"/><Relationship Id="rId12" Type="http://schemas.openxmlformats.org/officeDocument/2006/relationships/image" Target="../media/image22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1.wmf"/><Relationship Id="rId1" Type="http://schemas.openxmlformats.org/officeDocument/2006/relationships/oleObject" Target="../embeddings/oleObject1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24.wmf"/><Relationship Id="rId1" Type="http://schemas.openxmlformats.org/officeDocument/2006/relationships/oleObject" Target="../embeddings/oleObject23.bin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8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6.bin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9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28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wmf"/><Relationship Id="rId8" Type="http://schemas.openxmlformats.org/officeDocument/2006/relationships/oleObject" Target="../embeddings/oleObject33.bin"/><Relationship Id="rId7" Type="http://schemas.openxmlformats.org/officeDocument/2006/relationships/image" Target="../media/image33.wmf"/><Relationship Id="rId6" Type="http://schemas.openxmlformats.org/officeDocument/2006/relationships/oleObject" Target="../embeddings/oleObject32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1.bin"/><Relationship Id="rId3" Type="http://schemas.openxmlformats.org/officeDocument/2006/relationships/image" Target="../media/image31.png"/><Relationship Id="rId2" Type="http://schemas.openxmlformats.org/officeDocument/2006/relationships/image" Target="../media/image29.wmf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5.wmf"/><Relationship Id="rId1" Type="http://schemas.openxmlformats.org/officeDocument/2006/relationships/oleObject" Target="../embeddings/oleObject34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2.vml"/><Relationship Id="rId8" Type="http://schemas.openxmlformats.org/officeDocument/2006/relationships/slideLayout" Target="../slideLayouts/slideLayout7.xml"/><Relationship Id="rId7" Type="http://schemas.openxmlformats.org/officeDocument/2006/relationships/slide" Target="slide31.x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7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36.wmf"/><Relationship Id="rId1" Type="http://schemas.openxmlformats.org/officeDocument/2006/relationships/oleObject" Target="../embeddings/oleObject35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2.bin"/><Relationship Id="rId8" Type="http://schemas.openxmlformats.org/officeDocument/2006/relationships/image" Target="../media/image42.wmf"/><Relationship Id="rId7" Type="http://schemas.openxmlformats.org/officeDocument/2006/relationships/oleObject" Target="../embeddings/oleObject41.bin"/><Relationship Id="rId6" Type="http://schemas.openxmlformats.org/officeDocument/2006/relationships/image" Target="../media/image41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40.wmf"/><Relationship Id="rId3" Type="http://schemas.openxmlformats.org/officeDocument/2006/relationships/oleObject" Target="../embeddings/oleObject39.bin"/><Relationship Id="rId24" Type="http://schemas.openxmlformats.org/officeDocument/2006/relationships/vmlDrawing" Target="../drawings/vmlDrawing13.v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49.wmf"/><Relationship Id="rId21" Type="http://schemas.openxmlformats.org/officeDocument/2006/relationships/oleObject" Target="../embeddings/oleObject48.bin"/><Relationship Id="rId20" Type="http://schemas.openxmlformats.org/officeDocument/2006/relationships/image" Target="../media/image48.wmf"/><Relationship Id="rId2" Type="http://schemas.openxmlformats.org/officeDocument/2006/relationships/image" Target="../media/image39.wmf"/><Relationship Id="rId19" Type="http://schemas.openxmlformats.org/officeDocument/2006/relationships/oleObject" Target="../embeddings/oleObject47.bin"/><Relationship Id="rId18" Type="http://schemas.openxmlformats.org/officeDocument/2006/relationships/image" Target="../media/image47.wmf"/><Relationship Id="rId17" Type="http://schemas.openxmlformats.org/officeDocument/2006/relationships/oleObject" Target="../embeddings/oleObject46.bin"/><Relationship Id="rId16" Type="http://schemas.openxmlformats.org/officeDocument/2006/relationships/image" Target="../media/image46.wmf"/><Relationship Id="rId15" Type="http://schemas.openxmlformats.org/officeDocument/2006/relationships/oleObject" Target="../embeddings/oleObject45.bin"/><Relationship Id="rId14" Type="http://schemas.openxmlformats.org/officeDocument/2006/relationships/image" Target="../media/image45.wmf"/><Relationship Id="rId13" Type="http://schemas.openxmlformats.org/officeDocument/2006/relationships/oleObject" Target="../embeddings/oleObject44.bin"/><Relationship Id="rId12" Type="http://schemas.openxmlformats.org/officeDocument/2006/relationships/image" Target="../media/image44.wmf"/><Relationship Id="rId11" Type="http://schemas.openxmlformats.org/officeDocument/2006/relationships/oleObject" Target="../embeddings/oleObject43.bin"/><Relationship Id="rId10" Type="http://schemas.openxmlformats.org/officeDocument/2006/relationships/image" Target="../media/image43.wmf"/><Relationship Id="rId1" Type="http://schemas.openxmlformats.org/officeDocument/2006/relationships/oleObject" Target="../embeddings/oleObject38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18.xml"/><Relationship Id="rId5" Type="http://schemas.openxmlformats.org/officeDocument/2006/relationships/oleObject" Target="../embeddings/oleObject51.bin"/><Relationship Id="rId4" Type="http://schemas.openxmlformats.org/officeDocument/2006/relationships/oleObject" Target="../embeddings/oleObject50.bin"/><Relationship Id="rId3" Type="http://schemas.openxmlformats.org/officeDocument/2006/relationships/image" Target="../media/image51.jpeg"/><Relationship Id="rId2" Type="http://schemas.openxmlformats.org/officeDocument/2006/relationships/image" Target="../media/image50.wmf"/><Relationship Id="rId1" Type="http://schemas.openxmlformats.org/officeDocument/2006/relationships/oleObject" Target="../embeddings/oleObject49.bin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5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3.jpeg"/><Relationship Id="rId2" Type="http://schemas.openxmlformats.org/officeDocument/2006/relationships/image" Target="../media/image52.wmf"/><Relationship Id="rId1" Type="http://schemas.openxmlformats.org/officeDocument/2006/relationships/oleObject" Target="../embeddings/oleObject52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5.wmf"/><Relationship Id="rId3" Type="http://schemas.openxmlformats.org/officeDocument/2006/relationships/oleObject" Target="../embeddings/oleObject54.bin"/><Relationship Id="rId2" Type="http://schemas.openxmlformats.org/officeDocument/2006/relationships/image" Target="../media/image54.wmf"/><Relationship Id="rId1" Type="http://schemas.openxmlformats.org/officeDocument/2006/relationships/oleObject" Target="../embeddings/oleObject53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6.wmf"/><Relationship Id="rId1" Type="http://schemas.openxmlformats.org/officeDocument/2006/relationships/oleObject" Target="../embeddings/oleObject55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0.bin"/><Relationship Id="rId8" Type="http://schemas.openxmlformats.org/officeDocument/2006/relationships/image" Target="../media/image60.wmf"/><Relationship Id="rId7" Type="http://schemas.openxmlformats.org/officeDocument/2006/relationships/oleObject" Target="../embeddings/oleObject59.bin"/><Relationship Id="rId6" Type="http://schemas.openxmlformats.org/officeDocument/2006/relationships/image" Target="../media/image59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58.wmf"/><Relationship Id="rId3" Type="http://schemas.openxmlformats.org/officeDocument/2006/relationships/oleObject" Target="../embeddings/oleObject57.bin"/><Relationship Id="rId2" Type="http://schemas.openxmlformats.org/officeDocument/2006/relationships/image" Target="../media/image57.wmf"/><Relationship Id="rId19" Type="http://schemas.openxmlformats.org/officeDocument/2006/relationships/vmlDrawing" Target="../drawings/vmlDrawing18.vml"/><Relationship Id="rId18" Type="http://schemas.openxmlformats.org/officeDocument/2006/relationships/slideLayout" Target="../slideLayouts/slideLayout7.xml"/><Relationship Id="rId17" Type="http://schemas.openxmlformats.org/officeDocument/2006/relationships/slide" Target="slide8.xml"/><Relationship Id="rId16" Type="http://schemas.openxmlformats.org/officeDocument/2006/relationships/image" Target="../media/image64.wmf"/><Relationship Id="rId15" Type="http://schemas.openxmlformats.org/officeDocument/2006/relationships/oleObject" Target="../embeddings/oleObject63.bin"/><Relationship Id="rId14" Type="http://schemas.openxmlformats.org/officeDocument/2006/relationships/image" Target="../media/image63.wmf"/><Relationship Id="rId13" Type="http://schemas.openxmlformats.org/officeDocument/2006/relationships/oleObject" Target="../embeddings/oleObject62.bin"/><Relationship Id="rId12" Type="http://schemas.openxmlformats.org/officeDocument/2006/relationships/image" Target="../media/image62.wmf"/><Relationship Id="rId11" Type="http://schemas.openxmlformats.org/officeDocument/2006/relationships/oleObject" Target="../embeddings/oleObject61.bin"/><Relationship Id="rId10" Type="http://schemas.openxmlformats.org/officeDocument/2006/relationships/image" Target="../media/image61.wmf"/><Relationship Id="rId1" Type="http://schemas.openxmlformats.org/officeDocument/2006/relationships/oleObject" Target="../embeddings/oleObject56.bin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" Target="slide1.xml"/><Relationship Id="rId8" Type="http://schemas.openxmlformats.org/officeDocument/2006/relationships/image" Target="../media/image68.wmf"/><Relationship Id="rId7" Type="http://schemas.openxmlformats.org/officeDocument/2006/relationships/oleObject" Target="../embeddings/oleObject67.bin"/><Relationship Id="rId6" Type="http://schemas.openxmlformats.org/officeDocument/2006/relationships/image" Target="../media/image67.wmf"/><Relationship Id="rId5" Type="http://schemas.openxmlformats.org/officeDocument/2006/relationships/oleObject" Target="../embeddings/oleObject66.bin"/><Relationship Id="rId4" Type="http://schemas.openxmlformats.org/officeDocument/2006/relationships/image" Target="../media/image66.wmf"/><Relationship Id="rId3" Type="http://schemas.openxmlformats.org/officeDocument/2006/relationships/oleObject" Target="../embeddings/oleObject65.bin"/><Relationship Id="rId2" Type="http://schemas.openxmlformats.org/officeDocument/2006/relationships/image" Target="../media/image65.wmf"/><Relationship Id="rId11" Type="http://schemas.openxmlformats.org/officeDocument/2006/relationships/vmlDrawing" Target="../drawings/vmlDrawing19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64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2.bin"/><Relationship Id="rId8" Type="http://schemas.openxmlformats.org/officeDocument/2006/relationships/image" Target="../media/image72.wmf"/><Relationship Id="rId7" Type="http://schemas.openxmlformats.org/officeDocument/2006/relationships/oleObject" Target="../embeddings/oleObject71.bin"/><Relationship Id="rId6" Type="http://schemas.openxmlformats.org/officeDocument/2006/relationships/image" Target="../media/image71.w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70.wmf"/><Relationship Id="rId3" Type="http://schemas.openxmlformats.org/officeDocument/2006/relationships/oleObject" Target="../embeddings/oleObject69.bin"/><Relationship Id="rId2" Type="http://schemas.openxmlformats.org/officeDocument/2006/relationships/image" Target="../media/image69.wmf"/><Relationship Id="rId12" Type="http://schemas.openxmlformats.org/officeDocument/2006/relationships/vmlDrawing" Target="../drawings/vmlDrawing20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73.wmf"/><Relationship Id="rId1" Type="http://schemas.openxmlformats.org/officeDocument/2006/relationships/oleObject" Target="../embeddings/oleObject68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7.bin"/><Relationship Id="rId8" Type="http://schemas.openxmlformats.org/officeDocument/2006/relationships/image" Target="../media/image77.wmf"/><Relationship Id="rId7" Type="http://schemas.openxmlformats.org/officeDocument/2006/relationships/oleObject" Target="../embeddings/oleObject76.bin"/><Relationship Id="rId6" Type="http://schemas.openxmlformats.org/officeDocument/2006/relationships/image" Target="../media/image76.wmf"/><Relationship Id="rId5" Type="http://schemas.openxmlformats.org/officeDocument/2006/relationships/oleObject" Target="../embeddings/oleObject75.bin"/><Relationship Id="rId4" Type="http://schemas.openxmlformats.org/officeDocument/2006/relationships/image" Target="../media/image75.wmf"/><Relationship Id="rId3" Type="http://schemas.openxmlformats.org/officeDocument/2006/relationships/oleObject" Target="../embeddings/oleObject74.bin"/><Relationship Id="rId2" Type="http://schemas.openxmlformats.org/officeDocument/2006/relationships/image" Target="../media/image74.wmf"/><Relationship Id="rId15" Type="http://schemas.openxmlformats.org/officeDocument/2006/relationships/vmlDrawing" Target="../drawings/vmlDrawing21.vml"/><Relationship Id="rId14" Type="http://schemas.openxmlformats.org/officeDocument/2006/relationships/slideLayout" Target="../slideLayouts/slideLayout7.xml"/><Relationship Id="rId13" Type="http://schemas.openxmlformats.org/officeDocument/2006/relationships/slide" Target="slide14.xml"/><Relationship Id="rId12" Type="http://schemas.openxmlformats.org/officeDocument/2006/relationships/image" Target="../media/image79.wmf"/><Relationship Id="rId11" Type="http://schemas.openxmlformats.org/officeDocument/2006/relationships/oleObject" Target="../embeddings/oleObject78.bin"/><Relationship Id="rId10" Type="http://schemas.openxmlformats.org/officeDocument/2006/relationships/image" Target="../media/image78.wmf"/><Relationship Id="rId1" Type="http://schemas.openxmlformats.org/officeDocument/2006/relationships/oleObject" Target="../embeddings/oleObject73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3.bin"/><Relationship Id="rId8" Type="http://schemas.openxmlformats.org/officeDocument/2006/relationships/image" Target="../media/image83.wmf"/><Relationship Id="rId7" Type="http://schemas.openxmlformats.org/officeDocument/2006/relationships/oleObject" Target="../embeddings/oleObject82.bin"/><Relationship Id="rId6" Type="http://schemas.openxmlformats.org/officeDocument/2006/relationships/image" Target="../media/image82.wmf"/><Relationship Id="rId5" Type="http://schemas.openxmlformats.org/officeDocument/2006/relationships/oleObject" Target="../embeddings/oleObject81.bin"/><Relationship Id="rId4" Type="http://schemas.openxmlformats.org/officeDocument/2006/relationships/image" Target="../media/image81.wmf"/><Relationship Id="rId3" Type="http://schemas.openxmlformats.org/officeDocument/2006/relationships/oleObject" Target="../embeddings/oleObject80.bin"/><Relationship Id="rId29" Type="http://schemas.openxmlformats.org/officeDocument/2006/relationships/vmlDrawing" Target="../drawings/vmlDrawing22.vml"/><Relationship Id="rId28" Type="http://schemas.openxmlformats.org/officeDocument/2006/relationships/slideLayout" Target="../slideLayouts/slideLayout7.xml"/><Relationship Id="rId27" Type="http://schemas.openxmlformats.org/officeDocument/2006/relationships/oleObject" Target="../embeddings/oleObject96.bin"/><Relationship Id="rId26" Type="http://schemas.openxmlformats.org/officeDocument/2006/relationships/oleObject" Target="../embeddings/oleObject95.bin"/><Relationship Id="rId25" Type="http://schemas.openxmlformats.org/officeDocument/2006/relationships/oleObject" Target="../embeddings/oleObject94.bin"/><Relationship Id="rId24" Type="http://schemas.openxmlformats.org/officeDocument/2006/relationships/oleObject" Target="../embeddings/oleObject93.bin"/><Relationship Id="rId23" Type="http://schemas.openxmlformats.org/officeDocument/2006/relationships/oleObject" Target="../embeddings/oleObject92.bin"/><Relationship Id="rId22" Type="http://schemas.openxmlformats.org/officeDocument/2006/relationships/oleObject" Target="../embeddings/oleObject91.bin"/><Relationship Id="rId21" Type="http://schemas.openxmlformats.org/officeDocument/2006/relationships/image" Target="../media/image88.wmf"/><Relationship Id="rId20" Type="http://schemas.openxmlformats.org/officeDocument/2006/relationships/oleObject" Target="../embeddings/oleObject90.bin"/><Relationship Id="rId2" Type="http://schemas.openxmlformats.org/officeDocument/2006/relationships/image" Target="../media/image80.wmf"/><Relationship Id="rId19" Type="http://schemas.openxmlformats.org/officeDocument/2006/relationships/oleObject" Target="../embeddings/oleObject89.bin"/><Relationship Id="rId18" Type="http://schemas.openxmlformats.org/officeDocument/2006/relationships/oleObject" Target="../embeddings/oleObject88.bin"/><Relationship Id="rId17" Type="http://schemas.openxmlformats.org/officeDocument/2006/relationships/image" Target="../media/image87.wmf"/><Relationship Id="rId16" Type="http://schemas.openxmlformats.org/officeDocument/2006/relationships/oleObject" Target="../embeddings/oleObject87.bin"/><Relationship Id="rId15" Type="http://schemas.openxmlformats.org/officeDocument/2006/relationships/oleObject" Target="../embeddings/oleObject86.bin"/><Relationship Id="rId14" Type="http://schemas.openxmlformats.org/officeDocument/2006/relationships/image" Target="../media/image86.wmf"/><Relationship Id="rId13" Type="http://schemas.openxmlformats.org/officeDocument/2006/relationships/oleObject" Target="../embeddings/oleObject85.bin"/><Relationship Id="rId12" Type="http://schemas.openxmlformats.org/officeDocument/2006/relationships/image" Target="../media/image85.wmf"/><Relationship Id="rId11" Type="http://schemas.openxmlformats.org/officeDocument/2006/relationships/oleObject" Target="../embeddings/oleObject84.bin"/><Relationship Id="rId10" Type="http://schemas.openxmlformats.org/officeDocument/2006/relationships/image" Target="../media/image84.wmf"/><Relationship Id="rId1" Type="http://schemas.openxmlformats.org/officeDocument/2006/relationships/oleObject" Target="../embeddings/oleObject7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50" name="文本框 6149"/>
          <p:cNvSpPr txBox="1"/>
          <p:nvPr/>
        </p:nvSpPr>
        <p:spPr>
          <a:xfrm>
            <a:off x="323850" y="2420938"/>
            <a:ext cx="8351838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6000" dirty="0">
                <a:latin typeface="Arial" panose="020B0604020202020204" pitchFamily="34" charset="0"/>
                <a:ea typeface="华文新魏" panose="02010800040101010101" pitchFamily="2" charset="-122"/>
              </a:rPr>
              <a:t>1.2.1  </a:t>
            </a:r>
            <a:r>
              <a:rPr lang="zh-CN" altLang="en-US" sz="6000" dirty="0">
                <a:latin typeface="Arial" panose="020B0604020202020204" pitchFamily="34" charset="0"/>
                <a:ea typeface="华文新魏" panose="02010800040101010101" pitchFamily="2" charset="-122"/>
              </a:rPr>
              <a:t>任意角的</a:t>
            </a:r>
            <a:endParaRPr lang="zh-CN" altLang="en-US" sz="6000" dirty="0"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/>
            <a:r>
              <a:rPr lang="zh-CN" altLang="en-US" sz="6000" dirty="0">
                <a:latin typeface="Arial" panose="020B0604020202020204" pitchFamily="34" charset="0"/>
                <a:ea typeface="华文新魏" panose="02010800040101010101" pitchFamily="2" charset="-122"/>
              </a:rPr>
              <a:t>三角函数</a:t>
            </a:r>
            <a:r>
              <a:rPr lang="en-US" altLang="zh-CN" sz="6000" dirty="0">
                <a:latin typeface="Arial" panose="020B0604020202020204" pitchFamily="34" charset="0"/>
                <a:ea typeface="华文新魏" panose="02010800040101010101" pitchFamily="2" charset="-122"/>
              </a:rPr>
              <a:t>(</a:t>
            </a:r>
            <a:r>
              <a:rPr lang="zh-CN" altLang="en-US" sz="6000" dirty="0">
                <a:latin typeface="Arial" panose="020B0604020202020204" pitchFamily="34" charset="0"/>
                <a:ea typeface="华文新魏" panose="02010800040101010101" pitchFamily="2" charset="-122"/>
              </a:rPr>
              <a:t>一</a:t>
            </a:r>
            <a:r>
              <a:rPr lang="en-US" altLang="zh-CN" sz="6000">
                <a:latin typeface="Arial" panose="020B0604020202020204" pitchFamily="34" charset="0"/>
                <a:ea typeface="华文新魏" panose="02010800040101010101" pitchFamily="2" charset="-122"/>
              </a:rPr>
              <a:t>)</a:t>
            </a:r>
            <a:endParaRPr lang="en-US" altLang="zh-CN" sz="600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3" name="文本框 20512"/>
          <p:cNvSpPr txBox="1"/>
          <p:nvPr/>
        </p:nvSpPr>
        <p:spPr>
          <a:xfrm>
            <a:off x="179388" y="596900"/>
            <a:ext cx="2640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1.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复习引入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0514" name="文本框 20513"/>
          <p:cNvSpPr txBox="1"/>
          <p:nvPr/>
        </p:nvSpPr>
        <p:spPr>
          <a:xfrm>
            <a:off x="261938" y="1268413"/>
            <a:ext cx="8413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楷体_GB2312" pitchFamily="49" charset="-122"/>
              </a:rPr>
              <a:t>我们已经学习过锐角的三角函数，如图：</a:t>
            </a:r>
            <a:endParaRPr lang="zh-CN" altLang="en-US" sz="36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0526" name="文本框 20525"/>
          <p:cNvSpPr txBox="1"/>
          <p:nvPr/>
        </p:nvSpPr>
        <p:spPr>
          <a:xfrm>
            <a:off x="92075" y="5157788"/>
            <a:ext cx="9664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你能在直角坐标系中来表示锐角三角函数吗</a:t>
            </a:r>
            <a:r>
              <a:rPr lang="en-US" altLang="zh-CN" sz="3600"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20529" name="组合 20528"/>
          <p:cNvGrpSpPr/>
          <p:nvPr/>
        </p:nvGrpSpPr>
        <p:grpSpPr>
          <a:xfrm>
            <a:off x="900113" y="3789363"/>
            <a:ext cx="6999287" cy="1104900"/>
            <a:chOff x="648" y="2523"/>
            <a:chExt cx="4409" cy="696"/>
          </a:xfrm>
        </p:grpSpPr>
        <p:graphicFrame>
          <p:nvGraphicFramePr>
            <p:cNvPr id="20522" name="对象 20521"/>
            <p:cNvGraphicFramePr/>
            <p:nvPr/>
          </p:nvGraphicFramePr>
          <p:xfrm>
            <a:off x="648" y="2544"/>
            <a:ext cx="1224" cy="6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735965" imgH="393700" progId="Equation.DSMT4">
                    <p:embed/>
                  </p:oleObj>
                </mc:Choice>
                <mc:Fallback>
                  <p:oleObj name="" r:id="rId1" imgW="735965" imgH="3937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48" y="2544"/>
                          <a:ext cx="1224" cy="6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27" name="对象 20526"/>
            <p:cNvGraphicFramePr/>
            <p:nvPr/>
          </p:nvGraphicFramePr>
          <p:xfrm>
            <a:off x="2167" y="2543"/>
            <a:ext cx="1270" cy="6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761365" imgH="393700" progId="Equation.DSMT4">
                    <p:embed/>
                  </p:oleObj>
                </mc:Choice>
                <mc:Fallback>
                  <p:oleObj name="" r:id="rId3" imgW="761365" imgH="3937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167" y="2543"/>
                          <a:ext cx="1270" cy="6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28" name="对象 20527"/>
            <p:cNvGraphicFramePr/>
            <p:nvPr/>
          </p:nvGraphicFramePr>
          <p:xfrm>
            <a:off x="3732" y="2523"/>
            <a:ext cx="1325" cy="6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5" imgW="748665" imgH="393700" progId="Equation.DSMT4">
                    <p:embed/>
                  </p:oleObj>
                </mc:Choice>
                <mc:Fallback>
                  <p:oleObj name="" r:id="rId5" imgW="748665" imgH="3937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732" y="2523"/>
                          <a:ext cx="1325" cy="6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531" name="组合 20530"/>
          <p:cNvGrpSpPr/>
          <p:nvPr/>
        </p:nvGrpSpPr>
        <p:grpSpPr>
          <a:xfrm>
            <a:off x="3419475" y="1844675"/>
            <a:ext cx="2419350" cy="1885950"/>
            <a:chOff x="1837" y="1207"/>
            <a:chExt cx="1524" cy="1188"/>
          </a:xfrm>
        </p:grpSpPr>
        <p:grpSp>
          <p:nvGrpSpPr>
            <p:cNvPr id="20515" name="组合 20514"/>
            <p:cNvGrpSpPr/>
            <p:nvPr/>
          </p:nvGrpSpPr>
          <p:grpSpPr>
            <a:xfrm>
              <a:off x="1837" y="1207"/>
              <a:ext cx="1524" cy="1188"/>
              <a:chOff x="445" y="1302"/>
              <a:chExt cx="1298" cy="964"/>
            </a:xfrm>
          </p:grpSpPr>
          <p:sp>
            <p:nvSpPr>
              <p:cNvPr id="20516" name="直接连接符 20515"/>
              <p:cNvSpPr/>
              <p:nvPr/>
            </p:nvSpPr>
            <p:spPr>
              <a:xfrm>
                <a:off x="567" y="2069"/>
                <a:ext cx="95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7" name="直接连接符 20516"/>
              <p:cNvSpPr/>
              <p:nvPr/>
            </p:nvSpPr>
            <p:spPr>
              <a:xfrm flipV="1">
                <a:off x="567" y="1434"/>
                <a:ext cx="952" cy="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8" name="直接连接符 20517"/>
              <p:cNvSpPr/>
              <p:nvPr/>
            </p:nvSpPr>
            <p:spPr>
              <a:xfrm>
                <a:off x="1519" y="1434"/>
                <a:ext cx="0" cy="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9" name="文本框 20518"/>
              <p:cNvSpPr txBox="1"/>
              <p:nvPr/>
            </p:nvSpPr>
            <p:spPr>
              <a:xfrm>
                <a:off x="445" y="2032"/>
                <a:ext cx="208" cy="2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 b="0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endParaRPr lang="en-US" altLang="zh-CN" sz="2400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20" name="文本框 20519"/>
              <p:cNvSpPr txBox="1"/>
              <p:nvPr/>
            </p:nvSpPr>
            <p:spPr>
              <a:xfrm>
                <a:off x="1507" y="1999"/>
                <a:ext cx="208" cy="2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 b="0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endParaRPr lang="en-US" altLang="zh-CN" sz="2400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21" name="文本框 20520"/>
              <p:cNvSpPr txBox="1"/>
              <p:nvPr/>
            </p:nvSpPr>
            <p:spPr>
              <a:xfrm>
                <a:off x="1526" y="1302"/>
                <a:ext cx="217" cy="2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 b="0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en-US" altLang="zh-CN" sz="2400" b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0530" name="任意多边形 20529"/>
            <p:cNvSpPr/>
            <p:nvPr/>
          </p:nvSpPr>
          <p:spPr>
            <a:xfrm>
              <a:off x="2018" y="1948"/>
              <a:ext cx="318" cy="198"/>
            </a:xfrm>
            <a:custGeom>
              <a:avLst/>
              <a:gdLst>
                <a:gd name="txL" fmla="*/ 0 w 21600"/>
                <a:gd name="txT" fmla="*/ 0 h 12308"/>
                <a:gd name="txR" fmla="*/ 21600 w 21600"/>
                <a:gd name="txB" fmla="*/ 12308 h 12308"/>
              </a:gdLst>
              <a:ahLst/>
              <a:cxnLst>
                <a:cxn ang="270">
                  <a:pos x="17750" y="0"/>
                </a:cxn>
                <a:cxn ang="0">
                  <a:pos x="21600" y="12308"/>
                </a:cxn>
                <a:cxn ang="180">
                  <a:pos x="0" y="12308"/>
                </a:cxn>
              </a:cxnLst>
              <a:rect l="txL" t="txT" r="txR" b="txB"/>
              <a:pathLst>
                <a:path w="21600" h="12308" fill="none">
                  <a:moveTo>
                    <a:pt x="17750" y="0"/>
                  </a:moveTo>
                  <a:arcTo wR="21600" hR="21600" stAng="-2084266" swAng="2084266"/>
                </a:path>
                <a:path w="21600" h="12308" stroke="0">
                  <a:moveTo>
                    <a:pt x="17750" y="0"/>
                  </a:moveTo>
                  <a:arcTo wR="21600" hR="21600" stAng="-2084266" swAng="2084266"/>
                  <a:lnTo>
                    <a:pt x="0" y="12308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436" name="文本框 59435"/>
          <p:cNvSpPr txBox="1"/>
          <p:nvPr/>
        </p:nvSpPr>
        <p:spPr>
          <a:xfrm>
            <a:off x="204788" y="1230313"/>
            <a:ext cx="8718550" cy="4964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设锐角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的顶点与原点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重合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始边与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轴的正半轴重合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那么它的终边在第一象限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的终边上任意一点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的坐标为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,b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),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它与原点的距离是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_______________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过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轴的垂线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垂足为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b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线段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OM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的长度为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b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线段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MP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的长度为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9395" name="文本框 59394"/>
          <p:cNvSpPr txBox="1"/>
          <p:nvPr/>
        </p:nvSpPr>
        <p:spPr>
          <a:xfrm>
            <a:off x="179388" y="576263"/>
            <a:ext cx="8337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2.</a:t>
            </a:r>
            <a:r>
              <a:rPr lang="zh-CN" altLang="en-US" sz="3600" b="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利用平面直角坐标系表示锐角三角函数</a:t>
            </a:r>
            <a:endParaRPr lang="zh-CN" altLang="en-US" sz="3600" b="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aphicFrame>
        <p:nvGraphicFramePr>
          <p:cNvPr id="59397" name="对象 59396"/>
          <p:cNvGraphicFramePr/>
          <p:nvPr/>
        </p:nvGraphicFramePr>
        <p:xfrm>
          <a:off x="1619250" y="2997200"/>
          <a:ext cx="309562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28065" imgH="254000" progId="Equation.DSMT4">
                  <p:embed/>
                </p:oleObj>
              </mc:Choice>
              <mc:Fallback>
                <p:oleObj name="" r:id="rId1" imgW="1028065" imgH="2540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99CC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19250" y="2997200"/>
                        <a:ext cx="3095625" cy="763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9440" name="组合 59439"/>
          <p:cNvGrpSpPr/>
          <p:nvPr/>
        </p:nvGrpSpPr>
        <p:grpSpPr>
          <a:xfrm>
            <a:off x="7481888" y="4738688"/>
            <a:ext cx="500062" cy="1498600"/>
            <a:chOff x="4713" y="3030"/>
            <a:chExt cx="315" cy="944"/>
          </a:xfrm>
        </p:grpSpPr>
        <p:sp>
          <p:nvSpPr>
            <p:cNvPr id="59423" name="直接连接符 59422"/>
            <p:cNvSpPr/>
            <p:nvPr/>
          </p:nvSpPr>
          <p:spPr>
            <a:xfrm flipV="1">
              <a:off x="4876" y="3030"/>
              <a:ext cx="0" cy="6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27" name="文本框 59426"/>
            <p:cNvSpPr txBox="1"/>
            <p:nvPr/>
          </p:nvSpPr>
          <p:spPr>
            <a:xfrm>
              <a:off x="4713" y="3647"/>
              <a:ext cx="31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9437" name="组合 59436"/>
          <p:cNvGrpSpPr/>
          <p:nvPr/>
        </p:nvGrpSpPr>
        <p:grpSpPr>
          <a:xfrm>
            <a:off x="5940425" y="4005263"/>
            <a:ext cx="2882900" cy="2447925"/>
            <a:chOff x="3742" y="2568"/>
            <a:chExt cx="1816" cy="1542"/>
          </a:xfrm>
        </p:grpSpPr>
        <p:sp>
          <p:nvSpPr>
            <p:cNvPr id="59420" name="直接连接符 59419"/>
            <p:cNvSpPr/>
            <p:nvPr/>
          </p:nvSpPr>
          <p:spPr>
            <a:xfrm>
              <a:off x="3742" y="3720"/>
              <a:ext cx="176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21" name="直接连接符 59420"/>
            <p:cNvSpPr/>
            <p:nvPr/>
          </p:nvSpPr>
          <p:spPr>
            <a:xfrm flipV="1">
              <a:off x="4459" y="2631"/>
              <a:ext cx="0" cy="147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9425" name="文本框 59424"/>
            <p:cNvSpPr txBox="1"/>
            <p:nvPr/>
          </p:nvSpPr>
          <p:spPr>
            <a:xfrm>
              <a:off x="4231" y="2568"/>
              <a:ext cx="21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9426" name="文本框 59425"/>
            <p:cNvSpPr txBox="1"/>
            <p:nvPr/>
          </p:nvSpPr>
          <p:spPr>
            <a:xfrm>
              <a:off x="5330" y="363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9428" name="文本框 59427"/>
            <p:cNvSpPr txBox="1"/>
            <p:nvPr/>
          </p:nvSpPr>
          <p:spPr>
            <a:xfrm>
              <a:off x="4214" y="365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9438" name="组合 59437"/>
          <p:cNvGrpSpPr/>
          <p:nvPr/>
        </p:nvGrpSpPr>
        <p:grpSpPr>
          <a:xfrm>
            <a:off x="7107238" y="4292600"/>
            <a:ext cx="906462" cy="1519238"/>
            <a:chOff x="4477" y="2749"/>
            <a:chExt cx="571" cy="957"/>
          </a:xfrm>
        </p:grpSpPr>
        <p:sp>
          <p:nvSpPr>
            <p:cNvPr id="59422" name="直接连接符 59421"/>
            <p:cNvSpPr/>
            <p:nvPr/>
          </p:nvSpPr>
          <p:spPr>
            <a:xfrm flipV="1">
              <a:off x="4477" y="2749"/>
              <a:ext cx="571" cy="953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9429" name="文本框 59428"/>
            <p:cNvSpPr txBox="1"/>
            <p:nvPr/>
          </p:nvSpPr>
          <p:spPr>
            <a:xfrm>
              <a:off x="4587" y="3339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i="1">
                  <a:latin typeface="Times New Roman" panose="02020603050405020304" pitchFamily="18" charset="0"/>
                  <a:ea typeface="宋体" panose="02010600030101010101" pitchFamily="2" charset="-122"/>
                </a:rPr>
                <a:t>α</a:t>
              </a:r>
              <a:endParaRPr lang="en-US" altLang="zh-CN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9434" name="任意多边形 59433"/>
            <p:cNvSpPr/>
            <p:nvPr/>
          </p:nvSpPr>
          <p:spPr>
            <a:xfrm flipV="1">
              <a:off x="4515" y="3484"/>
              <a:ext cx="231" cy="222"/>
            </a:xfrm>
            <a:custGeom>
              <a:avLst/>
              <a:gdLst>
                <a:gd name="txL" fmla="*/ 0 w 21559"/>
                <a:gd name="txT" fmla="*/ 0 h 19412"/>
                <a:gd name="txR" fmla="*/ 21559 w 21559"/>
                <a:gd name="txB" fmla="*/ 19412 h 19412"/>
              </a:gdLst>
              <a:ahLst/>
              <a:cxnLst>
                <a:cxn ang="0">
                  <a:pos x="21558" y="1334"/>
                </a:cxn>
                <a:cxn ang="90">
                  <a:pos x="9472" y="19412"/>
                </a:cxn>
                <a:cxn ang="270">
                  <a:pos x="0" y="0"/>
                </a:cxn>
              </a:cxnLst>
              <a:rect l="txL" t="txT" r="txR" b="txB"/>
              <a:pathLst>
                <a:path w="21559" h="19412" fill="none">
                  <a:moveTo>
                    <a:pt x="21558" y="1334"/>
                  </a:moveTo>
                  <a:arcTo wR="21600" hR="21600" stAng="-21387545" swAng="3626953"/>
                </a:path>
                <a:path w="21559" h="19412" stroke="0">
                  <a:moveTo>
                    <a:pt x="21558" y="1334"/>
                  </a:moveTo>
                  <a:arcTo wR="21600" hR="21600" stAng="-21387545" swAng="3626953"/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9439" name="组合 59438"/>
          <p:cNvGrpSpPr/>
          <p:nvPr/>
        </p:nvGrpSpPr>
        <p:grpSpPr>
          <a:xfrm>
            <a:off x="7672388" y="4492625"/>
            <a:ext cx="1133475" cy="519113"/>
            <a:chOff x="4833" y="2875"/>
            <a:chExt cx="714" cy="327"/>
          </a:xfrm>
        </p:grpSpPr>
        <p:sp>
          <p:nvSpPr>
            <p:cNvPr id="59424" name="文本框 59423"/>
            <p:cNvSpPr txBox="1"/>
            <p:nvPr/>
          </p:nvSpPr>
          <p:spPr>
            <a:xfrm>
              <a:off x="4864" y="2875"/>
              <a:ext cx="6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P(a,b</a:t>
              </a: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9435" name="椭圆 59434"/>
            <p:cNvSpPr/>
            <p:nvPr/>
          </p:nvSpPr>
          <p:spPr>
            <a:xfrm>
              <a:off x="4833" y="2994"/>
              <a:ext cx="90" cy="90"/>
            </a:xfrm>
            <a:prstGeom prst="ellipse">
              <a:avLst/>
            </a:prstGeom>
            <a:solidFill>
              <a:srgbClr val="CC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59441" name="对象 59440"/>
          <p:cNvGraphicFramePr/>
          <p:nvPr/>
        </p:nvGraphicFramePr>
        <p:xfrm>
          <a:off x="3492500" y="4797425"/>
          <a:ext cx="522288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127000" imgH="139700" progId="Equation.DSMT4">
                  <p:embed/>
                </p:oleObj>
              </mc:Choice>
              <mc:Fallback>
                <p:oleObj name="" r:id="rId3" imgW="127000" imgH="1397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2500" y="4797425"/>
                        <a:ext cx="522288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42" name="对象 59441"/>
          <p:cNvGraphicFramePr/>
          <p:nvPr/>
        </p:nvGraphicFramePr>
        <p:xfrm>
          <a:off x="3481388" y="5445125"/>
          <a:ext cx="442912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27000" imgH="177165" progId="Equation.DSMT4">
                  <p:embed/>
                </p:oleObj>
              </mc:Choice>
              <mc:Fallback>
                <p:oleObj name="" r:id="rId5" imgW="127000" imgH="177165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81388" y="5445125"/>
                        <a:ext cx="442912" cy="620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6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436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6">
                                            <p:txEl>
                                              <p:charRg st="39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9436">
                                            <p:txEl>
                                              <p:charRg st="39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6">
                                            <p:txEl>
                                              <p:charRg st="83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9436">
                                            <p:txEl>
                                              <p:charRg st="83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9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82" name="文本框 78881"/>
          <p:cNvSpPr txBox="1"/>
          <p:nvPr/>
        </p:nvSpPr>
        <p:spPr>
          <a:xfrm>
            <a:off x="250825" y="869950"/>
            <a:ext cx="8626475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知道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终边上任意一点</a:t>
            </a:r>
            <a:r>
              <a:rPr lang="en-US" altLang="zh-CN" sz="3600" err="1">
                <a:latin typeface="Times New Roman" panose="02020603050405020304" pitchFamily="18" charset="0"/>
                <a:ea typeface="楷体_GB2312" pitchFamily="49" charset="-122"/>
              </a:rPr>
              <a:t>P(</a:t>
            </a:r>
            <a:r>
              <a:rPr lang="en-US" altLang="zh-CN" sz="3600" i="1" err="1">
                <a:latin typeface="Times New Roman" panose="02020603050405020304" pitchFamily="18" charset="0"/>
                <a:ea typeface="楷体_GB2312" pitchFamily="49" charset="-122"/>
              </a:rPr>
              <a:t>x,y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),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就可以求出角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的三角函数值</a:t>
            </a:r>
            <a:r>
              <a:rPr lang="en-US" altLang="zh-CN" sz="3600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 sz="36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78891" name="组合 78890"/>
          <p:cNvGrpSpPr/>
          <p:nvPr/>
        </p:nvGrpSpPr>
        <p:grpSpPr>
          <a:xfrm>
            <a:off x="5795963" y="2708275"/>
            <a:ext cx="2928937" cy="2808288"/>
            <a:chOff x="3651" y="1706"/>
            <a:chExt cx="1845" cy="1769"/>
          </a:xfrm>
        </p:grpSpPr>
        <p:sp>
          <p:nvSpPr>
            <p:cNvPr id="78853" name="直接连接符 78852"/>
            <p:cNvSpPr/>
            <p:nvPr/>
          </p:nvSpPr>
          <p:spPr>
            <a:xfrm>
              <a:off x="3787" y="2613"/>
              <a:ext cx="1633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8854" name="直接连接符 78853"/>
            <p:cNvSpPr/>
            <p:nvPr/>
          </p:nvSpPr>
          <p:spPr>
            <a:xfrm flipV="1">
              <a:off x="4694" y="1842"/>
              <a:ext cx="0" cy="16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8855" name="文本框 78854"/>
            <p:cNvSpPr txBox="1"/>
            <p:nvPr/>
          </p:nvSpPr>
          <p:spPr>
            <a:xfrm>
              <a:off x="4513" y="1706"/>
              <a:ext cx="20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8856" name="文本框 78855"/>
            <p:cNvSpPr txBox="1"/>
            <p:nvPr/>
          </p:nvSpPr>
          <p:spPr>
            <a:xfrm>
              <a:off x="5284" y="2568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8857" name="文本框 78856"/>
            <p:cNvSpPr txBox="1"/>
            <p:nvPr/>
          </p:nvSpPr>
          <p:spPr>
            <a:xfrm>
              <a:off x="4658" y="254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8859" name="直接连接符 78858"/>
            <p:cNvSpPr/>
            <p:nvPr/>
          </p:nvSpPr>
          <p:spPr>
            <a:xfrm flipV="1">
              <a:off x="3881" y="1911"/>
              <a:ext cx="0" cy="70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8862" name="文本框 78861"/>
            <p:cNvSpPr txBox="1"/>
            <p:nvPr/>
          </p:nvSpPr>
          <p:spPr>
            <a:xfrm>
              <a:off x="3863" y="2348"/>
              <a:ext cx="28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400" i="1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8864" name="直接连接符 78863"/>
            <p:cNvSpPr/>
            <p:nvPr/>
          </p:nvSpPr>
          <p:spPr>
            <a:xfrm flipH="1" flipV="1">
              <a:off x="3651" y="1732"/>
              <a:ext cx="1043" cy="88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8866" name="文本框 78865"/>
            <p:cNvSpPr txBox="1"/>
            <p:nvPr/>
          </p:nvSpPr>
          <p:spPr>
            <a:xfrm>
              <a:off x="3942" y="1729"/>
              <a:ext cx="511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P(x,y</a:t>
              </a:r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8867" name="椭圆 78866"/>
            <p:cNvSpPr/>
            <p:nvPr/>
          </p:nvSpPr>
          <p:spPr>
            <a:xfrm>
              <a:off x="3839" y="1874"/>
              <a:ext cx="91" cy="91"/>
            </a:xfrm>
            <a:prstGeom prst="ellipse">
              <a:avLst/>
            </a:prstGeom>
            <a:solidFill>
              <a:srgbClr val="CC0000"/>
            </a:solidFill>
            <a:ln w="2857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8880" name="文本框 78879"/>
            <p:cNvSpPr txBox="1"/>
            <p:nvPr/>
          </p:nvSpPr>
          <p:spPr>
            <a:xfrm>
              <a:off x="4634" y="2183"/>
              <a:ext cx="373" cy="36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α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78883" name="任意多边形 78882"/>
            <p:cNvSpPr/>
            <p:nvPr/>
          </p:nvSpPr>
          <p:spPr>
            <a:xfrm>
              <a:off x="4586" y="2472"/>
              <a:ext cx="231" cy="143"/>
            </a:xfrm>
            <a:custGeom>
              <a:avLst/>
              <a:gdLst>
                <a:gd name="txL" fmla="*/ 0 w 38628"/>
                <a:gd name="txT" fmla="*/ 0 h 24051"/>
                <a:gd name="txR" fmla="*/ 38628 w 38628"/>
                <a:gd name="txB" fmla="*/ 24051 h 24051"/>
              </a:gdLst>
              <a:ahLst/>
              <a:cxnLst>
                <a:cxn ang="180">
                  <a:pos x="0" y="8310"/>
                </a:cxn>
                <a:cxn ang="0">
                  <a:pos x="38488" y="24050"/>
                </a:cxn>
                <a:cxn ang="90">
                  <a:pos x="17028" y="21600"/>
                </a:cxn>
              </a:cxnLst>
              <a:rect l="txL" t="txT" r="txR" b="txB"/>
              <a:pathLst>
                <a:path w="38628" h="24051" fill="none">
                  <a:moveTo>
                    <a:pt x="0" y="8310"/>
                  </a:moveTo>
                  <a:arcTo wR="21600" hR="21600" stAng="-8521722" swAng="8912504"/>
                </a:path>
                <a:path w="38628" h="24051" stroke="0">
                  <a:moveTo>
                    <a:pt x="0" y="8310"/>
                  </a:moveTo>
                  <a:arcTo wR="21600" hR="21600" stAng="-8521722" swAng="8912504"/>
                  <a:lnTo>
                    <a:pt x="17028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triangl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78885" name="对象 78884"/>
          <p:cNvGraphicFramePr/>
          <p:nvPr/>
        </p:nvGraphicFramePr>
        <p:xfrm>
          <a:off x="804863" y="2957513"/>
          <a:ext cx="2921000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1066165" imgH="393700" progId="Equation.DSMT4">
                  <p:embed/>
                </p:oleObj>
              </mc:Choice>
              <mc:Fallback>
                <p:oleObj name="" r:id="rId1" imgW="1066165" imgH="3937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04863" y="2957513"/>
                        <a:ext cx="2921000" cy="1077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89" name="对象 78888"/>
          <p:cNvGraphicFramePr/>
          <p:nvPr/>
        </p:nvGraphicFramePr>
        <p:xfrm>
          <a:off x="822325" y="5157788"/>
          <a:ext cx="288607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3" imgW="1053465" imgH="393700" progId="Equation.DSMT4">
                  <p:embed/>
                </p:oleObj>
              </mc:Choice>
              <mc:Fallback>
                <p:oleObj name="" r:id="rId3" imgW="1053465" imgH="3937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2325" y="5157788"/>
                        <a:ext cx="2886075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90" name="对象 78889"/>
          <p:cNvGraphicFramePr/>
          <p:nvPr/>
        </p:nvGraphicFramePr>
        <p:xfrm>
          <a:off x="822325" y="4076700"/>
          <a:ext cx="3059113" cy="107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5" imgW="1116965" imgH="393700" progId="Equation.DSMT4">
                  <p:embed/>
                </p:oleObj>
              </mc:Choice>
              <mc:Fallback>
                <p:oleObj name="" r:id="rId5" imgW="1116965" imgH="3937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2325" y="4076700"/>
                        <a:ext cx="3059113" cy="1077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92" name="对象 78891"/>
          <p:cNvGraphicFramePr/>
          <p:nvPr/>
        </p:nvGraphicFramePr>
        <p:xfrm>
          <a:off x="822325" y="2133600"/>
          <a:ext cx="2278063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7" imgW="812165" imgH="279400" progId="Equation.DSMT4">
                  <p:embed/>
                </p:oleObj>
              </mc:Choice>
              <mc:Fallback>
                <p:oleObj name="" r:id="rId7" imgW="812165" imgH="2794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22325" y="2133600"/>
                        <a:ext cx="2278063" cy="782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8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8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387" name="组合 58386"/>
          <p:cNvGrpSpPr/>
          <p:nvPr/>
        </p:nvGrpSpPr>
        <p:grpSpPr>
          <a:xfrm>
            <a:off x="5940425" y="4005263"/>
            <a:ext cx="2882900" cy="2447925"/>
            <a:chOff x="3742" y="2568"/>
            <a:chExt cx="1816" cy="1542"/>
          </a:xfrm>
        </p:grpSpPr>
        <p:sp>
          <p:nvSpPr>
            <p:cNvPr id="58371" name="直接连接符 58370"/>
            <p:cNvSpPr/>
            <p:nvPr/>
          </p:nvSpPr>
          <p:spPr>
            <a:xfrm flipV="1">
              <a:off x="4876" y="3030"/>
              <a:ext cx="0" cy="6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2" name="文本框 58371"/>
            <p:cNvSpPr txBox="1"/>
            <p:nvPr/>
          </p:nvSpPr>
          <p:spPr>
            <a:xfrm>
              <a:off x="4713" y="3647"/>
              <a:ext cx="31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74" name="直接连接符 58373"/>
            <p:cNvSpPr/>
            <p:nvPr/>
          </p:nvSpPr>
          <p:spPr>
            <a:xfrm>
              <a:off x="3742" y="3720"/>
              <a:ext cx="176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375" name="直接连接符 58374"/>
            <p:cNvSpPr/>
            <p:nvPr/>
          </p:nvSpPr>
          <p:spPr>
            <a:xfrm flipV="1">
              <a:off x="4459" y="2631"/>
              <a:ext cx="0" cy="147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8376" name="文本框 58375"/>
            <p:cNvSpPr txBox="1"/>
            <p:nvPr/>
          </p:nvSpPr>
          <p:spPr>
            <a:xfrm>
              <a:off x="4231" y="2568"/>
              <a:ext cx="21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77" name="文本框 58376"/>
            <p:cNvSpPr txBox="1"/>
            <p:nvPr/>
          </p:nvSpPr>
          <p:spPr>
            <a:xfrm>
              <a:off x="5330" y="363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78" name="文本框 58377"/>
            <p:cNvSpPr txBox="1"/>
            <p:nvPr/>
          </p:nvSpPr>
          <p:spPr>
            <a:xfrm>
              <a:off x="4214" y="365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80" name="直接连接符 58379"/>
            <p:cNvSpPr/>
            <p:nvPr/>
          </p:nvSpPr>
          <p:spPr>
            <a:xfrm flipV="1">
              <a:off x="4477" y="2749"/>
              <a:ext cx="571" cy="953"/>
            </a:xfrm>
            <a:prstGeom prst="line">
              <a:avLst/>
            </a:prstGeom>
            <a:ln w="28575" cap="flat" cmpd="sng">
              <a:solidFill>
                <a:srgbClr val="66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81" name="文本框 58380"/>
            <p:cNvSpPr txBox="1"/>
            <p:nvPr/>
          </p:nvSpPr>
          <p:spPr>
            <a:xfrm>
              <a:off x="4587" y="3339"/>
              <a:ext cx="37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i="1">
                  <a:latin typeface="Times New Roman" panose="02020603050405020304" pitchFamily="18" charset="0"/>
                  <a:ea typeface="宋体" panose="02010600030101010101" pitchFamily="2" charset="-122"/>
                </a:rPr>
                <a:t>α</a:t>
              </a:r>
              <a:endParaRPr lang="en-US" altLang="zh-CN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82" name="任意多边形 58381"/>
            <p:cNvSpPr/>
            <p:nvPr/>
          </p:nvSpPr>
          <p:spPr>
            <a:xfrm flipV="1">
              <a:off x="4515" y="3484"/>
              <a:ext cx="231" cy="222"/>
            </a:xfrm>
            <a:custGeom>
              <a:avLst/>
              <a:gdLst>
                <a:gd name="txL" fmla="*/ 0 w 21559"/>
                <a:gd name="txT" fmla="*/ 0 h 19412"/>
                <a:gd name="txR" fmla="*/ 21559 w 21559"/>
                <a:gd name="txB" fmla="*/ 19412 h 19412"/>
              </a:gdLst>
              <a:ahLst/>
              <a:cxnLst>
                <a:cxn ang="0">
                  <a:pos x="21558" y="1334"/>
                </a:cxn>
                <a:cxn ang="90">
                  <a:pos x="9472" y="19412"/>
                </a:cxn>
                <a:cxn ang="270">
                  <a:pos x="0" y="0"/>
                </a:cxn>
              </a:cxnLst>
              <a:rect l="txL" t="txT" r="txR" b="txB"/>
              <a:pathLst>
                <a:path w="21559" h="19412" fill="none">
                  <a:moveTo>
                    <a:pt x="21558" y="1334"/>
                  </a:moveTo>
                  <a:arcTo wR="21600" hR="21600" stAng="-21387545" swAng="3626953"/>
                </a:path>
                <a:path w="21559" h="19412" stroke="0">
                  <a:moveTo>
                    <a:pt x="21558" y="1334"/>
                  </a:moveTo>
                  <a:arcTo wR="21600" hR="21600" stAng="-21387545" swAng="3626953"/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6666FF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384" name="文本框 58383"/>
            <p:cNvSpPr txBox="1"/>
            <p:nvPr/>
          </p:nvSpPr>
          <p:spPr>
            <a:xfrm>
              <a:off x="4864" y="2875"/>
              <a:ext cx="68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P(a,b</a:t>
              </a: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8385" name="椭圆 58384"/>
            <p:cNvSpPr/>
            <p:nvPr/>
          </p:nvSpPr>
          <p:spPr>
            <a:xfrm>
              <a:off x="4833" y="2994"/>
              <a:ext cx="90" cy="90"/>
            </a:xfrm>
            <a:prstGeom prst="ellipse">
              <a:avLst/>
            </a:prstGeom>
            <a:solidFill>
              <a:srgbClr val="CC00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58390" name="对象 58389"/>
          <p:cNvGraphicFramePr/>
          <p:nvPr/>
        </p:nvGraphicFramePr>
        <p:xfrm>
          <a:off x="323850" y="908050"/>
          <a:ext cx="865505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3161030" imgH="393700" progId="Equation.DSMT4">
                  <p:embed/>
                </p:oleObj>
              </mc:Choice>
              <mc:Fallback>
                <p:oleObj name="" r:id="rId1" imgW="3161030" imgH="3937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3850" y="908050"/>
                        <a:ext cx="8655050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8409" name="组合 58408"/>
          <p:cNvGrpSpPr/>
          <p:nvPr/>
        </p:nvGrpSpPr>
        <p:grpSpPr>
          <a:xfrm>
            <a:off x="1547813" y="908050"/>
            <a:ext cx="7343775" cy="1081088"/>
            <a:chOff x="930" y="799"/>
            <a:chExt cx="4626" cy="681"/>
          </a:xfrm>
        </p:grpSpPr>
        <p:sp>
          <p:nvSpPr>
            <p:cNvPr id="58406" name="矩形 58405"/>
            <p:cNvSpPr/>
            <p:nvPr/>
          </p:nvSpPr>
          <p:spPr>
            <a:xfrm>
              <a:off x="930" y="799"/>
              <a:ext cx="907" cy="68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407" name="矩形 58406"/>
            <p:cNvSpPr/>
            <p:nvPr/>
          </p:nvSpPr>
          <p:spPr>
            <a:xfrm>
              <a:off x="2789" y="799"/>
              <a:ext cx="907" cy="68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408" name="矩形 58407"/>
            <p:cNvSpPr/>
            <p:nvPr/>
          </p:nvSpPr>
          <p:spPr>
            <a:xfrm>
              <a:off x="4649" y="799"/>
              <a:ext cx="907" cy="68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8431" name="组合 58430"/>
          <p:cNvGrpSpPr/>
          <p:nvPr/>
        </p:nvGrpSpPr>
        <p:grpSpPr>
          <a:xfrm>
            <a:off x="5680075" y="3384550"/>
            <a:ext cx="3244850" cy="3095625"/>
            <a:chOff x="975" y="1752"/>
            <a:chExt cx="2044" cy="1950"/>
          </a:xfrm>
        </p:grpSpPr>
        <p:sp>
          <p:nvSpPr>
            <p:cNvPr id="58430" name="矩形 58429"/>
            <p:cNvSpPr/>
            <p:nvPr/>
          </p:nvSpPr>
          <p:spPr>
            <a:xfrm>
              <a:off x="975" y="1842"/>
              <a:ext cx="2041" cy="1860"/>
            </a:xfrm>
            <a:prstGeom prst="rect">
              <a:avLst/>
            </a:prstGeom>
            <a:solidFill>
              <a:srgbClr val="FFFFFF"/>
            </a:solidFill>
            <a:ln w="2857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58429" name="组合 58428"/>
            <p:cNvGrpSpPr/>
            <p:nvPr/>
          </p:nvGrpSpPr>
          <p:grpSpPr>
            <a:xfrm>
              <a:off x="975" y="1752"/>
              <a:ext cx="2044" cy="1906"/>
              <a:chOff x="975" y="1706"/>
              <a:chExt cx="2044" cy="1906"/>
            </a:xfrm>
          </p:grpSpPr>
          <p:sp>
            <p:nvSpPr>
              <p:cNvPr id="58411" name="直接连接符 58410"/>
              <p:cNvSpPr/>
              <p:nvPr/>
            </p:nvSpPr>
            <p:spPr>
              <a:xfrm>
                <a:off x="975" y="2759"/>
                <a:ext cx="1905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8412" name="直接连接符 58411"/>
              <p:cNvSpPr/>
              <p:nvPr/>
            </p:nvSpPr>
            <p:spPr>
              <a:xfrm rot="-5400000">
                <a:off x="979" y="2727"/>
                <a:ext cx="177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8413" name="椭圆 58412"/>
              <p:cNvSpPr/>
              <p:nvPr/>
            </p:nvSpPr>
            <p:spPr>
              <a:xfrm>
                <a:off x="1238" y="2142"/>
                <a:ext cx="1234" cy="1234"/>
              </a:xfrm>
              <a:prstGeom prst="ellipse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14" name="直接连接符 58413"/>
              <p:cNvSpPr/>
              <p:nvPr/>
            </p:nvSpPr>
            <p:spPr>
              <a:xfrm flipV="1">
                <a:off x="1855" y="2350"/>
                <a:ext cx="441" cy="409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8416" name="矩形 58415"/>
              <p:cNvSpPr/>
              <p:nvPr/>
            </p:nvSpPr>
            <p:spPr>
              <a:xfrm>
                <a:off x="2336" y="2069"/>
                <a:ext cx="683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800" i="1" err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P(a,b</a:t>
                </a:r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)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18" name="矩形 58417"/>
              <p:cNvSpPr/>
              <p:nvPr/>
            </p:nvSpPr>
            <p:spPr>
              <a:xfrm>
                <a:off x="2145" y="2695"/>
                <a:ext cx="315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M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19" name="文本框 58418"/>
              <p:cNvSpPr txBox="1"/>
              <p:nvPr/>
            </p:nvSpPr>
            <p:spPr>
              <a:xfrm>
                <a:off x="2396" y="2722"/>
                <a:ext cx="529" cy="250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en-US" altLang="zh-CN" sz="2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(1,0)</a:t>
                </a:r>
                <a:endPara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21" name="矩形 58420"/>
              <p:cNvSpPr/>
              <p:nvPr/>
            </p:nvSpPr>
            <p:spPr>
              <a:xfrm>
                <a:off x="2699" y="2478"/>
                <a:ext cx="228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23" name="矩形 58422"/>
              <p:cNvSpPr/>
              <p:nvPr/>
            </p:nvSpPr>
            <p:spPr>
              <a:xfrm>
                <a:off x="1667" y="1706"/>
                <a:ext cx="215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25" name="矩形 58424"/>
              <p:cNvSpPr/>
              <p:nvPr/>
            </p:nvSpPr>
            <p:spPr>
              <a:xfrm>
                <a:off x="1973" y="2430"/>
                <a:ext cx="373" cy="365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α</a:t>
                </a:r>
                <a:endParaRPr lang="en-US" altLang="zh-CN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427" name="任意多边形 58426"/>
              <p:cNvSpPr/>
              <p:nvPr/>
            </p:nvSpPr>
            <p:spPr>
              <a:xfrm>
                <a:off x="1837" y="2600"/>
                <a:ext cx="269" cy="182"/>
              </a:xfrm>
              <a:custGeom>
                <a:avLst/>
                <a:gdLst>
                  <a:gd name="txL" fmla="*/ 0 w 21390"/>
                  <a:gd name="txT" fmla="*/ 0 h 14418"/>
                  <a:gd name="txR" fmla="*/ 21390 w 21390"/>
                  <a:gd name="txB" fmla="*/ 14418 h 14418"/>
                </a:gdLst>
                <a:ahLst/>
                <a:cxnLst>
                  <a:cxn ang="270">
                    <a:pos x="16083" y="0"/>
                  </a:cxn>
                  <a:cxn ang="0">
                    <a:pos x="21390" y="11416"/>
                  </a:cxn>
                  <a:cxn ang="180">
                    <a:pos x="0" y="14418"/>
                  </a:cxn>
                </a:cxnLst>
                <a:rect l="txL" t="txT" r="txR" b="txB"/>
                <a:pathLst>
                  <a:path w="21390" h="14418" fill="none">
                    <a:moveTo>
                      <a:pt x="16083" y="0"/>
                    </a:moveTo>
                    <a:arcTo wR="21600" hR="21600" stAng="-2512525" swAng="2033182"/>
                  </a:path>
                  <a:path w="21390" h="14418" stroke="0">
                    <a:moveTo>
                      <a:pt x="16083" y="0"/>
                    </a:moveTo>
                    <a:arcTo wR="21600" hR="21600" stAng="-2512525" swAng="2033182"/>
                    <a:lnTo>
                      <a:pt x="0" y="14418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headEnd type="arrow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28" name="文本框 58427"/>
              <p:cNvSpPr txBox="1"/>
              <p:nvPr/>
            </p:nvSpPr>
            <p:spPr>
              <a:xfrm>
                <a:off x="1973" y="2341"/>
                <a:ext cx="205" cy="250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pPr algn="ctr"/>
                <a:r>
                  <a:rPr lang="en-US" altLang="zh-CN" sz="200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20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58433" name="文本框 58432"/>
          <p:cNvSpPr txBox="1"/>
          <p:nvPr/>
        </p:nvSpPr>
        <p:spPr>
          <a:xfrm>
            <a:off x="250825" y="2133600"/>
            <a:ext cx="8713788" cy="64135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楷体_GB2312" pitchFamily="49" charset="-122"/>
              </a:rPr>
              <a:t>将点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取在使线段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OP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的长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r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=1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的特殊位置上</a:t>
            </a:r>
            <a:endParaRPr lang="zh-CN" altLang="en-US" sz="36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58434" name="对象 58433"/>
          <p:cNvGraphicFramePr/>
          <p:nvPr/>
        </p:nvGraphicFramePr>
        <p:xfrm>
          <a:off x="468313" y="2997200"/>
          <a:ext cx="2921000" cy="334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066800" imgH="1219200" progId="Equation.DSMT4">
                  <p:embed/>
                </p:oleObj>
              </mc:Choice>
              <mc:Fallback>
                <p:oleObj name="" r:id="rId3" imgW="1066800" imgH="12192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8313" y="2997200"/>
                        <a:ext cx="2921000" cy="334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435" name="圆角矩形标注 58434"/>
          <p:cNvSpPr/>
          <p:nvPr/>
        </p:nvSpPr>
        <p:spPr>
          <a:xfrm>
            <a:off x="3563938" y="3500438"/>
            <a:ext cx="2447925" cy="2592387"/>
          </a:xfrm>
          <a:prstGeom prst="wedgeRoundRectCallout">
            <a:avLst>
              <a:gd name="adj1" fmla="val 75292"/>
              <a:gd name="adj2" fmla="val 26181"/>
              <a:gd name="adj3" fmla="val 16667"/>
            </a:avLst>
          </a:prstGeom>
          <a:solidFill>
            <a:srgbClr val="FFFFCC"/>
          </a:solidFill>
          <a:ln w="28575" cap="flat" cmpd="sng">
            <a:solidFill>
              <a:srgbClr val="6666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/>
          <a:p>
            <a:pPr algn="dist"/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以原点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为圆心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以单位长度为半径的圆称为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单位圆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8436" name="直接连接符 58435"/>
          <p:cNvSpPr/>
          <p:nvPr/>
        </p:nvSpPr>
        <p:spPr>
          <a:xfrm>
            <a:off x="7775575" y="4365625"/>
            <a:ext cx="0" cy="684213"/>
          </a:xfrm>
          <a:prstGeom prst="line">
            <a:avLst/>
          </a:prstGeom>
          <a:ln w="349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33" grpId="0"/>
      <p:bldP spid="584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9681" name="组合 69680"/>
          <p:cNvGrpSpPr/>
          <p:nvPr/>
        </p:nvGrpSpPr>
        <p:grpSpPr>
          <a:xfrm>
            <a:off x="5508625" y="3427413"/>
            <a:ext cx="3487738" cy="3025775"/>
            <a:chOff x="3470" y="2159"/>
            <a:chExt cx="2197" cy="1906"/>
          </a:xfrm>
        </p:grpSpPr>
        <p:sp>
          <p:nvSpPr>
            <p:cNvPr id="69664" name="直接连接符 69663"/>
            <p:cNvSpPr/>
            <p:nvPr/>
          </p:nvSpPr>
          <p:spPr>
            <a:xfrm>
              <a:off x="3659" y="3212"/>
              <a:ext cx="190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9665" name="直接连接符 69664"/>
            <p:cNvSpPr/>
            <p:nvPr/>
          </p:nvSpPr>
          <p:spPr>
            <a:xfrm rot="-5400000">
              <a:off x="3663" y="3180"/>
              <a:ext cx="177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9666" name="椭圆 69665"/>
            <p:cNvSpPr/>
            <p:nvPr/>
          </p:nvSpPr>
          <p:spPr>
            <a:xfrm>
              <a:off x="3922" y="2595"/>
              <a:ext cx="1234" cy="1234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9667" name="直接连接符 69666"/>
            <p:cNvSpPr/>
            <p:nvPr/>
          </p:nvSpPr>
          <p:spPr>
            <a:xfrm flipH="1" flipV="1">
              <a:off x="3993" y="2568"/>
              <a:ext cx="546" cy="64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9668" name="矩形 69667"/>
            <p:cNvSpPr/>
            <p:nvPr/>
          </p:nvSpPr>
          <p:spPr>
            <a:xfrm>
              <a:off x="3470" y="2550"/>
              <a:ext cx="670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800" i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P(x,y</a:t>
              </a:r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9670" name="文本框 69669"/>
            <p:cNvSpPr txBox="1"/>
            <p:nvPr/>
          </p:nvSpPr>
          <p:spPr>
            <a:xfrm>
              <a:off x="5138" y="3207"/>
              <a:ext cx="529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(1,0)</a:t>
              </a:r>
              <a:endParaRPr lang="en-US" altLang="zh-CN" sz="2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9671" name="矩形 69670"/>
            <p:cNvSpPr/>
            <p:nvPr/>
          </p:nvSpPr>
          <p:spPr>
            <a:xfrm>
              <a:off x="5383" y="2931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9672" name="矩形 69671"/>
            <p:cNvSpPr/>
            <p:nvPr/>
          </p:nvSpPr>
          <p:spPr>
            <a:xfrm>
              <a:off x="4351" y="2159"/>
              <a:ext cx="21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9673" name="矩形 69672"/>
            <p:cNvSpPr/>
            <p:nvPr/>
          </p:nvSpPr>
          <p:spPr>
            <a:xfrm>
              <a:off x="4513" y="2723"/>
              <a:ext cx="373" cy="36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i="1">
                  <a:latin typeface="Times New Roman" panose="02020603050405020304" pitchFamily="18" charset="0"/>
                  <a:ea typeface="宋体" panose="02010600030101010101" pitchFamily="2" charset="-122"/>
                </a:rPr>
                <a:t>α</a:t>
              </a:r>
              <a:endParaRPr lang="en-US" altLang="zh-CN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9674" name="任意多边形 69673"/>
            <p:cNvSpPr/>
            <p:nvPr/>
          </p:nvSpPr>
          <p:spPr>
            <a:xfrm>
              <a:off x="4378" y="2962"/>
              <a:ext cx="413" cy="273"/>
            </a:xfrm>
            <a:custGeom>
              <a:avLst/>
              <a:gdLst>
                <a:gd name="txL" fmla="*/ 0 w 32836"/>
                <a:gd name="txT" fmla="*/ 0 h 21600"/>
                <a:gd name="txR" fmla="*/ 32836 w 32836"/>
                <a:gd name="txB" fmla="*/ 21600 h 21600"/>
              </a:gdLst>
              <a:ahLst/>
              <a:cxnLst>
                <a:cxn ang="180">
                  <a:pos x="0" y="3282"/>
                </a:cxn>
                <a:cxn ang="0">
                  <a:pos x="32836" y="18598"/>
                </a:cxn>
                <a:cxn ang="90">
                  <a:pos x="11446" y="21600"/>
                </a:cxn>
              </a:cxnLst>
              <a:rect l="txL" t="txT" r="txR" b="txB"/>
              <a:pathLst>
                <a:path w="32836" h="21600" fill="none">
                  <a:moveTo>
                    <a:pt x="0" y="3282"/>
                  </a:moveTo>
                  <a:arcTo wR="21600" hR="21600" stAng="-7319952" swAng="6840609"/>
                </a:path>
                <a:path w="32836" h="21600" stroke="0">
                  <a:moveTo>
                    <a:pt x="0" y="3282"/>
                  </a:moveTo>
                  <a:arcTo wR="21600" hR="21600" stAng="-7319952" swAng="6840609"/>
                  <a:lnTo>
                    <a:pt x="11446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arrow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9677" name="文本框 69676"/>
          <p:cNvSpPr txBox="1"/>
          <p:nvPr/>
        </p:nvSpPr>
        <p:spPr>
          <a:xfrm>
            <a:off x="179388" y="582613"/>
            <a:ext cx="74231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3.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利用单位圆定义任意角的三角函数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9678" name="文本框 69677"/>
          <p:cNvSpPr txBox="1"/>
          <p:nvPr/>
        </p:nvSpPr>
        <p:spPr>
          <a:xfrm>
            <a:off x="250825" y="1158875"/>
            <a:ext cx="8531225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设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是一个任意角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它的终边与单位圆交于点</a:t>
            </a:r>
            <a:r>
              <a:rPr lang="en-US" altLang="zh-CN" sz="3600" err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P(</a:t>
            </a:r>
            <a:r>
              <a:rPr lang="en-US" altLang="zh-CN" sz="3600" i="1" err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en-US" altLang="zh-CN" sz="3600" err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en-US" altLang="zh-CN" sz="3600" i="1" err="1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y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)</a:t>
            </a:r>
            <a:endParaRPr lang="en-US" altLang="zh-CN" sz="360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69679" name="文本框 69678"/>
          <p:cNvSpPr txBox="1"/>
          <p:nvPr/>
        </p:nvSpPr>
        <p:spPr>
          <a:xfrm>
            <a:off x="250825" y="2227263"/>
            <a:ext cx="6013450" cy="2289175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(1) 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y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叫做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正弦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记作</a:t>
            </a:r>
            <a:r>
              <a:rPr lang="en-US" altLang="zh-CN" sz="3600" err="1">
                <a:latin typeface="Times New Roman" panose="02020603050405020304" pitchFamily="18" charset="0"/>
                <a:ea typeface="华文新魏" panose="02010800040101010101" pitchFamily="2" charset="-122"/>
              </a:rPr>
              <a:t>sinα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即</a:t>
            </a:r>
            <a:r>
              <a:rPr lang="zh-CN" altLang="en-US" sz="3600" dirty="0">
                <a:solidFill>
                  <a:srgbClr val="CC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    </a:t>
            </a:r>
            <a:r>
              <a:rPr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sinα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y</a:t>
            </a:r>
            <a:endParaRPr lang="en-US" altLang="zh-CN" sz="3600" i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(2) 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叫做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余弦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记作</a:t>
            </a:r>
            <a:r>
              <a:rPr lang="en-US" altLang="zh-CN" sz="3600" err="1">
                <a:latin typeface="Times New Roman" panose="02020603050405020304" pitchFamily="18" charset="0"/>
                <a:ea typeface="华文新魏" panose="02010800040101010101" pitchFamily="2" charset="-122"/>
              </a:rPr>
              <a:t>cosα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即</a:t>
            </a:r>
            <a:r>
              <a:rPr lang="zh-CN" altLang="en-US" sz="3600" dirty="0">
                <a:solidFill>
                  <a:srgbClr val="CC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    </a:t>
            </a:r>
            <a:r>
              <a:rPr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cosα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endParaRPr lang="en-US" altLang="zh-CN" sz="3600" i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69685" name="组合 69684"/>
          <p:cNvGrpSpPr/>
          <p:nvPr/>
        </p:nvGrpSpPr>
        <p:grpSpPr>
          <a:xfrm>
            <a:off x="179388" y="4508500"/>
            <a:ext cx="6326187" cy="1470025"/>
            <a:chOff x="113" y="2840"/>
            <a:chExt cx="3985" cy="926"/>
          </a:xfrm>
        </p:grpSpPr>
        <p:graphicFrame>
          <p:nvGraphicFramePr>
            <p:cNvPr id="69680" name="对象 69679"/>
            <p:cNvGraphicFramePr/>
            <p:nvPr/>
          </p:nvGraphicFramePr>
          <p:xfrm>
            <a:off x="534" y="2840"/>
            <a:ext cx="324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165100" imgH="393065" progId="Equation.DSMT4">
                    <p:embed/>
                  </p:oleObj>
                </mc:Choice>
                <mc:Fallback>
                  <p:oleObj name="" r:id="rId1" imgW="165100" imgH="393065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34" y="2840"/>
                          <a:ext cx="324" cy="7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682" name="文本框 69681"/>
            <p:cNvSpPr txBox="1"/>
            <p:nvPr/>
          </p:nvSpPr>
          <p:spPr>
            <a:xfrm>
              <a:off x="113" y="3016"/>
              <a:ext cx="3985" cy="7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(3)     </a:t>
              </a:r>
              <a:r>
                <a:rPr lang="zh-CN" altLang="en-US" sz="36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叫做</a:t>
              </a:r>
              <a:r>
                <a:rPr lang="en-US" altLang="zh-CN" sz="3600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α</a:t>
              </a:r>
              <a:r>
                <a:rPr lang="zh-CN" altLang="en-US" sz="3600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的</a:t>
              </a:r>
              <a:r>
                <a:rPr lang="zh-CN" altLang="en-US" sz="3600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正切</a:t>
              </a:r>
              <a:r>
                <a:rPr lang="en-US" altLang="zh-CN" sz="360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,</a:t>
              </a:r>
              <a:r>
                <a:rPr lang="zh-CN" altLang="en-US" sz="36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记作</a:t>
              </a:r>
              <a:r>
                <a:rPr lang="en-US" altLang="zh-CN" sz="3600" err="1">
                  <a:latin typeface="Times New Roman" panose="02020603050405020304" pitchFamily="18" charset="0"/>
                  <a:ea typeface="华文新魏" panose="02010800040101010101" pitchFamily="2" charset="-122"/>
                </a:rPr>
                <a:t>tanα</a:t>
              </a:r>
              <a:r>
                <a:rPr lang="en-US" altLang="zh-CN" sz="3600">
                  <a:latin typeface="Times New Roman" panose="02020603050405020304" pitchFamily="18" charset="0"/>
                  <a:ea typeface="华文新魏" panose="02010800040101010101" pitchFamily="2" charset="-122"/>
                </a:rPr>
                <a:t>,</a:t>
              </a:r>
              <a:endPara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  <a:p>
              <a:r>
                <a:rPr lang="zh-CN" altLang="en-US" sz="3600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即</a:t>
              </a:r>
              <a:endPara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graphicFrame>
        <p:nvGraphicFramePr>
          <p:cNvPr id="69683" name="对象 69682"/>
          <p:cNvGraphicFramePr/>
          <p:nvPr/>
        </p:nvGraphicFramePr>
        <p:xfrm>
          <a:off x="900113" y="5445125"/>
          <a:ext cx="3024187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1066165" imgH="393700" progId="Equation.DSMT4">
                  <p:embed/>
                </p:oleObj>
              </mc:Choice>
              <mc:Fallback>
                <p:oleObj name="" r:id="rId3" imgW="1066165" imgH="3937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0113" y="5445125"/>
                        <a:ext cx="3024187" cy="1116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84" name="对象 69683"/>
          <p:cNvGraphicFramePr/>
          <p:nvPr/>
        </p:nvGraphicFramePr>
        <p:xfrm>
          <a:off x="3995738" y="5516563"/>
          <a:ext cx="3336925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1205865" imgH="393700" progId="Equation.DSMT4">
                  <p:embed/>
                </p:oleObj>
              </mc:Choice>
              <mc:Fallback>
                <p:oleObj name="" r:id="rId5" imgW="1205865" imgH="3937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95738" y="5516563"/>
                        <a:ext cx="3336925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67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>
                                            <p:txEl>
                                              <p:charRg st="2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9679">
                                            <p:txEl>
                                              <p:charRg st="2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>
                                            <p:txEl>
                                              <p:charRg st="4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679">
                                            <p:txEl>
                                              <p:charRg st="41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9">
                                            <p:txEl>
                                              <p:charRg st="61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9679">
                                            <p:txEl>
                                              <p:charRg st="61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9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42" name="矩形 60441"/>
          <p:cNvSpPr/>
          <p:nvPr/>
        </p:nvSpPr>
        <p:spPr>
          <a:xfrm>
            <a:off x="179388" y="549275"/>
            <a:ext cx="23939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4.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三角函数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0443" name="文本框 60442"/>
          <p:cNvSpPr txBox="1"/>
          <p:nvPr/>
        </p:nvSpPr>
        <p:spPr>
          <a:xfrm>
            <a:off x="250825" y="1268413"/>
            <a:ext cx="8604250" cy="17399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楷体_GB2312" pitchFamily="49" charset="-122"/>
              </a:rPr>
              <a:t>正弦、余弦、正切都是以角为自变量</a:t>
            </a:r>
            <a:r>
              <a:rPr lang="en-US" altLang="zh-CN" sz="3600" dirty="0"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600" dirty="0">
                <a:latin typeface="Arial" panose="020B0604020202020204" pitchFamily="34" charset="0"/>
                <a:ea typeface="楷体_GB2312" pitchFamily="49" charset="-122"/>
              </a:rPr>
              <a:t>以单位圆上点的坐标或坐标的比值为函数值的函数</a:t>
            </a:r>
            <a:endParaRPr lang="zh-CN" altLang="en-US" sz="36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0445" name="矩形 60444"/>
          <p:cNvSpPr/>
          <p:nvPr/>
        </p:nvSpPr>
        <p:spPr>
          <a:xfrm>
            <a:off x="395288" y="3429000"/>
            <a:ext cx="8064500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弧度制下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角的集合与实数集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R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之间建立了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一一对应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关系 </a:t>
            </a:r>
            <a:endParaRPr lang="zh-CN" altLang="en-US" sz="36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60446" name="文本框 60445"/>
          <p:cNvSpPr txBox="1"/>
          <p:nvPr/>
        </p:nvSpPr>
        <p:spPr>
          <a:xfrm>
            <a:off x="395288" y="4803775"/>
            <a:ext cx="8208962" cy="64135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algn="dist"/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三角函数可以看成自变量为实数的函数</a:t>
            </a:r>
            <a:endParaRPr lang="zh-CN" altLang="en-US" sz="36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5" grpId="0"/>
      <p:bldP spid="604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2481" name="对象 62480"/>
          <p:cNvGraphicFramePr/>
          <p:nvPr/>
        </p:nvGraphicFramePr>
        <p:xfrm>
          <a:off x="466090" y="836613"/>
          <a:ext cx="7059295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2209800" imgH="393700" progId="Equation.DSMT4">
                  <p:embed/>
                </p:oleObj>
              </mc:Choice>
              <mc:Fallback>
                <p:oleObj name="" r:id="rId1" imgW="2209800" imgH="3937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6090" y="836613"/>
                        <a:ext cx="7059295" cy="125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2498" name="组合 62497"/>
          <p:cNvGrpSpPr/>
          <p:nvPr/>
        </p:nvGrpSpPr>
        <p:grpSpPr>
          <a:xfrm>
            <a:off x="4787900" y="2724150"/>
            <a:ext cx="3600450" cy="3703638"/>
            <a:chOff x="3243" y="1460"/>
            <a:chExt cx="2268" cy="2333"/>
          </a:xfrm>
        </p:grpSpPr>
        <p:sp>
          <p:nvSpPr>
            <p:cNvPr id="62486" name="椭圆 62485"/>
            <p:cNvSpPr/>
            <p:nvPr/>
          </p:nvSpPr>
          <p:spPr>
            <a:xfrm>
              <a:off x="3570" y="1989"/>
              <a:ext cx="1451" cy="1451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87" name="直接连接符 62486"/>
            <p:cNvSpPr/>
            <p:nvPr/>
          </p:nvSpPr>
          <p:spPr>
            <a:xfrm>
              <a:off x="3243" y="2724"/>
              <a:ext cx="213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488" name="直接连接符 62487"/>
            <p:cNvSpPr/>
            <p:nvPr/>
          </p:nvSpPr>
          <p:spPr>
            <a:xfrm flipV="1">
              <a:off x="4296" y="1616"/>
              <a:ext cx="0" cy="217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489" name="文本框 62488"/>
            <p:cNvSpPr txBox="1"/>
            <p:nvPr/>
          </p:nvSpPr>
          <p:spPr>
            <a:xfrm>
              <a:off x="4092" y="1460"/>
              <a:ext cx="21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2490" name="文本框 62489"/>
            <p:cNvSpPr txBox="1"/>
            <p:nvPr/>
          </p:nvSpPr>
          <p:spPr>
            <a:xfrm>
              <a:off x="5283" y="2624"/>
              <a:ext cx="22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2491" name="文本框 62490"/>
            <p:cNvSpPr txBox="1"/>
            <p:nvPr/>
          </p:nvSpPr>
          <p:spPr>
            <a:xfrm>
              <a:off x="4624" y="3275"/>
              <a:ext cx="26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2492" name="文本框 62491"/>
            <p:cNvSpPr txBox="1"/>
            <p:nvPr/>
          </p:nvSpPr>
          <p:spPr>
            <a:xfrm>
              <a:off x="4987" y="2654"/>
              <a:ext cx="26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62493" name="对象 62492"/>
            <p:cNvGraphicFramePr/>
            <p:nvPr/>
          </p:nvGraphicFramePr>
          <p:xfrm>
            <a:off x="3833" y="2251"/>
            <a:ext cx="298" cy="4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3" imgW="241300" imgH="393700" progId="Equation.DSMT4">
                    <p:embed/>
                  </p:oleObj>
                </mc:Choice>
                <mc:Fallback>
                  <p:oleObj name="" r:id="rId3" imgW="241300" imgH="393700" progId="Equation.DSMT4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833" y="2251"/>
                          <a:ext cx="298" cy="48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494" name="直接连接符 62493"/>
            <p:cNvSpPr/>
            <p:nvPr/>
          </p:nvSpPr>
          <p:spPr>
            <a:xfrm>
              <a:off x="4286" y="2704"/>
              <a:ext cx="499" cy="1089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495" name="文本框 62494"/>
            <p:cNvSpPr txBox="1"/>
            <p:nvPr/>
          </p:nvSpPr>
          <p:spPr>
            <a:xfrm>
              <a:off x="4054" y="2649"/>
              <a:ext cx="278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2497" name="任意多边形 62496"/>
            <p:cNvSpPr/>
            <p:nvPr/>
          </p:nvSpPr>
          <p:spPr>
            <a:xfrm flipH="1">
              <a:off x="4024" y="2442"/>
              <a:ext cx="544" cy="544"/>
            </a:xfrm>
            <a:custGeom>
              <a:avLst/>
              <a:gdLst>
                <a:gd name="txL" fmla="*/ 0 w 43200"/>
                <a:gd name="txT" fmla="*/ 0 h 43200"/>
                <a:gd name="txR" fmla="*/ 43200 w 43200"/>
                <a:gd name="txB" fmla="*/ 43200 h 43200"/>
              </a:gdLst>
              <a:ahLst/>
              <a:cxnLst>
                <a:cxn ang="90">
                  <a:pos x="28" y="22711"/>
                </a:cxn>
                <a:cxn ang="90">
                  <a:pos x="13494" y="41621"/>
                </a:cxn>
                <a:cxn ang="90">
                  <a:pos x="21600" y="21600"/>
                </a:cxn>
              </a:cxnLst>
              <a:rect l="txL" t="txT" r="txR" b="txB"/>
              <a:pathLst>
                <a:path w="43200" h="43200" fill="none">
                  <a:moveTo>
                    <a:pt x="28" y="22711"/>
                  </a:moveTo>
                  <a:arcTo wR="21600" hR="21600" stAng="-10976894" swAng="17699402"/>
                </a:path>
                <a:path w="43200" h="43200" stroke="0">
                  <a:moveTo>
                    <a:pt x="28" y="22711"/>
                  </a:moveTo>
                  <a:arcTo wR="21600" hR="21600" stAng="-10976894" swAng="17699402"/>
                  <a:lnTo>
                    <a:pt x="21600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</p:grpSp>
      <p:graphicFrame>
        <p:nvGraphicFramePr>
          <p:cNvPr id="62499" name="对象 62498"/>
          <p:cNvGraphicFramePr/>
          <p:nvPr/>
        </p:nvGraphicFramePr>
        <p:xfrm>
          <a:off x="7380288" y="5419725"/>
          <a:ext cx="1368425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673100" imgH="508000" progId="Equation.DSMT4">
                  <p:embed/>
                </p:oleObj>
              </mc:Choice>
              <mc:Fallback>
                <p:oleObj name="" r:id="rId5" imgW="673100" imgH="5080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80288" y="5419725"/>
                        <a:ext cx="1368425" cy="103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00" name="对象 62499"/>
          <p:cNvGraphicFramePr/>
          <p:nvPr/>
        </p:nvGraphicFramePr>
        <p:xfrm>
          <a:off x="1042988" y="2492375"/>
          <a:ext cx="2600325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7" imgW="901065" imgH="431800" progId="Equation.DSMT4">
                  <p:embed/>
                </p:oleObj>
              </mc:Choice>
              <mc:Fallback>
                <p:oleObj name="" r:id="rId7" imgW="901065" imgH="4318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42988" y="2492375"/>
                        <a:ext cx="2600325" cy="1244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01" name="对象 62500"/>
          <p:cNvGraphicFramePr/>
          <p:nvPr/>
        </p:nvGraphicFramePr>
        <p:xfrm>
          <a:off x="1116013" y="3933825"/>
          <a:ext cx="2168525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9" imgW="711200" imgH="393700" progId="Equation.DSMT4">
                  <p:embed/>
                </p:oleObj>
              </mc:Choice>
              <mc:Fallback>
                <p:oleObj name="" r:id="rId9" imgW="711200" imgH="3937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16013" y="3933825"/>
                        <a:ext cx="2168525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502" name="对象 62501"/>
          <p:cNvGraphicFramePr/>
          <p:nvPr/>
        </p:nvGraphicFramePr>
        <p:xfrm>
          <a:off x="1116013" y="5300663"/>
          <a:ext cx="2592387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1" imgW="875665" imgH="393700" progId="Equation.DSMT4">
                  <p:embed/>
                </p:oleObj>
              </mc:Choice>
              <mc:Fallback>
                <p:oleObj name="" r:id="rId11" imgW="875665" imgH="3937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16013" y="5300663"/>
                        <a:ext cx="2592387" cy="1165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2504" name="组合 62503"/>
          <p:cNvGrpSpPr/>
          <p:nvPr/>
        </p:nvGrpSpPr>
        <p:grpSpPr>
          <a:xfrm>
            <a:off x="684213" y="1628775"/>
            <a:ext cx="7489825" cy="1135063"/>
            <a:chOff x="431" y="1071"/>
            <a:chExt cx="4718" cy="715"/>
          </a:xfrm>
        </p:grpSpPr>
        <p:graphicFrame>
          <p:nvGraphicFramePr>
            <p:cNvPr id="62484" name="对象 62483"/>
            <p:cNvGraphicFramePr/>
            <p:nvPr/>
          </p:nvGraphicFramePr>
          <p:xfrm>
            <a:off x="3742" y="1071"/>
            <a:ext cx="1407" cy="7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13" imgW="774065" imgH="393700" progId="Equation.DSMT4">
                    <p:embed/>
                  </p:oleObj>
                </mc:Choice>
                <mc:Fallback>
                  <p:oleObj name="" r:id="rId13" imgW="774065" imgH="393700" progId="Equation.DSMT4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742" y="1071"/>
                          <a:ext cx="1407" cy="7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503" name="文本框 62502"/>
            <p:cNvSpPr txBox="1"/>
            <p:nvPr/>
          </p:nvSpPr>
          <p:spPr>
            <a:xfrm>
              <a:off x="431" y="1207"/>
              <a:ext cx="3332" cy="40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dirty="0">
                  <a:latin typeface="Arial" panose="020B0604020202020204" pitchFamily="34" charset="0"/>
                  <a:ea typeface="楷体_GB2312" pitchFamily="49" charset="-122"/>
                </a:rPr>
                <a:t>解</a:t>
              </a:r>
              <a:r>
                <a:rPr lang="en-US" altLang="zh-CN" sz="3600" dirty="0">
                  <a:latin typeface="Arial" panose="020B0604020202020204" pitchFamily="34" charset="0"/>
                  <a:ea typeface="楷体_GB2312" pitchFamily="49" charset="-122"/>
                </a:rPr>
                <a:t>:  </a:t>
              </a:r>
              <a:r>
                <a:rPr lang="zh-CN" altLang="en-US" sz="3600" dirty="0">
                  <a:latin typeface="Arial" panose="020B0604020202020204" pitchFamily="34" charset="0"/>
                  <a:ea typeface="楷体_GB2312" pitchFamily="49" charset="-122"/>
                </a:rPr>
                <a:t>在直角坐标系中</a:t>
              </a:r>
              <a:r>
                <a:rPr lang="en-US" altLang="zh-CN" sz="3600" dirty="0">
                  <a:latin typeface="Arial" panose="020B0604020202020204" pitchFamily="34" charset="0"/>
                  <a:ea typeface="楷体_GB2312" pitchFamily="49" charset="-122"/>
                </a:rPr>
                <a:t>,</a:t>
              </a:r>
              <a:r>
                <a:rPr lang="zh-CN" altLang="en-US" sz="3600" dirty="0">
                  <a:latin typeface="Arial" panose="020B0604020202020204" pitchFamily="34" charset="0"/>
                  <a:ea typeface="楷体_GB2312" pitchFamily="49" charset="-122"/>
                </a:rPr>
                <a:t>作出</a:t>
              </a:r>
              <a:endParaRPr lang="zh-CN" altLang="en-US" sz="36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62505" name="矩形 62504"/>
          <p:cNvSpPr/>
          <p:nvPr/>
        </p:nvSpPr>
        <p:spPr>
          <a:xfrm>
            <a:off x="179388" y="476250"/>
            <a:ext cx="23939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5.</a:t>
            </a: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典型例题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2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60" name="文本框 70659"/>
          <p:cNvSpPr txBox="1"/>
          <p:nvPr/>
        </p:nvSpPr>
        <p:spPr>
          <a:xfrm>
            <a:off x="250825" y="582613"/>
            <a:ext cx="864235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幼圆" panose="02010509060101010101" pitchFamily="49" charset="-122"/>
              </a:rPr>
              <a:t>例</a:t>
            </a:r>
            <a:r>
              <a:rPr lang="en-US" altLang="zh-CN" dirty="0">
                <a:latin typeface="Times New Roman" panose="02020603050405020304" pitchFamily="18" charset="0"/>
                <a:ea typeface="幼圆" panose="02010509060101010101" pitchFamily="49" charset="-122"/>
              </a:rPr>
              <a:t>1 </a:t>
            </a:r>
            <a:r>
              <a:rPr lang="zh-CN" altLang="en-US" dirty="0">
                <a:latin typeface="Times New Roman" panose="02020603050405020304" pitchFamily="18" charset="0"/>
                <a:ea typeface="幼圆" panose="02010509060101010101" pitchFamily="49" charset="-122"/>
              </a:rPr>
              <a:t>已知角</a:t>
            </a:r>
            <a:r>
              <a:rPr lang="en-US" altLang="zh-CN" dirty="0">
                <a:latin typeface="Times New Roman" panose="02020603050405020304" pitchFamily="18" charset="0"/>
                <a:ea typeface="幼圆" panose="02010509060101010101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幼圆" panose="02010509060101010101" pitchFamily="49" charset="-122"/>
              </a:rPr>
              <a:t>的终边经过点</a:t>
            </a:r>
            <a:r>
              <a:rPr lang="en-US" altLang="zh-CN">
                <a:latin typeface="Times New Roman" panose="02020603050405020304" pitchFamily="18" charset="0"/>
                <a:ea typeface="幼圆" panose="02010509060101010101" pitchFamily="49" charset="-122"/>
              </a:rPr>
              <a:t>P</a:t>
            </a:r>
            <a:r>
              <a:rPr lang="en-US" altLang="zh-CN" baseline="-25000">
                <a:latin typeface="Times New Roman" panose="02020603050405020304" pitchFamily="18" charset="0"/>
                <a:ea typeface="幼圆" panose="02010509060101010101" pitchFamily="49" charset="-122"/>
              </a:rPr>
              <a:t>0</a:t>
            </a:r>
            <a:r>
              <a:rPr lang="en-US" altLang="zh-CN" dirty="0">
                <a:latin typeface="Times New Roman" panose="02020603050405020304" pitchFamily="18" charset="0"/>
                <a:ea typeface="幼圆" panose="02010509060101010101" pitchFamily="49" charset="-122"/>
              </a:rPr>
              <a:t>(-3,-4),</a:t>
            </a:r>
            <a:r>
              <a:rPr lang="zh-CN" altLang="en-US" dirty="0">
                <a:latin typeface="Times New Roman" panose="02020603050405020304" pitchFamily="18" charset="0"/>
                <a:ea typeface="幼圆" panose="02010509060101010101" pitchFamily="49" charset="-122"/>
              </a:rPr>
              <a:t>求角</a:t>
            </a:r>
            <a:r>
              <a:rPr lang="en-US" altLang="zh-CN" dirty="0">
                <a:latin typeface="Times New Roman" panose="02020603050405020304" pitchFamily="18" charset="0"/>
                <a:ea typeface="幼圆" panose="02010509060101010101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幼圆" panose="02010509060101010101" pitchFamily="49" charset="-122"/>
              </a:rPr>
              <a:t>的正弦、余弦和正切值</a:t>
            </a:r>
            <a:r>
              <a:rPr lang="en-US" altLang="zh-CN">
                <a:latin typeface="Times New Roman" panose="02020603050405020304" pitchFamily="18" charset="0"/>
                <a:ea typeface="幼圆" panose="02010509060101010101" pitchFamily="49" charset="-122"/>
              </a:rPr>
              <a:t>.</a:t>
            </a:r>
            <a:endParaRPr lang="en-US" altLang="zh-CN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grpSp>
        <p:nvGrpSpPr>
          <p:cNvPr id="70701" name="组合 70700"/>
          <p:cNvGrpSpPr/>
          <p:nvPr/>
        </p:nvGrpSpPr>
        <p:grpSpPr>
          <a:xfrm>
            <a:off x="539750" y="1628775"/>
            <a:ext cx="4537075" cy="720725"/>
            <a:chOff x="340" y="1026"/>
            <a:chExt cx="2631" cy="434"/>
          </a:xfrm>
        </p:grpSpPr>
        <p:sp>
          <p:nvSpPr>
            <p:cNvPr id="70688" name="文本框 70687"/>
            <p:cNvSpPr txBox="1"/>
            <p:nvPr/>
          </p:nvSpPr>
          <p:spPr>
            <a:xfrm>
              <a:off x="340" y="1071"/>
              <a:ext cx="421" cy="34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解</a:t>
              </a:r>
              <a:r>
                <a:rPr lang="en-US" altLang="zh-CN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:</a:t>
              </a:r>
              <a:endPara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aphicFrame>
          <p:nvGraphicFramePr>
            <p:cNvPr id="70689" name="对象 70688"/>
            <p:cNvGraphicFramePr/>
            <p:nvPr/>
          </p:nvGraphicFramePr>
          <p:xfrm>
            <a:off x="884" y="1026"/>
            <a:ext cx="2087" cy="4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1" imgW="1586865" imgH="330200" progId="Equation.DSMT4">
                    <p:embed/>
                  </p:oleObj>
                </mc:Choice>
                <mc:Fallback>
                  <p:oleObj name="" r:id="rId1" imgW="1586865" imgH="330200" progId="Equation.DSMT4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84" y="1026"/>
                          <a:ext cx="2087" cy="43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0696" name="文本框 70695"/>
          <p:cNvSpPr txBox="1"/>
          <p:nvPr/>
        </p:nvSpPr>
        <p:spPr>
          <a:xfrm>
            <a:off x="250825" y="2205038"/>
            <a:ext cx="8569325" cy="10668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设角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的终边与单位圆交于点</a:t>
            </a:r>
            <a:r>
              <a:rPr lang="en-US" altLang="zh-CN" i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en-US" altLang="zh-CN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en-US" altLang="zh-CN" i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 err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).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分别过点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en-US" altLang="zh-CN" i="1" baseline="-25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0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作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轴的垂线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0</a:t>
            </a:r>
            <a:r>
              <a:rPr lang="en-US" altLang="zh-CN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en-US" altLang="zh-CN" baseline="-25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0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则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70700" name="对象 70699"/>
          <p:cNvGraphicFramePr/>
          <p:nvPr/>
        </p:nvGraphicFramePr>
        <p:xfrm>
          <a:off x="250825" y="3213100"/>
          <a:ext cx="8496300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2626360" imgH="254000" progId="Equation.DSMT4">
                  <p:embed/>
                </p:oleObj>
              </mc:Choice>
              <mc:Fallback>
                <p:oleObj name="" r:id="rId3" imgW="2626360" imgH="2540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825" y="3213100"/>
                        <a:ext cx="8496300" cy="820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0705" name="组合 70704"/>
          <p:cNvGrpSpPr/>
          <p:nvPr/>
        </p:nvGrpSpPr>
        <p:grpSpPr>
          <a:xfrm>
            <a:off x="6467475" y="3679825"/>
            <a:ext cx="2713038" cy="2808288"/>
            <a:chOff x="3893" y="2182"/>
            <a:chExt cx="1709" cy="1769"/>
          </a:xfrm>
        </p:grpSpPr>
        <p:sp>
          <p:nvSpPr>
            <p:cNvPr id="70706" name="直接连接符 70705"/>
            <p:cNvSpPr/>
            <p:nvPr/>
          </p:nvSpPr>
          <p:spPr>
            <a:xfrm>
              <a:off x="3893" y="3089"/>
              <a:ext cx="1633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707" name="直接连接符 70706"/>
            <p:cNvSpPr/>
            <p:nvPr/>
          </p:nvSpPr>
          <p:spPr>
            <a:xfrm flipV="1">
              <a:off x="4800" y="2318"/>
              <a:ext cx="0" cy="163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0708" name="文本框 70707"/>
            <p:cNvSpPr txBox="1"/>
            <p:nvPr/>
          </p:nvSpPr>
          <p:spPr>
            <a:xfrm>
              <a:off x="4619" y="2182"/>
              <a:ext cx="20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0709" name="文本框 70708"/>
            <p:cNvSpPr txBox="1"/>
            <p:nvPr/>
          </p:nvSpPr>
          <p:spPr>
            <a:xfrm>
              <a:off x="5390" y="3044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0710" name="文本框 70709"/>
            <p:cNvSpPr txBox="1"/>
            <p:nvPr/>
          </p:nvSpPr>
          <p:spPr>
            <a:xfrm>
              <a:off x="4800" y="299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0711" name="组合 70710"/>
          <p:cNvGrpSpPr/>
          <p:nvPr/>
        </p:nvGrpSpPr>
        <p:grpSpPr>
          <a:xfrm>
            <a:off x="6745288" y="4667250"/>
            <a:ext cx="1174750" cy="1655763"/>
            <a:chOff x="3833" y="2523"/>
            <a:chExt cx="740" cy="1043"/>
          </a:xfrm>
        </p:grpSpPr>
        <p:sp>
          <p:nvSpPr>
            <p:cNvPr id="70712" name="直接连接符 70711"/>
            <p:cNvSpPr/>
            <p:nvPr/>
          </p:nvSpPr>
          <p:spPr>
            <a:xfrm flipV="1">
              <a:off x="3984" y="2795"/>
              <a:ext cx="0" cy="77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713" name="直接连接符 70712"/>
            <p:cNvSpPr/>
            <p:nvPr/>
          </p:nvSpPr>
          <p:spPr>
            <a:xfrm flipV="1">
              <a:off x="4332" y="2805"/>
              <a:ext cx="0" cy="27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0714" name="文本框 70713"/>
            <p:cNvSpPr txBox="1"/>
            <p:nvPr/>
          </p:nvSpPr>
          <p:spPr>
            <a:xfrm>
              <a:off x="4286" y="2523"/>
              <a:ext cx="28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0715" name="文本框 70714"/>
            <p:cNvSpPr txBox="1"/>
            <p:nvPr/>
          </p:nvSpPr>
          <p:spPr>
            <a:xfrm>
              <a:off x="3833" y="2523"/>
              <a:ext cx="35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en-US" altLang="zh-CN" sz="2400" i="1" baseline="-25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0716" name="组合 70715"/>
          <p:cNvGrpSpPr/>
          <p:nvPr/>
        </p:nvGrpSpPr>
        <p:grpSpPr>
          <a:xfrm>
            <a:off x="6904038" y="5119688"/>
            <a:ext cx="1076325" cy="1549400"/>
            <a:chOff x="4168" y="3089"/>
            <a:chExt cx="678" cy="976"/>
          </a:xfrm>
        </p:grpSpPr>
        <p:sp>
          <p:nvSpPr>
            <p:cNvPr id="70717" name="直接连接符 70716"/>
            <p:cNvSpPr/>
            <p:nvPr/>
          </p:nvSpPr>
          <p:spPr>
            <a:xfrm flipH="1">
              <a:off x="4235" y="3089"/>
              <a:ext cx="565" cy="759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70718" name="组合 70717"/>
            <p:cNvGrpSpPr/>
            <p:nvPr/>
          </p:nvGrpSpPr>
          <p:grpSpPr>
            <a:xfrm>
              <a:off x="4168" y="3806"/>
              <a:ext cx="678" cy="259"/>
              <a:chOff x="3926" y="3512"/>
              <a:chExt cx="678" cy="259"/>
            </a:xfrm>
          </p:grpSpPr>
          <p:sp>
            <p:nvSpPr>
              <p:cNvPr id="70719" name="文本框 70718"/>
              <p:cNvSpPr txBox="1"/>
              <p:nvPr/>
            </p:nvSpPr>
            <p:spPr>
              <a:xfrm>
                <a:off x="3926" y="3521"/>
                <a:ext cx="67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P</a:t>
                </a:r>
                <a:r>
                  <a:rPr lang="en-US" altLang="zh-CN" sz="2000" i="1" baseline="-25000">
                    <a:latin typeface="Times New Roman" panose="02020603050405020304" pitchFamily="18" charset="0"/>
                    <a:ea typeface="宋体" panose="02010600030101010101" pitchFamily="2" charset="-122"/>
                  </a:rPr>
                  <a:t>0</a:t>
                </a:r>
                <a:r>
                  <a:rPr lang="en-US" altLang="zh-CN" sz="20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(-3,-4)</a:t>
                </a:r>
                <a:endPara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0720" name="椭圆 70719"/>
              <p:cNvSpPr/>
              <p:nvPr/>
            </p:nvSpPr>
            <p:spPr>
              <a:xfrm>
                <a:off x="3941" y="3512"/>
                <a:ext cx="91" cy="91"/>
              </a:xfrm>
              <a:prstGeom prst="ellipse">
                <a:avLst/>
              </a:prstGeom>
              <a:solidFill>
                <a:srgbClr val="CC0000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70721" name="组合 70720"/>
          <p:cNvGrpSpPr/>
          <p:nvPr/>
        </p:nvGrpSpPr>
        <p:grpSpPr>
          <a:xfrm>
            <a:off x="7307263" y="4510088"/>
            <a:ext cx="1223962" cy="1452562"/>
            <a:chOff x="4422" y="2705"/>
            <a:chExt cx="771" cy="915"/>
          </a:xfrm>
        </p:grpSpPr>
        <p:sp>
          <p:nvSpPr>
            <p:cNvPr id="70722" name="椭圆 70721"/>
            <p:cNvSpPr/>
            <p:nvPr/>
          </p:nvSpPr>
          <p:spPr>
            <a:xfrm>
              <a:off x="4422" y="2705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0723" name="组合 70722"/>
            <p:cNvGrpSpPr/>
            <p:nvPr/>
          </p:nvGrpSpPr>
          <p:grpSpPr>
            <a:xfrm>
              <a:off x="4495" y="3352"/>
              <a:ext cx="511" cy="268"/>
              <a:chOff x="4247" y="3058"/>
              <a:chExt cx="511" cy="268"/>
            </a:xfrm>
          </p:grpSpPr>
          <p:sp>
            <p:nvSpPr>
              <p:cNvPr id="70724" name="文本框 70723"/>
              <p:cNvSpPr txBox="1"/>
              <p:nvPr/>
            </p:nvSpPr>
            <p:spPr>
              <a:xfrm>
                <a:off x="4247" y="3076"/>
                <a:ext cx="51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000" i="1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P(x,y</a:t>
                </a:r>
                <a:r>
                  <a:rPr lang="en-US" altLang="zh-CN" sz="20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)</a:t>
                </a:r>
                <a:endParaRPr lang="en-US" altLang="zh-CN" sz="2000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0725" name="椭圆 70724"/>
              <p:cNvSpPr/>
              <p:nvPr/>
            </p:nvSpPr>
            <p:spPr>
              <a:xfrm>
                <a:off x="4286" y="3058"/>
                <a:ext cx="91" cy="91"/>
              </a:xfrm>
              <a:prstGeom prst="ellipse">
                <a:avLst/>
              </a:prstGeom>
              <a:solidFill>
                <a:schemeClr val="accent2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aphicFrame>
        <p:nvGraphicFramePr>
          <p:cNvPr id="70726" name="对象 70725"/>
          <p:cNvGraphicFramePr/>
          <p:nvPr/>
        </p:nvGraphicFramePr>
        <p:xfrm>
          <a:off x="250825" y="3860800"/>
          <a:ext cx="4105275" cy="280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5" imgW="1409700" imgH="965200" progId="Equation.DSMT4">
                  <p:embed/>
                </p:oleObj>
              </mc:Choice>
              <mc:Fallback>
                <p:oleObj name="" r:id="rId5" imgW="1409700" imgH="9652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0825" y="3860800"/>
                        <a:ext cx="4105275" cy="280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0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0356" name="对象 100355"/>
          <p:cNvGraphicFramePr/>
          <p:nvPr/>
        </p:nvGraphicFramePr>
        <p:xfrm>
          <a:off x="158750" y="1052513"/>
          <a:ext cx="8612188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2489200" imgH="469900" progId="Equation.DSMT4">
                  <p:embed/>
                </p:oleObj>
              </mc:Choice>
              <mc:Fallback>
                <p:oleObj name="" r:id="rId1" imgW="2489200" imgH="4699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8750" y="1052513"/>
                        <a:ext cx="8612188" cy="1625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57" name="对象 100356"/>
          <p:cNvGraphicFramePr/>
          <p:nvPr/>
        </p:nvGraphicFramePr>
        <p:xfrm>
          <a:off x="1092200" y="3213100"/>
          <a:ext cx="5378450" cy="1528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3" imgW="1383665" imgH="393700" progId="Equation.DSMT4">
                  <p:embed/>
                </p:oleObj>
              </mc:Choice>
              <mc:Fallback>
                <p:oleObj name="" r:id="rId3" imgW="1383665" imgH="3937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92200" y="3213100"/>
                        <a:ext cx="5378450" cy="1528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文本框 71681"/>
          <p:cNvSpPr txBox="1"/>
          <p:nvPr/>
        </p:nvSpPr>
        <p:spPr>
          <a:xfrm>
            <a:off x="179388" y="525463"/>
            <a:ext cx="4672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6.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三角函数的定义域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aphicFrame>
        <p:nvGraphicFramePr>
          <p:cNvPr id="71692" name="对象 71691"/>
          <p:cNvGraphicFramePr/>
          <p:nvPr/>
        </p:nvGraphicFramePr>
        <p:xfrm>
          <a:off x="3059113" y="1341438"/>
          <a:ext cx="5722937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158365" imgH="393700" progId="Equation.DSMT4">
                  <p:embed/>
                </p:oleObj>
              </mc:Choice>
              <mc:Fallback>
                <p:oleObj name="" r:id="rId1" imgW="2158365" imgH="3937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59113" y="1341438"/>
                        <a:ext cx="5722937" cy="1044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48" name="表格 71847"/>
          <p:cNvGraphicFramePr/>
          <p:nvPr/>
        </p:nvGraphicFramePr>
        <p:xfrm>
          <a:off x="1187450" y="3716338"/>
          <a:ext cx="6696075" cy="2324100"/>
        </p:xfrm>
        <a:graphic>
          <a:graphicData uri="http://schemas.openxmlformats.org/drawingml/2006/table">
            <a:tbl>
              <a:tblPr/>
              <a:tblGrid>
                <a:gridCol w="3024188"/>
                <a:gridCol w="3671887"/>
              </a:tblGrid>
              <a:tr h="647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 dirty="0">
                          <a:latin typeface="楷体_GB2312" pitchFamily="49" charset="-122"/>
                          <a:ea typeface="楷体_GB2312" pitchFamily="49" charset="-122"/>
                        </a:rPr>
                        <a:t>三角函数</a:t>
                      </a:r>
                      <a:endParaRPr lang="zh-CN" altLang="en-US" sz="3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cap="flat">
                      <a:noFill/>
                    </a:lnL>
                    <a:lnR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 dirty="0">
                          <a:latin typeface="楷体_GB2312" pitchFamily="49" charset="-122"/>
                          <a:ea typeface="楷体_GB2312" pitchFamily="49" charset="-122"/>
                        </a:rPr>
                        <a:t>定义域</a:t>
                      </a:r>
                      <a:endParaRPr lang="zh-CN" altLang="en-US" sz="3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58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sinα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cap="flat">
                      <a:noFill/>
                    </a:lnL>
                    <a:lnR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8F8"/>
                    </a:solidFill>
                  </a:tcPr>
                </a:tc>
              </a:tr>
              <a:tr h="558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cosα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cap="flat">
                      <a:noFill/>
                    </a:lnL>
                    <a:lnR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58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tanα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cap="flat">
                      <a:noFill/>
                    </a:lnL>
                    <a:lnR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2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71713" name="文本框 71712"/>
          <p:cNvSpPr txBox="1"/>
          <p:nvPr/>
        </p:nvSpPr>
        <p:spPr>
          <a:xfrm>
            <a:off x="5740400" y="442595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endParaRPr lang="en-US" altLang="zh-CN" sz="2800" b="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14" name="文本框 71713"/>
          <p:cNvSpPr txBox="1"/>
          <p:nvPr/>
        </p:nvSpPr>
        <p:spPr>
          <a:xfrm>
            <a:off x="5740400" y="507365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endParaRPr lang="en-US" altLang="zh-CN" sz="2800" b="0" i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1715" name="对象 71714"/>
          <p:cNvGraphicFramePr/>
          <p:nvPr/>
        </p:nvGraphicFramePr>
        <p:xfrm>
          <a:off x="4500563" y="5373688"/>
          <a:ext cx="3529012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421765" imgH="393700" progId="Equation.3">
                  <p:embed/>
                </p:oleObj>
              </mc:Choice>
              <mc:Fallback>
                <p:oleObj name="" r:id="rId3" imgW="142176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00563" y="5373688"/>
                        <a:ext cx="3529012" cy="977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44" name="图片 71743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25" y="1125538"/>
            <a:ext cx="2735263" cy="2390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71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3" grpId="0"/>
      <p:bldP spid="717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文本框 63489"/>
          <p:cNvSpPr txBox="1"/>
          <p:nvPr/>
        </p:nvSpPr>
        <p:spPr>
          <a:xfrm>
            <a:off x="179388" y="620713"/>
            <a:ext cx="60499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dist"/>
            <a:r>
              <a:rPr lang="zh-CN" altLang="en-US" sz="3600" b="0" dirty="0">
                <a:latin typeface="楷体_GB2312" pitchFamily="49" charset="-122"/>
                <a:ea typeface="楷体_GB2312" pitchFamily="49" charset="-122"/>
              </a:rPr>
              <a:t>根据三角函数的定义</a:t>
            </a:r>
            <a:r>
              <a:rPr lang="en-US" altLang="zh-CN" sz="3600" b="0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0" dirty="0">
                <a:latin typeface="楷体_GB2312" pitchFamily="49" charset="-122"/>
                <a:ea typeface="楷体_GB2312" pitchFamily="49" charset="-122"/>
              </a:rPr>
              <a:t>研究三角函数值在各个象限的符号</a:t>
            </a:r>
            <a:endParaRPr lang="zh-CN" altLang="en-US" sz="3600" b="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505" name="文本框 63504"/>
          <p:cNvSpPr txBox="1"/>
          <p:nvPr/>
        </p:nvSpPr>
        <p:spPr>
          <a:xfrm>
            <a:off x="841375" y="4643438"/>
            <a:ext cx="354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06" name="文本框 63505"/>
          <p:cNvSpPr txBox="1"/>
          <p:nvPr/>
        </p:nvSpPr>
        <p:spPr>
          <a:xfrm>
            <a:off x="788988" y="3581400"/>
            <a:ext cx="481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endParaRPr lang="en-US" altLang="zh-CN" sz="40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7" name="文本框 63506"/>
          <p:cNvSpPr txBox="1"/>
          <p:nvPr/>
        </p:nvSpPr>
        <p:spPr>
          <a:xfrm>
            <a:off x="4829175" y="3581400"/>
            <a:ext cx="481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endParaRPr lang="en-US" altLang="zh-CN" sz="40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8" name="文本框 63507"/>
          <p:cNvSpPr txBox="1"/>
          <p:nvPr/>
        </p:nvSpPr>
        <p:spPr>
          <a:xfrm>
            <a:off x="4830763" y="4645025"/>
            <a:ext cx="481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endParaRPr lang="en-US" altLang="zh-CN" sz="40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19" name="文本框 63518"/>
          <p:cNvSpPr txBox="1"/>
          <p:nvPr/>
        </p:nvSpPr>
        <p:spPr>
          <a:xfrm>
            <a:off x="6454775" y="4645025"/>
            <a:ext cx="481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endParaRPr lang="en-US" altLang="zh-CN" sz="40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20" name="文本框 63519"/>
          <p:cNvSpPr txBox="1"/>
          <p:nvPr/>
        </p:nvSpPr>
        <p:spPr>
          <a:xfrm>
            <a:off x="7627938" y="3579813"/>
            <a:ext cx="481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endParaRPr lang="en-US" altLang="zh-CN" sz="4000" b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3523" name="对象 63522"/>
          <p:cNvGraphicFramePr/>
          <p:nvPr/>
        </p:nvGraphicFramePr>
        <p:xfrm>
          <a:off x="323850" y="1916113"/>
          <a:ext cx="5722938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158365" imgH="393700" progId="Equation.DSMT4">
                  <p:embed/>
                </p:oleObj>
              </mc:Choice>
              <mc:Fallback>
                <p:oleObj name="" r:id="rId1" imgW="2158365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3850" y="1916113"/>
                        <a:ext cx="5722938" cy="1044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524" name="图片 63523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25" y="476250"/>
            <a:ext cx="2735263" cy="2390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539" name="文本框 63538"/>
          <p:cNvSpPr txBox="1"/>
          <p:nvPr/>
        </p:nvSpPr>
        <p:spPr>
          <a:xfrm>
            <a:off x="1935163" y="4645025"/>
            <a:ext cx="354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40" name="文本框 63539"/>
          <p:cNvSpPr txBox="1"/>
          <p:nvPr/>
        </p:nvSpPr>
        <p:spPr>
          <a:xfrm>
            <a:off x="3743325" y="4645025"/>
            <a:ext cx="354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41" name="文本框 63540"/>
          <p:cNvSpPr txBox="1"/>
          <p:nvPr/>
        </p:nvSpPr>
        <p:spPr>
          <a:xfrm>
            <a:off x="3744913" y="3581400"/>
            <a:ext cx="354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42" name="文本框 63541"/>
          <p:cNvSpPr txBox="1"/>
          <p:nvPr/>
        </p:nvSpPr>
        <p:spPr>
          <a:xfrm>
            <a:off x="6505575" y="3579813"/>
            <a:ext cx="354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543" name="文本框 63542"/>
          <p:cNvSpPr txBox="1"/>
          <p:nvPr/>
        </p:nvSpPr>
        <p:spPr>
          <a:xfrm>
            <a:off x="7680325" y="4622800"/>
            <a:ext cx="3540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4000" b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3552" name="组合 63551"/>
          <p:cNvGrpSpPr/>
          <p:nvPr/>
        </p:nvGrpSpPr>
        <p:grpSpPr>
          <a:xfrm>
            <a:off x="490538" y="3090863"/>
            <a:ext cx="7897812" cy="3152775"/>
            <a:chOff x="309" y="1947"/>
            <a:chExt cx="4975" cy="1986"/>
          </a:xfrm>
        </p:grpSpPr>
        <p:sp>
          <p:nvSpPr>
            <p:cNvPr id="63504" name="文本框 63503"/>
            <p:cNvSpPr txBox="1"/>
            <p:nvPr/>
          </p:nvSpPr>
          <p:spPr>
            <a:xfrm>
              <a:off x="1187" y="2318"/>
              <a:ext cx="26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b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</a:t>
              </a:r>
              <a:endParaRPr lang="en-US" altLang="zh-CN" b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3551" name="组合 63550"/>
            <p:cNvGrpSpPr/>
            <p:nvPr/>
          </p:nvGrpSpPr>
          <p:grpSpPr>
            <a:xfrm>
              <a:off x="309" y="1947"/>
              <a:ext cx="4975" cy="1986"/>
              <a:chOff x="309" y="1947"/>
              <a:chExt cx="4975" cy="1986"/>
            </a:xfrm>
          </p:grpSpPr>
          <p:grpSp>
            <p:nvGrpSpPr>
              <p:cNvPr id="63550" name="组合 63549"/>
              <p:cNvGrpSpPr/>
              <p:nvPr/>
            </p:nvGrpSpPr>
            <p:grpSpPr>
              <a:xfrm>
                <a:off x="698" y="3588"/>
                <a:ext cx="4280" cy="345"/>
                <a:chOff x="698" y="3588"/>
                <a:chExt cx="4280" cy="345"/>
              </a:xfrm>
            </p:grpSpPr>
            <p:graphicFrame>
              <p:nvGraphicFramePr>
                <p:cNvPr id="63502" name="对象 63501"/>
                <p:cNvGraphicFramePr/>
                <p:nvPr/>
              </p:nvGraphicFramePr>
              <p:xfrm>
                <a:off x="698" y="3631"/>
                <a:ext cx="538" cy="27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79" name="" r:id="rId4" imgW="342265" imgH="177800" progId="Equation.DSMT4">
                        <p:embed/>
                      </p:oleObj>
                    </mc:Choice>
                    <mc:Fallback>
                      <p:oleObj name="" r:id="rId4" imgW="342265" imgH="177800" progId="Equation.DSMT4">
                        <p:embed/>
                        <p:pic>
                          <p:nvPicPr>
                            <p:cNvPr id="0" name="图片 3078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98" y="3631"/>
                              <a:ext cx="538" cy="27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63503" name="对象 63502"/>
                <p:cNvGraphicFramePr/>
                <p:nvPr/>
              </p:nvGraphicFramePr>
              <p:xfrm>
                <a:off x="2551" y="3667"/>
                <a:ext cx="703" cy="26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0" name="" r:id="rId6" imgW="368300" imgH="139700" progId="Equation.DSMT4">
                        <p:embed/>
                      </p:oleObj>
                    </mc:Choice>
                    <mc:Fallback>
                      <p:oleObj name="" r:id="rId6" imgW="368300" imgH="139700" progId="Equation.DSMT4">
                        <p:embed/>
                        <p:pic>
                          <p:nvPicPr>
                            <p:cNvPr id="0" name="图片 3079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551" y="3667"/>
                              <a:ext cx="703" cy="266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63518" name="对象 63517"/>
                <p:cNvGraphicFramePr/>
                <p:nvPr/>
              </p:nvGraphicFramePr>
              <p:xfrm>
                <a:off x="4296" y="3588"/>
                <a:ext cx="682" cy="31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81" name="" r:id="rId8" imgW="354965" imgH="165100" progId="Equation.DSMT4">
                        <p:embed/>
                      </p:oleObj>
                    </mc:Choice>
                    <mc:Fallback>
                      <p:oleObj name="" r:id="rId8" imgW="354965" imgH="165100" progId="Equation.DSMT4">
                        <p:embed/>
                        <p:pic>
                          <p:nvPicPr>
                            <p:cNvPr id="0" name="图片 3080"/>
                            <p:cNvPicPr/>
                            <p:nvPr/>
                          </p:nvPicPr>
                          <p:blipFill>
                            <a:blip r:embed="rId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296" y="3588"/>
                              <a:ext cx="682" cy="316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pSp>
            <p:nvGrpSpPr>
              <p:cNvPr id="63549" name="组合 63548"/>
              <p:cNvGrpSpPr/>
              <p:nvPr/>
            </p:nvGrpSpPr>
            <p:grpSpPr>
              <a:xfrm>
                <a:off x="309" y="1947"/>
                <a:ext cx="4975" cy="1665"/>
                <a:chOff x="309" y="1947"/>
                <a:chExt cx="4975" cy="1665"/>
              </a:xfrm>
            </p:grpSpPr>
            <p:grpSp>
              <p:nvGrpSpPr>
                <p:cNvPr id="63548" name="组合 63547"/>
                <p:cNvGrpSpPr/>
                <p:nvPr/>
              </p:nvGrpSpPr>
              <p:grpSpPr>
                <a:xfrm>
                  <a:off x="309" y="1947"/>
                  <a:ext cx="1392" cy="1665"/>
                  <a:chOff x="309" y="1947"/>
                  <a:chExt cx="1392" cy="1665"/>
                </a:xfrm>
              </p:grpSpPr>
              <p:sp>
                <p:nvSpPr>
                  <p:cNvPr id="63495" name="文本框 63494"/>
                  <p:cNvSpPr txBox="1"/>
                  <p:nvPr/>
                </p:nvSpPr>
                <p:spPr>
                  <a:xfrm>
                    <a:off x="990" y="1947"/>
                    <a:ext cx="215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y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491" name="直接连接符 63490"/>
                  <p:cNvSpPr/>
                  <p:nvPr/>
                </p:nvSpPr>
                <p:spPr>
                  <a:xfrm>
                    <a:off x="309" y="2840"/>
                    <a:ext cx="1361" cy="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492" name="直接连接符 63491"/>
                  <p:cNvSpPr/>
                  <p:nvPr/>
                </p:nvSpPr>
                <p:spPr>
                  <a:xfrm flipV="1">
                    <a:off x="989" y="2069"/>
                    <a:ext cx="0" cy="1543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493" name="文本框 63492"/>
                  <p:cNvSpPr txBox="1"/>
                  <p:nvPr/>
                </p:nvSpPr>
                <p:spPr>
                  <a:xfrm>
                    <a:off x="763" y="2787"/>
                    <a:ext cx="255" cy="28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lang="en-US" altLang="zh-CN" sz="240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494" name="文本框 63493"/>
                  <p:cNvSpPr txBox="1"/>
                  <p:nvPr/>
                </p:nvSpPr>
                <p:spPr>
                  <a:xfrm>
                    <a:off x="1489" y="2750"/>
                    <a:ext cx="212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x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63547" name="组合 63546"/>
                <p:cNvGrpSpPr/>
                <p:nvPr/>
              </p:nvGrpSpPr>
              <p:grpSpPr>
                <a:xfrm>
                  <a:off x="2109" y="1979"/>
                  <a:ext cx="1392" cy="1633"/>
                  <a:chOff x="2109" y="1979"/>
                  <a:chExt cx="1392" cy="1633"/>
                </a:xfrm>
              </p:grpSpPr>
              <p:sp>
                <p:nvSpPr>
                  <p:cNvPr id="63527" name="直接连接符 63526"/>
                  <p:cNvSpPr/>
                  <p:nvPr/>
                </p:nvSpPr>
                <p:spPr>
                  <a:xfrm>
                    <a:off x="2109" y="2840"/>
                    <a:ext cx="1361" cy="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528" name="直接连接符 63527"/>
                  <p:cNvSpPr/>
                  <p:nvPr/>
                </p:nvSpPr>
                <p:spPr>
                  <a:xfrm flipV="1">
                    <a:off x="2789" y="2069"/>
                    <a:ext cx="0" cy="1543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529" name="文本框 63528"/>
                  <p:cNvSpPr txBox="1"/>
                  <p:nvPr/>
                </p:nvSpPr>
                <p:spPr>
                  <a:xfrm>
                    <a:off x="2563" y="2787"/>
                    <a:ext cx="255" cy="28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lang="en-US" altLang="zh-CN" sz="240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530" name="文本框 63529"/>
                  <p:cNvSpPr txBox="1"/>
                  <p:nvPr/>
                </p:nvSpPr>
                <p:spPr>
                  <a:xfrm>
                    <a:off x="3289" y="2750"/>
                    <a:ext cx="212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x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544" name="文本框 63543"/>
                  <p:cNvSpPr txBox="1"/>
                  <p:nvPr/>
                </p:nvSpPr>
                <p:spPr>
                  <a:xfrm>
                    <a:off x="2835" y="1979"/>
                    <a:ext cx="215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y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63546" name="组合 63545"/>
                <p:cNvGrpSpPr/>
                <p:nvPr/>
              </p:nvGrpSpPr>
              <p:grpSpPr>
                <a:xfrm>
                  <a:off x="3892" y="2024"/>
                  <a:ext cx="1392" cy="1588"/>
                  <a:chOff x="3892" y="2024"/>
                  <a:chExt cx="1392" cy="1588"/>
                </a:xfrm>
              </p:grpSpPr>
              <p:sp>
                <p:nvSpPr>
                  <p:cNvPr id="63532" name="直接连接符 63531"/>
                  <p:cNvSpPr/>
                  <p:nvPr/>
                </p:nvSpPr>
                <p:spPr>
                  <a:xfrm>
                    <a:off x="3892" y="2840"/>
                    <a:ext cx="1361" cy="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533" name="直接连接符 63532"/>
                  <p:cNvSpPr/>
                  <p:nvPr/>
                </p:nvSpPr>
                <p:spPr>
                  <a:xfrm flipV="1">
                    <a:off x="4572" y="2069"/>
                    <a:ext cx="0" cy="1543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triangle" w="med" len="med"/>
                  </a:ln>
                </p:spPr>
              </p:sp>
              <p:sp>
                <p:nvSpPr>
                  <p:cNvPr id="63534" name="文本框 63533"/>
                  <p:cNvSpPr txBox="1"/>
                  <p:nvPr/>
                </p:nvSpPr>
                <p:spPr>
                  <a:xfrm>
                    <a:off x="4346" y="2787"/>
                    <a:ext cx="255" cy="28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40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O</a:t>
                    </a:r>
                    <a:endParaRPr lang="en-US" altLang="zh-CN" sz="240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535" name="文本框 63534"/>
                  <p:cNvSpPr txBox="1"/>
                  <p:nvPr/>
                </p:nvSpPr>
                <p:spPr>
                  <a:xfrm>
                    <a:off x="5072" y="2750"/>
                    <a:ext cx="212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x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3545" name="文本框 63544"/>
                  <p:cNvSpPr txBox="1"/>
                  <p:nvPr/>
                </p:nvSpPr>
                <p:spPr>
                  <a:xfrm>
                    <a:off x="4604" y="2024"/>
                    <a:ext cx="215" cy="32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p>
                    <a:r>
                      <a:rPr lang="en-US" altLang="zh-CN" sz="2800" b="0" i="1">
                        <a:latin typeface="Times New Roman" panose="02020603050405020304" pitchFamily="18" charset="0"/>
                        <a:ea typeface="宋体" panose="02010600030101010101" pitchFamily="2" charset="-122"/>
                      </a:rPr>
                      <a:t>y</a:t>
                    </a:r>
                    <a:endParaRPr lang="en-US" altLang="zh-CN" sz="2800" b="0" i="1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3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3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5" grpId="0"/>
      <p:bldP spid="63506" grpId="0"/>
      <p:bldP spid="63507" grpId="0"/>
      <p:bldP spid="63508" grpId="0"/>
      <p:bldP spid="63519" grpId="0"/>
      <p:bldP spid="63520" grpId="0"/>
      <p:bldP spid="63539" grpId="0"/>
      <p:bldP spid="63540" grpId="0"/>
      <p:bldP spid="63541" grpId="0"/>
      <p:bldP spid="63542" grpId="0"/>
      <p:bldP spid="635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7" name="文本框 81926"/>
          <p:cNvSpPr txBox="1"/>
          <p:nvPr/>
        </p:nvSpPr>
        <p:spPr>
          <a:xfrm>
            <a:off x="395288" y="5084763"/>
            <a:ext cx="8351837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可以把求任意角的三角函数值转化为求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0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到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2π(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或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0°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至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360°)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角的三角函数值</a:t>
            </a:r>
            <a:r>
              <a:rPr lang="en-US" altLang="zh-CN" sz="3600">
                <a:latin typeface="Times New Roman" panose="02020603050405020304" pitchFamily="18" charset="0"/>
                <a:ea typeface="幼圆" panose="02010509060101010101" pitchFamily="49" charset="-122"/>
              </a:rPr>
              <a:t>.</a:t>
            </a:r>
            <a:endParaRPr lang="en-US" altLang="zh-CN" sz="3600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81928" name="文本框 81927"/>
          <p:cNvSpPr txBox="1"/>
          <p:nvPr/>
        </p:nvSpPr>
        <p:spPr>
          <a:xfrm>
            <a:off x="250825" y="620713"/>
            <a:ext cx="78422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7.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终边相同的角的同一三角函数值相等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81933" name="组合 81932"/>
          <p:cNvGrpSpPr/>
          <p:nvPr/>
        </p:nvGrpSpPr>
        <p:grpSpPr>
          <a:xfrm>
            <a:off x="179388" y="1125538"/>
            <a:ext cx="5834062" cy="3671887"/>
            <a:chOff x="128" y="845"/>
            <a:chExt cx="3432" cy="2131"/>
          </a:xfrm>
        </p:grpSpPr>
        <p:grpSp>
          <p:nvGrpSpPr>
            <p:cNvPr id="81932" name="组合 81931"/>
            <p:cNvGrpSpPr/>
            <p:nvPr/>
          </p:nvGrpSpPr>
          <p:grpSpPr>
            <a:xfrm>
              <a:off x="747" y="1253"/>
              <a:ext cx="2813" cy="1723"/>
              <a:chOff x="566" y="1298"/>
              <a:chExt cx="2813" cy="1723"/>
            </a:xfrm>
          </p:grpSpPr>
          <p:sp>
            <p:nvSpPr>
              <p:cNvPr id="81931" name="矩形 81930"/>
              <p:cNvSpPr/>
              <p:nvPr/>
            </p:nvSpPr>
            <p:spPr>
              <a:xfrm>
                <a:off x="566" y="1298"/>
                <a:ext cx="2813" cy="1723"/>
              </a:xfrm>
              <a:prstGeom prst="rect">
                <a:avLst/>
              </a:prstGeom>
              <a:solidFill>
                <a:srgbClr val="FFFFCC"/>
              </a:solidFill>
              <a:ln w="28575" cap="flat" cmpd="sng">
                <a:solidFill>
                  <a:srgbClr val="0066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aphicFrame>
            <p:nvGraphicFramePr>
              <p:cNvPr id="81926" name="对象 81925"/>
              <p:cNvGraphicFramePr/>
              <p:nvPr/>
            </p:nvGraphicFramePr>
            <p:xfrm>
              <a:off x="793" y="1389"/>
              <a:ext cx="2404" cy="15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1" imgW="1459865" imgH="964565" progId="Equation.DSMT4">
                      <p:embed/>
                    </p:oleObj>
                  </mc:Choice>
                  <mc:Fallback>
                    <p:oleObj name="" r:id="rId1" imgW="1459865" imgH="964565" progId="Equation.DSMT4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793" y="1389"/>
                            <a:ext cx="2404" cy="158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81929" name="文本框 81928"/>
            <p:cNvSpPr txBox="1"/>
            <p:nvPr/>
          </p:nvSpPr>
          <p:spPr>
            <a:xfrm>
              <a:off x="128" y="845"/>
              <a:ext cx="915" cy="372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公式一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1930" name="文本框 81929"/>
          <p:cNvSpPr txBox="1"/>
          <p:nvPr/>
        </p:nvSpPr>
        <p:spPr>
          <a:xfrm>
            <a:off x="6156325" y="1989138"/>
            <a:ext cx="2663825" cy="2301875"/>
          </a:xfrm>
          <a:prstGeom prst="rect">
            <a:avLst/>
          </a:prstGeom>
          <a:noFill/>
          <a:ln w="12700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角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终边每绕原点旋转一周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函数值将重复出现</a:t>
            </a:r>
            <a:endParaRPr lang="zh-CN" altLang="en-US" sz="3600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7" grpId="0"/>
      <p:bldP spid="81928" grpId="0"/>
      <p:bldP spid="819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2" name="文本框 73731"/>
          <p:cNvSpPr txBox="1"/>
          <p:nvPr/>
        </p:nvSpPr>
        <p:spPr>
          <a:xfrm>
            <a:off x="250825" y="620713"/>
            <a:ext cx="86185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例</a:t>
            </a: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3 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确定下列三角函数值的符号</a:t>
            </a:r>
            <a: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</a:rPr>
              <a:t>,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</a:rPr>
              <a:t>然后用计算器验证</a:t>
            </a:r>
            <a:r>
              <a:rPr lang="en-US" altLang="zh-CN">
                <a:latin typeface="幼圆" panose="02010509060101010101" pitchFamily="49" charset="-122"/>
                <a:ea typeface="幼圆" panose="02010509060101010101" pitchFamily="49" charset="-122"/>
              </a:rPr>
              <a:t>:</a:t>
            </a:r>
            <a:endParaRPr lang="en-US" altLang="zh-CN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aphicFrame>
        <p:nvGraphicFramePr>
          <p:cNvPr id="73733" name="对象 73732"/>
          <p:cNvGraphicFramePr/>
          <p:nvPr/>
        </p:nvGraphicFramePr>
        <p:xfrm>
          <a:off x="1547813" y="1052513"/>
          <a:ext cx="5256212" cy="193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993900" imgH="736600" progId="Equation.DSMT4">
                  <p:embed/>
                </p:oleObj>
              </mc:Choice>
              <mc:Fallback>
                <p:oleObj name="" r:id="rId1" imgW="1993900" imgH="7366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1052513"/>
                        <a:ext cx="5256212" cy="1939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35" name="文本框 73734"/>
          <p:cNvSpPr txBox="1"/>
          <p:nvPr/>
        </p:nvSpPr>
        <p:spPr>
          <a:xfrm>
            <a:off x="239713" y="3051175"/>
            <a:ext cx="8904287" cy="311467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解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:(1)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因为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250°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是第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___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象限角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所以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cos250° 0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  <a:p>
            <a:pPr>
              <a:spcBef>
                <a:spcPct val="4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     (2)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因为       是第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____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象限角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所以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  <a:p>
            <a:pPr>
              <a:spcBef>
                <a:spcPct val="4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 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(3)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因为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tan(-672°)=tan(48°-2×360°)=tan48°</a:t>
            </a:r>
            <a:b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</a:b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而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48°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是第一象限角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所以    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tan(-672°)    0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  <a:p>
            <a:pPr>
              <a:spcBef>
                <a:spcPct val="40000"/>
              </a:spcBef>
            </a:pP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(4)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因为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tan3π=tan(π+2π)=tanπ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=0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3736" name="矩形 73735"/>
          <p:cNvSpPr/>
          <p:nvPr/>
        </p:nvSpPr>
        <p:spPr>
          <a:xfrm>
            <a:off x="3998913" y="3030538"/>
            <a:ext cx="592137" cy="579437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三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3737" name="矩形 73736"/>
          <p:cNvSpPr/>
          <p:nvPr/>
        </p:nvSpPr>
        <p:spPr>
          <a:xfrm>
            <a:off x="7974013" y="3073400"/>
            <a:ext cx="415925" cy="579438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&lt;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73738" name="对象 73737"/>
          <p:cNvGraphicFramePr/>
          <p:nvPr/>
        </p:nvGraphicFramePr>
        <p:xfrm>
          <a:off x="2184400" y="3635375"/>
          <a:ext cx="650875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279400" imgH="393700" progId="Equation.DSMT4">
                  <p:embed/>
                </p:oleObj>
              </mc:Choice>
              <mc:Fallback>
                <p:oleObj name="" r:id="rId3" imgW="279400" imgH="3937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84400" y="3635375"/>
                        <a:ext cx="650875" cy="91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9" name="对象 73738"/>
          <p:cNvGraphicFramePr/>
          <p:nvPr/>
        </p:nvGraphicFramePr>
        <p:xfrm>
          <a:off x="6605588" y="3562350"/>
          <a:ext cx="1957387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875665" imgH="431800" progId="Equation.DSMT4">
                  <p:embed/>
                </p:oleObj>
              </mc:Choice>
              <mc:Fallback>
                <p:oleObj name="" r:id="rId5" imgW="875665" imgH="4318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605588" y="3562350"/>
                        <a:ext cx="1957387" cy="963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40" name="矩形 73739"/>
          <p:cNvSpPr/>
          <p:nvPr/>
        </p:nvSpPr>
        <p:spPr>
          <a:xfrm>
            <a:off x="3767138" y="3706813"/>
            <a:ext cx="592137" cy="579437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四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3741" name="文本框 73740"/>
          <p:cNvSpPr txBox="1"/>
          <p:nvPr/>
        </p:nvSpPr>
        <p:spPr>
          <a:xfrm>
            <a:off x="7913688" y="3706813"/>
            <a:ext cx="415925" cy="579437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&lt;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3742" name="矩形 73741"/>
          <p:cNvSpPr/>
          <p:nvPr/>
        </p:nvSpPr>
        <p:spPr>
          <a:xfrm>
            <a:off x="7323138" y="4941888"/>
            <a:ext cx="415925" cy="579437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&gt;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3743" name="文本框 73742">
            <a:hlinkClick r:id="rId7" action="ppaction://hlinksldjump"/>
          </p:cNvPr>
          <p:cNvSpPr txBox="1"/>
          <p:nvPr/>
        </p:nvSpPr>
        <p:spPr>
          <a:xfrm>
            <a:off x="3671888" y="6278563"/>
            <a:ext cx="2376487" cy="579437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练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5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>
                                            <p:txEl>
                                              <p:charRg st="32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3735">
                                            <p:txEl>
                                              <p:charRg st="32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>
                                            <p:txEl>
                                              <p:charRg st="62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3735">
                                            <p:txEl>
                                              <p:charRg st="62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>
                                            <p:txEl>
                                              <p:charRg st="135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73735">
                                            <p:txEl>
                                              <p:charRg st="135" end="1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6" grpId="0"/>
      <p:bldP spid="73737" grpId="0"/>
      <p:bldP spid="73740" grpId="0"/>
      <p:bldP spid="73741" grpId="0"/>
      <p:bldP spid="737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6" name="文本框 74755"/>
          <p:cNvSpPr txBox="1"/>
          <p:nvPr/>
        </p:nvSpPr>
        <p:spPr>
          <a:xfrm>
            <a:off x="230188" y="627063"/>
            <a:ext cx="4756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例</a:t>
            </a: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4 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求下列三角函数值</a:t>
            </a:r>
            <a:endParaRPr lang="zh-CN" altLang="en-US" sz="36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aphicFrame>
        <p:nvGraphicFramePr>
          <p:cNvPr id="74757" name="对象 74756"/>
          <p:cNvGraphicFramePr/>
          <p:nvPr/>
        </p:nvGraphicFramePr>
        <p:xfrm>
          <a:off x="684213" y="1125538"/>
          <a:ext cx="8064500" cy="1217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2856230" imgH="431800" progId="Equation.DSMT4">
                  <p:embed/>
                </p:oleObj>
              </mc:Choice>
              <mc:Fallback>
                <p:oleObj name="" r:id="rId1" imgW="2856230" imgH="4318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4213" y="1125538"/>
                        <a:ext cx="8064500" cy="1217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1" name="对象 74760"/>
          <p:cNvGraphicFramePr/>
          <p:nvPr/>
        </p:nvGraphicFramePr>
        <p:xfrm>
          <a:off x="684213" y="2282825"/>
          <a:ext cx="359410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243330" imgH="254000" progId="Equation.DSMT4">
                  <p:embed/>
                </p:oleObj>
              </mc:Choice>
              <mc:Fallback>
                <p:oleObj name="" r:id="rId3" imgW="1243330" imgH="2540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213" y="2282825"/>
                        <a:ext cx="3594100" cy="73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2" name="对象 74761"/>
          <p:cNvGraphicFramePr/>
          <p:nvPr/>
        </p:nvGraphicFramePr>
        <p:xfrm>
          <a:off x="4252913" y="2247900"/>
          <a:ext cx="384810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1333500" imgH="279400" progId="Equation.DSMT4">
                  <p:embed/>
                </p:oleObj>
              </mc:Choice>
              <mc:Fallback>
                <p:oleObj name="" r:id="rId5" imgW="1333500" imgH="2794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52913" y="2247900"/>
                        <a:ext cx="3848100" cy="806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3" name="对象 74762"/>
          <p:cNvGraphicFramePr/>
          <p:nvPr/>
        </p:nvGraphicFramePr>
        <p:xfrm>
          <a:off x="3924300" y="2940050"/>
          <a:ext cx="2127250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735965" imgH="203200" progId="Equation.DSMT4">
                  <p:embed/>
                </p:oleObj>
              </mc:Choice>
              <mc:Fallback>
                <p:oleObj name="" r:id="rId7" imgW="735965" imgH="2032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24300" y="2940050"/>
                        <a:ext cx="2127250" cy="585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4" name="对象 74763"/>
          <p:cNvGraphicFramePr/>
          <p:nvPr/>
        </p:nvGraphicFramePr>
        <p:xfrm>
          <a:off x="6067425" y="2976563"/>
          <a:ext cx="1687513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9" imgW="582930" imgH="177800" progId="Equation.DSMT4">
                  <p:embed/>
                </p:oleObj>
              </mc:Choice>
              <mc:Fallback>
                <p:oleObj name="" r:id="rId9" imgW="582930" imgH="1778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067425" y="2976563"/>
                        <a:ext cx="1687513" cy="512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6" name="对象 74765"/>
          <p:cNvGraphicFramePr/>
          <p:nvPr/>
        </p:nvGraphicFramePr>
        <p:xfrm>
          <a:off x="785813" y="3629025"/>
          <a:ext cx="2311400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1" imgW="799465" imgH="393700" progId="Equation.DSMT4">
                  <p:embed/>
                </p:oleObj>
              </mc:Choice>
              <mc:Fallback>
                <p:oleObj name="" r:id="rId11" imgW="799465" imgH="3937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85813" y="3629025"/>
                        <a:ext cx="2311400" cy="1136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7" name="对象 74766"/>
          <p:cNvGraphicFramePr/>
          <p:nvPr/>
        </p:nvGraphicFramePr>
        <p:xfrm>
          <a:off x="2946400" y="3573463"/>
          <a:ext cx="2789238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3" imgW="964565" imgH="431800" progId="Equation.DSMT4">
                  <p:embed/>
                </p:oleObj>
              </mc:Choice>
              <mc:Fallback>
                <p:oleObj name="" r:id="rId13" imgW="964565" imgH="4318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946400" y="3573463"/>
                        <a:ext cx="2789238" cy="1247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8" name="对象 74767"/>
          <p:cNvGraphicFramePr/>
          <p:nvPr/>
        </p:nvGraphicFramePr>
        <p:xfrm>
          <a:off x="5754688" y="3573463"/>
          <a:ext cx="2201862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5" imgW="761365" imgH="431800" progId="Equation.DSMT4">
                  <p:embed/>
                </p:oleObj>
              </mc:Choice>
              <mc:Fallback>
                <p:oleObj name="" r:id="rId15" imgW="761365" imgH="4318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754688" y="3573463"/>
                        <a:ext cx="2201862" cy="1247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9" name="对象 74768"/>
          <p:cNvGraphicFramePr/>
          <p:nvPr/>
        </p:nvGraphicFramePr>
        <p:xfrm>
          <a:off x="742950" y="5013325"/>
          <a:ext cx="3119438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7" imgW="1078865" imgH="431800" progId="Equation.DSMT4">
                  <p:embed/>
                </p:oleObj>
              </mc:Choice>
              <mc:Fallback>
                <p:oleObj name="" r:id="rId17" imgW="1078865" imgH="4318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42950" y="5013325"/>
                        <a:ext cx="3119438" cy="1246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70" name="对象 74769"/>
          <p:cNvGraphicFramePr/>
          <p:nvPr/>
        </p:nvGraphicFramePr>
        <p:xfrm>
          <a:off x="3794125" y="5067300"/>
          <a:ext cx="2789238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9" imgW="964565" imgH="431800" progId="Equation.DSMT4">
                  <p:embed/>
                </p:oleObj>
              </mc:Choice>
              <mc:Fallback>
                <p:oleObj name="" r:id="rId19" imgW="964565" imgH="4318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794125" y="5067300"/>
                        <a:ext cx="2789238" cy="1246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71" name="对象 74770"/>
          <p:cNvGraphicFramePr/>
          <p:nvPr/>
        </p:nvGraphicFramePr>
        <p:xfrm>
          <a:off x="6546850" y="5067300"/>
          <a:ext cx="2128838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21" imgW="735965" imgH="431800" progId="Equation.DSMT4">
                  <p:embed/>
                </p:oleObj>
              </mc:Choice>
              <mc:Fallback>
                <p:oleObj name="" r:id="rId21" imgW="735965" imgH="4318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546850" y="5067300"/>
                        <a:ext cx="2128838" cy="1246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4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4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4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4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7417" name="组合 57416"/>
          <p:cNvGrpSpPr/>
          <p:nvPr/>
        </p:nvGrpSpPr>
        <p:grpSpPr>
          <a:xfrm>
            <a:off x="3683000" y="876300"/>
            <a:ext cx="5292725" cy="5592763"/>
            <a:chOff x="2320" y="552"/>
            <a:chExt cx="3334" cy="3523"/>
          </a:xfrm>
        </p:grpSpPr>
        <p:sp>
          <p:nvSpPr>
            <p:cNvPr id="57347" name="直接连接符 57346"/>
            <p:cNvSpPr/>
            <p:nvPr/>
          </p:nvSpPr>
          <p:spPr>
            <a:xfrm>
              <a:off x="2517" y="3193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48" name="直接连接符 57347"/>
            <p:cNvSpPr/>
            <p:nvPr/>
          </p:nvSpPr>
          <p:spPr>
            <a:xfrm flipV="1">
              <a:off x="3097" y="2478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49" name="直接连接符 57348"/>
            <p:cNvSpPr/>
            <p:nvPr/>
          </p:nvSpPr>
          <p:spPr>
            <a:xfrm>
              <a:off x="4150" y="2966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0" name="直接连接符 57349"/>
            <p:cNvSpPr/>
            <p:nvPr/>
          </p:nvSpPr>
          <p:spPr>
            <a:xfrm flipV="1">
              <a:off x="4724" y="2341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1" name="直接连接符 57350"/>
            <p:cNvSpPr/>
            <p:nvPr/>
          </p:nvSpPr>
          <p:spPr>
            <a:xfrm flipV="1">
              <a:off x="4679" y="628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2" name="直接连接符 57351"/>
            <p:cNvSpPr/>
            <p:nvPr/>
          </p:nvSpPr>
          <p:spPr>
            <a:xfrm>
              <a:off x="4105" y="1399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3" name="直接连接符 57352"/>
            <p:cNvSpPr/>
            <p:nvPr/>
          </p:nvSpPr>
          <p:spPr>
            <a:xfrm>
              <a:off x="2472" y="1253"/>
              <a:ext cx="13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4" name="直接连接符 57353"/>
            <p:cNvSpPr/>
            <p:nvPr/>
          </p:nvSpPr>
          <p:spPr>
            <a:xfrm flipV="1">
              <a:off x="3087" y="622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7355" name="椭圆 57354"/>
            <p:cNvSpPr/>
            <p:nvPr/>
          </p:nvSpPr>
          <p:spPr>
            <a:xfrm>
              <a:off x="2693" y="2785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6" name="椭圆 57355"/>
            <p:cNvSpPr/>
            <p:nvPr/>
          </p:nvSpPr>
          <p:spPr>
            <a:xfrm>
              <a:off x="4322" y="2568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7" name="椭圆 57356"/>
            <p:cNvSpPr/>
            <p:nvPr/>
          </p:nvSpPr>
          <p:spPr>
            <a:xfrm>
              <a:off x="4261" y="991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8" name="椭圆 57357"/>
            <p:cNvSpPr/>
            <p:nvPr/>
          </p:nvSpPr>
          <p:spPr>
            <a:xfrm>
              <a:off x="2679" y="845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3" name="直接连接符 57362"/>
            <p:cNvSpPr/>
            <p:nvPr/>
          </p:nvSpPr>
          <p:spPr>
            <a:xfrm>
              <a:off x="4720" y="2966"/>
              <a:ext cx="542" cy="7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64" name="直接连接符 57363"/>
            <p:cNvSpPr/>
            <p:nvPr/>
          </p:nvSpPr>
          <p:spPr>
            <a:xfrm>
              <a:off x="2686" y="709"/>
              <a:ext cx="389" cy="52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65" name="直接连接符 57364"/>
            <p:cNvSpPr/>
            <p:nvPr/>
          </p:nvSpPr>
          <p:spPr>
            <a:xfrm flipV="1">
              <a:off x="2699" y="3183"/>
              <a:ext cx="408" cy="60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67" name="直接连接符 57366"/>
            <p:cNvSpPr/>
            <p:nvPr/>
          </p:nvSpPr>
          <p:spPr>
            <a:xfrm flipV="1">
              <a:off x="4694" y="663"/>
              <a:ext cx="494" cy="72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69" name="直接连接符 57368"/>
            <p:cNvSpPr/>
            <p:nvPr/>
          </p:nvSpPr>
          <p:spPr>
            <a:xfrm flipV="1">
              <a:off x="2865" y="3203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70" name="直接连接符 57369"/>
            <p:cNvSpPr/>
            <p:nvPr/>
          </p:nvSpPr>
          <p:spPr>
            <a:xfrm flipV="1">
              <a:off x="4967" y="2976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71" name="直接连接符 57370"/>
            <p:cNvSpPr/>
            <p:nvPr/>
          </p:nvSpPr>
          <p:spPr>
            <a:xfrm flipV="1">
              <a:off x="4921" y="1071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72" name="直接连接符 57371"/>
            <p:cNvSpPr/>
            <p:nvPr/>
          </p:nvSpPr>
          <p:spPr>
            <a:xfrm flipV="1">
              <a:off x="2845" y="935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7373" name="文本框 57372"/>
            <p:cNvSpPr txBox="1"/>
            <p:nvPr/>
          </p:nvSpPr>
          <p:spPr>
            <a:xfrm>
              <a:off x="2920" y="552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4" name="文本框 57373"/>
            <p:cNvSpPr txBox="1"/>
            <p:nvPr/>
          </p:nvSpPr>
          <p:spPr>
            <a:xfrm>
              <a:off x="3676" y="1187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5" name="文本框 57374"/>
            <p:cNvSpPr txBox="1"/>
            <p:nvPr/>
          </p:nvSpPr>
          <p:spPr>
            <a:xfrm>
              <a:off x="5330" y="1334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6" name="文本框 57375"/>
            <p:cNvSpPr txBox="1"/>
            <p:nvPr/>
          </p:nvSpPr>
          <p:spPr>
            <a:xfrm>
              <a:off x="4498" y="562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7" name="文本框 57376"/>
            <p:cNvSpPr txBox="1"/>
            <p:nvPr/>
          </p:nvSpPr>
          <p:spPr>
            <a:xfrm>
              <a:off x="4558" y="2251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8" name="文本框 57377"/>
            <p:cNvSpPr txBox="1"/>
            <p:nvPr/>
          </p:nvSpPr>
          <p:spPr>
            <a:xfrm>
              <a:off x="2930" y="2387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79" name="文本框 57378"/>
            <p:cNvSpPr txBox="1"/>
            <p:nvPr/>
          </p:nvSpPr>
          <p:spPr>
            <a:xfrm>
              <a:off x="5375" y="2908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0" name="文本框 57379"/>
            <p:cNvSpPr txBox="1"/>
            <p:nvPr/>
          </p:nvSpPr>
          <p:spPr>
            <a:xfrm>
              <a:off x="3773" y="3135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5" name="文本框 57384"/>
            <p:cNvSpPr txBox="1"/>
            <p:nvPr/>
          </p:nvSpPr>
          <p:spPr>
            <a:xfrm>
              <a:off x="2754" y="2991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6" name="文本框 57385"/>
            <p:cNvSpPr txBox="1"/>
            <p:nvPr/>
          </p:nvSpPr>
          <p:spPr>
            <a:xfrm>
              <a:off x="2719" y="120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7" name="文本框 57386"/>
            <p:cNvSpPr txBox="1"/>
            <p:nvPr/>
          </p:nvSpPr>
          <p:spPr>
            <a:xfrm>
              <a:off x="4795" y="133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8" name="文本框 57387"/>
            <p:cNvSpPr txBox="1"/>
            <p:nvPr/>
          </p:nvSpPr>
          <p:spPr>
            <a:xfrm>
              <a:off x="4850" y="275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89" name="文本框 57388"/>
            <p:cNvSpPr txBox="1"/>
            <p:nvPr/>
          </p:nvSpPr>
          <p:spPr>
            <a:xfrm>
              <a:off x="4518" y="2911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0" name="文本框 57389"/>
            <p:cNvSpPr txBox="1"/>
            <p:nvPr/>
          </p:nvSpPr>
          <p:spPr>
            <a:xfrm>
              <a:off x="3067" y="3138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1" name="文本框 57390"/>
            <p:cNvSpPr txBox="1"/>
            <p:nvPr/>
          </p:nvSpPr>
          <p:spPr>
            <a:xfrm>
              <a:off x="2895" y="1203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2" name="文本框 57391"/>
            <p:cNvSpPr txBox="1"/>
            <p:nvPr/>
          </p:nvSpPr>
          <p:spPr>
            <a:xfrm>
              <a:off x="4482" y="1339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3" name="文本框 57392"/>
            <p:cNvSpPr txBox="1"/>
            <p:nvPr/>
          </p:nvSpPr>
          <p:spPr>
            <a:xfrm>
              <a:off x="4704" y="981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4" name="文本框 57393"/>
            <p:cNvSpPr txBox="1"/>
            <p:nvPr/>
          </p:nvSpPr>
          <p:spPr>
            <a:xfrm>
              <a:off x="4846" y="3284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5" name="文本框 57394"/>
            <p:cNvSpPr txBox="1"/>
            <p:nvPr/>
          </p:nvSpPr>
          <p:spPr>
            <a:xfrm>
              <a:off x="2662" y="344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6" name="文本框 57395"/>
            <p:cNvSpPr txBox="1"/>
            <p:nvPr/>
          </p:nvSpPr>
          <p:spPr>
            <a:xfrm>
              <a:off x="2648" y="815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7397" name="文本框 57396"/>
            <p:cNvSpPr txBox="1"/>
            <p:nvPr/>
          </p:nvSpPr>
          <p:spPr>
            <a:xfrm>
              <a:off x="2336" y="3521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398" name="文本框 57397"/>
            <p:cNvSpPr txBox="1"/>
            <p:nvPr/>
          </p:nvSpPr>
          <p:spPr>
            <a:xfrm>
              <a:off x="5188" y="3521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399" name="文本框 57398"/>
            <p:cNvSpPr txBox="1"/>
            <p:nvPr/>
          </p:nvSpPr>
          <p:spPr>
            <a:xfrm>
              <a:off x="5097" y="602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0" name="文本框 57399"/>
            <p:cNvSpPr txBox="1"/>
            <p:nvPr/>
          </p:nvSpPr>
          <p:spPr>
            <a:xfrm>
              <a:off x="2320" y="612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1" name="文本框 57400"/>
            <p:cNvSpPr txBox="1"/>
            <p:nvPr/>
          </p:nvSpPr>
          <p:spPr>
            <a:xfrm>
              <a:off x="3470" y="2976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2" name="文本框 57401"/>
            <p:cNvSpPr txBox="1"/>
            <p:nvPr/>
          </p:nvSpPr>
          <p:spPr>
            <a:xfrm>
              <a:off x="5103" y="2744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3" name="文本框 57402"/>
            <p:cNvSpPr txBox="1"/>
            <p:nvPr/>
          </p:nvSpPr>
          <p:spPr>
            <a:xfrm>
              <a:off x="5057" y="1182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4" name="文本框 57403"/>
            <p:cNvSpPr txBox="1"/>
            <p:nvPr/>
          </p:nvSpPr>
          <p:spPr>
            <a:xfrm>
              <a:off x="3475" y="1036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57405" name="文本框 57404"/>
            <p:cNvSpPr txBox="1"/>
            <p:nvPr/>
          </p:nvSpPr>
          <p:spPr>
            <a:xfrm>
              <a:off x="4622" y="3748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(Ⅳ)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406" name="矩形 57405"/>
            <p:cNvSpPr/>
            <p:nvPr/>
          </p:nvSpPr>
          <p:spPr>
            <a:xfrm>
              <a:off x="4566" y="1999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(Ⅰ)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407" name="矩形 57406"/>
            <p:cNvSpPr/>
            <p:nvPr/>
          </p:nvSpPr>
          <p:spPr>
            <a:xfrm>
              <a:off x="2888" y="1999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(Ⅱ)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7408" name="矩形 57407"/>
            <p:cNvSpPr/>
            <p:nvPr/>
          </p:nvSpPr>
          <p:spPr>
            <a:xfrm>
              <a:off x="2920" y="3748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(Ⅲ)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7409" name="文本框 57408"/>
          <p:cNvSpPr txBox="1"/>
          <p:nvPr/>
        </p:nvSpPr>
        <p:spPr>
          <a:xfrm>
            <a:off x="0" y="404813"/>
            <a:ext cx="4033838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8.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下面从图形角度认识一下三角函数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7410" name="文本框 57409"/>
          <p:cNvSpPr txBox="1"/>
          <p:nvPr/>
        </p:nvSpPr>
        <p:spPr>
          <a:xfrm>
            <a:off x="252413" y="2351088"/>
            <a:ext cx="3887787" cy="1582737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角</a:t>
            </a:r>
            <a:r>
              <a:rPr lang="en-US" altLang="zh-CN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的终边与单位圆交于点</a:t>
            </a:r>
            <a:r>
              <a:rPr lang="en-US" altLang="zh-CN" i="1">
                <a:latin typeface="Times New Roman" panose="02020603050405020304" pitchFamily="18" charset="0"/>
                <a:ea typeface="华文新魏" panose="02010800040101010101" pitchFamily="2" charset="-122"/>
              </a:rPr>
              <a:t>P</a:t>
            </a:r>
            <a:r>
              <a:rPr lang="en-US" altLang="zh-CN" dirty="0">
                <a:latin typeface="Times New Roman" panose="02020603050405020304" pitchFamily="18" charset="0"/>
                <a:ea typeface="华文新魏" panose="02010800040101010101" pitchFamily="2" charset="-122"/>
              </a:rPr>
              <a:t>.</a:t>
            </a: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过点</a:t>
            </a:r>
            <a:r>
              <a:rPr lang="en-US" altLang="zh-CN" i="1">
                <a:latin typeface="Times New Roman" panose="02020603050405020304" pitchFamily="18" charset="0"/>
                <a:ea typeface="华文新魏" panose="02010800040101010101" pitchFamily="2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作</a:t>
            </a:r>
            <a:r>
              <a:rPr lang="en-US" altLang="zh-CN" i="1"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轴的垂线</a:t>
            </a:r>
            <a:r>
              <a:rPr lang="en-US" altLang="zh-CN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华文新魏" panose="02010800040101010101" pitchFamily="2" charset="-122"/>
              </a:rPr>
              <a:t>垂足为</a:t>
            </a:r>
            <a:r>
              <a:rPr lang="en-US" altLang="zh-CN" i="1">
                <a:latin typeface="Times New Roman" panose="02020603050405020304" pitchFamily="18" charset="0"/>
                <a:ea typeface="华文新魏" panose="02010800040101010101" pitchFamily="2" charset="-122"/>
              </a:rPr>
              <a:t>M.</a:t>
            </a:r>
            <a:endParaRPr lang="en-US" altLang="zh-CN" i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7411" name="文本框 57410"/>
          <p:cNvSpPr txBox="1"/>
          <p:nvPr/>
        </p:nvSpPr>
        <p:spPr>
          <a:xfrm>
            <a:off x="468313" y="4437063"/>
            <a:ext cx="3019425" cy="109537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|MP|=|y|=|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sin</a:t>
            </a:r>
            <a:r>
              <a:rPr lang="en-US" altLang="zh-CN" i="1" err="1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endParaRPr lang="en-US" altLang="zh-CN" i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|OM|=|x|=|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cos</a:t>
            </a:r>
            <a:r>
              <a:rPr lang="en-US" altLang="zh-CN" i="1" err="1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endParaRPr lang="en-US" altLang="zh-CN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10" grpId="0" animBg="1"/>
      <p:bldP spid="574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8" name="文本框 88067"/>
          <p:cNvSpPr txBox="1"/>
          <p:nvPr/>
        </p:nvSpPr>
        <p:spPr>
          <a:xfrm>
            <a:off x="250825" y="568325"/>
            <a:ext cx="1098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思考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8069" name="文本框 88068"/>
          <p:cNvSpPr txBox="1"/>
          <p:nvPr/>
        </p:nvSpPr>
        <p:spPr>
          <a:xfrm>
            <a:off x="250825" y="1341438"/>
            <a:ext cx="8642350" cy="17399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(1)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为了去掉上述等式中的绝对值符号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能否给线段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OM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MP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规定一个适当的方向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使它们的取值与点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P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的坐标一致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?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8070" name="文本框 88069"/>
          <p:cNvSpPr txBox="1"/>
          <p:nvPr/>
        </p:nvSpPr>
        <p:spPr>
          <a:xfrm>
            <a:off x="684213" y="4437063"/>
            <a:ext cx="3019425" cy="1095375"/>
          </a:xfrm>
          <a:prstGeom prst="rect">
            <a:avLst/>
          </a:prstGeom>
          <a:noFill/>
          <a:ln w="2857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|MP|=|y|=|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sin</a:t>
            </a:r>
            <a:r>
              <a:rPr lang="en-US" altLang="zh-CN" i="1" err="1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endParaRPr lang="en-US" altLang="zh-CN" i="1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|OM|=|x|=|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cos</a:t>
            </a:r>
            <a:r>
              <a:rPr lang="en-US" altLang="zh-CN" i="1" err="1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|</a:t>
            </a:r>
            <a:endParaRPr lang="en-US" altLang="zh-CN" i="1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2" name="文本框 89091"/>
          <p:cNvSpPr txBox="1"/>
          <p:nvPr/>
        </p:nvSpPr>
        <p:spPr>
          <a:xfrm>
            <a:off x="311150" y="592138"/>
            <a:ext cx="8509000" cy="59404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的终边不在坐标轴上时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以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为始点、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为终点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规定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当线段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轴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同向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的方向为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正向</a:t>
            </a: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且有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正值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;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当线段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轴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反向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的方向为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负向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且有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负值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/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OM=x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=cosα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当角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的终边不在坐标轴上时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以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为始点、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为终点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规定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当线段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轴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同向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的方向为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正向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且有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正值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;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当线段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与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轴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反向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时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的方向为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负向</a:t>
            </a:r>
            <a:r>
              <a:rPr lang="en-US" altLang="zh-CN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且有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负值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/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MP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altLang="zh-CN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err="1">
                <a:latin typeface="Times New Roman" panose="02020603050405020304" pitchFamily="18" charset="0"/>
                <a:ea typeface="楷体_GB2312" pitchFamily="49" charset="-122"/>
              </a:rPr>
              <a:t>=sinα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37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092">
                                            <p:txEl>
                                              <p:charRg st="37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101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9092">
                                            <p:txEl>
                                              <p:charRg st="101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111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9092">
                                            <p:txEl>
                                              <p:charRg st="111" end="1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149" end="2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092">
                                            <p:txEl>
                                              <p:charRg st="149" end="2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>
                                            <p:txEl>
                                              <p:charRg st="211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092">
                                            <p:txEl>
                                              <p:charRg st="211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5314" name="文本框 1165313"/>
          <p:cNvSpPr txBox="1"/>
          <p:nvPr/>
        </p:nvSpPr>
        <p:spPr>
          <a:xfrm>
            <a:off x="259715" y="464503"/>
            <a:ext cx="8624888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【思考</a:t>
            </a: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α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是任意角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根据正弦线、余弦线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sinα,cosα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的取值范围是什么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altLang="zh-CN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4840" y="2033270"/>
            <a:ext cx="8159115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提示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由单位圆中正弦线和余弦线的</a:t>
            </a:r>
            <a:endParaRPr lang="zh-CN" altLang="en-US" dirty="0">
              <a:latin typeface="宋体" panose="02010600030101010101" pitchFamily="2" charset="-122"/>
              <a:sym typeface="+mn-ea"/>
            </a:endParaRPr>
          </a:p>
          <a:p>
            <a:r>
              <a:rPr lang="zh-CN" altLang="en-US" dirty="0">
                <a:latin typeface="宋体" panose="02010600030101010101" pitchFamily="2" charset="-122"/>
                <a:sym typeface="+mn-ea"/>
              </a:rPr>
              <a:t>变化规律可得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-1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≤ 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sin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α≤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1,-1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cos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α≤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</a:t>
            </a:r>
            <a:endParaRPr lang="zh-CN" altLang="en-US"/>
          </a:p>
        </p:txBody>
      </p:sp>
      <p:sp>
        <p:nvSpPr>
          <p:cNvPr id="1166338" name="文本框 1166337"/>
          <p:cNvSpPr txBox="1"/>
          <p:nvPr/>
        </p:nvSpPr>
        <p:spPr>
          <a:xfrm>
            <a:off x="158750" y="3370263"/>
            <a:ext cx="8624888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α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为锐角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你能根据正弦线和余弦线说明</a:t>
            </a:r>
            <a:r>
              <a:rPr lang="en-US" altLang="zh-CN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sinα +cosα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&gt;1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吗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en-US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7360" y="4420870"/>
            <a:ext cx="8416925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sym typeface="+mn-ea"/>
              </a:rPr>
              <a:t>提示</a:t>
            </a:r>
            <a:r>
              <a:rPr lang="en-US" altLang="zh-CN">
                <a:solidFill>
                  <a:srgbClr val="FF0000"/>
                </a:solidFill>
                <a:latin typeface="楷体_GB2312" pitchFamily="49" charset="-122"/>
                <a:sym typeface="+mn-ea"/>
              </a:rPr>
              <a:t>:</a:t>
            </a:r>
            <a:r>
              <a:rPr lang="zh-CN" altLang="en-US" dirty="0">
                <a:latin typeface="楷体_GB2312" pitchFamily="49" charset="-122"/>
                <a:sym typeface="+mn-ea"/>
              </a:rPr>
              <a:t>设角</a:t>
            </a:r>
            <a:r>
              <a:rPr lang="en-US" altLang="zh-CN" dirty="0">
                <a:latin typeface="楷体_GB2312" pitchFamily="49" charset="-122"/>
                <a:sym typeface="+mn-ea"/>
              </a:rPr>
              <a:t>α</a:t>
            </a:r>
            <a:r>
              <a:rPr lang="zh-CN" altLang="en-US" dirty="0">
                <a:latin typeface="楷体_GB2312" pitchFamily="49" charset="-122"/>
                <a:sym typeface="+mn-ea"/>
              </a:rPr>
              <a:t>的终边与单位圆交于点</a:t>
            </a:r>
            <a:r>
              <a:rPr lang="en-US" altLang="zh-CN">
                <a:latin typeface="楷体_GB2312" pitchFamily="49" charset="-122"/>
                <a:sym typeface="+mn-ea"/>
              </a:rPr>
              <a:t>P,</a:t>
            </a:r>
            <a:r>
              <a:rPr lang="zh-CN" altLang="en-US" dirty="0">
                <a:latin typeface="楷体_GB2312" pitchFamily="49" charset="-122"/>
                <a:sym typeface="+mn-ea"/>
              </a:rPr>
              <a:t>过</a:t>
            </a:r>
            <a:r>
              <a:rPr lang="en-US" altLang="zh-CN">
                <a:latin typeface="楷体_GB2312" pitchFamily="49" charset="-122"/>
                <a:sym typeface="+mn-ea"/>
              </a:rPr>
              <a:t>P</a:t>
            </a:r>
            <a:r>
              <a:rPr lang="zh-CN" altLang="en-US" dirty="0">
                <a:latin typeface="楷体_GB2312" pitchFamily="49" charset="-122"/>
                <a:sym typeface="+mn-ea"/>
              </a:rPr>
              <a:t>作</a:t>
            </a:r>
            <a:r>
              <a:rPr lang="en-US" altLang="zh-CN" err="1">
                <a:latin typeface="楷体_GB2312" pitchFamily="49" charset="-122"/>
                <a:sym typeface="+mn-ea"/>
              </a:rPr>
              <a:t>PM⊥x</a:t>
            </a:r>
            <a:r>
              <a:rPr lang="zh-CN" altLang="en-US" dirty="0">
                <a:latin typeface="楷体_GB2312" pitchFamily="49" charset="-122"/>
                <a:sym typeface="+mn-ea"/>
              </a:rPr>
              <a:t>轴</a:t>
            </a:r>
            <a:r>
              <a:rPr lang="en-US" altLang="zh-CN">
                <a:latin typeface="楷体_GB2312" pitchFamily="49" charset="-122"/>
                <a:sym typeface="+mn-ea"/>
              </a:rPr>
              <a:t>,</a:t>
            </a:r>
            <a:r>
              <a:rPr lang="zh-CN" altLang="en-US" dirty="0">
                <a:latin typeface="楷体_GB2312" pitchFamily="49" charset="-122"/>
                <a:sym typeface="+mn-ea"/>
              </a:rPr>
              <a:t>垂足为</a:t>
            </a:r>
            <a:r>
              <a:rPr lang="en-US" altLang="zh-CN">
                <a:latin typeface="楷体_GB2312" pitchFamily="49" charset="-122"/>
                <a:sym typeface="+mn-ea"/>
              </a:rPr>
              <a:t>M,</a:t>
            </a:r>
            <a:r>
              <a:rPr lang="zh-CN" altLang="en-US" dirty="0">
                <a:latin typeface="楷体_GB2312" pitchFamily="49" charset="-122"/>
                <a:sym typeface="+mn-ea"/>
              </a:rPr>
              <a:t>则</a:t>
            </a:r>
            <a:r>
              <a:rPr lang="en-US" altLang="zh-CN" err="1">
                <a:latin typeface="楷体_GB2312" pitchFamily="49" charset="-122"/>
                <a:sym typeface="+mn-ea"/>
              </a:rPr>
              <a:t>sinα=MP,cosα</a:t>
            </a:r>
            <a:r>
              <a:rPr lang="en-US" altLang="zh-CN">
                <a:latin typeface="楷体_GB2312" pitchFamily="49" charset="-122"/>
                <a:sym typeface="+mn-ea"/>
              </a:rPr>
              <a:t>=OM,OP=1.</a:t>
            </a:r>
            <a:endParaRPr lang="en-US" altLang="zh-CN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dirty="0">
                <a:latin typeface="楷体_GB2312" pitchFamily="49" charset="-122"/>
                <a:sym typeface="+mn-ea"/>
              </a:rPr>
              <a:t>在</a:t>
            </a:r>
            <a:r>
              <a:rPr lang="en-US" altLang="zh-CN" err="1">
                <a:latin typeface="楷体_GB2312" pitchFamily="49" charset="-122"/>
                <a:sym typeface="+mn-ea"/>
              </a:rPr>
              <a:t>Rt△OMP</a:t>
            </a:r>
            <a:r>
              <a:rPr lang="zh-CN" altLang="en-US" dirty="0">
                <a:latin typeface="楷体_GB2312" pitchFamily="49" charset="-122"/>
                <a:sym typeface="+mn-ea"/>
              </a:rPr>
              <a:t>中</a:t>
            </a:r>
            <a:r>
              <a:rPr lang="en-US" altLang="zh-CN" dirty="0">
                <a:latin typeface="楷体_GB2312" pitchFamily="49" charset="-122"/>
                <a:sym typeface="+mn-ea"/>
              </a:rPr>
              <a:t>,</a:t>
            </a:r>
            <a:r>
              <a:rPr lang="zh-CN" altLang="en-US" dirty="0">
                <a:latin typeface="楷体_GB2312" pitchFamily="49" charset="-122"/>
                <a:sym typeface="+mn-ea"/>
              </a:rPr>
              <a:t>由两边之和大于第三边得</a:t>
            </a:r>
            <a:r>
              <a:rPr lang="da-DK" altLang="zh-CN" dirty="0">
                <a:latin typeface="楷体_GB2312" pitchFamily="49" charset="-122"/>
                <a:sym typeface="+mn-ea"/>
              </a:rPr>
              <a:t>:</a:t>
            </a:r>
            <a:endParaRPr lang="da-DK" altLang="zh-CN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da-DK" altLang="zh-CN" dirty="0">
                <a:latin typeface="楷体_GB2312" pitchFamily="49" charset="-122"/>
                <a:sym typeface="+mn-ea"/>
              </a:rPr>
              <a:t>MP+OM&gt;OP,</a:t>
            </a:r>
            <a:r>
              <a:rPr lang="zh-CN" altLang="da-DK" dirty="0">
                <a:latin typeface="楷体_GB2312" pitchFamily="49" charset="-122"/>
                <a:sym typeface="+mn-ea"/>
              </a:rPr>
              <a:t>即</a:t>
            </a:r>
            <a:r>
              <a:rPr lang="da-DK" altLang="zh-CN" dirty="0">
                <a:latin typeface="楷体_GB2312" pitchFamily="49" charset="-122"/>
                <a:sym typeface="+mn-ea"/>
              </a:rPr>
              <a:t>sinα+cosα&gt;1.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66338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1"/>
          <p:cNvGrpSpPr/>
          <p:nvPr/>
        </p:nvGrpSpPr>
        <p:grpSpPr>
          <a:xfrm>
            <a:off x="195631" y="328930"/>
            <a:ext cx="9710417" cy="1568450"/>
            <a:chOff x="629" y="1457"/>
            <a:chExt cx="15355" cy="2470"/>
          </a:xfrm>
        </p:grpSpPr>
        <p:sp>
          <p:nvSpPr>
            <p:cNvPr id="1059842" name="文本框 1059841"/>
            <p:cNvSpPr txBox="1"/>
            <p:nvPr/>
          </p:nvSpPr>
          <p:spPr>
            <a:xfrm>
              <a:off x="629" y="1457"/>
              <a:ext cx="15355" cy="24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endPara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r>
                <a:rPr lang="zh-CN" altLang="en-US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【例</a:t>
              </a:r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altLang="en-US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】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在单位圆中作出满足</a:t>
              </a:r>
              <a:r>
                <a:rPr lang="en-US" altLang="zh-CN" err="1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cosα</a:t>
              </a:r>
              <a:r>
                <a:rPr lang="en-US" altLang="zh-CN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00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   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的角</a:t>
              </a:r>
              <a:r>
                <a:rPr lang="en-US" altLang="zh-CN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α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的</a:t>
              </a:r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终边</a:t>
              </a:r>
              <a:r>
                <a:rPr lang="en-US" altLang="zh-CN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并作出其正弦线、余弦线和正切线</a:t>
              </a:r>
              <a:r>
                <a:rPr lang="en-US" altLang="zh-CN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endParaRPr lang="en-US" altLang="zh-CN">
                <a:latin typeface="宋体" panose="02010600030101010101" pitchFamily="2" charset="-122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1059846" name="对象 1059845"/>
            <p:cNvGraphicFramePr/>
            <p:nvPr/>
          </p:nvGraphicFramePr>
          <p:xfrm>
            <a:off x="10802" y="1952"/>
            <a:ext cx="487" cy="1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1" imgW="241300" imgH="723900" progId="Equation.DSMT4">
                    <p:embed/>
                  </p:oleObj>
                </mc:Choice>
                <mc:Fallback>
                  <p:oleObj name="" r:id="rId1" imgW="241300" imgH="72390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802" y="1952"/>
                          <a:ext cx="487" cy="11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173507" name="Image004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665" y="1897063"/>
            <a:ext cx="4991100" cy="26987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" name="组合 8"/>
          <p:cNvGrpSpPr/>
          <p:nvPr/>
        </p:nvGrpSpPr>
        <p:grpSpPr>
          <a:xfrm>
            <a:off x="862965" y="4511675"/>
            <a:ext cx="3867150" cy="751840"/>
            <a:chOff x="1359" y="7105"/>
            <a:chExt cx="6090" cy="1184"/>
          </a:xfrm>
        </p:grpSpPr>
        <p:sp>
          <p:nvSpPr>
            <p:cNvPr id="3" name="文本框 2"/>
            <p:cNvSpPr txBox="1"/>
            <p:nvPr/>
          </p:nvSpPr>
          <p:spPr>
            <a:xfrm>
              <a:off x="1359" y="7238"/>
              <a:ext cx="6090" cy="919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改为“</a:t>
              </a:r>
              <a:r>
                <a:rPr lang="en-US" altLang="zh-CN" err="1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sinα</a:t>
              </a:r>
              <a:r>
                <a:rPr lang="en-US" altLang="zh-CN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=      </a:t>
              </a:r>
              <a:endParaRPr lang="zh-CN" altLang="en-US"/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5538" y="7105"/>
            <a:ext cx="485" cy="1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4" imgW="241300" imgH="723900" progId="Equation.DSMT4">
                    <p:embed/>
                  </p:oleObj>
                </mc:Choice>
                <mc:Fallback>
                  <p:oleObj name="" r:id="rId4" imgW="241300" imgH="72390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538" y="7105"/>
                          <a:ext cx="485" cy="11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组合 9"/>
          <p:cNvGrpSpPr/>
          <p:nvPr/>
        </p:nvGrpSpPr>
        <p:grpSpPr>
          <a:xfrm>
            <a:off x="862965" y="5396865"/>
            <a:ext cx="3249930" cy="751840"/>
            <a:chOff x="1359" y="8499"/>
            <a:chExt cx="5118" cy="1184"/>
          </a:xfrm>
        </p:grpSpPr>
        <p:sp>
          <p:nvSpPr>
            <p:cNvPr id="6" name="文本框 5"/>
            <p:cNvSpPr txBox="1"/>
            <p:nvPr/>
          </p:nvSpPr>
          <p:spPr>
            <a:xfrm>
              <a:off x="1359" y="8632"/>
              <a:ext cx="5118" cy="919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p>
              <a:r>
                <a:rPr lang="zh-CN" altLang="en-US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改为“</a:t>
              </a:r>
              <a:r>
                <a:rPr lang="en-US" altLang="zh-CN" err="1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cosα</a:t>
              </a:r>
              <a:r>
                <a:rPr lang="en-US" altLang="zh-CN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≥  </a:t>
              </a:r>
              <a:endParaRPr lang="zh-CN" altLang="en-US"/>
            </a:p>
          </p:txBody>
        </p:sp>
        <p:graphicFrame>
          <p:nvGraphicFramePr>
            <p:cNvPr id="7" name="对象 6"/>
            <p:cNvGraphicFramePr/>
            <p:nvPr/>
          </p:nvGraphicFramePr>
          <p:xfrm>
            <a:off x="5738" y="8499"/>
            <a:ext cx="485" cy="11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" name="" r:id="rId5" imgW="241300" imgH="723900" progId="Equation.DSMT4">
                    <p:embed/>
                  </p:oleObj>
                </mc:Choice>
                <mc:Fallback>
                  <p:oleObj name="" r:id="rId5" imgW="241300" imgH="72390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738" y="8499"/>
                          <a:ext cx="485" cy="11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73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9170" name="文本框 1159169"/>
          <p:cNvSpPr txBox="1"/>
          <p:nvPr/>
        </p:nvSpPr>
        <p:spPr>
          <a:xfrm>
            <a:off x="247650" y="676275"/>
            <a:ext cx="8705850" cy="1863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利用三角函数线比较三角函数值的大小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【例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分别比较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的大小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159171" name="对象 1159170"/>
          <p:cNvGraphicFramePr/>
          <p:nvPr/>
        </p:nvGraphicFramePr>
        <p:xfrm>
          <a:off x="3493135" y="1394460"/>
          <a:ext cx="4689475" cy="867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4559300" imgH="736600" progId="Equation.DSMT4">
                  <p:embed/>
                </p:oleObj>
              </mc:Choice>
              <mc:Fallback>
                <p:oleObj name="" r:id="rId1" imgW="4559300" imgH="7366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93135" y="1394460"/>
                        <a:ext cx="4689475" cy="8674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61221" name="Image004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5" y="2732405"/>
            <a:ext cx="2408555" cy="24472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47650" y="5305425"/>
            <a:ext cx="747585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【例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】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求函数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y=lg(3-4sin</a:t>
            </a:r>
            <a:r>
              <a:rPr lang="en-US" altLang="zh-CN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x)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的定义域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6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6" name="矩形 90115"/>
          <p:cNvSpPr/>
          <p:nvPr/>
        </p:nvSpPr>
        <p:spPr>
          <a:xfrm>
            <a:off x="179388" y="1268413"/>
            <a:ext cx="8713787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(2)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你能借助单位圆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找到一条如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OM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、</a:t>
            </a:r>
            <a:r>
              <a:rPr lang="en-US" altLang="zh-CN" sz="3600" i="1">
                <a:latin typeface="Times New Roman" panose="02020603050405020304" pitchFamily="18" charset="0"/>
                <a:ea typeface="华文新魏" panose="02010800040101010101" pitchFamily="2" charset="-122"/>
              </a:rPr>
              <a:t>MP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一样的线段来表示角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的正切吗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?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90121" name="文本框 90120"/>
          <p:cNvSpPr txBox="1"/>
          <p:nvPr/>
        </p:nvSpPr>
        <p:spPr>
          <a:xfrm>
            <a:off x="250825" y="568325"/>
            <a:ext cx="1098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思考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255" name="组合 93254"/>
          <p:cNvGrpSpPr/>
          <p:nvPr/>
        </p:nvGrpSpPr>
        <p:grpSpPr>
          <a:xfrm>
            <a:off x="4892675" y="1974850"/>
            <a:ext cx="955675" cy="1116013"/>
            <a:chOff x="3082" y="1244"/>
            <a:chExt cx="602" cy="703"/>
          </a:xfrm>
        </p:grpSpPr>
        <p:sp>
          <p:nvSpPr>
            <p:cNvPr id="93189" name="直接连接符 93188"/>
            <p:cNvSpPr/>
            <p:nvPr/>
          </p:nvSpPr>
          <p:spPr>
            <a:xfrm>
              <a:off x="3495" y="1244"/>
              <a:ext cx="0" cy="55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190" name="直接连接符 93189"/>
            <p:cNvSpPr/>
            <p:nvPr/>
          </p:nvSpPr>
          <p:spPr>
            <a:xfrm>
              <a:off x="3082" y="1244"/>
              <a:ext cx="417" cy="56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93191" name="文本框 93190"/>
            <p:cNvSpPr txBox="1"/>
            <p:nvPr/>
          </p:nvSpPr>
          <p:spPr>
            <a:xfrm>
              <a:off x="3470" y="1697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3192" name="组合 93191"/>
          <p:cNvGrpSpPr/>
          <p:nvPr/>
        </p:nvGrpSpPr>
        <p:grpSpPr>
          <a:xfrm>
            <a:off x="7793038" y="1016000"/>
            <a:ext cx="339725" cy="1189038"/>
            <a:chOff x="4909" y="640"/>
            <a:chExt cx="214" cy="749"/>
          </a:xfrm>
        </p:grpSpPr>
        <p:sp>
          <p:nvSpPr>
            <p:cNvPr id="93193" name="直接连接符 93192"/>
            <p:cNvSpPr/>
            <p:nvPr/>
          </p:nvSpPr>
          <p:spPr>
            <a:xfrm>
              <a:off x="5083" y="799"/>
              <a:ext cx="0" cy="59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194" name="文本框 93193"/>
            <p:cNvSpPr txBox="1"/>
            <p:nvPr/>
          </p:nvSpPr>
          <p:spPr>
            <a:xfrm>
              <a:off x="4909" y="64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3195" name="组合 93194"/>
          <p:cNvGrpSpPr/>
          <p:nvPr/>
        </p:nvGrpSpPr>
        <p:grpSpPr>
          <a:xfrm>
            <a:off x="4664075" y="3937000"/>
            <a:ext cx="1184275" cy="1508125"/>
            <a:chOff x="2938" y="2480"/>
            <a:chExt cx="746" cy="950"/>
          </a:xfrm>
        </p:grpSpPr>
        <p:sp>
          <p:nvSpPr>
            <p:cNvPr id="93196" name="直接连接符 93195"/>
            <p:cNvSpPr/>
            <p:nvPr/>
          </p:nvSpPr>
          <p:spPr>
            <a:xfrm>
              <a:off x="3505" y="2588"/>
              <a:ext cx="0" cy="59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197" name="直接连接符 93196"/>
            <p:cNvSpPr/>
            <p:nvPr/>
          </p:nvSpPr>
          <p:spPr>
            <a:xfrm flipV="1">
              <a:off x="2938" y="2614"/>
              <a:ext cx="553" cy="81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93198" name="文本框 93197"/>
            <p:cNvSpPr txBox="1"/>
            <p:nvPr/>
          </p:nvSpPr>
          <p:spPr>
            <a:xfrm>
              <a:off x="3470" y="248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3256" name="组合 93255"/>
          <p:cNvGrpSpPr/>
          <p:nvPr/>
        </p:nvGrpSpPr>
        <p:grpSpPr>
          <a:xfrm>
            <a:off x="3683000" y="876300"/>
            <a:ext cx="5292725" cy="5592763"/>
            <a:chOff x="2320" y="552"/>
            <a:chExt cx="3334" cy="3523"/>
          </a:xfrm>
        </p:grpSpPr>
        <p:sp>
          <p:nvSpPr>
            <p:cNvPr id="93200" name="直接连接符 93199"/>
            <p:cNvSpPr/>
            <p:nvPr/>
          </p:nvSpPr>
          <p:spPr>
            <a:xfrm>
              <a:off x="2517" y="3193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1" name="直接连接符 93200"/>
            <p:cNvSpPr/>
            <p:nvPr/>
          </p:nvSpPr>
          <p:spPr>
            <a:xfrm flipV="1">
              <a:off x="3097" y="2478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2" name="直接连接符 93201"/>
            <p:cNvSpPr/>
            <p:nvPr/>
          </p:nvSpPr>
          <p:spPr>
            <a:xfrm>
              <a:off x="4150" y="2966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3" name="直接连接符 93202"/>
            <p:cNvSpPr/>
            <p:nvPr/>
          </p:nvSpPr>
          <p:spPr>
            <a:xfrm flipV="1">
              <a:off x="4724" y="2341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4" name="直接连接符 93203"/>
            <p:cNvSpPr/>
            <p:nvPr/>
          </p:nvSpPr>
          <p:spPr>
            <a:xfrm flipV="1">
              <a:off x="4679" y="628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5" name="直接连接符 93204"/>
            <p:cNvSpPr/>
            <p:nvPr/>
          </p:nvSpPr>
          <p:spPr>
            <a:xfrm>
              <a:off x="4105" y="1399"/>
              <a:ext cx="140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6" name="直接连接符 93205"/>
            <p:cNvSpPr/>
            <p:nvPr/>
          </p:nvSpPr>
          <p:spPr>
            <a:xfrm>
              <a:off x="2472" y="1253"/>
              <a:ext cx="13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7" name="直接连接符 93206"/>
            <p:cNvSpPr/>
            <p:nvPr/>
          </p:nvSpPr>
          <p:spPr>
            <a:xfrm flipV="1">
              <a:off x="3087" y="622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3208" name="椭圆 93207"/>
            <p:cNvSpPr/>
            <p:nvPr/>
          </p:nvSpPr>
          <p:spPr>
            <a:xfrm>
              <a:off x="2693" y="2785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09" name="椭圆 93208"/>
            <p:cNvSpPr/>
            <p:nvPr/>
          </p:nvSpPr>
          <p:spPr>
            <a:xfrm>
              <a:off x="4322" y="2568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10" name="椭圆 93209"/>
            <p:cNvSpPr/>
            <p:nvPr/>
          </p:nvSpPr>
          <p:spPr>
            <a:xfrm>
              <a:off x="4261" y="991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11" name="椭圆 93210"/>
            <p:cNvSpPr/>
            <p:nvPr/>
          </p:nvSpPr>
          <p:spPr>
            <a:xfrm>
              <a:off x="2679" y="845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12" name="直接连接符 93211"/>
            <p:cNvSpPr/>
            <p:nvPr/>
          </p:nvSpPr>
          <p:spPr>
            <a:xfrm>
              <a:off x="4720" y="2966"/>
              <a:ext cx="542" cy="7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3" name="直接连接符 93212"/>
            <p:cNvSpPr/>
            <p:nvPr/>
          </p:nvSpPr>
          <p:spPr>
            <a:xfrm>
              <a:off x="2686" y="709"/>
              <a:ext cx="389" cy="52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4" name="直接连接符 93213"/>
            <p:cNvSpPr/>
            <p:nvPr/>
          </p:nvSpPr>
          <p:spPr>
            <a:xfrm flipV="1">
              <a:off x="2699" y="3183"/>
              <a:ext cx="408" cy="60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5" name="直接连接符 93214"/>
            <p:cNvSpPr/>
            <p:nvPr/>
          </p:nvSpPr>
          <p:spPr>
            <a:xfrm flipV="1">
              <a:off x="4694" y="663"/>
              <a:ext cx="494" cy="72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6" name="直接连接符 93215"/>
            <p:cNvSpPr/>
            <p:nvPr/>
          </p:nvSpPr>
          <p:spPr>
            <a:xfrm flipV="1">
              <a:off x="2865" y="3203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7" name="直接连接符 93216"/>
            <p:cNvSpPr/>
            <p:nvPr/>
          </p:nvSpPr>
          <p:spPr>
            <a:xfrm flipV="1">
              <a:off x="4967" y="2976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8" name="直接连接符 93217"/>
            <p:cNvSpPr/>
            <p:nvPr/>
          </p:nvSpPr>
          <p:spPr>
            <a:xfrm flipV="1">
              <a:off x="4921" y="1071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19" name="直接连接符 93218"/>
            <p:cNvSpPr/>
            <p:nvPr/>
          </p:nvSpPr>
          <p:spPr>
            <a:xfrm flipV="1">
              <a:off x="2845" y="935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20" name="文本框 93219"/>
            <p:cNvSpPr txBox="1"/>
            <p:nvPr/>
          </p:nvSpPr>
          <p:spPr>
            <a:xfrm>
              <a:off x="2920" y="552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1" name="文本框 93220"/>
            <p:cNvSpPr txBox="1"/>
            <p:nvPr/>
          </p:nvSpPr>
          <p:spPr>
            <a:xfrm>
              <a:off x="3676" y="1187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2" name="文本框 93221"/>
            <p:cNvSpPr txBox="1"/>
            <p:nvPr/>
          </p:nvSpPr>
          <p:spPr>
            <a:xfrm>
              <a:off x="5330" y="1334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3" name="文本框 93222"/>
            <p:cNvSpPr txBox="1"/>
            <p:nvPr/>
          </p:nvSpPr>
          <p:spPr>
            <a:xfrm>
              <a:off x="4498" y="562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4" name="文本框 93223"/>
            <p:cNvSpPr txBox="1"/>
            <p:nvPr/>
          </p:nvSpPr>
          <p:spPr>
            <a:xfrm>
              <a:off x="4558" y="2251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5" name="文本框 93224"/>
            <p:cNvSpPr txBox="1"/>
            <p:nvPr/>
          </p:nvSpPr>
          <p:spPr>
            <a:xfrm>
              <a:off x="2930" y="2387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6" name="文本框 93225"/>
            <p:cNvSpPr txBox="1"/>
            <p:nvPr/>
          </p:nvSpPr>
          <p:spPr>
            <a:xfrm>
              <a:off x="5375" y="2908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27" name="文本框 93226"/>
            <p:cNvSpPr txBox="1"/>
            <p:nvPr/>
          </p:nvSpPr>
          <p:spPr>
            <a:xfrm>
              <a:off x="3773" y="3135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1" name="文本框 93230"/>
            <p:cNvSpPr txBox="1"/>
            <p:nvPr/>
          </p:nvSpPr>
          <p:spPr>
            <a:xfrm>
              <a:off x="2754" y="2991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2" name="文本框 93231"/>
            <p:cNvSpPr txBox="1"/>
            <p:nvPr/>
          </p:nvSpPr>
          <p:spPr>
            <a:xfrm>
              <a:off x="2719" y="1203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3" name="文本框 93232"/>
            <p:cNvSpPr txBox="1"/>
            <p:nvPr/>
          </p:nvSpPr>
          <p:spPr>
            <a:xfrm>
              <a:off x="4795" y="133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4" name="文本框 93233"/>
            <p:cNvSpPr txBox="1"/>
            <p:nvPr/>
          </p:nvSpPr>
          <p:spPr>
            <a:xfrm>
              <a:off x="4850" y="2759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5" name="文本框 93234"/>
            <p:cNvSpPr txBox="1"/>
            <p:nvPr/>
          </p:nvSpPr>
          <p:spPr>
            <a:xfrm>
              <a:off x="4518" y="2911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6" name="文本框 93235"/>
            <p:cNvSpPr txBox="1"/>
            <p:nvPr/>
          </p:nvSpPr>
          <p:spPr>
            <a:xfrm>
              <a:off x="3067" y="3138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7" name="文本框 93236"/>
            <p:cNvSpPr txBox="1"/>
            <p:nvPr/>
          </p:nvSpPr>
          <p:spPr>
            <a:xfrm>
              <a:off x="2895" y="1203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8" name="文本框 93237"/>
            <p:cNvSpPr txBox="1"/>
            <p:nvPr/>
          </p:nvSpPr>
          <p:spPr>
            <a:xfrm>
              <a:off x="4482" y="1339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39" name="文本框 93238"/>
            <p:cNvSpPr txBox="1"/>
            <p:nvPr/>
          </p:nvSpPr>
          <p:spPr>
            <a:xfrm>
              <a:off x="4704" y="981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40" name="文本框 93239"/>
            <p:cNvSpPr txBox="1"/>
            <p:nvPr/>
          </p:nvSpPr>
          <p:spPr>
            <a:xfrm>
              <a:off x="4846" y="3284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41" name="文本框 93240"/>
            <p:cNvSpPr txBox="1"/>
            <p:nvPr/>
          </p:nvSpPr>
          <p:spPr>
            <a:xfrm>
              <a:off x="2662" y="344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42" name="文本框 93241"/>
            <p:cNvSpPr txBox="1"/>
            <p:nvPr/>
          </p:nvSpPr>
          <p:spPr>
            <a:xfrm>
              <a:off x="2648" y="815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3243" name="文本框 93242"/>
            <p:cNvSpPr txBox="1"/>
            <p:nvPr/>
          </p:nvSpPr>
          <p:spPr>
            <a:xfrm>
              <a:off x="2336" y="3521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4" name="文本框 93243"/>
            <p:cNvSpPr txBox="1"/>
            <p:nvPr/>
          </p:nvSpPr>
          <p:spPr>
            <a:xfrm>
              <a:off x="5188" y="3521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5" name="文本框 93244"/>
            <p:cNvSpPr txBox="1"/>
            <p:nvPr/>
          </p:nvSpPr>
          <p:spPr>
            <a:xfrm>
              <a:off x="5097" y="602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6" name="文本框 93245"/>
            <p:cNvSpPr txBox="1"/>
            <p:nvPr/>
          </p:nvSpPr>
          <p:spPr>
            <a:xfrm>
              <a:off x="2320" y="612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7" name="文本框 93246"/>
            <p:cNvSpPr txBox="1"/>
            <p:nvPr/>
          </p:nvSpPr>
          <p:spPr>
            <a:xfrm>
              <a:off x="3470" y="2976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8" name="文本框 93247"/>
            <p:cNvSpPr txBox="1"/>
            <p:nvPr/>
          </p:nvSpPr>
          <p:spPr>
            <a:xfrm>
              <a:off x="5103" y="2744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49" name="文本框 93248"/>
            <p:cNvSpPr txBox="1"/>
            <p:nvPr/>
          </p:nvSpPr>
          <p:spPr>
            <a:xfrm>
              <a:off x="5057" y="1182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50" name="文本框 93249"/>
            <p:cNvSpPr txBox="1"/>
            <p:nvPr/>
          </p:nvSpPr>
          <p:spPr>
            <a:xfrm>
              <a:off x="3475" y="1036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3251" name="文本框 93250"/>
            <p:cNvSpPr txBox="1"/>
            <p:nvPr/>
          </p:nvSpPr>
          <p:spPr>
            <a:xfrm>
              <a:off x="4622" y="3748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(Ⅳ)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3252" name="矩形 93251"/>
            <p:cNvSpPr/>
            <p:nvPr/>
          </p:nvSpPr>
          <p:spPr>
            <a:xfrm>
              <a:off x="4566" y="1999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(Ⅰ)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3253" name="矩形 93252"/>
            <p:cNvSpPr/>
            <p:nvPr/>
          </p:nvSpPr>
          <p:spPr>
            <a:xfrm>
              <a:off x="2888" y="1999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(Ⅱ)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3254" name="矩形 93253"/>
            <p:cNvSpPr/>
            <p:nvPr/>
          </p:nvSpPr>
          <p:spPr>
            <a:xfrm>
              <a:off x="2920" y="3748"/>
              <a:ext cx="4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(Ⅲ)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3257" name="组合 93256"/>
          <p:cNvGrpSpPr/>
          <p:nvPr/>
        </p:nvGrpSpPr>
        <p:grpSpPr>
          <a:xfrm>
            <a:off x="8115300" y="4694238"/>
            <a:ext cx="339725" cy="1025525"/>
            <a:chOff x="5103" y="2956"/>
            <a:chExt cx="214" cy="646"/>
          </a:xfrm>
        </p:grpSpPr>
        <p:sp>
          <p:nvSpPr>
            <p:cNvPr id="93258" name="直接连接符 93257"/>
            <p:cNvSpPr/>
            <p:nvPr/>
          </p:nvSpPr>
          <p:spPr>
            <a:xfrm>
              <a:off x="5138" y="2956"/>
              <a:ext cx="0" cy="59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3259" name="文本框 93258"/>
            <p:cNvSpPr txBox="1"/>
            <p:nvPr/>
          </p:nvSpPr>
          <p:spPr>
            <a:xfrm>
              <a:off x="5103" y="3352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93260" name="文本框 93259"/>
          <p:cNvSpPr txBox="1"/>
          <p:nvPr/>
        </p:nvSpPr>
        <p:spPr>
          <a:xfrm>
            <a:off x="201613" y="739775"/>
            <a:ext cx="3578225" cy="283845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过点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(1,0)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作单位圆的切线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设它与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的终边或其反向延长线相交于点</a:t>
            </a:r>
            <a:r>
              <a:rPr lang="en-US" altLang="zh-CN" sz="3600" i="1">
                <a:latin typeface="Times New Roman" panose="02020603050405020304" pitchFamily="18" charset="0"/>
                <a:ea typeface="楷体_GB2312" pitchFamily="49" charset="-122"/>
              </a:rPr>
              <a:t>T</a:t>
            </a:r>
            <a:r>
              <a:rPr lang="en-US" altLang="zh-CN" sz="3600"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 sz="36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93261" name="对象 93260"/>
          <p:cNvGraphicFramePr/>
          <p:nvPr/>
        </p:nvGraphicFramePr>
        <p:xfrm>
          <a:off x="539750" y="3573463"/>
          <a:ext cx="2519363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799465" imgH="393700" progId="Equation.DSMT4">
                  <p:embed/>
                </p:oleObj>
              </mc:Choice>
              <mc:Fallback>
                <p:oleObj name="" r:id="rId1" imgW="799465" imgH="3937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750" y="3573463"/>
                        <a:ext cx="2519363" cy="1241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263" name="对象 93262"/>
          <p:cNvGraphicFramePr/>
          <p:nvPr/>
        </p:nvGraphicFramePr>
        <p:xfrm>
          <a:off x="323850" y="5013325"/>
          <a:ext cx="3240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3" imgW="1028065" imgH="393700" progId="Equation.DSMT4">
                  <p:embed/>
                </p:oleObj>
              </mc:Choice>
              <mc:Fallback>
                <p:oleObj name="" r:id="rId3" imgW="1028065" imgH="3937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850" y="5013325"/>
                        <a:ext cx="3240088" cy="1241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6" name="文本框 95235"/>
          <p:cNvSpPr txBox="1"/>
          <p:nvPr/>
        </p:nvSpPr>
        <p:spPr>
          <a:xfrm>
            <a:off x="250825" y="620713"/>
            <a:ext cx="8569325" cy="17399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这三条与单位圆有关的有向线段</a:t>
            </a:r>
            <a:r>
              <a:rPr lang="en-US" altLang="zh-CN" sz="3600" i="1" dirty="0">
                <a:latin typeface="Times New Roman" panose="02020603050405020304" pitchFamily="18" charset="0"/>
                <a:ea typeface="幼圆" panose="02010509060101010101" pitchFamily="49" charset="-122"/>
              </a:rPr>
              <a:t>MP</a:t>
            </a:r>
            <a:r>
              <a:rPr lang="zh-CN" altLang="en-US" sz="3600" i="1" dirty="0">
                <a:latin typeface="Times New Roman" panose="02020603050405020304" pitchFamily="18" charset="0"/>
                <a:ea typeface="幼圆" panose="02010509060101010101" pitchFamily="49" charset="-122"/>
              </a:rPr>
              <a:t>、</a:t>
            </a:r>
            <a:r>
              <a:rPr lang="en-US" altLang="zh-CN" sz="3600" i="1" dirty="0">
                <a:latin typeface="Times New Roman" panose="02020603050405020304" pitchFamily="18" charset="0"/>
                <a:ea typeface="幼圆" panose="02010509060101010101" pitchFamily="49" charset="-122"/>
              </a:rPr>
              <a:t>OM</a:t>
            </a:r>
            <a:r>
              <a:rPr lang="zh-CN" altLang="en-US" sz="3600" i="1" dirty="0">
                <a:latin typeface="Times New Roman" panose="02020603050405020304" pitchFamily="18" charset="0"/>
                <a:ea typeface="幼圆" panose="02010509060101010101" pitchFamily="49" charset="-122"/>
              </a:rPr>
              <a:t>、</a:t>
            </a:r>
            <a:r>
              <a:rPr lang="en-US" altLang="zh-CN" sz="3600" i="1">
                <a:latin typeface="Times New Roman" panose="02020603050405020304" pitchFamily="18" charset="0"/>
                <a:ea typeface="幼圆" panose="02010509060101010101" pitchFamily="49" charset="-122"/>
              </a:rPr>
              <a:t>AT,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分别叫做角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正弦线、余弦线、正切线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统称为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三角函数线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grpSp>
        <p:nvGrpSpPr>
          <p:cNvPr id="95253" name="组合 95252"/>
          <p:cNvGrpSpPr/>
          <p:nvPr/>
        </p:nvGrpSpPr>
        <p:grpSpPr>
          <a:xfrm>
            <a:off x="6372225" y="4221163"/>
            <a:ext cx="2625725" cy="2228850"/>
            <a:chOff x="3902" y="2706"/>
            <a:chExt cx="1654" cy="1404"/>
          </a:xfrm>
        </p:grpSpPr>
        <p:sp>
          <p:nvSpPr>
            <p:cNvPr id="95237" name="直接连接符 95236"/>
            <p:cNvSpPr/>
            <p:nvPr/>
          </p:nvSpPr>
          <p:spPr>
            <a:xfrm>
              <a:off x="4054" y="3407"/>
              <a:ext cx="136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5238" name="直接连接符 95237"/>
            <p:cNvSpPr/>
            <p:nvPr/>
          </p:nvSpPr>
          <p:spPr>
            <a:xfrm flipV="1">
              <a:off x="4669" y="2776"/>
              <a:ext cx="0" cy="129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95239" name="椭圆 95238"/>
            <p:cNvSpPr/>
            <p:nvPr/>
          </p:nvSpPr>
          <p:spPr>
            <a:xfrm>
              <a:off x="4261" y="2999"/>
              <a:ext cx="817" cy="817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40" name="直接连接符 95239"/>
            <p:cNvSpPr/>
            <p:nvPr/>
          </p:nvSpPr>
          <p:spPr>
            <a:xfrm>
              <a:off x="5077" y="3407"/>
              <a:ext cx="0" cy="55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41" name="直接连接符 95240"/>
            <p:cNvSpPr/>
            <p:nvPr/>
          </p:nvSpPr>
          <p:spPr>
            <a:xfrm>
              <a:off x="4268" y="2863"/>
              <a:ext cx="389" cy="52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42" name="直接连接符 95241"/>
            <p:cNvSpPr/>
            <p:nvPr/>
          </p:nvSpPr>
          <p:spPr>
            <a:xfrm>
              <a:off x="4462" y="3135"/>
              <a:ext cx="619" cy="83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95243" name="直接连接符 95242"/>
            <p:cNvSpPr/>
            <p:nvPr/>
          </p:nvSpPr>
          <p:spPr>
            <a:xfrm flipV="1">
              <a:off x="4427" y="3089"/>
              <a:ext cx="0" cy="31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5244" name="文本框 95243"/>
            <p:cNvSpPr txBox="1"/>
            <p:nvPr/>
          </p:nvSpPr>
          <p:spPr>
            <a:xfrm>
              <a:off x="4502" y="2706"/>
              <a:ext cx="1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5" name="文本框 95244"/>
            <p:cNvSpPr txBox="1"/>
            <p:nvPr/>
          </p:nvSpPr>
          <p:spPr>
            <a:xfrm>
              <a:off x="5258" y="3341"/>
              <a:ext cx="1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6" name="文本框 95245"/>
            <p:cNvSpPr txBox="1"/>
            <p:nvPr/>
          </p:nvSpPr>
          <p:spPr>
            <a:xfrm>
              <a:off x="5052" y="3860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7" name="文本框 95246"/>
            <p:cNvSpPr txBox="1"/>
            <p:nvPr/>
          </p:nvSpPr>
          <p:spPr>
            <a:xfrm>
              <a:off x="4301" y="3357"/>
              <a:ext cx="25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8" name="文本框 95247"/>
            <p:cNvSpPr txBox="1"/>
            <p:nvPr/>
          </p:nvSpPr>
          <p:spPr>
            <a:xfrm>
              <a:off x="4477" y="3357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49" name="文本框 95248"/>
            <p:cNvSpPr txBox="1"/>
            <p:nvPr/>
          </p:nvSpPr>
          <p:spPr>
            <a:xfrm>
              <a:off x="4230" y="2969"/>
              <a:ext cx="2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5250" name="文本框 95249"/>
            <p:cNvSpPr txBox="1"/>
            <p:nvPr/>
          </p:nvSpPr>
          <p:spPr>
            <a:xfrm>
              <a:off x="3902" y="2766"/>
              <a:ext cx="46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dirty="0">
                  <a:latin typeface="Arial" panose="020B0604020202020204" pitchFamily="34" charset="0"/>
                  <a:ea typeface="楷体_GB2312" pitchFamily="49" charset="-122"/>
                </a:rPr>
                <a:t>α</a:t>
              </a:r>
              <a:r>
                <a:rPr lang="zh-CN" altLang="en-US" sz="1800" dirty="0">
                  <a:latin typeface="Arial" panose="020B0604020202020204" pitchFamily="34" charset="0"/>
                  <a:ea typeface="楷体_GB2312" pitchFamily="49" charset="-122"/>
                </a:rPr>
                <a:t>的终边</a:t>
              </a:r>
              <a:endParaRPr lang="zh-CN" altLang="en-US" sz="1800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95251" name="文本框 95250"/>
            <p:cNvSpPr txBox="1"/>
            <p:nvPr/>
          </p:nvSpPr>
          <p:spPr>
            <a:xfrm>
              <a:off x="5057" y="3190"/>
              <a:ext cx="499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1800" i="1">
                  <a:latin typeface="Times New Roman" panose="02020603050405020304" pitchFamily="18" charset="0"/>
                  <a:ea typeface="楷体_GB2312" pitchFamily="49" charset="-122"/>
                </a:rPr>
                <a:t>A</a:t>
              </a:r>
              <a:r>
                <a:rPr lang="en-US" altLang="zh-CN" sz="1800">
                  <a:latin typeface="Arial" panose="020B0604020202020204" pitchFamily="34" charset="0"/>
                  <a:ea typeface="楷体_GB2312" pitchFamily="49" charset="-122"/>
                </a:rPr>
                <a:t>(1,0)</a:t>
              </a:r>
              <a:endParaRPr lang="en-US" altLang="zh-CN" sz="180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95252" name="文本框 95251"/>
          <p:cNvSpPr txBox="1"/>
          <p:nvPr/>
        </p:nvSpPr>
        <p:spPr>
          <a:xfrm>
            <a:off x="231775" y="2535238"/>
            <a:ext cx="8516938" cy="35528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当角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的终边与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轴重合时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正弦线、正切线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分别变成一个点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此时角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正弦值和正切值都为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0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;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当角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的终边与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y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轴重合时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余</a:t>
            </a:r>
            <a:b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</a:b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弦线变成一个点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正切线不存</a:t>
            </a:r>
            <a:b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</a:b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在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此时角</a:t>
            </a:r>
            <a:r>
              <a:rPr lang="en-US" altLang="zh-CN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华文新魏" panose="02010800040101010101" pitchFamily="2" charset="-122"/>
              </a:rPr>
              <a:t>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正切值不存在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.</a:t>
            </a:r>
            <a:endParaRPr lang="en-US" altLang="zh-CN" sz="360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5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>
                                            <p:txEl>
                                              <p:charRg st="46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252">
                                            <p:txEl>
                                              <p:charRg st="46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7" name="文本框 67586"/>
          <p:cNvSpPr txBox="1"/>
          <p:nvPr/>
        </p:nvSpPr>
        <p:spPr>
          <a:xfrm>
            <a:off x="250825" y="1471613"/>
            <a:ext cx="6553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任意角的三角函数的定义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7589" name="文本框 67588"/>
          <p:cNvSpPr txBox="1"/>
          <p:nvPr/>
        </p:nvSpPr>
        <p:spPr>
          <a:xfrm>
            <a:off x="271463" y="3225800"/>
            <a:ext cx="6892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明确各种三角函数的定义域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7590" name="文本框 67589"/>
          <p:cNvSpPr txBox="1"/>
          <p:nvPr/>
        </p:nvSpPr>
        <p:spPr>
          <a:xfrm>
            <a:off x="395288" y="4868863"/>
            <a:ext cx="82613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掌握各种三角函数在不同象限的正负情况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7592" name="文本框 67591"/>
          <p:cNvSpPr txBox="1"/>
          <p:nvPr/>
        </p:nvSpPr>
        <p:spPr>
          <a:xfrm>
            <a:off x="323850" y="620713"/>
            <a:ext cx="1200150" cy="701675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9" grpId="0"/>
      <p:bldP spid="6759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5" name="文本框 76804"/>
          <p:cNvSpPr txBox="1"/>
          <p:nvPr/>
        </p:nvSpPr>
        <p:spPr>
          <a:xfrm>
            <a:off x="246063" y="725488"/>
            <a:ext cx="8574087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CC0000"/>
                </a:solidFill>
                <a:latin typeface="Arial" panose="020B0604020202020204" pitchFamily="34" charset="0"/>
                <a:ea typeface="楷体_GB2312" pitchFamily="49" charset="-122"/>
              </a:rPr>
              <a:t>单位圆</a:t>
            </a:r>
            <a:r>
              <a:rPr lang="zh-CN" altLang="en-US" sz="3600" b="0" dirty="0">
                <a:latin typeface="Arial" panose="020B0604020202020204" pitchFamily="34" charset="0"/>
                <a:ea typeface="楷体_GB2312" pitchFamily="49" charset="-122"/>
              </a:rPr>
              <a:t>：圆心在原点，半径等于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单位长度</a:t>
            </a:r>
            <a:r>
              <a:rPr lang="zh-CN" altLang="en-US" sz="3600" b="0" dirty="0">
                <a:latin typeface="Arial" panose="020B0604020202020204" pitchFamily="34" charset="0"/>
                <a:ea typeface="楷体_GB2312" pitchFamily="49" charset="-122"/>
              </a:rPr>
              <a:t>的圆</a:t>
            </a:r>
            <a:r>
              <a:rPr lang="en-US" altLang="zh-CN" sz="3600" b="0"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600" b="0"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3600" dirty="0">
                <a:solidFill>
                  <a:srgbClr val="CC0000"/>
                </a:solidFill>
                <a:latin typeface="Arial" panose="020B0604020202020204" pitchFamily="34" charset="0"/>
                <a:ea typeface="楷体_GB2312" pitchFamily="49" charset="-122"/>
              </a:rPr>
              <a:t>三角函数线</a:t>
            </a:r>
            <a:r>
              <a:rPr lang="zh-CN" altLang="en-US" sz="3600" b="0" dirty="0">
                <a:latin typeface="Arial" panose="020B0604020202020204" pitchFamily="34" charset="0"/>
                <a:ea typeface="楷体_GB2312" pitchFamily="49" charset="-122"/>
              </a:rPr>
              <a:t>：用</a:t>
            </a:r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rPr>
              <a:t>有向线段的数量</a:t>
            </a:r>
            <a:r>
              <a:rPr lang="zh-CN" altLang="en-US" sz="3600" b="0" dirty="0">
                <a:latin typeface="Arial" panose="020B0604020202020204" pitchFamily="34" charset="0"/>
                <a:ea typeface="楷体_GB2312" pitchFamily="49" charset="-122"/>
              </a:rPr>
              <a:t>来表示</a:t>
            </a:r>
            <a:r>
              <a:rPr lang="en-US" altLang="zh-CN" sz="3600" b="0"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600" b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6816" name="文本框 76815"/>
          <p:cNvSpPr txBox="1"/>
          <p:nvPr/>
        </p:nvSpPr>
        <p:spPr>
          <a:xfrm>
            <a:off x="4427538" y="42037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6817" name="对象 76816"/>
          <p:cNvGraphicFramePr/>
          <p:nvPr/>
        </p:nvGraphicFramePr>
        <p:xfrm>
          <a:off x="4643438" y="3429000"/>
          <a:ext cx="1743075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774065" imgH="635000" progId="Equation.DSMT4">
                  <p:embed/>
                </p:oleObj>
              </mc:Choice>
              <mc:Fallback>
                <p:oleObj name="" r:id="rId1" imgW="774065" imgH="6350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643438" y="3429000"/>
                        <a:ext cx="1743075" cy="1428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6830" name="组合 76829"/>
          <p:cNvGrpSpPr/>
          <p:nvPr/>
        </p:nvGrpSpPr>
        <p:grpSpPr>
          <a:xfrm>
            <a:off x="1331913" y="3195638"/>
            <a:ext cx="2595562" cy="2592387"/>
            <a:chOff x="839" y="2013"/>
            <a:chExt cx="1635" cy="1633"/>
          </a:xfrm>
        </p:grpSpPr>
        <p:sp>
          <p:nvSpPr>
            <p:cNvPr id="76807" name="直接连接符 76806"/>
            <p:cNvSpPr/>
            <p:nvPr/>
          </p:nvSpPr>
          <p:spPr>
            <a:xfrm>
              <a:off x="839" y="2966"/>
              <a:ext cx="1497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6809" name="直接连接符 76808"/>
            <p:cNvSpPr/>
            <p:nvPr/>
          </p:nvSpPr>
          <p:spPr>
            <a:xfrm flipV="1">
              <a:off x="1519" y="2013"/>
              <a:ext cx="590" cy="95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6812" name="直接连接符 76811"/>
            <p:cNvSpPr/>
            <p:nvPr/>
          </p:nvSpPr>
          <p:spPr>
            <a:xfrm flipV="1">
              <a:off x="1746" y="2558"/>
              <a:ext cx="0" cy="4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6813" name="直接连接符 76812"/>
            <p:cNvSpPr/>
            <p:nvPr/>
          </p:nvSpPr>
          <p:spPr>
            <a:xfrm flipV="1">
              <a:off x="1973" y="2240"/>
              <a:ext cx="0" cy="771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6820" name="椭圆 76819"/>
            <p:cNvSpPr/>
            <p:nvPr/>
          </p:nvSpPr>
          <p:spPr>
            <a:xfrm>
              <a:off x="1066" y="2512"/>
              <a:ext cx="907" cy="861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sz="2000" i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1" name="直接连接符 76820"/>
            <p:cNvSpPr/>
            <p:nvPr/>
          </p:nvSpPr>
          <p:spPr>
            <a:xfrm flipV="1">
              <a:off x="1519" y="2104"/>
              <a:ext cx="0" cy="154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6822" name="文本框 76821"/>
            <p:cNvSpPr txBox="1"/>
            <p:nvPr/>
          </p:nvSpPr>
          <p:spPr>
            <a:xfrm>
              <a:off x="1303" y="2966"/>
              <a:ext cx="216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3" name="文本框 76822"/>
            <p:cNvSpPr txBox="1"/>
            <p:nvPr/>
          </p:nvSpPr>
          <p:spPr>
            <a:xfrm>
              <a:off x="2278" y="2964"/>
              <a:ext cx="196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x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4" name="文本框 76823"/>
            <p:cNvSpPr txBox="1"/>
            <p:nvPr/>
          </p:nvSpPr>
          <p:spPr>
            <a:xfrm>
              <a:off x="1325" y="2057"/>
              <a:ext cx="187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y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5" name="文本框 76824"/>
            <p:cNvSpPr txBox="1"/>
            <p:nvPr/>
          </p:nvSpPr>
          <p:spPr>
            <a:xfrm>
              <a:off x="1643" y="2375"/>
              <a:ext cx="214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P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6" name="文本框 76825"/>
            <p:cNvSpPr txBox="1"/>
            <p:nvPr/>
          </p:nvSpPr>
          <p:spPr>
            <a:xfrm>
              <a:off x="1688" y="2919"/>
              <a:ext cx="258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7" name="文本框 76826"/>
            <p:cNvSpPr txBox="1"/>
            <p:nvPr/>
          </p:nvSpPr>
          <p:spPr>
            <a:xfrm>
              <a:off x="1928" y="2952"/>
              <a:ext cx="223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6829" name="文本框 76828"/>
            <p:cNvSpPr txBox="1"/>
            <p:nvPr/>
          </p:nvSpPr>
          <p:spPr>
            <a:xfrm>
              <a:off x="2006" y="2148"/>
              <a:ext cx="214" cy="25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</a:rPr>
                <a:t>T</a:t>
              </a:r>
              <a:endParaRPr lang="en-US" altLang="zh-CN" sz="2000" i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8" name="矩形 77827"/>
          <p:cNvSpPr/>
          <p:nvPr/>
        </p:nvSpPr>
        <p:spPr>
          <a:xfrm>
            <a:off x="179388" y="950913"/>
            <a:ext cx="8785225" cy="448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规律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：三角函数线是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有向线段的数量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，要分清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起点、终点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）凡含原点的线段，均以原点为起点；    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）不含原点的线段，线段与坐标轴的交点为起点；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）正切线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AT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：起点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一定是单位圆与轴的非负半轴的交点，终点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T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为终边（或延长线）与过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的圆的切线的交点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7828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7828">
                                            <p:txEl>
                                              <p:charRg st="50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charRg st="74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77828">
                                            <p:txEl>
                                              <p:charRg st="74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2" name="文本框 94211"/>
          <p:cNvSpPr txBox="1"/>
          <p:nvPr/>
        </p:nvSpPr>
        <p:spPr>
          <a:xfrm>
            <a:off x="250825" y="692150"/>
            <a:ext cx="1555750" cy="91440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作业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4213" name="文本框 94212"/>
          <p:cNvSpPr txBox="1"/>
          <p:nvPr/>
        </p:nvSpPr>
        <p:spPr>
          <a:xfrm>
            <a:off x="395288" y="2133600"/>
            <a:ext cx="7127875" cy="155575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课本第</a:t>
            </a:r>
            <a:r>
              <a:rPr lang="en-US" altLang="zh-CN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20</a:t>
            </a:r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页习题</a:t>
            </a:r>
            <a:r>
              <a:rPr lang="en-US" altLang="zh-CN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1.2A</a:t>
            </a:r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组</a:t>
            </a:r>
            <a:endParaRPr lang="zh-CN" altLang="en-US" sz="48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8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</a:t>
            </a:r>
            <a:r>
              <a:rPr lang="en-US" altLang="zh-CN" sz="4800">
                <a:latin typeface="华文新魏" panose="02010800040101010101" pitchFamily="2" charset="-122"/>
                <a:ea typeface="华文新魏" panose="02010800040101010101" pitchFamily="2" charset="-122"/>
              </a:rPr>
              <a:t>2,5,7</a:t>
            </a:r>
            <a:endParaRPr lang="en-US" altLang="zh-CN" sz="4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8" name="文本框 82947"/>
          <p:cNvSpPr txBox="1"/>
          <p:nvPr/>
        </p:nvSpPr>
        <p:spPr>
          <a:xfrm>
            <a:off x="179388" y="476250"/>
            <a:ext cx="1098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练习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pSp>
        <p:nvGrpSpPr>
          <p:cNvPr id="82951" name="组合 82950"/>
          <p:cNvGrpSpPr/>
          <p:nvPr/>
        </p:nvGrpSpPr>
        <p:grpSpPr>
          <a:xfrm>
            <a:off x="468313" y="908050"/>
            <a:ext cx="8108950" cy="987425"/>
            <a:chOff x="294" y="663"/>
            <a:chExt cx="5108" cy="622"/>
          </a:xfrm>
        </p:grpSpPr>
        <p:sp>
          <p:nvSpPr>
            <p:cNvPr id="82949" name="文本框 82948"/>
            <p:cNvSpPr txBox="1"/>
            <p:nvPr/>
          </p:nvSpPr>
          <p:spPr>
            <a:xfrm>
              <a:off x="294" y="771"/>
              <a:ext cx="5108" cy="36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dirty="0">
                  <a:latin typeface="Times New Roman" panose="02020603050405020304" pitchFamily="18" charset="0"/>
                  <a:ea typeface="幼圆" panose="02010509060101010101" pitchFamily="49" charset="-122"/>
                </a:rPr>
                <a:t>利用三角函数的定义求      的三个三角函数值</a:t>
              </a:r>
              <a:endParaRPr lang="zh-CN" altLang="en-US" dirty="0">
                <a:latin typeface="Times New Roman" panose="02020603050405020304" pitchFamily="18" charset="0"/>
                <a:ea typeface="幼圆" panose="02010509060101010101" pitchFamily="49" charset="-122"/>
              </a:endParaRPr>
            </a:p>
          </p:txBody>
        </p:sp>
        <p:graphicFrame>
          <p:nvGraphicFramePr>
            <p:cNvPr id="82950" name="对象 82949"/>
            <p:cNvGraphicFramePr/>
            <p:nvPr/>
          </p:nvGraphicFramePr>
          <p:xfrm>
            <a:off x="2938" y="663"/>
            <a:ext cx="381" cy="6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1" imgW="241300" imgH="393700" progId="Equation.DSMT4">
                    <p:embed/>
                  </p:oleObj>
                </mc:Choice>
                <mc:Fallback>
                  <p:oleObj name="" r:id="rId1" imgW="241300" imgH="39370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938" y="663"/>
                          <a:ext cx="381" cy="6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2975" name="组合 82974"/>
          <p:cNvGrpSpPr/>
          <p:nvPr/>
        </p:nvGrpSpPr>
        <p:grpSpPr>
          <a:xfrm>
            <a:off x="4797425" y="2565400"/>
            <a:ext cx="3963988" cy="3816350"/>
            <a:chOff x="3022" y="1616"/>
            <a:chExt cx="2497" cy="2404"/>
          </a:xfrm>
        </p:grpSpPr>
        <p:graphicFrame>
          <p:nvGraphicFramePr>
            <p:cNvPr id="82964" name="对象 82963"/>
            <p:cNvGraphicFramePr/>
            <p:nvPr/>
          </p:nvGraphicFramePr>
          <p:xfrm>
            <a:off x="3022" y="3369"/>
            <a:ext cx="992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3" imgW="774065" imgH="508000" progId="Equation.DSMT4">
                    <p:embed/>
                  </p:oleObj>
                </mc:Choice>
                <mc:Fallback>
                  <p:oleObj name="" r:id="rId3" imgW="774065" imgH="508000" progId="Equation.DSMT4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022" y="3369"/>
                          <a:ext cx="992" cy="65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82967" name="组合 82966"/>
            <p:cNvGrpSpPr/>
            <p:nvPr/>
          </p:nvGrpSpPr>
          <p:grpSpPr>
            <a:xfrm>
              <a:off x="3116" y="1616"/>
              <a:ext cx="2403" cy="2333"/>
              <a:chOff x="3116" y="1616"/>
              <a:chExt cx="2403" cy="2333"/>
            </a:xfrm>
          </p:grpSpPr>
          <p:sp>
            <p:nvSpPr>
              <p:cNvPr id="82953" name="椭圆 82952"/>
              <p:cNvSpPr/>
              <p:nvPr/>
            </p:nvSpPr>
            <p:spPr>
              <a:xfrm>
                <a:off x="3479" y="2145"/>
                <a:ext cx="1451" cy="1451"/>
              </a:xfrm>
              <a:prstGeom prst="ellipse">
                <a:avLst/>
              </a:prstGeom>
              <a:noFill/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4" name="直接连接符 82953"/>
              <p:cNvSpPr/>
              <p:nvPr/>
            </p:nvSpPr>
            <p:spPr>
              <a:xfrm>
                <a:off x="3152" y="2880"/>
                <a:ext cx="213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82955" name="直接连接符 82954"/>
              <p:cNvSpPr/>
              <p:nvPr/>
            </p:nvSpPr>
            <p:spPr>
              <a:xfrm flipV="1">
                <a:off x="4205" y="1772"/>
                <a:ext cx="0" cy="217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82956" name="文本框 82955"/>
              <p:cNvSpPr txBox="1"/>
              <p:nvPr/>
            </p:nvSpPr>
            <p:spPr>
              <a:xfrm>
                <a:off x="4001" y="1616"/>
                <a:ext cx="215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y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57" name="文本框 82956"/>
              <p:cNvSpPr txBox="1"/>
              <p:nvPr/>
            </p:nvSpPr>
            <p:spPr>
              <a:xfrm>
                <a:off x="5192" y="2780"/>
                <a:ext cx="228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x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59" name="文本框 82958"/>
              <p:cNvSpPr txBox="1"/>
              <p:nvPr/>
            </p:nvSpPr>
            <p:spPr>
              <a:xfrm>
                <a:off x="4896" y="2568"/>
                <a:ext cx="623" cy="288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</a:rPr>
                  <a:t>A(1,0)</a:t>
                </a:r>
                <a:endParaRPr lang="en-US" altLang="zh-CN" sz="240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82960" name="对象 82959"/>
              <p:cNvGraphicFramePr/>
              <p:nvPr/>
            </p:nvGraphicFramePr>
            <p:xfrm>
              <a:off x="3787" y="2296"/>
              <a:ext cx="298" cy="4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2" name="" r:id="rId5" imgW="241300" imgH="393700" progId="Equation.DSMT4">
                      <p:embed/>
                    </p:oleObj>
                  </mc:Choice>
                  <mc:Fallback>
                    <p:oleObj name="" r:id="rId5" imgW="241300" imgH="393700" progId="Equation.DSMT4">
                      <p:embed/>
                      <p:pic>
                        <p:nvPicPr>
                          <p:cNvPr id="0" name="图片 3101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3787" y="2296"/>
                            <a:ext cx="298" cy="48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2961" name="直接连接符 82960"/>
              <p:cNvSpPr/>
              <p:nvPr/>
            </p:nvSpPr>
            <p:spPr>
              <a:xfrm rot="-5400000">
                <a:off x="3411" y="2591"/>
                <a:ext cx="499" cy="1089"/>
              </a:xfrm>
              <a:prstGeom prst="line">
                <a:avLst/>
              </a:prstGeom>
              <a:ln w="28575" cap="flat" cmpd="sng">
                <a:solidFill>
                  <a:srgbClr val="6666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82962" name="文本框 82961"/>
              <p:cNvSpPr txBox="1"/>
              <p:nvPr/>
            </p:nvSpPr>
            <p:spPr>
              <a:xfrm>
                <a:off x="3963" y="2805"/>
                <a:ext cx="278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i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963" name="任意多边形 82962"/>
              <p:cNvSpPr/>
              <p:nvPr/>
            </p:nvSpPr>
            <p:spPr>
              <a:xfrm flipH="1">
                <a:off x="3933" y="2599"/>
                <a:ext cx="544" cy="376"/>
              </a:xfrm>
              <a:custGeom>
                <a:avLst/>
                <a:gdLst>
                  <a:gd name="txL" fmla="*/ 0 w 43200"/>
                  <a:gd name="txT" fmla="*/ 0 h 29942"/>
                  <a:gd name="txR" fmla="*/ 43200 w 43200"/>
                  <a:gd name="txB" fmla="*/ 29942 h 29942"/>
                </a:gdLst>
                <a:ahLst/>
                <a:cxnLst>
                  <a:cxn ang="90">
                    <a:pos x="28" y="22711"/>
                  </a:cxn>
                  <a:cxn ang="0">
                    <a:pos x="41524" y="29941"/>
                  </a:cxn>
                  <a:cxn ang="90">
                    <a:pos x="21600" y="21600"/>
                  </a:cxn>
                </a:cxnLst>
                <a:rect l="txL" t="txT" r="txR" b="txB"/>
                <a:pathLst>
                  <a:path w="43200" h="29942" fill="none">
                    <a:moveTo>
                      <a:pt x="28" y="22711"/>
                    </a:moveTo>
                    <a:arcTo wR="21600" hR="21600" stAng="-10976894" swAng="12339865"/>
                  </a:path>
                  <a:path w="43200" h="29942" stroke="0">
                    <a:moveTo>
                      <a:pt x="28" y="22711"/>
                    </a:moveTo>
                    <a:arcTo wR="21600" hR="21600" stAng="-10976894" swAng="12339865"/>
                    <a:lnTo>
                      <a:pt x="21600" y="2160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6666FF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6" name="椭圆 82965"/>
              <p:cNvSpPr/>
              <p:nvPr/>
            </p:nvSpPr>
            <p:spPr>
              <a:xfrm>
                <a:off x="3497" y="3140"/>
                <a:ext cx="91" cy="91"/>
              </a:xfrm>
              <a:prstGeom prst="ellipse">
                <a:avLst/>
              </a:prstGeom>
              <a:solidFill>
                <a:srgbClr val="CC0000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82971" name="组合 82970"/>
          <p:cNvGrpSpPr/>
          <p:nvPr/>
        </p:nvGrpSpPr>
        <p:grpSpPr>
          <a:xfrm>
            <a:off x="395288" y="1773238"/>
            <a:ext cx="7294562" cy="990600"/>
            <a:chOff x="218" y="1128"/>
            <a:chExt cx="4595" cy="624"/>
          </a:xfrm>
        </p:grpSpPr>
        <p:sp>
          <p:nvSpPr>
            <p:cNvPr id="82968" name="文本框 82967"/>
            <p:cNvSpPr txBox="1"/>
            <p:nvPr/>
          </p:nvSpPr>
          <p:spPr>
            <a:xfrm>
              <a:off x="218" y="1215"/>
              <a:ext cx="3812" cy="40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dirty="0">
                  <a:latin typeface="Times New Roman" panose="02020603050405020304" pitchFamily="18" charset="0"/>
                  <a:ea typeface="楷体_GB2312" pitchFamily="49" charset="-122"/>
                </a:rPr>
                <a:t>解</a:t>
              </a:r>
              <a:r>
                <a:rPr lang="en-US" altLang="zh-CN" sz="3600" dirty="0">
                  <a:latin typeface="Times New Roman" panose="02020603050405020304" pitchFamily="18" charset="0"/>
                  <a:ea typeface="楷体_GB2312" pitchFamily="49" charset="-122"/>
                </a:rPr>
                <a:t>:</a:t>
              </a:r>
              <a:r>
                <a:rPr lang="zh-CN" altLang="en-US" sz="3600" dirty="0">
                  <a:latin typeface="Times New Roman" panose="02020603050405020304" pitchFamily="18" charset="0"/>
                  <a:ea typeface="楷体_GB2312" pitchFamily="49" charset="-122"/>
                </a:rPr>
                <a:t>如图</a:t>
              </a:r>
              <a:r>
                <a:rPr lang="en-US" altLang="zh-CN" sz="3600" dirty="0">
                  <a:latin typeface="Times New Roman" panose="02020603050405020304" pitchFamily="18" charset="0"/>
                  <a:ea typeface="楷体_GB2312" pitchFamily="49" charset="-122"/>
                </a:rPr>
                <a:t>,     </a:t>
              </a:r>
              <a:r>
                <a:rPr lang="zh-CN" altLang="en-US" sz="3600" dirty="0">
                  <a:latin typeface="Times New Roman" panose="02020603050405020304" pitchFamily="18" charset="0"/>
                  <a:ea typeface="楷体_GB2312" pitchFamily="49" charset="-122"/>
                </a:rPr>
                <a:t>与单位圆的交点为</a:t>
              </a:r>
              <a:endParaRPr lang="zh-CN" altLang="en-US" sz="36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aphicFrame>
          <p:nvGraphicFramePr>
            <p:cNvPr id="82969" name="对象 82968"/>
            <p:cNvGraphicFramePr/>
            <p:nvPr/>
          </p:nvGraphicFramePr>
          <p:xfrm>
            <a:off x="1229" y="1128"/>
            <a:ext cx="355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7" imgW="241300" imgH="393700" progId="Equation.DSMT4">
                    <p:embed/>
                  </p:oleObj>
                </mc:Choice>
                <mc:Fallback>
                  <p:oleObj name="" r:id="rId7" imgW="241300" imgH="393700" progId="Equation.DSMT4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229" y="1128"/>
                          <a:ext cx="355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970" name="对象 82969"/>
            <p:cNvGraphicFramePr/>
            <p:nvPr/>
          </p:nvGraphicFramePr>
          <p:xfrm>
            <a:off x="3895" y="1187"/>
            <a:ext cx="918" cy="5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4" name="" r:id="rId9" imgW="825500" imgH="508000" progId="Equation.DSMT4">
                    <p:embed/>
                  </p:oleObj>
                </mc:Choice>
                <mc:Fallback>
                  <p:oleObj name="" r:id="rId9" imgW="825500" imgH="508000" progId="Equation.DSMT4">
                    <p:embed/>
                    <p:pic>
                      <p:nvPicPr>
                        <p:cNvPr id="0" name="图片 310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3895" y="1187"/>
                          <a:ext cx="918" cy="5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2972" name="对象 82971"/>
          <p:cNvGraphicFramePr/>
          <p:nvPr/>
        </p:nvGraphicFramePr>
        <p:xfrm>
          <a:off x="549275" y="2636838"/>
          <a:ext cx="2879725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1" imgW="1040765" imgH="393700" progId="Equation.DSMT4">
                  <p:embed/>
                </p:oleObj>
              </mc:Choice>
              <mc:Fallback>
                <p:oleObj name="" r:id="rId11" imgW="1040765" imgH="393700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49275" y="2636838"/>
                        <a:ext cx="2879725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73" name="对象 82972"/>
          <p:cNvGraphicFramePr/>
          <p:nvPr/>
        </p:nvGraphicFramePr>
        <p:xfrm>
          <a:off x="549275" y="3808413"/>
          <a:ext cx="3230563" cy="119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3" imgW="1167765" imgH="431800" progId="Equation.DSMT4">
                  <p:embed/>
                </p:oleObj>
              </mc:Choice>
              <mc:Fallback>
                <p:oleObj name="" r:id="rId13" imgW="1167765" imgH="431800" progId="Equation.DSMT4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49275" y="3808413"/>
                        <a:ext cx="3230563" cy="1195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74" name="对象 82973"/>
          <p:cNvGraphicFramePr/>
          <p:nvPr/>
        </p:nvGraphicFramePr>
        <p:xfrm>
          <a:off x="549275" y="5032375"/>
          <a:ext cx="2986088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5" imgW="1078865" imgH="431800" progId="Equation.DSMT4">
                  <p:embed/>
                </p:oleObj>
              </mc:Choice>
              <mc:Fallback>
                <p:oleObj name="" r:id="rId15" imgW="1078865" imgH="4318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49275" y="5032375"/>
                        <a:ext cx="2986088" cy="1193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76" name="文本框 82975">
            <a:hlinkClick r:id="rId17" action="ppaction://hlinksldjump"/>
          </p:cNvPr>
          <p:cNvSpPr txBox="1"/>
          <p:nvPr/>
        </p:nvSpPr>
        <p:spPr>
          <a:xfrm>
            <a:off x="3492500" y="6381750"/>
            <a:ext cx="1871663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返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2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2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2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2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2" name="文本框 83971"/>
          <p:cNvSpPr txBox="1"/>
          <p:nvPr/>
        </p:nvSpPr>
        <p:spPr>
          <a:xfrm>
            <a:off x="179388" y="534988"/>
            <a:ext cx="1098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练习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150813" y="1014413"/>
            <a:ext cx="8742362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已知角</a:t>
            </a: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θ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的终边过点</a:t>
            </a: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P(-12,5),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求角</a:t>
            </a:r>
            <a:r>
              <a:rPr lang="en-US" altLang="zh-CN" sz="3600" dirty="0">
                <a:latin typeface="幼圆" panose="02010509060101010101" pitchFamily="49" charset="-122"/>
                <a:ea typeface="幼圆" panose="02010509060101010101" pitchFamily="49" charset="-122"/>
              </a:rPr>
              <a:t>θ</a:t>
            </a:r>
            <a:r>
              <a:rPr lang="zh-CN" altLang="en-US" sz="3600" dirty="0">
                <a:latin typeface="幼圆" panose="02010509060101010101" pitchFamily="49" charset="-122"/>
                <a:ea typeface="幼圆" panose="02010509060101010101" pitchFamily="49" charset="-122"/>
              </a:rPr>
              <a:t>的三角函数值</a:t>
            </a:r>
            <a:r>
              <a:rPr lang="en-US" altLang="zh-CN" sz="3600">
                <a:latin typeface="幼圆" panose="02010509060101010101" pitchFamily="49" charset="-122"/>
                <a:ea typeface="幼圆" panose="02010509060101010101" pitchFamily="49" charset="-122"/>
              </a:rPr>
              <a:t>.</a:t>
            </a:r>
            <a:endParaRPr lang="en-US" altLang="zh-CN" sz="360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827088" y="2420938"/>
            <a:ext cx="727075" cy="579437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解</a:t>
            </a:r>
            <a:r>
              <a:rPr lang="en-US" altLang="zh-CN"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endParaRPr lang="en-US" altLang="zh-CN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83975" name="对象 83974"/>
          <p:cNvGraphicFramePr/>
          <p:nvPr/>
        </p:nvGraphicFramePr>
        <p:xfrm>
          <a:off x="1763713" y="2276475"/>
          <a:ext cx="5616575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" imgW="2056765" imgH="330200" progId="Equation.DSMT4">
                  <p:embed/>
                </p:oleObj>
              </mc:Choice>
              <mc:Fallback>
                <p:oleObj name="" r:id="rId1" imgW="2056765" imgH="3302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63713" y="2276475"/>
                        <a:ext cx="5616575" cy="90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7" name="对象 83976"/>
          <p:cNvGraphicFramePr/>
          <p:nvPr/>
        </p:nvGraphicFramePr>
        <p:xfrm>
          <a:off x="1763713" y="3194050"/>
          <a:ext cx="2462212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3" imgW="901065" imgH="393700" progId="Equation.DSMT4">
                  <p:embed/>
                </p:oleObj>
              </mc:Choice>
              <mc:Fallback>
                <p:oleObj name="" r:id="rId3" imgW="901065" imgH="3937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63713" y="3194050"/>
                        <a:ext cx="2462212" cy="107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8" name="对象 83977"/>
          <p:cNvGraphicFramePr/>
          <p:nvPr/>
        </p:nvGraphicFramePr>
        <p:xfrm>
          <a:off x="1763713" y="4286250"/>
          <a:ext cx="2809875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5" imgW="1028065" imgH="393700" progId="Equation.DSMT4">
                  <p:embed/>
                </p:oleObj>
              </mc:Choice>
              <mc:Fallback>
                <p:oleObj name="" r:id="rId5" imgW="1028065" imgH="3937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3713" y="4286250"/>
                        <a:ext cx="2809875" cy="107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979" name="对象 83978"/>
          <p:cNvGraphicFramePr/>
          <p:nvPr/>
        </p:nvGraphicFramePr>
        <p:xfrm>
          <a:off x="1763713" y="5378450"/>
          <a:ext cx="2809875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7" imgW="1028065" imgH="393700" progId="Equation.DSMT4">
                  <p:embed/>
                </p:oleObj>
              </mc:Choice>
              <mc:Fallback>
                <p:oleObj name="" r:id="rId7" imgW="1028065" imgH="3937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713" y="5378450"/>
                        <a:ext cx="2809875" cy="1074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0" name="文本框 83979">
            <a:hlinkClick r:id="rId9" action="ppaction://hlinksldjump"/>
          </p:cNvPr>
          <p:cNvSpPr txBox="1"/>
          <p:nvPr/>
        </p:nvSpPr>
        <p:spPr>
          <a:xfrm>
            <a:off x="4932363" y="6381750"/>
            <a:ext cx="1619250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返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6" name="文本框 84995"/>
          <p:cNvSpPr txBox="1"/>
          <p:nvPr/>
        </p:nvSpPr>
        <p:spPr>
          <a:xfrm>
            <a:off x="250825" y="1158875"/>
            <a:ext cx="8551863" cy="1190625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口答  设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α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是三角形的一个内角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,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在</a:t>
            </a:r>
            <a:r>
              <a:rPr lang="en-US" altLang="zh-CN" sz="3600" err="1">
                <a:latin typeface="Times New Roman" panose="02020603050405020304" pitchFamily="18" charset="0"/>
                <a:ea typeface="幼圆" panose="02010509060101010101" pitchFamily="49" charset="-122"/>
              </a:rPr>
              <a:t>sinα</a:t>
            </a: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,</a:t>
            </a:r>
            <a:b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</a:br>
            <a:r>
              <a:rPr lang="en-US" altLang="zh-CN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cosα,tanα,tan(α/2)</a:t>
            </a:r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哪些可能取负值</a:t>
            </a:r>
            <a:r>
              <a:rPr lang="en-US" altLang="zh-CN" sz="3600">
                <a:latin typeface="Times New Roman" panose="02020603050405020304" pitchFamily="18" charset="0"/>
                <a:ea typeface="幼圆" panose="02010509060101010101" pitchFamily="49" charset="-122"/>
              </a:rPr>
              <a:t>?</a:t>
            </a:r>
            <a:endParaRPr lang="en-US" altLang="zh-CN" sz="3600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graphicFrame>
        <p:nvGraphicFramePr>
          <p:cNvPr id="84997" name="对象 84996"/>
          <p:cNvGraphicFramePr/>
          <p:nvPr/>
        </p:nvGraphicFramePr>
        <p:xfrm>
          <a:off x="1116013" y="2565400"/>
          <a:ext cx="2808287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659765" imgH="203200" progId="Equation.DSMT4">
                  <p:embed/>
                </p:oleObj>
              </mc:Choice>
              <mc:Fallback>
                <p:oleObj name="" r:id="rId1" imgW="659765" imgH="2032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16013" y="2565400"/>
                        <a:ext cx="2808287" cy="865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998" name="对象 84997"/>
          <p:cNvGraphicFramePr/>
          <p:nvPr/>
        </p:nvGraphicFramePr>
        <p:xfrm>
          <a:off x="4356100" y="2276475"/>
          <a:ext cx="2447925" cy="133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3" imgW="723900" imgH="393700" progId="Equation.DSMT4">
                  <p:embed/>
                </p:oleObj>
              </mc:Choice>
              <mc:Fallback>
                <p:oleObj name="" r:id="rId3" imgW="723900" imgH="3937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56100" y="2276475"/>
                        <a:ext cx="2447925" cy="1331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00" name="对象 84999"/>
          <p:cNvGraphicFramePr/>
          <p:nvPr/>
        </p:nvGraphicFramePr>
        <p:xfrm>
          <a:off x="1979613" y="3500438"/>
          <a:ext cx="432117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5" imgW="1193165" imgH="393700" progId="Equation.DSMT4">
                  <p:embed/>
                </p:oleObj>
              </mc:Choice>
              <mc:Fallback>
                <p:oleObj name="" r:id="rId5" imgW="1193165" imgH="3937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9613" y="3500438"/>
                        <a:ext cx="4321175" cy="1425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01" name="对象 85000"/>
          <p:cNvGraphicFramePr/>
          <p:nvPr/>
        </p:nvGraphicFramePr>
        <p:xfrm>
          <a:off x="684213" y="4652963"/>
          <a:ext cx="208915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7" imgW="660400" imgH="393700" progId="Equation.DSMT4">
                  <p:embed/>
                </p:oleObj>
              </mc:Choice>
              <mc:Fallback>
                <p:oleObj name="" r:id="rId7" imgW="660400" imgH="3937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4213" y="4652963"/>
                        <a:ext cx="2089150" cy="1244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02" name="对象 85001"/>
          <p:cNvGraphicFramePr/>
          <p:nvPr/>
        </p:nvGraphicFramePr>
        <p:xfrm>
          <a:off x="3276600" y="4941888"/>
          <a:ext cx="4105275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9" imgW="1179830" imgH="203200" progId="Equation.DSMT4">
                  <p:embed/>
                </p:oleObj>
              </mc:Choice>
              <mc:Fallback>
                <p:oleObj name="" r:id="rId9" imgW="1179830" imgH="2032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76600" y="4941888"/>
                        <a:ext cx="4105275" cy="706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20" name="文本框 86019"/>
          <p:cNvSpPr txBox="1"/>
          <p:nvPr/>
        </p:nvSpPr>
        <p:spPr>
          <a:xfrm>
            <a:off x="250825" y="1016000"/>
            <a:ext cx="5670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幼圆" panose="02010509060101010101" pitchFamily="49" charset="-122"/>
              </a:rPr>
              <a:t>确定下列三角函数值的符号</a:t>
            </a:r>
            <a:endParaRPr lang="zh-CN" altLang="en-US" sz="3600" dirty="0"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graphicFrame>
        <p:nvGraphicFramePr>
          <p:cNvPr id="86021" name="对象 86020"/>
          <p:cNvGraphicFramePr/>
          <p:nvPr/>
        </p:nvGraphicFramePr>
        <p:xfrm>
          <a:off x="250825" y="1628775"/>
          <a:ext cx="3113088" cy="489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" imgW="1143000" imgH="2108200" progId="Equation.DSMT4">
                  <p:embed/>
                </p:oleObj>
              </mc:Choice>
              <mc:Fallback>
                <p:oleObj name="" r:id="rId1" imgW="1143000" imgH="21082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825" y="1628775"/>
                        <a:ext cx="3113088" cy="4895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2" name="文本框 86021"/>
          <p:cNvSpPr txBox="1"/>
          <p:nvPr/>
        </p:nvSpPr>
        <p:spPr>
          <a:xfrm>
            <a:off x="2368550" y="1584325"/>
            <a:ext cx="619125" cy="579438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楷体_GB2312" pitchFamily="49" charset="-122"/>
              </a:rPr>
              <a:t>&gt;0</a:t>
            </a:r>
            <a:endParaRPr lang="en-US" altLang="zh-CN">
              <a:solidFill>
                <a:srgbClr val="CC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86023" name="对象 86022"/>
          <p:cNvGraphicFramePr/>
          <p:nvPr/>
        </p:nvGraphicFramePr>
        <p:xfrm>
          <a:off x="2411413" y="2160588"/>
          <a:ext cx="5265737" cy="985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3" imgW="2438400" imgH="457200" progId="Equation.DSMT4">
                  <p:embed/>
                </p:oleObj>
              </mc:Choice>
              <mc:Fallback>
                <p:oleObj name="" r:id="rId3" imgW="2438400" imgH="4572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413" y="2160588"/>
                        <a:ext cx="5265737" cy="985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5" name="对象 86024"/>
          <p:cNvGraphicFramePr/>
          <p:nvPr/>
        </p:nvGraphicFramePr>
        <p:xfrm>
          <a:off x="2843213" y="3168650"/>
          <a:ext cx="4662487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5" imgW="2159000" imgH="279400" progId="Equation.DSMT4">
                  <p:embed/>
                </p:oleObj>
              </mc:Choice>
              <mc:Fallback>
                <p:oleObj name="" r:id="rId5" imgW="2159000" imgH="2794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43213" y="3168650"/>
                        <a:ext cx="4662487" cy="601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6" name="对象 86025"/>
          <p:cNvGraphicFramePr/>
          <p:nvPr/>
        </p:nvGraphicFramePr>
        <p:xfrm>
          <a:off x="2952750" y="3903663"/>
          <a:ext cx="431800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7" imgW="2195830" imgH="431800" progId="Equation.DSMT4">
                  <p:embed/>
                </p:oleObj>
              </mc:Choice>
              <mc:Fallback>
                <p:oleObj name="" r:id="rId7" imgW="2195830" imgH="431800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52750" y="3903663"/>
                        <a:ext cx="4318000" cy="849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7" name="对象 86026"/>
          <p:cNvGraphicFramePr/>
          <p:nvPr/>
        </p:nvGraphicFramePr>
        <p:xfrm>
          <a:off x="2843213" y="4968875"/>
          <a:ext cx="374332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9" imgW="1904365" imgH="431800" progId="Equation.DSMT4">
                  <p:embed/>
                </p:oleObj>
              </mc:Choice>
              <mc:Fallback>
                <p:oleObj name="" r:id="rId9" imgW="1904365" imgH="431800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43213" y="4968875"/>
                        <a:ext cx="3743325" cy="849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028" name="对象 86027"/>
          <p:cNvGraphicFramePr/>
          <p:nvPr/>
        </p:nvGraphicFramePr>
        <p:xfrm>
          <a:off x="2411413" y="5949950"/>
          <a:ext cx="3968750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1" imgW="2019300" imgH="279400" progId="Equation.DSMT4">
                  <p:embed/>
                </p:oleObj>
              </mc:Choice>
              <mc:Fallback>
                <p:oleObj name="" r:id="rId11" imgW="2019300" imgH="279400" progId="Equation.DSMT4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411413" y="5949950"/>
                        <a:ext cx="3968750" cy="550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9" name="文本框 86028"/>
          <p:cNvSpPr txBox="1"/>
          <p:nvPr/>
        </p:nvSpPr>
        <p:spPr>
          <a:xfrm>
            <a:off x="179388" y="476250"/>
            <a:ext cx="1098550" cy="641350"/>
          </a:xfrm>
          <a:prstGeom prst="rect">
            <a:avLst/>
          </a:prstGeom>
          <a:noFill/>
          <a:ln w="2857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练习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6030" name="文本框 86029">
            <a:hlinkClick r:id="rId13" action="ppaction://hlinksldjump"/>
          </p:cNvPr>
          <p:cNvSpPr txBox="1"/>
          <p:nvPr/>
        </p:nvSpPr>
        <p:spPr>
          <a:xfrm>
            <a:off x="3492500" y="6381750"/>
            <a:ext cx="792163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  <a:ea typeface="楷体_GB2312" pitchFamily="49" charset="-122"/>
              </a:rPr>
              <a:t>返</a:t>
            </a:r>
            <a:endParaRPr lang="zh-CN" altLang="en-US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80" name="文本框 75779"/>
          <p:cNvSpPr txBox="1"/>
          <p:nvPr/>
        </p:nvSpPr>
        <p:spPr>
          <a:xfrm>
            <a:off x="323850" y="639763"/>
            <a:ext cx="13319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填表</a:t>
            </a:r>
            <a:r>
              <a:rPr lang="en-US" altLang="zh-CN" sz="3600">
                <a:solidFill>
                  <a:srgbClr val="CC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sz="3600">
              <a:solidFill>
                <a:srgbClr val="CC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75885" name="表格 75884"/>
          <p:cNvGraphicFramePr/>
          <p:nvPr/>
        </p:nvGraphicFramePr>
        <p:xfrm>
          <a:off x="468313" y="1484313"/>
          <a:ext cx="8201025" cy="2894012"/>
        </p:xfrm>
        <a:graphic>
          <a:graphicData uri="http://schemas.openxmlformats.org/drawingml/2006/table">
            <a:tbl>
              <a:tblPr/>
              <a:tblGrid>
                <a:gridCol w="2247900"/>
                <a:gridCol w="1190625"/>
                <a:gridCol w="1190625"/>
                <a:gridCol w="1190625"/>
                <a:gridCol w="1190625"/>
                <a:gridCol w="1190625"/>
              </a:tblGrid>
              <a:tr h="4556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角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α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0°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90°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180°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270°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360°</a:t>
                      </a:r>
                      <a:endParaRPr lang="zh-CN" altLang="en-US" sz="2400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角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α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的弧度数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sin</a:t>
                      </a: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cos</a:t>
                      </a: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tan</a:t>
                      </a:r>
                      <a:r>
                        <a:rPr lang="en-US" altLang="zh-CN" b="1" err="1">
                          <a:latin typeface="Times New Roman" panose="02020603050405020304" pitchFamily="18" charset="0"/>
                          <a:ea typeface="楷体_GB2312" pitchFamily="49" charset="-122"/>
                        </a:rPr>
                        <a:t>α</a:t>
                      </a:r>
                      <a:endParaRPr lang="zh-CN" altLang="en-US" b="1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5861" name="对象 75860"/>
          <p:cNvGraphicFramePr/>
          <p:nvPr/>
        </p:nvGraphicFramePr>
        <p:xfrm>
          <a:off x="3090863" y="1952625"/>
          <a:ext cx="369887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" imgW="127000" imgH="177165" progId="Equation.DSMT4">
                  <p:embed/>
                </p:oleObj>
              </mc:Choice>
              <mc:Fallback>
                <p:oleObj name="" r:id="rId1" imgW="127000" imgH="177165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505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090863" y="1952625"/>
                        <a:ext cx="369887" cy="519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2" name="对象 75861"/>
          <p:cNvGraphicFramePr/>
          <p:nvPr/>
        </p:nvGraphicFramePr>
        <p:xfrm>
          <a:off x="4324350" y="1857375"/>
          <a:ext cx="296863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3" imgW="165100" imgH="393065" progId="Equation.DSMT4">
                  <p:embed/>
                </p:oleObj>
              </mc:Choice>
              <mc:Fallback>
                <p:oleObj name="" r:id="rId3" imgW="165100" imgH="393065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99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324350" y="1857375"/>
                        <a:ext cx="296863" cy="709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3" name="对象 75862"/>
          <p:cNvGraphicFramePr/>
          <p:nvPr/>
        </p:nvGraphicFramePr>
        <p:xfrm>
          <a:off x="6742113" y="1893888"/>
          <a:ext cx="388937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5" imgW="241300" imgH="393700" progId="Equation.DSMT4">
                  <p:embed/>
                </p:oleObj>
              </mc:Choice>
              <mc:Fallback>
                <p:oleObj name="" r:id="rId5" imgW="241300" imgH="393700" progId="Equation.DSMT4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99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742113" y="1893888"/>
                        <a:ext cx="388937" cy="638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4" name="对象 75863"/>
          <p:cNvGraphicFramePr/>
          <p:nvPr/>
        </p:nvGraphicFramePr>
        <p:xfrm>
          <a:off x="5519738" y="1949450"/>
          <a:ext cx="5270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7" imgW="139700" imgH="139700" progId="Equation.DSMT4">
                  <p:embed/>
                </p:oleObj>
              </mc:Choice>
              <mc:Fallback>
                <p:oleObj name="" r:id="rId7" imgW="139700" imgH="139700" progId="Equation.DSMT4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99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19738" y="1949450"/>
                        <a:ext cx="527050" cy="527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5" name="对象 75864"/>
          <p:cNvGraphicFramePr/>
          <p:nvPr/>
        </p:nvGraphicFramePr>
        <p:xfrm>
          <a:off x="7720013" y="1917700"/>
          <a:ext cx="760412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9" imgW="227965" imgH="177800" progId="Equation.DSMT4">
                  <p:embed/>
                </p:oleObj>
              </mc:Choice>
              <mc:Fallback>
                <p:oleObj name="" r:id="rId9" imgW="227965" imgH="177800" progId="Equation.DSMT4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99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720013" y="1917700"/>
                        <a:ext cx="760412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6" name="对象 75865"/>
          <p:cNvGraphicFramePr/>
          <p:nvPr/>
        </p:nvGraphicFramePr>
        <p:xfrm>
          <a:off x="4211638" y="3178175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11" imgW="127000" imgH="177165" progId="Equation.DSMT4">
                  <p:embed/>
                </p:oleObj>
              </mc:Choice>
              <mc:Fallback>
                <p:oleObj name="" r:id="rId11" imgW="127000" imgH="177165" progId="Equation.DSMT4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211638" y="3178175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67" name="对象 75866"/>
          <p:cNvGraphicFramePr/>
          <p:nvPr/>
        </p:nvGraphicFramePr>
        <p:xfrm>
          <a:off x="4321175" y="2549525"/>
          <a:ext cx="304800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3" imgW="88265" imgH="164465" progId="Equation.DSMT4">
                  <p:embed/>
                </p:oleObj>
              </mc:Choice>
              <mc:Fallback>
                <p:oleObj name="" r:id="rId13" imgW="88265" imgH="164465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321175" y="2549525"/>
                        <a:ext cx="304800" cy="566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868" name="直接连接符 75867"/>
          <p:cNvSpPr/>
          <p:nvPr/>
        </p:nvSpPr>
        <p:spPr>
          <a:xfrm flipV="1">
            <a:off x="3924300" y="3789363"/>
            <a:ext cx="1152525" cy="541337"/>
          </a:xfrm>
          <a:prstGeom prst="line">
            <a:avLst/>
          </a:prstGeom>
          <a:ln w="28575" cap="flat" cmpd="sng">
            <a:solidFill>
              <a:srgbClr val="6666FF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5869" name="对象 75868"/>
          <p:cNvGraphicFramePr/>
          <p:nvPr/>
        </p:nvGraphicFramePr>
        <p:xfrm>
          <a:off x="6719888" y="3213100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5" imgW="127000" imgH="177165" progId="Equation.DSMT4">
                  <p:embed/>
                </p:oleObj>
              </mc:Choice>
              <mc:Fallback>
                <p:oleObj name="" r:id="rId15" imgW="127000" imgH="177165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719888" y="3213100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0" name="对象 75869"/>
          <p:cNvGraphicFramePr/>
          <p:nvPr/>
        </p:nvGraphicFramePr>
        <p:xfrm>
          <a:off x="6610350" y="2549525"/>
          <a:ext cx="652463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6" imgW="190500" imgH="165100" progId="Equation.DSMT4">
                  <p:embed/>
                </p:oleObj>
              </mc:Choice>
              <mc:Fallback>
                <p:oleObj name="" r:id="rId16" imgW="190500" imgH="16510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17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610350" y="2549525"/>
                        <a:ext cx="652463" cy="566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871" name="直接连接符 75870"/>
          <p:cNvSpPr/>
          <p:nvPr/>
        </p:nvSpPr>
        <p:spPr>
          <a:xfrm flipV="1">
            <a:off x="6300788" y="3760788"/>
            <a:ext cx="1206500" cy="598487"/>
          </a:xfrm>
          <a:prstGeom prst="line">
            <a:avLst/>
          </a:prstGeom>
          <a:ln w="28575" cap="flat" cmpd="sng">
            <a:solidFill>
              <a:srgbClr val="6666FF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5872" name="对象 75871"/>
          <p:cNvGraphicFramePr/>
          <p:nvPr/>
        </p:nvGraphicFramePr>
        <p:xfrm>
          <a:off x="5565775" y="2527300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8" imgW="127000" imgH="177165" progId="Equation.DSMT4">
                  <p:embed/>
                </p:oleObj>
              </mc:Choice>
              <mc:Fallback>
                <p:oleObj name="" r:id="rId18" imgW="127000" imgH="177165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65775" y="2527300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3" name="对象 75872"/>
          <p:cNvGraphicFramePr/>
          <p:nvPr/>
        </p:nvGraphicFramePr>
        <p:xfrm>
          <a:off x="5565775" y="3827463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9" imgW="127000" imgH="177165" progId="Equation.DSMT4">
                  <p:embed/>
                </p:oleObj>
              </mc:Choice>
              <mc:Fallback>
                <p:oleObj name="" r:id="rId19" imgW="127000" imgH="177165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565775" y="3827463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4" name="对象 75873"/>
          <p:cNvGraphicFramePr/>
          <p:nvPr/>
        </p:nvGraphicFramePr>
        <p:xfrm>
          <a:off x="5456238" y="3198813"/>
          <a:ext cx="65405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20" imgW="190500" imgH="165100" progId="Equation.DSMT4">
                  <p:embed/>
                </p:oleObj>
              </mc:Choice>
              <mc:Fallback>
                <p:oleObj name="" r:id="rId20" imgW="190500" imgH="165100" progId="Equation.DSMT4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456238" y="3198813"/>
                        <a:ext cx="654050" cy="566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5" name="对象 75874"/>
          <p:cNvGraphicFramePr/>
          <p:nvPr/>
        </p:nvGraphicFramePr>
        <p:xfrm>
          <a:off x="3059113" y="2527300"/>
          <a:ext cx="433387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22" imgW="127000" imgH="177165" progId="Equation.DSMT4">
                  <p:embed/>
                </p:oleObj>
              </mc:Choice>
              <mc:Fallback>
                <p:oleObj name="" r:id="rId22" imgW="127000" imgH="177165" progId="Equation.DSMT4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059113" y="2527300"/>
                        <a:ext cx="433387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6" name="对象 75875"/>
          <p:cNvGraphicFramePr/>
          <p:nvPr/>
        </p:nvGraphicFramePr>
        <p:xfrm>
          <a:off x="3059113" y="3829050"/>
          <a:ext cx="433387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23" imgW="127000" imgH="177165" progId="Equation.DSMT4">
                  <p:embed/>
                </p:oleObj>
              </mc:Choice>
              <mc:Fallback>
                <p:oleObj name="" r:id="rId23" imgW="127000" imgH="177165" progId="Equation.DSMT4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059113" y="3829050"/>
                        <a:ext cx="433387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7" name="对象 75876"/>
          <p:cNvGraphicFramePr/>
          <p:nvPr/>
        </p:nvGraphicFramePr>
        <p:xfrm>
          <a:off x="3124200" y="3198813"/>
          <a:ext cx="30480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24" imgW="88265" imgH="164465" progId="Equation.DSMT4">
                  <p:embed/>
                </p:oleObj>
              </mc:Choice>
              <mc:Fallback>
                <p:oleObj name="" r:id="rId24" imgW="88265" imgH="164465" progId="Equation.DSMT4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124200" y="3198813"/>
                        <a:ext cx="304800" cy="566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8" name="对象 75877"/>
          <p:cNvGraphicFramePr/>
          <p:nvPr/>
        </p:nvGraphicFramePr>
        <p:xfrm>
          <a:off x="7883525" y="2527300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25" imgW="127000" imgH="177165" progId="Equation.DSMT4">
                  <p:embed/>
                </p:oleObj>
              </mc:Choice>
              <mc:Fallback>
                <p:oleObj name="" r:id="rId25" imgW="127000" imgH="177165" progId="Equation.DSMT4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883525" y="2527300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79" name="对象 75878"/>
          <p:cNvGraphicFramePr/>
          <p:nvPr/>
        </p:nvGraphicFramePr>
        <p:xfrm>
          <a:off x="7948613" y="3198813"/>
          <a:ext cx="30480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26" imgW="88265" imgH="164465" progId="Equation.DSMT4">
                  <p:embed/>
                </p:oleObj>
              </mc:Choice>
              <mc:Fallback>
                <p:oleObj name="" r:id="rId26" imgW="88265" imgH="164465" progId="Equation.DSMT4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948613" y="3198813"/>
                        <a:ext cx="304800" cy="566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80" name="对象 75879"/>
          <p:cNvGraphicFramePr/>
          <p:nvPr/>
        </p:nvGraphicFramePr>
        <p:xfrm>
          <a:off x="7883525" y="3827463"/>
          <a:ext cx="4349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27" imgW="127000" imgH="177165" progId="Equation.DSMT4">
                  <p:embed/>
                </p:oleObj>
              </mc:Choice>
              <mc:Fallback>
                <p:oleObj name="" r:id="rId27" imgW="127000" imgH="177165" progId="Equation.DSMT4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66FF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883525" y="3827463"/>
                        <a:ext cx="434975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5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5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5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5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5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5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5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5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5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5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5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5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5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30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5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5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45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5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5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7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8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28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2632</Words>
  <Application>WPS 演示</Application>
  <PresentationFormat>在屏幕上显示</PresentationFormat>
  <Paragraphs>530</Paragraphs>
  <Slides>33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96</vt:i4>
      </vt:variant>
      <vt:variant>
        <vt:lpstr>幻灯片标题</vt:lpstr>
      </vt:variant>
      <vt:variant>
        <vt:i4>33</vt:i4>
      </vt:variant>
    </vt:vector>
  </HeadingPairs>
  <TitlesOfParts>
    <vt:vector size="144" baseType="lpstr">
      <vt:lpstr>Arial</vt:lpstr>
      <vt:lpstr>宋体</vt:lpstr>
      <vt:lpstr>Wingdings</vt:lpstr>
      <vt:lpstr>华文新魏</vt:lpstr>
      <vt:lpstr>隶书</vt:lpstr>
      <vt:lpstr>楷体_GB2312</vt:lpstr>
      <vt:lpstr>Times New Roman</vt:lpstr>
      <vt:lpstr>幼圆</vt:lpstr>
      <vt:lpstr>黑体</vt:lpstr>
      <vt:lpstr>新宋体</vt:lpstr>
      <vt:lpstr>微软雅黑</vt:lpstr>
      <vt:lpstr>Arial Unicode MS</vt:lpstr>
      <vt:lpstr>Calibri</vt:lpstr>
      <vt:lpstr>28</vt:lpstr>
      <vt:lpstr>1_28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1.2.1 任意角的三角函数</dc:title>
  <dc:creator>沈伟彬</dc:creator>
  <cp:lastModifiedBy>草草</cp:lastModifiedBy>
  <cp:revision>439</cp:revision>
  <dcterms:created xsi:type="dcterms:W3CDTF">2005-10-20T06:58:15Z</dcterms:created>
  <dcterms:modified xsi:type="dcterms:W3CDTF">2018-11-16T13:59:01Z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