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23"/>
  </p:notesMasterIdLst>
  <p:sldIdLst>
    <p:sldId id="289" r:id="rId4"/>
    <p:sldId id="275" r:id="rId5"/>
    <p:sldId id="295" r:id="rId6"/>
    <p:sldId id="296" r:id="rId7"/>
    <p:sldId id="288" r:id="rId8"/>
    <p:sldId id="290" r:id="rId9"/>
    <p:sldId id="299" r:id="rId10"/>
    <p:sldId id="291" r:id="rId11"/>
    <p:sldId id="292" r:id="rId12"/>
    <p:sldId id="293" r:id="rId13"/>
    <p:sldId id="305" r:id="rId14"/>
    <p:sldId id="272" r:id="rId15"/>
    <p:sldId id="285" r:id="rId16"/>
    <p:sldId id="286" r:id="rId17"/>
    <p:sldId id="287" r:id="rId18"/>
    <p:sldId id="297" r:id="rId19"/>
    <p:sldId id="273" r:id="rId20"/>
    <p:sldId id="274" r:id="rId21"/>
    <p:sldId id="309" r:id="rId22"/>
    <p:sldId id="278" r:id="rId24"/>
    <p:sldId id="276" r:id="rId25"/>
    <p:sldId id="277" r:id="rId26"/>
    <p:sldId id="307" r:id="rId27"/>
    <p:sldId id="279" r:id="rId28"/>
    <p:sldId id="280" r:id="rId29"/>
    <p:sldId id="281" r:id="rId30"/>
    <p:sldId id="282" r:id="rId31"/>
    <p:sldId id="283" r:id="rId32"/>
    <p:sldId id="284" r:id="rId3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1" d="100"/>
          <a:sy n="61" d="100"/>
        </p:scale>
        <p:origin x="-15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4" Type="http://schemas.openxmlformats.org/officeDocument/2006/relationships/image" Target="../media/image15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5" Type="http://schemas.openxmlformats.org/officeDocument/2006/relationships/image" Target="../media/image20.wmf"/><Relationship Id="rId4" Type="http://schemas.openxmlformats.org/officeDocument/2006/relationships/image" Target="../media/image19.wmf"/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0.vml.rels><?xml version="1.0" encoding="UTF-8" standalone="yes"?>
<Relationships xmlns="http://schemas.openxmlformats.org/package/2006/relationships"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13.vml.rels><?xml version="1.0" encoding="UTF-8" standalone="yes"?>
<Relationships xmlns="http://schemas.openxmlformats.org/package/2006/relationships"><Relationship Id="rId4" Type="http://schemas.openxmlformats.org/officeDocument/2006/relationships/image" Target="../media/image35.wmf"/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6386" name="页眉占位符 1638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b="0" dirty="0"/>
          </a:p>
        </p:txBody>
      </p:sp>
      <p:sp>
        <p:nvSpPr>
          <p:cNvPr id="16387" name="日期占位符 16386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b="0" dirty="0"/>
          </a:p>
        </p:txBody>
      </p:sp>
      <p:sp>
        <p:nvSpPr>
          <p:cNvPr id="16388" name="幻灯片图像占位符 16387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389" name="文本占位符 16388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6390" name="页脚占位符 16389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b="0" dirty="0"/>
          </a:p>
        </p:txBody>
      </p:sp>
      <p:sp>
        <p:nvSpPr>
          <p:cNvPr id="16391" name="灯片编号占位符 16390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38" name="幻灯片图像占位符 9113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91139" name="文本占位符 9113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 err="1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幻灯片图像占位符 8806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88067" name="文本占位符 88066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/>
          <a:p>
            <a:pPr lvl="0"/>
            <a:r>
              <a:rPr lang="en-US" altLang="zh-CN" dirty="0" err="1"/>
              <a:t>www.czsx.com.cn</a:t>
            </a:r>
            <a:endParaRPr lang="en-US" altLang="zh-CN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>
          <a:outerShdw dist="107763" dir="2699999" algn="ctr" rotWithShape="0">
            <a:srgbClr val="020000"/>
          </a:outerShdw>
        </a:effectLst>
      </p:bgPr>
    </p:bg>
    <p:spTree>
      <p:nvGrpSpPr>
        <p:cNvPr id="1" name=""/>
        <p:cNvGrpSpPr/>
        <p:nvPr/>
      </p:nvGrpSpPr>
      <p:grpSpPr/>
      <p:grpSp>
        <p:nvGrpSpPr>
          <p:cNvPr id="63490" name="组合 63489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63491" name="矩形 63490"/>
            <p:cNvSpPr/>
            <p:nvPr/>
          </p:nvSpPr>
          <p:spPr>
            <a:xfrm>
              <a:off x="0" y="0"/>
              <a:ext cx="5760" cy="535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492" name="矩形 63491"/>
            <p:cNvSpPr/>
            <p:nvPr/>
          </p:nvSpPr>
          <p:spPr>
            <a:xfrm>
              <a:off x="0" y="3147"/>
              <a:ext cx="5760" cy="1173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63493" name="标题 63492"/>
          <p:cNvSpPr>
            <a:spLocks noGrp="1"/>
          </p:cNvSpPr>
          <p:nvPr>
            <p:ph type="ctrTitle"/>
          </p:nvPr>
        </p:nvSpPr>
        <p:spPr>
          <a:xfrm>
            <a:off x="1295400" y="1524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zh-CN" dirty="0"/>
          </a:p>
        </p:txBody>
      </p:sp>
      <p:sp>
        <p:nvSpPr>
          <p:cNvPr id="63494" name="副标题 63493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63495" name="日期占位符 63494"/>
          <p:cNvSpPr>
            <a:spLocks noGrp="1"/>
          </p:cNvSpPr>
          <p:nvPr>
            <p:ph type="dt" sz="half" idx="2"/>
          </p:nvPr>
        </p:nvSpPr>
        <p:spPr>
          <a:xfrm>
            <a:off x="12954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 b="0">
                <a:solidFill>
                  <a:srgbClr val="FFFFFF"/>
                </a:solidFill>
                <a:latin typeface="Arial Narrow" panose="020B0606020202030204" pitchFamily="34" charset="0"/>
              </a:defRPr>
            </a:lvl1pPr>
          </a:lstStyle>
          <a:p>
            <a:pPr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3496" name="页脚占位符 63495"/>
          <p:cNvSpPr>
            <a:spLocks noGrp="1"/>
          </p:cNvSpPr>
          <p:nvPr>
            <p:ph type="ftr" sz="quarter" idx="3"/>
          </p:nvPr>
        </p:nvSpPr>
        <p:spPr>
          <a:xfrm>
            <a:off x="37338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 b="0">
                <a:solidFill>
                  <a:srgbClr val="FFFFFF"/>
                </a:solidFill>
                <a:latin typeface="Arial Narrow" panose="020B0606020202030204" pitchFamily="34" charset="0"/>
              </a:defRPr>
            </a:lvl1pPr>
          </a:lstStyle>
          <a:p>
            <a:pPr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3497" name="灯片编号占位符 63496"/>
          <p:cNvSpPr>
            <a:spLocks noGrp="1"/>
          </p:cNvSpPr>
          <p:nvPr>
            <p:ph type="sldNum" sz="quarter" idx="4"/>
          </p:nvPr>
        </p:nvSpPr>
        <p:spPr>
          <a:xfrm>
            <a:off x="7162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 b="0">
                <a:solidFill>
                  <a:srgbClr val="FFFFFF"/>
                </a:solidFill>
                <a:latin typeface="Arial Narrow" panose="020B0606020202030204" pitchFamily="34" charset="0"/>
              </a:defRPr>
            </a:lvl1pPr>
          </a:lstStyle>
          <a:p>
            <a:pPr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63498" name="组合 63497"/>
          <p:cNvGrpSpPr/>
          <p:nvPr/>
        </p:nvGrpSpPr>
        <p:grpSpPr>
          <a:xfrm>
            <a:off x="152400" y="314325"/>
            <a:ext cx="847725" cy="6543675"/>
            <a:chOff x="96" y="198"/>
            <a:chExt cx="534" cy="4122"/>
          </a:xfrm>
        </p:grpSpPr>
        <p:sp>
          <p:nvSpPr>
            <p:cNvPr id="63499" name="平行四边形 63498"/>
            <p:cNvSpPr/>
            <p:nvPr/>
          </p:nvSpPr>
          <p:spPr>
            <a:xfrm rot="5400000" flipH="1">
              <a:off x="81" y="1994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00" name="平行四边形 63499"/>
            <p:cNvSpPr/>
            <p:nvPr/>
          </p:nvSpPr>
          <p:spPr>
            <a:xfrm rot="5400000" flipH="1">
              <a:off x="81" y="2588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01" name="平行四边形 63500"/>
            <p:cNvSpPr/>
            <p:nvPr/>
          </p:nvSpPr>
          <p:spPr>
            <a:xfrm rot="5400000" flipH="1">
              <a:off x="80" y="3181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02" name="平行四边形 63501"/>
            <p:cNvSpPr/>
            <p:nvPr/>
          </p:nvSpPr>
          <p:spPr>
            <a:xfrm rot="5400000" flipH="1">
              <a:off x="83" y="3774"/>
              <a:ext cx="558" cy="533"/>
            </a:xfrm>
            <a:prstGeom prst="parallelogram">
              <a:avLst>
                <a:gd name="adj" fmla="val 5543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03" name="平行四边形 63502"/>
            <p:cNvSpPr/>
            <p:nvPr/>
          </p:nvSpPr>
          <p:spPr>
            <a:xfrm rot="5400000" flipH="1">
              <a:off x="81" y="213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04" name="平行四边形 63503"/>
            <p:cNvSpPr/>
            <p:nvPr/>
          </p:nvSpPr>
          <p:spPr>
            <a:xfrm rot="5400000" flipH="1">
              <a:off x="80" y="803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05" name="平行四边形 63504"/>
            <p:cNvSpPr/>
            <p:nvPr/>
          </p:nvSpPr>
          <p:spPr>
            <a:xfrm rot="5400000" flipH="1">
              <a:off x="80" y="1399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63506" name="矩形 63505"/>
          <p:cNvSpPr/>
          <p:nvPr/>
        </p:nvSpPr>
        <p:spPr>
          <a:xfrm>
            <a:off x="441325" y="0"/>
            <a:ext cx="276225" cy="685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b="0" dirty="0">
              <a:latin typeface="Times New Roman" panose="02020603050405020304" pitchFamily="18" charset="0"/>
            </a:endParaRPr>
          </a:p>
        </p:txBody>
      </p:sp>
      <p:sp>
        <p:nvSpPr>
          <p:cNvPr id="63507" name="五边形 63506"/>
          <p:cNvSpPr/>
          <p:nvPr/>
        </p:nvSpPr>
        <p:spPr>
          <a:xfrm flipH="1">
            <a:off x="547688" y="2717800"/>
            <a:ext cx="8596312" cy="254000"/>
          </a:xfrm>
          <a:prstGeom prst="homePlate">
            <a:avLst>
              <a:gd name="adj" fmla="val 58913"/>
            </a:avLst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b="0" dirty="0">
              <a:latin typeface="Times New Roman" panose="02020603050405020304" pitchFamily="18" charset="0"/>
            </a:endParaRPr>
          </a:p>
        </p:txBody>
      </p:sp>
      <p:grpSp>
        <p:nvGrpSpPr>
          <p:cNvPr id="63508" name="组合 63507"/>
          <p:cNvGrpSpPr/>
          <p:nvPr/>
        </p:nvGrpSpPr>
        <p:grpSpPr>
          <a:xfrm>
            <a:off x="422275" y="2697163"/>
            <a:ext cx="295275" cy="4160837"/>
            <a:chOff x="266" y="1699"/>
            <a:chExt cx="186" cy="2621"/>
          </a:xfrm>
        </p:grpSpPr>
        <p:sp>
          <p:nvSpPr>
            <p:cNvPr id="63509" name="椭圆 63508"/>
            <p:cNvSpPr/>
            <p:nvPr/>
          </p:nvSpPr>
          <p:spPr>
            <a:xfrm>
              <a:off x="266" y="1699"/>
              <a:ext cx="186" cy="173"/>
            </a:xfrm>
            <a:prstGeom prst="ellipse">
              <a:avLst/>
            </a:prstGeom>
            <a:gradFill rotWithShape="0">
              <a:gsLst>
                <a:gs pos="0">
                  <a:srgbClr val="FEFFFF"/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10" name="矩形 63509"/>
            <p:cNvSpPr/>
            <p:nvPr/>
          </p:nvSpPr>
          <p:spPr>
            <a:xfrm>
              <a:off x="292" y="1701"/>
              <a:ext cx="102" cy="26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3511" name="组合 63510"/>
          <p:cNvGrpSpPr/>
          <p:nvPr/>
        </p:nvGrpSpPr>
        <p:grpSpPr>
          <a:xfrm>
            <a:off x="484188" y="2697163"/>
            <a:ext cx="9056687" cy="274637"/>
            <a:chOff x="305" y="1046"/>
            <a:chExt cx="5705" cy="173"/>
          </a:xfrm>
        </p:grpSpPr>
        <p:sp>
          <p:nvSpPr>
            <p:cNvPr id="63512" name="椭圆 63511"/>
            <p:cNvSpPr/>
            <p:nvPr/>
          </p:nvSpPr>
          <p:spPr>
            <a:xfrm>
              <a:off x="5818" y="1046"/>
              <a:ext cx="192" cy="173"/>
            </a:xfrm>
            <a:prstGeom prst="ellipse">
              <a:avLst/>
            </a:prstGeom>
            <a:gradFill rotWithShape="0">
              <a:gsLst>
                <a:gs pos="0">
                  <a:srgbClr val="FEFFFF"/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13" name="矩形 63512"/>
            <p:cNvSpPr/>
            <p:nvPr/>
          </p:nvSpPr>
          <p:spPr>
            <a:xfrm>
              <a:off x="305" y="1086"/>
              <a:ext cx="5513" cy="1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3514" name="组合 63513"/>
          <p:cNvGrpSpPr/>
          <p:nvPr/>
        </p:nvGrpSpPr>
        <p:grpSpPr>
          <a:xfrm>
            <a:off x="150813" y="0"/>
            <a:ext cx="849312" cy="6858000"/>
            <a:chOff x="95" y="0"/>
            <a:chExt cx="535" cy="4320"/>
          </a:xfrm>
        </p:grpSpPr>
        <p:sp>
          <p:nvSpPr>
            <p:cNvPr id="63515" name="平行四边形 63514"/>
            <p:cNvSpPr/>
            <p:nvPr/>
          </p:nvSpPr>
          <p:spPr>
            <a:xfrm rot="-5400000">
              <a:off x="81" y="2291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16" name="平行四边形 63515"/>
            <p:cNvSpPr/>
            <p:nvPr/>
          </p:nvSpPr>
          <p:spPr>
            <a:xfrm rot="-5400000">
              <a:off x="81" y="2886"/>
              <a:ext cx="565" cy="533"/>
            </a:xfrm>
            <a:prstGeom prst="parallelogram">
              <a:avLst>
                <a:gd name="adj" fmla="val 561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17" name="平行四边形 63516"/>
            <p:cNvSpPr/>
            <p:nvPr/>
          </p:nvSpPr>
          <p:spPr>
            <a:xfrm rot="-5400000">
              <a:off x="80" y="3479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18" name="平行四边形 63517"/>
            <p:cNvSpPr/>
            <p:nvPr/>
          </p:nvSpPr>
          <p:spPr>
            <a:xfrm rot="-5400000">
              <a:off x="81" y="508"/>
              <a:ext cx="565" cy="533"/>
            </a:xfrm>
            <a:prstGeom prst="parallelogram">
              <a:avLst>
                <a:gd name="adj" fmla="val 561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19" name="平行四边形 63518"/>
            <p:cNvSpPr/>
            <p:nvPr/>
          </p:nvSpPr>
          <p:spPr>
            <a:xfrm rot="-5400000">
              <a:off x="80" y="1101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20" name="平行四边形 63519"/>
            <p:cNvSpPr/>
            <p:nvPr/>
          </p:nvSpPr>
          <p:spPr>
            <a:xfrm rot="-5400000">
              <a:off x="80" y="1697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3521" name="任意多边形 63520"/>
            <p:cNvSpPr/>
            <p:nvPr/>
          </p:nvSpPr>
          <p:spPr>
            <a:xfrm>
              <a:off x="98" y="0"/>
              <a:ext cx="532" cy="465"/>
            </a:xfrm>
            <a:custGeom>
              <a:avLst/>
              <a:gdLst/>
              <a:ahLst/>
              <a:cxnLst/>
              <a:pathLst>
                <a:path w="532" h="465">
                  <a:moveTo>
                    <a:pt x="1" y="0"/>
                  </a:moveTo>
                  <a:lnTo>
                    <a:pt x="0" y="166"/>
                  </a:lnTo>
                  <a:lnTo>
                    <a:pt x="532" y="465"/>
                  </a:lnTo>
                  <a:lnTo>
                    <a:pt x="532" y="201"/>
                  </a:lnTo>
                  <a:lnTo>
                    <a:pt x="172" y="0"/>
                  </a:lnTo>
                  <a:lnTo>
                    <a:pt x="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>
                    <a:alpha val="100000"/>
                  </a:schemeClr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3522" name="任意多边形 63521"/>
            <p:cNvSpPr/>
            <p:nvPr/>
          </p:nvSpPr>
          <p:spPr>
            <a:xfrm>
              <a:off x="95" y="4060"/>
              <a:ext cx="457" cy="260"/>
            </a:xfrm>
            <a:custGeom>
              <a:avLst/>
              <a:gdLst/>
              <a:ahLst/>
              <a:cxnLst/>
              <a:pathLst>
                <a:path w="457" h="264">
                  <a:moveTo>
                    <a:pt x="457" y="260"/>
                  </a:moveTo>
                  <a:lnTo>
                    <a:pt x="1" y="0"/>
                  </a:lnTo>
                  <a:lnTo>
                    <a:pt x="0" y="264"/>
                  </a:lnTo>
                  <a:lnTo>
                    <a:pt x="457" y="26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>
                    <a:alpha val="100000"/>
                  </a:schemeClr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>
    <p:zoom dir="in"/>
  </p:transition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219200" y="20447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83124" y="20447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62800" y="381000"/>
            <a:ext cx="1981200" cy="5778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219200" y="381000"/>
            <a:ext cx="5828748" cy="5778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>
          <a:outerShdw dist="107763" dir="2699999" algn="ctr" rotWithShape="0">
            <a:srgbClr val="020000"/>
          </a:outerShdw>
        </a:effectLst>
      </p:bgPr>
    </p:bg>
    <p:spTree>
      <p:nvGrpSpPr>
        <p:cNvPr id="1" name=""/>
        <p:cNvGrpSpPr/>
        <p:nvPr/>
      </p:nvGrpSpPr>
      <p:grpSpPr/>
      <p:sp>
        <p:nvSpPr>
          <p:cNvPr id="62466" name="标题 62465"/>
          <p:cNvSpPr>
            <a:spLocks noGrp="1"/>
          </p:cNvSpPr>
          <p:nvPr>
            <p:ph type="title"/>
          </p:nvPr>
        </p:nvSpPr>
        <p:spPr>
          <a:xfrm>
            <a:off x="1371600" y="381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2467" name="文本占位符 62466"/>
          <p:cNvSpPr>
            <a:spLocks noGrp="1"/>
          </p:cNvSpPr>
          <p:nvPr>
            <p:ph type="body" idx="1"/>
          </p:nvPr>
        </p:nvSpPr>
        <p:spPr>
          <a:xfrm>
            <a:off x="1219200" y="20447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2468" name="日期占位符 62467"/>
          <p:cNvSpPr>
            <a:spLocks noGrp="1"/>
          </p:cNvSpPr>
          <p:nvPr>
            <p:ph type="dt" sz="half" idx="2"/>
          </p:nvPr>
        </p:nvSpPr>
        <p:spPr>
          <a:xfrm>
            <a:off x="122555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latin typeface="Arial Narrow" panose="020B0606020202030204" pitchFamily="34" charset="0"/>
              </a:defRPr>
            </a:lvl1pPr>
          </a:lstStyle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2469" name="页脚占位符 62468"/>
          <p:cNvSpPr>
            <a:spLocks noGrp="1"/>
          </p:cNvSpPr>
          <p:nvPr>
            <p:ph type="ftr" sz="quarter" idx="3"/>
          </p:nvPr>
        </p:nvSpPr>
        <p:spPr>
          <a:xfrm>
            <a:off x="366395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>
                <a:latin typeface="Arial Narrow" panose="020B0606020202030204" pitchFamily="34" charset="0"/>
              </a:defRPr>
            </a:lvl1pPr>
          </a:lstStyle>
          <a:p>
            <a:pPr lvl="0">
              <a:spcBef>
                <a:spcPct val="50000"/>
              </a:spcBef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2470" name="灯片编号占位符 62469"/>
          <p:cNvSpPr>
            <a:spLocks noGrp="1"/>
          </p:cNvSpPr>
          <p:nvPr>
            <p:ph type="sldNum" sz="quarter" idx="4"/>
          </p:nvPr>
        </p:nvSpPr>
        <p:spPr>
          <a:xfrm>
            <a:off x="709295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>
                <a:latin typeface="Arial Narrow" panose="020B0606020202030204" pitchFamily="34" charset="0"/>
              </a:defRPr>
            </a:lvl1pPr>
          </a:lstStyle>
          <a:p>
            <a:pPr lvl="0">
              <a:spcBef>
                <a:spcPct val="50000"/>
              </a:spcBef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62471" name="组合 62470"/>
          <p:cNvGrpSpPr/>
          <p:nvPr/>
        </p:nvGrpSpPr>
        <p:grpSpPr>
          <a:xfrm>
            <a:off x="152400" y="314325"/>
            <a:ext cx="561975" cy="6543675"/>
            <a:chOff x="96" y="198"/>
            <a:chExt cx="534" cy="4122"/>
          </a:xfrm>
        </p:grpSpPr>
        <p:sp>
          <p:nvSpPr>
            <p:cNvPr id="62472" name="平行四边形 62471"/>
            <p:cNvSpPr/>
            <p:nvPr/>
          </p:nvSpPr>
          <p:spPr>
            <a:xfrm rot="5400000" flipH="1">
              <a:off x="81" y="1994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73" name="平行四边形 62472"/>
            <p:cNvSpPr/>
            <p:nvPr/>
          </p:nvSpPr>
          <p:spPr>
            <a:xfrm rot="5400000" flipH="1">
              <a:off x="81" y="2588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74" name="平行四边形 62473"/>
            <p:cNvSpPr/>
            <p:nvPr/>
          </p:nvSpPr>
          <p:spPr>
            <a:xfrm rot="5400000" flipH="1">
              <a:off x="80" y="3181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75" name="平行四边形 62474"/>
            <p:cNvSpPr/>
            <p:nvPr/>
          </p:nvSpPr>
          <p:spPr>
            <a:xfrm rot="5400000" flipH="1">
              <a:off x="83" y="3774"/>
              <a:ext cx="558" cy="533"/>
            </a:xfrm>
            <a:prstGeom prst="parallelogram">
              <a:avLst>
                <a:gd name="adj" fmla="val 55437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76" name="平行四边形 62475"/>
            <p:cNvSpPr/>
            <p:nvPr/>
          </p:nvSpPr>
          <p:spPr>
            <a:xfrm rot="5400000" flipH="1">
              <a:off x="81" y="213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77" name="平行四边形 62476"/>
            <p:cNvSpPr/>
            <p:nvPr/>
          </p:nvSpPr>
          <p:spPr>
            <a:xfrm rot="5400000" flipH="1">
              <a:off x="80" y="803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78" name="平行四边形 62477"/>
            <p:cNvSpPr/>
            <p:nvPr/>
          </p:nvSpPr>
          <p:spPr>
            <a:xfrm rot="5400000" flipH="1">
              <a:off x="80" y="1399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1080000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62479" name="矩形 62478"/>
          <p:cNvSpPr/>
          <p:nvPr/>
        </p:nvSpPr>
        <p:spPr>
          <a:xfrm>
            <a:off x="250825" y="19050"/>
            <a:ext cx="276225" cy="685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b="0" dirty="0">
              <a:latin typeface="Times New Roman" panose="02020603050405020304" pitchFamily="18" charset="0"/>
            </a:endParaRPr>
          </a:p>
        </p:txBody>
      </p:sp>
      <p:sp>
        <p:nvSpPr>
          <p:cNvPr id="62480" name="五边形 62479"/>
          <p:cNvSpPr/>
          <p:nvPr/>
        </p:nvSpPr>
        <p:spPr>
          <a:xfrm flipH="1">
            <a:off x="376238" y="655638"/>
            <a:ext cx="8596312" cy="254000"/>
          </a:xfrm>
          <a:prstGeom prst="homePlate">
            <a:avLst>
              <a:gd name="adj" fmla="val 58913"/>
            </a:avLst>
          </a:prstGeom>
          <a:gradFill rotWithShape="0">
            <a:gsLst>
              <a:gs pos="0">
                <a:schemeClr val="bg2"/>
              </a:gs>
              <a:gs pos="50000">
                <a:schemeClr val="folHlink"/>
              </a:gs>
              <a:gs pos="100000">
                <a:schemeClr val="bg2"/>
              </a:gs>
            </a:gsLst>
            <a:lin ang="540000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b="0" dirty="0">
              <a:latin typeface="Times New Roman" panose="02020603050405020304" pitchFamily="18" charset="0"/>
            </a:endParaRPr>
          </a:p>
        </p:txBody>
      </p:sp>
      <p:grpSp>
        <p:nvGrpSpPr>
          <p:cNvPr id="62481" name="组合 62480"/>
          <p:cNvGrpSpPr/>
          <p:nvPr/>
        </p:nvGrpSpPr>
        <p:grpSpPr>
          <a:xfrm>
            <a:off x="212725" y="595313"/>
            <a:ext cx="295275" cy="4910137"/>
            <a:chOff x="266" y="1059"/>
            <a:chExt cx="186" cy="3093"/>
          </a:xfrm>
        </p:grpSpPr>
        <p:sp>
          <p:nvSpPr>
            <p:cNvPr id="62482" name="椭圆 62481"/>
            <p:cNvSpPr/>
            <p:nvPr/>
          </p:nvSpPr>
          <p:spPr>
            <a:xfrm>
              <a:off x="266" y="1059"/>
              <a:ext cx="186" cy="173"/>
            </a:xfrm>
            <a:prstGeom prst="ellipse">
              <a:avLst/>
            </a:prstGeom>
            <a:gradFill rotWithShape="0">
              <a:gsLst>
                <a:gs pos="0">
                  <a:srgbClr val="FEFFFF"/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83" name="矩形 62482"/>
            <p:cNvSpPr/>
            <p:nvPr/>
          </p:nvSpPr>
          <p:spPr>
            <a:xfrm>
              <a:off x="292" y="1205"/>
              <a:ext cx="120" cy="294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2484" name="组合 62483"/>
          <p:cNvGrpSpPr/>
          <p:nvPr/>
        </p:nvGrpSpPr>
        <p:grpSpPr>
          <a:xfrm>
            <a:off x="144463" y="628650"/>
            <a:ext cx="9056687" cy="274638"/>
            <a:chOff x="305" y="1046"/>
            <a:chExt cx="5705" cy="173"/>
          </a:xfrm>
        </p:grpSpPr>
        <p:sp>
          <p:nvSpPr>
            <p:cNvPr id="62485" name="椭圆 62484"/>
            <p:cNvSpPr/>
            <p:nvPr/>
          </p:nvSpPr>
          <p:spPr>
            <a:xfrm>
              <a:off x="5818" y="1046"/>
              <a:ext cx="192" cy="173"/>
            </a:xfrm>
            <a:prstGeom prst="ellipse">
              <a:avLst/>
            </a:prstGeom>
            <a:gradFill rotWithShape="0">
              <a:gsLst>
                <a:gs pos="0">
                  <a:srgbClr val="FEFFFF"/>
                </a:gs>
                <a:gs pos="100000">
                  <a:schemeClr val="folHlink"/>
                </a:gs>
              </a:gsLst>
              <a:path path="shape">
                <a:fillToRect l="50000" t="50000" r="50000" b="50000"/>
              </a:path>
              <a:tileRect/>
            </a:gradFill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86" name="矩形 62485"/>
            <p:cNvSpPr/>
            <p:nvPr/>
          </p:nvSpPr>
          <p:spPr>
            <a:xfrm>
              <a:off x="305" y="1086"/>
              <a:ext cx="5513" cy="1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2487" name="组合 62486"/>
          <p:cNvGrpSpPr/>
          <p:nvPr/>
        </p:nvGrpSpPr>
        <p:grpSpPr>
          <a:xfrm>
            <a:off x="74613" y="0"/>
            <a:ext cx="677862" cy="6858000"/>
            <a:chOff x="95" y="0"/>
            <a:chExt cx="535" cy="4320"/>
          </a:xfrm>
        </p:grpSpPr>
        <p:sp>
          <p:nvSpPr>
            <p:cNvPr id="62488" name="平行四边形 62487"/>
            <p:cNvSpPr/>
            <p:nvPr/>
          </p:nvSpPr>
          <p:spPr>
            <a:xfrm rot="-5400000">
              <a:off x="81" y="2291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89" name="平行四边形 62488"/>
            <p:cNvSpPr/>
            <p:nvPr/>
          </p:nvSpPr>
          <p:spPr>
            <a:xfrm rot="-5400000">
              <a:off x="81" y="2886"/>
              <a:ext cx="565" cy="533"/>
            </a:xfrm>
            <a:prstGeom prst="parallelogram">
              <a:avLst>
                <a:gd name="adj" fmla="val 561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90" name="平行四边形 62489"/>
            <p:cNvSpPr/>
            <p:nvPr/>
          </p:nvSpPr>
          <p:spPr>
            <a:xfrm rot="-5400000">
              <a:off x="80" y="3479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91" name="平行四边形 62490"/>
            <p:cNvSpPr/>
            <p:nvPr/>
          </p:nvSpPr>
          <p:spPr>
            <a:xfrm rot="-5400000">
              <a:off x="81" y="508"/>
              <a:ext cx="565" cy="533"/>
            </a:xfrm>
            <a:prstGeom prst="parallelogram">
              <a:avLst>
                <a:gd name="adj" fmla="val 561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92" name="平行四边形 62491"/>
            <p:cNvSpPr/>
            <p:nvPr/>
          </p:nvSpPr>
          <p:spPr>
            <a:xfrm rot="-5400000">
              <a:off x="80" y="1101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93" name="平行四边形 62492"/>
            <p:cNvSpPr/>
            <p:nvPr/>
          </p:nvSpPr>
          <p:spPr>
            <a:xfrm rot="-5400000">
              <a:off x="80" y="1697"/>
              <a:ext cx="564" cy="533"/>
            </a:xfrm>
            <a:prstGeom prst="parallelogram">
              <a:avLst>
                <a:gd name="adj" fmla="val 56033"/>
              </a:avLst>
            </a:prstGeom>
            <a:gradFill rotWithShape="0">
              <a:gsLst>
                <a:gs pos="0">
                  <a:schemeClr val="accent2"/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rot="0" vert="eaVert" wrap="none" anchor="ctr"/>
            <a:p>
              <a:pPr lvl="0" algn="ctr">
                <a:buClr>
                  <a:schemeClr val="bg1"/>
                </a:buClr>
              </a:pPr>
              <a:endParaRPr sz="2400" b="0" dirty="0">
                <a:latin typeface="Times New Roman" panose="02020603050405020304" pitchFamily="18" charset="0"/>
              </a:endParaRPr>
            </a:p>
          </p:txBody>
        </p:sp>
        <p:sp>
          <p:nvSpPr>
            <p:cNvPr id="62494" name="任意多边形 62493"/>
            <p:cNvSpPr/>
            <p:nvPr/>
          </p:nvSpPr>
          <p:spPr>
            <a:xfrm>
              <a:off x="98" y="0"/>
              <a:ext cx="532" cy="465"/>
            </a:xfrm>
            <a:custGeom>
              <a:avLst/>
              <a:gdLst/>
              <a:ahLst/>
              <a:cxnLst/>
              <a:pathLst>
                <a:path w="532" h="465">
                  <a:moveTo>
                    <a:pt x="1" y="0"/>
                  </a:moveTo>
                  <a:lnTo>
                    <a:pt x="0" y="166"/>
                  </a:lnTo>
                  <a:lnTo>
                    <a:pt x="532" y="465"/>
                  </a:lnTo>
                  <a:lnTo>
                    <a:pt x="532" y="201"/>
                  </a:lnTo>
                  <a:lnTo>
                    <a:pt x="172" y="0"/>
                  </a:lnTo>
                  <a:lnTo>
                    <a:pt x="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>
                    <a:alpha val="100000"/>
                  </a:schemeClr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2495" name="任意多边形 62494"/>
            <p:cNvSpPr/>
            <p:nvPr/>
          </p:nvSpPr>
          <p:spPr>
            <a:xfrm>
              <a:off x="95" y="4060"/>
              <a:ext cx="457" cy="260"/>
            </a:xfrm>
            <a:custGeom>
              <a:avLst/>
              <a:gdLst/>
              <a:ahLst/>
              <a:cxnLst/>
              <a:pathLst>
                <a:path w="457" h="264">
                  <a:moveTo>
                    <a:pt x="457" y="260"/>
                  </a:moveTo>
                  <a:lnTo>
                    <a:pt x="1" y="0"/>
                  </a:lnTo>
                  <a:lnTo>
                    <a:pt x="0" y="264"/>
                  </a:lnTo>
                  <a:lnTo>
                    <a:pt x="457" y="26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>
                    <a:alpha val="100000"/>
                  </a:schemeClr>
                </a:gs>
                <a:gs pos="100000">
                  <a:schemeClr val="accent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>
    <p:zoom dir="in"/>
  </p:transition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00000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Monotype Sorts" pitchFamily="2" charset="2"/>
        <a:buChar char="b"/>
        <a:defRPr sz="32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Font typeface="Monotype Sorts" pitchFamily="2" charset="2"/>
        <a:buChar char="•"/>
        <a:defRPr sz="28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Monotype Sorts" pitchFamily="2" charset="2"/>
        <a:buChar char="–"/>
        <a:defRPr sz="24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Monotype Sorts" pitchFamily="2" charset="2"/>
        <a:buChar char="–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Monotype Sorts" pitchFamily="2" charset="2"/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Monotype Sorts" pitchFamily="2" charset="2"/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Monotype Sorts" pitchFamily="2" charset="2"/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Monotype Sorts" pitchFamily="2" charset="2"/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Monotype Sorts" pitchFamily="2" charset="2"/>
        <a:buChar char="»"/>
        <a:defRPr sz="2000" b="0" i="0" u="none" kern="1200" baseline="0">
          <a:solidFill>
            <a:schemeClr val="tx1"/>
          </a:solidFill>
          <a:effectLst>
            <a:outerShdw blurRad="38100" dist="38100" dir="2700000">
              <a:srgbClr val="000000"/>
            </a:outerShdw>
          </a:effectLst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6.wmf"/><Relationship Id="rId6" Type="http://schemas.openxmlformats.org/officeDocument/2006/relationships/oleObject" Target="../embeddings/oleObject5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4.bin"/><Relationship Id="rId3" Type="http://schemas.openxmlformats.org/officeDocument/2006/relationships/image" Target="../media/image4.w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7.bin"/><Relationship Id="rId3" Type="http://schemas.openxmlformats.org/officeDocument/2006/relationships/image" Target="../media/image7.w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wmf"/><Relationship Id="rId3" Type="http://schemas.openxmlformats.org/officeDocument/2006/relationships/oleObject" Target="../embeddings/oleObject8.bin"/><Relationship Id="rId2" Type="http://schemas.openxmlformats.org/officeDocument/2006/relationships/image" Target="../media/image9.wmf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5.wmf"/><Relationship Id="rId8" Type="http://schemas.openxmlformats.org/officeDocument/2006/relationships/oleObject" Target="../embeddings/oleObject12.bin"/><Relationship Id="rId7" Type="http://schemas.openxmlformats.org/officeDocument/2006/relationships/image" Target="../media/image14.wmf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0.bin"/><Relationship Id="rId3" Type="http://schemas.openxmlformats.org/officeDocument/2006/relationships/image" Target="../media/image12.wmf"/><Relationship Id="rId2" Type="http://schemas.openxmlformats.org/officeDocument/2006/relationships/oleObject" Target="../embeddings/oleObject9.bin"/><Relationship Id="rId11" Type="http://schemas.openxmlformats.org/officeDocument/2006/relationships/vmlDrawing" Target="../drawings/vmlDrawing5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wmf"/><Relationship Id="rId8" Type="http://schemas.openxmlformats.org/officeDocument/2006/relationships/oleObject" Target="../embeddings/oleObject16.bin"/><Relationship Id="rId7" Type="http://schemas.openxmlformats.org/officeDocument/2006/relationships/image" Target="../media/image18.wmf"/><Relationship Id="rId6" Type="http://schemas.openxmlformats.org/officeDocument/2006/relationships/oleObject" Target="../embeddings/oleObject15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4.bin"/><Relationship Id="rId3" Type="http://schemas.openxmlformats.org/officeDocument/2006/relationships/image" Target="../media/image16.wmf"/><Relationship Id="rId2" Type="http://schemas.openxmlformats.org/officeDocument/2006/relationships/oleObject" Target="../embeddings/oleObject13.bin"/><Relationship Id="rId13" Type="http://schemas.openxmlformats.org/officeDocument/2006/relationships/vmlDrawing" Target="../drawings/vmlDrawing6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20.wmf"/><Relationship Id="rId10" Type="http://schemas.openxmlformats.org/officeDocument/2006/relationships/oleObject" Target="../embeddings/oleObject17.bin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1.wmf"/><Relationship Id="rId2" Type="http://schemas.openxmlformats.org/officeDocument/2006/relationships/oleObject" Target="../embeddings/oleObject18.bin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2.wmf"/><Relationship Id="rId2" Type="http://schemas.openxmlformats.org/officeDocument/2006/relationships/oleObject" Target="../embeddings/oleObject19.bin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3.wmf"/><Relationship Id="rId2" Type="http://schemas.openxmlformats.org/officeDocument/2006/relationships/oleObject" Target="../embeddings/oleObject20.bin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5.bin"/><Relationship Id="rId8" Type="http://schemas.openxmlformats.org/officeDocument/2006/relationships/image" Target="../media/image27.wmf"/><Relationship Id="rId7" Type="http://schemas.openxmlformats.org/officeDocument/2006/relationships/oleObject" Target="../embeddings/oleObject24.bin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5.wmf"/><Relationship Id="rId3" Type="http://schemas.openxmlformats.org/officeDocument/2006/relationships/oleObject" Target="../embeddings/oleObject22.bin"/><Relationship Id="rId2" Type="http://schemas.openxmlformats.org/officeDocument/2006/relationships/image" Target="../media/image24.wmf"/><Relationship Id="rId14" Type="http://schemas.openxmlformats.org/officeDocument/2006/relationships/vmlDrawing" Target="../drawings/vmlDrawing10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29.wmf"/><Relationship Id="rId11" Type="http://schemas.openxmlformats.org/officeDocument/2006/relationships/oleObject" Target="../embeddings/oleObject26.bin"/><Relationship Id="rId10" Type="http://schemas.openxmlformats.org/officeDocument/2006/relationships/image" Target="../media/image28.wmf"/><Relationship Id="rId1" Type="http://schemas.openxmlformats.org/officeDocument/2006/relationships/oleObject" Target="../embeddings/oleObject21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1.vml"/><Relationship Id="rId8" Type="http://schemas.openxmlformats.org/officeDocument/2006/relationships/slideLayout" Target="../slideLayouts/slideLayout2.xml"/><Relationship Id="rId7" Type="http://schemas.openxmlformats.org/officeDocument/2006/relationships/oleObject" Target="../embeddings/oleObject30.bin"/><Relationship Id="rId6" Type="http://schemas.openxmlformats.org/officeDocument/2006/relationships/image" Target="../media/image32.w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31.wmf"/><Relationship Id="rId3" Type="http://schemas.openxmlformats.org/officeDocument/2006/relationships/oleObject" Target="../embeddings/oleObject28.bin"/><Relationship Id="rId2" Type="http://schemas.openxmlformats.org/officeDocument/2006/relationships/image" Target="../media/image30.wmf"/><Relationship Id="rId1" Type="http://schemas.openxmlformats.org/officeDocument/2006/relationships/oleObject" Target="../embeddings/oleObject27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2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32.bin"/><Relationship Id="rId3" Type="http://schemas.openxmlformats.org/officeDocument/2006/relationships/image" Target="../media/image2.wmf"/><Relationship Id="rId2" Type="http://schemas.openxmlformats.org/officeDocument/2006/relationships/oleObject" Target="../embeddings/oleObject31.bin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35.wmf"/><Relationship Id="rId8" Type="http://schemas.openxmlformats.org/officeDocument/2006/relationships/oleObject" Target="../embeddings/oleObject37.bin"/><Relationship Id="rId7" Type="http://schemas.openxmlformats.org/officeDocument/2006/relationships/image" Target="../media/image34.wmf"/><Relationship Id="rId6" Type="http://schemas.openxmlformats.org/officeDocument/2006/relationships/oleObject" Target="../embeddings/oleObject36.bin"/><Relationship Id="rId5" Type="http://schemas.openxmlformats.org/officeDocument/2006/relationships/image" Target="../media/image33.wmf"/><Relationship Id="rId4" Type="http://schemas.openxmlformats.org/officeDocument/2006/relationships/oleObject" Target="../embeddings/oleObject35.bin"/><Relationship Id="rId3" Type="http://schemas.openxmlformats.org/officeDocument/2006/relationships/oleObject" Target="../embeddings/oleObject34.bin"/><Relationship Id="rId2" Type="http://schemas.openxmlformats.org/officeDocument/2006/relationships/image" Target="../media/image32.wmf"/><Relationship Id="rId12" Type="http://schemas.openxmlformats.org/officeDocument/2006/relationships/notesSlide" Target="../notesSlides/notesSlide1.xml"/><Relationship Id="rId11" Type="http://schemas.openxmlformats.org/officeDocument/2006/relationships/vmlDrawing" Target="../drawings/vmlDrawing13.vml"/><Relationship Id="rId10" Type="http://schemas.openxmlformats.org/officeDocument/2006/relationships/slideLayout" Target="../slideLayouts/slideLayout12.xml"/><Relationship Id="rId1" Type="http://schemas.openxmlformats.org/officeDocument/2006/relationships/oleObject" Target="../embeddings/oleObject3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vmlDrawing" Target="../drawings/vmlDrawing14.v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6.wmf"/><Relationship Id="rId4" Type="http://schemas.openxmlformats.org/officeDocument/2006/relationships/image" Target="../media/image3.wmf"/><Relationship Id="rId3" Type="http://schemas.openxmlformats.org/officeDocument/2006/relationships/oleObject" Target="../embeddings/oleObject39.bin"/><Relationship Id="rId2" Type="http://schemas.openxmlformats.org/officeDocument/2006/relationships/image" Target="../media/image2.wmf"/><Relationship Id="rId1" Type="http://schemas.openxmlformats.org/officeDocument/2006/relationships/oleObject" Target="../embeddings/oleObject38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标题 3993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39" name="副标题 3993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9940" name="图片 3993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9941" name="对象 39940"/>
          <p:cNvGraphicFramePr/>
          <p:nvPr/>
        </p:nvGraphicFramePr>
        <p:xfrm>
          <a:off x="1476375" y="1341438"/>
          <a:ext cx="6337300" cy="134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2197100" imgH="469900" progId="Equation.DSMT4">
                  <p:embed/>
                </p:oleObj>
              </mc:Choice>
              <mc:Fallback>
                <p:oleObj name="" r:id="rId2" imgW="2197100" imgH="4699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76375" y="1341438"/>
                        <a:ext cx="6337300" cy="1344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2" name="对象 39941"/>
          <p:cNvGraphicFramePr/>
          <p:nvPr/>
        </p:nvGraphicFramePr>
        <p:xfrm>
          <a:off x="323850" y="2924175"/>
          <a:ext cx="5975350" cy="1309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2082800" imgH="457200" progId="Equation.DSMT4">
                  <p:embed/>
                </p:oleObj>
              </mc:Choice>
              <mc:Fallback>
                <p:oleObj name="" r:id="rId4" imgW="2082800" imgH="4572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3850" y="2924175"/>
                        <a:ext cx="5975350" cy="1309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3" name="矩形 39942"/>
          <p:cNvSpPr/>
          <p:nvPr/>
        </p:nvSpPr>
        <p:spPr>
          <a:xfrm>
            <a:off x="1258888" y="2060575"/>
            <a:ext cx="6121400" cy="23050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期中复习专题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标题 2560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3" name="副标题 2560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5604" name="图片 256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269413" cy="6884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7" name="矩形 25606"/>
          <p:cNvSpPr/>
          <p:nvPr/>
        </p:nvSpPr>
        <p:spPr>
          <a:xfrm>
            <a:off x="395288" y="1700213"/>
            <a:ext cx="64087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0" dirty="0">
                <a:latin typeface="Arial" panose="020B0604020202020204" pitchFamily="34" charset="0"/>
              </a:rPr>
              <a:t>（</a:t>
            </a:r>
            <a:r>
              <a:rPr lang="en-US" altLang="zh-CN" sz="2800" b="0" dirty="0">
                <a:latin typeface="Arial" panose="020B0604020202020204" pitchFamily="34" charset="0"/>
              </a:rPr>
              <a:t>1</a:t>
            </a:r>
            <a:r>
              <a:rPr lang="zh-CN" altLang="en-US" sz="2800" b="0" dirty="0">
                <a:latin typeface="Arial" panose="020B0604020202020204" pitchFamily="34" charset="0"/>
              </a:rPr>
              <a:t>）</a:t>
            </a:r>
            <a:r>
              <a:rPr lang="en-US" altLang="zh-CN" sz="2800" b="0" dirty="0">
                <a:latin typeface="Arial" panose="020B0604020202020204" pitchFamily="34" charset="0"/>
              </a:rPr>
              <a:t>3.6</a:t>
            </a:r>
            <a:r>
              <a:rPr lang="zh-CN" altLang="en-US" sz="2800" b="0" dirty="0">
                <a:latin typeface="Arial" panose="020B0604020202020204" pitchFamily="34" charset="0"/>
              </a:rPr>
              <a:t>万精确到</a:t>
            </a:r>
            <a:r>
              <a:rPr lang="zh-CN" altLang="en-US" sz="2800" b="0" u="sng" dirty="0">
                <a:latin typeface="Arial" panose="020B0604020202020204" pitchFamily="34" charset="0"/>
              </a:rPr>
              <a:t>              </a:t>
            </a:r>
            <a:r>
              <a:rPr lang="zh-CN" altLang="en-US" sz="2800" b="0" dirty="0">
                <a:latin typeface="Arial" panose="020B0604020202020204" pitchFamily="34" charset="0"/>
              </a:rPr>
              <a:t>位</a:t>
            </a:r>
            <a:r>
              <a:rPr lang="en-US" altLang="zh-CN" sz="2800" b="0">
                <a:latin typeface="Arial" panose="020B0604020202020204" pitchFamily="34" charset="0"/>
              </a:rPr>
              <a:t>,</a:t>
            </a:r>
            <a:endParaRPr lang="en-US" altLang="zh-CN" sz="2800" b="0">
              <a:latin typeface="Arial" panose="020B0604020202020204" pitchFamily="34" charset="0"/>
            </a:endParaRPr>
          </a:p>
        </p:txBody>
      </p:sp>
      <p:graphicFrame>
        <p:nvGraphicFramePr>
          <p:cNvPr id="25608" name="对象 25607"/>
          <p:cNvGraphicFramePr/>
          <p:nvPr/>
        </p:nvGraphicFramePr>
        <p:xfrm>
          <a:off x="611188" y="2420938"/>
          <a:ext cx="2273300" cy="54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901065" imgH="254000" progId="Equation.DSMT4">
                  <p:embed/>
                </p:oleObj>
              </mc:Choice>
              <mc:Fallback>
                <p:oleObj name="" r:id="rId2" imgW="901065" imgH="2540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11188" y="2420938"/>
                        <a:ext cx="2273300" cy="5445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9" name="矩形 25608"/>
          <p:cNvSpPr/>
          <p:nvPr/>
        </p:nvSpPr>
        <p:spPr>
          <a:xfrm>
            <a:off x="2771775" y="2349500"/>
            <a:ext cx="30829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0" dirty="0">
                <a:latin typeface="Arial" panose="020B0604020202020204" pitchFamily="34" charset="0"/>
              </a:rPr>
              <a:t>精确到</a:t>
            </a:r>
            <a:r>
              <a:rPr lang="zh-CN" altLang="en-US" sz="2800" b="0" u="sng" dirty="0">
                <a:latin typeface="Arial" panose="020B0604020202020204" pitchFamily="34" charset="0"/>
              </a:rPr>
              <a:t>              </a:t>
            </a:r>
            <a:r>
              <a:rPr lang="zh-CN" altLang="en-US" sz="2800" b="0" dirty="0">
                <a:latin typeface="Arial" panose="020B0604020202020204" pitchFamily="34" charset="0"/>
              </a:rPr>
              <a:t>位</a:t>
            </a:r>
            <a:r>
              <a:rPr lang="en-US" altLang="zh-CN" sz="2800" b="0">
                <a:latin typeface="Arial" panose="020B0604020202020204" pitchFamily="34" charset="0"/>
              </a:rPr>
              <a:t>,</a:t>
            </a:r>
            <a:endParaRPr lang="en-US" altLang="zh-CN" sz="2800" b="0">
              <a:latin typeface="Arial" panose="020B0604020202020204" pitchFamily="34" charset="0"/>
            </a:endParaRPr>
          </a:p>
        </p:txBody>
      </p:sp>
      <p:sp>
        <p:nvSpPr>
          <p:cNvPr id="25610" name="文本框 25609"/>
          <p:cNvSpPr txBox="1"/>
          <p:nvPr/>
        </p:nvSpPr>
        <p:spPr>
          <a:xfrm>
            <a:off x="539750" y="3068638"/>
            <a:ext cx="86042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 dirty="0">
                <a:latin typeface="Arial" panose="020B0604020202020204" pitchFamily="34" charset="0"/>
              </a:rPr>
              <a:t>(3)56398000</a:t>
            </a:r>
            <a:r>
              <a:rPr lang="zh-CN" altLang="en-US" sz="2800" b="0" dirty="0">
                <a:latin typeface="Arial" panose="020B0604020202020204" pitchFamily="34" charset="0"/>
              </a:rPr>
              <a:t>精确到万位表示为</a:t>
            </a:r>
            <a:r>
              <a:rPr lang="zh-CN" altLang="en-US" sz="2800" b="0" u="sng" dirty="0">
                <a:latin typeface="Arial" panose="020B0604020202020204" pitchFamily="34" charset="0"/>
              </a:rPr>
              <a:t>                            </a:t>
            </a:r>
            <a:r>
              <a:rPr lang="zh-CN" altLang="en-US" sz="2800" b="0" dirty="0">
                <a:latin typeface="Arial" panose="020B0604020202020204" pitchFamily="34" charset="0"/>
              </a:rPr>
              <a:t>  。</a:t>
            </a:r>
            <a:r>
              <a:rPr lang="zh-CN" altLang="en-US" sz="2800" b="0" u="sng" dirty="0">
                <a:latin typeface="Arial" panose="020B0604020202020204" pitchFamily="34" charset="0"/>
              </a:rPr>
              <a:t>                   </a:t>
            </a:r>
            <a:r>
              <a:rPr lang="zh-CN" altLang="en-US" sz="2800" b="0" dirty="0">
                <a:latin typeface="Arial" panose="020B0604020202020204" pitchFamily="34" charset="0"/>
              </a:rPr>
              <a:t> </a:t>
            </a:r>
            <a:endParaRPr lang="zh-CN" altLang="en-US" sz="2800" b="0">
              <a:latin typeface="Arial" panose="020B0604020202020204" pitchFamily="34" charset="0"/>
            </a:endParaRPr>
          </a:p>
        </p:txBody>
      </p:sp>
      <p:sp>
        <p:nvSpPr>
          <p:cNvPr id="25612" name="文本框 25611"/>
          <p:cNvSpPr txBox="1"/>
          <p:nvPr/>
        </p:nvSpPr>
        <p:spPr>
          <a:xfrm>
            <a:off x="457200" y="3716338"/>
            <a:ext cx="8686800" cy="116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anose="02010600030101010101" pitchFamily="2" charset="-122"/>
              </a:rPr>
              <a:t>(4)</a:t>
            </a:r>
            <a:r>
              <a:rPr lang="zh-CN" altLang="en-US" sz="2800" dirty="0">
                <a:latin typeface="宋体" panose="02010600030101010101" pitchFamily="2" charset="-122"/>
              </a:rPr>
              <a:t>把多项式        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按</a:t>
            </a:r>
            <a:r>
              <a:rPr lang="en-US" altLang="zh-CN" sz="2800" dirty="0">
                <a:latin typeface="宋体" panose="02010600030101010101" pitchFamily="2" charset="-122"/>
              </a:rPr>
              <a:t>x</a:t>
            </a:r>
            <a:r>
              <a:rPr lang="zh-CN" altLang="en-US" sz="2800" dirty="0">
                <a:latin typeface="宋体" panose="02010600030101010101" pitchFamily="2" charset="-122"/>
              </a:rPr>
              <a:t>升幂为排列为</a:t>
            </a:r>
            <a:r>
              <a:rPr lang="zh-CN" altLang="en-US" sz="2800" u="sng" dirty="0">
                <a:latin typeface="宋体" panose="02010600030101010101" pitchFamily="2" charset="-122"/>
              </a:rPr>
              <a:t>                          </a:t>
            </a:r>
            <a:r>
              <a:rPr lang="zh-CN" altLang="en-US" sz="2800" b="0" dirty="0">
                <a:latin typeface="Arial" panose="020B0604020202020204" pitchFamily="34" charset="0"/>
              </a:rPr>
              <a:t>。 </a:t>
            </a:r>
            <a:endParaRPr lang="zh-CN" altLang="en-US" sz="2800" b="0">
              <a:latin typeface="Arial" panose="020B0604020202020204" pitchFamily="34" charset="0"/>
            </a:endParaRPr>
          </a:p>
        </p:txBody>
      </p:sp>
      <p:graphicFrame>
        <p:nvGraphicFramePr>
          <p:cNvPr id="25613" name="对象 25612"/>
          <p:cNvGraphicFramePr/>
          <p:nvPr/>
        </p:nvGraphicFramePr>
        <p:xfrm>
          <a:off x="2627313" y="3716338"/>
          <a:ext cx="403225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4" imgW="1193800" imgH="228600" progId="Equation.3">
                  <p:embed/>
                </p:oleObj>
              </mc:Choice>
              <mc:Fallback>
                <p:oleObj name="" r:id="rId4" imgW="1193800" imgH="2286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27313" y="3716338"/>
                        <a:ext cx="4032250" cy="666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4" name="文本框 25613"/>
          <p:cNvSpPr txBox="1"/>
          <p:nvPr/>
        </p:nvSpPr>
        <p:spPr>
          <a:xfrm>
            <a:off x="457200" y="5013325"/>
            <a:ext cx="86868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latin typeface="宋体" panose="02010600030101010101" pitchFamily="2" charset="-122"/>
              </a:rPr>
              <a:t>(5)</a:t>
            </a:r>
            <a:r>
              <a:rPr lang="zh-CN" altLang="en-US" sz="2800" dirty="0">
                <a:latin typeface="宋体" panose="02010600030101010101" pitchFamily="2" charset="-122"/>
              </a:rPr>
              <a:t>把多项式        </a:t>
            </a:r>
            <a:endParaRPr lang="zh-CN" altLang="en-US" sz="2800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宋体" panose="02010600030101010101" pitchFamily="2" charset="-122"/>
              </a:rPr>
              <a:t>按</a:t>
            </a:r>
            <a:r>
              <a:rPr lang="en-US" altLang="zh-CN" sz="2800" dirty="0">
                <a:latin typeface="宋体" panose="02010600030101010101" pitchFamily="2" charset="-122"/>
              </a:rPr>
              <a:t>r</a:t>
            </a:r>
            <a:r>
              <a:rPr lang="zh-CN" altLang="en-US" sz="2800" dirty="0">
                <a:latin typeface="宋体" panose="02010600030101010101" pitchFamily="2" charset="-122"/>
              </a:rPr>
              <a:t>降幂进行排列为</a:t>
            </a:r>
            <a:r>
              <a:rPr lang="zh-CN" altLang="en-US" sz="2800" u="sng" dirty="0">
                <a:latin typeface="宋体" panose="02010600030101010101" pitchFamily="2" charset="-122"/>
              </a:rPr>
              <a:t>                            </a:t>
            </a:r>
            <a:r>
              <a:rPr lang="en-US" altLang="zh-CN" sz="2800">
                <a:latin typeface="宋体" panose="02010600030101010101" pitchFamily="2" charset="-122"/>
              </a:rPr>
              <a:t>.</a:t>
            </a:r>
            <a:r>
              <a:rPr lang="en-US" altLang="zh-CN" sz="2800" u="sng">
                <a:latin typeface="宋体" panose="02010600030101010101" pitchFamily="2" charset="-122"/>
              </a:rPr>
              <a:t>                      </a:t>
            </a:r>
            <a:endParaRPr lang="en-US" altLang="zh-CN" sz="2800">
              <a:latin typeface="宋体" panose="02010600030101010101" pitchFamily="2" charset="-122"/>
            </a:endParaRPr>
          </a:p>
        </p:txBody>
      </p:sp>
      <p:graphicFrame>
        <p:nvGraphicFramePr>
          <p:cNvPr id="25615" name="对象 25614"/>
          <p:cNvGraphicFramePr/>
          <p:nvPr/>
        </p:nvGraphicFramePr>
        <p:xfrm>
          <a:off x="2555875" y="4724400"/>
          <a:ext cx="3744913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6" imgW="1231265" imgH="393700" progId="Equation.3">
                  <p:embed/>
                </p:oleObj>
              </mc:Choice>
              <mc:Fallback>
                <p:oleObj name="" r:id="rId6" imgW="1231265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555875" y="4724400"/>
                        <a:ext cx="3744913" cy="103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6" name="文本框 25615"/>
          <p:cNvSpPr txBox="1"/>
          <p:nvPr/>
        </p:nvSpPr>
        <p:spPr>
          <a:xfrm>
            <a:off x="323850" y="908050"/>
            <a:ext cx="30241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0" dirty="0">
                <a:latin typeface="Arial" panose="020B0604020202020204" pitchFamily="34" charset="0"/>
              </a:rPr>
              <a:t>一</a:t>
            </a:r>
            <a:r>
              <a:rPr lang="en-US" altLang="zh-CN" sz="3200" b="0" dirty="0">
                <a:latin typeface="Arial" panose="020B0604020202020204" pitchFamily="34" charset="0"/>
              </a:rPr>
              <a:t>.</a:t>
            </a:r>
            <a:r>
              <a:rPr lang="zh-CN" altLang="en-US" sz="3200" b="0" dirty="0">
                <a:latin typeface="Arial" panose="020B0604020202020204" pitchFamily="34" charset="0"/>
              </a:rPr>
              <a:t>填空</a:t>
            </a:r>
            <a:r>
              <a:rPr lang="en-US" altLang="zh-CN" sz="3200" b="0">
                <a:latin typeface="Arial" panose="020B0604020202020204" pitchFamily="34" charset="0"/>
              </a:rPr>
              <a:t>:</a:t>
            </a:r>
            <a:endParaRPr lang="en-US" altLang="zh-CN" sz="3200" b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标题 5120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03" name="副标题 5120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1204" name="图片 512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412" y="-26987"/>
            <a:ext cx="9269412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5" name="文本框 51204"/>
          <p:cNvSpPr txBox="1"/>
          <p:nvPr/>
        </p:nvSpPr>
        <p:spPr>
          <a:xfrm>
            <a:off x="468313" y="981075"/>
            <a:ext cx="76327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 dirty="0">
                <a:latin typeface="Arial" panose="020B0604020202020204" pitchFamily="34" charset="0"/>
              </a:rPr>
              <a:t>(6)</a:t>
            </a:r>
            <a:r>
              <a:rPr lang="zh-CN" altLang="en-US" sz="2800" b="0" dirty="0">
                <a:latin typeface="Arial" panose="020B0604020202020204" pitchFamily="34" charset="0"/>
              </a:rPr>
              <a:t>某数按四舍五入取近似数为</a:t>
            </a:r>
            <a:r>
              <a:rPr lang="en-US" altLang="zh-CN" sz="2800" b="0" dirty="0">
                <a:latin typeface="Arial" panose="020B0604020202020204" pitchFamily="34" charset="0"/>
              </a:rPr>
              <a:t>4.29,</a:t>
            </a:r>
            <a:r>
              <a:rPr lang="zh-CN" altLang="en-US" sz="2800" b="0" dirty="0">
                <a:latin typeface="Arial" panose="020B0604020202020204" pitchFamily="34" charset="0"/>
              </a:rPr>
              <a:t>则这个数</a:t>
            </a:r>
            <a:r>
              <a:rPr lang="en-US" altLang="zh-CN" sz="2800" b="0" dirty="0">
                <a:latin typeface="Arial" panose="020B0604020202020204" pitchFamily="34" charset="0"/>
              </a:rPr>
              <a:t>x</a:t>
            </a:r>
            <a:r>
              <a:rPr lang="zh-CN" altLang="en-US" sz="2800" b="0" dirty="0">
                <a:latin typeface="Arial" panose="020B0604020202020204" pitchFamily="34" charset="0"/>
              </a:rPr>
              <a:t>的取值范围为</a:t>
            </a:r>
            <a:r>
              <a:rPr lang="zh-CN" altLang="en-US" sz="2800" b="0" u="sng" dirty="0">
                <a:latin typeface="Arial" panose="020B0604020202020204" pitchFamily="34" charset="0"/>
              </a:rPr>
              <a:t>                    </a:t>
            </a:r>
            <a:r>
              <a:rPr lang="zh-CN" altLang="en-US" sz="2800" b="0" dirty="0">
                <a:latin typeface="Arial" panose="020B0604020202020204" pitchFamily="34" charset="0"/>
              </a:rPr>
              <a:t>。</a:t>
            </a:r>
            <a:endParaRPr lang="zh-CN" altLang="en-US" sz="2800" b="0" dirty="0">
              <a:latin typeface="Arial" panose="020B0604020202020204" pitchFamily="34" charset="0"/>
            </a:endParaRPr>
          </a:p>
        </p:txBody>
      </p:sp>
      <p:sp>
        <p:nvSpPr>
          <p:cNvPr id="51206" name="文本框 51205"/>
          <p:cNvSpPr txBox="1"/>
          <p:nvPr/>
        </p:nvSpPr>
        <p:spPr>
          <a:xfrm>
            <a:off x="323850" y="2349500"/>
            <a:ext cx="799306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0" dirty="0">
                <a:latin typeface="Arial" panose="020B0604020202020204" pitchFamily="34" charset="0"/>
              </a:rPr>
              <a:t>（</a:t>
            </a:r>
            <a:r>
              <a:rPr lang="en-US" altLang="zh-CN" sz="2800" b="0" dirty="0">
                <a:latin typeface="Arial" panose="020B0604020202020204" pitchFamily="34" charset="0"/>
              </a:rPr>
              <a:t>7</a:t>
            </a:r>
            <a:r>
              <a:rPr lang="zh-CN" altLang="en-US" sz="2800" b="0" dirty="0">
                <a:latin typeface="Arial" panose="020B0604020202020204" pitchFamily="34" charset="0"/>
              </a:rPr>
              <a:t>）四个各不相等</a:t>
            </a:r>
            <a:r>
              <a:rPr lang="en-US" altLang="zh-CN" sz="2800" b="0" err="1">
                <a:latin typeface="Arial" panose="020B0604020202020204" pitchFamily="34" charset="0"/>
              </a:rPr>
              <a:t>a,b,c,d</a:t>
            </a:r>
            <a:r>
              <a:rPr lang="zh-CN" altLang="en-US" sz="2800" b="0" dirty="0">
                <a:latin typeface="Arial" panose="020B0604020202020204" pitchFamily="34" charset="0"/>
              </a:rPr>
              <a:t>的整数，它们的积为</a:t>
            </a:r>
            <a:r>
              <a:rPr lang="en-US" altLang="zh-CN" sz="2800" b="0" err="1">
                <a:latin typeface="Arial" panose="020B0604020202020204" pitchFamily="34" charset="0"/>
              </a:rPr>
              <a:t>abcd</a:t>
            </a:r>
            <a:r>
              <a:rPr lang="en-US" altLang="zh-CN" sz="2800" b="0" dirty="0">
                <a:latin typeface="Arial" panose="020B0604020202020204" pitchFamily="34" charset="0"/>
              </a:rPr>
              <a:t>=25</a:t>
            </a:r>
            <a:r>
              <a:rPr lang="zh-CN" altLang="en-US" sz="2800" b="0" dirty="0">
                <a:latin typeface="Arial" panose="020B0604020202020204" pitchFamily="34" charset="0"/>
              </a:rPr>
              <a:t>，那么</a:t>
            </a:r>
            <a:r>
              <a:rPr lang="en-US" altLang="zh-CN" sz="2800" b="0" err="1">
                <a:latin typeface="Arial" panose="020B0604020202020204" pitchFamily="34" charset="0"/>
              </a:rPr>
              <a:t>a+b+c+d</a:t>
            </a:r>
            <a:r>
              <a:rPr lang="zh-CN" altLang="en-US" sz="2800" b="0" dirty="0">
                <a:latin typeface="Arial" panose="020B0604020202020204" pitchFamily="34" charset="0"/>
              </a:rPr>
              <a:t>的值为</a:t>
            </a:r>
            <a:r>
              <a:rPr lang="zh-CN" altLang="en-US" sz="2800" b="0" u="sng" dirty="0">
                <a:latin typeface="Arial" panose="020B0604020202020204" pitchFamily="34" charset="0"/>
              </a:rPr>
              <a:t>                     </a:t>
            </a:r>
            <a:r>
              <a:rPr lang="en-US" altLang="zh-CN" sz="2800" b="0" u="sng">
                <a:latin typeface="Arial" panose="020B0604020202020204" pitchFamily="34" charset="0"/>
              </a:rPr>
              <a:t>.</a:t>
            </a:r>
            <a:endParaRPr lang="en-US" altLang="zh-CN" sz="2800" b="0">
              <a:latin typeface="Arial" panose="020B0604020202020204" pitchFamily="34" charset="0"/>
            </a:endParaRPr>
          </a:p>
        </p:txBody>
      </p:sp>
      <p:grpSp>
        <p:nvGrpSpPr>
          <p:cNvPr id="51207" name="组合 51206"/>
          <p:cNvGrpSpPr/>
          <p:nvPr/>
        </p:nvGrpSpPr>
        <p:grpSpPr>
          <a:xfrm>
            <a:off x="684213" y="3933825"/>
            <a:ext cx="5410200" cy="1249363"/>
            <a:chOff x="576" y="528"/>
            <a:chExt cx="3120" cy="787"/>
          </a:xfrm>
        </p:grpSpPr>
        <p:grpSp>
          <p:nvGrpSpPr>
            <p:cNvPr id="51208" name="组合 51207"/>
            <p:cNvGrpSpPr/>
            <p:nvPr/>
          </p:nvGrpSpPr>
          <p:grpSpPr>
            <a:xfrm>
              <a:off x="720" y="528"/>
              <a:ext cx="2976" cy="787"/>
              <a:chOff x="2496" y="1056"/>
              <a:chExt cx="2976" cy="787"/>
            </a:xfrm>
          </p:grpSpPr>
          <p:graphicFrame>
            <p:nvGraphicFramePr>
              <p:cNvPr id="51209" name="内容占位符 51208"/>
              <p:cNvGraphicFramePr/>
              <p:nvPr>
                <p:ph sz="quarter" idx="2"/>
              </p:nvPr>
            </p:nvGraphicFramePr>
            <p:xfrm>
              <a:off x="2592" y="1056"/>
              <a:ext cx="2880" cy="38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1" name="" r:id="rId2" imgW="1549400" imgH="228600" progId="Equation.3">
                      <p:embed/>
                    </p:oleObj>
                  </mc:Choice>
                  <mc:Fallback>
                    <p:oleObj name="" r:id="rId2" imgW="1549400" imgH="228600" progId="Equation.3">
                      <p:embed/>
                      <p:pic>
                        <p:nvPicPr>
                          <p:cNvPr id="0" name="图片 3080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2592" y="1056"/>
                            <a:ext cx="2880" cy="38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1210" name="内容占位符 51209"/>
              <p:cNvGraphicFramePr/>
              <p:nvPr>
                <p:ph sz="quarter" idx="3"/>
              </p:nvPr>
            </p:nvGraphicFramePr>
            <p:xfrm>
              <a:off x="2496" y="1488"/>
              <a:ext cx="2208" cy="35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2" name="" r:id="rId4" imgW="1422400" imgH="228600" progId="Equation.3">
                      <p:embed/>
                    </p:oleObj>
                  </mc:Choice>
                  <mc:Fallback>
                    <p:oleObj name="" r:id="rId4" imgW="1422400" imgH="228600" progId="Equation.3">
                      <p:embed/>
                      <p:pic>
                        <p:nvPicPr>
                          <p:cNvPr id="0" name="图片 3081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2496" y="1488"/>
                            <a:ext cx="2208" cy="35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51211" name="直接连接符 51210"/>
              <p:cNvSpPr/>
              <p:nvPr/>
            </p:nvSpPr>
            <p:spPr>
              <a:xfrm>
                <a:off x="4704" y="1776"/>
                <a:ext cx="720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51212" name="矩形 51211"/>
            <p:cNvSpPr/>
            <p:nvPr/>
          </p:nvSpPr>
          <p:spPr>
            <a:xfrm>
              <a:off x="576" y="547"/>
              <a:ext cx="3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>
                  <a:latin typeface="Arial" panose="020B0604020202020204" pitchFamily="34" charset="0"/>
                </a:rPr>
                <a:t>8.</a:t>
              </a:r>
              <a:endParaRPr lang="en-US" altLang="zh-CN" sz="32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标题 52225"/>
          <p:cNvSpPr>
            <a:spLocks noGrp="1"/>
          </p:cNvSpPr>
          <p:nvPr>
            <p:ph type="ctrTitle"/>
          </p:nvPr>
        </p:nvSpPr>
        <p:spPr>
          <a:xfrm>
            <a:off x="976313" y="3409950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27" name="副标题 52226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2228" name="图片 522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412" y="-26987"/>
            <a:ext cx="9269412" cy="68849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2229" name="组合 52228"/>
          <p:cNvGrpSpPr/>
          <p:nvPr/>
        </p:nvGrpSpPr>
        <p:grpSpPr>
          <a:xfrm>
            <a:off x="0" y="981075"/>
            <a:ext cx="6245225" cy="1981200"/>
            <a:chOff x="204" y="2931"/>
            <a:chExt cx="3934" cy="1248"/>
          </a:xfrm>
        </p:grpSpPr>
        <p:pic>
          <p:nvPicPr>
            <p:cNvPr id="52230" name="图片 52229" descr="画板01"/>
            <p:cNvPicPr>
              <a:picLocks noChangeAspect="1"/>
            </p:cNvPicPr>
            <p:nvPr/>
          </p:nvPicPr>
          <p:blipFill>
            <a:blip r:embed="rId2"/>
            <a:srcRect l="10397" r="8417" b="15639"/>
            <a:stretch>
              <a:fillRect/>
            </a:stretch>
          </p:blipFill>
          <p:spPr>
            <a:xfrm>
              <a:off x="521" y="3113"/>
              <a:ext cx="3266" cy="106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231" name="矩形 52230"/>
            <p:cNvSpPr/>
            <p:nvPr/>
          </p:nvSpPr>
          <p:spPr>
            <a:xfrm>
              <a:off x="204" y="2931"/>
              <a:ext cx="393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eaLnBrk="0" hangingPunct="0"/>
              <a:r>
                <a:rPr lang="en-US" altLang="zh-CN" sz="3200" dirty="0">
                  <a:latin typeface="Arial" panose="020B0604020202020204" pitchFamily="34" charset="0"/>
                </a:rPr>
                <a:t>9.</a:t>
              </a:r>
              <a:r>
                <a:rPr lang="zh-CN" altLang="en-US" sz="3200" dirty="0">
                  <a:latin typeface="Arial" panose="020B0604020202020204" pitchFamily="34" charset="0"/>
                </a:rPr>
                <a:t>第</a:t>
              </a:r>
              <a:r>
                <a:rPr lang="en-US" altLang="zh-CN" sz="3200" dirty="0">
                  <a:latin typeface="Arial" panose="020B0604020202020204" pitchFamily="34" charset="0"/>
                </a:rPr>
                <a:t>n</a:t>
              </a:r>
              <a:r>
                <a:rPr lang="zh-CN" altLang="en-US" sz="3200" dirty="0">
                  <a:latin typeface="Arial" panose="020B0604020202020204" pitchFamily="34" charset="0"/>
                </a:rPr>
                <a:t>个图案中有地砖</a:t>
              </a:r>
              <a:r>
                <a:rPr lang="zh-CN" altLang="en-US" sz="3200" u="sng" dirty="0">
                  <a:latin typeface="Arial" panose="020B0604020202020204" pitchFamily="34" charset="0"/>
                </a:rPr>
                <a:t>               </a:t>
              </a:r>
              <a:r>
                <a:rPr lang="zh-CN" altLang="en-US" sz="3200" dirty="0">
                  <a:latin typeface="Arial" panose="020B0604020202020204" pitchFamily="34" charset="0"/>
                </a:rPr>
                <a:t>块</a:t>
              </a:r>
              <a:r>
                <a:rPr lang="en-US" altLang="zh-CN" sz="3200">
                  <a:latin typeface="Arial" panose="020B0604020202020204" pitchFamily="34" charset="0"/>
                </a:rPr>
                <a:t>.</a:t>
              </a:r>
              <a:endParaRPr lang="en-US" altLang="zh-CN" sz="3200"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52241" name="图片 14"/>
          <p:cNvGraphicFramePr/>
          <p:nvPr/>
        </p:nvGraphicFramePr>
        <p:xfrm>
          <a:off x="1187450" y="3860800"/>
          <a:ext cx="56515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127635" imgH="140335" progId="Equation.DSMT4">
                  <p:embed/>
                </p:oleObj>
              </mc:Choice>
              <mc:Fallback>
                <p:oleObj name="" r:id="rId3" imgW="127635" imgH="140335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7450" y="3860800"/>
                        <a:ext cx="565150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2240" name="图片 17" descr="15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850" y="4652963"/>
            <a:ext cx="8820150" cy="9477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2232" name="Group 7"/>
          <p:cNvGrpSpPr/>
          <p:nvPr/>
        </p:nvGrpSpPr>
        <p:grpSpPr>
          <a:xfrm>
            <a:off x="539750" y="4724400"/>
            <a:ext cx="4968875" cy="1387475"/>
            <a:chOff x="0" y="0"/>
            <a:chExt cx="7826" cy="2184"/>
          </a:xfrm>
        </p:grpSpPr>
        <p:sp>
          <p:nvSpPr>
            <p:cNvPr id="52239" name="Text Box 8"/>
            <p:cNvSpPr txBox="1"/>
            <p:nvPr/>
          </p:nvSpPr>
          <p:spPr>
            <a:xfrm>
              <a:off x="0" y="0"/>
              <a:ext cx="7548" cy="924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7" name="Text Box 9"/>
            <p:cNvSpPr txBox="1"/>
            <p:nvPr/>
          </p:nvSpPr>
          <p:spPr>
            <a:xfrm>
              <a:off x="7038" y="312"/>
              <a:ext cx="783" cy="384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2236" name="Text Box 10"/>
            <p:cNvSpPr txBox="1"/>
            <p:nvPr/>
          </p:nvSpPr>
          <p:spPr>
            <a:xfrm>
              <a:off x="483" y="966"/>
              <a:ext cx="720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b="0" dirty="0">
                <a:latin typeface="Arial" panose="020B0604020202020204" pitchFamily="34" charset="0"/>
              </a:endParaRPr>
            </a:p>
          </p:txBody>
        </p:sp>
        <p:sp>
          <p:nvSpPr>
            <p:cNvPr id="52235" name="Text Box 11"/>
            <p:cNvSpPr txBox="1"/>
            <p:nvPr/>
          </p:nvSpPr>
          <p:spPr>
            <a:xfrm>
              <a:off x="2508" y="966"/>
              <a:ext cx="720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b="0" dirty="0">
                <a:latin typeface="Arial" panose="020B0604020202020204" pitchFamily="34" charset="0"/>
              </a:endParaRPr>
            </a:p>
          </p:txBody>
        </p:sp>
        <p:sp>
          <p:nvSpPr>
            <p:cNvPr id="52234" name="Text Box 12"/>
            <p:cNvSpPr txBox="1"/>
            <p:nvPr/>
          </p:nvSpPr>
          <p:spPr>
            <a:xfrm>
              <a:off x="5253" y="966"/>
              <a:ext cx="720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b="0" dirty="0">
                <a:latin typeface="Arial" panose="020B0604020202020204" pitchFamily="34" charset="0"/>
              </a:endParaRPr>
            </a:p>
          </p:txBody>
        </p:sp>
        <p:sp>
          <p:nvSpPr>
            <p:cNvPr id="52233" name="Text Box 13"/>
            <p:cNvSpPr txBox="1"/>
            <p:nvPr/>
          </p:nvSpPr>
          <p:spPr>
            <a:xfrm>
              <a:off x="3243" y="1560"/>
              <a:ext cx="900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2243" name="矩形 52242"/>
          <p:cNvSpPr/>
          <p:nvPr/>
        </p:nvSpPr>
        <p:spPr>
          <a:xfrm>
            <a:off x="0" y="3141663"/>
            <a:ext cx="77120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10.</a:t>
            </a:r>
            <a:r>
              <a:rPr lang="zh-CN" altLang="en-US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是小明用火柴搭的</a:t>
            </a:r>
            <a:r>
              <a:rPr lang="en-US" altLang="zh-CN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条、</a:t>
            </a:r>
            <a:r>
              <a:rPr lang="en-US" altLang="zh-CN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条、</a:t>
            </a:r>
            <a:r>
              <a:rPr lang="en-US" altLang="zh-CN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条“金鱼”</a:t>
            </a:r>
            <a:endParaRPr lang="zh-CN" altLang="en-US" sz="2800" b="0" dirty="0">
              <a:latin typeface="Arial" panose="020B0604020202020204" pitchFamily="34" charset="0"/>
            </a:endParaRPr>
          </a:p>
        </p:txBody>
      </p:sp>
      <p:sp>
        <p:nvSpPr>
          <p:cNvPr id="52244" name="矩形 52243"/>
          <p:cNvSpPr/>
          <p:nvPr/>
        </p:nvSpPr>
        <p:spPr>
          <a:xfrm>
            <a:off x="468313" y="3860800"/>
            <a:ext cx="1574800" cy="519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则搭</a:t>
            </a:r>
            <a:endParaRPr lang="zh-CN" altLang="en-US" sz="2800" b="0" dirty="0">
              <a:latin typeface="Arial" panose="020B0604020202020204" pitchFamily="34" charset="0"/>
            </a:endParaRPr>
          </a:p>
        </p:txBody>
      </p:sp>
      <p:sp>
        <p:nvSpPr>
          <p:cNvPr id="52245" name="矩形 52244"/>
          <p:cNvSpPr/>
          <p:nvPr/>
        </p:nvSpPr>
        <p:spPr>
          <a:xfrm>
            <a:off x="1619250" y="3933825"/>
            <a:ext cx="638175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条“金鱼”需要火柴</a:t>
            </a:r>
            <a:r>
              <a:rPr lang="zh-CN" altLang="en-US" sz="2800" b="0" u="sng" dirty="0">
                <a:latin typeface="宋体" panose="02010600030101010101" pitchFamily="2" charset="-122"/>
                <a:cs typeface="Times New Roman" panose="02020603050405020304" pitchFamily="18" charset="0"/>
              </a:rPr>
              <a:t>				</a:t>
            </a:r>
            <a:r>
              <a:rPr lang="zh-CN" altLang="en-US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根．</a:t>
            </a:r>
            <a:endParaRPr lang="zh-CN" altLang="en-US" sz="2800" b="0" dirty="0">
              <a:latin typeface="Arial" panose="020B0604020202020204" pitchFamily="34" charset="0"/>
            </a:endParaRPr>
          </a:p>
          <a:p>
            <a:pPr eaLnBrk="0" hangingPunct="0"/>
            <a:endParaRPr lang="zh-CN" altLang="en-US" sz="2800" b="0" dirty="0">
              <a:latin typeface="Arial" panose="020B0604020202020204" pitchFamily="34" charset="0"/>
            </a:endParaRPr>
          </a:p>
        </p:txBody>
      </p:sp>
      <p:sp>
        <p:nvSpPr>
          <p:cNvPr id="52246" name="矩形 52245"/>
          <p:cNvSpPr/>
          <p:nvPr/>
        </p:nvSpPr>
        <p:spPr>
          <a:xfrm>
            <a:off x="290513" y="4670425"/>
            <a:ext cx="0" cy="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2247" name="矩形 52246"/>
          <p:cNvSpPr/>
          <p:nvPr/>
        </p:nvSpPr>
        <p:spPr>
          <a:xfrm>
            <a:off x="290513" y="5165725"/>
            <a:ext cx="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2252" name="矩形 52251"/>
          <p:cNvSpPr/>
          <p:nvPr/>
        </p:nvSpPr>
        <p:spPr>
          <a:xfrm>
            <a:off x="-396875" y="508476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标题 3891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5" name="副标题 3891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8916" name="图片 389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412" y="-26987"/>
            <a:ext cx="9269412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7" name="文本框 38916"/>
          <p:cNvSpPr txBox="1"/>
          <p:nvPr/>
        </p:nvSpPr>
        <p:spPr>
          <a:xfrm>
            <a:off x="323850" y="1557338"/>
            <a:ext cx="8610600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．近似数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7.20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所表示的准确值的范围是（    ）．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．                  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．        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．                   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．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8" name="矩形 38917"/>
          <p:cNvSpPr/>
          <p:nvPr/>
        </p:nvSpPr>
        <p:spPr>
          <a:xfrm>
            <a:off x="-304800" y="44386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38919" name="对象 38918"/>
          <p:cNvGraphicFramePr/>
          <p:nvPr/>
        </p:nvGraphicFramePr>
        <p:xfrm>
          <a:off x="971550" y="2420938"/>
          <a:ext cx="25431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2" imgW="2540000" imgH="317500" progId="Equation.DSMT4">
                  <p:embed/>
                </p:oleObj>
              </mc:Choice>
              <mc:Fallback>
                <p:oleObj name="" r:id="rId2" imgW="2540000" imgH="3175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71550" y="2420938"/>
                        <a:ext cx="2543175" cy="314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0" name="矩形 38919"/>
          <p:cNvSpPr/>
          <p:nvPr/>
        </p:nvSpPr>
        <p:spPr>
          <a:xfrm>
            <a:off x="-304800" y="44386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38921" name="对象 38920"/>
          <p:cNvGraphicFramePr/>
          <p:nvPr/>
        </p:nvGraphicFramePr>
        <p:xfrm>
          <a:off x="1116013" y="2852738"/>
          <a:ext cx="21812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4" imgW="2183765" imgH="317500" progId="Equation.DSMT4">
                  <p:embed/>
                </p:oleObj>
              </mc:Choice>
              <mc:Fallback>
                <p:oleObj name="" r:id="rId4" imgW="2183765" imgH="3175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16013" y="2852738"/>
                        <a:ext cx="2181225" cy="314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2" name="矩形 38921"/>
          <p:cNvSpPr/>
          <p:nvPr/>
        </p:nvSpPr>
        <p:spPr>
          <a:xfrm>
            <a:off x="-304800" y="44386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38923" name="对象 38922"/>
          <p:cNvGraphicFramePr/>
          <p:nvPr/>
        </p:nvGraphicFramePr>
        <p:xfrm>
          <a:off x="4267200" y="2919413"/>
          <a:ext cx="25431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6" imgW="2540000" imgH="317500" progId="Equation.DSMT4">
                  <p:embed/>
                </p:oleObj>
              </mc:Choice>
              <mc:Fallback>
                <p:oleObj name="" r:id="rId6" imgW="2540000" imgH="3175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67200" y="2919413"/>
                        <a:ext cx="2543175" cy="314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4" name="矩形 38923"/>
          <p:cNvSpPr/>
          <p:nvPr/>
        </p:nvSpPr>
        <p:spPr>
          <a:xfrm>
            <a:off x="-304800" y="44386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38925" name="对象 38924"/>
          <p:cNvGraphicFramePr/>
          <p:nvPr/>
        </p:nvGraphicFramePr>
        <p:xfrm>
          <a:off x="4267200" y="2462213"/>
          <a:ext cx="25431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8" imgW="2540000" imgH="317500" progId="Equation.DSMT4">
                  <p:embed/>
                </p:oleObj>
              </mc:Choice>
              <mc:Fallback>
                <p:oleObj name="" r:id="rId8" imgW="2540000" imgH="3175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267200" y="2462213"/>
                        <a:ext cx="2543175" cy="314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6" name="文本框 38925"/>
          <p:cNvSpPr txBox="1"/>
          <p:nvPr/>
        </p:nvSpPr>
        <p:spPr>
          <a:xfrm>
            <a:off x="6156325" y="1557338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27" name="矩形 38926"/>
          <p:cNvSpPr/>
          <p:nvPr/>
        </p:nvSpPr>
        <p:spPr>
          <a:xfrm>
            <a:off x="323850" y="3860800"/>
            <a:ext cx="8135938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2</a:t>
            </a:r>
            <a:r>
              <a:rPr lang="zh-CN" altLang="en-US" sz="2800" dirty="0">
                <a:latin typeface="Arial" panose="020B0604020202020204" pitchFamily="34" charset="0"/>
              </a:rPr>
              <a:t>、满足</a:t>
            </a:r>
            <a:r>
              <a:rPr lang="en-US" altLang="zh-CN" sz="2800" dirty="0">
                <a:latin typeface="Arial" panose="020B0604020202020204" pitchFamily="34" charset="0"/>
              </a:rPr>
              <a:t>|a</a:t>
            </a:r>
            <a:r>
              <a:rPr lang="zh-CN" altLang="en-US" sz="2800" dirty="0">
                <a:latin typeface="Arial" panose="020B0604020202020204" pitchFamily="34" charset="0"/>
              </a:rPr>
              <a:t>－</a:t>
            </a:r>
            <a:r>
              <a:rPr lang="en-US" altLang="zh-CN" sz="2800" dirty="0">
                <a:latin typeface="Arial" panose="020B0604020202020204" pitchFamily="34" charset="0"/>
              </a:rPr>
              <a:t>b|= |a|</a:t>
            </a:r>
            <a:r>
              <a:rPr lang="zh-CN" altLang="en-US" sz="2800" dirty="0">
                <a:latin typeface="Arial" panose="020B0604020202020204" pitchFamily="34" charset="0"/>
              </a:rPr>
              <a:t>＋</a:t>
            </a:r>
            <a:r>
              <a:rPr lang="en-US" altLang="zh-CN" sz="2800" dirty="0">
                <a:latin typeface="Arial" panose="020B0604020202020204" pitchFamily="34" charset="0"/>
              </a:rPr>
              <a:t>|b|</a:t>
            </a:r>
            <a:r>
              <a:rPr lang="zh-CN" altLang="en-US" sz="2800" dirty="0">
                <a:latin typeface="Arial" panose="020B0604020202020204" pitchFamily="34" charset="0"/>
              </a:rPr>
              <a:t>成立的条件是（　　）</a:t>
            </a:r>
            <a:endParaRPr lang="zh-CN" altLang="en-US" sz="2800" dirty="0">
              <a:latin typeface="Arial" panose="020B0604020202020204" pitchFamily="34" charset="0"/>
            </a:endParaRPr>
          </a:p>
          <a:p>
            <a:r>
              <a:rPr lang="zh-CN" altLang="en-US" sz="2800" dirty="0">
                <a:latin typeface="Arial" panose="020B0604020202020204" pitchFamily="34" charset="0"/>
              </a:rPr>
              <a:t>　</a:t>
            </a:r>
            <a:r>
              <a:rPr lang="en-US" altLang="zh-CN" sz="2800" dirty="0">
                <a:latin typeface="Arial" panose="020B0604020202020204" pitchFamily="34" charset="0"/>
              </a:rPr>
              <a:t>A</a:t>
            </a:r>
            <a:r>
              <a:rPr lang="zh-CN" altLang="en-US" sz="2800" dirty="0">
                <a:latin typeface="Arial" panose="020B0604020202020204" pitchFamily="34" charset="0"/>
              </a:rPr>
              <a:t>、</a:t>
            </a:r>
            <a:r>
              <a:rPr lang="en-US" altLang="zh-CN" sz="2800" err="1">
                <a:latin typeface="Arial" panose="020B0604020202020204" pitchFamily="34" charset="0"/>
              </a:rPr>
              <a:t>ab</a:t>
            </a:r>
            <a:r>
              <a:rPr lang="en-US" altLang="zh-CN" sz="2800" dirty="0">
                <a:latin typeface="Arial" panose="020B0604020202020204" pitchFamily="34" charset="0"/>
              </a:rPr>
              <a:t>&gt;0  B</a:t>
            </a:r>
            <a:r>
              <a:rPr lang="zh-CN" altLang="en-US" sz="2800" dirty="0">
                <a:latin typeface="Arial" panose="020B0604020202020204" pitchFamily="34" charset="0"/>
              </a:rPr>
              <a:t>、 </a:t>
            </a:r>
            <a:r>
              <a:rPr lang="en-US" altLang="zh-CN" sz="2800" err="1">
                <a:latin typeface="Arial" panose="020B0604020202020204" pitchFamily="34" charset="0"/>
              </a:rPr>
              <a:t>ab</a:t>
            </a:r>
            <a:r>
              <a:rPr lang="en-US" altLang="zh-CN" sz="2800" dirty="0">
                <a:latin typeface="Arial" panose="020B0604020202020204" pitchFamily="34" charset="0"/>
              </a:rPr>
              <a:t>&gt;1   C</a:t>
            </a:r>
            <a:r>
              <a:rPr lang="zh-CN" altLang="en-US" sz="2800" dirty="0">
                <a:latin typeface="Arial" panose="020B0604020202020204" pitchFamily="34" charset="0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</a:rPr>
              <a:t>ab≤0    D</a:t>
            </a:r>
            <a:r>
              <a:rPr lang="zh-CN" altLang="en-US" sz="2800" dirty="0">
                <a:latin typeface="Arial" panose="020B0604020202020204" pitchFamily="34" charset="0"/>
              </a:rPr>
              <a:t>、</a:t>
            </a:r>
            <a:r>
              <a:rPr lang="en-US" altLang="zh-CN" sz="2800" err="1">
                <a:latin typeface="Arial" panose="020B0604020202020204" pitchFamily="34" charset="0"/>
              </a:rPr>
              <a:t>ab</a:t>
            </a:r>
            <a:r>
              <a:rPr lang="en-US" altLang="zh-CN" sz="2800" dirty="0">
                <a:latin typeface="Arial" panose="020B0604020202020204" pitchFamily="34" charset="0"/>
              </a:rPr>
              <a:t>≤ 1 </a:t>
            </a:r>
            <a:r>
              <a:rPr lang="zh-CN" altLang="en-US" sz="2800" dirty="0">
                <a:latin typeface="Arial" panose="020B0604020202020204" pitchFamily="34" charset="0"/>
              </a:rPr>
              <a:t>　　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38928" name="文本框 38927"/>
          <p:cNvSpPr txBox="1"/>
          <p:nvPr/>
        </p:nvSpPr>
        <p:spPr>
          <a:xfrm>
            <a:off x="0" y="908050"/>
            <a:ext cx="44275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0" dirty="0">
                <a:latin typeface="Arial" panose="020B0604020202020204" pitchFamily="34" charset="0"/>
              </a:rPr>
              <a:t>二</a:t>
            </a:r>
            <a:r>
              <a:rPr lang="en-US" altLang="zh-CN" sz="2800" b="0" dirty="0">
                <a:latin typeface="Arial" panose="020B0604020202020204" pitchFamily="34" charset="0"/>
              </a:rPr>
              <a:t>.</a:t>
            </a:r>
            <a:r>
              <a:rPr lang="zh-CN" altLang="en-US" sz="2800" b="0" dirty="0">
                <a:latin typeface="Arial" panose="020B0604020202020204" pitchFamily="34" charset="0"/>
              </a:rPr>
              <a:t>选择题</a:t>
            </a:r>
            <a:endParaRPr lang="zh-CN" altLang="en-US" sz="2800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3" name="副标题 40962"/>
          <p:cNvSpPr>
            <a:spLocks noGrp="1"/>
          </p:cNvSpPr>
          <p:nvPr>
            <p:ph type="subTitle" idx="1"/>
          </p:nvPr>
        </p:nvSpPr>
        <p:spPr>
          <a:xfrm>
            <a:off x="1371600" y="51054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28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0964" name="图片 4096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269413" cy="6884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文本框 40964"/>
          <p:cNvSpPr txBox="1"/>
          <p:nvPr/>
        </p:nvSpPr>
        <p:spPr>
          <a:xfrm>
            <a:off x="250825" y="1052513"/>
            <a:ext cx="8569325" cy="180022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dirty="0">
                <a:latin typeface="Times New Roman" panose="02020603050405020304" pitchFamily="18" charset="0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</a:rPr>
              <a:t>如果</a:t>
            </a:r>
            <a:r>
              <a:rPr lang="en-US" altLang="zh-CN" sz="2800" dirty="0">
                <a:latin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</a:rPr>
              <a:t>是</a:t>
            </a:r>
            <a:r>
              <a:rPr lang="en-US" altLang="zh-CN" sz="2800" dirty="0"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</a:rPr>
              <a:t>次多项式，</a:t>
            </a:r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</a:rPr>
              <a:t>也是</a:t>
            </a:r>
            <a:r>
              <a:rPr lang="en-US" altLang="zh-CN" sz="2800" dirty="0"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</a:rPr>
              <a:t>次多项式，那么</a:t>
            </a:r>
            <a:r>
              <a:rPr lang="en-US" altLang="zh-CN" sz="2800" dirty="0">
                <a:latin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</a:rPr>
              <a:t>＋</a:t>
            </a:r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</a:rPr>
              <a:t>一定是（      ）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dirty="0">
                <a:latin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</a:rPr>
              <a:t>）</a:t>
            </a:r>
            <a:r>
              <a:rPr lang="en-US" altLang="zh-CN" sz="2800" dirty="0">
                <a:latin typeface="Times New Roman" panose="02020603050405020304" pitchFamily="18" charset="0"/>
              </a:rPr>
              <a:t>10</a:t>
            </a:r>
            <a:r>
              <a:rPr lang="zh-CN" altLang="en-US" sz="2800" dirty="0">
                <a:latin typeface="Times New Roman" panose="02020603050405020304" pitchFamily="18" charset="0"/>
              </a:rPr>
              <a:t>次多项式。（</a:t>
            </a:r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</a:rPr>
              <a:t>）次数不低于</a:t>
            </a:r>
            <a:r>
              <a:rPr lang="en-US" altLang="zh-CN" sz="2800" dirty="0"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</a:rPr>
              <a:t>次的多项式。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dirty="0">
                <a:latin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</a:rPr>
              <a:t>）</a:t>
            </a:r>
            <a:r>
              <a:rPr lang="en-US" altLang="zh-CN" sz="2800" dirty="0"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</a:rPr>
              <a:t>次多项式。（</a:t>
            </a:r>
            <a:r>
              <a:rPr lang="en-US" altLang="zh-CN" sz="2800" dirty="0">
                <a:latin typeface="Times New Roman" panose="02020603050405020304" pitchFamily="18" charset="0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</a:rPr>
              <a:t>）次数不高于</a:t>
            </a:r>
            <a:r>
              <a:rPr lang="en-US" altLang="zh-CN" sz="2800" dirty="0"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</a:rPr>
              <a:t>次的整式。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40977" name="矩形 40976"/>
          <p:cNvSpPr/>
          <p:nvPr/>
        </p:nvSpPr>
        <p:spPr>
          <a:xfrm>
            <a:off x="1371600" y="51054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lvl="2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lvl="3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lvl="4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endParaRPr sz="2800" b="0" dirty="0"/>
          </a:p>
        </p:txBody>
      </p:sp>
      <p:sp>
        <p:nvSpPr>
          <p:cNvPr id="40978" name="文本框 40977"/>
          <p:cNvSpPr txBox="1"/>
          <p:nvPr/>
        </p:nvSpPr>
        <p:spPr>
          <a:xfrm>
            <a:off x="250825" y="1052513"/>
            <a:ext cx="8569325" cy="180022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dirty="0">
                <a:latin typeface="Times New Roman" panose="02020603050405020304" pitchFamily="18" charset="0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</a:rPr>
              <a:t>如果</a:t>
            </a:r>
            <a:r>
              <a:rPr lang="en-US" altLang="zh-CN" sz="2800" dirty="0">
                <a:latin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</a:rPr>
              <a:t>是</a:t>
            </a:r>
            <a:r>
              <a:rPr lang="en-US" altLang="zh-CN" sz="2800" dirty="0"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</a:rPr>
              <a:t>次多项式，</a:t>
            </a:r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</a:rPr>
              <a:t>也是</a:t>
            </a:r>
            <a:r>
              <a:rPr lang="en-US" altLang="zh-CN" sz="2800" dirty="0"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</a:rPr>
              <a:t>次多项式，那么</a:t>
            </a:r>
            <a:r>
              <a:rPr lang="en-US" altLang="zh-CN" sz="2800" dirty="0">
                <a:latin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</a:rPr>
              <a:t>＋</a:t>
            </a:r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</a:rPr>
              <a:t>一定是（      ）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dirty="0">
                <a:latin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</a:rPr>
              <a:t>）</a:t>
            </a:r>
            <a:r>
              <a:rPr lang="en-US" altLang="zh-CN" sz="2800" dirty="0">
                <a:latin typeface="Times New Roman" panose="02020603050405020304" pitchFamily="18" charset="0"/>
              </a:rPr>
              <a:t>10</a:t>
            </a:r>
            <a:r>
              <a:rPr lang="zh-CN" altLang="en-US" sz="2800" dirty="0">
                <a:latin typeface="Times New Roman" panose="02020603050405020304" pitchFamily="18" charset="0"/>
              </a:rPr>
              <a:t>次多项式。（</a:t>
            </a:r>
            <a:r>
              <a:rPr lang="en-US" altLang="zh-CN" sz="2800" dirty="0">
                <a:latin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</a:rPr>
              <a:t>）次数不低于</a:t>
            </a:r>
            <a:r>
              <a:rPr lang="en-US" altLang="zh-CN" sz="2800" dirty="0"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</a:rPr>
              <a:t>次的多项式。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dirty="0">
                <a:latin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</a:rPr>
              <a:t>）</a:t>
            </a:r>
            <a:r>
              <a:rPr lang="en-US" altLang="zh-CN" sz="2800" dirty="0"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</a:rPr>
              <a:t>次多项式。（</a:t>
            </a:r>
            <a:r>
              <a:rPr lang="en-US" altLang="zh-CN" sz="2800" dirty="0">
                <a:latin typeface="Times New Roman" panose="02020603050405020304" pitchFamily="18" charset="0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</a:rPr>
              <a:t>）次数不高于</a:t>
            </a:r>
            <a:r>
              <a:rPr lang="en-US" altLang="zh-CN" sz="2800" dirty="0">
                <a:latin typeface="Times New Roman" panose="02020603050405020304" pitchFamily="18" charset="0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</a:rPr>
              <a:t>次的整式。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标题 66561"/>
          <p:cNvSpPr>
            <a:spLocks noGrp="1"/>
          </p:cNvSpPr>
          <p:nvPr>
            <p:ph type="ctrTitle"/>
          </p:nvPr>
        </p:nvSpPr>
        <p:spPr>
          <a:xfrm>
            <a:off x="468313" y="1989138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63" name="副标题 66562"/>
          <p:cNvSpPr>
            <a:spLocks noGrp="1"/>
          </p:cNvSpPr>
          <p:nvPr>
            <p:ph type="subTitle" idx="1"/>
          </p:nvPr>
        </p:nvSpPr>
        <p:spPr>
          <a:xfrm>
            <a:off x="1154113" y="3744913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6564" name="图片 6656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412" y="-26987"/>
            <a:ext cx="9269412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65" name="文本框 66564"/>
          <p:cNvSpPr txBox="1"/>
          <p:nvPr/>
        </p:nvSpPr>
        <p:spPr>
          <a:xfrm>
            <a:off x="250825" y="1052513"/>
            <a:ext cx="66976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三</a:t>
            </a:r>
            <a:r>
              <a:rPr lang="en-US" altLang="zh-CN" sz="3200" dirty="0">
                <a:latin typeface="Arial" panose="020B0604020202020204" pitchFamily="34" charset="0"/>
              </a:rPr>
              <a:t>.</a:t>
            </a:r>
            <a:r>
              <a:rPr lang="zh-CN" altLang="en-US" sz="3200" dirty="0">
                <a:latin typeface="Arial" panose="020B0604020202020204" pitchFamily="34" charset="0"/>
              </a:rPr>
              <a:t>解答题</a:t>
            </a:r>
            <a:r>
              <a:rPr lang="en-US" altLang="zh-CN" sz="3200">
                <a:latin typeface="Arial" panose="020B0604020202020204" pitchFamily="34" charset="0"/>
              </a:rPr>
              <a:t>: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66566" name="文本框 66565"/>
          <p:cNvSpPr txBox="1"/>
          <p:nvPr/>
        </p:nvSpPr>
        <p:spPr>
          <a:xfrm>
            <a:off x="393700" y="2063750"/>
            <a:ext cx="72009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 dirty="0">
                <a:latin typeface="Arial" panose="020B0604020202020204" pitchFamily="34" charset="0"/>
              </a:rPr>
              <a:t>1.</a:t>
            </a:r>
            <a:r>
              <a:rPr lang="zh-CN" altLang="en-US" sz="2800" b="0" dirty="0">
                <a:latin typeface="Arial" panose="020B0604020202020204" pitchFamily="34" charset="0"/>
              </a:rPr>
              <a:t>已知                                求</a:t>
            </a:r>
            <a:r>
              <a:rPr lang="en-US" altLang="zh-CN" sz="2800" b="0" err="1">
                <a:latin typeface="Arial" panose="020B0604020202020204" pitchFamily="34" charset="0"/>
              </a:rPr>
              <a:t>a+b</a:t>
            </a:r>
            <a:r>
              <a:rPr lang="zh-CN" altLang="en-US" sz="2800" b="0" dirty="0">
                <a:latin typeface="Arial" panose="020B0604020202020204" pitchFamily="34" charset="0"/>
              </a:rPr>
              <a:t>的值</a:t>
            </a:r>
            <a:endParaRPr lang="zh-CN" altLang="en-US" sz="2800" b="0" dirty="0">
              <a:latin typeface="Arial" panose="020B0604020202020204" pitchFamily="34" charset="0"/>
            </a:endParaRPr>
          </a:p>
        </p:txBody>
      </p:sp>
      <p:graphicFrame>
        <p:nvGraphicFramePr>
          <p:cNvPr id="66567" name="对象 66566"/>
          <p:cNvGraphicFramePr/>
          <p:nvPr/>
        </p:nvGraphicFramePr>
        <p:xfrm>
          <a:off x="1690688" y="1919288"/>
          <a:ext cx="2808287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2" imgW="799465" imgH="254000" progId="Equation.DSMT4">
                  <p:embed/>
                </p:oleObj>
              </mc:Choice>
              <mc:Fallback>
                <p:oleObj name="" r:id="rId2" imgW="799465" imgH="2540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90688" y="1919288"/>
                        <a:ext cx="2808287" cy="892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70" name="文本框 66569"/>
          <p:cNvSpPr txBox="1"/>
          <p:nvPr/>
        </p:nvSpPr>
        <p:spPr>
          <a:xfrm>
            <a:off x="393700" y="2063750"/>
            <a:ext cx="72009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 dirty="0">
                <a:latin typeface="Arial" panose="020B0604020202020204" pitchFamily="34" charset="0"/>
              </a:rPr>
              <a:t>1.</a:t>
            </a:r>
            <a:r>
              <a:rPr lang="zh-CN" altLang="en-US" sz="2800" b="0" dirty="0">
                <a:latin typeface="Arial" panose="020B0604020202020204" pitchFamily="34" charset="0"/>
              </a:rPr>
              <a:t>已知                                求</a:t>
            </a:r>
            <a:r>
              <a:rPr lang="en-US" altLang="zh-CN" sz="2800" b="0" err="1">
                <a:latin typeface="Arial" panose="020B0604020202020204" pitchFamily="34" charset="0"/>
              </a:rPr>
              <a:t>a+b</a:t>
            </a:r>
            <a:r>
              <a:rPr lang="zh-CN" altLang="en-US" sz="2800" b="0" dirty="0">
                <a:latin typeface="Arial" panose="020B0604020202020204" pitchFamily="34" charset="0"/>
              </a:rPr>
              <a:t>的值</a:t>
            </a:r>
            <a:endParaRPr lang="zh-CN" altLang="en-US" sz="2800" b="0" dirty="0">
              <a:latin typeface="Arial" panose="020B0604020202020204" pitchFamily="34" charset="0"/>
            </a:endParaRPr>
          </a:p>
        </p:txBody>
      </p:sp>
      <p:graphicFrame>
        <p:nvGraphicFramePr>
          <p:cNvPr id="66571" name="对象 66570"/>
          <p:cNvGraphicFramePr/>
          <p:nvPr/>
        </p:nvGraphicFramePr>
        <p:xfrm>
          <a:off x="1690688" y="1919288"/>
          <a:ext cx="2808287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4" imgW="799465" imgH="254000" progId="Equation.DSMT4">
                  <p:embed/>
                </p:oleObj>
              </mc:Choice>
              <mc:Fallback>
                <p:oleObj name="" r:id="rId4" imgW="799465" imgH="2540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90688" y="1919288"/>
                        <a:ext cx="2808287" cy="892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72" name="文本框 66571"/>
          <p:cNvSpPr txBox="1"/>
          <p:nvPr/>
        </p:nvSpPr>
        <p:spPr>
          <a:xfrm>
            <a:off x="466725" y="3143250"/>
            <a:ext cx="7848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 dirty="0">
                <a:latin typeface="Arial" panose="020B0604020202020204" pitchFamily="34" charset="0"/>
              </a:rPr>
              <a:t>2.</a:t>
            </a:r>
            <a:r>
              <a:rPr lang="zh-CN" altLang="en-US" sz="2800" b="0" dirty="0">
                <a:latin typeface="Arial" panose="020B0604020202020204" pitchFamily="34" charset="0"/>
              </a:rPr>
              <a:t>已知                                且</a:t>
            </a:r>
            <a:r>
              <a:rPr lang="en-US" altLang="zh-CN" sz="2800" b="0" dirty="0">
                <a:latin typeface="Arial" panose="020B0604020202020204" pitchFamily="34" charset="0"/>
              </a:rPr>
              <a:t>a&gt;b</a:t>
            </a:r>
            <a:r>
              <a:rPr lang="zh-CN" altLang="en-US" sz="2800" b="0" dirty="0">
                <a:latin typeface="Arial" panose="020B0604020202020204" pitchFamily="34" charset="0"/>
              </a:rPr>
              <a:t>，求</a:t>
            </a:r>
            <a:r>
              <a:rPr lang="en-US" altLang="zh-CN" sz="2800" b="0" dirty="0">
                <a:latin typeface="Arial" panose="020B0604020202020204" pitchFamily="34" charset="0"/>
              </a:rPr>
              <a:t>a-b</a:t>
            </a:r>
            <a:r>
              <a:rPr lang="zh-CN" altLang="en-US" sz="2800" b="0" dirty="0">
                <a:latin typeface="Arial" panose="020B0604020202020204" pitchFamily="34" charset="0"/>
              </a:rPr>
              <a:t>的值</a:t>
            </a:r>
            <a:endParaRPr lang="zh-CN" altLang="en-US" sz="2800" b="0" dirty="0">
              <a:latin typeface="Arial" panose="020B0604020202020204" pitchFamily="34" charset="0"/>
            </a:endParaRPr>
          </a:p>
        </p:txBody>
      </p:sp>
      <p:graphicFrame>
        <p:nvGraphicFramePr>
          <p:cNvPr id="66573" name="对象 66572"/>
          <p:cNvGraphicFramePr/>
          <p:nvPr/>
        </p:nvGraphicFramePr>
        <p:xfrm>
          <a:off x="1584325" y="3000375"/>
          <a:ext cx="3165475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6" imgW="901065" imgH="254000" progId="Equation.DSMT4">
                  <p:embed/>
                </p:oleObj>
              </mc:Choice>
              <mc:Fallback>
                <p:oleObj name="" r:id="rId6" imgW="901065" imgH="2540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4325" y="3000375"/>
                        <a:ext cx="3165475" cy="892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75" name="文本框 66574"/>
          <p:cNvSpPr txBox="1"/>
          <p:nvPr/>
        </p:nvSpPr>
        <p:spPr>
          <a:xfrm>
            <a:off x="466725" y="4224338"/>
            <a:ext cx="7920038" cy="116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0" dirty="0">
                <a:latin typeface="Arial" panose="020B0604020202020204" pitchFamily="34" charset="0"/>
              </a:rPr>
              <a:t>3.</a:t>
            </a:r>
            <a:r>
              <a:rPr lang="zh-CN" altLang="en-US" sz="2800" b="0" dirty="0">
                <a:latin typeface="Arial" panose="020B0604020202020204" pitchFamily="34" charset="0"/>
              </a:rPr>
              <a:t>已知                                                    </a:t>
            </a:r>
            <a:endParaRPr lang="zh-CN" altLang="en-US" sz="2800" b="0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0" dirty="0">
                <a:latin typeface="Arial" panose="020B0604020202020204" pitchFamily="34" charset="0"/>
              </a:rPr>
              <a:t>且</a:t>
            </a:r>
            <a:r>
              <a:rPr lang="en-US" altLang="zh-CN" sz="2800" b="0" err="1">
                <a:latin typeface="Arial" panose="020B0604020202020204" pitchFamily="34" charset="0"/>
              </a:rPr>
              <a:t>ab</a:t>
            </a:r>
            <a:r>
              <a:rPr lang="zh-CN" altLang="en-US" sz="2800" b="0" dirty="0">
                <a:latin typeface="Arial" panose="020B0604020202020204" pitchFamily="34" charset="0"/>
              </a:rPr>
              <a:t>的值</a:t>
            </a:r>
            <a:endParaRPr lang="zh-CN" altLang="en-US" sz="2800" b="0" dirty="0">
              <a:latin typeface="Arial" panose="020B0604020202020204" pitchFamily="34" charset="0"/>
            </a:endParaRPr>
          </a:p>
        </p:txBody>
      </p:sp>
      <p:graphicFrame>
        <p:nvGraphicFramePr>
          <p:cNvPr id="66576" name="对象 66575"/>
          <p:cNvGraphicFramePr/>
          <p:nvPr/>
        </p:nvGraphicFramePr>
        <p:xfrm>
          <a:off x="1646238" y="4079875"/>
          <a:ext cx="2986087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8" imgW="850265" imgH="254000" progId="Equation.DSMT4">
                  <p:embed/>
                </p:oleObj>
              </mc:Choice>
              <mc:Fallback>
                <p:oleObj name="" r:id="rId8" imgW="850265" imgH="2540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646238" y="4079875"/>
                        <a:ext cx="2986087" cy="892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77" name="对象 66576"/>
          <p:cNvGraphicFramePr/>
          <p:nvPr/>
        </p:nvGraphicFramePr>
        <p:xfrm>
          <a:off x="4786313" y="4151313"/>
          <a:ext cx="2305050" cy="709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0" imgW="824865" imgH="254000" progId="Equation.DSMT4">
                  <p:embed/>
                </p:oleObj>
              </mc:Choice>
              <mc:Fallback>
                <p:oleObj name="" r:id="rId10" imgW="824865" imgH="2540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786313" y="4151313"/>
                        <a:ext cx="2305050" cy="709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标题 41985"/>
          <p:cNvSpPr>
            <a:spLocks noGrp="1"/>
          </p:cNvSpPr>
          <p:nvPr>
            <p:ph type="ctrTitle"/>
          </p:nvPr>
        </p:nvSpPr>
        <p:spPr>
          <a:xfrm>
            <a:off x="1143000" y="3427413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7" name="副标题 41986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1988" name="图片 4198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1989" name="对象 41988"/>
          <p:cNvGraphicFramePr/>
          <p:nvPr/>
        </p:nvGraphicFramePr>
        <p:xfrm>
          <a:off x="468313" y="2205038"/>
          <a:ext cx="8137525" cy="2017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" imgW="2971800" imgH="736600" progId="Equation.DSMT4">
                  <p:embed/>
                </p:oleObj>
              </mc:Choice>
              <mc:Fallback>
                <p:oleObj name="" r:id="rId2" imgW="2971800" imgH="7366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68313" y="2205038"/>
                        <a:ext cx="8137525" cy="2017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0" name="文本框 41989"/>
          <p:cNvSpPr txBox="1"/>
          <p:nvPr/>
        </p:nvSpPr>
        <p:spPr>
          <a:xfrm>
            <a:off x="457200" y="4076700"/>
            <a:ext cx="8686800" cy="476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、若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|x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5|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＋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|y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3|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，求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2x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3y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的值。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标题 43009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1" name="副标题 43010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3012" name="图片 430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3" name="矩形 43012"/>
          <p:cNvSpPr/>
          <p:nvPr/>
        </p:nvSpPr>
        <p:spPr>
          <a:xfrm>
            <a:off x="250825" y="1268413"/>
            <a:ext cx="8229600" cy="1150937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lvl="2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lvl="3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lvl="4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b="0" dirty="0"/>
              <a:t>1.</a:t>
            </a:r>
            <a:r>
              <a:rPr lang="zh-CN" altLang="en-US" b="0" dirty="0"/>
              <a:t>已知</a:t>
            </a:r>
            <a:r>
              <a:rPr lang="en-US" altLang="zh-CN" b="0" dirty="0"/>
              <a:t>a</a:t>
            </a:r>
            <a:r>
              <a:rPr lang="zh-CN" altLang="en-US" b="0" dirty="0"/>
              <a:t>、</a:t>
            </a:r>
            <a:r>
              <a:rPr lang="en-US" altLang="zh-CN" b="0" dirty="0"/>
              <a:t>b</a:t>
            </a:r>
            <a:r>
              <a:rPr lang="zh-CN" altLang="en-US" b="0" dirty="0"/>
              <a:t>互为相反数，</a:t>
            </a:r>
            <a:r>
              <a:rPr lang="en-US" altLang="zh-CN" b="0" err="1"/>
              <a:t>c,d</a:t>
            </a:r>
            <a:r>
              <a:rPr lang="zh-CN" altLang="en-US" b="0" dirty="0"/>
              <a:t>互为倒数，</a:t>
            </a:r>
            <a:r>
              <a:rPr lang="en-US" altLang="zh-CN" b="0" dirty="0"/>
              <a:t>m</a:t>
            </a:r>
            <a:r>
              <a:rPr lang="zh-CN" altLang="en-US" b="0" dirty="0"/>
              <a:t>是绝对值最小的数，求代数式</a:t>
            </a:r>
            <a:endParaRPr lang="zh-CN" altLang="en-US" b="0"/>
          </a:p>
        </p:txBody>
      </p:sp>
      <p:graphicFrame>
        <p:nvGraphicFramePr>
          <p:cNvPr id="43014" name="对象 43013"/>
          <p:cNvGraphicFramePr/>
          <p:nvPr/>
        </p:nvGraphicFramePr>
        <p:xfrm>
          <a:off x="1187450" y="2492375"/>
          <a:ext cx="4608513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2" imgW="1511300" imgH="228600" progId="Equation.3">
                  <p:embed/>
                </p:oleObj>
              </mc:Choice>
              <mc:Fallback>
                <p:oleObj name="" r:id="rId2" imgW="1511300" imgH="2286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87450" y="2492375"/>
                        <a:ext cx="4608513" cy="696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标题 4403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35" name="副标题 4403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4036" name="图片 440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7" name="矩形 44036"/>
          <p:cNvSpPr>
            <a:spLocks noRot="1"/>
          </p:cNvSpPr>
          <p:nvPr/>
        </p:nvSpPr>
        <p:spPr>
          <a:xfrm>
            <a:off x="0" y="1143000"/>
            <a:ext cx="91440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趣味题：小明参加“趣味数学”选修课，课上老师给了一个问题，小明看了很为难，你能帮他一下吗？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互为相反数，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互为负倒数，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buNone/>
            </a:pP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|m|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＝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，则　　　－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＋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m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en-US" altLang="zh-CN" b="1" err="1">
                <a:latin typeface="黑体" panose="02010609060101010101" pitchFamily="49" charset="-122"/>
                <a:ea typeface="黑体" panose="02010609060101010101" pitchFamily="49" charset="-122"/>
              </a:rPr>
              <a:t>cd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的值为多少？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buNone/>
            </a:pP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4038" name="对象 44037"/>
          <p:cNvGraphicFramePr/>
          <p:nvPr/>
        </p:nvGraphicFramePr>
        <p:xfrm>
          <a:off x="2700338" y="2708275"/>
          <a:ext cx="614362" cy="1192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2" imgW="368300" imgH="393700" progId="Equation.3">
                  <p:embed/>
                </p:oleObj>
              </mc:Choice>
              <mc:Fallback>
                <p:oleObj name="" r:id="rId2" imgW="368300" imgH="3937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00338" y="2708275"/>
                        <a:ext cx="614362" cy="1192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标题 72705"/>
          <p:cNvSpPr>
            <a:spLocks noGrp="1"/>
          </p:cNvSpPr>
          <p:nvPr>
            <p:ph type="ctrTitle"/>
          </p:nvPr>
        </p:nvSpPr>
        <p:spPr>
          <a:ln/>
        </p:spPr>
        <p:txBody>
          <a:bodyPr anchor="b"/>
          <a:p>
            <a:pPr defTabSz="914400">
              <a:buSzPct val="100000"/>
            </a:pPr>
            <a:endParaRPr kern="1200" baseline="0" dirty="0"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72707" name="副标题 72706"/>
          <p:cNvSpPr>
            <a:spLocks noGrp="1"/>
          </p:cNvSpPr>
          <p:nvPr>
            <p:ph type="subTitle" idx="1"/>
          </p:nvPr>
        </p:nvSpPr>
        <p:spPr>
          <a:ln/>
        </p:spPr>
        <p:txBody>
          <a:bodyPr anchor="t"/>
          <a:p>
            <a:pPr defTabSz="914400">
              <a:buSzPct val="75000"/>
            </a:pPr>
            <a:endParaRPr kern="1200" baseline="0" dirty="0"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pic>
        <p:nvPicPr>
          <p:cNvPr id="72708" name="图片 727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09" name="矩形 72708"/>
          <p:cNvSpPr/>
          <p:nvPr/>
        </p:nvSpPr>
        <p:spPr>
          <a:xfrm>
            <a:off x="0" y="908050"/>
            <a:ext cx="8640763" cy="13731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</a:rPr>
              <a:t>3.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已知整式</a:t>
            </a: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</a:rPr>
              <a:t>2x</a:t>
            </a:r>
            <a:r>
              <a:rPr lang="en-US" altLang="zh-CN" sz="2800" baseline="30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</a:rPr>
              <a:t>+ax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</a:rPr>
              <a:t>y+6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与整式</a:t>
            </a: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</a:rPr>
              <a:t>2bx</a:t>
            </a:r>
            <a:r>
              <a:rPr lang="en-US" altLang="zh-CN" sz="2800" baseline="30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</a:rPr>
              <a:t>3x+5y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的差与字母</a:t>
            </a: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</a:rPr>
              <a:t>x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的值无关，试求代数式</a:t>
            </a: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</a:rPr>
              <a:t>ab</a:t>
            </a:r>
            <a:r>
              <a:rPr lang="en-US" altLang="zh-CN" sz="2800" baseline="30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</a:rPr>
              <a:t>+2b</a:t>
            </a:r>
            <a:r>
              <a:rPr lang="en-US" altLang="zh-CN" sz="2800" baseline="30000">
                <a:solidFill>
                  <a:schemeClr val="bg1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</a:rPr>
              <a:t>a</a:t>
            </a:r>
            <a:r>
              <a:rPr lang="en-US" altLang="zh-CN" sz="2800" baseline="30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</a:rPr>
              <a:t>b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）</a:t>
            </a: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</a:rPr>
              <a:t>+3a</a:t>
            </a:r>
            <a:r>
              <a:rPr lang="en-US" altLang="zh-CN" sz="2800" baseline="30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－（</a:t>
            </a: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</a:rPr>
              <a:t>2a</a:t>
            </a:r>
            <a:r>
              <a:rPr lang="en-US" altLang="zh-CN" sz="2800" baseline="30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en-US" altLang="zh-CN" sz="2800" dirty="0">
                <a:solidFill>
                  <a:schemeClr val="bg1"/>
                </a:solidFill>
                <a:latin typeface="Arial" panose="020B0604020202020204" pitchFamily="34" charset="0"/>
              </a:rPr>
              <a:t>b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</a:rPr>
              <a:t>3ab</a:t>
            </a:r>
            <a:r>
              <a:rPr lang="en-US" altLang="zh-CN" sz="2800" baseline="30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－</a:t>
            </a:r>
            <a:r>
              <a:rPr lang="en-US" altLang="zh-CN" sz="2800">
                <a:solidFill>
                  <a:schemeClr val="bg1"/>
                </a:solidFill>
                <a:latin typeface="Arial" panose="020B0604020202020204" pitchFamily="34" charset="0"/>
              </a:rPr>
              <a:t>3a</a:t>
            </a:r>
            <a:r>
              <a:rPr lang="en-US" altLang="zh-CN" sz="2800" baseline="3000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）的值．</a:t>
            </a:r>
            <a:endParaRPr lang="zh-CN" altLang="en-US" sz="28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 dir="in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标题 21505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7" name="副标题 21506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1508" name="图片 215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412" y="-26987"/>
            <a:ext cx="9269412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9" name="矩形 21508"/>
          <p:cNvSpPr/>
          <p:nvPr/>
        </p:nvSpPr>
        <p:spPr>
          <a:xfrm>
            <a:off x="0" y="1052513"/>
            <a:ext cx="8748713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4000" b="0" dirty="0"/>
              <a:t>    1.</a:t>
            </a:r>
            <a:r>
              <a:rPr lang="zh-CN" altLang="en-US" sz="4000" b="0" dirty="0"/>
              <a:t>已知有理数</a:t>
            </a:r>
            <a:r>
              <a:rPr lang="en-US" altLang="zh-CN" sz="4000" b="0" dirty="0"/>
              <a:t>a</a:t>
            </a:r>
            <a:r>
              <a:rPr lang="zh-CN" altLang="en-US" sz="4000" b="0" dirty="0"/>
              <a:t>、</a:t>
            </a:r>
            <a:r>
              <a:rPr lang="en-US" altLang="zh-CN" sz="4000" b="0" dirty="0"/>
              <a:t>b</a:t>
            </a:r>
            <a:r>
              <a:rPr lang="zh-CN" altLang="en-US" sz="4000" b="0" dirty="0"/>
              <a:t>、</a:t>
            </a:r>
            <a:r>
              <a:rPr lang="en-US" altLang="zh-CN" sz="4000" b="0" dirty="0"/>
              <a:t>c</a:t>
            </a:r>
            <a:r>
              <a:rPr lang="zh-CN" altLang="en-US" sz="4000" b="0" dirty="0"/>
              <a:t>在数轴上的位置如图，化简</a:t>
            </a:r>
            <a:r>
              <a:rPr lang="en-US" altLang="zh-CN" sz="4000" b="0" err="1"/>
              <a:t>|a|-|a+b|+|c-a|+|b+c</a:t>
            </a:r>
            <a:r>
              <a:rPr lang="en-US" altLang="zh-CN" sz="4000" b="0"/>
              <a:t>||</a:t>
            </a:r>
            <a:endParaRPr lang="en-US" altLang="zh-CN" sz="4000" b="0"/>
          </a:p>
        </p:txBody>
      </p:sp>
      <p:sp>
        <p:nvSpPr>
          <p:cNvPr id="21510" name="直接连接符 21509"/>
          <p:cNvSpPr/>
          <p:nvPr/>
        </p:nvSpPr>
        <p:spPr>
          <a:xfrm>
            <a:off x="1258888" y="3286125"/>
            <a:ext cx="62658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1511" name="文本框 21510"/>
          <p:cNvSpPr txBox="1"/>
          <p:nvPr/>
        </p:nvSpPr>
        <p:spPr>
          <a:xfrm>
            <a:off x="1476375" y="3359150"/>
            <a:ext cx="431800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7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>
                <a:latin typeface="宋体" panose="02010600030101010101" pitchFamily="2" charset="-122"/>
              </a:rPr>
              <a:t>b</a:t>
            </a:r>
            <a:endParaRPr lang="en-US" altLang="zh-CN" sz="3600">
              <a:latin typeface="宋体" panose="02010600030101010101" pitchFamily="2" charset="-122"/>
            </a:endParaRPr>
          </a:p>
        </p:txBody>
      </p:sp>
      <p:sp>
        <p:nvSpPr>
          <p:cNvPr id="21512" name="文本框 21511"/>
          <p:cNvSpPr txBox="1"/>
          <p:nvPr/>
        </p:nvSpPr>
        <p:spPr>
          <a:xfrm>
            <a:off x="3708400" y="3286125"/>
            <a:ext cx="431800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7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>
                <a:latin typeface="宋体" panose="02010600030101010101" pitchFamily="2" charset="-122"/>
              </a:rPr>
              <a:t>a</a:t>
            </a:r>
            <a:endParaRPr lang="en-US" altLang="zh-CN" sz="3600">
              <a:latin typeface="宋体" panose="02010600030101010101" pitchFamily="2" charset="-122"/>
            </a:endParaRPr>
          </a:p>
        </p:txBody>
      </p:sp>
      <p:sp>
        <p:nvSpPr>
          <p:cNvPr id="21513" name="文本框 21512"/>
          <p:cNvSpPr txBox="1"/>
          <p:nvPr/>
        </p:nvSpPr>
        <p:spPr>
          <a:xfrm>
            <a:off x="3995738" y="3286125"/>
            <a:ext cx="431800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7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>
                <a:latin typeface="宋体" panose="02010600030101010101" pitchFamily="2" charset="-122"/>
              </a:rPr>
              <a:t>0</a:t>
            </a:r>
            <a:endParaRPr lang="en-US" altLang="zh-CN" sz="3600">
              <a:latin typeface="宋体" panose="02010600030101010101" pitchFamily="2" charset="-122"/>
            </a:endParaRPr>
          </a:p>
        </p:txBody>
      </p:sp>
      <p:sp>
        <p:nvSpPr>
          <p:cNvPr id="21514" name="文本框 21513"/>
          <p:cNvSpPr txBox="1"/>
          <p:nvPr/>
        </p:nvSpPr>
        <p:spPr>
          <a:xfrm>
            <a:off x="5003800" y="3286125"/>
            <a:ext cx="431800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7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>
                <a:latin typeface="宋体" panose="02010600030101010101" pitchFamily="2" charset="-122"/>
              </a:rPr>
              <a:t>c</a:t>
            </a:r>
            <a:endParaRPr lang="en-US" altLang="zh-CN" sz="3600">
              <a:latin typeface="宋体" panose="02010600030101010101" pitchFamily="2" charset="-122"/>
            </a:endParaRPr>
          </a:p>
        </p:txBody>
      </p:sp>
      <p:sp>
        <p:nvSpPr>
          <p:cNvPr id="21515" name="椭圆 21514"/>
          <p:cNvSpPr/>
          <p:nvPr/>
        </p:nvSpPr>
        <p:spPr>
          <a:xfrm>
            <a:off x="1692275" y="3259138"/>
            <a:ext cx="71438" cy="71437"/>
          </a:xfrm>
          <a:prstGeom prst="ellipse">
            <a:avLst/>
          </a:prstGeom>
          <a:solidFill>
            <a:schemeClr val="tx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1516" name="椭圆 21515"/>
          <p:cNvSpPr/>
          <p:nvPr/>
        </p:nvSpPr>
        <p:spPr>
          <a:xfrm>
            <a:off x="3851275" y="3243263"/>
            <a:ext cx="71438" cy="71437"/>
          </a:xfrm>
          <a:prstGeom prst="ellipse">
            <a:avLst/>
          </a:prstGeom>
          <a:solidFill>
            <a:schemeClr val="tx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1517" name="椭圆 21516"/>
          <p:cNvSpPr/>
          <p:nvPr/>
        </p:nvSpPr>
        <p:spPr>
          <a:xfrm>
            <a:off x="4211638" y="3214688"/>
            <a:ext cx="71437" cy="71437"/>
          </a:xfrm>
          <a:prstGeom prst="ellipse">
            <a:avLst/>
          </a:prstGeom>
          <a:solidFill>
            <a:schemeClr val="tx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1518" name="椭圆 21517"/>
          <p:cNvSpPr/>
          <p:nvPr/>
        </p:nvSpPr>
        <p:spPr>
          <a:xfrm>
            <a:off x="5148263" y="3257550"/>
            <a:ext cx="71437" cy="71438"/>
          </a:xfrm>
          <a:prstGeom prst="ellipse">
            <a:avLst/>
          </a:prstGeom>
          <a:solidFill>
            <a:schemeClr val="tx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文本占位符 35841"/>
          <p:cNvSpPr>
            <a:spLocks noGrp="1"/>
          </p:cNvSpPr>
          <p:nvPr>
            <p:ph type="body" idx="1"/>
          </p:nvPr>
        </p:nvSpPr>
        <p:spPr>
          <a:xfrm>
            <a:off x="301625" y="2209800"/>
            <a:ext cx="8540750" cy="4498975"/>
          </a:xfrm>
          <a:ln/>
        </p:spPr>
        <p:txBody>
          <a:bodyPr/>
          <a:p>
            <a:pPr>
              <a:buNone/>
            </a:pPr>
            <a:r>
              <a:rPr lang="en-US" altLang="zh-CN" sz="1400" dirty="0">
                <a:latin typeface="黑体" panose="02010609060101010101" pitchFamily="49" charset="-122"/>
              </a:rPr>
              <a:t> </a:t>
            </a:r>
            <a:endParaRPr lang="en-US" altLang="zh-CN" sz="1400" dirty="0">
              <a:solidFill>
                <a:schemeClr val="hlink"/>
              </a:solidFill>
              <a:latin typeface="黑体" panose="02010609060101010101" pitchFamily="49" charset="-122"/>
            </a:endParaRPr>
          </a:p>
        </p:txBody>
      </p:sp>
      <p:sp>
        <p:nvSpPr>
          <p:cNvPr id="35843" name="标题 35842"/>
          <p:cNvSpPr>
            <a:spLocks noGrp="1"/>
          </p:cNvSpPr>
          <p:nvPr>
            <p:ph type="title"/>
          </p:nvPr>
        </p:nvSpPr>
        <p:spPr>
          <a:xfrm>
            <a:off x="34925" y="44450"/>
            <a:ext cx="9109075" cy="936625"/>
          </a:xfrm>
          <a:ln/>
        </p:spPr>
        <p:txBody>
          <a:bodyPr anchor="ctr"/>
          <a:p>
            <a:pPr algn="l"/>
            <a:r>
              <a:rPr lang="en-US" altLang="zh-CN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２ 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设</a:t>
            </a:r>
            <a:r>
              <a:rPr lang="zh-CN" alt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&gt;</a:t>
            </a: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b&lt;0</a:t>
            </a:r>
            <a:r>
              <a:rPr lang="zh-CN" alt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|a|&lt;|b|</a:t>
            </a:r>
            <a:r>
              <a:rPr lang="zh-CN" alt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用“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&lt;”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号连接</a:t>
            </a: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，－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endParaRPr lang="en-US" altLang="zh-CN" sz="2800" b="1" i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5844" name="组合 35843"/>
          <p:cNvGrpSpPr/>
          <p:nvPr/>
        </p:nvGrpSpPr>
        <p:grpSpPr>
          <a:xfrm>
            <a:off x="1758950" y="1636713"/>
            <a:ext cx="6238875" cy="855662"/>
            <a:chOff x="1247" y="2332"/>
            <a:chExt cx="4421" cy="539"/>
          </a:xfrm>
        </p:grpSpPr>
        <p:sp>
          <p:nvSpPr>
            <p:cNvPr id="35845" name="文本框 35844"/>
            <p:cNvSpPr txBox="1"/>
            <p:nvPr/>
          </p:nvSpPr>
          <p:spPr>
            <a:xfrm>
              <a:off x="1454" y="2544"/>
              <a:ext cx="398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sz="2800" b="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35846" name="组合 35845"/>
            <p:cNvGrpSpPr/>
            <p:nvPr/>
          </p:nvGrpSpPr>
          <p:grpSpPr>
            <a:xfrm>
              <a:off x="1247" y="2332"/>
              <a:ext cx="4421" cy="384"/>
              <a:chOff x="476" y="2592"/>
              <a:chExt cx="4717" cy="777"/>
            </a:xfrm>
          </p:grpSpPr>
          <p:sp>
            <p:nvSpPr>
              <p:cNvPr id="35847" name="直接连接符 35846"/>
              <p:cNvSpPr/>
              <p:nvPr/>
            </p:nvSpPr>
            <p:spPr>
              <a:xfrm>
                <a:off x="476" y="2704"/>
                <a:ext cx="4717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35848" name="直接连接符 35847"/>
              <p:cNvSpPr/>
              <p:nvPr/>
            </p:nvSpPr>
            <p:spPr>
              <a:xfrm>
                <a:off x="2688" y="2592"/>
                <a:ext cx="0" cy="96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5849" name="文本框 35848"/>
              <p:cNvSpPr txBox="1"/>
              <p:nvPr/>
            </p:nvSpPr>
            <p:spPr>
              <a:xfrm>
                <a:off x="2472" y="2706"/>
                <a:ext cx="424" cy="6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黑体" panose="02010609060101010101" pitchFamily="49" charset="-122"/>
                    <a:ea typeface="黑体" panose="02010609060101010101" pitchFamily="49" charset="-122"/>
                  </a:rPr>
                  <a:t> 0</a:t>
                </a:r>
                <a:endParaRPr lang="en-US" altLang="zh-CN" sz="280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35850" name="组合 35849"/>
            <p:cNvGrpSpPr/>
            <p:nvPr/>
          </p:nvGrpSpPr>
          <p:grpSpPr>
            <a:xfrm>
              <a:off x="1523" y="2332"/>
              <a:ext cx="3613" cy="44"/>
              <a:chOff x="839" y="1979"/>
              <a:chExt cx="3855" cy="90"/>
            </a:xfrm>
          </p:grpSpPr>
          <p:sp>
            <p:nvSpPr>
              <p:cNvPr id="35851" name="直接连接符 35850"/>
              <p:cNvSpPr/>
              <p:nvPr/>
            </p:nvSpPr>
            <p:spPr>
              <a:xfrm>
                <a:off x="3515" y="1979"/>
                <a:ext cx="0" cy="9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5852" name="直接连接符 35851"/>
              <p:cNvSpPr/>
              <p:nvPr/>
            </p:nvSpPr>
            <p:spPr>
              <a:xfrm>
                <a:off x="2038" y="1979"/>
                <a:ext cx="0" cy="9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5853" name="直接连接符 35852"/>
              <p:cNvSpPr/>
              <p:nvPr/>
            </p:nvSpPr>
            <p:spPr>
              <a:xfrm>
                <a:off x="4694" y="1979"/>
                <a:ext cx="0" cy="9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5854" name="直接连接符 35853"/>
              <p:cNvSpPr/>
              <p:nvPr/>
            </p:nvSpPr>
            <p:spPr>
              <a:xfrm>
                <a:off x="839" y="1979"/>
                <a:ext cx="0" cy="9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5855" name="直接连接符 35854"/>
              <p:cNvSpPr/>
              <p:nvPr/>
            </p:nvSpPr>
            <p:spPr>
              <a:xfrm>
                <a:off x="3969" y="1979"/>
                <a:ext cx="0" cy="9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5856" name="直接连接符 35855"/>
              <p:cNvSpPr/>
              <p:nvPr/>
            </p:nvSpPr>
            <p:spPr>
              <a:xfrm>
                <a:off x="1600" y="1979"/>
                <a:ext cx="0" cy="9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35857" name="文本框 35856"/>
          <p:cNvSpPr txBox="1"/>
          <p:nvPr/>
        </p:nvSpPr>
        <p:spPr>
          <a:xfrm>
            <a:off x="1692275" y="1844675"/>
            <a:ext cx="76803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 b-a      </a:t>
            </a:r>
            <a:r>
              <a:rPr lang="zh-CN" altLang="en-US" sz="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　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    -a 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　 　       </a:t>
            </a:r>
            <a:r>
              <a:rPr lang="zh-CN" altLang="en-US" sz="1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　　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     -b  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　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a-b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58" name="文本框 35857"/>
          <p:cNvSpPr txBox="1"/>
          <p:nvPr/>
        </p:nvSpPr>
        <p:spPr>
          <a:xfrm>
            <a:off x="1835150" y="3284538"/>
            <a:ext cx="43513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b-a &lt; b &lt; -a &lt; a &lt; -b &lt; a-b</a:t>
            </a:r>
            <a:endParaRPr lang="en-US" altLang="zh-CN" sz="2800" i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7" grpId="0"/>
      <p:bldP spid="358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6866" name="对象 36865"/>
          <p:cNvGraphicFramePr/>
          <p:nvPr/>
        </p:nvGraphicFramePr>
        <p:xfrm>
          <a:off x="611188" y="1557338"/>
          <a:ext cx="1100137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381000" imgH="254000" progId="Equation.3">
                  <p:embed/>
                </p:oleObj>
              </mc:Choice>
              <mc:Fallback>
                <p:oleObj name="" r:id="rId1" imgW="381000" imgH="2540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1188" y="1557338"/>
                        <a:ext cx="1100137" cy="74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7" name="对象 36866"/>
          <p:cNvGraphicFramePr/>
          <p:nvPr/>
        </p:nvGraphicFramePr>
        <p:xfrm>
          <a:off x="1979613" y="1557338"/>
          <a:ext cx="1008062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393700" imgH="254000" progId="Equation.3">
                  <p:embed/>
                </p:oleObj>
              </mc:Choice>
              <mc:Fallback>
                <p:oleObj name="" r:id="rId3" imgW="393700" imgH="2540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79613" y="1557338"/>
                        <a:ext cx="1008062" cy="795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8" name="对象 36867"/>
          <p:cNvGraphicFramePr/>
          <p:nvPr/>
        </p:nvGraphicFramePr>
        <p:xfrm>
          <a:off x="3348038" y="1557338"/>
          <a:ext cx="863600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381000" imgH="254000" progId="Equation.3">
                  <p:embed/>
                </p:oleObj>
              </mc:Choice>
              <mc:Fallback>
                <p:oleObj name="" r:id="rId5" imgW="381000" imgH="2540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48038" y="1557338"/>
                        <a:ext cx="863600" cy="70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69" name="对象 36868"/>
          <p:cNvGraphicFramePr/>
          <p:nvPr/>
        </p:nvGraphicFramePr>
        <p:xfrm>
          <a:off x="4551363" y="1557338"/>
          <a:ext cx="452437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165100" imgH="254000" progId="Equation.3">
                  <p:embed/>
                </p:oleObj>
              </mc:Choice>
              <mc:Fallback>
                <p:oleObj name="" r:id="rId7" imgW="165100" imgH="2540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51363" y="1557338"/>
                        <a:ext cx="452437" cy="719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70" name="对象 36869"/>
          <p:cNvGraphicFramePr/>
          <p:nvPr/>
        </p:nvGraphicFramePr>
        <p:xfrm>
          <a:off x="5651500" y="1484313"/>
          <a:ext cx="588963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9" imgW="165100" imgH="254000" progId="Equation.3">
                  <p:embed/>
                </p:oleObj>
              </mc:Choice>
              <mc:Fallback>
                <p:oleObj name="" r:id="rId9" imgW="165100" imgH="2540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651500" y="1484313"/>
                        <a:ext cx="588963" cy="93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871" name="对象 36870"/>
          <p:cNvGraphicFramePr/>
          <p:nvPr/>
        </p:nvGraphicFramePr>
        <p:xfrm>
          <a:off x="4067175" y="2636838"/>
          <a:ext cx="4321175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1" imgW="1898650" imgH="475615" progId="Word.Picture.8">
                  <p:embed/>
                </p:oleObj>
              </mc:Choice>
              <mc:Fallback>
                <p:oleObj name="" r:id="rId11" imgW="1898650" imgH="475615" progId="Word.Picture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067175" y="2636838"/>
                        <a:ext cx="4321175" cy="993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2" name="矩形 36871"/>
          <p:cNvSpPr/>
          <p:nvPr/>
        </p:nvSpPr>
        <p:spPr>
          <a:xfrm>
            <a:off x="684213" y="771525"/>
            <a:ext cx="64357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dirty="0">
                <a:solidFill>
                  <a:schemeClr val="hlink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３</a:t>
            </a:r>
            <a:r>
              <a:rPr lang="en-US" altLang="zh-CN" sz="2800" dirty="0">
                <a:latin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en-US" sz="2800" dirty="0">
                <a:latin typeface="宋体" panose="02010600030101010101" pitchFamily="2" charset="-122"/>
                <a:cs typeface="Times New Roman" panose="02020603050405020304" pitchFamily="18" charset="0"/>
              </a:rPr>
              <a:t>若三个数在数轴上的位置如图，化简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36873" name="矩形 36872"/>
          <p:cNvSpPr/>
          <p:nvPr/>
        </p:nvSpPr>
        <p:spPr>
          <a:xfrm>
            <a:off x="1547813" y="1628775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－</a:t>
            </a:r>
            <a:endParaRPr lang="zh-CN" altLang="en-US" sz="2800" b="0" dirty="0">
              <a:latin typeface="Arial" panose="020B0604020202020204" pitchFamily="34" charset="0"/>
            </a:endParaRPr>
          </a:p>
        </p:txBody>
      </p:sp>
      <p:sp>
        <p:nvSpPr>
          <p:cNvPr id="36874" name="矩形 36873"/>
          <p:cNvSpPr/>
          <p:nvPr/>
        </p:nvSpPr>
        <p:spPr>
          <a:xfrm>
            <a:off x="2987675" y="1628775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800" b="0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endParaRPr lang="en-US" altLang="zh-CN" sz="2800" b="0">
              <a:latin typeface="Arial" panose="020B0604020202020204" pitchFamily="34" charset="0"/>
            </a:endParaRPr>
          </a:p>
        </p:txBody>
      </p:sp>
      <p:sp>
        <p:nvSpPr>
          <p:cNvPr id="36875" name="矩形 36874"/>
          <p:cNvSpPr/>
          <p:nvPr/>
        </p:nvSpPr>
        <p:spPr>
          <a:xfrm>
            <a:off x="4138613" y="1636713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800" b="0"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endParaRPr lang="en-US" altLang="zh-CN" sz="2800" b="0">
              <a:latin typeface="Arial" panose="020B0604020202020204" pitchFamily="34" charset="0"/>
            </a:endParaRPr>
          </a:p>
        </p:txBody>
      </p:sp>
      <p:sp>
        <p:nvSpPr>
          <p:cNvPr id="36876" name="矩形 36875"/>
          <p:cNvSpPr/>
          <p:nvPr/>
        </p:nvSpPr>
        <p:spPr>
          <a:xfrm>
            <a:off x="4932363" y="1628775"/>
            <a:ext cx="7175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0" dirty="0">
                <a:latin typeface="宋体" panose="02010600030101010101" pitchFamily="2" charset="-122"/>
                <a:cs typeface="Times New Roman" panose="02020603050405020304" pitchFamily="18" charset="0"/>
              </a:rPr>
              <a:t>－</a:t>
            </a:r>
            <a:r>
              <a:rPr lang="en-US" altLang="zh-CN" sz="2800" b="0"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endParaRPr lang="en-US" altLang="zh-CN" sz="2800" b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矩形 37889"/>
          <p:cNvSpPr/>
          <p:nvPr/>
        </p:nvSpPr>
        <p:spPr>
          <a:xfrm>
            <a:off x="0" y="336550"/>
            <a:ext cx="8316913" cy="13731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练习：有理数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在数轴上如图所示，请化简：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|a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c|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|a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c|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―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|b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―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|b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c|.</a:t>
            </a:r>
            <a:endParaRPr lang="en-US" altLang="zh-CN" sz="2800">
              <a:latin typeface="Arial" panose="020B0604020202020204" pitchFamily="34" charset="0"/>
            </a:endParaRPr>
          </a:p>
          <a:p>
            <a:pPr eaLnBrk="0" hangingPunct="0"/>
            <a:endParaRPr lang="en-US" altLang="zh-CN" sz="2800">
              <a:latin typeface="Arial" panose="020B0604020202020204" pitchFamily="34" charset="0"/>
            </a:endParaRPr>
          </a:p>
        </p:txBody>
      </p:sp>
      <p:grpSp>
        <p:nvGrpSpPr>
          <p:cNvPr id="37891" name="组合 37890"/>
          <p:cNvGrpSpPr/>
          <p:nvPr/>
        </p:nvGrpSpPr>
        <p:grpSpPr>
          <a:xfrm>
            <a:off x="2771775" y="2349500"/>
            <a:ext cx="5141913" cy="152400"/>
            <a:chOff x="1746" y="1480"/>
            <a:chExt cx="3239" cy="96"/>
          </a:xfrm>
        </p:grpSpPr>
        <p:sp>
          <p:nvSpPr>
            <p:cNvPr id="37892" name="直接连接符 37891"/>
            <p:cNvSpPr/>
            <p:nvPr/>
          </p:nvSpPr>
          <p:spPr>
            <a:xfrm>
              <a:off x="1746" y="1576"/>
              <a:ext cx="3239" cy="0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7893" name="直接连接符 37892"/>
            <p:cNvSpPr/>
            <p:nvPr/>
          </p:nvSpPr>
          <p:spPr>
            <a:xfrm>
              <a:off x="3276" y="1480"/>
              <a:ext cx="0" cy="96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894" name="直接连接符 37893"/>
            <p:cNvSpPr/>
            <p:nvPr/>
          </p:nvSpPr>
          <p:spPr>
            <a:xfrm>
              <a:off x="3815" y="1480"/>
              <a:ext cx="0" cy="96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895" name="直接连接符 37894"/>
            <p:cNvSpPr/>
            <p:nvPr/>
          </p:nvSpPr>
          <p:spPr>
            <a:xfrm>
              <a:off x="3006" y="1480"/>
              <a:ext cx="0" cy="96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7896" name="直接连接符 37895"/>
            <p:cNvSpPr/>
            <p:nvPr/>
          </p:nvSpPr>
          <p:spPr>
            <a:xfrm>
              <a:off x="2196" y="1480"/>
              <a:ext cx="0" cy="96"/>
            </a:xfrm>
            <a:prstGeom prst="line">
              <a:avLst/>
            </a:prstGeom>
            <a:ln w="1905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7897" name="文本框 37896"/>
          <p:cNvSpPr txBox="1"/>
          <p:nvPr/>
        </p:nvSpPr>
        <p:spPr>
          <a:xfrm>
            <a:off x="5173663" y="2493963"/>
            <a:ext cx="142875" cy="306387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</a:ln>
        </p:spPr>
        <p:txBody>
          <a:bodyPr lIns="0" tIns="0" rIns="0" bIns="0"/>
          <a:p>
            <a:r>
              <a:rPr lang="en-US" altLang="zh-CN" sz="2400" b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altLang="zh-CN" sz="2400" b="0">
              <a:latin typeface="Arial" panose="020B0604020202020204" pitchFamily="34" charset="0"/>
            </a:endParaRPr>
          </a:p>
        </p:txBody>
      </p:sp>
      <p:sp>
        <p:nvSpPr>
          <p:cNvPr id="37898" name="文本框 37897"/>
          <p:cNvSpPr txBox="1"/>
          <p:nvPr/>
        </p:nvSpPr>
        <p:spPr>
          <a:xfrm>
            <a:off x="5999163" y="2492375"/>
            <a:ext cx="142875" cy="3048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</a:ln>
        </p:spPr>
        <p:txBody>
          <a:bodyPr lIns="0" tIns="0" rIns="0" bIns="0"/>
          <a:p>
            <a:r>
              <a:rPr lang="en-US" altLang="zh-CN" sz="2400" b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2400" b="0">
              <a:latin typeface="Arial" panose="020B0604020202020204" pitchFamily="34" charset="0"/>
            </a:endParaRPr>
          </a:p>
        </p:txBody>
      </p:sp>
      <p:sp>
        <p:nvSpPr>
          <p:cNvPr id="37899" name="文本框 37898"/>
          <p:cNvSpPr txBox="1"/>
          <p:nvPr/>
        </p:nvSpPr>
        <p:spPr>
          <a:xfrm>
            <a:off x="4714875" y="2513013"/>
            <a:ext cx="142875" cy="3048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</a:ln>
        </p:spPr>
        <p:txBody>
          <a:bodyPr lIns="0" tIns="0" rIns="0" bIns="0"/>
          <a:p>
            <a:r>
              <a:rPr lang="en-US" altLang="zh-CN" sz="2400" b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zh-CN" sz="2400" b="0">
              <a:latin typeface="Arial" panose="020B0604020202020204" pitchFamily="34" charset="0"/>
            </a:endParaRPr>
          </a:p>
        </p:txBody>
      </p:sp>
      <p:sp>
        <p:nvSpPr>
          <p:cNvPr id="37900" name="文本框 37899"/>
          <p:cNvSpPr txBox="1"/>
          <p:nvPr/>
        </p:nvSpPr>
        <p:spPr>
          <a:xfrm>
            <a:off x="3463925" y="2513013"/>
            <a:ext cx="142875" cy="304800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noFill/>
          </a:ln>
        </p:spPr>
        <p:txBody>
          <a:bodyPr lIns="0" tIns="0" rIns="0" bIns="0"/>
          <a:p>
            <a:r>
              <a:rPr lang="en-US" altLang="zh-CN" sz="2400" b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altLang="zh-CN" sz="2400" b="0">
              <a:latin typeface="Arial" panose="020B0604020202020204" pitchFamily="34" charset="0"/>
            </a:endParaRPr>
          </a:p>
        </p:txBody>
      </p:sp>
      <p:sp>
        <p:nvSpPr>
          <p:cNvPr id="37901" name="矩形 37900"/>
          <p:cNvSpPr/>
          <p:nvPr/>
        </p:nvSpPr>
        <p:spPr>
          <a:xfrm>
            <a:off x="2286000" y="3429000"/>
            <a:ext cx="2794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1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en-US" altLang="zh-CN" sz="1100" b="0" dirty="0">
              <a:latin typeface="Arial" panose="020B0604020202020204" pitchFamily="34" charset="0"/>
            </a:endParaRPr>
          </a:p>
          <a:p>
            <a:pPr eaLnBrk="0" hangingPunct="0"/>
            <a:endParaRPr lang="en-US" altLang="zh-CN" b="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3250" name="组合 53249"/>
          <p:cNvGrpSpPr/>
          <p:nvPr/>
        </p:nvGrpSpPr>
        <p:grpSpPr>
          <a:xfrm>
            <a:off x="692150" y="1557338"/>
            <a:ext cx="6237288" cy="1143000"/>
            <a:chOff x="436" y="981"/>
            <a:chExt cx="3929" cy="720"/>
          </a:xfrm>
        </p:grpSpPr>
        <p:grpSp>
          <p:nvGrpSpPr>
            <p:cNvPr id="53251" name="组合 53250"/>
            <p:cNvGrpSpPr/>
            <p:nvPr/>
          </p:nvGrpSpPr>
          <p:grpSpPr>
            <a:xfrm>
              <a:off x="742" y="1365"/>
              <a:ext cx="3136" cy="336"/>
              <a:chOff x="528" y="1920"/>
              <a:chExt cx="4272" cy="336"/>
            </a:xfrm>
          </p:grpSpPr>
          <p:sp>
            <p:nvSpPr>
              <p:cNvPr id="53252" name="直接连接符 53251"/>
              <p:cNvSpPr/>
              <p:nvPr/>
            </p:nvSpPr>
            <p:spPr>
              <a:xfrm>
                <a:off x="528" y="1968"/>
                <a:ext cx="427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53253" name="椭圆 53252"/>
              <p:cNvSpPr/>
              <p:nvPr/>
            </p:nvSpPr>
            <p:spPr>
              <a:xfrm>
                <a:off x="2544" y="1950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3254" name="椭圆 53253"/>
              <p:cNvSpPr/>
              <p:nvPr/>
            </p:nvSpPr>
            <p:spPr>
              <a:xfrm>
                <a:off x="1644" y="193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3255" name="椭圆 53254"/>
              <p:cNvSpPr/>
              <p:nvPr/>
            </p:nvSpPr>
            <p:spPr>
              <a:xfrm>
                <a:off x="3048" y="1938"/>
                <a:ext cx="48" cy="48"/>
              </a:xfrm>
              <a:prstGeom prst="ellips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3256" name="文本框 53255"/>
              <p:cNvSpPr txBox="1"/>
              <p:nvPr/>
            </p:nvSpPr>
            <p:spPr>
              <a:xfrm>
                <a:off x="1536" y="1920"/>
                <a:ext cx="288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Arial" panose="020B0604020202020204" pitchFamily="34" charset="0"/>
                  </a:rPr>
                  <a:t>a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  <p:sp>
            <p:nvSpPr>
              <p:cNvPr id="53257" name="文本框 53256"/>
              <p:cNvSpPr txBox="1"/>
              <p:nvPr/>
            </p:nvSpPr>
            <p:spPr>
              <a:xfrm>
                <a:off x="2400" y="1968"/>
                <a:ext cx="288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Arial" panose="020B0604020202020204" pitchFamily="34" charset="0"/>
                  </a:rPr>
                  <a:t>0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  <p:sp>
            <p:nvSpPr>
              <p:cNvPr id="53258" name="文本框 53257"/>
              <p:cNvSpPr txBox="1"/>
              <p:nvPr/>
            </p:nvSpPr>
            <p:spPr>
              <a:xfrm>
                <a:off x="2976" y="1968"/>
                <a:ext cx="288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Arial" panose="020B0604020202020204" pitchFamily="34" charset="0"/>
                  </a:rPr>
                  <a:t>b</a:t>
                </a:r>
                <a:endParaRPr lang="en-US" altLang="zh-CN" sz="24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53259" name="文本框 53258"/>
            <p:cNvSpPr txBox="1"/>
            <p:nvPr/>
          </p:nvSpPr>
          <p:spPr>
            <a:xfrm>
              <a:off x="436" y="981"/>
              <a:ext cx="392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  </a:t>
              </a: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已知数</a:t>
              </a:r>
              <a:r>
                <a:rPr lang="en-US" altLang="zh-CN" sz="2800" err="1">
                  <a:latin typeface="华文中宋" panose="02010600040101010101" pitchFamily="2" charset="-122"/>
                  <a:ea typeface="华文中宋" panose="02010600040101010101" pitchFamily="2" charset="-122"/>
                </a:rPr>
                <a:t>a,b</a:t>
              </a:r>
              <a:r>
                <a:rPr lang="zh-CN" altLang="en-US" sz="2800" dirty="0">
                  <a:latin typeface="华文中宋" panose="02010600040101010101" pitchFamily="2" charset="-122"/>
                  <a:ea typeface="华文中宋" panose="02010600040101010101" pitchFamily="2" charset="-122"/>
                </a:rPr>
                <a:t>在数轴上的位置如图所示</a:t>
              </a:r>
              <a:endPara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53260" name="文本框 53259"/>
          <p:cNvSpPr txBox="1"/>
          <p:nvPr/>
        </p:nvSpPr>
        <p:spPr>
          <a:xfrm>
            <a:off x="768350" y="2624138"/>
            <a:ext cx="2667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</a:rPr>
              <a:t>化简下列式子</a:t>
            </a:r>
            <a:r>
              <a:rPr lang="en-US" altLang="zh-CN" sz="2800">
                <a:latin typeface="华文中宋" panose="02010600040101010101" pitchFamily="2" charset="-122"/>
                <a:ea typeface="华文中宋" panose="02010600040101010101" pitchFamily="2" charset="-122"/>
              </a:rPr>
              <a:t>:</a:t>
            </a:r>
            <a:endParaRPr lang="en-US" altLang="zh-CN" sz="280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53261" name="对象 53260"/>
          <p:cNvGraphicFramePr/>
          <p:nvPr/>
        </p:nvGraphicFramePr>
        <p:xfrm>
          <a:off x="1149350" y="3233738"/>
          <a:ext cx="54102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1294765" imgH="241300" progId="Equation.3">
                  <p:embed/>
                </p:oleObj>
              </mc:Choice>
              <mc:Fallback>
                <p:oleObj name="" r:id="rId1" imgW="1294765" imgH="2413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49350" y="3233738"/>
                        <a:ext cx="5410200" cy="660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62" name="对象 53261"/>
          <p:cNvGraphicFramePr/>
          <p:nvPr/>
        </p:nvGraphicFramePr>
        <p:xfrm>
          <a:off x="1073150" y="4071938"/>
          <a:ext cx="5638800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1459865" imgH="241300" progId="Equation.3">
                  <p:embed/>
                </p:oleObj>
              </mc:Choice>
              <mc:Fallback>
                <p:oleObj name="" r:id="rId3" imgW="1459865" imgH="2413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73150" y="4071938"/>
                        <a:ext cx="5638800" cy="777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63" name="对象 53262"/>
          <p:cNvGraphicFramePr/>
          <p:nvPr/>
        </p:nvGraphicFramePr>
        <p:xfrm>
          <a:off x="0" y="0"/>
          <a:ext cx="1209675" cy="26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5" imgW="127635" imgH="198755" progId="Equation.DSMT4">
                  <p:embed/>
                </p:oleObj>
              </mc:Choice>
              <mc:Fallback>
                <p:oleObj name="" r:id="rId5" imgW="127635" imgH="198755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209675" cy="263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64" name="对象 53263"/>
          <p:cNvGraphicFramePr/>
          <p:nvPr/>
        </p:nvGraphicFramePr>
        <p:xfrm>
          <a:off x="0" y="0"/>
          <a:ext cx="1209675" cy="26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7" imgW="127635" imgH="198755" progId="Equation.DSMT4">
                  <p:embed/>
                </p:oleObj>
              </mc:Choice>
              <mc:Fallback>
                <p:oleObj name="" r:id="rId7" imgW="127635" imgH="198755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209675" cy="263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65" name="矩形 53264"/>
          <p:cNvSpPr/>
          <p:nvPr/>
        </p:nvSpPr>
        <p:spPr>
          <a:xfrm>
            <a:off x="0" y="0"/>
            <a:ext cx="3317875" cy="10525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1" name="副标题 22530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2532" name="图片 225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3" name="Rectangle 2"/>
          <p:cNvSpPr/>
          <p:nvPr/>
        </p:nvSpPr>
        <p:spPr>
          <a:xfrm>
            <a:off x="250825" y="981075"/>
            <a:ext cx="82296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股民小王上星期五买进某股票</a:t>
            </a:r>
            <a:r>
              <a:rPr lang="en-US" altLang="zh-CN" sz="2400" dirty="0">
                <a:latin typeface="Times New Roman" panose="02020603050405020304" pitchFamily="18" charset="0"/>
              </a:rPr>
              <a:t>1000</a:t>
            </a:r>
            <a:r>
              <a:rPr lang="zh-CN" altLang="en-US" sz="2400" dirty="0">
                <a:latin typeface="Times New Roman" panose="02020603050405020304" pitchFamily="18" charset="0"/>
              </a:rPr>
              <a:t>股，每股</a:t>
            </a:r>
            <a:r>
              <a:rPr lang="en-US" altLang="zh-CN" sz="2400" dirty="0">
                <a:latin typeface="Times New Roman" panose="02020603050405020304" pitchFamily="18" charset="0"/>
              </a:rPr>
              <a:t>25</a:t>
            </a:r>
            <a:r>
              <a:rPr lang="zh-CN" altLang="en-US" sz="2400" dirty="0">
                <a:latin typeface="Times New Roman" panose="02020603050405020304" pitchFamily="18" charset="0"/>
              </a:rPr>
              <a:t>元，下表为本周内每日该股票收盘价比前一天的涨跌情况（单位：元）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22534" name="表格 22533"/>
          <p:cNvGraphicFramePr/>
          <p:nvPr/>
        </p:nvGraphicFramePr>
        <p:xfrm>
          <a:off x="684213" y="1844675"/>
          <a:ext cx="6097587" cy="1592263"/>
        </p:xfrm>
        <a:graphic>
          <a:graphicData uri="http://schemas.openxmlformats.org/drawingml/2006/table">
            <a:tbl>
              <a:tblPr/>
              <a:tblGrid>
                <a:gridCol w="1017588"/>
                <a:gridCol w="998537"/>
                <a:gridCol w="1033463"/>
                <a:gridCol w="1016000"/>
                <a:gridCol w="1016000"/>
                <a:gridCol w="1016000"/>
              </a:tblGrid>
              <a:tr h="6477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星期</a:t>
                      </a:r>
                      <a:endParaRPr lang="zh-CN" altLang="en-US" b="1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</a:t>
                      </a: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一</a:t>
                      </a:r>
                      <a:endParaRPr lang="zh-CN" altLang="en-US" b="1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</a:t>
                      </a: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二</a:t>
                      </a:r>
                      <a:endParaRPr lang="zh-CN" altLang="en-US" b="1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</a:t>
                      </a: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三</a:t>
                      </a:r>
                      <a:endParaRPr lang="zh-CN" altLang="en-US" b="1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</a:t>
                      </a: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四</a:t>
                      </a:r>
                      <a:endParaRPr lang="zh-CN" altLang="en-US" b="1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</a:t>
                      </a: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五</a:t>
                      </a:r>
                      <a:endParaRPr lang="zh-CN" altLang="en-US" b="1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zh-CN" altLang="en-US" b="1" dirty="0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每股涨跌</a:t>
                      </a:r>
                      <a:endParaRPr lang="zh-CN" altLang="en-US" b="1" dirty="0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+4</a:t>
                      </a:r>
                      <a:endParaRPr lang="zh-CN" altLang="en-US" b="1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 +4.5</a:t>
                      </a:r>
                      <a:endParaRPr lang="zh-CN" altLang="en-US" b="1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-1.5</a:t>
                      </a:r>
                      <a:endParaRPr lang="zh-CN" altLang="en-US" b="1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-2.5</a:t>
                      </a:r>
                      <a:endParaRPr lang="zh-CN" altLang="en-US" b="1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altLang="zh-CN" b="1">
                          <a:effectLst>
                            <a:outerShdw blurRad="38100" dist="38100" dir="2700000">
                              <a:srgbClr val="C0C0C0"/>
                            </a:outerShdw>
                          </a:effectLst>
                        </a:rPr>
                        <a:t>-6</a:t>
                      </a:r>
                      <a:endParaRPr lang="zh-CN" altLang="en-US" b="1">
                        <a:effectLst>
                          <a:outerShdw blurRad="38100" dist="38100" dir="2700000">
                            <a:srgbClr val="C0C0C0"/>
                          </a:outerShdw>
                        </a:effectLst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557" name="Rectangle 26"/>
          <p:cNvSpPr/>
          <p:nvPr/>
        </p:nvSpPr>
        <p:spPr>
          <a:xfrm>
            <a:off x="611188" y="3357563"/>
            <a:ext cx="53149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</a:rPr>
              <a:t>） 星期四收盘时，每股是多少元？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2558" name="Rectangle 27"/>
          <p:cNvSpPr/>
          <p:nvPr/>
        </p:nvSpPr>
        <p:spPr>
          <a:xfrm>
            <a:off x="611188" y="3716338"/>
            <a:ext cx="807243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</a:rPr>
              <a:t>） 本周内最高价是每股多少元，最低价是每股多少元？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2559" name="Rectangle 28"/>
          <p:cNvSpPr/>
          <p:nvPr/>
        </p:nvSpPr>
        <p:spPr>
          <a:xfrm>
            <a:off x="611188" y="4149725"/>
            <a:ext cx="7583487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</a:rPr>
              <a:t>3</a:t>
            </a:r>
            <a:r>
              <a:rPr lang="zh-CN" altLang="en-US" sz="2400" dirty="0">
                <a:latin typeface="Times New Roman" panose="02020603050405020304" pitchFamily="18" charset="0"/>
              </a:rPr>
              <a:t>）已知买进股票时需付成交额的</a:t>
            </a:r>
            <a:r>
              <a:rPr lang="en-US" altLang="zh-CN" sz="2400">
                <a:latin typeface="Times New Roman" panose="02020603050405020304" pitchFamily="18" charset="0"/>
              </a:rPr>
              <a:t>1.5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‰</a:t>
            </a:r>
            <a:r>
              <a:rPr lang="zh-CN" altLang="en-US" sz="2400" dirty="0">
                <a:latin typeface="Times New Roman" panose="02020603050405020304" pitchFamily="18" charset="0"/>
              </a:rPr>
              <a:t>的手续费和</a:t>
            </a:r>
            <a:r>
              <a:rPr lang="en-US" altLang="zh-CN" sz="2400">
                <a:latin typeface="Times New Roman" panose="02020603050405020304" pitchFamily="18" charset="0"/>
              </a:rPr>
              <a:t>1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‰</a:t>
            </a:r>
            <a:r>
              <a:rPr lang="zh-CN" altLang="en-US" sz="2400" dirty="0">
                <a:latin typeface="Times New Roman" panose="02020603050405020304" pitchFamily="18" charset="0"/>
              </a:rPr>
              <a:t>的交易税。如果小王在星期五收盘前将全部股票卖出，他的收益情况如何？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标题 2355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5" name="副标题 2355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3556" name="图片 235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3557" name="对象 23556"/>
          <p:cNvGraphicFramePr/>
          <p:nvPr/>
        </p:nvGraphicFramePr>
        <p:xfrm>
          <a:off x="1547813" y="2060575"/>
          <a:ext cx="6337300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2" imgW="2197100" imgH="469900" progId="Equation.DSMT4">
                  <p:embed/>
                </p:oleObj>
              </mc:Choice>
              <mc:Fallback>
                <p:oleObj name="" r:id="rId2" imgW="2197100" imgH="4699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FFFFFF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547813" y="2060575"/>
                        <a:ext cx="6337300" cy="1344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8" name="对象 23557"/>
          <p:cNvGraphicFramePr/>
          <p:nvPr/>
        </p:nvGraphicFramePr>
        <p:xfrm>
          <a:off x="1547813" y="3500438"/>
          <a:ext cx="5975350" cy="1309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4" imgW="2082800" imgH="457200" progId="Equation.DSMT4">
                  <p:embed/>
                </p:oleObj>
              </mc:Choice>
              <mc:Fallback>
                <p:oleObj name="" r:id="rId4" imgW="2082800" imgH="4572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FFFFFF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547813" y="3500438"/>
                        <a:ext cx="5975350" cy="1309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9" name="文本框 23558"/>
          <p:cNvSpPr txBox="1"/>
          <p:nvPr/>
        </p:nvSpPr>
        <p:spPr>
          <a:xfrm>
            <a:off x="323850" y="981075"/>
            <a:ext cx="24479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计算：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0114" name="对象 90113"/>
          <p:cNvGraphicFramePr/>
          <p:nvPr/>
        </p:nvGraphicFramePr>
        <p:xfrm>
          <a:off x="0" y="0"/>
          <a:ext cx="1304925" cy="26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127635" imgH="198755" progId="Equation.DSMT4">
                  <p:embed/>
                </p:oleObj>
              </mc:Choice>
              <mc:Fallback>
                <p:oleObj name="" r:id="rId1" imgW="127635" imgH="198755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304925" cy="263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5" name="对象 90114"/>
          <p:cNvGraphicFramePr/>
          <p:nvPr/>
        </p:nvGraphicFramePr>
        <p:xfrm>
          <a:off x="0" y="0"/>
          <a:ext cx="1304925" cy="26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127635" imgH="198755" progId="Equation.DSMT4">
                  <p:embed/>
                </p:oleObj>
              </mc:Choice>
              <mc:Fallback>
                <p:oleObj name="" r:id="rId3" imgW="127635" imgH="198755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1304925" cy="263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116" name="标题 90115"/>
          <p:cNvSpPr>
            <a:spLocks noGrp="1"/>
          </p:cNvSpPr>
          <p:nvPr>
            <p:ph type="title"/>
          </p:nvPr>
        </p:nvSpPr>
        <p:spPr>
          <a:xfrm>
            <a:off x="0" y="620713"/>
            <a:ext cx="3600450" cy="719137"/>
          </a:xfrm>
          <a:ln/>
        </p:spPr>
        <p:txBody>
          <a:bodyPr anchor="ctr"/>
          <a:p>
            <a:pPr algn="l"/>
            <a:r>
              <a:rPr lang="zh-CN" altLang="en-US" sz="4000" b="1" dirty="0"/>
              <a:t>计算与求值</a:t>
            </a:r>
            <a:r>
              <a:rPr lang="en-US" altLang="zh-CN" sz="4000" b="1"/>
              <a:t>:</a:t>
            </a:r>
            <a:endParaRPr lang="en-US" altLang="zh-CN" sz="4000" b="1"/>
          </a:p>
        </p:txBody>
      </p:sp>
      <p:graphicFrame>
        <p:nvGraphicFramePr>
          <p:cNvPr id="90117" name="内容占位符 90116"/>
          <p:cNvGraphicFramePr/>
          <p:nvPr>
            <p:ph sz="quarter" idx="2"/>
          </p:nvPr>
        </p:nvGraphicFramePr>
        <p:xfrm>
          <a:off x="323850" y="2205038"/>
          <a:ext cx="4895850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4" imgW="1624330" imgH="203200" progId="Equation.3">
                  <p:embed/>
                </p:oleObj>
              </mc:Choice>
              <mc:Fallback>
                <p:oleObj name="" r:id="rId4" imgW="1624330" imgH="2032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3850" y="2205038"/>
                        <a:ext cx="4895850" cy="6111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8" name="内容占位符 90117"/>
          <p:cNvGraphicFramePr/>
          <p:nvPr>
            <p:ph sz="quarter" idx="3"/>
          </p:nvPr>
        </p:nvGraphicFramePr>
        <p:xfrm>
          <a:off x="179388" y="3505200"/>
          <a:ext cx="80645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6" imgW="3225800" imgH="228600" progId="Equation.3">
                  <p:embed/>
                </p:oleObj>
              </mc:Choice>
              <mc:Fallback>
                <p:oleObj name="" r:id="rId6" imgW="3225800" imgH="2286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9388" y="3505200"/>
                        <a:ext cx="8064500" cy="5715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9" name="内容占位符 90118"/>
          <p:cNvGraphicFramePr/>
          <p:nvPr>
            <p:ph sz="half" idx="1"/>
          </p:nvPr>
        </p:nvGraphicFramePr>
        <p:xfrm>
          <a:off x="250825" y="4500563"/>
          <a:ext cx="8569325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8" imgW="2957830" imgH="393700" progId="Equation.3">
                  <p:embed/>
                </p:oleObj>
              </mc:Choice>
              <mc:Fallback>
                <p:oleObj name="" r:id="rId8" imgW="2957830" imgH="3937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50825" y="4500563"/>
                        <a:ext cx="8569325" cy="10160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标题 2867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5" name="副标题 2867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8676" name="图片 2867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7" name="文本框 28676"/>
          <p:cNvSpPr txBox="1"/>
          <p:nvPr/>
        </p:nvSpPr>
        <p:spPr>
          <a:xfrm>
            <a:off x="179388" y="1484313"/>
            <a:ext cx="8113712" cy="204152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dirty="0">
                <a:latin typeface="Times New Roman" panose="02020603050405020304" pitchFamily="18" charset="0"/>
              </a:rPr>
              <a:t>试说明代数式</a:t>
            </a:r>
            <a:r>
              <a:rPr lang="en-US" altLang="zh-CN" sz="3200">
                <a:latin typeface="Times New Roman" panose="02020603050405020304" pitchFamily="18" charset="0"/>
              </a:rPr>
              <a:t>(a</a:t>
            </a:r>
            <a:r>
              <a:rPr lang="en-US" altLang="zh-CN" sz="3200" baseline="30000">
                <a:latin typeface="Times New Roman" panose="02020603050405020304" pitchFamily="18" charset="0"/>
              </a:rPr>
              <a:t>3</a:t>
            </a:r>
            <a:r>
              <a:rPr lang="en-US" altLang="zh-CN" sz="3200">
                <a:latin typeface="Times New Roman" panose="02020603050405020304" pitchFamily="18" charset="0"/>
              </a:rPr>
              <a:t>+3a</a:t>
            </a:r>
            <a:r>
              <a:rPr lang="en-US" altLang="zh-CN" sz="3200" baseline="30000"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latin typeface="Times New Roman" panose="02020603050405020304" pitchFamily="18" charset="0"/>
              </a:rPr>
              <a:t>+4a-1)+(a</a:t>
            </a:r>
            <a:r>
              <a:rPr lang="en-US" altLang="zh-CN" sz="3200" baseline="30000"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latin typeface="Times New Roman" panose="02020603050405020304" pitchFamily="18" charset="0"/>
              </a:rPr>
              <a:t>-3a-a</a:t>
            </a:r>
            <a:r>
              <a:rPr lang="en-US" altLang="zh-CN" sz="3200" baseline="30000">
                <a:latin typeface="Times New Roman" panose="02020603050405020304" pitchFamily="18" charset="0"/>
              </a:rPr>
              <a:t>3</a:t>
            </a:r>
            <a:r>
              <a:rPr lang="en-US" altLang="zh-CN" sz="3200">
                <a:latin typeface="Times New Roman" panose="02020603050405020304" pitchFamily="18" charset="0"/>
              </a:rPr>
              <a:t>+3)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altLang="zh-CN" sz="3200">
                <a:latin typeface="Times New Roman" panose="02020603050405020304" pitchFamily="18" charset="0"/>
              </a:rPr>
              <a:t>      -(a-5+4a</a:t>
            </a:r>
            <a:r>
              <a:rPr lang="en-US" altLang="zh-CN" sz="3200" baseline="30000">
                <a:latin typeface="Times New Roman" panose="02020603050405020304" pitchFamily="18" charset="0"/>
              </a:rPr>
              <a:t>2</a:t>
            </a:r>
            <a:r>
              <a:rPr lang="en-US" altLang="zh-CN" sz="3200" dirty="0">
                <a:latin typeface="Times New Roman" panose="02020603050405020304" pitchFamily="18" charset="0"/>
              </a:rPr>
              <a:t>)</a:t>
            </a:r>
            <a:r>
              <a:rPr lang="zh-CN" altLang="en-US" sz="3200" dirty="0">
                <a:latin typeface="Times New Roman" panose="02020603050405020304" pitchFamily="18" charset="0"/>
              </a:rPr>
              <a:t>的值是与</a:t>
            </a:r>
            <a:r>
              <a:rPr lang="en-US" altLang="zh-CN" sz="3200" dirty="0">
                <a:latin typeface="Times New Roman" panose="02020603050405020304" pitchFamily="18" charset="0"/>
              </a:rPr>
              <a:t>a</a:t>
            </a:r>
            <a:r>
              <a:rPr lang="zh-CN" altLang="en-US" sz="3200" dirty="0">
                <a:latin typeface="Times New Roman" panose="02020603050405020304" pitchFamily="18" charset="0"/>
              </a:rPr>
              <a:t>的取值无关的一个定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dirty="0">
                <a:latin typeface="Times New Roman" panose="02020603050405020304" pitchFamily="18" charset="0"/>
              </a:rPr>
              <a:t>      值，并求出这个定值。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endParaRPr lang="zh-CN" altLang="en-US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标题 26625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7" name="副标题 26626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6628" name="图片 266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标题 27649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1" name="副标题 27650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7652" name="图片 2765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矩形 87041"/>
          <p:cNvSpPr/>
          <p:nvPr/>
        </p:nvSpPr>
        <p:spPr>
          <a:xfrm>
            <a:off x="0" y="31956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87043" name="对象 87042"/>
          <p:cNvGraphicFramePr/>
          <p:nvPr/>
        </p:nvGraphicFramePr>
        <p:xfrm>
          <a:off x="1476375" y="1341438"/>
          <a:ext cx="6337300" cy="134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2197100" imgH="469900" progId="Equation.DSMT4">
                  <p:embed/>
                </p:oleObj>
              </mc:Choice>
              <mc:Fallback>
                <p:oleObj name="" r:id="rId1" imgW="2197100" imgH="4699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76375" y="1341438"/>
                        <a:ext cx="6337300" cy="1344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044" name="矩形 87043"/>
          <p:cNvSpPr/>
          <p:nvPr/>
        </p:nvSpPr>
        <p:spPr>
          <a:xfrm>
            <a:off x="0" y="32004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87045" name="对象 87044"/>
          <p:cNvGraphicFramePr/>
          <p:nvPr/>
        </p:nvGraphicFramePr>
        <p:xfrm>
          <a:off x="1619250" y="3213100"/>
          <a:ext cx="5975350" cy="1309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3" imgW="2082800" imgH="457200" progId="Equation.DSMT4">
                  <p:embed/>
                </p:oleObj>
              </mc:Choice>
              <mc:Fallback>
                <p:oleObj name="" r:id="rId3" imgW="2082800" imgH="457200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9250" y="3213100"/>
                        <a:ext cx="5975350" cy="1309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7046" name="图片 87045" descr="j0304917">
            <a:hlinkClick r:id="" action="ppaction://noaction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3539420">
            <a:off x="6708775" y="5249863"/>
            <a:ext cx="917575" cy="1017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标题 2969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699" name="副标题 2969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9700" name="图片 2969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标题 3072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3" name="副标题 3072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0724" name="图片 307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标题 31745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47" name="副标题 31746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1748" name="图片 317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标题 32769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1" name="副标题 32770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2772" name="图片 3277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标题 3379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795" name="副标题 3379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3796" name="图片 3379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标题 3481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/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19" name="副标题 3481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4820" name="图片 348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整洁型模板">
  <a:themeElements>
    <a:clrScheme name="">
      <a:dk1>
        <a:srgbClr val="FFFFFF"/>
      </a:dk1>
      <a:lt1>
        <a:srgbClr val="003366"/>
      </a:lt1>
      <a:dk2>
        <a:srgbClr val="DDDDDD"/>
      </a:dk2>
      <a:lt2>
        <a:srgbClr val="1C3956"/>
      </a:lt2>
      <a:accent1>
        <a:srgbClr val="3D7CBB"/>
      </a:accent1>
      <a:accent2>
        <a:srgbClr val="00152A"/>
      </a:accent2>
      <a:accent3>
        <a:srgbClr val="AAADB9"/>
      </a:accent3>
      <a:accent4>
        <a:srgbClr val="DCDCDC"/>
      </a:accent4>
      <a:accent5>
        <a:srgbClr val="AFBFD9"/>
      </a:accent5>
      <a:accent6>
        <a:srgbClr val="001225"/>
      </a:accent6>
      <a:hlink>
        <a:srgbClr val="33CCCC"/>
      </a:hlink>
      <a:folHlink>
        <a:srgbClr val="96B9DC"/>
      </a:folHlink>
    </a:clrScheme>
    <a:fontScheme name="">
      <a:majorFont>
        <a:latin typeface="Impact"/>
        <a:ea typeface="宋体"/>
        <a:cs typeface=""/>
      </a:majorFont>
      <a:minorFont>
        <a:latin typeface="Impact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2181B7"/>
        </a:lt1>
        <a:dk2>
          <a:srgbClr val="CCFFFF"/>
        </a:dk2>
        <a:lt2>
          <a:srgbClr val="001932"/>
        </a:lt2>
        <a:accent1>
          <a:srgbClr val="99FFCC"/>
        </a:accent1>
        <a:accent2>
          <a:srgbClr val="01B0FF"/>
        </a:accent2>
        <a:accent3>
          <a:srgbClr val="ABC1D7"/>
        </a:accent3>
        <a:accent4>
          <a:srgbClr val="DCDCDC"/>
        </a:accent4>
        <a:accent5>
          <a:srgbClr val="CAFFE2"/>
        </a:accent5>
        <a:accent6>
          <a:srgbClr val="009DE5"/>
        </a:accent6>
        <a:hlink>
          <a:srgbClr val="6666FF"/>
        </a:hlink>
        <a:folHlink>
          <a:srgbClr val="1C6D9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66"/>
        </a:dk2>
        <a:lt2>
          <a:srgbClr val="969696"/>
        </a:lt2>
        <a:accent1>
          <a:srgbClr val="666699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B9B9CA"/>
        </a:accent5>
        <a:accent6>
          <a:srgbClr val="B7B7E5"/>
        </a:accent6>
        <a:hlink>
          <a:srgbClr val="CC00CC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1E1E1"/>
        </a:accent5>
        <a:accent6>
          <a:srgbClr val="787878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FF6600"/>
        </a:dk2>
        <a:lt2>
          <a:srgbClr val="333300"/>
        </a:lt2>
        <a:accent1>
          <a:srgbClr val="800000"/>
        </a:accent1>
        <a:accent2>
          <a:srgbClr val="CC6600"/>
        </a:accent2>
        <a:accent3>
          <a:srgbClr val="FFFFE2"/>
        </a:accent3>
        <a:accent4>
          <a:srgbClr val="000000"/>
        </a:accent4>
        <a:accent5>
          <a:srgbClr val="C1AAAA"/>
        </a:accent5>
        <a:accent6>
          <a:srgbClr val="B75B00"/>
        </a:accent6>
        <a:hlink>
          <a:srgbClr val="808000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66"/>
        </a:lt1>
        <a:dk2>
          <a:srgbClr val="DDDDDD"/>
        </a:dk2>
        <a:lt2>
          <a:srgbClr val="1C3956"/>
        </a:lt2>
        <a:accent1>
          <a:srgbClr val="3D7CBB"/>
        </a:accent1>
        <a:accent2>
          <a:srgbClr val="00152A"/>
        </a:accent2>
        <a:accent3>
          <a:srgbClr val="AAADB9"/>
        </a:accent3>
        <a:accent4>
          <a:srgbClr val="DCDCDC"/>
        </a:accent4>
        <a:accent5>
          <a:srgbClr val="AFBFD9"/>
        </a:accent5>
        <a:accent6>
          <a:srgbClr val="001225"/>
        </a:accent6>
        <a:hlink>
          <a:srgbClr val="33CCCC"/>
        </a:hlink>
        <a:folHlink>
          <a:srgbClr val="96B9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440044"/>
        </a:dk2>
        <a:lt2>
          <a:srgbClr val="491D49"/>
        </a:lt2>
        <a:accent1>
          <a:srgbClr val="9D9DBD"/>
        </a:accent1>
        <a:accent2>
          <a:srgbClr val="14213C"/>
        </a:accent2>
        <a:accent3>
          <a:srgbClr val="FFFFFF"/>
        </a:accent3>
        <a:accent4>
          <a:srgbClr val="000000"/>
        </a:accent4>
        <a:accent5>
          <a:srgbClr val="CCCCDA"/>
        </a:accent5>
        <a:accent6>
          <a:srgbClr val="111D35"/>
        </a:accent6>
        <a:hlink>
          <a:srgbClr val="666699"/>
        </a:hlink>
        <a:folHlink>
          <a:srgbClr val="DBDBF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1A00"/>
        </a:lt2>
        <a:accent1>
          <a:srgbClr val="339966"/>
        </a:accent1>
        <a:accent2>
          <a:srgbClr val="003300"/>
        </a:accent2>
        <a:accent3>
          <a:srgbClr val="FFFFFF"/>
        </a:accent3>
        <a:accent4>
          <a:srgbClr val="000000"/>
        </a:accent4>
        <a:accent5>
          <a:srgbClr val="ADCAB9"/>
        </a:accent5>
        <a:accent6>
          <a:srgbClr val="002D00"/>
        </a:accent6>
        <a:hlink>
          <a:srgbClr val="FF9933"/>
        </a:hlink>
        <a:folHlink>
          <a:srgbClr val="AFE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FFCC00"/>
        </a:dk2>
        <a:lt2>
          <a:srgbClr val="000000"/>
        </a:lt2>
        <a:accent1>
          <a:srgbClr val="FF9900"/>
        </a:accent1>
        <a:accent2>
          <a:srgbClr val="D60093"/>
        </a:accent2>
        <a:accent3>
          <a:srgbClr val="AAAAAA"/>
        </a:accent3>
        <a:accent4>
          <a:srgbClr val="DCDCDC"/>
        </a:accent4>
        <a:accent5>
          <a:srgbClr val="FFCAAA"/>
        </a:accent5>
        <a:accent6>
          <a:srgbClr val="C00083"/>
        </a:accent6>
        <a:hlink>
          <a:srgbClr val="99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1771</Words>
  <Application>WPS 演示</Application>
  <PresentationFormat>在屏幕上显示</PresentationFormat>
  <Paragraphs>170</Paragraphs>
  <Slides>29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39</vt:i4>
      </vt:variant>
      <vt:variant>
        <vt:lpstr>幻灯片标题</vt:lpstr>
      </vt:variant>
      <vt:variant>
        <vt:i4>29</vt:i4>
      </vt:variant>
    </vt:vector>
  </HeadingPairs>
  <TitlesOfParts>
    <vt:vector size="83" baseType="lpstr">
      <vt:lpstr>Arial</vt:lpstr>
      <vt:lpstr>宋体</vt:lpstr>
      <vt:lpstr>Wingdings</vt:lpstr>
      <vt:lpstr>Impact</vt:lpstr>
      <vt:lpstr>Times New Roman</vt:lpstr>
      <vt:lpstr>Monotype Sorts</vt:lpstr>
      <vt:lpstr>Arial Narrow</vt:lpstr>
      <vt:lpstr>黑体</vt:lpstr>
      <vt:lpstr>隶书</vt:lpstr>
      <vt:lpstr>华文中宋</vt:lpstr>
      <vt:lpstr>微软雅黑</vt:lpstr>
      <vt:lpstr>Arial Unicode MS</vt:lpstr>
      <vt:lpstr>Wingdings</vt:lpstr>
      <vt:lpstr>默认设计模板</vt:lpstr>
      <vt:lpstr>整洁型模板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Word.Picture.8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Equation.DSMT4</vt:lpstr>
      <vt:lpstr>Equation.DSMT4</vt:lpstr>
      <vt:lpstr>Equation.3</vt:lpstr>
      <vt:lpstr>Equation.3</vt:lpstr>
      <vt:lpstr>Equation.3</vt:lpstr>
      <vt:lpstr>Equation.3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Administrator</cp:lastModifiedBy>
  <cp:revision>8</cp:revision>
  <dcterms:created xsi:type="dcterms:W3CDTF">2015-11-01T14:40:24Z</dcterms:created>
  <dcterms:modified xsi:type="dcterms:W3CDTF">2017-12-27T08:44:46Z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