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用户" initials="W用" lastIdx="8" clrIdx="0"/>
  <p:cmAuthor id="1" name="Administrator" initials="A" lastIdx="1" clrIdx="0"/>
  <p:cmAuthor id="2" name="FtpDown" initials="F" lastIdx="2" clrIdx="0"/>
  <p:cmAuthor id="4" name="作者" initials="A" lastIdx="0" clrIdx="3"/>
  <p:cmAuthor id="3" name="微软用户" initials="微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commentAuthors" Target="commentAuthors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“双刃剑”要求我们对事情进行正反两方面的认识，提醒人们注意预防那些不好的东西。“双刃剑”</a:t>
            </a:r>
            <a:endParaRPr lang="zh-CN" altLang="en-US"/>
          </a:p>
          <a:p>
            <a:r>
              <a:rPr lang="zh-CN" altLang="en-US"/>
              <a:t>双刃剑</a:t>
            </a:r>
            <a:endParaRPr lang="zh-CN" altLang="en-US"/>
          </a:p>
          <a:p>
            <a:r>
              <a:rPr lang="zh-CN" altLang="en-US"/>
              <a:t>双刃剑</a:t>
            </a:r>
            <a:endParaRPr lang="zh-CN" altLang="en-US"/>
          </a:p>
          <a:p>
            <a:r>
              <a:rPr lang="zh-CN" altLang="en-US"/>
              <a:t>从字面的意思就能看出它是有两个刃的.人们在用这个双刃剑的时候,当一面对着敌人,另一面一定会对着自己.这时如果将剑刃对着敌人砍去的时候,敌人用兵器一挡,剑就会反弹回来,对自己就会有一定的危险.</a:t>
            </a:r>
            <a:endParaRPr lang="zh-CN" altLang="en-US"/>
          </a:p>
          <a:p>
            <a:r>
              <a:rPr lang="zh-CN" altLang="en-US"/>
              <a:t>隐含的意思就是说这个东西是有两面性的,既可以伤到敌人,又可能伤到自己,因此,在使用的时候,一定要考虑好,正确估计到事物的两面性,合理的运用好.要不然对自己不一定是个好事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内容占位符 15361"/>
          <p:cNvGraphicFramePr>
            <a:graphicFrameLocks noGrp="1"/>
          </p:cNvGraphicFramePr>
          <p:nvPr>
            <p:ph idx="4294967295"/>
            <p:custDataLst>
              <p:tags r:id="rId1"/>
            </p:custDataLst>
          </p:nvPr>
        </p:nvGraphicFramePr>
        <p:xfrm>
          <a:off x="132398" y="576580"/>
          <a:ext cx="11936095" cy="6118860"/>
        </p:xfrm>
        <a:graphic>
          <a:graphicData uri="http://schemas.openxmlformats.org/drawingml/2006/table">
            <a:tbl>
              <a:tblPr/>
              <a:tblGrid>
                <a:gridCol w="1586865"/>
                <a:gridCol w="4770120"/>
                <a:gridCol w="5579110"/>
              </a:tblGrid>
              <a:tr h="56324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第一次工业革命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第二次工业革命</a:t>
                      </a:r>
                      <a:endParaRPr lang="zh-CN" altLang="en-US" sz="2800" b="1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ClrTx/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主要标志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algn="ctr">
                        <a:lnSpc>
                          <a:spcPct val="100000"/>
                        </a:lnSpc>
                        <a:spcBef>
                          <a:spcPct val="50000"/>
                        </a:spcBef>
                        <a:buClrTx/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生产组织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60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动力（</a:t>
                      </a: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能源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711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50000"/>
                        </a:spcBef>
                        <a:buClrTx/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生产部门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29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扩 展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  <a:p>
                      <a:pPr marL="0" lvl="0" indent="0" algn="ctr">
                        <a:buNone/>
                      </a:pP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04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进入时代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solidFill>
                          <a:srgbClr val="FFFF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121702" marR="121702" marT="45717" marB="45717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24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主要特点</a:t>
                      </a: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indent="0" algn="l">
                        <a:buNone/>
                      </a:pPr>
                      <a:endParaRPr lang="zh-CN" altLang="en-US" sz="2000" b="1" u="none" dirty="0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algn="l">
                        <a:buNone/>
                      </a:pPr>
                      <a:endParaRPr lang="en-US" altLang="zh-CN" sz="2000" b="1" u="none" dirty="0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00" name="文本框 15399"/>
          <p:cNvSpPr txBox="1">
            <a:spLocks noChangeArrowheads="1"/>
          </p:cNvSpPr>
          <p:nvPr/>
        </p:nvSpPr>
        <p:spPr bwMode="auto">
          <a:xfrm>
            <a:off x="7076310" y="1112839"/>
            <a:ext cx="469677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电机和内燃机的广泛应用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401" name="文本框 15400"/>
          <p:cNvSpPr txBox="1">
            <a:spLocks noChangeArrowheads="1"/>
          </p:cNvSpPr>
          <p:nvPr/>
        </p:nvSpPr>
        <p:spPr bwMode="auto">
          <a:xfrm>
            <a:off x="2095267" y="1112839"/>
            <a:ext cx="4851008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蒸汽机的改良及广泛应用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402" name="文本框 15401"/>
          <p:cNvSpPr txBox="1">
            <a:spLocks noChangeArrowheads="1"/>
          </p:cNvSpPr>
          <p:nvPr/>
        </p:nvSpPr>
        <p:spPr bwMode="auto">
          <a:xfrm>
            <a:off x="1729423" y="1706880"/>
            <a:ext cx="479425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工厂（</a:t>
            </a: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确立了</a:t>
            </a:r>
            <a:r>
              <a:rPr 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现代工厂制</a:t>
            </a: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）</a:t>
            </a:r>
            <a:endParaRPr lang="zh-CN" altLang="en-US" sz="2400" b="1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5403" name="文本框 15402"/>
          <p:cNvSpPr txBox="1">
            <a:spLocks noChangeArrowheads="1"/>
          </p:cNvSpPr>
          <p:nvPr/>
        </p:nvSpPr>
        <p:spPr bwMode="auto">
          <a:xfrm>
            <a:off x="6448743" y="1706880"/>
            <a:ext cx="57150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垄断组织（</a:t>
            </a: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确立了</a:t>
            </a:r>
            <a:r>
              <a:rPr 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公司制、股份制</a:t>
            </a:r>
            <a:r>
              <a:rPr lang="zh-CN" altLang="en-US" sz="2400" b="1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2400" b="1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404" name="文本框 15403"/>
          <p:cNvSpPr txBox="1">
            <a:spLocks noChangeArrowheads="1"/>
          </p:cNvSpPr>
          <p:nvPr/>
        </p:nvSpPr>
        <p:spPr bwMode="auto">
          <a:xfrm>
            <a:off x="2711852" y="2300288"/>
            <a:ext cx="4851008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蒸汽机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(</a:t>
            </a:r>
            <a:r>
              <a:rPr lang="zh-CN" altLang="en-US" sz="2400" b="1">
                <a:solidFill>
                  <a:srgbClr val="1403FB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煤炭</a:t>
            </a:r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)</a:t>
            </a:r>
            <a:endParaRPr lang="en-US" altLang="zh-CN" sz="2400" b="1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5405" name="文本框 15404"/>
          <p:cNvSpPr txBox="1">
            <a:spLocks noChangeArrowheads="1"/>
          </p:cNvSpPr>
          <p:nvPr/>
        </p:nvSpPr>
        <p:spPr bwMode="auto">
          <a:xfrm>
            <a:off x="6657658" y="2303145"/>
            <a:ext cx="494728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电机（</a:t>
            </a:r>
            <a:r>
              <a:rPr lang="zh-CN" altLang="en-US" sz="2400" b="1">
                <a:solidFill>
                  <a:srgbClr val="1403FB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电力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）、内燃机（</a:t>
            </a:r>
            <a:r>
              <a:rPr lang="zh-CN" altLang="en-US" sz="2400" b="1">
                <a:solidFill>
                  <a:srgbClr val="1403FB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石油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406" name="文本框 15405"/>
          <p:cNvSpPr txBox="1">
            <a:spLocks noChangeArrowheads="1"/>
          </p:cNvSpPr>
          <p:nvPr/>
        </p:nvSpPr>
        <p:spPr bwMode="auto">
          <a:xfrm>
            <a:off x="1779588" y="3093085"/>
            <a:ext cx="485203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轻工业为主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细黑" panose="02010600040101010101" charset="-122"/>
                <a:sym typeface="+mn-ea"/>
              </a:rPr>
              <a:t>（如棉纺织业）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、采矿冶金、交通运输、机器制造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5407" name="文本框 15406"/>
          <p:cNvSpPr txBox="1">
            <a:spLocks noChangeArrowheads="1"/>
          </p:cNvSpPr>
          <p:nvPr/>
        </p:nvSpPr>
        <p:spPr bwMode="auto">
          <a:xfrm>
            <a:off x="6631623" y="3093085"/>
            <a:ext cx="532701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重工业为主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细黑" panose="02010600040101010101" charset="-122"/>
              </a:rPr>
              <a:t>（如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细黑" panose="02010600040101010101" charset="-122"/>
                <a:sym typeface="+mn-ea"/>
              </a:rPr>
              <a:t>电力、钢铁、石油化工、汽车制造业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细黑" panose="02010600040101010101" charset="-122"/>
              </a:rPr>
              <a:t>）</a:t>
            </a:r>
            <a:endParaRPr lang="zh-CN" altLang="en-US" sz="2000" b="1" dirty="0">
              <a:latin typeface="华文中宋" panose="02010600040101010101" pitchFamily="2" charset="-122"/>
              <a:ea typeface="华文中宋" panose="02010600040101010101" pitchFamily="2" charset="-122"/>
              <a:cs typeface="华文细黑" panose="02010600040101010101" charset="-122"/>
            </a:endParaRPr>
          </a:p>
        </p:txBody>
      </p:sp>
      <p:sp>
        <p:nvSpPr>
          <p:cNvPr id="15410" name="文本框 15409"/>
          <p:cNvSpPr txBox="1">
            <a:spLocks noChangeArrowheads="1"/>
          </p:cNvSpPr>
          <p:nvPr/>
        </p:nvSpPr>
        <p:spPr bwMode="auto">
          <a:xfrm>
            <a:off x="1551623" y="5123815"/>
            <a:ext cx="50800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“蒸汽时代”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、纺织时代、铁路时代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5411" name="文本框 15410"/>
          <p:cNvSpPr txBox="1">
            <a:spLocks noChangeArrowheads="1"/>
          </p:cNvSpPr>
          <p:nvPr/>
        </p:nvSpPr>
        <p:spPr bwMode="auto">
          <a:xfrm>
            <a:off x="6945948" y="5074285"/>
            <a:ext cx="544512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“电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气</a:t>
            </a:r>
            <a:r>
              <a: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时代”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、钢铁时代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5412" name="文本框 15411"/>
          <p:cNvSpPr txBox="1">
            <a:spLocks noChangeArrowheads="1"/>
          </p:cNvSpPr>
          <p:nvPr/>
        </p:nvSpPr>
        <p:spPr bwMode="auto">
          <a:xfrm>
            <a:off x="1779036" y="4052570"/>
            <a:ext cx="469466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首发英国，向欧美扩展，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持续时间长，进展缓慢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5413" name="文本框 15412"/>
          <p:cNvSpPr txBox="1">
            <a:spLocks noChangeArrowheads="1"/>
          </p:cNvSpPr>
          <p:nvPr/>
        </p:nvSpPr>
        <p:spPr bwMode="auto">
          <a:xfrm>
            <a:off x="6473508" y="3960495"/>
            <a:ext cx="5413375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0">
              <a:buNone/>
            </a:pP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几乎同时发生在几个先进资本主义国家</a:t>
            </a: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(美、德是两个发源地和“中心”)</a:t>
            </a:r>
            <a:r>
              <a:rPr lang="zh-CN" altLang="en-US" sz="2000" b="1">
                <a:latin typeface="华文中宋" panose="02010600040101010101" pitchFamily="2" charset="-122"/>
                <a:ea typeface="华文中宋" panose="02010600040101010101" pitchFamily="2" charset="-122"/>
              </a:rPr>
              <a:t>，见效快。有的国家两次工业革命交叉进行</a:t>
            </a:r>
            <a:endParaRPr lang="zh-CN" altLang="en-US" sz="20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99" name="文本框 15413"/>
          <p:cNvSpPr txBox="1">
            <a:spLocks noChangeArrowheads="1"/>
          </p:cNvSpPr>
          <p:nvPr/>
        </p:nvSpPr>
        <p:spPr bwMode="auto">
          <a:xfrm>
            <a:off x="2855518" y="0"/>
            <a:ext cx="661309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两次工业革命比较</a:t>
            </a:r>
            <a:endParaRPr lang="zh-CN" altLang="en-US" sz="3200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713548" y="5825490"/>
            <a:ext cx="498348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</a:rPr>
              <a:t>发明者大多是具有实践经验的工人或技师，科学和技术尚未真正结合</a:t>
            </a:r>
            <a:endParaRPr lang="zh-CN" altLang="en-US" sz="24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67843" y="6108065"/>
            <a:ext cx="415353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indent="0" algn="l"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细黑" panose="02010600040101010101" charset="-122"/>
                <a:sym typeface="+mn-ea"/>
              </a:rPr>
              <a:t>科学研究和工业生产紧密结合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细黑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5362" name="表格 1536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38113" y="527050"/>
          <a:ext cx="11936095" cy="3830320"/>
        </p:xfrm>
        <a:graphic>
          <a:graphicData uri="http://schemas.openxmlformats.org/drawingml/2006/table">
            <a:tbl>
              <a:tblPr/>
              <a:tblGrid>
                <a:gridCol w="1586865"/>
                <a:gridCol w="4770120"/>
                <a:gridCol w="5579110"/>
              </a:tblGrid>
              <a:tr h="200152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对中国的影响</a:t>
                      </a: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indent="0" algn="l">
                        <a:buNone/>
                      </a:pPr>
                      <a:endParaRPr lang="zh-CN" altLang="en-US" sz="2400" b="1" u="none" dirty="0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l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buFont typeface="Wingdings" panose="05000000000000000000" pitchFamily="2" charset="2"/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algn="l">
                        <a:buNone/>
                      </a:pPr>
                      <a:endParaRPr lang="en-US" altLang="zh-CN" sz="2400" b="1" u="none" dirty="0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0">
                <a:tc>
                  <a:txBody>
                    <a:bodyPr/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</a:rPr>
                        <a:t>相同点</a:t>
                      </a: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indent="0">
                        <a:buNone/>
                      </a:pPr>
                      <a:endParaRPr lang="zh-CN" altLang="en-US" sz="2400" b="1" u="none" dirty="0">
                        <a:solidFill>
                          <a:srgbClr val="0000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marL="0" marR="0" marT="0" marB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813243" y="620395"/>
            <a:ext cx="461708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l">
              <a:buNone/>
            </a:pPr>
            <a:r>
              <a:rPr lang="en-US" altLang="zh-CN" sz="2400" b="1" dirty="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① 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两次鸦片战争，中国沦为半殖民地半封建社会；②先进的中国人开始向西方学习（师夷长技以制夷）；③近代工业产生，推动中国民族资本主义产生。</a:t>
            </a:r>
            <a:endParaRPr lang="zh-CN" altLang="en-US" sz="2400" b="1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30328" y="620395"/>
            <a:ext cx="556641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algn="l"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①</a:t>
            </a:r>
            <a:r>
              <a:rPr lang="en-US" altLang="zh-CN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中国民族资本主义初步发展；</a:t>
            </a:r>
            <a:r>
              <a:rPr lang="zh-CN" altLang="en-US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②列强</a:t>
            </a:r>
            <a:r>
              <a:rPr lang="en-US" altLang="zh-CN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掀起瓜分中国的狂潮，中国完全沦为半殖民地半封建社会；③ 救亡图存运动高涨（维新变法、义和团运动、辛亥革命）。</a:t>
            </a:r>
            <a:endParaRPr lang="en-US" altLang="zh-CN" sz="2400" b="1" u="none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8113" y="4869180"/>
            <a:ext cx="14077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/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启示：</a:t>
            </a:r>
            <a:endParaRPr lang="zh-CN" altLang="en-US" sz="3200" b="1" dirty="0">
              <a:solidFill>
                <a:srgbClr val="FF0000"/>
              </a:solidFill>
              <a:effectLst/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36663" y="4919980"/>
            <a:ext cx="69513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1403FB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①科技是第一生产力，科技是一把双刃剑；</a:t>
            </a:r>
            <a:endParaRPr lang="zh-CN" altLang="en-US" sz="2800" b="1" dirty="0">
              <a:solidFill>
                <a:srgbClr val="1403FB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36663" y="5588635"/>
            <a:ext cx="90887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lvl="0" algn="l">
              <a:spcBef>
                <a:spcPct val="50000"/>
              </a:spcBef>
              <a:buClrTx/>
              <a:buSzTx/>
              <a:buFontTx/>
            </a:pPr>
            <a:r>
              <a:rPr lang="zh-CN" altLang="en-US" sz="2800" b="1" dirty="0">
                <a:solidFill>
                  <a:srgbClr val="1403FB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②要大力实施科教兴国战略，并树立可持续发展的理念</a:t>
            </a:r>
            <a:r>
              <a:rPr lang="zh-CN" altLang="en-US" sz="2800" b="1" dirty="0">
                <a:solidFill>
                  <a:srgbClr val="1403FB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。</a:t>
            </a:r>
            <a:endParaRPr lang="zh-CN" altLang="en-US" sz="2800" b="1" dirty="0">
              <a:solidFill>
                <a:srgbClr val="1403FB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13243" y="2644775"/>
            <a:ext cx="1009015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l">
              <a:buNone/>
            </a:pP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①两次</a:t>
            </a:r>
            <a:r>
              <a:rPr 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工业革命都对人们的生产方式、生存状态、社会经济结构的改变产生了深远的影响；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两次工业革命本质上都是人们对新能源、新材料、新技术的应用过程，都促进了生产力的迅速发展；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两次工业革命都带来了生产关系的深刻变化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2400" b="1" u="none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4" grpId="1"/>
    </p:bldLst>
  </p:timing>
</p:sld>
</file>

<file path=ppt/tags/tag1.xml><?xml version="1.0" encoding="utf-8"?>
<p:tagLst xmlns:p="http://schemas.openxmlformats.org/presentationml/2006/main">
  <p:tag name="KSO_WM_UNIT_TABLE_BEAUTIFY" val="smartTable{f705bbba-d0cb-4e04-b636-cc9a563a38f4}"/>
</p:tagLst>
</file>

<file path=ppt/tags/tag2.xml><?xml version="1.0" encoding="utf-8"?>
<p:tagLst xmlns:p="http://schemas.openxmlformats.org/presentationml/2006/main">
  <p:tag name="KSO_WM_UNIT_TABLE_BEAUTIFY" val="smartTable{833e1374-1a4d-4632-8301-086521bc1088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618</Words>
  <Application>WPS 演示</Application>
  <PresentationFormat>宽屏</PresentationFormat>
  <Paragraphs>69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4" baseType="lpstr">
      <vt:lpstr>Arial</vt:lpstr>
      <vt:lpstr>宋体</vt:lpstr>
      <vt:lpstr>Wingdings</vt:lpstr>
      <vt:lpstr>Times New Roman</vt:lpstr>
      <vt:lpstr>黑体</vt:lpstr>
      <vt:lpstr>华文中宋</vt:lpstr>
      <vt:lpstr>华文细黑</vt:lpstr>
      <vt:lpstr>方正粗黑宋简体</vt:lpstr>
      <vt:lpstr>微软雅黑</vt:lpstr>
      <vt:lpstr>Arial Unicode MS</vt:lpstr>
      <vt:lpstr>Calibri</vt:lpstr>
      <vt:lpstr>Office 主题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你若盛开</cp:lastModifiedBy>
  <cp:revision>4</cp:revision>
  <dcterms:created xsi:type="dcterms:W3CDTF">2021-10-28T11:32:00Z</dcterms:created>
  <dcterms:modified xsi:type="dcterms:W3CDTF">2021-10-28T11:35:38Z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A6D7AF2F92D34883B5AE3C2EFC79E549</vt:lpwstr>
  </property>
  <property fmtid="{D5CDD505-2E9C-101B-9397-08002B2CF9AE}" pid="3" name="KSOProductBuildVer">
    <vt:lpwstr>2052-11.1.0.11045</vt:lpwstr>
  </property>
</Properties>
</file>