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Default Extension="png" ContentType="image/png"/>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s/slide1.xml" ContentType="application/vnd.openxmlformats-officedocument.presentationml.slide+xml"/>
  <Override PartName="/ppt/slides/slide2.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Override PartName="/ppt/slideLayouts/slideLayout3.xml" ContentType="application/vnd.openxmlformats-officedocument.presentationml.slideLayout+xml"/>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3.xml" ContentType="application/vnd.openxmlformats-officedocument.presentationml.slide+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57" r:id="rId3"/>
    <p:sldId id="258" r:id="rId4"/>
    <p:sldId id="259" r:id="rId5"/>
    <p:sldId id="260" r:id="rId6"/>
    <p:sldId id="264" r:id="rId7"/>
    <p:sldId id="261" r:id="rId8"/>
    <p:sldId id="262" r:id="rId9"/>
    <p:sldId id="263" r:id="rId10"/>
    <p:sldId id="265" r:id="rId11"/>
    <p:sldId id="266" r:id="rId12"/>
    <p:sldId id="267" r:id="rId13"/>
    <p:sldId id="268" r:id="rId14"/>
  </p:sldIdLst>
  <p:sldSz cx="9144000" cy="6858000" type="screen4x3"/>
  <p:notesSz cx="6858000" cy="9144000"/>
  <p:defaultTex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0000FF"/>
  </p:clrMru>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varScale="1">
        <p:scale>
          <a:sx n="65" d="100"/>
          <a:sy n="65" d="100"/>
        </p:scale>
        <p:origin x="-1536" y="-114"/>
      </p:cViewPr>
      <p:guideLst>
        <p:guide orient="horz" pos="2160"/>
        <p:guide pos="2880"/>
      </p:guideLst>
    </p:cSldViewPr>
  </p:slideViewPr>
  <p:notesTextViewPr>
    <p:cViewPr>
      <p:scale>
        <a:sx n="100" d="100"/>
        <a:sy n="100" d="100"/>
      </p:scale>
      <p:origin x="0" y="0"/>
    </p:cViewPr>
  </p:notesText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tableStyles" Target="tableStyle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presProps" Target="presProps.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
        <p:nvSpPr>
          <p:cNvPr id="2" name="标题 1"/>
          <p:cNvSpPr>
            <a:spLocks noGrp="1"/>
          </p:cNvSpPr>
          <p:nvPr>
            <p:ph type="ctrTitle"/>
          </p:nvPr>
        </p:nvSpPr>
        <p:spPr>
          <a:xfrm>
            <a:off x="685800" y="2130425"/>
            <a:ext cx="7772400" cy="1470025"/>
          </a:xfrm>
        </p:spPr>
        <p:txBody>
          <a:bodyPr/>
          <a:lstStyle/>
          <a:p>
            <a:r>
              <a:rPr lang="zh-CN" altLang="en-US" smtClean="0"/>
              <a:t>单击此处编辑母版标题样式</a:t>
            </a:r>
            <a:endParaRPr lang="zh-CN" altLang="en-US"/>
          </a:p>
        </p:txBody>
      </p:sp>
      <p:sp>
        <p:nvSpPr>
          <p:cNvPr id="3" name="副标题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zh-CN" altLang="en-US" smtClean="0"/>
              <a:t>单击此处编辑母版副标题样式</a:t>
            </a:r>
            <a:endParaRPr lang="zh-CN" altLang="en-US"/>
          </a:p>
        </p:txBody>
      </p:sp>
      <p:sp>
        <p:nvSpPr>
          <p:cNvPr id="4" name="日期占位符 3"/>
          <p:cNvSpPr>
            <a:spLocks noGrp="1"/>
          </p:cNvSpPr>
          <p:nvPr>
            <p:ph type="dt" sz="half" idx="10"/>
          </p:nvPr>
        </p:nvSpPr>
        <p:spPr/>
        <p:txBody>
          <a:bodyPr/>
          <a:lstStyle/>
          <a:p>
            <a:fld id="{E891D084-BDA1-4D58-B632-2DF72789217A}" type="datetimeFigureOut">
              <a:rPr lang="zh-CN" altLang="en-US" smtClean="0"/>
              <a:pPr/>
              <a:t>2019/3/12</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E5D52D10-7C81-4F7E-879F-C96A5C677724}" type="slidenum">
              <a:rPr lang="zh-CN" altLang="en-US" smtClean="0"/>
              <a:pPr/>
              <a:t>‹#›</a:t>
            </a:fld>
            <a:endParaRPr lang="zh-CN" alt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内容占位符 2"/>
          <p:cNvSpPr>
            <a:spLocks noGrp="1"/>
          </p:cNvSpPr>
          <p:nvPr>
            <p:ph idx="1"/>
          </p:nvPr>
        </p:nvSpPr>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10"/>
          </p:nvPr>
        </p:nvSpPr>
        <p:spPr/>
        <p:txBody>
          <a:bodyPr/>
          <a:lstStyle/>
          <a:p>
            <a:fld id="{E891D084-BDA1-4D58-B632-2DF72789217A}" type="datetimeFigureOut">
              <a:rPr lang="zh-CN" altLang="en-US" smtClean="0"/>
              <a:pPr/>
              <a:t>2019/3/12</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E5D52D10-7C81-4F7E-879F-C96A5C677724}" type="slidenum">
              <a:rPr lang="zh-CN" altLang="en-US" smtClean="0"/>
              <a:pPr/>
              <a:t>‹#›</a:t>
            </a:fld>
            <a:endParaRPr lang="zh-CN" alt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标题 1"/>
          <p:cNvSpPr>
            <a:spLocks noGrp="1"/>
          </p:cNvSpPr>
          <p:nvPr>
            <p:ph type="title"/>
          </p:nvPr>
        </p:nvSpPr>
        <p:spPr>
          <a:xfrm>
            <a:off x="722313" y="4406900"/>
            <a:ext cx="7772400" cy="1362075"/>
          </a:xfrm>
        </p:spPr>
        <p:txBody>
          <a:bodyPr anchor="t"/>
          <a:lstStyle>
            <a:lvl1pPr algn="l">
              <a:defRPr sz="4000" b="1" cap="all"/>
            </a:lvl1p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zh-CN" altLang="en-US" smtClean="0"/>
              <a:t>单击此处编辑母版文本样式</a:t>
            </a:r>
          </a:p>
        </p:txBody>
      </p:sp>
      <p:sp>
        <p:nvSpPr>
          <p:cNvPr id="4" name="日期占位符 3"/>
          <p:cNvSpPr>
            <a:spLocks noGrp="1"/>
          </p:cNvSpPr>
          <p:nvPr>
            <p:ph type="dt" sz="half" idx="10"/>
          </p:nvPr>
        </p:nvSpPr>
        <p:spPr/>
        <p:txBody>
          <a:bodyPr/>
          <a:lstStyle/>
          <a:p>
            <a:fld id="{E891D084-BDA1-4D58-B632-2DF72789217A}" type="datetimeFigureOut">
              <a:rPr lang="zh-CN" altLang="en-US" smtClean="0"/>
              <a:pPr/>
              <a:t>2019/3/12</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E5D52D10-7C81-4F7E-879F-C96A5C677724}" type="slidenum">
              <a:rPr lang="zh-CN" altLang="en-US" smtClean="0"/>
              <a:pPr/>
              <a:t>‹#›</a:t>
            </a:fld>
            <a:endParaRPr lang="zh-CN" alt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内容占位符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内容占位符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5" name="日期占位符 4"/>
          <p:cNvSpPr>
            <a:spLocks noGrp="1"/>
          </p:cNvSpPr>
          <p:nvPr>
            <p:ph type="dt" sz="half" idx="10"/>
          </p:nvPr>
        </p:nvSpPr>
        <p:spPr/>
        <p:txBody>
          <a:bodyPr/>
          <a:lstStyle/>
          <a:p>
            <a:fld id="{E891D084-BDA1-4D58-B632-2DF72789217A}" type="datetimeFigureOut">
              <a:rPr lang="zh-CN" altLang="en-US" smtClean="0"/>
              <a:pPr/>
              <a:t>2019/3/12</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E5D52D10-7C81-4F7E-879F-C96A5C677724}" type="slidenum">
              <a:rPr lang="zh-CN" altLang="en-US" smtClean="0"/>
              <a:pPr/>
              <a:t>‹#›</a:t>
            </a:fld>
            <a:endParaRPr lang="zh-CN" alt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lvl1pPr>
              <a:defRPr/>
            </a:lvl1p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smtClean="0"/>
              <a:t>单击此处编辑母版文本样式</a:t>
            </a:r>
          </a:p>
        </p:txBody>
      </p:sp>
      <p:sp>
        <p:nvSpPr>
          <p:cNvPr id="4" name="内容占位符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5" name="文本占位符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smtClean="0"/>
              <a:t>单击此处编辑母版文本样式</a:t>
            </a:r>
          </a:p>
        </p:txBody>
      </p:sp>
      <p:sp>
        <p:nvSpPr>
          <p:cNvPr id="6" name="内容占位符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7" name="日期占位符 6"/>
          <p:cNvSpPr>
            <a:spLocks noGrp="1"/>
          </p:cNvSpPr>
          <p:nvPr>
            <p:ph type="dt" sz="half" idx="10"/>
          </p:nvPr>
        </p:nvSpPr>
        <p:spPr/>
        <p:txBody>
          <a:bodyPr/>
          <a:lstStyle/>
          <a:p>
            <a:fld id="{E891D084-BDA1-4D58-B632-2DF72789217A}" type="datetimeFigureOut">
              <a:rPr lang="zh-CN" altLang="en-US" smtClean="0"/>
              <a:pPr/>
              <a:t>2019/3/12</a:t>
            </a:fld>
            <a:endParaRPr lang="zh-CN" altLang="en-US"/>
          </a:p>
        </p:txBody>
      </p:sp>
      <p:sp>
        <p:nvSpPr>
          <p:cNvPr id="8" name="页脚占位符 7"/>
          <p:cNvSpPr>
            <a:spLocks noGrp="1"/>
          </p:cNvSpPr>
          <p:nvPr>
            <p:ph type="ftr" sz="quarter" idx="11"/>
          </p:nvPr>
        </p:nvSpPr>
        <p:spPr/>
        <p:txBody>
          <a:bodyPr/>
          <a:lstStyle/>
          <a:p>
            <a:endParaRPr lang="zh-CN" altLang="en-US"/>
          </a:p>
        </p:txBody>
      </p:sp>
      <p:sp>
        <p:nvSpPr>
          <p:cNvPr id="9" name="灯片编号占位符 8"/>
          <p:cNvSpPr>
            <a:spLocks noGrp="1"/>
          </p:cNvSpPr>
          <p:nvPr>
            <p:ph type="sldNum" sz="quarter" idx="12"/>
          </p:nvPr>
        </p:nvSpPr>
        <p:spPr/>
        <p:txBody>
          <a:bodyPr/>
          <a:lstStyle/>
          <a:p>
            <a:fld id="{E5D52D10-7C81-4F7E-879F-C96A5C677724}" type="slidenum">
              <a:rPr lang="zh-CN" altLang="en-US" smtClean="0"/>
              <a:pPr/>
              <a:t>‹#›</a:t>
            </a:fld>
            <a:endParaRPr lang="zh-CN" alt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日期占位符 2"/>
          <p:cNvSpPr>
            <a:spLocks noGrp="1"/>
          </p:cNvSpPr>
          <p:nvPr>
            <p:ph type="dt" sz="half" idx="10"/>
          </p:nvPr>
        </p:nvSpPr>
        <p:spPr/>
        <p:txBody>
          <a:bodyPr/>
          <a:lstStyle/>
          <a:p>
            <a:fld id="{E891D084-BDA1-4D58-B632-2DF72789217A}" type="datetimeFigureOut">
              <a:rPr lang="zh-CN" altLang="en-US" smtClean="0"/>
              <a:pPr/>
              <a:t>2019/3/12</a:t>
            </a:fld>
            <a:endParaRPr lang="zh-CN" altLang="en-US"/>
          </a:p>
        </p:txBody>
      </p:sp>
      <p:sp>
        <p:nvSpPr>
          <p:cNvPr id="4" name="页脚占位符 3"/>
          <p:cNvSpPr>
            <a:spLocks noGrp="1"/>
          </p:cNvSpPr>
          <p:nvPr>
            <p:ph type="ftr" sz="quarter" idx="11"/>
          </p:nvPr>
        </p:nvSpPr>
        <p:spPr/>
        <p:txBody>
          <a:bodyPr/>
          <a:lstStyle/>
          <a:p>
            <a:endParaRPr lang="zh-CN" altLang="en-US"/>
          </a:p>
        </p:txBody>
      </p:sp>
      <p:sp>
        <p:nvSpPr>
          <p:cNvPr id="5" name="灯片编号占位符 4"/>
          <p:cNvSpPr>
            <a:spLocks noGrp="1"/>
          </p:cNvSpPr>
          <p:nvPr>
            <p:ph type="sldNum" sz="quarter" idx="12"/>
          </p:nvPr>
        </p:nvSpPr>
        <p:spPr/>
        <p:txBody>
          <a:bodyPr/>
          <a:lstStyle/>
          <a:p>
            <a:fld id="{E5D52D10-7C81-4F7E-879F-C96A5C677724}" type="slidenum">
              <a:rPr lang="zh-CN" altLang="en-US" smtClean="0"/>
              <a:pPr/>
              <a:t>‹#›</a:t>
            </a:fld>
            <a:endParaRPr lang="zh-CN" alt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占位符 1"/>
          <p:cNvSpPr>
            <a:spLocks noGrp="1"/>
          </p:cNvSpPr>
          <p:nvPr>
            <p:ph type="dt" sz="half" idx="10"/>
          </p:nvPr>
        </p:nvSpPr>
        <p:spPr/>
        <p:txBody>
          <a:bodyPr/>
          <a:lstStyle/>
          <a:p>
            <a:fld id="{E891D084-BDA1-4D58-B632-2DF72789217A}" type="datetimeFigureOut">
              <a:rPr lang="zh-CN" altLang="en-US" smtClean="0"/>
              <a:pPr/>
              <a:t>2019/3/12</a:t>
            </a:fld>
            <a:endParaRPr lang="zh-CN" altLang="en-US"/>
          </a:p>
        </p:txBody>
      </p:sp>
      <p:sp>
        <p:nvSpPr>
          <p:cNvPr id="3" name="页脚占位符 2"/>
          <p:cNvSpPr>
            <a:spLocks noGrp="1"/>
          </p:cNvSpPr>
          <p:nvPr>
            <p:ph type="ftr" sz="quarter" idx="11"/>
          </p:nvPr>
        </p:nvSpPr>
        <p:spPr/>
        <p:txBody>
          <a:bodyPr/>
          <a:lstStyle/>
          <a:p>
            <a:endParaRPr lang="zh-CN" altLang="en-US"/>
          </a:p>
        </p:txBody>
      </p:sp>
      <p:sp>
        <p:nvSpPr>
          <p:cNvPr id="4" name="灯片编号占位符 3"/>
          <p:cNvSpPr>
            <a:spLocks noGrp="1"/>
          </p:cNvSpPr>
          <p:nvPr>
            <p:ph type="sldNum" sz="quarter" idx="12"/>
          </p:nvPr>
        </p:nvSpPr>
        <p:spPr/>
        <p:txBody>
          <a:bodyPr/>
          <a:lstStyle/>
          <a:p>
            <a:fld id="{E5D52D10-7C81-4F7E-879F-C96A5C677724}" type="slidenum">
              <a:rPr lang="zh-CN" altLang="en-US" smtClean="0"/>
              <a:pPr/>
              <a:t>‹#›</a:t>
            </a:fld>
            <a:endParaRPr lang="zh-CN" alt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标题 1"/>
          <p:cNvSpPr>
            <a:spLocks noGrp="1"/>
          </p:cNvSpPr>
          <p:nvPr>
            <p:ph type="title"/>
          </p:nvPr>
        </p:nvSpPr>
        <p:spPr>
          <a:xfrm>
            <a:off x="457200" y="273050"/>
            <a:ext cx="3008313" cy="1162050"/>
          </a:xfrm>
        </p:spPr>
        <p:txBody>
          <a:bodyPr anchor="b"/>
          <a:lstStyle>
            <a:lvl1pPr algn="l">
              <a:defRPr sz="2000" b="1"/>
            </a:lvl1pPr>
          </a:lstStyle>
          <a:p>
            <a:r>
              <a:rPr lang="zh-CN" altLang="en-US" smtClean="0"/>
              <a:t>单击此处编辑母版标题样式</a:t>
            </a:r>
            <a:endParaRPr lang="zh-CN" altLang="en-US"/>
          </a:p>
        </p:txBody>
      </p:sp>
      <p:sp>
        <p:nvSpPr>
          <p:cNvPr id="3" name="内容占位符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文本占位符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CN" altLang="en-US" smtClean="0"/>
              <a:t>单击此处编辑母版文本样式</a:t>
            </a:r>
          </a:p>
        </p:txBody>
      </p:sp>
      <p:sp>
        <p:nvSpPr>
          <p:cNvPr id="5" name="日期占位符 4"/>
          <p:cNvSpPr>
            <a:spLocks noGrp="1"/>
          </p:cNvSpPr>
          <p:nvPr>
            <p:ph type="dt" sz="half" idx="10"/>
          </p:nvPr>
        </p:nvSpPr>
        <p:spPr/>
        <p:txBody>
          <a:bodyPr/>
          <a:lstStyle/>
          <a:p>
            <a:fld id="{E891D084-BDA1-4D58-B632-2DF72789217A}" type="datetimeFigureOut">
              <a:rPr lang="zh-CN" altLang="en-US" smtClean="0"/>
              <a:pPr/>
              <a:t>2019/3/12</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E5D52D10-7C81-4F7E-879F-C96A5C677724}" type="slidenum">
              <a:rPr lang="zh-CN" altLang="en-US" smtClean="0"/>
              <a:pPr/>
              <a:t>‹#›</a:t>
            </a:fld>
            <a:endParaRPr lang="zh-CN" alt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标题 1"/>
          <p:cNvSpPr>
            <a:spLocks noGrp="1"/>
          </p:cNvSpPr>
          <p:nvPr>
            <p:ph type="title"/>
          </p:nvPr>
        </p:nvSpPr>
        <p:spPr>
          <a:xfrm>
            <a:off x="1792288" y="4800600"/>
            <a:ext cx="5486400" cy="566738"/>
          </a:xfrm>
        </p:spPr>
        <p:txBody>
          <a:bodyPr anchor="b"/>
          <a:lstStyle>
            <a:lvl1pPr algn="l">
              <a:defRPr sz="2000" b="1"/>
            </a:lvl1pPr>
          </a:lstStyle>
          <a:p>
            <a:r>
              <a:rPr lang="zh-CN" altLang="en-US" smtClean="0"/>
              <a:t>单击此处编辑母版标题样式</a:t>
            </a:r>
            <a:endParaRPr lang="zh-CN" altLang="en-US"/>
          </a:p>
        </p:txBody>
      </p:sp>
      <p:sp>
        <p:nvSpPr>
          <p:cNvPr id="3" name="图片占位符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zh-CN" altLang="en-US"/>
          </a:p>
        </p:txBody>
      </p:sp>
      <p:sp>
        <p:nvSpPr>
          <p:cNvPr id="4" name="文本占位符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CN" altLang="en-US" smtClean="0"/>
              <a:t>单击此处编辑母版文本样式</a:t>
            </a:r>
          </a:p>
        </p:txBody>
      </p:sp>
      <p:sp>
        <p:nvSpPr>
          <p:cNvPr id="5" name="日期占位符 4"/>
          <p:cNvSpPr>
            <a:spLocks noGrp="1"/>
          </p:cNvSpPr>
          <p:nvPr>
            <p:ph type="dt" sz="half" idx="10"/>
          </p:nvPr>
        </p:nvSpPr>
        <p:spPr/>
        <p:txBody>
          <a:bodyPr/>
          <a:lstStyle/>
          <a:p>
            <a:fld id="{E891D084-BDA1-4D58-B632-2DF72789217A}" type="datetimeFigureOut">
              <a:rPr lang="zh-CN" altLang="en-US" smtClean="0"/>
              <a:pPr/>
              <a:t>2019/3/12</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E5D52D10-7C81-4F7E-879F-C96A5C677724}" type="slidenum">
              <a:rPr lang="zh-CN" altLang="en-US" smtClean="0"/>
              <a:pPr/>
              <a:t>‹#›</a:t>
            </a:fld>
            <a:endParaRPr lang="zh-CN" alt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竖排文字占位符 2"/>
          <p:cNvSpPr>
            <a:spLocks noGrp="1"/>
          </p:cNvSpPr>
          <p:nvPr>
            <p:ph type="body" orient="vert" idx="1"/>
          </p:nvPr>
        </p:nvSpPr>
        <p:spPr/>
        <p:txBody>
          <a:bodyPr vert="eaVert"/>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10"/>
          </p:nvPr>
        </p:nvSpPr>
        <p:spPr/>
        <p:txBody>
          <a:bodyPr/>
          <a:lstStyle/>
          <a:p>
            <a:fld id="{E891D084-BDA1-4D58-B632-2DF72789217A}" type="datetimeFigureOut">
              <a:rPr lang="zh-CN" altLang="en-US" smtClean="0"/>
              <a:pPr/>
              <a:t>2019/3/12</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E5D52D10-7C81-4F7E-879F-C96A5C677724}" type="slidenum">
              <a:rPr lang="zh-CN" altLang="en-US" smtClean="0"/>
              <a:pPr/>
              <a:t>‹#›</a:t>
            </a:fld>
            <a:endParaRPr lang="zh-CN" alt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垂直排列标题与文本">
    <p:spTree>
      <p:nvGrpSpPr>
        <p:cNvPr id="1" name=""/>
        <p:cNvGrpSpPr/>
        <p:nvPr/>
      </p:nvGrpSpPr>
      <p:grpSpPr>
        <a:xfrm>
          <a:off x="0" y="0"/>
          <a:ext cx="0" cy="0"/>
          <a:chOff x="0" y="0"/>
          <a:chExt cx="0" cy="0"/>
        </a:xfrm>
      </p:grpSpPr>
      <p:sp>
        <p:nvSpPr>
          <p:cNvPr id="2" name="竖排标题 1"/>
          <p:cNvSpPr>
            <a:spLocks noGrp="1"/>
          </p:cNvSpPr>
          <p:nvPr>
            <p:ph type="title" orient="vert"/>
          </p:nvPr>
        </p:nvSpPr>
        <p:spPr>
          <a:xfrm>
            <a:off x="6629400" y="274638"/>
            <a:ext cx="2057400" cy="5851525"/>
          </a:xfrm>
        </p:spPr>
        <p:txBody>
          <a:bodyPr vert="eaVert"/>
          <a:lstStyle/>
          <a:p>
            <a:r>
              <a:rPr lang="zh-CN" altLang="en-US" smtClean="0"/>
              <a:t>单击此处编辑母版标题样式</a:t>
            </a:r>
            <a:endParaRPr lang="zh-CN" altLang="en-US"/>
          </a:p>
        </p:txBody>
      </p:sp>
      <p:sp>
        <p:nvSpPr>
          <p:cNvPr id="3" name="竖排文字占位符 2"/>
          <p:cNvSpPr>
            <a:spLocks noGrp="1"/>
          </p:cNvSpPr>
          <p:nvPr>
            <p:ph type="body" orient="vert" idx="1"/>
          </p:nvPr>
        </p:nvSpPr>
        <p:spPr>
          <a:xfrm>
            <a:off x="457200" y="274638"/>
            <a:ext cx="6019800" cy="5851525"/>
          </a:xfrm>
        </p:spPr>
        <p:txBody>
          <a:bodyPr vert="eaVert"/>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10"/>
          </p:nvPr>
        </p:nvSpPr>
        <p:spPr/>
        <p:txBody>
          <a:bodyPr/>
          <a:lstStyle/>
          <a:p>
            <a:fld id="{E891D084-BDA1-4D58-B632-2DF72789217A}" type="datetimeFigureOut">
              <a:rPr lang="zh-CN" altLang="en-US" smtClean="0"/>
              <a:pPr/>
              <a:t>2019/3/12</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E5D52D10-7C81-4F7E-879F-C96A5C677724}" type="slidenum">
              <a:rPr lang="zh-CN" altLang="en-US" smtClean="0"/>
              <a:pPr/>
              <a:t>‹#›</a:t>
            </a:fld>
            <a:endParaRPr lang="zh-CN" alt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标题占位符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E891D084-BDA1-4D58-B632-2DF72789217A}" type="datetimeFigureOut">
              <a:rPr lang="zh-CN" altLang="en-US" smtClean="0"/>
              <a:pPr/>
              <a:t>2019/3/12</a:t>
            </a:fld>
            <a:endParaRPr lang="zh-CN" altLang="en-US"/>
          </a:p>
        </p:txBody>
      </p:sp>
      <p:sp>
        <p:nvSpPr>
          <p:cNvPr id="5" name="页脚占位符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zh-CN" altLang="en-US"/>
          </a:p>
        </p:txBody>
      </p:sp>
      <p:sp>
        <p:nvSpPr>
          <p:cNvPr id="6" name="灯片编号占位符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E5D52D10-7C81-4F7E-879F-C96A5C677724}" type="slidenum">
              <a:rPr lang="zh-CN" altLang="en-US" smtClean="0"/>
              <a:pPr/>
              <a:t>‹#›</a:t>
            </a:fld>
            <a:endParaRPr lang="zh-CN" alt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0" y="260648"/>
            <a:ext cx="9144000" cy="5970865"/>
          </a:xfrm>
          <a:prstGeom prst="rect">
            <a:avLst/>
          </a:prstGeom>
          <a:noFill/>
        </p:spPr>
        <p:txBody>
          <a:bodyPr wrap="square" rtlCol="0">
            <a:spAutoFit/>
          </a:bodyPr>
          <a:lstStyle/>
          <a:p>
            <a:r>
              <a:rPr lang="zh-CN" altLang="zh-CN" sz="2800" b="1" dirty="0">
                <a:solidFill>
                  <a:srgbClr val="0000FF"/>
                </a:solidFill>
                <a:latin typeface="仿宋" pitchFamily="49" charset="-122"/>
                <a:ea typeface="仿宋" pitchFamily="49" charset="-122"/>
              </a:rPr>
              <a:t>阅读下面的文字，完成</a:t>
            </a:r>
            <a:r>
              <a:rPr lang="en-US" altLang="zh-CN" sz="2800" b="1" dirty="0">
                <a:solidFill>
                  <a:srgbClr val="0000FF"/>
                </a:solidFill>
                <a:latin typeface="仿宋" pitchFamily="49" charset="-122"/>
                <a:ea typeface="仿宋" pitchFamily="49" charset="-122"/>
              </a:rPr>
              <a:t>17</a:t>
            </a:r>
            <a:r>
              <a:rPr lang="zh-CN" altLang="zh-CN" sz="2800" b="1" dirty="0">
                <a:solidFill>
                  <a:srgbClr val="0000FF"/>
                </a:solidFill>
                <a:latin typeface="仿宋" pitchFamily="49" charset="-122"/>
                <a:ea typeface="仿宋" pitchFamily="49" charset="-122"/>
              </a:rPr>
              <a:t>～</a:t>
            </a:r>
            <a:r>
              <a:rPr lang="en-US" altLang="zh-CN" sz="2800" b="1" dirty="0">
                <a:solidFill>
                  <a:srgbClr val="0000FF"/>
                </a:solidFill>
                <a:latin typeface="仿宋" pitchFamily="49" charset="-122"/>
                <a:ea typeface="仿宋" pitchFamily="49" charset="-122"/>
              </a:rPr>
              <a:t>19</a:t>
            </a:r>
            <a:r>
              <a:rPr lang="zh-CN" altLang="zh-CN" sz="2800" b="1" dirty="0">
                <a:solidFill>
                  <a:srgbClr val="0000FF"/>
                </a:solidFill>
                <a:latin typeface="仿宋" pitchFamily="49" charset="-122"/>
                <a:ea typeface="仿宋" pitchFamily="49" charset="-122"/>
              </a:rPr>
              <a:t>题</a:t>
            </a:r>
            <a:r>
              <a:rPr lang="zh-CN" altLang="zh-CN" sz="2800" b="1" dirty="0" smtClean="0">
                <a:solidFill>
                  <a:srgbClr val="0000FF"/>
                </a:solidFill>
                <a:latin typeface="仿宋" pitchFamily="49" charset="-122"/>
                <a:ea typeface="仿宋" pitchFamily="49" charset="-122"/>
              </a:rPr>
              <a:t>。</a:t>
            </a:r>
            <a:endParaRPr lang="en-US" altLang="zh-CN" sz="2800" b="1" dirty="0" smtClean="0">
              <a:solidFill>
                <a:srgbClr val="0000FF"/>
              </a:solidFill>
              <a:latin typeface="仿宋" pitchFamily="49" charset="-122"/>
              <a:ea typeface="仿宋" pitchFamily="49" charset="-122"/>
            </a:endParaRPr>
          </a:p>
          <a:p>
            <a:endParaRPr lang="en-US" altLang="zh-CN" dirty="0"/>
          </a:p>
          <a:p>
            <a:endParaRPr lang="zh-CN" altLang="zh-CN" dirty="0"/>
          </a:p>
          <a:p>
            <a:r>
              <a:rPr lang="en-US" altLang="zh-CN" b="1" dirty="0" smtClean="0"/>
              <a:t>          </a:t>
            </a:r>
            <a:r>
              <a:rPr lang="en-US" altLang="zh-CN" sz="2000" b="1" dirty="0" smtClean="0">
                <a:solidFill>
                  <a:srgbClr val="FF0000"/>
                </a:solidFill>
                <a:latin typeface="仿宋" pitchFamily="49" charset="-122"/>
                <a:ea typeface="仿宋" pitchFamily="49" charset="-122"/>
              </a:rPr>
              <a:t>2018 </a:t>
            </a:r>
            <a:r>
              <a:rPr lang="zh-CN" altLang="zh-CN" sz="2000" b="1" dirty="0">
                <a:solidFill>
                  <a:srgbClr val="FF0000"/>
                </a:solidFill>
                <a:latin typeface="仿宋" pitchFamily="49" charset="-122"/>
                <a:ea typeface="仿宋" pitchFamily="49" charset="-122"/>
              </a:rPr>
              <a:t>年</a:t>
            </a:r>
            <a:r>
              <a:rPr lang="en-US" altLang="zh-CN" sz="2000" b="1" dirty="0">
                <a:solidFill>
                  <a:srgbClr val="FF0000"/>
                </a:solidFill>
                <a:latin typeface="仿宋" pitchFamily="49" charset="-122"/>
                <a:ea typeface="仿宋" pitchFamily="49" charset="-122"/>
              </a:rPr>
              <a:t>12</a:t>
            </a:r>
            <a:r>
              <a:rPr lang="zh-CN" altLang="zh-CN" sz="2000" b="1" dirty="0">
                <a:solidFill>
                  <a:srgbClr val="FF0000"/>
                </a:solidFill>
                <a:latin typeface="仿宋" pitchFamily="49" charset="-122"/>
                <a:ea typeface="仿宋" pitchFamily="49" charset="-122"/>
              </a:rPr>
              <a:t>月</a:t>
            </a:r>
            <a:r>
              <a:rPr lang="en-US" altLang="zh-CN" sz="2000" b="1" dirty="0">
                <a:solidFill>
                  <a:srgbClr val="FF0000"/>
                </a:solidFill>
                <a:latin typeface="仿宋" pitchFamily="49" charset="-122"/>
                <a:ea typeface="仿宋" pitchFamily="49" charset="-122"/>
              </a:rPr>
              <a:t>13</a:t>
            </a:r>
            <a:r>
              <a:rPr lang="zh-CN" altLang="zh-CN" sz="2000" b="1" dirty="0">
                <a:solidFill>
                  <a:srgbClr val="FF0000"/>
                </a:solidFill>
                <a:latin typeface="仿宋" pitchFamily="49" charset="-122"/>
                <a:ea typeface="仿宋" pitchFamily="49" charset="-122"/>
              </a:rPr>
              <a:t>日，由四川省歌舞剧院创作、讲述“悬崖村”脱贫故事的民族舞剧《大凉山的回响》正式首演。该剧作为国家艺术基金</a:t>
            </a:r>
            <a:r>
              <a:rPr lang="en-US" altLang="zh-CN" sz="2000" b="1" dirty="0">
                <a:solidFill>
                  <a:srgbClr val="FF0000"/>
                </a:solidFill>
                <a:latin typeface="仿宋" pitchFamily="49" charset="-122"/>
                <a:ea typeface="仿宋" pitchFamily="49" charset="-122"/>
              </a:rPr>
              <a:t>2018</a:t>
            </a:r>
            <a:r>
              <a:rPr lang="zh-CN" altLang="zh-CN" sz="2000" b="1" dirty="0">
                <a:solidFill>
                  <a:srgbClr val="FF0000"/>
                </a:solidFill>
                <a:latin typeface="仿宋" pitchFamily="49" charset="-122"/>
                <a:ea typeface="仿宋" pitchFamily="49" charset="-122"/>
              </a:rPr>
              <a:t>年度资助项目，</a:t>
            </a:r>
            <a:r>
              <a:rPr lang="zh-CN" altLang="zh-CN" sz="2000" b="1" u="sng" dirty="0">
                <a:solidFill>
                  <a:srgbClr val="FF0000"/>
                </a:solidFill>
                <a:latin typeface="仿宋" pitchFamily="49" charset="-122"/>
                <a:ea typeface="仿宋" pitchFamily="49" charset="-122"/>
              </a:rPr>
              <a:t>通过“悬崖村天梯”意象的巧妙利用，以舞蹈表演故事的形式，人们看到当地百姓追求幸福生活的艰难历程。</a:t>
            </a:r>
            <a:endParaRPr lang="zh-CN" altLang="zh-CN" sz="2000" dirty="0">
              <a:solidFill>
                <a:srgbClr val="FF0000"/>
              </a:solidFill>
              <a:latin typeface="仿宋" pitchFamily="49" charset="-122"/>
              <a:ea typeface="仿宋" pitchFamily="49" charset="-122"/>
            </a:endParaRPr>
          </a:p>
          <a:p>
            <a:r>
              <a:rPr lang="en-US" altLang="zh-CN" sz="2000" b="1" dirty="0" smtClean="0">
                <a:solidFill>
                  <a:srgbClr val="FF0000"/>
                </a:solidFill>
                <a:latin typeface="仿宋" pitchFamily="49" charset="-122"/>
                <a:ea typeface="仿宋" pitchFamily="49" charset="-122"/>
              </a:rPr>
              <a:t>    </a:t>
            </a:r>
            <a:r>
              <a:rPr lang="zh-CN" altLang="zh-CN" sz="2000" b="1" dirty="0" smtClean="0">
                <a:solidFill>
                  <a:srgbClr val="0000FF"/>
                </a:solidFill>
                <a:latin typeface="仿宋" pitchFamily="49" charset="-122"/>
                <a:ea typeface="仿宋" pitchFamily="49" charset="-122"/>
              </a:rPr>
              <a:t>随着</a:t>
            </a:r>
            <a:r>
              <a:rPr lang="zh-CN" altLang="zh-CN" sz="2000" b="1" dirty="0">
                <a:solidFill>
                  <a:srgbClr val="0000FF"/>
                </a:solidFill>
                <a:latin typeface="仿宋" pitchFamily="49" charset="-122"/>
                <a:ea typeface="仿宋" pitchFamily="49" charset="-122"/>
              </a:rPr>
              <a:t>剧情的推进，观众们感受到“悬崖村”近年来发生的</a:t>
            </a:r>
            <a:r>
              <a:rPr lang="en-US" altLang="zh-CN" sz="2000" b="1" u="sng" dirty="0">
                <a:solidFill>
                  <a:srgbClr val="0000FF"/>
                </a:solidFill>
                <a:latin typeface="仿宋" pitchFamily="49" charset="-122"/>
                <a:ea typeface="仿宋" pitchFamily="49" charset="-122"/>
              </a:rPr>
              <a:t>            </a:t>
            </a:r>
            <a:r>
              <a:rPr lang="zh-CN" altLang="zh-CN" sz="2000" b="1" dirty="0">
                <a:solidFill>
                  <a:srgbClr val="0000FF"/>
                </a:solidFill>
                <a:latin typeface="仿宋" pitchFamily="49" charset="-122"/>
                <a:ea typeface="仿宋" pitchFamily="49" charset="-122"/>
              </a:rPr>
              <a:t>的变化。在脱贫攻坚战打响时，外出打工的青年回到了家乡，（</a:t>
            </a:r>
            <a:r>
              <a:rPr lang="en-US" altLang="zh-CN" sz="2000" b="1" dirty="0">
                <a:solidFill>
                  <a:srgbClr val="0000FF"/>
                </a:solidFill>
                <a:latin typeface="仿宋" pitchFamily="49" charset="-122"/>
                <a:ea typeface="仿宋" pitchFamily="49" charset="-122"/>
              </a:rPr>
              <a:t>           </a:t>
            </a:r>
            <a:r>
              <a:rPr lang="zh-CN" altLang="zh-CN" sz="2000" b="1" dirty="0">
                <a:solidFill>
                  <a:srgbClr val="0000FF"/>
                </a:solidFill>
                <a:latin typeface="仿宋" pitchFamily="49" charset="-122"/>
                <a:ea typeface="仿宋" pitchFamily="49" charset="-122"/>
              </a:rPr>
              <a:t>）。舞台背景上，山民世代攀爬的藤梯被安全、耐用的钢梯代替，这象征着“悬崖村”在脱贫攻坚的路上迈出了一大步。舞剧中，新生代的表演热情奔放，老一辈的表演</a:t>
            </a:r>
            <a:r>
              <a:rPr lang="en-US" altLang="zh-CN" sz="2000" b="1" u="sng" dirty="0">
                <a:solidFill>
                  <a:srgbClr val="0000FF"/>
                </a:solidFill>
                <a:latin typeface="仿宋" pitchFamily="49" charset="-122"/>
                <a:ea typeface="仿宋" pitchFamily="49" charset="-122"/>
              </a:rPr>
              <a:t>             </a:t>
            </a:r>
            <a:r>
              <a:rPr lang="zh-CN" altLang="zh-CN" sz="2000" b="1" dirty="0">
                <a:solidFill>
                  <a:srgbClr val="0000FF"/>
                </a:solidFill>
                <a:latin typeface="仿宋" pitchFamily="49" charset="-122"/>
                <a:ea typeface="仿宋" pitchFamily="49" charset="-122"/>
              </a:rPr>
              <a:t>，塑造出一个个饱满鲜活的形象，如柔美温婉的阿果、隐忍顽强的阿达、庄重贤惠的阿嫫……；他们用富有表现力的肢体语言</a:t>
            </a:r>
            <a:r>
              <a:rPr lang="en-US" altLang="zh-CN" sz="2000" b="1" u="sng" dirty="0">
                <a:solidFill>
                  <a:srgbClr val="0000FF"/>
                </a:solidFill>
                <a:latin typeface="仿宋" pitchFamily="49" charset="-122"/>
                <a:ea typeface="仿宋" pitchFamily="49" charset="-122"/>
              </a:rPr>
              <a:t>           </a:t>
            </a:r>
            <a:r>
              <a:rPr lang="zh-CN" altLang="zh-CN" sz="2000" b="1" dirty="0">
                <a:solidFill>
                  <a:srgbClr val="0000FF"/>
                </a:solidFill>
                <a:latin typeface="仿宋" pitchFamily="49" charset="-122"/>
                <a:ea typeface="仿宋" pitchFamily="49" charset="-122"/>
              </a:rPr>
              <a:t>地表现了大凉山的人们走出贫穷、奔向未来的心路历程。全场雷鸣般的掌声证明，《大凉山的回响》赢得了人们普遍的“心灵回响”。</a:t>
            </a:r>
            <a:endParaRPr lang="zh-CN" altLang="zh-CN" sz="2000" dirty="0">
              <a:solidFill>
                <a:srgbClr val="0000FF"/>
              </a:solidFill>
              <a:latin typeface="仿宋" pitchFamily="49" charset="-122"/>
              <a:ea typeface="仿宋" pitchFamily="49" charset="-122"/>
            </a:endParaRPr>
          </a:p>
          <a:p>
            <a:r>
              <a:rPr lang="en-US" altLang="zh-CN" sz="2000" b="1" dirty="0" smtClean="0">
                <a:solidFill>
                  <a:srgbClr val="FF0000"/>
                </a:solidFill>
                <a:latin typeface="仿宋" pitchFamily="49" charset="-122"/>
                <a:ea typeface="仿宋" pitchFamily="49" charset="-122"/>
              </a:rPr>
              <a:t>    </a:t>
            </a:r>
            <a:r>
              <a:rPr lang="zh-CN" altLang="zh-CN" sz="2000" b="1" dirty="0" smtClean="0">
                <a:solidFill>
                  <a:srgbClr val="FF0000"/>
                </a:solidFill>
                <a:latin typeface="仿宋" pitchFamily="49" charset="-122"/>
                <a:ea typeface="仿宋" pitchFamily="49" charset="-122"/>
              </a:rPr>
              <a:t>舞剧</a:t>
            </a:r>
            <a:r>
              <a:rPr lang="zh-CN" altLang="zh-CN" sz="2000" b="1" dirty="0">
                <a:solidFill>
                  <a:srgbClr val="FF0000"/>
                </a:solidFill>
                <a:latin typeface="仿宋" pitchFamily="49" charset="-122"/>
                <a:ea typeface="仿宋" pitchFamily="49" charset="-122"/>
              </a:rPr>
              <a:t>《大凉山的回响》</a:t>
            </a:r>
            <a:r>
              <a:rPr lang="en-US" altLang="zh-CN" sz="2000" b="1" u="sng" dirty="0">
                <a:solidFill>
                  <a:srgbClr val="FF0000"/>
                </a:solidFill>
                <a:latin typeface="仿宋" pitchFamily="49" charset="-122"/>
                <a:ea typeface="仿宋" pitchFamily="49" charset="-122"/>
              </a:rPr>
              <a:t>            </a:t>
            </a:r>
            <a:r>
              <a:rPr lang="zh-CN" altLang="zh-CN" sz="2000" b="1" dirty="0">
                <a:solidFill>
                  <a:srgbClr val="FF0000"/>
                </a:solidFill>
                <a:latin typeface="仿宋" pitchFamily="49" charset="-122"/>
                <a:ea typeface="仿宋" pitchFamily="49" charset="-122"/>
              </a:rPr>
              <a:t>，以写意的手法，充分运用舞台的空间延伸力、民族音乐的穿透力，让脱贫攻坚的故事展现在舞台之上，带着观众走进那遥远却又温暖的大山深处，走进那遥远而又温情的故乡深处。</a:t>
            </a:r>
            <a:endParaRPr lang="zh-CN" altLang="zh-CN" sz="2000" dirty="0">
              <a:solidFill>
                <a:srgbClr val="FF0000"/>
              </a:solidFill>
              <a:latin typeface="仿宋" pitchFamily="49" charset="-122"/>
              <a:ea typeface="仿宋" pitchFamily="49" charset="-122"/>
            </a:endParaRPr>
          </a:p>
          <a:p>
            <a:endParaRPr lang="zh-CN" altLang="en-US" dirty="0"/>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179512" y="692696"/>
            <a:ext cx="8964488" cy="3508653"/>
          </a:xfrm>
          <a:prstGeom prst="rect">
            <a:avLst/>
          </a:prstGeom>
          <a:noFill/>
        </p:spPr>
        <p:txBody>
          <a:bodyPr wrap="square" rtlCol="0">
            <a:spAutoFit/>
          </a:bodyPr>
          <a:lstStyle/>
          <a:p>
            <a:r>
              <a:rPr lang="en-US" altLang="zh-CN" sz="2800" b="1" dirty="0">
                <a:solidFill>
                  <a:srgbClr val="FF0000"/>
                </a:solidFill>
                <a:latin typeface="仿宋" pitchFamily="49" charset="-122"/>
                <a:ea typeface="仿宋" pitchFamily="49" charset="-122"/>
              </a:rPr>
              <a:t>18.</a:t>
            </a:r>
            <a:r>
              <a:rPr lang="zh-CN" altLang="zh-CN" sz="2800" b="1" dirty="0">
                <a:solidFill>
                  <a:srgbClr val="FF0000"/>
                </a:solidFill>
                <a:latin typeface="仿宋" pitchFamily="49" charset="-122"/>
                <a:ea typeface="仿宋" pitchFamily="49" charset="-122"/>
              </a:rPr>
              <a:t>依次填入文中横线上的成语，全都恰当的一项是（</a:t>
            </a:r>
            <a:r>
              <a:rPr lang="en-US" altLang="zh-CN" sz="2800" b="1" dirty="0">
                <a:solidFill>
                  <a:srgbClr val="FF0000"/>
                </a:solidFill>
                <a:latin typeface="仿宋" pitchFamily="49" charset="-122"/>
                <a:ea typeface="仿宋" pitchFamily="49" charset="-122"/>
              </a:rPr>
              <a:t>3</a:t>
            </a:r>
            <a:r>
              <a:rPr lang="zh-CN" altLang="zh-CN" sz="2800" b="1" dirty="0">
                <a:solidFill>
                  <a:srgbClr val="FF0000"/>
                </a:solidFill>
                <a:latin typeface="仿宋" pitchFamily="49" charset="-122"/>
                <a:ea typeface="仿宋" pitchFamily="49" charset="-122"/>
              </a:rPr>
              <a:t>分</a:t>
            </a:r>
            <a:r>
              <a:rPr lang="zh-CN" altLang="zh-CN" sz="2800" b="1" dirty="0" smtClean="0">
                <a:solidFill>
                  <a:srgbClr val="FF0000"/>
                </a:solidFill>
                <a:latin typeface="仿宋" pitchFamily="49" charset="-122"/>
                <a:ea typeface="仿宋" pitchFamily="49" charset="-122"/>
              </a:rPr>
              <a:t>）</a:t>
            </a:r>
            <a:endParaRPr lang="en-US" altLang="zh-CN" sz="2800" b="1" dirty="0" smtClean="0">
              <a:solidFill>
                <a:srgbClr val="FF0000"/>
              </a:solidFill>
              <a:latin typeface="仿宋" pitchFamily="49" charset="-122"/>
              <a:ea typeface="仿宋" pitchFamily="49" charset="-122"/>
            </a:endParaRPr>
          </a:p>
          <a:p>
            <a:endParaRPr lang="zh-CN" altLang="zh-CN" sz="2800" dirty="0">
              <a:solidFill>
                <a:srgbClr val="FF0000"/>
              </a:solidFill>
              <a:latin typeface="仿宋" pitchFamily="49" charset="-122"/>
              <a:ea typeface="仿宋" pitchFamily="49" charset="-122"/>
            </a:endParaRPr>
          </a:p>
          <a:p>
            <a:r>
              <a:rPr lang="en-US" altLang="zh-CN" sz="2400" b="1" dirty="0">
                <a:solidFill>
                  <a:srgbClr val="0000FF"/>
                </a:solidFill>
                <a:latin typeface="仿宋" pitchFamily="49" charset="-122"/>
                <a:ea typeface="仿宋" pitchFamily="49" charset="-122"/>
              </a:rPr>
              <a:t>A</a:t>
            </a:r>
            <a:r>
              <a:rPr lang="zh-CN" altLang="zh-CN" sz="2400" b="1" dirty="0">
                <a:solidFill>
                  <a:srgbClr val="0000FF"/>
                </a:solidFill>
                <a:latin typeface="仿宋" pitchFamily="49" charset="-122"/>
                <a:ea typeface="仿宋" pitchFamily="49" charset="-122"/>
              </a:rPr>
              <a:t>．翻天覆地</a:t>
            </a:r>
            <a:r>
              <a:rPr lang="en-US" altLang="zh-CN" sz="2400" b="1" dirty="0">
                <a:solidFill>
                  <a:srgbClr val="0000FF"/>
                </a:solidFill>
                <a:latin typeface="仿宋" pitchFamily="49" charset="-122"/>
                <a:ea typeface="仿宋" pitchFamily="49" charset="-122"/>
              </a:rPr>
              <a:t>    </a:t>
            </a:r>
            <a:r>
              <a:rPr lang="zh-CN" altLang="zh-CN" sz="2400" b="1" dirty="0">
                <a:solidFill>
                  <a:srgbClr val="0000FF"/>
                </a:solidFill>
                <a:latin typeface="仿宋" pitchFamily="49" charset="-122"/>
                <a:ea typeface="仿宋" pitchFamily="49" charset="-122"/>
              </a:rPr>
              <a:t>丝丝入扣</a:t>
            </a:r>
            <a:r>
              <a:rPr lang="en-US" altLang="zh-CN" sz="2400" b="1" dirty="0">
                <a:solidFill>
                  <a:srgbClr val="0000FF"/>
                </a:solidFill>
                <a:latin typeface="仿宋" pitchFamily="49" charset="-122"/>
                <a:ea typeface="仿宋" pitchFamily="49" charset="-122"/>
              </a:rPr>
              <a:t>    </a:t>
            </a:r>
            <a:r>
              <a:rPr lang="zh-CN" altLang="zh-CN" sz="2400" b="1" dirty="0">
                <a:solidFill>
                  <a:srgbClr val="0000FF"/>
                </a:solidFill>
                <a:latin typeface="仿宋" pitchFamily="49" charset="-122"/>
                <a:ea typeface="仿宋" pitchFamily="49" charset="-122"/>
              </a:rPr>
              <a:t>酣畅淋漓</a:t>
            </a:r>
            <a:r>
              <a:rPr lang="en-US" altLang="zh-CN" sz="2400" b="1" dirty="0">
                <a:solidFill>
                  <a:srgbClr val="0000FF"/>
                </a:solidFill>
                <a:latin typeface="仿宋" pitchFamily="49" charset="-122"/>
                <a:ea typeface="仿宋" pitchFamily="49" charset="-122"/>
              </a:rPr>
              <a:t>     </a:t>
            </a:r>
            <a:r>
              <a:rPr lang="zh-CN" altLang="zh-CN" sz="2400" b="1" dirty="0">
                <a:solidFill>
                  <a:srgbClr val="0000FF"/>
                </a:solidFill>
                <a:latin typeface="仿宋" pitchFamily="49" charset="-122"/>
                <a:ea typeface="仿宋" pitchFamily="49" charset="-122"/>
              </a:rPr>
              <a:t>别具一格</a:t>
            </a:r>
          </a:p>
          <a:p>
            <a:r>
              <a:rPr lang="en-US" altLang="zh-CN" sz="2400" b="1" dirty="0">
                <a:solidFill>
                  <a:srgbClr val="0000FF"/>
                </a:solidFill>
                <a:latin typeface="仿宋" pitchFamily="49" charset="-122"/>
                <a:ea typeface="仿宋" pitchFamily="49" charset="-122"/>
              </a:rPr>
              <a:t>B</a:t>
            </a:r>
            <a:r>
              <a:rPr lang="zh-CN" altLang="zh-CN" sz="2400" b="1" dirty="0">
                <a:solidFill>
                  <a:srgbClr val="0000FF"/>
                </a:solidFill>
                <a:latin typeface="仿宋" pitchFamily="49" charset="-122"/>
                <a:ea typeface="仿宋" pitchFamily="49" charset="-122"/>
              </a:rPr>
              <a:t>．翻天覆地</a:t>
            </a:r>
            <a:r>
              <a:rPr lang="en-US" altLang="zh-CN" sz="2400" b="1" dirty="0">
                <a:solidFill>
                  <a:srgbClr val="0000FF"/>
                </a:solidFill>
                <a:latin typeface="仿宋" pitchFamily="49" charset="-122"/>
                <a:ea typeface="仿宋" pitchFamily="49" charset="-122"/>
              </a:rPr>
              <a:t>    </a:t>
            </a:r>
            <a:r>
              <a:rPr lang="zh-CN" altLang="zh-CN" sz="2400" b="1" dirty="0">
                <a:solidFill>
                  <a:srgbClr val="0000FF"/>
                </a:solidFill>
                <a:latin typeface="仿宋" pitchFamily="49" charset="-122"/>
                <a:ea typeface="仿宋" pitchFamily="49" charset="-122"/>
              </a:rPr>
              <a:t>有条不紊</a:t>
            </a:r>
            <a:r>
              <a:rPr lang="en-US" altLang="zh-CN" sz="2400" b="1" dirty="0">
                <a:solidFill>
                  <a:srgbClr val="0000FF"/>
                </a:solidFill>
                <a:latin typeface="仿宋" pitchFamily="49" charset="-122"/>
                <a:ea typeface="仿宋" pitchFamily="49" charset="-122"/>
              </a:rPr>
              <a:t>    </a:t>
            </a:r>
            <a:r>
              <a:rPr lang="zh-CN" altLang="zh-CN" sz="2400" b="1" dirty="0">
                <a:solidFill>
                  <a:srgbClr val="0000FF"/>
                </a:solidFill>
                <a:latin typeface="仿宋" pitchFamily="49" charset="-122"/>
                <a:ea typeface="仿宋" pitchFamily="49" charset="-122"/>
              </a:rPr>
              <a:t>淋漓尽致</a:t>
            </a:r>
            <a:r>
              <a:rPr lang="en-US" altLang="zh-CN" sz="2400" b="1" dirty="0">
                <a:solidFill>
                  <a:srgbClr val="0000FF"/>
                </a:solidFill>
                <a:latin typeface="仿宋" pitchFamily="49" charset="-122"/>
                <a:ea typeface="仿宋" pitchFamily="49" charset="-122"/>
              </a:rPr>
              <a:t>     </a:t>
            </a:r>
            <a:r>
              <a:rPr lang="zh-CN" altLang="zh-CN" sz="2400" b="1" dirty="0">
                <a:solidFill>
                  <a:srgbClr val="0000FF"/>
                </a:solidFill>
                <a:latin typeface="仿宋" pitchFamily="49" charset="-122"/>
                <a:ea typeface="仿宋" pitchFamily="49" charset="-122"/>
              </a:rPr>
              <a:t>独辟蹊径</a:t>
            </a:r>
          </a:p>
          <a:p>
            <a:r>
              <a:rPr lang="en-US" altLang="zh-CN" sz="2400" b="1" dirty="0">
                <a:solidFill>
                  <a:srgbClr val="0000FF"/>
                </a:solidFill>
                <a:latin typeface="仿宋" pitchFamily="49" charset="-122"/>
                <a:ea typeface="仿宋" pitchFamily="49" charset="-122"/>
              </a:rPr>
              <a:t>C</a:t>
            </a:r>
            <a:r>
              <a:rPr lang="zh-CN" altLang="zh-CN" sz="2400" b="1" dirty="0">
                <a:solidFill>
                  <a:srgbClr val="0000FF"/>
                </a:solidFill>
                <a:latin typeface="仿宋" pitchFamily="49" charset="-122"/>
                <a:ea typeface="仿宋" pitchFamily="49" charset="-122"/>
              </a:rPr>
              <a:t>．前所未有</a:t>
            </a:r>
            <a:r>
              <a:rPr lang="en-US" altLang="zh-CN" sz="2400" b="1" dirty="0">
                <a:solidFill>
                  <a:srgbClr val="0000FF"/>
                </a:solidFill>
                <a:latin typeface="仿宋" pitchFamily="49" charset="-122"/>
                <a:ea typeface="仿宋" pitchFamily="49" charset="-122"/>
              </a:rPr>
              <a:t>    </a:t>
            </a:r>
            <a:r>
              <a:rPr lang="zh-CN" altLang="zh-CN" sz="2400" b="1" dirty="0">
                <a:solidFill>
                  <a:srgbClr val="0000FF"/>
                </a:solidFill>
                <a:latin typeface="仿宋" pitchFamily="49" charset="-122"/>
                <a:ea typeface="仿宋" pitchFamily="49" charset="-122"/>
              </a:rPr>
              <a:t>丝丝入扣</a:t>
            </a:r>
            <a:r>
              <a:rPr lang="en-US" altLang="zh-CN" sz="2400" b="1" dirty="0">
                <a:solidFill>
                  <a:srgbClr val="0000FF"/>
                </a:solidFill>
                <a:latin typeface="仿宋" pitchFamily="49" charset="-122"/>
                <a:ea typeface="仿宋" pitchFamily="49" charset="-122"/>
              </a:rPr>
              <a:t>    </a:t>
            </a:r>
            <a:r>
              <a:rPr lang="zh-CN" altLang="zh-CN" sz="2400" b="1" dirty="0">
                <a:solidFill>
                  <a:srgbClr val="0000FF"/>
                </a:solidFill>
                <a:latin typeface="仿宋" pitchFamily="49" charset="-122"/>
                <a:ea typeface="仿宋" pitchFamily="49" charset="-122"/>
              </a:rPr>
              <a:t>淋漓尽致</a:t>
            </a:r>
            <a:r>
              <a:rPr lang="en-US" altLang="zh-CN" sz="2400" b="1" dirty="0">
                <a:solidFill>
                  <a:srgbClr val="0000FF"/>
                </a:solidFill>
                <a:latin typeface="仿宋" pitchFamily="49" charset="-122"/>
                <a:ea typeface="仿宋" pitchFamily="49" charset="-122"/>
              </a:rPr>
              <a:t>     </a:t>
            </a:r>
            <a:r>
              <a:rPr lang="zh-CN" altLang="zh-CN" sz="2400" b="1" dirty="0">
                <a:solidFill>
                  <a:srgbClr val="0000FF"/>
                </a:solidFill>
                <a:latin typeface="仿宋" pitchFamily="49" charset="-122"/>
                <a:ea typeface="仿宋" pitchFamily="49" charset="-122"/>
              </a:rPr>
              <a:t>独辟蹊径</a:t>
            </a:r>
          </a:p>
          <a:p>
            <a:r>
              <a:rPr lang="en-US" altLang="zh-CN" sz="2400" b="1" dirty="0">
                <a:solidFill>
                  <a:srgbClr val="0000FF"/>
                </a:solidFill>
                <a:latin typeface="仿宋" pitchFamily="49" charset="-122"/>
                <a:ea typeface="仿宋" pitchFamily="49" charset="-122"/>
              </a:rPr>
              <a:t>D</a:t>
            </a:r>
            <a:r>
              <a:rPr lang="zh-CN" altLang="zh-CN" sz="2400" b="1" dirty="0">
                <a:solidFill>
                  <a:srgbClr val="0000FF"/>
                </a:solidFill>
                <a:latin typeface="仿宋" pitchFamily="49" charset="-122"/>
                <a:ea typeface="仿宋" pitchFamily="49" charset="-122"/>
              </a:rPr>
              <a:t>．前所未有</a:t>
            </a:r>
            <a:r>
              <a:rPr lang="en-US" altLang="zh-CN" sz="2400" b="1" dirty="0">
                <a:solidFill>
                  <a:srgbClr val="0000FF"/>
                </a:solidFill>
                <a:latin typeface="仿宋" pitchFamily="49" charset="-122"/>
                <a:ea typeface="仿宋" pitchFamily="49" charset="-122"/>
              </a:rPr>
              <a:t>    </a:t>
            </a:r>
            <a:r>
              <a:rPr lang="zh-CN" altLang="zh-CN" sz="2400" b="1" dirty="0">
                <a:solidFill>
                  <a:srgbClr val="0000FF"/>
                </a:solidFill>
                <a:latin typeface="仿宋" pitchFamily="49" charset="-122"/>
                <a:ea typeface="仿宋" pitchFamily="49" charset="-122"/>
              </a:rPr>
              <a:t>有条不紊</a:t>
            </a:r>
            <a:r>
              <a:rPr lang="en-US" altLang="zh-CN" sz="2400" b="1" dirty="0">
                <a:solidFill>
                  <a:srgbClr val="0000FF"/>
                </a:solidFill>
                <a:latin typeface="仿宋" pitchFamily="49" charset="-122"/>
                <a:ea typeface="仿宋" pitchFamily="49" charset="-122"/>
              </a:rPr>
              <a:t>    </a:t>
            </a:r>
            <a:r>
              <a:rPr lang="zh-CN" altLang="zh-CN" sz="2400" b="1" dirty="0">
                <a:solidFill>
                  <a:srgbClr val="0000FF"/>
                </a:solidFill>
                <a:latin typeface="仿宋" pitchFamily="49" charset="-122"/>
                <a:ea typeface="仿宋" pitchFamily="49" charset="-122"/>
              </a:rPr>
              <a:t>酣畅淋漓</a:t>
            </a:r>
            <a:r>
              <a:rPr lang="en-US" altLang="zh-CN" sz="2400" b="1" dirty="0">
                <a:solidFill>
                  <a:srgbClr val="0000FF"/>
                </a:solidFill>
                <a:latin typeface="仿宋" pitchFamily="49" charset="-122"/>
                <a:ea typeface="仿宋" pitchFamily="49" charset="-122"/>
              </a:rPr>
              <a:t>     </a:t>
            </a:r>
            <a:r>
              <a:rPr lang="zh-CN" altLang="zh-CN" sz="2400" b="1" dirty="0">
                <a:solidFill>
                  <a:srgbClr val="0000FF"/>
                </a:solidFill>
                <a:latin typeface="仿宋" pitchFamily="49" charset="-122"/>
                <a:ea typeface="仿宋" pitchFamily="49" charset="-122"/>
              </a:rPr>
              <a:t>别具一格</a:t>
            </a:r>
          </a:p>
          <a:p>
            <a:r>
              <a:rPr lang="en-US" altLang="zh-CN" sz="2400" b="1" dirty="0">
                <a:solidFill>
                  <a:srgbClr val="0000FF"/>
                </a:solidFill>
                <a:latin typeface="仿宋" pitchFamily="49" charset="-122"/>
                <a:ea typeface="仿宋" pitchFamily="49" charset="-122"/>
              </a:rPr>
              <a:t> </a:t>
            </a:r>
            <a:endParaRPr lang="zh-CN" altLang="zh-CN" sz="2400" b="1" dirty="0">
              <a:solidFill>
                <a:srgbClr val="0000FF"/>
              </a:solidFill>
              <a:latin typeface="仿宋" pitchFamily="49" charset="-122"/>
              <a:ea typeface="仿宋" pitchFamily="49" charset="-122"/>
            </a:endParaRPr>
          </a:p>
          <a:p>
            <a:endParaRPr lang="zh-CN" altLang="en-US" dirty="0"/>
          </a:p>
        </p:txBody>
      </p:sp>
      <p:sp>
        <p:nvSpPr>
          <p:cNvPr id="5" name="TextBox 4"/>
          <p:cNvSpPr txBox="1"/>
          <p:nvPr/>
        </p:nvSpPr>
        <p:spPr>
          <a:xfrm>
            <a:off x="0" y="4941168"/>
            <a:ext cx="8892480" cy="523220"/>
          </a:xfrm>
          <a:prstGeom prst="rect">
            <a:avLst/>
          </a:prstGeom>
          <a:noFill/>
        </p:spPr>
        <p:txBody>
          <a:bodyPr wrap="square" rtlCol="0">
            <a:spAutoFit/>
          </a:bodyPr>
          <a:lstStyle/>
          <a:p>
            <a:r>
              <a:rPr lang="zh-CN" altLang="en-US" sz="2800" b="1" dirty="0" smtClean="0">
                <a:solidFill>
                  <a:srgbClr val="FF0000"/>
                </a:solidFill>
              </a:rPr>
              <a:t>                  先褒贬、后对象、确定项，先排除</a:t>
            </a:r>
            <a:endParaRPr lang="zh-CN" altLang="en-US" sz="2800" b="1" dirty="0">
              <a:solidFill>
                <a:srgbClr val="FF0000"/>
              </a:solidFill>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0" y="0"/>
            <a:ext cx="8892480" cy="7078861"/>
          </a:xfrm>
          <a:prstGeom prst="rect">
            <a:avLst/>
          </a:prstGeom>
          <a:noFill/>
        </p:spPr>
        <p:txBody>
          <a:bodyPr wrap="square" rtlCol="0">
            <a:spAutoFit/>
          </a:bodyPr>
          <a:lstStyle/>
          <a:p>
            <a:r>
              <a:rPr lang="zh-CN" altLang="en-US" sz="2000" b="1" dirty="0">
                <a:latin typeface="仿宋" pitchFamily="49" charset="-122"/>
                <a:ea typeface="仿宋" pitchFamily="49" charset="-122"/>
              </a:rPr>
              <a:t>阅读下面的文字，完成</a:t>
            </a:r>
            <a:r>
              <a:rPr lang="en-US" altLang="zh-CN" sz="2000" b="1" dirty="0">
                <a:latin typeface="仿宋" pitchFamily="49" charset="-122"/>
                <a:ea typeface="仿宋" pitchFamily="49" charset="-122"/>
              </a:rPr>
              <a:t>17</a:t>
            </a:r>
            <a:r>
              <a:rPr lang="zh-CN" altLang="en-US" sz="2000" b="1" dirty="0">
                <a:latin typeface="仿宋" pitchFamily="49" charset="-122"/>
                <a:ea typeface="仿宋" pitchFamily="49" charset="-122"/>
              </a:rPr>
              <a:t>～</a:t>
            </a:r>
            <a:r>
              <a:rPr lang="en-US" altLang="zh-CN" sz="2000" b="1" dirty="0">
                <a:latin typeface="仿宋" pitchFamily="49" charset="-122"/>
                <a:ea typeface="仿宋" pitchFamily="49" charset="-122"/>
              </a:rPr>
              <a:t>19</a:t>
            </a:r>
            <a:r>
              <a:rPr lang="zh-CN" altLang="en-US" sz="2000" b="1" dirty="0">
                <a:latin typeface="仿宋" pitchFamily="49" charset="-122"/>
                <a:ea typeface="仿宋" pitchFamily="49" charset="-122"/>
              </a:rPr>
              <a:t>题</a:t>
            </a:r>
            <a:r>
              <a:rPr lang="zh-CN" altLang="en-US" sz="2000" b="1" dirty="0" smtClean="0">
                <a:latin typeface="仿宋" pitchFamily="49" charset="-122"/>
                <a:ea typeface="仿宋" pitchFamily="49" charset="-122"/>
              </a:rPr>
              <a:t>。（</a:t>
            </a:r>
            <a:r>
              <a:rPr lang="en-US" altLang="zh-CN" sz="2000" b="1" dirty="0" smtClean="0">
                <a:latin typeface="仿宋" pitchFamily="49" charset="-122"/>
                <a:ea typeface="仿宋" pitchFamily="49" charset="-122"/>
              </a:rPr>
              <a:t>2018</a:t>
            </a:r>
            <a:r>
              <a:rPr lang="zh-CN" altLang="en-US" sz="2000" b="1" dirty="0" smtClean="0">
                <a:latin typeface="仿宋" pitchFamily="49" charset="-122"/>
                <a:ea typeface="仿宋" pitchFamily="49" charset="-122"/>
              </a:rPr>
              <a:t>新课标卷</a:t>
            </a:r>
            <a:r>
              <a:rPr lang="en-US" altLang="zh-CN" sz="2000" b="1" dirty="0" smtClean="0">
                <a:latin typeface="仿宋" pitchFamily="49" charset="-122"/>
                <a:ea typeface="仿宋" pitchFamily="49" charset="-122"/>
              </a:rPr>
              <a:t>2</a:t>
            </a:r>
            <a:r>
              <a:rPr lang="zh-CN" altLang="en-US" sz="2000" b="1" dirty="0" smtClean="0">
                <a:latin typeface="仿宋" pitchFamily="49" charset="-122"/>
                <a:ea typeface="仿宋" pitchFamily="49" charset="-122"/>
              </a:rPr>
              <a:t>）</a:t>
            </a:r>
            <a:endParaRPr lang="zh-CN" altLang="en-US" sz="2000" b="1" dirty="0">
              <a:latin typeface="仿宋" pitchFamily="49" charset="-122"/>
              <a:ea typeface="仿宋" pitchFamily="49" charset="-122"/>
            </a:endParaRPr>
          </a:p>
          <a:p>
            <a:r>
              <a:rPr lang="zh-CN" altLang="en-US" sz="2000" b="1" dirty="0" smtClean="0">
                <a:latin typeface="仿宋" pitchFamily="49" charset="-122"/>
                <a:ea typeface="仿宋" pitchFamily="49" charset="-122"/>
              </a:rPr>
              <a:t>     </a:t>
            </a:r>
            <a:r>
              <a:rPr lang="zh-CN" altLang="en-US" sz="2000" b="1" dirty="0" smtClean="0">
                <a:solidFill>
                  <a:srgbClr val="FF0000"/>
                </a:solidFill>
                <a:latin typeface="仿宋" pitchFamily="49" charset="-122"/>
                <a:ea typeface="仿宋" pitchFamily="49" charset="-122"/>
              </a:rPr>
              <a:t>戏曲</a:t>
            </a:r>
            <a:r>
              <a:rPr lang="zh-CN" altLang="en-US" sz="2000" b="1" dirty="0">
                <a:solidFill>
                  <a:srgbClr val="FF0000"/>
                </a:solidFill>
                <a:latin typeface="仿宋" pitchFamily="49" charset="-122"/>
                <a:ea typeface="仿宋" pitchFamily="49" charset="-122"/>
              </a:rPr>
              <a:t>既需传承也需创新，这是业内的基本共识，然而，近年来由于一些创新尝试未收到理想效果，有人就将创新和继承对立起来，认为戏曲不必创新，尤其是昆曲等戏曲艺术进入世界非物质文化遗产名录之后，创新在某些人那里几乎成了贬义词。（     ）。随着时代的发展变化，戏曲艺术不断被赋予新的内涵，</a:t>
            </a:r>
            <a:r>
              <a:rPr lang="zh-CN" altLang="en-US" sz="2000" b="1" dirty="0">
                <a:solidFill>
                  <a:srgbClr val="0000FF"/>
                </a:solidFill>
                <a:latin typeface="仿宋" pitchFamily="49" charset="-122"/>
                <a:ea typeface="仿宋" pitchFamily="49" charset="-122"/>
              </a:rPr>
              <a:t>如果一直固守原有形态，只强调复制和模仿，戏曲恐怕早在数百年前就</a:t>
            </a:r>
            <a:r>
              <a:rPr lang="en-US" altLang="zh-CN" sz="2000" b="1" dirty="0">
                <a:solidFill>
                  <a:srgbClr val="0000FF"/>
                </a:solidFill>
                <a:latin typeface="仿宋" pitchFamily="49" charset="-122"/>
                <a:ea typeface="仿宋" pitchFamily="49" charset="-122"/>
              </a:rPr>
              <a:t>________</a:t>
            </a:r>
            <a:r>
              <a:rPr lang="zh-CN" altLang="en-US" sz="2000" b="1" dirty="0">
                <a:solidFill>
                  <a:srgbClr val="0000FF"/>
                </a:solidFill>
                <a:latin typeface="仿宋" pitchFamily="49" charset="-122"/>
                <a:ea typeface="仿宋" pitchFamily="49" charset="-122"/>
              </a:rPr>
              <a:t>了</a:t>
            </a:r>
            <a:r>
              <a:rPr lang="zh-CN" altLang="en-US" sz="2000" b="1" dirty="0">
                <a:solidFill>
                  <a:srgbClr val="FF0000"/>
                </a:solidFill>
                <a:latin typeface="仿宋" pitchFamily="49" charset="-122"/>
                <a:ea typeface="仿宋" pitchFamily="49" charset="-122"/>
              </a:rPr>
              <a:t>，突破前人，大胆创新，这是各个时代取得伟大成就的艺术家的共性。诚如某戏剧评论家所言，没有一位</a:t>
            </a:r>
            <a:r>
              <a:rPr lang="en-US" altLang="zh-CN" sz="2000" b="1" dirty="0">
                <a:solidFill>
                  <a:srgbClr val="0000FF"/>
                </a:solidFill>
                <a:latin typeface="仿宋" pitchFamily="49" charset="-122"/>
                <a:ea typeface="仿宋" pitchFamily="49" charset="-122"/>
              </a:rPr>
              <a:t>_______</a:t>
            </a:r>
            <a:r>
              <a:rPr lang="zh-CN" altLang="en-US" sz="2000" b="1" dirty="0">
                <a:solidFill>
                  <a:srgbClr val="0000FF"/>
                </a:solidFill>
                <a:latin typeface="仿宋" pitchFamily="49" charset="-122"/>
                <a:ea typeface="仿宋" pitchFamily="49" charset="-122"/>
              </a:rPr>
              <a:t>的京剧名伶</a:t>
            </a:r>
            <a:r>
              <a:rPr lang="zh-CN" altLang="en-US" sz="2000" b="1" dirty="0">
                <a:solidFill>
                  <a:srgbClr val="FF0000"/>
                </a:solidFill>
                <a:latin typeface="仿宋" pitchFamily="49" charset="-122"/>
                <a:ea typeface="仿宋" pitchFamily="49" charset="-122"/>
              </a:rPr>
              <a:t>是靠模仿或重复而成就自己的，京剧大师梅兰芳，以坚定的信念和博大的胸怀为京剧改革作出巨大贡献。</a:t>
            </a:r>
            <a:r>
              <a:rPr lang="zh-CN" altLang="en-US" sz="2000" b="1" dirty="0">
                <a:solidFill>
                  <a:srgbClr val="0000FF"/>
                </a:solidFill>
                <a:latin typeface="仿宋" pitchFamily="49" charset="-122"/>
                <a:ea typeface="仿宋" pitchFamily="49" charset="-122"/>
              </a:rPr>
              <a:t>他眼界开阔，</a:t>
            </a:r>
            <a:r>
              <a:rPr lang="en-US" altLang="zh-CN" sz="2000" b="1" dirty="0">
                <a:solidFill>
                  <a:srgbClr val="0000FF"/>
                </a:solidFill>
                <a:latin typeface="仿宋" pitchFamily="49" charset="-122"/>
                <a:ea typeface="仿宋" pitchFamily="49" charset="-122"/>
              </a:rPr>
              <a:t>________</a:t>
            </a:r>
            <a:r>
              <a:rPr lang="zh-CN" altLang="en-US" sz="2000" b="1" dirty="0">
                <a:solidFill>
                  <a:srgbClr val="0000FF"/>
                </a:solidFill>
                <a:latin typeface="仿宋" pitchFamily="49" charset="-122"/>
                <a:ea typeface="仿宋" pitchFamily="49" charset="-122"/>
              </a:rPr>
              <a:t>，</a:t>
            </a:r>
            <a:r>
              <a:rPr lang="zh-CN" altLang="en-US" sz="2000" b="1" dirty="0">
                <a:solidFill>
                  <a:srgbClr val="FF0000"/>
                </a:solidFill>
                <a:latin typeface="仿宋" pitchFamily="49" charset="-122"/>
                <a:ea typeface="仿宋" pitchFamily="49" charset="-122"/>
              </a:rPr>
              <a:t>除唱腔、表演技巧之外，还从化妆、灯光、服装、舞蹈、剧目创作等多个方面进行了大量的探索，可谓“剧剧有创新，剧剧有新腔”，尚小云、荀慧生、于连泉等人，也是因为具有超越前人的理想和切实的努力，</a:t>
            </a:r>
            <a:r>
              <a:rPr lang="zh-CN" altLang="en-US" sz="2000" b="1" dirty="0">
                <a:solidFill>
                  <a:srgbClr val="0000FF"/>
                </a:solidFill>
                <a:latin typeface="仿宋" pitchFamily="49" charset="-122"/>
                <a:ea typeface="仿宋" pitchFamily="49" charset="-122"/>
              </a:rPr>
              <a:t>不满足于停留在雷池之内</a:t>
            </a:r>
            <a:r>
              <a:rPr lang="en-US" altLang="zh-CN" sz="2000" b="1" dirty="0">
                <a:solidFill>
                  <a:srgbClr val="0000FF"/>
                </a:solidFill>
                <a:latin typeface="仿宋" pitchFamily="49" charset="-122"/>
                <a:ea typeface="仿宋" pitchFamily="49" charset="-122"/>
              </a:rPr>
              <a:t>________</a:t>
            </a:r>
            <a:r>
              <a:rPr lang="zh-CN" altLang="en-US" sz="2000" b="1" dirty="0">
                <a:solidFill>
                  <a:srgbClr val="FF0000"/>
                </a:solidFill>
                <a:latin typeface="仿宋" pitchFamily="49" charset="-122"/>
                <a:ea typeface="仿宋" pitchFamily="49" charset="-122"/>
              </a:rPr>
              <a:t>，才能够在强大的保守情绪的笼罩下突破藩篱，从而成为新流派的创始人。当然，戏曲的创新必须以传承为基础，是传承中的创新，</a:t>
            </a:r>
            <a:r>
              <a:rPr lang="zh-CN" altLang="en-US" sz="2000" b="1" u="sng" dirty="0">
                <a:solidFill>
                  <a:srgbClr val="FF0000"/>
                </a:solidFill>
                <a:latin typeface="仿宋" pitchFamily="49" charset="-122"/>
                <a:ea typeface="仿宋" pitchFamily="49" charset="-122"/>
              </a:rPr>
              <a:t>而不是眼花缭乱甚至任性妄为的创、</a:t>
            </a:r>
            <a:r>
              <a:rPr lang="ja-JP" altLang="en-US" sz="2000" b="1" u="sng" dirty="0">
                <a:solidFill>
                  <a:srgbClr val="FF0000"/>
                </a:solidFill>
                <a:latin typeface="仿宋" pitchFamily="49" charset="-122"/>
                <a:ea typeface="仿宋" pitchFamily="49" charset="-122"/>
              </a:rPr>
              <a:t>オ</a:t>
            </a:r>
            <a:r>
              <a:rPr lang="zh-CN" altLang="en-US" sz="2000" b="1" u="sng" dirty="0">
                <a:solidFill>
                  <a:srgbClr val="FF0000"/>
                </a:solidFill>
                <a:latin typeface="仿宋" pitchFamily="49" charset="-122"/>
                <a:ea typeface="仿宋" pitchFamily="49" charset="-122"/>
              </a:rPr>
              <a:t>能探索出一条能够被大多数观众接受的创新之路来</a:t>
            </a:r>
            <a:r>
              <a:rPr lang="zh-CN" altLang="en-US" sz="2000" b="1" u="sng" dirty="0" smtClean="0">
                <a:solidFill>
                  <a:srgbClr val="FF0000"/>
                </a:solidFill>
                <a:latin typeface="仿宋" pitchFamily="49" charset="-122"/>
                <a:ea typeface="仿宋" pitchFamily="49" charset="-122"/>
              </a:rPr>
              <a:t>。</a:t>
            </a:r>
            <a:endParaRPr lang="en-US" altLang="zh-CN" sz="2000" b="1" u="sng" dirty="0" smtClean="0">
              <a:solidFill>
                <a:srgbClr val="FF0000"/>
              </a:solidFill>
              <a:latin typeface="仿宋" pitchFamily="49" charset="-122"/>
              <a:ea typeface="仿宋" pitchFamily="49" charset="-122"/>
            </a:endParaRPr>
          </a:p>
          <a:p>
            <a:r>
              <a:rPr lang="en-US" altLang="zh-CN" sz="2000" b="1" dirty="0">
                <a:latin typeface="仿宋" pitchFamily="49" charset="-122"/>
                <a:ea typeface="仿宋" pitchFamily="49" charset="-122"/>
              </a:rPr>
              <a:t>18</a:t>
            </a:r>
            <a:r>
              <a:rPr lang="zh-CN" altLang="en-US" sz="2000" b="1" dirty="0">
                <a:latin typeface="仿宋" pitchFamily="49" charset="-122"/>
                <a:ea typeface="仿宋" pitchFamily="49" charset="-122"/>
              </a:rPr>
              <a:t>．依次填入文中横线上的成语，全都恰当的一项是（</a:t>
            </a:r>
            <a:r>
              <a:rPr lang="en-US" altLang="zh-CN" sz="2000" b="1" dirty="0">
                <a:latin typeface="仿宋" pitchFamily="49" charset="-122"/>
                <a:ea typeface="仿宋" pitchFamily="49" charset="-122"/>
              </a:rPr>
              <a:t>3</a:t>
            </a:r>
            <a:r>
              <a:rPr lang="zh-CN" altLang="en-US" sz="2000" b="1" dirty="0">
                <a:latin typeface="仿宋" pitchFamily="49" charset="-122"/>
                <a:ea typeface="仿宋" pitchFamily="49" charset="-122"/>
              </a:rPr>
              <a:t>分）</a:t>
            </a:r>
          </a:p>
          <a:p>
            <a:r>
              <a:rPr lang="en-US" altLang="zh-CN" sz="2000" b="1" dirty="0">
                <a:latin typeface="仿宋" pitchFamily="49" charset="-122"/>
                <a:ea typeface="仿宋" pitchFamily="49" charset="-122"/>
              </a:rPr>
              <a:t>A</a:t>
            </a:r>
            <a:r>
              <a:rPr lang="zh-CN" altLang="en-US" sz="2000" b="1" dirty="0">
                <a:latin typeface="仿宋" pitchFamily="49" charset="-122"/>
                <a:ea typeface="仿宋" pitchFamily="49" charset="-122"/>
              </a:rPr>
              <a:t>．寿终正寝 </a:t>
            </a:r>
            <a:r>
              <a:rPr lang="zh-CN" altLang="en-US" sz="2000" b="1" dirty="0" smtClean="0">
                <a:latin typeface="仿宋" pitchFamily="49" charset="-122"/>
                <a:ea typeface="仿宋" pitchFamily="49" charset="-122"/>
              </a:rPr>
              <a:t>    名噪一时      兼容</a:t>
            </a:r>
            <a:r>
              <a:rPr lang="zh-CN" altLang="en-US" sz="2000" b="1" dirty="0">
                <a:latin typeface="仿宋" pitchFamily="49" charset="-122"/>
                <a:ea typeface="仿宋" pitchFamily="49" charset="-122"/>
              </a:rPr>
              <a:t>并蓄 </a:t>
            </a:r>
            <a:r>
              <a:rPr lang="zh-CN" altLang="en-US" sz="2000" b="1" dirty="0" smtClean="0">
                <a:latin typeface="仿宋" pitchFamily="49" charset="-122"/>
                <a:ea typeface="仿宋" pitchFamily="49" charset="-122"/>
              </a:rPr>
              <a:t>     照猫画虎</a:t>
            </a:r>
            <a:endParaRPr lang="zh-CN" altLang="en-US" sz="2000" b="1" dirty="0">
              <a:latin typeface="仿宋" pitchFamily="49" charset="-122"/>
              <a:ea typeface="仿宋" pitchFamily="49" charset="-122"/>
            </a:endParaRPr>
          </a:p>
          <a:p>
            <a:r>
              <a:rPr lang="en-US" altLang="zh-CN" sz="2000" b="1" dirty="0">
                <a:latin typeface="仿宋" pitchFamily="49" charset="-122"/>
                <a:ea typeface="仿宋" pitchFamily="49" charset="-122"/>
              </a:rPr>
              <a:t>B</a:t>
            </a:r>
            <a:r>
              <a:rPr lang="zh-CN" altLang="en-US" sz="2000" b="1" dirty="0">
                <a:latin typeface="仿宋" pitchFamily="49" charset="-122"/>
                <a:ea typeface="仿宋" pitchFamily="49" charset="-122"/>
              </a:rPr>
              <a:t>，无疾而终 </a:t>
            </a:r>
            <a:r>
              <a:rPr lang="zh-CN" altLang="en-US" sz="2000" b="1" dirty="0" smtClean="0">
                <a:latin typeface="仿宋" pitchFamily="49" charset="-122"/>
                <a:ea typeface="仿宋" pitchFamily="49" charset="-122"/>
              </a:rPr>
              <a:t>    名垂青史      兼容</a:t>
            </a:r>
            <a:r>
              <a:rPr lang="zh-CN" altLang="en-US" sz="2000" b="1" dirty="0">
                <a:latin typeface="仿宋" pitchFamily="49" charset="-122"/>
                <a:ea typeface="仿宋" pitchFamily="49" charset="-122"/>
              </a:rPr>
              <a:t>并蓄 </a:t>
            </a:r>
            <a:r>
              <a:rPr lang="zh-CN" altLang="en-US" sz="2000" b="1" dirty="0" smtClean="0">
                <a:latin typeface="仿宋" pitchFamily="49" charset="-122"/>
                <a:ea typeface="仿宋" pitchFamily="49" charset="-122"/>
              </a:rPr>
              <a:t>     按图索骥</a:t>
            </a:r>
            <a:endParaRPr lang="zh-CN" altLang="en-US" sz="2000" b="1" dirty="0">
              <a:latin typeface="仿宋" pitchFamily="49" charset="-122"/>
              <a:ea typeface="仿宋" pitchFamily="49" charset="-122"/>
            </a:endParaRPr>
          </a:p>
          <a:p>
            <a:r>
              <a:rPr lang="en-US" altLang="zh-CN" sz="2000" b="1" dirty="0">
                <a:latin typeface="仿宋" pitchFamily="49" charset="-122"/>
                <a:ea typeface="仿宋" pitchFamily="49" charset="-122"/>
              </a:rPr>
              <a:t>C</a:t>
            </a:r>
            <a:r>
              <a:rPr lang="zh-CN" altLang="en-US" sz="2000" b="1" dirty="0">
                <a:latin typeface="仿宋" pitchFamily="49" charset="-122"/>
                <a:ea typeface="仿宋" pitchFamily="49" charset="-122"/>
              </a:rPr>
              <a:t>．寿终正寝 </a:t>
            </a:r>
            <a:r>
              <a:rPr lang="zh-CN" altLang="en-US" sz="2000" b="1" dirty="0" smtClean="0">
                <a:latin typeface="仿宋" pitchFamily="49" charset="-122"/>
                <a:ea typeface="仿宋" pitchFamily="49" charset="-122"/>
              </a:rPr>
              <a:t>    名垂青史      博采众长      照猫画虎</a:t>
            </a:r>
            <a:endParaRPr lang="zh-CN" altLang="en-US" sz="2000" b="1" dirty="0">
              <a:latin typeface="仿宋" pitchFamily="49" charset="-122"/>
              <a:ea typeface="仿宋" pitchFamily="49" charset="-122"/>
            </a:endParaRPr>
          </a:p>
          <a:p>
            <a:r>
              <a:rPr lang="en-US" altLang="zh-CN" sz="2000" b="1" dirty="0">
                <a:latin typeface="仿宋" pitchFamily="49" charset="-122"/>
                <a:ea typeface="仿宋" pitchFamily="49" charset="-122"/>
              </a:rPr>
              <a:t>D</a:t>
            </a:r>
            <a:r>
              <a:rPr lang="zh-CN" altLang="en-US" sz="2000" b="1" dirty="0">
                <a:latin typeface="仿宋" pitchFamily="49" charset="-122"/>
                <a:ea typeface="仿宋" pitchFamily="49" charset="-122"/>
              </a:rPr>
              <a:t>．无疾而终 </a:t>
            </a:r>
            <a:r>
              <a:rPr lang="zh-CN" altLang="en-US" sz="2000" b="1" dirty="0" smtClean="0">
                <a:latin typeface="仿宋" pitchFamily="49" charset="-122"/>
                <a:ea typeface="仿宋" pitchFamily="49" charset="-122"/>
              </a:rPr>
              <a:t>    名噪一时      博采众长      按图索骥</a:t>
            </a:r>
            <a:endParaRPr lang="zh-CN" altLang="en-US" sz="2000" b="1" dirty="0">
              <a:latin typeface="仿宋" pitchFamily="49" charset="-122"/>
              <a:ea typeface="仿宋" pitchFamily="49" charset="-122"/>
            </a:endParaRPr>
          </a:p>
          <a:p>
            <a:endParaRPr lang="zh-CN" altLang="en-US" sz="2000" b="1" dirty="0">
              <a:solidFill>
                <a:srgbClr val="FF0000"/>
              </a:solidFill>
              <a:latin typeface="仿宋" pitchFamily="49" charset="-122"/>
              <a:ea typeface="仿宋" pitchFamily="49" charset="-122"/>
            </a:endParaRPr>
          </a:p>
          <a:p>
            <a:endParaRPr lang="zh-CN" altLang="en-US" dirty="0"/>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0" y="260648"/>
            <a:ext cx="8748464" cy="5293757"/>
          </a:xfrm>
          <a:prstGeom prst="rect">
            <a:avLst/>
          </a:prstGeom>
          <a:noFill/>
        </p:spPr>
        <p:txBody>
          <a:bodyPr wrap="square" rtlCol="0">
            <a:spAutoFit/>
          </a:bodyPr>
          <a:lstStyle/>
          <a:p>
            <a:r>
              <a:rPr lang="zh-CN" altLang="zh-CN" sz="2000" b="1" dirty="0" smtClean="0">
                <a:latin typeface="仿宋" pitchFamily="49" charset="-122"/>
                <a:ea typeface="仿宋" pitchFamily="49" charset="-122"/>
              </a:rPr>
              <a:t>该剧作为国家艺术基金</a:t>
            </a:r>
            <a:r>
              <a:rPr lang="en-US" altLang="zh-CN" sz="2000" b="1" dirty="0" smtClean="0">
                <a:latin typeface="仿宋" pitchFamily="49" charset="-122"/>
                <a:ea typeface="仿宋" pitchFamily="49" charset="-122"/>
              </a:rPr>
              <a:t>2018</a:t>
            </a:r>
            <a:r>
              <a:rPr lang="zh-CN" altLang="zh-CN" sz="2000" b="1" dirty="0" smtClean="0">
                <a:latin typeface="仿宋" pitchFamily="49" charset="-122"/>
                <a:ea typeface="仿宋" pitchFamily="49" charset="-122"/>
              </a:rPr>
              <a:t>年度资助项目，</a:t>
            </a:r>
            <a:r>
              <a:rPr lang="zh-CN" altLang="zh-CN" sz="2000" b="1" u="sng" dirty="0" smtClean="0">
                <a:latin typeface="仿宋" pitchFamily="49" charset="-122"/>
                <a:ea typeface="仿宋" pitchFamily="49" charset="-122"/>
              </a:rPr>
              <a:t>通过“悬崖村天梯”意象的巧妙利用，以舞蹈表演故事的形式，人们看到当地百姓追求幸福生活的艰难历程。 </a:t>
            </a:r>
            <a:endParaRPr lang="en-US" altLang="zh-CN" sz="2000" b="1" u="sng" dirty="0" smtClean="0">
              <a:latin typeface="仿宋" pitchFamily="49" charset="-122"/>
              <a:ea typeface="仿宋" pitchFamily="49" charset="-122"/>
            </a:endParaRPr>
          </a:p>
          <a:p>
            <a:endParaRPr lang="en-US" altLang="zh-CN" sz="2000" b="1" u="sng" dirty="0">
              <a:solidFill>
                <a:srgbClr val="FF0000"/>
              </a:solidFill>
              <a:latin typeface="仿宋" pitchFamily="49" charset="-122"/>
              <a:ea typeface="仿宋" pitchFamily="49" charset="-122"/>
            </a:endParaRPr>
          </a:p>
          <a:p>
            <a:r>
              <a:rPr lang="en-US" altLang="zh-CN" sz="2000" b="1" dirty="0" smtClean="0">
                <a:solidFill>
                  <a:srgbClr val="FF0000"/>
                </a:solidFill>
                <a:latin typeface="仿宋" pitchFamily="49" charset="-122"/>
                <a:ea typeface="仿宋" pitchFamily="49" charset="-122"/>
              </a:rPr>
              <a:t>17</a:t>
            </a:r>
            <a:r>
              <a:rPr lang="en-US" altLang="zh-CN" sz="2000" b="1" dirty="0">
                <a:solidFill>
                  <a:srgbClr val="FF0000"/>
                </a:solidFill>
                <a:latin typeface="仿宋" pitchFamily="49" charset="-122"/>
                <a:ea typeface="仿宋" pitchFamily="49" charset="-122"/>
              </a:rPr>
              <a:t>.</a:t>
            </a:r>
            <a:r>
              <a:rPr lang="zh-CN" altLang="zh-CN" sz="2000" b="1" dirty="0">
                <a:solidFill>
                  <a:srgbClr val="FF0000"/>
                </a:solidFill>
                <a:latin typeface="仿宋" pitchFamily="49" charset="-122"/>
                <a:ea typeface="仿宋" pitchFamily="49" charset="-122"/>
              </a:rPr>
              <a:t>文中画横线的句子有语病，下列修改最恰当的一项是（</a:t>
            </a:r>
            <a:r>
              <a:rPr lang="en-US" altLang="zh-CN" sz="2000" b="1" dirty="0">
                <a:solidFill>
                  <a:srgbClr val="FF0000"/>
                </a:solidFill>
                <a:latin typeface="仿宋" pitchFamily="49" charset="-122"/>
                <a:ea typeface="仿宋" pitchFamily="49" charset="-122"/>
              </a:rPr>
              <a:t>3</a:t>
            </a:r>
            <a:r>
              <a:rPr lang="zh-CN" altLang="zh-CN" sz="2000" b="1" dirty="0">
                <a:solidFill>
                  <a:srgbClr val="FF0000"/>
                </a:solidFill>
                <a:latin typeface="仿宋" pitchFamily="49" charset="-122"/>
                <a:ea typeface="仿宋" pitchFamily="49" charset="-122"/>
              </a:rPr>
              <a:t>分</a:t>
            </a:r>
            <a:r>
              <a:rPr lang="zh-CN" altLang="zh-CN" sz="2000" b="1" dirty="0" smtClean="0">
                <a:solidFill>
                  <a:srgbClr val="FF0000"/>
                </a:solidFill>
                <a:latin typeface="仿宋" pitchFamily="49" charset="-122"/>
                <a:ea typeface="仿宋" pitchFamily="49" charset="-122"/>
              </a:rPr>
              <a:t>）</a:t>
            </a:r>
            <a:endParaRPr lang="en-US" altLang="zh-CN" sz="2000" b="1" dirty="0" smtClean="0">
              <a:solidFill>
                <a:srgbClr val="FF0000"/>
              </a:solidFill>
              <a:latin typeface="仿宋" pitchFamily="49" charset="-122"/>
              <a:ea typeface="仿宋" pitchFamily="49" charset="-122"/>
            </a:endParaRPr>
          </a:p>
          <a:p>
            <a:endParaRPr lang="zh-CN" altLang="zh-CN" sz="2000" b="1" dirty="0">
              <a:latin typeface="仿宋" pitchFamily="49" charset="-122"/>
              <a:ea typeface="仿宋" pitchFamily="49" charset="-122"/>
            </a:endParaRPr>
          </a:p>
          <a:p>
            <a:r>
              <a:rPr lang="en-US" altLang="zh-CN" sz="2000" b="1" dirty="0">
                <a:solidFill>
                  <a:srgbClr val="0000FF"/>
                </a:solidFill>
                <a:latin typeface="仿宋" pitchFamily="49" charset="-122"/>
                <a:ea typeface="仿宋" pitchFamily="49" charset="-122"/>
              </a:rPr>
              <a:t>A</a:t>
            </a:r>
            <a:r>
              <a:rPr lang="zh-CN" altLang="zh-CN" sz="2000" b="1" dirty="0">
                <a:solidFill>
                  <a:srgbClr val="0000FF"/>
                </a:solidFill>
                <a:latin typeface="仿宋" pitchFamily="49" charset="-122"/>
                <a:ea typeface="仿宋" pitchFamily="49" charset="-122"/>
              </a:rPr>
              <a:t>．巧妙利用了“悬崖村天梯”的意象，以舞蹈的形式串联故事，让人们看到当地百姓追求幸福生活的艰难</a:t>
            </a:r>
            <a:r>
              <a:rPr lang="zh-CN" altLang="zh-CN" sz="2000" b="1" dirty="0" smtClean="0">
                <a:solidFill>
                  <a:srgbClr val="0000FF"/>
                </a:solidFill>
                <a:latin typeface="仿宋" pitchFamily="49" charset="-122"/>
                <a:ea typeface="仿宋" pitchFamily="49" charset="-122"/>
              </a:rPr>
              <a:t>历程</a:t>
            </a:r>
            <a:endParaRPr lang="en-US" altLang="zh-CN" sz="2000" b="1" dirty="0" smtClean="0">
              <a:solidFill>
                <a:srgbClr val="0000FF"/>
              </a:solidFill>
              <a:latin typeface="仿宋" pitchFamily="49" charset="-122"/>
              <a:ea typeface="仿宋" pitchFamily="49" charset="-122"/>
            </a:endParaRPr>
          </a:p>
          <a:p>
            <a:endParaRPr lang="zh-CN" altLang="zh-CN" sz="2000" b="1" dirty="0">
              <a:solidFill>
                <a:srgbClr val="0000FF"/>
              </a:solidFill>
              <a:latin typeface="仿宋" pitchFamily="49" charset="-122"/>
              <a:ea typeface="仿宋" pitchFamily="49" charset="-122"/>
            </a:endParaRPr>
          </a:p>
          <a:p>
            <a:r>
              <a:rPr lang="en-US" altLang="zh-CN" sz="2000" b="1" dirty="0">
                <a:solidFill>
                  <a:srgbClr val="0000FF"/>
                </a:solidFill>
                <a:latin typeface="仿宋" pitchFamily="49" charset="-122"/>
                <a:ea typeface="仿宋" pitchFamily="49" charset="-122"/>
              </a:rPr>
              <a:t>B</a:t>
            </a:r>
            <a:r>
              <a:rPr lang="zh-CN" altLang="zh-CN" sz="2000" b="1" dirty="0">
                <a:solidFill>
                  <a:srgbClr val="0000FF"/>
                </a:solidFill>
                <a:latin typeface="仿宋" pitchFamily="49" charset="-122"/>
                <a:ea typeface="仿宋" pitchFamily="49" charset="-122"/>
              </a:rPr>
              <a:t>．通过“悬崖村天梯”意象的巧妙利用，以舞蹈表演故事的形式，让人们看到当地百姓追求幸福生活的艰难</a:t>
            </a:r>
            <a:r>
              <a:rPr lang="zh-CN" altLang="zh-CN" sz="2000" b="1" dirty="0" smtClean="0">
                <a:solidFill>
                  <a:srgbClr val="0000FF"/>
                </a:solidFill>
                <a:latin typeface="仿宋" pitchFamily="49" charset="-122"/>
                <a:ea typeface="仿宋" pitchFamily="49" charset="-122"/>
              </a:rPr>
              <a:t>历程</a:t>
            </a:r>
            <a:endParaRPr lang="en-US" altLang="zh-CN" sz="2000" b="1" dirty="0" smtClean="0">
              <a:solidFill>
                <a:srgbClr val="0000FF"/>
              </a:solidFill>
              <a:latin typeface="仿宋" pitchFamily="49" charset="-122"/>
              <a:ea typeface="仿宋" pitchFamily="49" charset="-122"/>
            </a:endParaRPr>
          </a:p>
          <a:p>
            <a:endParaRPr lang="zh-CN" altLang="zh-CN" sz="2000" b="1" dirty="0">
              <a:solidFill>
                <a:srgbClr val="0000FF"/>
              </a:solidFill>
              <a:latin typeface="仿宋" pitchFamily="49" charset="-122"/>
              <a:ea typeface="仿宋" pitchFamily="49" charset="-122"/>
            </a:endParaRPr>
          </a:p>
          <a:p>
            <a:r>
              <a:rPr lang="en-US" altLang="zh-CN" sz="2000" b="1" dirty="0">
                <a:solidFill>
                  <a:srgbClr val="0000FF"/>
                </a:solidFill>
                <a:latin typeface="仿宋" pitchFamily="49" charset="-122"/>
                <a:ea typeface="仿宋" pitchFamily="49" charset="-122"/>
              </a:rPr>
              <a:t>C</a:t>
            </a:r>
            <a:r>
              <a:rPr lang="zh-CN" altLang="zh-CN" sz="2000" b="1" dirty="0">
                <a:solidFill>
                  <a:srgbClr val="0000FF"/>
                </a:solidFill>
                <a:latin typeface="仿宋" pitchFamily="49" charset="-122"/>
                <a:ea typeface="仿宋" pitchFamily="49" charset="-122"/>
              </a:rPr>
              <a:t>．巧妙利用了“悬崖村天梯”的意象，以舞蹈的形式表演故事，人们看到当地百姓追求幸福生活的艰难</a:t>
            </a:r>
            <a:r>
              <a:rPr lang="zh-CN" altLang="zh-CN" sz="2000" b="1" dirty="0" smtClean="0">
                <a:solidFill>
                  <a:srgbClr val="0000FF"/>
                </a:solidFill>
                <a:latin typeface="仿宋" pitchFamily="49" charset="-122"/>
                <a:ea typeface="仿宋" pitchFamily="49" charset="-122"/>
              </a:rPr>
              <a:t>历程</a:t>
            </a:r>
            <a:endParaRPr lang="en-US" altLang="zh-CN" sz="2000" b="1" dirty="0" smtClean="0">
              <a:solidFill>
                <a:srgbClr val="0000FF"/>
              </a:solidFill>
              <a:latin typeface="仿宋" pitchFamily="49" charset="-122"/>
              <a:ea typeface="仿宋" pitchFamily="49" charset="-122"/>
            </a:endParaRPr>
          </a:p>
          <a:p>
            <a:endParaRPr lang="zh-CN" altLang="zh-CN" sz="2000" b="1" dirty="0">
              <a:solidFill>
                <a:srgbClr val="0000FF"/>
              </a:solidFill>
              <a:latin typeface="仿宋" pitchFamily="49" charset="-122"/>
              <a:ea typeface="仿宋" pitchFamily="49" charset="-122"/>
            </a:endParaRPr>
          </a:p>
          <a:p>
            <a:r>
              <a:rPr lang="en-US" altLang="zh-CN" sz="2000" b="1" dirty="0">
                <a:solidFill>
                  <a:srgbClr val="0000FF"/>
                </a:solidFill>
                <a:latin typeface="仿宋" pitchFamily="49" charset="-122"/>
                <a:ea typeface="仿宋" pitchFamily="49" charset="-122"/>
              </a:rPr>
              <a:t>D</a:t>
            </a:r>
            <a:r>
              <a:rPr lang="zh-CN" altLang="zh-CN" sz="2000" b="1" dirty="0">
                <a:solidFill>
                  <a:srgbClr val="0000FF"/>
                </a:solidFill>
                <a:latin typeface="仿宋" pitchFamily="49" charset="-122"/>
                <a:ea typeface="仿宋" pitchFamily="49" charset="-122"/>
              </a:rPr>
              <a:t>．通过“悬崖村天梯”意象的巧妙利用，以舞蹈串联故事的形式，人们看到当地百姓追求幸福生活的艰难历程</a:t>
            </a:r>
          </a:p>
          <a:p>
            <a:endParaRPr lang="zh-CN" altLang="en-US" dirty="0"/>
          </a:p>
        </p:txBody>
      </p:sp>
      <p:sp>
        <p:nvSpPr>
          <p:cNvPr id="5" name="TextBox 4"/>
          <p:cNvSpPr txBox="1"/>
          <p:nvPr/>
        </p:nvSpPr>
        <p:spPr>
          <a:xfrm>
            <a:off x="0" y="5473005"/>
            <a:ext cx="8820472" cy="1384995"/>
          </a:xfrm>
          <a:prstGeom prst="rect">
            <a:avLst/>
          </a:prstGeom>
          <a:noFill/>
        </p:spPr>
        <p:txBody>
          <a:bodyPr wrap="square" rtlCol="0">
            <a:spAutoFit/>
          </a:bodyPr>
          <a:lstStyle/>
          <a:p>
            <a:r>
              <a:rPr lang="zh-CN" altLang="en-US" sz="2800" b="1" dirty="0" smtClean="0">
                <a:solidFill>
                  <a:srgbClr val="FF0000"/>
                </a:solidFill>
                <a:latin typeface="仿宋" pitchFamily="49" charset="-122"/>
                <a:ea typeface="仿宋" pitchFamily="49" charset="-122"/>
              </a:rPr>
              <a:t>高考病句命题特点：</a:t>
            </a:r>
            <a:endParaRPr lang="en-US" altLang="zh-CN" sz="2800" b="1" dirty="0" smtClean="0">
              <a:solidFill>
                <a:srgbClr val="FF0000"/>
              </a:solidFill>
              <a:latin typeface="仿宋" pitchFamily="49" charset="-122"/>
              <a:ea typeface="仿宋" pitchFamily="49" charset="-122"/>
            </a:endParaRPr>
          </a:p>
          <a:p>
            <a:r>
              <a:rPr lang="en-US" altLang="zh-CN" sz="2800" b="1" dirty="0">
                <a:solidFill>
                  <a:srgbClr val="FF0000"/>
                </a:solidFill>
                <a:latin typeface="仿宋" pitchFamily="49" charset="-122"/>
                <a:ea typeface="仿宋" pitchFamily="49" charset="-122"/>
              </a:rPr>
              <a:t> </a:t>
            </a:r>
            <a:r>
              <a:rPr lang="en-US" altLang="zh-CN" sz="2800" b="1" dirty="0" smtClean="0">
                <a:solidFill>
                  <a:srgbClr val="FF0000"/>
                </a:solidFill>
                <a:latin typeface="仿宋" pitchFamily="49" charset="-122"/>
                <a:ea typeface="仿宋" pitchFamily="49" charset="-122"/>
              </a:rPr>
              <a:t>         </a:t>
            </a:r>
            <a:r>
              <a:rPr lang="zh-CN" altLang="en-US" sz="2800" b="1" dirty="0" smtClean="0">
                <a:solidFill>
                  <a:srgbClr val="0000FF"/>
                </a:solidFill>
                <a:latin typeface="仿宋" pitchFamily="49" charset="-122"/>
                <a:ea typeface="仿宋" pitchFamily="49" charset="-122"/>
              </a:rPr>
              <a:t>多为主干成分和修饰成分语病各一处</a:t>
            </a:r>
            <a:endParaRPr lang="en-US" altLang="zh-CN" sz="2800" b="1" dirty="0" smtClean="0">
              <a:solidFill>
                <a:srgbClr val="0000FF"/>
              </a:solidFill>
              <a:latin typeface="仿宋" pitchFamily="49" charset="-122"/>
              <a:ea typeface="仿宋" pitchFamily="49" charset="-122"/>
            </a:endParaRPr>
          </a:p>
          <a:p>
            <a:r>
              <a:rPr lang="zh-CN" altLang="en-US" sz="2800" b="1" dirty="0" smtClean="0">
                <a:solidFill>
                  <a:srgbClr val="FF0000"/>
                </a:solidFill>
                <a:latin typeface="仿宋" pitchFamily="49" charset="-122"/>
                <a:ea typeface="仿宋" pitchFamily="49" charset="-122"/>
              </a:rPr>
              <a:t>诊断原则：</a:t>
            </a:r>
            <a:r>
              <a:rPr lang="zh-CN" altLang="en-US" sz="2800" b="1" dirty="0" smtClean="0">
                <a:solidFill>
                  <a:srgbClr val="0000FF"/>
                </a:solidFill>
                <a:latin typeface="仿宋" pitchFamily="49" charset="-122"/>
                <a:ea typeface="仿宋" pitchFamily="49" charset="-122"/>
              </a:rPr>
              <a:t>找动词、定主宾</a:t>
            </a:r>
            <a:endParaRPr lang="zh-CN" altLang="en-US" sz="2800" b="1" dirty="0">
              <a:solidFill>
                <a:srgbClr val="0000FF"/>
              </a:solidFill>
              <a:latin typeface="仿宋" pitchFamily="49" charset="-122"/>
              <a:ea typeface="仿宋" pitchFamily="49" charset="-122"/>
            </a:endParaRP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0" y="404664"/>
            <a:ext cx="9144000" cy="5632311"/>
          </a:xfrm>
          <a:prstGeom prst="rect">
            <a:avLst/>
          </a:prstGeom>
          <a:noFill/>
        </p:spPr>
        <p:txBody>
          <a:bodyPr wrap="square" rtlCol="0">
            <a:spAutoFit/>
          </a:bodyPr>
          <a:lstStyle/>
          <a:p>
            <a:r>
              <a:rPr lang="en-US" altLang="zh-CN" sz="2000" b="1" dirty="0" smtClean="0">
                <a:solidFill>
                  <a:srgbClr val="FF0000"/>
                </a:solidFill>
                <a:latin typeface="仿宋" pitchFamily="49" charset="-122"/>
                <a:ea typeface="仿宋" pitchFamily="49" charset="-122"/>
              </a:rPr>
              <a:t>2018</a:t>
            </a:r>
            <a:r>
              <a:rPr lang="zh-CN" altLang="en-US" sz="2000" b="1" dirty="0" smtClean="0">
                <a:solidFill>
                  <a:srgbClr val="FF0000"/>
                </a:solidFill>
                <a:latin typeface="仿宋" pitchFamily="49" charset="-122"/>
                <a:ea typeface="仿宋" pitchFamily="49" charset="-122"/>
              </a:rPr>
              <a:t>新课标卷</a:t>
            </a:r>
            <a:r>
              <a:rPr lang="en-US" altLang="zh-CN" sz="2000" b="1" dirty="0" smtClean="0">
                <a:solidFill>
                  <a:srgbClr val="FF0000"/>
                </a:solidFill>
                <a:latin typeface="仿宋" pitchFamily="49" charset="-122"/>
                <a:ea typeface="仿宋" pitchFamily="49" charset="-122"/>
              </a:rPr>
              <a:t>2</a:t>
            </a:r>
          </a:p>
          <a:p>
            <a:r>
              <a:rPr lang="zh-CN" altLang="en-US" sz="2000" b="1" dirty="0">
                <a:solidFill>
                  <a:srgbClr val="FF0000"/>
                </a:solidFill>
                <a:latin typeface="仿宋" pitchFamily="49" charset="-122"/>
                <a:ea typeface="仿宋" pitchFamily="49" charset="-122"/>
              </a:rPr>
              <a:t>原</a:t>
            </a:r>
            <a:r>
              <a:rPr lang="zh-CN" altLang="en-US" sz="2000" b="1" dirty="0" smtClean="0">
                <a:solidFill>
                  <a:srgbClr val="FF0000"/>
                </a:solidFill>
                <a:latin typeface="仿宋" pitchFamily="49" charset="-122"/>
                <a:ea typeface="仿宋" pitchFamily="49" charset="-122"/>
              </a:rPr>
              <a:t>句：</a:t>
            </a:r>
            <a:endParaRPr lang="en-US" altLang="zh-CN" sz="2000" b="1" dirty="0" smtClean="0">
              <a:solidFill>
                <a:srgbClr val="FF0000"/>
              </a:solidFill>
              <a:latin typeface="仿宋" pitchFamily="49" charset="-122"/>
              <a:ea typeface="仿宋" pitchFamily="49" charset="-122"/>
            </a:endParaRPr>
          </a:p>
          <a:p>
            <a:r>
              <a:rPr lang="zh-CN" altLang="en-US" sz="2000" b="1" dirty="0" smtClean="0">
                <a:solidFill>
                  <a:srgbClr val="FF0000"/>
                </a:solidFill>
                <a:latin typeface="仿宋" pitchFamily="49" charset="-122"/>
                <a:ea typeface="仿宋" pitchFamily="49" charset="-122"/>
              </a:rPr>
              <a:t>戏曲的创新</a:t>
            </a:r>
            <a:r>
              <a:rPr lang="zh-CN" altLang="en-US" sz="2000" b="1" dirty="0" smtClean="0">
                <a:latin typeface="仿宋" pitchFamily="49" charset="-122"/>
                <a:ea typeface="仿宋" pitchFamily="49" charset="-122"/>
              </a:rPr>
              <a:t>必须以传承为基础，是传承中的创新，</a:t>
            </a:r>
            <a:r>
              <a:rPr lang="zh-CN" altLang="en-US" sz="2000" b="1" u="sng" dirty="0" smtClean="0">
                <a:latin typeface="仿宋" pitchFamily="49" charset="-122"/>
                <a:ea typeface="仿宋" pitchFamily="49" charset="-122"/>
              </a:rPr>
              <a:t>而不是眼花缭乱甚至任性妄为的创新、</a:t>
            </a:r>
            <a:r>
              <a:rPr lang="ja-JP" altLang="en-US" sz="2000" b="1" u="sng" dirty="0" smtClean="0">
                <a:latin typeface="仿宋" pitchFamily="49" charset="-122"/>
                <a:ea typeface="仿宋" pitchFamily="49" charset="-122"/>
              </a:rPr>
              <a:t>オ</a:t>
            </a:r>
            <a:r>
              <a:rPr lang="zh-CN" altLang="en-US" sz="2000" b="1" u="sng" dirty="0" smtClean="0">
                <a:latin typeface="仿宋" pitchFamily="49" charset="-122"/>
                <a:ea typeface="仿宋" pitchFamily="49" charset="-122"/>
              </a:rPr>
              <a:t>能</a:t>
            </a:r>
            <a:r>
              <a:rPr lang="zh-CN" altLang="en-US" sz="2000" b="1" u="sng" dirty="0" smtClean="0">
                <a:solidFill>
                  <a:srgbClr val="FF0000"/>
                </a:solidFill>
                <a:latin typeface="仿宋" pitchFamily="49" charset="-122"/>
                <a:ea typeface="仿宋" pitchFamily="49" charset="-122"/>
              </a:rPr>
              <a:t>探索</a:t>
            </a:r>
            <a:r>
              <a:rPr lang="zh-CN" altLang="en-US" sz="2000" b="1" u="sng" dirty="0" smtClean="0">
                <a:latin typeface="仿宋" pitchFamily="49" charset="-122"/>
                <a:ea typeface="仿宋" pitchFamily="49" charset="-122"/>
              </a:rPr>
              <a:t>出一条能够被大多数观众接受的创新之路来。</a:t>
            </a:r>
            <a:endParaRPr lang="en-US" altLang="zh-CN" sz="2000" b="1" dirty="0" smtClean="0">
              <a:latin typeface="仿宋" pitchFamily="49" charset="-122"/>
              <a:ea typeface="仿宋" pitchFamily="49" charset="-122"/>
            </a:endParaRPr>
          </a:p>
          <a:p>
            <a:endParaRPr lang="en-US" altLang="zh-CN" sz="2000" b="1" dirty="0">
              <a:solidFill>
                <a:srgbClr val="FF0000"/>
              </a:solidFill>
              <a:latin typeface="仿宋" pitchFamily="49" charset="-122"/>
              <a:ea typeface="仿宋" pitchFamily="49" charset="-122"/>
            </a:endParaRPr>
          </a:p>
          <a:p>
            <a:r>
              <a:rPr lang="en-US" altLang="zh-CN" sz="2000" b="1" dirty="0" smtClean="0">
                <a:solidFill>
                  <a:srgbClr val="0000FF"/>
                </a:solidFill>
                <a:latin typeface="仿宋" pitchFamily="49" charset="-122"/>
                <a:ea typeface="仿宋" pitchFamily="49" charset="-122"/>
              </a:rPr>
              <a:t>19</a:t>
            </a:r>
            <a:r>
              <a:rPr lang="zh-CN" altLang="en-US" sz="2000" b="1" dirty="0">
                <a:solidFill>
                  <a:srgbClr val="0000FF"/>
                </a:solidFill>
                <a:latin typeface="仿宋" pitchFamily="49" charset="-122"/>
                <a:ea typeface="仿宋" pitchFamily="49" charset="-122"/>
              </a:rPr>
              <a:t>．文中画横线的部分有语病，下列修改最恰当的一项是（</a:t>
            </a:r>
            <a:r>
              <a:rPr lang="en-US" altLang="zh-CN" sz="2000" b="1" dirty="0">
                <a:solidFill>
                  <a:srgbClr val="0000FF"/>
                </a:solidFill>
                <a:latin typeface="仿宋" pitchFamily="49" charset="-122"/>
                <a:ea typeface="仿宋" pitchFamily="49" charset="-122"/>
              </a:rPr>
              <a:t>3</a:t>
            </a:r>
            <a:r>
              <a:rPr lang="zh-CN" altLang="en-US" sz="2000" b="1" dirty="0">
                <a:solidFill>
                  <a:srgbClr val="0000FF"/>
                </a:solidFill>
                <a:latin typeface="仿宋" pitchFamily="49" charset="-122"/>
                <a:ea typeface="仿宋" pitchFamily="49" charset="-122"/>
              </a:rPr>
              <a:t>分）</a:t>
            </a:r>
          </a:p>
          <a:p>
            <a:r>
              <a:rPr lang="en-US" altLang="zh-CN" sz="2000" b="1" dirty="0">
                <a:solidFill>
                  <a:srgbClr val="FF0000"/>
                </a:solidFill>
                <a:latin typeface="仿宋" pitchFamily="49" charset="-122"/>
                <a:ea typeface="仿宋" pitchFamily="49" charset="-122"/>
              </a:rPr>
              <a:t>A.</a:t>
            </a:r>
            <a:r>
              <a:rPr lang="zh-CN" altLang="en-US" sz="2000" b="1" dirty="0">
                <a:solidFill>
                  <a:srgbClr val="FF0000"/>
                </a:solidFill>
                <a:latin typeface="仿宋" pitchFamily="49" charset="-122"/>
                <a:ea typeface="仿宋" pitchFamily="49" charset="-122"/>
              </a:rPr>
              <a:t>而不是眼花乱其至任性妄为的创新，</a:t>
            </a:r>
            <a:r>
              <a:rPr lang="zh-CN" altLang="en-US" sz="2000" b="1" dirty="0">
                <a:latin typeface="仿宋" pitchFamily="49" charset="-122"/>
                <a:ea typeface="仿宋" pitchFamily="49" charset="-122"/>
              </a:rPr>
              <a:t>这样</a:t>
            </a:r>
            <a:r>
              <a:rPr lang="zh-CN" altLang="en-US" sz="2000" b="1" dirty="0">
                <a:solidFill>
                  <a:srgbClr val="FF0000"/>
                </a:solidFill>
                <a:latin typeface="仿宋" pitchFamily="49" charset="-122"/>
                <a:ea typeface="仿宋" pitchFamily="49" charset="-122"/>
              </a:rPr>
              <a:t>才能探索出一条能够被大多数观众接受的创新之路来</a:t>
            </a:r>
            <a:r>
              <a:rPr lang="zh-CN" altLang="en-US" sz="2000" b="1" dirty="0" smtClean="0">
                <a:solidFill>
                  <a:srgbClr val="FF0000"/>
                </a:solidFill>
                <a:latin typeface="仿宋" pitchFamily="49" charset="-122"/>
                <a:ea typeface="仿宋" pitchFamily="49" charset="-122"/>
              </a:rPr>
              <a:t>。</a:t>
            </a:r>
            <a:endParaRPr lang="en-US" altLang="zh-CN" sz="2000" b="1" dirty="0" smtClean="0">
              <a:solidFill>
                <a:srgbClr val="FF0000"/>
              </a:solidFill>
              <a:latin typeface="仿宋" pitchFamily="49" charset="-122"/>
              <a:ea typeface="仿宋" pitchFamily="49" charset="-122"/>
            </a:endParaRPr>
          </a:p>
          <a:p>
            <a:endParaRPr lang="zh-CN" altLang="en-US" sz="2000" b="1" dirty="0">
              <a:solidFill>
                <a:srgbClr val="FF0000"/>
              </a:solidFill>
              <a:latin typeface="仿宋" pitchFamily="49" charset="-122"/>
              <a:ea typeface="仿宋" pitchFamily="49" charset="-122"/>
            </a:endParaRPr>
          </a:p>
          <a:p>
            <a:r>
              <a:rPr lang="en-US" altLang="zh-CN" sz="2000" b="1" dirty="0">
                <a:solidFill>
                  <a:srgbClr val="FF0000"/>
                </a:solidFill>
                <a:latin typeface="仿宋" pitchFamily="49" charset="-122"/>
                <a:ea typeface="仿宋" pitchFamily="49" charset="-122"/>
              </a:rPr>
              <a:t>B</a:t>
            </a:r>
            <a:r>
              <a:rPr lang="zh-CN" altLang="en-US" sz="2000" b="1" dirty="0">
                <a:solidFill>
                  <a:srgbClr val="FF0000"/>
                </a:solidFill>
                <a:latin typeface="仿宋" pitchFamily="49" charset="-122"/>
                <a:ea typeface="仿宋" pitchFamily="49" charset="-122"/>
              </a:rPr>
              <a:t>．而不是令人眼花缭乱甚至任性妄为的创新，</a:t>
            </a:r>
            <a:r>
              <a:rPr lang="zh-CN" altLang="en-US" sz="2000" b="1" dirty="0">
                <a:latin typeface="仿宋" pitchFamily="49" charset="-122"/>
                <a:ea typeface="仿宋" pitchFamily="49" charset="-122"/>
              </a:rPr>
              <a:t>这样</a:t>
            </a:r>
            <a:r>
              <a:rPr lang="zh-CN" altLang="en-US" sz="2000" b="1" dirty="0">
                <a:solidFill>
                  <a:srgbClr val="FF0000"/>
                </a:solidFill>
                <a:latin typeface="仿宋" pitchFamily="49" charset="-122"/>
                <a:ea typeface="仿宋" pitchFamily="49" charset="-122"/>
              </a:rPr>
              <a:t>才能探索出一条能够被大多数观众接受的创新之路来</a:t>
            </a:r>
            <a:r>
              <a:rPr lang="zh-CN" altLang="en-US" sz="2000" b="1" dirty="0" smtClean="0">
                <a:solidFill>
                  <a:srgbClr val="FF0000"/>
                </a:solidFill>
                <a:latin typeface="仿宋" pitchFamily="49" charset="-122"/>
                <a:ea typeface="仿宋" pitchFamily="49" charset="-122"/>
              </a:rPr>
              <a:t>。</a:t>
            </a:r>
            <a:endParaRPr lang="en-US" altLang="zh-CN" sz="2000" b="1" dirty="0" smtClean="0">
              <a:solidFill>
                <a:srgbClr val="FF0000"/>
              </a:solidFill>
              <a:latin typeface="仿宋" pitchFamily="49" charset="-122"/>
              <a:ea typeface="仿宋" pitchFamily="49" charset="-122"/>
            </a:endParaRPr>
          </a:p>
          <a:p>
            <a:endParaRPr lang="zh-CN" altLang="en-US" sz="2000" b="1" dirty="0">
              <a:solidFill>
                <a:srgbClr val="FF0000"/>
              </a:solidFill>
              <a:latin typeface="仿宋" pitchFamily="49" charset="-122"/>
              <a:ea typeface="仿宋" pitchFamily="49" charset="-122"/>
            </a:endParaRPr>
          </a:p>
          <a:p>
            <a:r>
              <a:rPr lang="en-US" altLang="zh-CN" sz="2000" b="1" dirty="0">
                <a:solidFill>
                  <a:srgbClr val="FF0000"/>
                </a:solidFill>
                <a:latin typeface="仿宋" pitchFamily="49" charset="-122"/>
                <a:ea typeface="仿宋" pitchFamily="49" charset="-122"/>
              </a:rPr>
              <a:t>C</a:t>
            </a:r>
            <a:r>
              <a:rPr lang="zh-CN" altLang="en-US" sz="2000" b="1" dirty="0">
                <a:solidFill>
                  <a:srgbClr val="FF0000"/>
                </a:solidFill>
                <a:latin typeface="仿宋" pitchFamily="49" charset="-122"/>
                <a:ea typeface="仿宋" pitchFamily="49" charset="-122"/>
              </a:rPr>
              <a:t>．而不是令人眼花缭乱甚至任性妄为的创新，才能探索出一条能够被大多数观众接受的创新之路来</a:t>
            </a:r>
            <a:r>
              <a:rPr lang="zh-CN" altLang="en-US" sz="2000" b="1" dirty="0" smtClean="0">
                <a:solidFill>
                  <a:srgbClr val="FF0000"/>
                </a:solidFill>
                <a:latin typeface="仿宋" pitchFamily="49" charset="-122"/>
                <a:ea typeface="仿宋" pitchFamily="49" charset="-122"/>
              </a:rPr>
              <a:t>。</a:t>
            </a:r>
            <a:endParaRPr lang="en-US" altLang="zh-CN" sz="2000" b="1" dirty="0" smtClean="0">
              <a:solidFill>
                <a:srgbClr val="FF0000"/>
              </a:solidFill>
              <a:latin typeface="仿宋" pitchFamily="49" charset="-122"/>
              <a:ea typeface="仿宋" pitchFamily="49" charset="-122"/>
            </a:endParaRPr>
          </a:p>
          <a:p>
            <a:endParaRPr lang="zh-CN" altLang="en-US" sz="2000" b="1" dirty="0">
              <a:solidFill>
                <a:srgbClr val="FF0000"/>
              </a:solidFill>
              <a:latin typeface="仿宋" pitchFamily="49" charset="-122"/>
              <a:ea typeface="仿宋" pitchFamily="49" charset="-122"/>
            </a:endParaRPr>
          </a:p>
          <a:p>
            <a:r>
              <a:rPr lang="en-US" altLang="zh-CN" sz="2000" b="1" dirty="0">
                <a:solidFill>
                  <a:srgbClr val="FF0000"/>
                </a:solidFill>
                <a:latin typeface="仿宋" pitchFamily="49" charset="-122"/>
                <a:ea typeface="仿宋" pitchFamily="49" charset="-122"/>
              </a:rPr>
              <a:t>D</a:t>
            </a:r>
            <a:r>
              <a:rPr lang="zh-CN" altLang="en-US" sz="2000" b="1" dirty="0">
                <a:solidFill>
                  <a:srgbClr val="FF0000"/>
                </a:solidFill>
                <a:latin typeface="仿宋" pitchFamily="49" charset="-122"/>
                <a:ea typeface="仿宋" pitchFamily="49" charset="-122"/>
              </a:rPr>
              <a:t>．而不是眼花缭乱甚至任性妄为的创新，这样我们才能探索出一条能够被大多数观众接受的创新之路来。</a:t>
            </a:r>
          </a:p>
          <a:p>
            <a:endParaRPr lang="zh-CN" altLang="en-US" sz="2000" b="1" dirty="0">
              <a:solidFill>
                <a:srgbClr val="FF0000"/>
              </a:solidFill>
              <a:latin typeface="仿宋" pitchFamily="49" charset="-122"/>
              <a:ea typeface="仿宋" pitchFamily="49" charset="-122"/>
            </a:endParaRP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0" y="0"/>
            <a:ext cx="9144000" cy="6555641"/>
          </a:xfrm>
          <a:prstGeom prst="rect">
            <a:avLst/>
          </a:prstGeom>
          <a:noFill/>
        </p:spPr>
        <p:txBody>
          <a:bodyPr wrap="square" rtlCol="0">
            <a:spAutoFit/>
          </a:bodyPr>
          <a:lstStyle/>
          <a:p>
            <a:r>
              <a:rPr lang="en-US" altLang="zh-CN" sz="2800" b="1" dirty="0" smtClean="0">
                <a:latin typeface="仿宋" pitchFamily="49" charset="-122"/>
                <a:ea typeface="仿宋" pitchFamily="49" charset="-122"/>
              </a:rPr>
              <a:t>2017</a:t>
            </a:r>
            <a:r>
              <a:rPr lang="zh-CN" altLang="en-US" sz="2800" b="1" dirty="0" smtClean="0">
                <a:latin typeface="仿宋" pitchFamily="49" charset="-122"/>
                <a:ea typeface="仿宋" pitchFamily="49" charset="-122"/>
              </a:rPr>
              <a:t>新课标卷</a:t>
            </a:r>
            <a:r>
              <a:rPr lang="en-US" altLang="zh-CN" sz="2800" b="1" dirty="0" smtClean="0">
                <a:latin typeface="仿宋" pitchFamily="49" charset="-122"/>
                <a:ea typeface="仿宋" pitchFamily="49" charset="-122"/>
              </a:rPr>
              <a:t>1</a:t>
            </a:r>
            <a:r>
              <a:rPr lang="en-US" altLang="zh-CN" sz="2800" b="1" dirty="0" smtClean="0">
                <a:latin typeface="仿宋" pitchFamily="49" charset="-122"/>
                <a:ea typeface="仿宋" pitchFamily="49" charset="-122"/>
              </a:rPr>
              <a:t>C</a:t>
            </a:r>
            <a:r>
              <a:rPr lang="zh-CN" altLang="en-US" sz="2800" b="1" dirty="0" smtClean="0">
                <a:latin typeface="仿宋" pitchFamily="49" charset="-122"/>
                <a:ea typeface="仿宋" pitchFamily="49" charset="-122"/>
              </a:rPr>
              <a:t>．</a:t>
            </a:r>
            <a:r>
              <a:rPr lang="zh-CN" altLang="en-US" sz="2800" b="1" dirty="0" smtClean="0">
                <a:solidFill>
                  <a:srgbClr val="FF0000"/>
                </a:solidFill>
                <a:latin typeface="仿宋" pitchFamily="49" charset="-122"/>
                <a:ea typeface="仿宋" pitchFamily="49" charset="-122"/>
              </a:rPr>
              <a:t>在互联网时代，各领域发展都需要速度更快、成本更低的信息网络，网络提速降费能够推动“互联网</a:t>
            </a:r>
            <a:r>
              <a:rPr lang="en-US" altLang="zh-CN" sz="2800" b="1" dirty="0" smtClean="0">
                <a:solidFill>
                  <a:srgbClr val="FF0000"/>
                </a:solidFill>
                <a:latin typeface="仿宋" pitchFamily="49" charset="-122"/>
                <a:ea typeface="仿宋" pitchFamily="49" charset="-122"/>
              </a:rPr>
              <a:t>+</a:t>
            </a:r>
            <a:r>
              <a:rPr lang="zh-CN" altLang="en-US" sz="2800" b="1" dirty="0" smtClean="0">
                <a:solidFill>
                  <a:srgbClr val="FF0000"/>
                </a:solidFill>
                <a:latin typeface="仿宋" pitchFamily="49" charset="-122"/>
                <a:ea typeface="仿宋" pitchFamily="49" charset="-122"/>
              </a:rPr>
              <a:t>”快速发展和企业广泛收益</a:t>
            </a:r>
            <a:r>
              <a:rPr lang="zh-CN" altLang="en-US" sz="2800" b="1" dirty="0" smtClean="0">
                <a:solidFill>
                  <a:srgbClr val="FF0000"/>
                </a:solidFill>
                <a:latin typeface="仿宋" pitchFamily="49" charset="-122"/>
                <a:ea typeface="仿宋" pitchFamily="49" charset="-122"/>
              </a:rPr>
              <a:t>。</a:t>
            </a:r>
            <a:endParaRPr lang="en-US" altLang="zh-CN" sz="2800" b="1" dirty="0" smtClean="0">
              <a:solidFill>
                <a:srgbClr val="FF0000"/>
              </a:solidFill>
              <a:latin typeface="仿宋" pitchFamily="49" charset="-122"/>
              <a:ea typeface="仿宋" pitchFamily="49" charset="-122"/>
            </a:endParaRPr>
          </a:p>
          <a:p>
            <a:endParaRPr lang="en-US" altLang="zh-CN" sz="2800" b="1" dirty="0" smtClean="0">
              <a:solidFill>
                <a:srgbClr val="FF0000"/>
              </a:solidFill>
              <a:latin typeface="仿宋" pitchFamily="49" charset="-122"/>
              <a:ea typeface="仿宋" pitchFamily="49" charset="-122"/>
            </a:endParaRPr>
          </a:p>
          <a:p>
            <a:r>
              <a:rPr lang="en-US" altLang="zh-CN" sz="2800" b="1" dirty="0" smtClean="0">
                <a:latin typeface="仿宋" pitchFamily="49" charset="-122"/>
                <a:ea typeface="仿宋" pitchFamily="49" charset="-122"/>
              </a:rPr>
              <a:t>2017</a:t>
            </a:r>
            <a:r>
              <a:rPr lang="zh-CN" altLang="en-US" sz="2800" b="1" dirty="0" smtClean="0">
                <a:latin typeface="仿宋" pitchFamily="49" charset="-122"/>
                <a:ea typeface="仿宋" pitchFamily="49" charset="-122"/>
              </a:rPr>
              <a:t>浙江卷</a:t>
            </a:r>
            <a:r>
              <a:rPr lang="en-US" altLang="zh-CN" sz="2800" b="1" dirty="0" smtClean="0">
                <a:latin typeface="仿宋" pitchFamily="49" charset="-122"/>
                <a:ea typeface="仿宋" pitchFamily="49" charset="-122"/>
              </a:rPr>
              <a:t>A.</a:t>
            </a:r>
            <a:r>
              <a:rPr lang="zh-CN" altLang="en-US" sz="2800" b="1" dirty="0" smtClean="0">
                <a:solidFill>
                  <a:srgbClr val="FF0000"/>
                </a:solidFill>
                <a:latin typeface="仿宋" pitchFamily="49" charset="-122"/>
                <a:ea typeface="仿宋" pitchFamily="49" charset="-122"/>
              </a:rPr>
              <a:t>国产大飞机</a:t>
            </a:r>
            <a:r>
              <a:rPr lang="en-US" altLang="zh-CN" sz="2800" b="1" dirty="0" smtClean="0">
                <a:solidFill>
                  <a:srgbClr val="FF0000"/>
                </a:solidFill>
                <a:latin typeface="仿宋" pitchFamily="49" charset="-122"/>
                <a:ea typeface="仿宋" pitchFamily="49" charset="-122"/>
              </a:rPr>
              <a:t>C919</a:t>
            </a:r>
            <a:r>
              <a:rPr lang="zh-CN" altLang="en-US" sz="2800" b="1" dirty="0" smtClean="0">
                <a:solidFill>
                  <a:srgbClr val="FF0000"/>
                </a:solidFill>
                <a:latin typeface="仿宋" pitchFamily="49" charset="-122"/>
                <a:ea typeface="仿宋" pitchFamily="49" charset="-122"/>
              </a:rPr>
              <a:t>首飞成功后，各参研参试单位纷纷表示，要发奋努力把大型客机打造成建设创新型国家和制造强国的标志性工程</a:t>
            </a:r>
            <a:r>
              <a:rPr lang="zh-CN" altLang="en-US" sz="2800" b="1" dirty="0" smtClean="0">
                <a:solidFill>
                  <a:srgbClr val="FF0000"/>
                </a:solidFill>
                <a:latin typeface="仿宋" pitchFamily="49" charset="-122"/>
                <a:ea typeface="仿宋" pitchFamily="49" charset="-122"/>
              </a:rPr>
              <a:t>。</a:t>
            </a:r>
            <a:endParaRPr lang="en-US" altLang="zh-CN" sz="2800" b="1" dirty="0" smtClean="0">
              <a:solidFill>
                <a:srgbClr val="FF0000"/>
              </a:solidFill>
              <a:latin typeface="仿宋" pitchFamily="49" charset="-122"/>
              <a:ea typeface="仿宋" pitchFamily="49" charset="-122"/>
            </a:endParaRPr>
          </a:p>
          <a:p>
            <a:endParaRPr lang="en-US" altLang="zh-CN" sz="2800" b="1" dirty="0" smtClean="0">
              <a:solidFill>
                <a:srgbClr val="FF0000"/>
              </a:solidFill>
              <a:latin typeface="仿宋" pitchFamily="49" charset="-122"/>
              <a:ea typeface="仿宋" pitchFamily="49" charset="-122"/>
            </a:endParaRPr>
          </a:p>
          <a:p>
            <a:r>
              <a:rPr lang="en-US" altLang="zh-CN" sz="2800" b="1" dirty="0" smtClean="0">
                <a:latin typeface="仿宋" pitchFamily="49" charset="-122"/>
                <a:ea typeface="仿宋" pitchFamily="49" charset="-122"/>
              </a:rPr>
              <a:t>2017</a:t>
            </a:r>
            <a:r>
              <a:rPr lang="zh-CN" altLang="en-US" sz="2800" b="1" dirty="0" smtClean="0">
                <a:latin typeface="仿宋" pitchFamily="49" charset="-122"/>
                <a:ea typeface="仿宋" pitchFamily="49" charset="-122"/>
              </a:rPr>
              <a:t>天津卷</a:t>
            </a:r>
            <a:r>
              <a:rPr lang="en-US" altLang="zh-CN" sz="2800" b="1" dirty="0" smtClean="0">
                <a:latin typeface="仿宋" pitchFamily="49" charset="-122"/>
                <a:ea typeface="仿宋" pitchFamily="49" charset="-122"/>
              </a:rPr>
              <a:t>A</a:t>
            </a:r>
            <a:r>
              <a:rPr lang="zh-CN" altLang="en-US" sz="2800" b="1" dirty="0" smtClean="0">
                <a:latin typeface="仿宋" pitchFamily="49" charset="-122"/>
                <a:ea typeface="仿宋" pitchFamily="49" charset="-122"/>
              </a:rPr>
              <a:t>．</a:t>
            </a:r>
            <a:r>
              <a:rPr lang="zh-CN" altLang="en-US" sz="2800" b="1" dirty="0" smtClean="0">
                <a:solidFill>
                  <a:srgbClr val="FF0000"/>
                </a:solidFill>
                <a:latin typeface="仿宋" pitchFamily="49" charset="-122"/>
                <a:ea typeface="仿宋" pitchFamily="49" charset="-122"/>
              </a:rPr>
              <a:t>为迎办第十三届全国运动会，市容园林系统集中力量营造整洁有序、大气靓丽、优质宜居的城市形象</a:t>
            </a:r>
            <a:r>
              <a:rPr lang="zh-CN" altLang="en-US" sz="2800" b="1" dirty="0" smtClean="0">
                <a:solidFill>
                  <a:srgbClr val="FF0000"/>
                </a:solidFill>
                <a:latin typeface="仿宋" pitchFamily="49" charset="-122"/>
                <a:ea typeface="仿宋" pitchFamily="49" charset="-122"/>
              </a:rPr>
              <a:t>。</a:t>
            </a:r>
            <a:endParaRPr lang="en-US" altLang="zh-CN" sz="2800" b="1" dirty="0" smtClean="0">
              <a:solidFill>
                <a:srgbClr val="FF0000"/>
              </a:solidFill>
              <a:latin typeface="仿宋" pitchFamily="49" charset="-122"/>
              <a:ea typeface="仿宋" pitchFamily="49" charset="-122"/>
            </a:endParaRPr>
          </a:p>
          <a:p>
            <a:endParaRPr lang="en-US" altLang="zh-CN" sz="2800" b="1" dirty="0" smtClean="0">
              <a:solidFill>
                <a:srgbClr val="FF0000"/>
              </a:solidFill>
              <a:latin typeface="仿宋" pitchFamily="49" charset="-122"/>
              <a:ea typeface="仿宋" pitchFamily="49" charset="-122"/>
            </a:endParaRPr>
          </a:p>
          <a:p>
            <a:r>
              <a:rPr lang="en-US" altLang="zh-CN" sz="2800" b="1" dirty="0" smtClean="0">
                <a:latin typeface="仿宋" pitchFamily="49" charset="-122"/>
                <a:ea typeface="仿宋" pitchFamily="49" charset="-122"/>
              </a:rPr>
              <a:t>2017</a:t>
            </a:r>
            <a:r>
              <a:rPr lang="zh-CN" altLang="en-US" sz="2800" b="1" dirty="0" smtClean="0">
                <a:latin typeface="仿宋" pitchFamily="49" charset="-122"/>
                <a:ea typeface="仿宋" pitchFamily="49" charset="-122"/>
              </a:rPr>
              <a:t>天津卷</a:t>
            </a:r>
            <a:r>
              <a:rPr lang="zh-CN" altLang="en-US" sz="2800" b="1" dirty="0" smtClean="0">
                <a:latin typeface="仿宋" pitchFamily="49" charset="-122"/>
                <a:ea typeface="仿宋" pitchFamily="49" charset="-122"/>
              </a:rPr>
              <a:t>．</a:t>
            </a:r>
            <a:r>
              <a:rPr lang="zh-CN" altLang="en-US" sz="2800" b="1" dirty="0" smtClean="0">
                <a:solidFill>
                  <a:srgbClr val="FF0000"/>
                </a:solidFill>
                <a:latin typeface="仿宋" pitchFamily="49" charset="-122"/>
                <a:ea typeface="仿宋" pitchFamily="49" charset="-122"/>
              </a:rPr>
              <a:t>河道综合治理工程完成后，将为尽早实现京津冀北运河全线通航打好基础，并将成为北运河的一个重要旅游节点。</a:t>
            </a:r>
            <a:endParaRPr lang="zh-CN" altLang="en-US" sz="2800" b="1" dirty="0">
              <a:solidFill>
                <a:srgbClr val="FF0000"/>
              </a:solidFill>
              <a:latin typeface="仿宋" pitchFamily="49" charset="-122"/>
              <a:ea typeface="仿宋" pitchFamily="49" charset="-122"/>
            </a:endParaRP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0" y="260648"/>
            <a:ext cx="8964488" cy="3754874"/>
          </a:xfrm>
          <a:prstGeom prst="rect">
            <a:avLst/>
          </a:prstGeom>
          <a:noFill/>
        </p:spPr>
        <p:txBody>
          <a:bodyPr wrap="square" rtlCol="0">
            <a:spAutoFit/>
          </a:bodyPr>
          <a:lstStyle/>
          <a:p>
            <a:r>
              <a:rPr lang="en-US" altLang="zh-CN" sz="2000" b="1" dirty="0" smtClean="0">
                <a:solidFill>
                  <a:srgbClr val="FF0000"/>
                </a:solidFill>
                <a:latin typeface="仿宋" pitchFamily="49" charset="-122"/>
                <a:ea typeface="仿宋" pitchFamily="49" charset="-122"/>
              </a:rPr>
              <a:t>19.</a:t>
            </a:r>
            <a:r>
              <a:rPr lang="zh-CN" altLang="zh-CN" sz="2000" b="1" dirty="0" smtClean="0">
                <a:solidFill>
                  <a:srgbClr val="FF0000"/>
                </a:solidFill>
                <a:latin typeface="仿宋" pitchFamily="49" charset="-122"/>
                <a:ea typeface="仿宋" pitchFamily="49" charset="-122"/>
              </a:rPr>
              <a:t>下列在文中括号内补写的语句，最恰当的一项是（</a:t>
            </a:r>
            <a:r>
              <a:rPr lang="en-US" altLang="zh-CN" sz="2000" b="1" dirty="0" smtClean="0">
                <a:solidFill>
                  <a:srgbClr val="FF0000"/>
                </a:solidFill>
                <a:latin typeface="仿宋" pitchFamily="49" charset="-122"/>
                <a:ea typeface="仿宋" pitchFamily="49" charset="-122"/>
              </a:rPr>
              <a:t>3</a:t>
            </a:r>
            <a:r>
              <a:rPr lang="zh-CN" altLang="zh-CN" sz="2000" b="1" dirty="0" smtClean="0">
                <a:solidFill>
                  <a:srgbClr val="FF0000"/>
                </a:solidFill>
                <a:latin typeface="仿宋" pitchFamily="49" charset="-122"/>
                <a:ea typeface="仿宋" pitchFamily="49" charset="-122"/>
              </a:rPr>
              <a:t>分</a:t>
            </a:r>
            <a:r>
              <a:rPr lang="zh-CN" altLang="zh-CN" sz="2000" b="1" dirty="0" smtClean="0">
                <a:solidFill>
                  <a:srgbClr val="FF0000"/>
                </a:solidFill>
                <a:latin typeface="仿宋" pitchFamily="49" charset="-122"/>
                <a:ea typeface="仿宋" pitchFamily="49" charset="-122"/>
              </a:rPr>
              <a:t>）</a:t>
            </a:r>
            <a:endParaRPr lang="en-US" altLang="zh-CN" sz="2000" b="1" dirty="0" smtClean="0">
              <a:solidFill>
                <a:srgbClr val="FF0000"/>
              </a:solidFill>
              <a:latin typeface="仿宋" pitchFamily="49" charset="-122"/>
              <a:ea typeface="仿宋" pitchFamily="49" charset="-122"/>
            </a:endParaRPr>
          </a:p>
          <a:p>
            <a:endParaRPr lang="en-US" altLang="zh-CN" sz="2000" dirty="0" smtClean="0">
              <a:solidFill>
                <a:srgbClr val="FF0000"/>
              </a:solidFill>
              <a:latin typeface="仿宋" pitchFamily="49" charset="-122"/>
              <a:ea typeface="仿宋" pitchFamily="49" charset="-122"/>
            </a:endParaRPr>
          </a:p>
          <a:p>
            <a:r>
              <a:rPr lang="zh-CN" altLang="en-US" sz="2000" b="1" dirty="0" smtClean="0">
                <a:solidFill>
                  <a:srgbClr val="FF0000"/>
                </a:solidFill>
                <a:latin typeface="仿宋" pitchFamily="49" charset="-122"/>
                <a:ea typeface="仿宋" pitchFamily="49" charset="-122"/>
              </a:rPr>
              <a:t>在脱贫攻坚战打响时，外出打工的青年回到了家乡，（           ）</a:t>
            </a:r>
            <a:r>
              <a:rPr lang="zh-CN" altLang="en-US" sz="2000" b="1" dirty="0" smtClean="0">
                <a:solidFill>
                  <a:srgbClr val="FF0000"/>
                </a:solidFill>
                <a:latin typeface="仿宋" pitchFamily="49" charset="-122"/>
                <a:ea typeface="仿宋" pitchFamily="49" charset="-122"/>
              </a:rPr>
              <a:t>。</a:t>
            </a:r>
            <a:endParaRPr lang="en-US" altLang="zh-CN" sz="2000" b="1" dirty="0" smtClean="0">
              <a:solidFill>
                <a:srgbClr val="FF0000"/>
              </a:solidFill>
              <a:latin typeface="仿宋" pitchFamily="49" charset="-122"/>
              <a:ea typeface="仿宋" pitchFamily="49" charset="-122"/>
            </a:endParaRPr>
          </a:p>
          <a:p>
            <a:endParaRPr lang="zh-CN" altLang="zh-CN" sz="2000" b="1" dirty="0" smtClean="0">
              <a:solidFill>
                <a:srgbClr val="FF0000"/>
              </a:solidFill>
              <a:latin typeface="仿宋" pitchFamily="49" charset="-122"/>
              <a:ea typeface="仿宋" pitchFamily="49" charset="-122"/>
            </a:endParaRPr>
          </a:p>
          <a:p>
            <a:r>
              <a:rPr lang="en-US" altLang="zh-CN" sz="2000" dirty="0" smtClean="0">
                <a:solidFill>
                  <a:srgbClr val="0000FF"/>
                </a:solidFill>
                <a:latin typeface="仿宋" pitchFamily="49" charset="-122"/>
                <a:ea typeface="仿宋" pitchFamily="49" charset="-122"/>
              </a:rPr>
              <a:t>A</a:t>
            </a:r>
            <a:r>
              <a:rPr lang="zh-CN" altLang="zh-CN" sz="2000" dirty="0" smtClean="0">
                <a:solidFill>
                  <a:srgbClr val="0000FF"/>
                </a:solidFill>
                <a:latin typeface="仿宋" pitchFamily="49" charset="-122"/>
                <a:ea typeface="仿宋" pitchFamily="49" charset="-122"/>
              </a:rPr>
              <a:t>．阿嫫守护着彝族传统根脉，带领大家发展起村寨</a:t>
            </a:r>
            <a:r>
              <a:rPr lang="zh-CN" altLang="zh-CN" sz="2000" dirty="0" smtClean="0">
                <a:solidFill>
                  <a:srgbClr val="0000FF"/>
                </a:solidFill>
                <a:latin typeface="仿宋" pitchFamily="49" charset="-122"/>
                <a:ea typeface="仿宋" pitchFamily="49" charset="-122"/>
              </a:rPr>
              <a:t>旅游</a:t>
            </a:r>
            <a:endParaRPr lang="en-US" altLang="zh-CN" sz="2000" dirty="0" smtClean="0">
              <a:solidFill>
                <a:srgbClr val="0000FF"/>
              </a:solidFill>
              <a:latin typeface="仿宋" pitchFamily="49" charset="-122"/>
              <a:ea typeface="仿宋" pitchFamily="49" charset="-122"/>
            </a:endParaRPr>
          </a:p>
          <a:p>
            <a:endParaRPr lang="zh-CN" altLang="zh-CN" sz="2000" dirty="0" smtClean="0">
              <a:solidFill>
                <a:srgbClr val="0000FF"/>
              </a:solidFill>
              <a:latin typeface="仿宋" pitchFamily="49" charset="-122"/>
              <a:ea typeface="仿宋" pitchFamily="49" charset="-122"/>
            </a:endParaRPr>
          </a:p>
          <a:p>
            <a:r>
              <a:rPr lang="en-US" altLang="zh-CN" sz="2000" dirty="0" smtClean="0">
                <a:solidFill>
                  <a:srgbClr val="0000FF"/>
                </a:solidFill>
                <a:latin typeface="仿宋" pitchFamily="49" charset="-122"/>
                <a:ea typeface="仿宋" pitchFamily="49" charset="-122"/>
              </a:rPr>
              <a:t>B</a:t>
            </a:r>
            <a:r>
              <a:rPr lang="zh-CN" altLang="zh-CN" sz="2000" dirty="0" smtClean="0">
                <a:solidFill>
                  <a:srgbClr val="0000FF"/>
                </a:solidFill>
                <a:latin typeface="仿宋" pitchFamily="49" charset="-122"/>
                <a:ea typeface="仿宋" pitchFamily="49" charset="-122"/>
              </a:rPr>
              <a:t>．带领大家发展起村寨旅游的阿嫫守护着彝族传统根</a:t>
            </a:r>
            <a:r>
              <a:rPr lang="zh-CN" altLang="zh-CN" sz="2000" dirty="0" smtClean="0">
                <a:solidFill>
                  <a:srgbClr val="0000FF"/>
                </a:solidFill>
                <a:latin typeface="仿宋" pitchFamily="49" charset="-122"/>
                <a:ea typeface="仿宋" pitchFamily="49" charset="-122"/>
              </a:rPr>
              <a:t>脉</a:t>
            </a:r>
            <a:endParaRPr lang="en-US" altLang="zh-CN" sz="2000" dirty="0" smtClean="0">
              <a:solidFill>
                <a:srgbClr val="0000FF"/>
              </a:solidFill>
              <a:latin typeface="仿宋" pitchFamily="49" charset="-122"/>
              <a:ea typeface="仿宋" pitchFamily="49" charset="-122"/>
            </a:endParaRPr>
          </a:p>
          <a:p>
            <a:endParaRPr lang="zh-CN" altLang="zh-CN" sz="2000" dirty="0" smtClean="0">
              <a:solidFill>
                <a:srgbClr val="0000FF"/>
              </a:solidFill>
              <a:latin typeface="仿宋" pitchFamily="49" charset="-122"/>
              <a:ea typeface="仿宋" pitchFamily="49" charset="-122"/>
            </a:endParaRPr>
          </a:p>
          <a:p>
            <a:r>
              <a:rPr lang="en-US" altLang="zh-CN" sz="2000" dirty="0" smtClean="0">
                <a:solidFill>
                  <a:srgbClr val="0000FF"/>
                </a:solidFill>
                <a:latin typeface="仿宋" pitchFamily="49" charset="-122"/>
                <a:ea typeface="仿宋" pitchFamily="49" charset="-122"/>
              </a:rPr>
              <a:t>C</a:t>
            </a:r>
            <a:r>
              <a:rPr lang="zh-CN" altLang="zh-CN" sz="2000" dirty="0" smtClean="0">
                <a:solidFill>
                  <a:srgbClr val="0000FF"/>
                </a:solidFill>
                <a:latin typeface="仿宋" pitchFamily="49" charset="-122"/>
                <a:ea typeface="仿宋" pitchFamily="49" charset="-122"/>
              </a:rPr>
              <a:t>．阿嫫带领大家发展起村寨旅游，守护着彝族传统根</a:t>
            </a:r>
            <a:r>
              <a:rPr lang="zh-CN" altLang="zh-CN" sz="2000" dirty="0" smtClean="0">
                <a:solidFill>
                  <a:srgbClr val="0000FF"/>
                </a:solidFill>
                <a:latin typeface="仿宋" pitchFamily="49" charset="-122"/>
                <a:ea typeface="仿宋" pitchFamily="49" charset="-122"/>
              </a:rPr>
              <a:t>脉</a:t>
            </a:r>
            <a:endParaRPr lang="en-US" altLang="zh-CN" sz="2000" dirty="0" smtClean="0">
              <a:solidFill>
                <a:srgbClr val="0000FF"/>
              </a:solidFill>
              <a:latin typeface="仿宋" pitchFamily="49" charset="-122"/>
              <a:ea typeface="仿宋" pitchFamily="49" charset="-122"/>
            </a:endParaRPr>
          </a:p>
          <a:p>
            <a:endParaRPr lang="zh-CN" altLang="zh-CN" sz="2000" dirty="0" smtClean="0">
              <a:solidFill>
                <a:srgbClr val="0000FF"/>
              </a:solidFill>
              <a:latin typeface="仿宋" pitchFamily="49" charset="-122"/>
              <a:ea typeface="仿宋" pitchFamily="49" charset="-122"/>
            </a:endParaRPr>
          </a:p>
          <a:p>
            <a:r>
              <a:rPr lang="en-US" altLang="zh-CN" sz="2000" dirty="0" smtClean="0">
                <a:solidFill>
                  <a:srgbClr val="0000FF"/>
                </a:solidFill>
                <a:latin typeface="仿宋" pitchFamily="49" charset="-122"/>
                <a:ea typeface="仿宋" pitchFamily="49" charset="-122"/>
              </a:rPr>
              <a:t>D</a:t>
            </a:r>
            <a:r>
              <a:rPr lang="zh-CN" altLang="zh-CN" sz="2000" dirty="0" smtClean="0">
                <a:solidFill>
                  <a:srgbClr val="0000FF"/>
                </a:solidFill>
                <a:latin typeface="仿宋" pitchFamily="49" charset="-122"/>
                <a:ea typeface="仿宋" pitchFamily="49" charset="-122"/>
              </a:rPr>
              <a:t>．守护着彝族传统根脉的阿嫫带领大家发展起村寨旅游</a:t>
            </a:r>
          </a:p>
          <a:p>
            <a:endParaRPr lang="zh-CN" altLang="en-US" dirty="0"/>
          </a:p>
        </p:txBody>
      </p:sp>
      <p:sp>
        <p:nvSpPr>
          <p:cNvPr id="5" name="TextBox 4"/>
          <p:cNvSpPr txBox="1"/>
          <p:nvPr/>
        </p:nvSpPr>
        <p:spPr>
          <a:xfrm>
            <a:off x="179512" y="4293096"/>
            <a:ext cx="7632848" cy="830997"/>
          </a:xfrm>
          <a:prstGeom prst="rect">
            <a:avLst/>
          </a:prstGeom>
          <a:noFill/>
        </p:spPr>
        <p:txBody>
          <a:bodyPr wrap="square" rtlCol="0">
            <a:spAutoFit/>
          </a:bodyPr>
          <a:lstStyle/>
          <a:p>
            <a:r>
              <a:rPr lang="en-US" altLang="zh-CN" sz="2400" b="1" dirty="0" smtClean="0">
                <a:latin typeface="仿宋" pitchFamily="49" charset="-122"/>
                <a:ea typeface="仿宋" pitchFamily="49" charset="-122"/>
              </a:rPr>
              <a:t>1</a:t>
            </a:r>
            <a:r>
              <a:rPr lang="zh-CN" altLang="en-US" sz="2400" b="1" dirty="0" smtClean="0">
                <a:latin typeface="仿宋" pitchFamily="49" charset="-122"/>
                <a:ea typeface="仿宋" pitchFamily="49" charset="-122"/>
              </a:rPr>
              <a:t>、陈述对象的一致性；</a:t>
            </a:r>
            <a:endParaRPr lang="en-US" altLang="zh-CN" sz="2400" b="1" dirty="0" smtClean="0">
              <a:latin typeface="仿宋" pitchFamily="49" charset="-122"/>
              <a:ea typeface="仿宋" pitchFamily="49" charset="-122"/>
            </a:endParaRPr>
          </a:p>
          <a:p>
            <a:r>
              <a:rPr lang="en-US" altLang="zh-CN" sz="2400" b="1" dirty="0" smtClean="0">
                <a:latin typeface="仿宋" pitchFamily="49" charset="-122"/>
                <a:ea typeface="仿宋" pitchFamily="49" charset="-122"/>
              </a:rPr>
              <a:t>2</a:t>
            </a:r>
            <a:r>
              <a:rPr lang="zh-CN" altLang="en-US" sz="2400" b="1" dirty="0" smtClean="0">
                <a:latin typeface="仿宋" pitchFamily="49" charset="-122"/>
                <a:ea typeface="仿宋" pitchFamily="49" charset="-122"/>
              </a:rPr>
              <a:t>、句式的整齐；</a:t>
            </a:r>
            <a:endParaRPr lang="zh-CN" altLang="en-US" sz="2400" b="1" dirty="0">
              <a:latin typeface="仿宋" pitchFamily="49" charset="-122"/>
              <a:ea typeface="仿宋" pitchFamily="49" charset="-122"/>
            </a:endParaRPr>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0" y="332656"/>
            <a:ext cx="8820472" cy="3816429"/>
          </a:xfrm>
          <a:prstGeom prst="rect">
            <a:avLst/>
          </a:prstGeom>
          <a:noFill/>
        </p:spPr>
        <p:txBody>
          <a:bodyPr wrap="square" rtlCol="0">
            <a:spAutoFit/>
          </a:bodyPr>
          <a:lstStyle/>
          <a:p>
            <a:r>
              <a:rPr lang="en-US" altLang="zh-CN" sz="2800" b="1" dirty="0" smtClean="0">
                <a:solidFill>
                  <a:srgbClr val="FF0000"/>
                </a:solidFill>
                <a:latin typeface="仿宋" pitchFamily="49" charset="-122"/>
                <a:ea typeface="仿宋" pitchFamily="49" charset="-122"/>
              </a:rPr>
              <a:t>20</a:t>
            </a:r>
            <a:r>
              <a:rPr lang="zh-CN" altLang="zh-CN" sz="2800" b="1" dirty="0" smtClean="0">
                <a:solidFill>
                  <a:srgbClr val="FF0000"/>
                </a:solidFill>
                <a:latin typeface="仿宋" pitchFamily="49" charset="-122"/>
                <a:ea typeface="仿宋" pitchFamily="49" charset="-122"/>
              </a:rPr>
              <a:t>．好朋友阿成考上大学，小明给他写了一张</a:t>
            </a:r>
            <a:r>
              <a:rPr lang="zh-CN" altLang="zh-CN" sz="2800" b="1" dirty="0" smtClean="0">
                <a:solidFill>
                  <a:srgbClr val="0000FF"/>
                </a:solidFill>
                <a:latin typeface="仿宋" pitchFamily="49" charset="-122"/>
                <a:ea typeface="仿宋" pitchFamily="49" charset="-122"/>
              </a:rPr>
              <a:t>贺卡</a:t>
            </a:r>
            <a:r>
              <a:rPr lang="zh-CN" altLang="zh-CN" sz="2800" b="1" dirty="0" smtClean="0">
                <a:solidFill>
                  <a:srgbClr val="FF0000"/>
                </a:solidFill>
                <a:latin typeface="仿宋" pitchFamily="49" charset="-122"/>
                <a:ea typeface="仿宋" pitchFamily="49" charset="-122"/>
              </a:rPr>
              <a:t>，其中有</a:t>
            </a:r>
            <a:r>
              <a:rPr lang="zh-CN" altLang="zh-CN" sz="2800" b="1" dirty="0" smtClean="0">
                <a:solidFill>
                  <a:srgbClr val="0000FF"/>
                </a:solidFill>
                <a:latin typeface="仿宋" pitchFamily="49" charset="-122"/>
                <a:ea typeface="仿宋" pitchFamily="49" charset="-122"/>
              </a:rPr>
              <a:t>五处</a:t>
            </a:r>
            <a:r>
              <a:rPr lang="zh-CN" altLang="zh-CN" sz="2800" b="1" dirty="0" smtClean="0">
                <a:solidFill>
                  <a:srgbClr val="FF0000"/>
                </a:solidFill>
                <a:latin typeface="仿宋" pitchFamily="49" charset="-122"/>
                <a:ea typeface="仿宋" pitchFamily="49" charset="-122"/>
              </a:rPr>
              <a:t>表达不够恰当，请找出并作</a:t>
            </a:r>
            <a:r>
              <a:rPr lang="zh-CN" altLang="zh-CN" sz="2800" b="1" dirty="0" smtClean="0">
                <a:solidFill>
                  <a:srgbClr val="0000FF"/>
                </a:solidFill>
                <a:latin typeface="仿宋" pitchFamily="49" charset="-122"/>
                <a:ea typeface="仿宋" pitchFamily="49" charset="-122"/>
              </a:rPr>
              <a:t>修改</a:t>
            </a:r>
            <a:r>
              <a:rPr lang="zh-CN" altLang="zh-CN" sz="2800" b="1" dirty="0" smtClean="0">
                <a:solidFill>
                  <a:srgbClr val="FF0000"/>
                </a:solidFill>
                <a:latin typeface="仿宋" pitchFamily="49" charset="-122"/>
                <a:ea typeface="仿宋" pitchFamily="49" charset="-122"/>
              </a:rPr>
              <a:t>。（</a:t>
            </a:r>
            <a:r>
              <a:rPr lang="en-US" altLang="zh-CN" sz="2800" b="1" dirty="0" smtClean="0">
                <a:solidFill>
                  <a:srgbClr val="FF0000"/>
                </a:solidFill>
                <a:latin typeface="仿宋" pitchFamily="49" charset="-122"/>
                <a:ea typeface="仿宋" pitchFamily="49" charset="-122"/>
              </a:rPr>
              <a:t>5</a:t>
            </a:r>
            <a:r>
              <a:rPr lang="zh-CN" altLang="zh-CN" sz="2800" b="1" dirty="0" smtClean="0">
                <a:solidFill>
                  <a:srgbClr val="FF0000"/>
                </a:solidFill>
                <a:latin typeface="仿宋" pitchFamily="49" charset="-122"/>
                <a:ea typeface="仿宋" pitchFamily="49" charset="-122"/>
              </a:rPr>
              <a:t>分</a:t>
            </a:r>
            <a:r>
              <a:rPr lang="zh-CN" altLang="zh-CN" sz="2800" b="1" dirty="0" smtClean="0">
                <a:solidFill>
                  <a:srgbClr val="FF0000"/>
                </a:solidFill>
                <a:latin typeface="仿宋" pitchFamily="49" charset="-122"/>
                <a:ea typeface="仿宋" pitchFamily="49" charset="-122"/>
              </a:rPr>
              <a:t>）</a:t>
            </a:r>
            <a:endParaRPr lang="en-US" altLang="zh-CN" sz="2800" b="1" dirty="0" smtClean="0">
              <a:solidFill>
                <a:srgbClr val="FF0000"/>
              </a:solidFill>
              <a:latin typeface="仿宋" pitchFamily="49" charset="-122"/>
              <a:ea typeface="仿宋" pitchFamily="49" charset="-122"/>
            </a:endParaRPr>
          </a:p>
          <a:p>
            <a:endParaRPr lang="zh-CN" altLang="zh-CN" sz="2800" b="1" dirty="0" smtClean="0">
              <a:solidFill>
                <a:srgbClr val="FF0000"/>
              </a:solidFill>
              <a:latin typeface="仿宋" pitchFamily="49" charset="-122"/>
              <a:ea typeface="仿宋" pitchFamily="49" charset="-122"/>
            </a:endParaRPr>
          </a:p>
          <a:p>
            <a:r>
              <a:rPr lang="en-US" altLang="zh-CN" sz="2800" b="1" dirty="0" smtClean="0">
                <a:solidFill>
                  <a:srgbClr val="FF0000"/>
                </a:solidFill>
                <a:latin typeface="仿宋" pitchFamily="49" charset="-122"/>
                <a:ea typeface="仿宋" pitchFamily="49" charset="-122"/>
              </a:rPr>
              <a:t>    </a:t>
            </a:r>
            <a:r>
              <a:rPr lang="zh-CN" altLang="zh-CN" sz="2800" b="1" dirty="0" smtClean="0">
                <a:solidFill>
                  <a:srgbClr val="0000FF"/>
                </a:solidFill>
                <a:latin typeface="仿宋" pitchFamily="49" charset="-122"/>
                <a:ea typeface="仿宋" pitchFamily="49" charset="-122"/>
              </a:rPr>
              <a:t>阿成</a:t>
            </a:r>
            <a:r>
              <a:rPr lang="zh-CN" altLang="zh-CN" sz="2800" b="1" dirty="0" smtClean="0">
                <a:solidFill>
                  <a:srgbClr val="0000FF"/>
                </a:solidFill>
                <a:latin typeface="仿宋" pitchFamily="49" charset="-122"/>
                <a:ea typeface="仿宋" pitchFamily="49" charset="-122"/>
              </a:rPr>
              <a:t>，祝贺你考上理想的大学！能考上顶尖名校，你真的特别幸运！获悉这个好消息的那一刻，我也无比兴奋。虽然不能和你上同一所大学，但我会永远感念我们多年来的深厚情谊。敬祝你大学新生活愉快，学业蒸蒸日上！</a:t>
            </a:r>
          </a:p>
          <a:p>
            <a:endParaRPr lang="zh-CN" altLang="en-US" dirty="0"/>
          </a:p>
        </p:txBody>
      </p:sp>
      <p:sp>
        <p:nvSpPr>
          <p:cNvPr id="5" name="TextBox 4"/>
          <p:cNvSpPr txBox="1"/>
          <p:nvPr/>
        </p:nvSpPr>
        <p:spPr>
          <a:xfrm>
            <a:off x="611560" y="4725144"/>
            <a:ext cx="7056784" cy="1200329"/>
          </a:xfrm>
          <a:prstGeom prst="rect">
            <a:avLst/>
          </a:prstGeom>
          <a:noFill/>
        </p:spPr>
        <p:txBody>
          <a:bodyPr wrap="square" rtlCol="0">
            <a:spAutoFit/>
          </a:bodyPr>
          <a:lstStyle/>
          <a:p>
            <a:r>
              <a:rPr lang="zh-CN" altLang="en-US" sz="2400" b="1" dirty="0" smtClean="0">
                <a:latin typeface="仿宋" pitchFamily="49" charset="-122"/>
                <a:ea typeface="仿宋" pitchFamily="49" charset="-122"/>
              </a:rPr>
              <a:t>考查范围：谦敬词、合语境、语体（书面口语）</a:t>
            </a:r>
            <a:endParaRPr lang="en-US" altLang="zh-CN" sz="2400" b="1" dirty="0" smtClean="0">
              <a:latin typeface="仿宋" pitchFamily="49" charset="-122"/>
              <a:ea typeface="仿宋" pitchFamily="49" charset="-122"/>
            </a:endParaRPr>
          </a:p>
          <a:p>
            <a:endParaRPr lang="en-US" altLang="zh-CN" sz="2400" b="1" dirty="0" smtClean="0">
              <a:latin typeface="仿宋" pitchFamily="49" charset="-122"/>
              <a:ea typeface="仿宋" pitchFamily="49" charset="-122"/>
            </a:endParaRPr>
          </a:p>
          <a:p>
            <a:r>
              <a:rPr lang="zh-CN" altLang="en-US" sz="2400" b="1" dirty="0" smtClean="0">
                <a:latin typeface="仿宋" pitchFamily="49" charset="-122"/>
                <a:ea typeface="仿宋" pitchFamily="49" charset="-122"/>
              </a:rPr>
              <a:t>命题</a:t>
            </a:r>
            <a:r>
              <a:rPr lang="zh-CN" altLang="en-US" sz="2400" b="1" dirty="0" smtClean="0">
                <a:latin typeface="仿宋" pitchFamily="49" charset="-122"/>
                <a:ea typeface="仿宋" pitchFamily="49" charset="-122"/>
              </a:rPr>
              <a:t>特点：时代性、实用性</a:t>
            </a:r>
            <a:endParaRPr lang="zh-CN" altLang="en-US" sz="2400" b="1" dirty="0">
              <a:latin typeface="仿宋" pitchFamily="49" charset="-122"/>
              <a:ea typeface="仿宋" pitchFamily="49" charset="-122"/>
            </a:endParaRPr>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0" y="2060848"/>
            <a:ext cx="9144000" cy="2308324"/>
          </a:xfrm>
          <a:prstGeom prst="rect">
            <a:avLst/>
          </a:prstGeom>
          <a:noFill/>
        </p:spPr>
        <p:txBody>
          <a:bodyPr wrap="square" rtlCol="0">
            <a:spAutoFit/>
          </a:bodyPr>
          <a:lstStyle/>
          <a:p>
            <a:r>
              <a:rPr lang="en-US" altLang="zh-CN" b="1" dirty="0" smtClean="0">
                <a:solidFill>
                  <a:srgbClr val="FF0000"/>
                </a:solidFill>
                <a:latin typeface="仿宋" pitchFamily="49" charset="-122"/>
                <a:ea typeface="仿宋" pitchFamily="49" charset="-122"/>
              </a:rPr>
              <a:t>20</a:t>
            </a:r>
            <a:r>
              <a:rPr lang="zh-CN" altLang="en-US" b="1" dirty="0" smtClean="0">
                <a:solidFill>
                  <a:srgbClr val="FF0000"/>
                </a:solidFill>
                <a:latin typeface="仿宋" pitchFamily="49" charset="-122"/>
                <a:ea typeface="仿宋" pitchFamily="49" charset="-122"/>
              </a:rPr>
              <a:t>．下面是某报社一则启事初稿的片段，其中有</a:t>
            </a:r>
            <a:r>
              <a:rPr lang="zh-CN" altLang="en-US" b="1" dirty="0" smtClean="0">
                <a:solidFill>
                  <a:srgbClr val="0000FF"/>
                </a:solidFill>
                <a:latin typeface="仿宋" pitchFamily="49" charset="-122"/>
                <a:ea typeface="仿宋" pitchFamily="49" charset="-122"/>
              </a:rPr>
              <a:t>五处词语</a:t>
            </a:r>
            <a:r>
              <a:rPr lang="zh-CN" altLang="en-US" b="1" dirty="0" smtClean="0">
                <a:solidFill>
                  <a:srgbClr val="FF0000"/>
                </a:solidFill>
                <a:latin typeface="仿宋" pitchFamily="49" charset="-122"/>
                <a:ea typeface="仿宋" pitchFamily="49" charset="-122"/>
              </a:rPr>
              <a:t>使用不当，请找出并作修改。要求修改后语意准确，语体风格一致。（</a:t>
            </a:r>
            <a:r>
              <a:rPr lang="en-US" altLang="zh-CN" b="1" dirty="0" smtClean="0">
                <a:solidFill>
                  <a:srgbClr val="FF0000"/>
                </a:solidFill>
                <a:latin typeface="仿宋" pitchFamily="49" charset="-122"/>
                <a:ea typeface="仿宋" pitchFamily="49" charset="-122"/>
              </a:rPr>
              <a:t>5</a:t>
            </a:r>
            <a:r>
              <a:rPr lang="zh-CN" altLang="en-US" b="1" dirty="0" smtClean="0">
                <a:solidFill>
                  <a:srgbClr val="FF0000"/>
                </a:solidFill>
                <a:latin typeface="仿宋" pitchFamily="49" charset="-122"/>
                <a:ea typeface="仿宋" pitchFamily="49" charset="-122"/>
              </a:rPr>
              <a:t>分</a:t>
            </a:r>
            <a:r>
              <a:rPr lang="zh-CN" altLang="en-US" b="1" dirty="0" smtClean="0">
                <a:solidFill>
                  <a:srgbClr val="FF0000"/>
                </a:solidFill>
                <a:latin typeface="仿宋" pitchFamily="49" charset="-122"/>
                <a:ea typeface="仿宋" pitchFamily="49" charset="-122"/>
              </a:rPr>
              <a:t>）</a:t>
            </a:r>
            <a:endParaRPr lang="en-US" altLang="zh-CN" b="1" dirty="0" smtClean="0">
              <a:solidFill>
                <a:srgbClr val="FF0000"/>
              </a:solidFill>
              <a:latin typeface="仿宋" pitchFamily="49" charset="-122"/>
              <a:ea typeface="仿宋" pitchFamily="49" charset="-122"/>
            </a:endParaRPr>
          </a:p>
          <a:p>
            <a:endParaRPr lang="zh-CN" altLang="en-US" b="1" dirty="0" smtClean="0">
              <a:solidFill>
                <a:srgbClr val="FF0000"/>
              </a:solidFill>
              <a:latin typeface="仿宋" pitchFamily="49" charset="-122"/>
              <a:ea typeface="仿宋" pitchFamily="49" charset="-122"/>
            </a:endParaRPr>
          </a:p>
          <a:p>
            <a:r>
              <a:rPr lang="zh-CN" altLang="en-US" b="1" dirty="0" smtClean="0">
                <a:solidFill>
                  <a:srgbClr val="FF0000"/>
                </a:solidFill>
                <a:latin typeface="仿宋" pitchFamily="49" charset="-122"/>
                <a:ea typeface="仿宋" pitchFamily="49" charset="-122"/>
              </a:rPr>
              <a:t>   </a:t>
            </a:r>
            <a:r>
              <a:rPr lang="zh-CN" altLang="en-US" b="1" dirty="0" smtClean="0">
                <a:solidFill>
                  <a:srgbClr val="FF0000"/>
                </a:solidFill>
                <a:latin typeface="仿宋" pitchFamily="49" charset="-122"/>
                <a:ea typeface="仿宋" pitchFamily="49" charset="-122"/>
              </a:rPr>
              <a:t> </a:t>
            </a:r>
            <a:r>
              <a:rPr lang="zh-CN" altLang="en-US" b="1" dirty="0" smtClean="0">
                <a:solidFill>
                  <a:srgbClr val="0000FF"/>
                </a:solidFill>
                <a:latin typeface="仿宋" pitchFamily="49" charset="-122"/>
                <a:ea typeface="仿宋" pitchFamily="49" charset="-122"/>
              </a:rPr>
              <a:t>如果</a:t>
            </a:r>
            <a:r>
              <a:rPr lang="zh-CN" altLang="en-US" b="1" dirty="0" smtClean="0">
                <a:solidFill>
                  <a:srgbClr val="0000FF"/>
                </a:solidFill>
                <a:latin typeface="仿宋" pitchFamily="49" charset="-122"/>
                <a:ea typeface="仿宋" pitchFamily="49" charset="-122"/>
              </a:rPr>
              <a:t>您是重大事件的参加者，事故现场的目击者，业界内幕的打探者，社会热点的关爱者</a:t>
            </a:r>
            <a:r>
              <a:rPr lang="en-US" altLang="zh-CN" b="1" dirty="0" smtClean="0">
                <a:solidFill>
                  <a:srgbClr val="0000FF"/>
                </a:solidFill>
                <a:latin typeface="仿宋" pitchFamily="49" charset="-122"/>
                <a:ea typeface="仿宋" pitchFamily="49" charset="-122"/>
              </a:rPr>
              <a:t>………</a:t>
            </a:r>
            <a:r>
              <a:rPr lang="zh-CN" altLang="en-US" b="1" dirty="0" smtClean="0">
                <a:solidFill>
                  <a:srgbClr val="0000FF"/>
                </a:solidFill>
                <a:latin typeface="仿宋" pitchFamily="49" charset="-122"/>
                <a:ea typeface="仿宋" pitchFamily="49" charset="-122"/>
              </a:rPr>
              <a:t>请与我报“社会深度”栏目联系。本栏目长期公开征询有价值的新闻线索，等着您的支持。</a:t>
            </a:r>
          </a:p>
          <a:p>
            <a:r>
              <a:rPr lang="zh-CN" altLang="en-US" dirty="0" smtClean="0"/>
              <a:t> </a:t>
            </a:r>
          </a:p>
          <a:p>
            <a:endParaRPr lang="zh-CN" altLang="en-US" dirty="0"/>
          </a:p>
        </p:txBody>
      </p:sp>
      <p:sp>
        <p:nvSpPr>
          <p:cNvPr id="5" name="TextBox 4"/>
          <p:cNvSpPr txBox="1"/>
          <p:nvPr/>
        </p:nvSpPr>
        <p:spPr>
          <a:xfrm>
            <a:off x="0" y="0"/>
            <a:ext cx="9144000" cy="2031325"/>
          </a:xfrm>
          <a:prstGeom prst="rect">
            <a:avLst/>
          </a:prstGeom>
          <a:noFill/>
        </p:spPr>
        <p:txBody>
          <a:bodyPr wrap="square" rtlCol="0">
            <a:spAutoFit/>
          </a:bodyPr>
          <a:lstStyle/>
          <a:p>
            <a:r>
              <a:rPr lang="en-US" altLang="zh-CN" b="1" dirty="0" smtClean="0">
                <a:solidFill>
                  <a:srgbClr val="FF0000"/>
                </a:solidFill>
                <a:latin typeface="仿宋" pitchFamily="49" charset="-122"/>
                <a:ea typeface="仿宋" pitchFamily="49" charset="-122"/>
              </a:rPr>
              <a:t>20</a:t>
            </a:r>
            <a:r>
              <a:rPr lang="zh-CN" altLang="en-US" b="1" dirty="0" smtClean="0">
                <a:solidFill>
                  <a:srgbClr val="FF0000"/>
                </a:solidFill>
                <a:latin typeface="仿宋" pitchFamily="49" charset="-122"/>
                <a:ea typeface="仿宋" pitchFamily="49" charset="-122"/>
              </a:rPr>
              <a:t>．下面是某校一则启事初稿的片段，其中有五处</a:t>
            </a:r>
            <a:r>
              <a:rPr lang="zh-CN" altLang="en-US" b="1" dirty="0" smtClean="0">
                <a:solidFill>
                  <a:srgbClr val="0000FF"/>
                </a:solidFill>
                <a:latin typeface="仿宋" pitchFamily="49" charset="-122"/>
                <a:ea typeface="仿宋" pitchFamily="49" charset="-122"/>
              </a:rPr>
              <a:t>不合书面语体</a:t>
            </a:r>
            <a:r>
              <a:rPr lang="zh-CN" altLang="en-US" b="1" dirty="0" smtClean="0">
                <a:solidFill>
                  <a:srgbClr val="FF0000"/>
                </a:solidFill>
                <a:latin typeface="仿宋" pitchFamily="49" charset="-122"/>
                <a:ea typeface="仿宋" pitchFamily="49" charset="-122"/>
              </a:rPr>
              <a:t>的要求，请找出并作修改。（</a:t>
            </a:r>
            <a:r>
              <a:rPr lang="en-US" altLang="zh-CN" b="1" dirty="0" smtClean="0">
                <a:solidFill>
                  <a:srgbClr val="FF0000"/>
                </a:solidFill>
                <a:latin typeface="仿宋" pitchFamily="49" charset="-122"/>
                <a:ea typeface="仿宋" pitchFamily="49" charset="-122"/>
              </a:rPr>
              <a:t>5</a:t>
            </a:r>
            <a:r>
              <a:rPr lang="zh-CN" altLang="en-US" b="1" dirty="0" smtClean="0">
                <a:solidFill>
                  <a:srgbClr val="FF0000"/>
                </a:solidFill>
                <a:latin typeface="仿宋" pitchFamily="49" charset="-122"/>
                <a:ea typeface="仿宋" pitchFamily="49" charset="-122"/>
              </a:rPr>
              <a:t>分</a:t>
            </a:r>
            <a:r>
              <a:rPr lang="zh-CN" altLang="en-US" b="1" dirty="0" smtClean="0">
                <a:solidFill>
                  <a:srgbClr val="FF0000"/>
                </a:solidFill>
                <a:latin typeface="仿宋" pitchFamily="49" charset="-122"/>
                <a:ea typeface="仿宋" pitchFamily="49" charset="-122"/>
              </a:rPr>
              <a:t>）</a:t>
            </a:r>
            <a:endParaRPr lang="en-US" altLang="zh-CN" b="1" dirty="0" smtClean="0">
              <a:solidFill>
                <a:srgbClr val="FF0000"/>
              </a:solidFill>
              <a:latin typeface="仿宋" pitchFamily="49" charset="-122"/>
              <a:ea typeface="仿宋" pitchFamily="49" charset="-122"/>
            </a:endParaRPr>
          </a:p>
          <a:p>
            <a:endParaRPr lang="zh-CN" altLang="en-US" b="1" dirty="0" smtClean="0">
              <a:latin typeface="仿宋" pitchFamily="49" charset="-122"/>
              <a:ea typeface="仿宋" pitchFamily="49" charset="-122"/>
            </a:endParaRPr>
          </a:p>
          <a:p>
            <a:r>
              <a:rPr lang="zh-CN" altLang="en-US" b="1" dirty="0" smtClean="0">
                <a:latin typeface="仿宋" pitchFamily="49" charset="-122"/>
                <a:ea typeface="仿宋" pitchFamily="49" charset="-122"/>
              </a:rPr>
              <a:t>    </a:t>
            </a:r>
            <a:r>
              <a:rPr lang="zh-CN" altLang="en-US" b="1" dirty="0" smtClean="0">
                <a:solidFill>
                  <a:srgbClr val="0000FF"/>
                </a:solidFill>
                <a:latin typeface="仿宋" pitchFamily="49" charset="-122"/>
                <a:ea typeface="仿宋" pitchFamily="49" charset="-122"/>
              </a:rPr>
              <a:t>我</a:t>
            </a:r>
            <a:r>
              <a:rPr lang="zh-CN" altLang="en-US" b="1" dirty="0" smtClean="0">
                <a:solidFill>
                  <a:srgbClr val="0000FF"/>
                </a:solidFill>
                <a:latin typeface="仿宋" pitchFamily="49" charset="-122"/>
                <a:ea typeface="仿宋" pitchFamily="49" charset="-122"/>
              </a:rPr>
              <a:t>校学生宿舍下水道时常堵住。后勤处认真调查了原因，发现管子陈旧，需要换掉。</a:t>
            </a:r>
          </a:p>
          <a:p>
            <a:r>
              <a:rPr lang="zh-CN" altLang="en-US" b="1" dirty="0" smtClean="0">
                <a:solidFill>
                  <a:srgbClr val="0000FF"/>
                </a:solidFill>
                <a:latin typeface="仿宋" pitchFamily="49" charset="-122"/>
                <a:ea typeface="仿宋" pitchFamily="49" charset="-122"/>
              </a:rPr>
              <a:t>学校打算</a:t>
            </a:r>
            <a:r>
              <a:rPr lang="en-US" altLang="zh-CN" b="1" dirty="0" smtClean="0">
                <a:solidFill>
                  <a:srgbClr val="0000FF"/>
                </a:solidFill>
                <a:latin typeface="仿宋" pitchFamily="49" charset="-122"/>
                <a:ea typeface="仿宋" pitchFamily="49" charset="-122"/>
              </a:rPr>
              <a:t>7</a:t>
            </a:r>
            <a:r>
              <a:rPr lang="zh-CN" altLang="en-US" b="1" dirty="0" smtClean="0">
                <a:solidFill>
                  <a:srgbClr val="0000FF"/>
                </a:solidFill>
                <a:latin typeface="仿宋" pitchFamily="49" charset="-122"/>
                <a:ea typeface="仿宋" pitchFamily="49" charset="-122"/>
              </a:rPr>
              <a:t>月</a:t>
            </a:r>
            <a:r>
              <a:rPr lang="en-US" altLang="zh-CN" b="1" dirty="0" smtClean="0">
                <a:solidFill>
                  <a:srgbClr val="0000FF"/>
                </a:solidFill>
                <a:latin typeface="仿宋" pitchFamily="49" charset="-122"/>
                <a:ea typeface="仿宋" pitchFamily="49" charset="-122"/>
              </a:rPr>
              <a:t>15</a:t>
            </a:r>
            <a:r>
              <a:rPr lang="zh-CN" altLang="en-US" b="1" dirty="0" smtClean="0">
                <a:solidFill>
                  <a:srgbClr val="0000FF"/>
                </a:solidFill>
                <a:latin typeface="仿宋" pitchFamily="49" charset="-122"/>
                <a:ea typeface="仿宋" pitchFamily="49" charset="-122"/>
              </a:rPr>
              <a:t>日开始施工。施工期间正遇上暑假，为安全起见，请全体学生暑假期间不要在校住宿。望大家配合。</a:t>
            </a:r>
          </a:p>
          <a:p>
            <a:endParaRPr lang="zh-CN" altLang="en-US" dirty="0"/>
          </a:p>
        </p:txBody>
      </p:sp>
      <p:sp>
        <p:nvSpPr>
          <p:cNvPr id="6" name="TextBox 5"/>
          <p:cNvSpPr txBox="1"/>
          <p:nvPr/>
        </p:nvSpPr>
        <p:spPr>
          <a:xfrm>
            <a:off x="0" y="4293096"/>
            <a:ext cx="8964488" cy="1754326"/>
          </a:xfrm>
          <a:prstGeom prst="rect">
            <a:avLst/>
          </a:prstGeom>
          <a:noFill/>
        </p:spPr>
        <p:txBody>
          <a:bodyPr wrap="square" rtlCol="0">
            <a:spAutoFit/>
          </a:bodyPr>
          <a:lstStyle/>
          <a:p>
            <a:r>
              <a:rPr lang="en-US" altLang="zh-CN" b="1" dirty="0" smtClean="0">
                <a:solidFill>
                  <a:srgbClr val="FF0000"/>
                </a:solidFill>
                <a:latin typeface="仿宋" pitchFamily="49" charset="-122"/>
                <a:ea typeface="仿宋" pitchFamily="49" charset="-122"/>
              </a:rPr>
              <a:t>20.</a:t>
            </a:r>
            <a:r>
              <a:rPr lang="zh-CN" altLang="en-US" b="1" dirty="0" smtClean="0">
                <a:solidFill>
                  <a:srgbClr val="FF0000"/>
                </a:solidFill>
                <a:latin typeface="仿宋" pitchFamily="49" charset="-122"/>
                <a:ea typeface="仿宋" pitchFamily="49" charset="-122"/>
              </a:rPr>
              <a:t>下面是</a:t>
            </a:r>
            <a:r>
              <a:rPr lang="zh-CN" altLang="en-US" b="1" dirty="0" smtClean="0">
                <a:solidFill>
                  <a:srgbClr val="0000FF"/>
                </a:solidFill>
                <a:latin typeface="仿宋" pitchFamily="49" charset="-122"/>
                <a:ea typeface="仿宋" pitchFamily="49" charset="-122"/>
              </a:rPr>
              <a:t>一封信</a:t>
            </a:r>
            <a:r>
              <a:rPr lang="zh-CN" altLang="en-US" b="1" dirty="0" smtClean="0">
                <a:solidFill>
                  <a:srgbClr val="FF0000"/>
                </a:solidFill>
                <a:latin typeface="仿宋" pitchFamily="49" charset="-122"/>
                <a:ea typeface="仿宋" pitchFamily="49" charset="-122"/>
              </a:rPr>
              <a:t>的主要内容，其中有五处不得体，请找出并作修改。</a:t>
            </a:r>
            <a:r>
              <a:rPr lang="en-US" altLang="zh-CN" b="1" dirty="0" smtClean="0">
                <a:solidFill>
                  <a:srgbClr val="FF0000"/>
                </a:solidFill>
                <a:latin typeface="仿宋" pitchFamily="49" charset="-122"/>
                <a:ea typeface="仿宋" pitchFamily="49" charset="-122"/>
              </a:rPr>
              <a:t>(5</a:t>
            </a:r>
            <a:r>
              <a:rPr lang="zh-CN" altLang="en-US" b="1" dirty="0" smtClean="0">
                <a:solidFill>
                  <a:srgbClr val="FF0000"/>
                </a:solidFill>
                <a:latin typeface="仿宋" pitchFamily="49" charset="-122"/>
                <a:ea typeface="仿宋" pitchFamily="49" charset="-122"/>
              </a:rPr>
              <a:t>分</a:t>
            </a:r>
            <a:r>
              <a:rPr lang="en-US" altLang="zh-CN" b="1" dirty="0" smtClean="0">
                <a:solidFill>
                  <a:srgbClr val="FF0000"/>
                </a:solidFill>
                <a:latin typeface="仿宋" pitchFamily="49" charset="-122"/>
                <a:ea typeface="仿宋" pitchFamily="49" charset="-122"/>
              </a:rPr>
              <a:t>)</a:t>
            </a:r>
          </a:p>
          <a:p>
            <a:endParaRPr lang="en-US" altLang="zh-CN" b="1" dirty="0" smtClean="0">
              <a:solidFill>
                <a:srgbClr val="FF0000"/>
              </a:solidFill>
              <a:latin typeface="仿宋" pitchFamily="49" charset="-122"/>
              <a:ea typeface="仿宋" pitchFamily="49" charset="-122"/>
            </a:endParaRPr>
          </a:p>
          <a:p>
            <a:r>
              <a:rPr lang="zh-CN" altLang="en-US" b="1" dirty="0" smtClean="0">
                <a:solidFill>
                  <a:srgbClr val="0000FF"/>
                </a:solidFill>
                <a:latin typeface="仿宋" pitchFamily="49" charset="-122"/>
                <a:ea typeface="仿宋" pitchFamily="49" charset="-122"/>
              </a:rPr>
              <a:t>　　获悉文学院下周举办活动，隆重庆贺先生教书</a:t>
            </a:r>
            <a:r>
              <a:rPr lang="en-US" altLang="zh-CN" b="1" dirty="0" smtClean="0">
                <a:solidFill>
                  <a:srgbClr val="0000FF"/>
                </a:solidFill>
                <a:latin typeface="仿宋" pitchFamily="49" charset="-122"/>
                <a:ea typeface="仿宋" pitchFamily="49" charset="-122"/>
              </a:rPr>
              <a:t>50</a:t>
            </a:r>
            <a:r>
              <a:rPr lang="zh-CN" altLang="en-US" b="1" dirty="0" smtClean="0">
                <a:solidFill>
                  <a:srgbClr val="0000FF"/>
                </a:solidFill>
                <a:latin typeface="仿宋" pitchFamily="49" charset="-122"/>
                <a:ea typeface="仿宋" pitchFamily="49" charset="-122"/>
              </a:rPr>
              <a:t>周年，我因俗务缠身，不能光临，特惠赠鲜花一束，以表敬意。随信寄去近期出版的拙著一册，还望先生先睹为快</a:t>
            </a:r>
            <a:r>
              <a:rPr lang="zh-CN" altLang="en-US" b="1" dirty="0" smtClean="0">
                <a:solidFill>
                  <a:srgbClr val="0000FF"/>
                </a:solidFill>
                <a:latin typeface="仿宋" pitchFamily="49" charset="-122"/>
                <a:ea typeface="仿宋" pitchFamily="49" charset="-122"/>
              </a:rPr>
              <a:t>。</a:t>
            </a:r>
            <a:endParaRPr lang="en-US" altLang="zh-CN" b="1" dirty="0" smtClean="0">
              <a:solidFill>
                <a:srgbClr val="0000FF"/>
              </a:solidFill>
              <a:latin typeface="仿宋" pitchFamily="49" charset="-122"/>
              <a:ea typeface="仿宋" pitchFamily="49" charset="-122"/>
            </a:endParaRPr>
          </a:p>
          <a:p>
            <a:r>
              <a:rPr lang="zh-CN" altLang="en-US" dirty="0" smtClean="0"/>
              <a:t>         </a:t>
            </a:r>
            <a:r>
              <a:rPr lang="zh-CN" altLang="en-US" b="1" dirty="0" smtClean="0">
                <a:solidFill>
                  <a:srgbClr val="0000FF"/>
                </a:solidFill>
                <a:latin typeface="仿宋" pitchFamily="49" charset="-122"/>
                <a:ea typeface="仿宋" pitchFamily="49" charset="-122"/>
              </a:rPr>
              <a:t>盛夏</a:t>
            </a:r>
            <a:r>
              <a:rPr lang="zh-CN" altLang="en-US" b="1" dirty="0" smtClean="0">
                <a:solidFill>
                  <a:srgbClr val="0000FF"/>
                </a:solidFill>
                <a:latin typeface="仿宋" pitchFamily="49" charset="-122"/>
                <a:ea typeface="仿宋" pitchFamily="49" charset="-122"/>
              </a:rPr>
              <a:t>快来了，请先生保重身体。</a:t>
            </a:r>
          </a:p>
          <a:p>
            <a:endParaRPr lang="zh-CN" altLang="en-US" dirty="0"/>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0" y="260648"/>
            <a:ext cx="8964488" cy="4247317"/>
          </a:xfrm>
          <a:prstGeom prst="rect">
            <a:avLst/>
          </a:prstGeom>
          <a:noFill/>
        </p:spPr>
        <p:txBody>
          <a:bodyPr wrap="square" rtlCol="0">
            <a:spAutoFit/>
          </a:bodyPr>
          <a:lstStyle/>
          <a:p>
            <a:r>
              <a:rPr lang="en-US" altLang="zh-CN" b="1" dirty="0" smtClean="0">
                <a:solidFill>
                  <a:srgbClr val="FF0000"/>
                </a:solidFill>
                <a:latin typeface="仿宋" pitchFamily="49" charset="-122"/>
                <a:ea typeface="仿宋" pitchFamily="49" charset="-122"/>
              </a:rPr>
              <a:t>2017</a:t>
            </a:r>
            <a:r>
              <a:rPr lang="zh-CN" altLang="en-US" b="1" dirty="0" smtClean="0">
                <a:solidFill>
                  <a:srgbClr val="FF0000"/>
                </a:solidFill>
                <a:latin typeface="仿宋" pitchFamily="49" charset="-122"/>
                <a:ea typeface="仿宋" pitchFamily="49" charset="-122"/>
              </a:rPr>
              <a:t>江苏卷：</a:t>
            </a:r>
            <a:endParaRPr lang="en-US" altLang="zh-CN" b="1" dirty="0" smtClean="0">
              <a:solidFill>
                <a:srgbClr val="FF0000"/>
              </a:solidFill>
              <a:latin typeface="仿宋" pitchFamily="49" charset="-122"/>
              <a:ea typeface="仿宋" pitchFamily="49" charset="-122"/>
            </a:endParaRPr>
          </a:p>
          <a:p>
            <a:r>
              <a:rPr lang="en-US" altLang="zh-CN" b="1" dirty="0" smtClean="0">
                <a:solidFill>
                  <a:srgbClr val="0000FF"/>
                </a:solidFill>
                <a:latin typeface="仿宋" pitchFamily="49" charset="-122"/>
                <a:ea typeface="仿宋" pitchFamily="49" charset="-122"/>
              </a:rPr>
              <a:t>3</a:t>
            </a:r>
            <a:r>
              <a:rPr lang="zh-CN" altLang="en-US" b="1" dirty="0" smtClean="0">
                <a:solidFill>
                  <a:srgbClr val="0000FF"/>
                </a:solidFill>
                <a:latin typeface="仿宋" pitchFamily="49" charset="-122"/>
                <a:ea typeface="仿宋" pitchFamily="49" charset="-122"/>
              </a:rPr>
              <a:t>．下列对联中，适合悬挂在杜甫草堂的一组是（</a:t>
            </a:r>
            <a:r>
              <a:rPr lang="en-US" altLang="zh-CN" b="1" dirty="0" smtClean="0">
                <a:solidFill>
                  <a:srgbClr val="0000FF"/>
                </a:solidFill>
                <a:latin typeface="仿宋" pitchFamily="49" charset="-122"/>
                <a:ea typeface="仿宋" pitchFamily="49" charset="-122"/>
              </a:rPr>
              <a:t>3</a:t>
            </a:r>
            <a:r>
              <a:rPr lang="zh-CN" altLang="en-US" b="1" dirty="0" smtClean="0">
                <a:solidFill>
                  <a:srgbClr val="0000FF"/>
                </a:solidFill>
                <a:latin typeface="仿宋" pitchFamily="49" charset="-122"/>
                <a:ea typeface="仿宋" pitchFamily="49" charset="-122"/>
              </a:rPr>
              <a:t>分）</a:t>
            </a:r>
          </a:p>
          <a:p>
            <a:r>
              <a:rPr lang="zh-CN" altLang="en-US" b="1" dirty="0" smtClean="0">
                <a:solidFill>
                  <a:srgbClr val="FF0000"/>
                </a:solidFill>
                <a:latin typeface="仿宋" pitchFamily="49" charset="-122"/>
                <a:ea typeface="仿宋" pitchFamily="49" charset="-122"/>
              </a:rPr>
              <a:t>①为闻庐岳多真隐  别有天地非人间</a:t>
            </a:r>
          </a:p>
          <a:p>
            <a:r>
              <a:rPr lang="zh-CN" altLang="en-US" b="1" dirty="0" smtClean="0">
                <a:solidFill>
                  <a:srgbClr val="FF0000"/>
                </a:solidFill>
                <a:latin typeface="仿宋" pitchFamily="49" charset="-122"/>
                <a:ea typeface="仿宋" pitchFamily="49" charset="-122"/>
              </a:rPr>
              <a:t>②十年幕府悲秦月  一卷唐诗补蜀风</a:t>
            </a:r>
          </a:p>
          <a:p>
            <a:r>
              <a:rPr lang="zh-CN" altLang="en-US" b="1" dirty="0" smtClean="0">
                <a:solidFill>
                  <a:srgbClr val="FF0000"/>
                </a:solidFill>
                <a:latin typeface="仿宋" pitchFamily="49" charset="-122"/>
                <a:ea typeface="仿宋" pitchFamily="49" charset="-122"/>
              </a:rPr>
              <a:t>③狂到世人皆欲杀  醉来天子不能呼</a:t>
            </a:r>
          </a:p>
          <a:p>
            <a:r>
              <a:rPr lang="zh-CN" altLang="en-US" b="1" dirty="0" smtClean="0">
                <a:solidFill>
                  <a:srgbClr val="FF0000"/>
                </a:solidFill>
                <a:latin typeface="仿宋" pitchFamily="49" charset="-122"/>
                <a:ea typeface="仿宋" pitchFamily="49" charset="-122"/>
              </a:rPr>
              <a:t>④秋天一鹄先生骨  春水群鸥野老心</a:t>
            </a:r>
          </a:p>
          <a:p>
            <a:r>
              <a:rPr lang="en-US" altLang="zh-CN" b="1" dirty="0" smtClean="0">
                <a:solidFill>
                  <a:srgbClr val="FF0000"/>
                </a:solidFill>
                <a:latin typeface="仿宋" pitchFamily="49" charset="-122"/>
                <a:ea typeface="仿宋" pitchFamily="49" charset="-122"/>
              </a:rPr>
              <a:t>A</a:t>
            </a:r>
            <a:r>
              <a:rPr lang="zh-CN" altLang="en-US" b="1" dirty="0" smtClean="0">
                <a:solidFill>
                  <a:srgbClr val="FF0000"/>
                </a:solidFill>
                <a:latin typeface="仿宋" pitchFamily="49" charset="-122"/>
                <a:ea typeface="仿宋" pitchFamily="49" charset="-122"/>
              </a:rPr>
              <a:t>．①③ </a:t>
            </a:r>
            <a:r>
              <a:rPr lang="en-US" altLang="zh-CN" b="1" dirty="0" smtClean="0">
                <a:solidFill>
                  <a:srgbClr val="FF0000"/>
                </a:solidFill>
                <a:latin typeface="仿宋" pitchFamily="49" charset="-122"/>
                <a:ea typeface="仿宋" pitchFamily="49" charset="-122"/>
              </a:rPr>
              <a:t>B</a:t>
            </a:r>
            <a:r>
              <a:rPr lang="zh-CN" altLang="en-US" b="1" dirty="0" smtClean="0">
                <a:solidFill>
                  <a:srgbClr val="FF0000"/>
                </a:solidFill>
                <a:latin typeface="仿宋" pitchFamily="49" charset="-122"/>
                <a:ea typeface="仿宋" pitchFamily="49" charset="-122"/>
              </a:rPr>
              <a:t>．①④ </a:t>
            </a:r>
            <a:r>
              <a:rPr lang="en-US" altLang="zh-CN" b="1" dirty="0" smtClean="0">
                <a:solidFill>
                  <a:srgbClr val="FF0000"/>
                </a:solidFill>
                <a:latin typeface="仿宋" pitchFamily="49" charset="-122"/>
                <a:ea typeface="仿宋" pitchFamily="49" charset="-122"/>
              </a:rPr>
              <a:t>C</a:t>
            </a:r>
            <a:r>
              <a:rPr lang="zh-CN" altLang="en-US" b="1" dirty="0" smtClean="0">
                <a:solidFill>
                  <a:srgbClr val="FF0000"/>
                </a:solidFill>
                <a:latin typeface="仿宋" pitchFamily="49" charset="-122"/>
                <a:ea typeface="仿宋" pitchFamily="49" charset="-122"/>
              </a:rPr>
              <a:t>． ②③ </a:t>
            </a:r>
            <a:r>
              <a:rPr lang="en-US" altLang="zh-CN" b="1" dirty="0" smtClean="0">
                <a:solidFill>
                  <a:srgbClr val="FF0000"/>
                </a:solidFill>
                <a:latin typeface="仿宋" pitchFamily="49" charset="-122"/>
                <a:ea typeface="仿宋" pitchFamily="49" charset="-122"/>
              </a:rPr>
              <a:t>D</a:t>
            </a:r>
            <a:r>
              <a:rPr lang="zh-CN" altLang="en-US" b="1" dirty="0" smtClean="0">
                <a:solidFill>
                  <a:srgbClr val="FF0000"/>
                </a:solidFill>
                <a:latin typeface="仿宋" pitchFamily="49" charset="-122"/>
                <a:ea typeface="仿宋" pitchFamily="49" charset="-122"/>
              </a:rPr>
              <a:t>．②</a:t>
            </a:r>
            <a:r>
              <a:rPr lang="zh-CN" altLang="en-US" b="1" dirty="0" smtClean="0">
                <a:solidFill>
                  <a:srgbClr val="FF0000"/>
                </a:solidFill>
                <a:latin typeface="仿宋" pitchFamily="49" charset="-122"/>
                <a:ea typeface="仿宋" pitchFamily="49" charset="-122"/>
              </a:rPr>
              <a:t>④</a:t>
            </a:r>
            <a:endParaRPr lang="en-US" altLang="zh-CN" b="1" dirty="0" smtClean="0">
              <a:solidFill>
                <a:srgbClr val="FF0000"/>
              </a:solidFill>
              <a:latin typeface="仿宋" pitchFamily="49" charset="-122"/>
              <a:ea typeface="仿宋" pitchFamily="49" charset="-122"/>
            </a:endParaRPr>
          </a:p>
          <a:p>
            <a:endParaRPr lang="en-US" altLang="zh-CN" b="1" dirty="0" smtClean="0">
              <a:solidFill>
                <a:srgbClr val="FF0000"/>
              </a:solidFill>
              <a:latin typeface="仿宋" pitchFamily="49" charset="-122"/>
              <a:ea typeface="仿宋" pitchFamily="49" charset="-122"/>
            </a:endParaRPr>
          </a:p>
          <a:p>
            <a:r>
              <a:rPr lang="en-US" altLang="zh-CN" b="1" dirty="0" smtClean="0">
                <a:solidFill>
                  <a:srgbClr val="0000FF"/>
                </a:solidFill>
                <a:latin typeface="仿宋" pitchFamily="49" charset="-122"/>
                <a:ea typeface="仿宋" pitchFamily="49" charset="-122"/>
              </a:rPr>
              <a:t>5</a:t>
            </a:r>
            <a:r>
              <a:rPr lang="zh-CN" altLang="en-US" b="1" dirty="0" smtClean="0">
                <a:solidFill>
                  <a:srgbClr val="0000FF"/>
                </a:solidFill>
                <a:latin typeface="仿宋" pitchFamily="49" charset="-122"/>
                <a:ea typeface="仿宋" pitchFamily="49" charset="-122"/>
              </a:rPr>
              <a:t>．下列诗句中，与右图漫画的情境最吻合的一项是（</a:t>
            </a:r>
            <a:r>
              <a:rPr lang="en-US" altLang="zh-CN" b="1" dirty="0" smtClean="0">
                <a:solidFill>
                  <a:srgbClr val="0000FF"/>
                </a:solidFill>
                <a:latin typeface="仿宋" pitchFamily="49" charset="-122"/>
                <a:ea typeface="仿宋" pitchFamily="49" charset="-122"/>
              </a:rPr>
              <a:t>3 </a:t>
            </a:r>
            <a:r>
              <a:rPr lang="zh-CN" altLang="en-US" b="1" dirty="0" smtClean="0">
                <a:solidFill>
                  <a:srgbClr val="0000FF"/>
                </a:solidFill>
                <a:latin typeface="仿宋" pitchFamily="49" charset="-122"/>
                <a:ea typeface="仿宋" pitchFamily="49" charset="-122"/>
              </a:rPr>
              <a:t>分</a:t>
            </a:r>
            <a:r>
              <a:rPr lang="zh-CN" altLang="en-US" b="1" dirty="0" smtClean="0">
                <a:solidFill>
                  <a:srgbClr val="0000FF"/>
                </a:solidFill>
                <a:latin typeface="仿宋" pitchFamily="49" charset="-122"/>
                <a:ea typeface="仿宋" pitchFamily="49" charset="-122"/>
              </a:rPr>
              <a:t>）</a:t>
            </a:r>
            <a:endParaRPr lang="en-US" altLang="zh-CN" b="1" dirty="0" smtClean="0">
              <a:solidFill>
                <a:srgbClr val="0000FF"/>
              </a:solidFill>
              <a:latin typeface="仿宋" pitchFamily="49" charset="-122"/>
              <a:ea typeface="仿宋" pitchFamily="49" charset="-122"/>
            </a:endParaRPr>
          </a:p>
          <a:p>
            <a:r>
              <a:rPr lang="en-US" altLang="zh-CN" b="1" dirty="0" smtClean="0">
                <a:solidFill>
                  <a:srgbClr val="FF0000"/>
                </a:solidFill>
                <a:latin typeface="仿宋" pitchFamily="49" charset="-122"/>
                <a:ea typeface="仿宋" pitchFamily="49" charset="-122"/>
              </a:rPr>
              <a:t>A</a:t>
            </a:r>
            <a:r>
              <a:rPr lang="zh-CN" altLang="en-US" b="1" dirty="0" smtClean="0">
                <a:solidFill>
                  <a:srgbClr val="FF0000"/>
                </a:solidFill>
                <a:latin typeface="仿宋" pitchFamily="49" charset="-122"/>
                <a:ea typeface="仿宋" pitchFamily="49" charset="-122"/>
              </a:rPr>
              <a:t>．小梅香里黄莺啭，垂柳阴中白马嘶。 </a:t>
            </a:r>
          </a:p>
          <a:p>
            <a:r>
              <a:rPr lang="en-US" altLang="zh-CN" b="1" dirty="0" smtClean="0">
                <a:solidFill>
                  <a:srgbClr val="FF0000"/>
                </a:solidFill>
                <a:latin typeface="仿宋" pitchFamily="49" charset="-122"/>
                <a:ea typeface="仿宋" pitchFamily="49" charset="-122"/>
              </a:rPr>
              <a:t>B</a:t>
            </a:r>
            <a:r>
              <a:rPr lang="zh-CN" altLang="en-US" b="1" dirty="0" smtClean="0">
                <a:solidFill>
                  <a:srgbClr val="FF0000"/>
                </a:solidFill>
                <a:latin typeface="仿宋" pitchFamily="49" charset="-122"/>
                <a:ea typeface="仿宋" pitchFamily="49" charset="-122"/>
              </a:rPr>
              <a:t>．门外平桥连柳堤，归来晚树黄莺啼。</a:t>
            </a:r>
          </a:p>
          <a:p>
            <a:r>
              <a:rPr lang="en-US" altLang="zh-CN" b="1" dirty="0" smtClean="0">
                <a:solidFill>
                  <a:srgbClr val="FF0000"/>
                </a:solidFill>
                <a:latin typeface="仿宋" pitchFamily="49" charset="-122"/>
                <a:ea typeface="仿宋" pitchFamily="49" charset="-122"/>
              </a:rPr>
              <a:t>C</a:t>
            </a:r>
            <a:r>
              <a:rPr lang="zh-CN" altLang="en-US" b="1" dirty="0" smtClean="0">
                <a:solidFill>
                  <a:srgbClr val="FF0000"/>
                </a:solidFill>
                <a:latin typeface="仿宋" pitchFamily="49" charset="-122"/>
                <a:ea typeface="仿宋" pitchFamily="49" charset="-122"/>
              </a:rPr>
              <a:t>．学语莺儿飞未稳，放身斜坠绿杨枝。</a:t>
            </a:r>
          </a:p>
          <a:p>
            <a:r>
              <a:rPr lang="en-US" altLang="zh-CN" b="1" dirty="0" smtClean="0">
                <a:solidFill>
                  <a:srgbClr val="FF0000"/>
                </a:solidFill>
                <a:latin typeface="仿宋" pitchFamily="49" charset="-122"/>
                <a:ea typeface="仿宋" pitchFamily="49" charset="-122"/>
              </a:rPr>
              <a:t>D</a:t>
            </a:r>
            <a:r>
              <a:rPr lang="zh-CN" altLang="en-US" b="1" dirty="0" smtClean="0">
                <a:solidFill>
                  <a:srgbClr val="FF0000"/>
                </a:solidFill>
                <a:latin typeface="仿宋" pitchFamily="49" charset="-122"/>
                <a:ea typeface="仿宋" pitchFamily="49" charset="-122"/>
              </a:rPr>
              <a:t>．黄莺久住浑相识，欲别频啼四五声。</a:t>
            </a:r>
          </a:p>
          <a:p>
            <a:endParaRPr lang="zh-CN" altLang="en-US" b="1" dirty="0" smtClean="0">
              <a:solidFill>
                <a:srgbClr val="FF0000"/>
              </a:solidFill>
              <a:latin typeface="仿宋" pitchFamily="49" charset="-122"/>
              <a:ea typeface="仿宋" pitchFamily="49" charset="-122"/>
            </a:endParaRPr>
          </a:p>
          <a:p>
            <a:endParaRPr lang="zh-CN" altLang="en-US" dirty="0"/>
          </a:p>
        </p:txBody>
      </p:sp>
      <p:pic>
        <p:nvPicPr>
          <p:cNvPr id="1026" name="Picture 2" descr="http://s5.sinaimg.cn/mw690/002ePbO2zy7kc7mmRqQ24&amp;690"/>
          <p:cNvPicPr>
            <a:picLocks noChangeAspect="1" noChangeArrowheads="1"/>
          </p:cNvPicPr>
          <p:nvPr/>
        </p:nvPicPr>
        <p:blipFill>
          <a:blip r:embed="rId2" cstate="print"/>
          <a:srcRect/>
          <a:stretch>
            <a:fillRect/>
          </a:stretch>
        </p:blipFill>
        <p:spPr bwMode="auto">
          <a:xfrm>
            <a:off x="4932040" y="3212976"/>
            <a:ext cx="3240360" cy="3168352"/>
          </a:xfrm>
          <a:prstGeom prst="rect">
            <a:avLst/>
          </a:prstGeom>
          <a:noFill/>
        </p:spPr>
      </p:pic>
      <p:sp>
        <p:nvSpPr>
          <p:cNvPr id="6" name="TextBox 5"/>
          <p:cNvSpPr txBox="1"/>
          <p:nvPr/>
        </p:nvSpPr>
        <p:spPr>
          <a:xfrm>
            <a:off x="251520" y="4509120"/>
            <a:ext cx="4032448" cy="954107"/>
          </a:xfrm>
          <a:prstGeom prst="rect">
            <a:avLst/>
          </a:prstGeom>
          <a:noFill/>
        </p:spPr>
        <p:txBody>
          <a:bodyPr wrap="square" rtlCol="0">
            <a:spAutoFit/>
          </a:bodyPr>
          <a:lstStyle/>
          <a:p>
            <a:r>
              <a:rPr lang="zh-CN" altLang="en-US" sz="2800" b="1" dirty="0" smtClean="0">
                <a:latin typeface="仿宋" pitchFamily="49" charset="-122"/>
                <a:ea typeface="仿宋" pitchFamily="49" charset="-122"/>
              </a:rPr>
              <a:t>                                   </a:t>
            </a:r>
            <a:r>
              <a:rPr lang="zh-CN" altLang="en-US" sz="2800" b="1" dirty="0" smtClean="0">
                <a:solidFill>
                  <a:srgbClr val="0000FF"/>
                </a:solidFill>
                <a:latin typeface="仿宋" pitchFamily="49" charset="-122"/>
                <a:ea typeface="仿宋" pitchFamily="49" charset="-122"/>
              </a:rPr>
              <a:t>素养第一</a:t>
            </a:r>
            <a:endParaRPr lang="zh-CN" altLang="en-US" sz="2800" b="1" dirty="0">
              <a:solidFill>
                <a:srgbClr val="0000FF"/>
              </a:solidFill>
              <a:latin typeface="仿宋" pitchFamily="49" charset="-122"/>
              <a:ea typeface="仿宋" pitchFamily="49" charset="-122"/>
            </a:endParaRPr>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611560" y="764704"/>
            <a:ext cx="1296144" cy="5262979"/>
          </a:xfrm>
          <a:prstGeom prst="rect">
            <a:avLst/>
          </a:prstGeom>
          <a:noFill/>
        </p:spPr>
        <p:txBody>
          <a:bodyPr wrap="square" rtlCol="0">
            <a:spAutoFit/>
          </a:bodyPr>
          <a:lstStyle/>
          <a:p>
            <a:r>
              <a:rPr lang="zh-CN" altLang="en-US" sz="4800" b="1" dirty="0" smtClean="0">
                <a:latin typeface="仿宋" pitchFamily="49" charset="-122"/>
                <a:ea typeface="仿宋" pitchFamily="49" charset="-122"/>
              </a:rPr>
              <a:t>语</a:t>
            </a:r>
            <a:endParaRPr lang="en-US" altLang="zh-CN" sz="4800" b="1" dirty="0" smtClean="0">
              <a:latin typeface="仿宋" pitchFamily="49" charset="-122"/>
              <a:ea typeface="仿宋" pitchFamily="49" charset="-122"/>
            </a:endParaRPr>
          </a:p>
          <a:p>
            <a:r>
              <a:rPr lang="zh-CN" altLang="en-US" sz="4800" b="1" dirty="0" smtClean="0">
                <a:latin typeface="仿宋" pitchFamily="49" charset="-122"/>
                <a:ea typeface="仿宋" pitchFamily="49" charset="-122"/>
              </a:rPr>
              <a:t>文</a:t>
            </a:r>
            <a:endParaRPr lang="en-US" altLang="zh-CN" sz="4800" b="1" dirty="0" smtClean="0">
              <a:latin typeface="仿宋" pitchFamily="49" charset="-122"/>
              <a:ea typeface="仿宋" pitchFamily="49" charset="-122"/>
            </a:endParaRPr>
          </a:p>
          <a:p>
            <a:r>
              <a:rPr lang="zh-CN" altLang="en-US" sz="4800" b="1" dirty="0" smtClean="0">
                <a:latin typeface="仿宋" pitchFamily="49" charset="-122"/>
                <a:ea typeface="仿宋" pitchFamily="49" charset="-122"/>
              </a:rPr>
              <a:t>素</a:t>
            </a:r>
            <a:endParaRPr lang="en-US" altLang="zh-CN" sz="4800" b="1" dirty="0" smtClean="0">
              <a:latin typeface="仿宋" pitchFamily="49" charset="-122"/>
              <a:ea typeface="仿宋" pitchFamily="49" charset="-122"/>
            </a:endParaRPr>
          </a:p>
          <a:p>
            <a:r>
              <a:rPr lang="zh-CN" altLang="en-US" sz="4800" b="1" dirty="0" smtClean="0">
                <a:latin typeface="仿宋" pitchFamily="49" charset="-122"/>
                <a:ea typeface="仿宋" pitchFamily="49" charset="-122"/>
              </a:rPr>
              <a:t>养</a:t>
            </a:r>
            <a:endParaRPr lang="en-US" altLang="zh-CN" sz="4800" b="1" dirty="0" smtClean="0">
              <a:latin typeface="仿宋" pitchFamily="49" charset="-122"/>
              <a:ea typeface="仿宋" pitchFamily="49" charset="-122"/>
            </a:endParaRPr>
          </a:p>
          <a:p>
            <a:r>
              <a:rPr lang="zh-CN" altLang="en-US" sz="4800" b="1" dirty="0" smtClean="0">
                <a:latin typeface="仿宋" pitchFamily="49" charset="-122"/>
                <a:ea typeface="仿宋" pitchFamily="49" charset="-122"/>
              </a:rPr>
              <a:t>热</a:t>
            </a:r>
            <a:endParaRPr lang="en-US" altLang="zh-CN" sz="4800" b="1" dirty="0" smtClean="0">
              <a:latin typeface="仿宋" pitchFamily="49" charset="-122"/>
              <a:ea typeface="仿宋" pitchFamily="49" charset="-122"/>
            </a:endParaRPr>
          </a:p>
          <a:p>
            <a:r>
              <a:rPr lang="zh-CN" altLang="en-US" sz="4800" b="1" dirty="0" smtClean="0">
                <a:latin typeface="仿宋" pitchFamily="49" charset="-122"/>
                <a:ea typeface="仿宋" pitchFamily="49" charset="-122"/>
              </a:rPr>
              <a:t>考</a:t>
            </a:r>
            <a:endParaRPr lang="en-US" altLang="zh-CN" sz="4800" b="1" dirty="0" smtClean="0">
              <a:latin typeface="仿宋" pitchFamily="49" charset="-122"/>
              <a:ea typeface="仿宋" pitchFamily="49" charset="-122"/>
            </a:endParaRPr>
          </a:p>
          <a:p>
            <a:r>
              <a:rPr lang="zh-CN" altLang="en-US" sz="4800" b="1" dirty="0" smtClean="0">
                <a:latin typeface="仿宋" pitchFamily="49" charset="-122"/>
                <a:ea typeface="仿宋" pitchFamily="49" charset="-122"/>
              </a:rPr>
              <a:t>点</a:t>
            </a:r>
            <a:endParaRPr lang="zh-CN" altLang="en-US" sz="4800" b="1" dirty="0">
              <a:latin typeface="仿宋" pitchFamily="49" charset="-122"/>
              <a:ea typeface="仿宋" pitchFamily="49" charset="-122"/>
            </a:endParaRPr>
          </a:p>
        </p:txBody>
      </p:sp>
      <p:sp>
        <p:nvSpPr>
          <p:cNvPr id="5" name="TextBox 4"/>
          <p:cNvSpPr txBox="1"/>
          <p:nvPr/>
        </p:nvSpPr>
        <p:spPr>
          <a:xfrm>
            <a:off x="2987824" y="980728"/>
            <a:ext cx="4824536" cy="646331"/>
          </a:xfrm>
          <a:prstGeom prst="rect">
            <a:avLst/>
          </a:prstGeom>
          <a:noFill/>
        </p:spPr>
        <p:txBody>
          <a:bodyPr wrap="square" rtlCol="0">
            <a:spAutoFit/>
          </a:bodyPr>
          <a:lstStyle/>
          <a:p>
            <a:r>
              <a:rPr lang="zh-CN" altLang="en-US" sz="3600" b="1" dirty="0" smtClean="0">
                <a:solidFill>
                  <a:srgbClr val="FF0000"/>
                </a:solidFill>
                <a:latin typeface="仿宋" pitchFamily="49" charset="-122"/>
                <a:ea typeface="仿宋" pitchFamily="49" charset="-122"/>
              </a:rPr>
              <a:t>读图能力</a:t>
            </a:r>
            <a:endParaRPr lang="zh-CN" altLang="en-US" sz="3600" b="1" dirty="0">
              <a:solidFill>
                <a:srgbClr val="FF0000"/>
              </a:solidFill>
              <a:latin typeface="仿宋" pitchFamily="49" charset="-122"/>
              <a:ea typeface="仿宋" pitchFamily="49" charset="-122"/>
            </a:endParaRPr>
          </a:p>
        </p:txBody>
      </p:sp>
      <p:sp>
        <p:nvSpPr>
          <p:cNvPr id="6" name="TextBox 5"/>
          <p:cNvSpPr txBox="1"/>
          <p:nvPr/>
        </p:nvSpPr>
        <p:spPr>
          <a:xfrm>
            <a:off x="3059832" y="1988840"/>
            <a:ext cx="5040560" cy="646331"/>
          </a:xfrm>
          <a:prstGeom prst="rect">
            <a:avLst/>
          </a:prstGeom>
          <a:noFill/>
        </p:spPr>
        <p:txBody>
          <a:bodyPr wrap="square" rtlCol="0">
            <a:spAutoFit/>
          </a:bodyPr>
          <a:lstStyle/>
          <a:p>
            <a:r>
              <a:rPr lang="zh-CN" altLang="en-US" sz="3600" b="1" dirty="0" smtClean="0">
                <a:solidFill>
                  <a:srgbClr val="FF0000"/>
                </a:solidFill>
                <a:latin typeface="仿宋" pitchFamily="49" charset="-122"/>
                <a:ea typeface="仿宋" pitchFamily="49" charset="-122"/>
              </a:rPr>
              <a:t>重视课内、拓展课外</a:t>
            </a:r>
            <a:endParaRPr lang="zh-CN" altLang="en-US" sz="3600" b="1" dirty="0">
              <a:solidFill>
                <a:srgbClr val="FF0000"/>
              </a:solidFill>
              <a:latin typeface="仿宋" pitchFamily="49" charset="-122"/>
              <a:ea typeface="仿宋" pitchFamily="49" charset="-122"/>
            </a:endParaRPr>
          </a:p>
        </p:txBody>
      </p:sp>
      <p:sp>
        <p:nvSpPr>
          <p:cNvPr id="7" name="TextBox 6"/>
          <p:cNvSpPr txBox="1"/>
          <p:nvPr/>
        </p:nvSpPr>
        <p:spPr>
          <a:xfrm>
            <a:off x="3059832" y="2996952"/>
            <a:ext cx="3888432" cy="646331"/>
          </a:xfrm>
          <a:prstGeom prst="rect">
            <a:avLst/>
          </a:prstGeom>
          <a:noFill/>
        </p:spPr>
        <p:txBody>
          <a:bodyPr wrap="square" rtlCol="0">
            <a:spAutoFit/>
          </a:bodyPr>
          <a:lstStyle/>
          <a:p>
            <a:r>
              <a:rPr lang="zh-CN" altLang="en-US" sz="3600" b="1" dirty="0" smtClean="0">
                <a:solidFill>
                  <a:srgbClr val="FF0000"/>
                </a:solidFill>
                <a:latin typeface="仿宋" pitchFamily="49" charset="-122"/>
                <a:ea typeface="仿宋" pitchFamily="49" charset="-122"/>
              </a:rPr>
              <a:t>推断能力</a:t>
            </a:r>
            <a:endParaRPr lang="zh-CN" altLang="en-US" sz="3600" b="1" dirty="0">
              <a:solidFill>
                <a:srgbClr val="FF0000"/>
              </a:solidFill>
              <a:latin typeface="仿宋" pitchFamily="49" charset="-122"/>
              <a:ea typeface="仿宋" pitchFamily="49" charset="-122"/>
            </a:endParaRPr>
          </a:p>
        </p:txBody>
      </p:sp>
      <p:sp>
        <p:nvSpPr>
          <p:cNvPr id="8" name="TextBox 7"/>
          <p:cNvSpPr txBox="1"/>
          <p:nvPr/>
        </p:nvSpPr>
        <p:spPr>
          <a:xfrm>
            <a:off x="3059832" y="4005064"/>
            <a:ext cx="4104456" cy="646331"/>
          </a:xfrm>
          <a:prstGeom prst="rect">
            <a:avLst/>
          </a:prstGeom>
          <a:noFill/>
        </p:spPr>
        <p:txBody>
          <a:bodyPr wrap="square" rtlCol="0">
            <a:spAutoFit/>
          </a:bodyPr>
          <a:lstStyle/>
          <a:p>
            <a:r>
              <a:rPr lang="zh-CN" altLang="en-US" sz="3600" b="1" dirty="0" smtClean="0">
                <a:solidFill>
                  <a:srgbClr val="FF0000"/>
                </a:solidFill>
                <a:latin typeface="仿宋" pitchFamily="49" charset="-122"/>
                <a:ea typeface="仿宋" pitchFamily="49" charset="-122"/>
              </a:rPr>
              <a:t>阅读速度与能力</a:t>
            </a:r>
            <a:endParaRPr lang="zh-CN" altLang="en-US" sz="3600" b="1" dirty="0">
              <a:solidFill>
                <a:srgbClr val="FF0000"/>
              </a:solidFill>
              <a:latin typeface="仿宋" pitchFamily="49" charset="-122"/>
              <a:ea typeface="仿宋" pitchFamily="49" charset="-122"/>
            </a:endParaRPr>
          </a:p>
        </p:txBody>
      </p:sp>
      <p:sp>
        <p:nvSpPr>
          <p:cNvPr id="9" name="TextBox 8"/>
          <p:cNvSpPr txBox="1"/>
          <p:nvPr/>
        </p:nvSpPr>
        <p:spPr>
          <a:xfrm>
            <a:off x="3131840" y="5085184"/>
            <a:ext cx="3960440" cy="646331"/>
          </a:xfrm>
          <a:prstGeom prst="rect">
            <a:avLst/>
          </a:prstGeom>
          <a:noFill/>
        </p:spPr>
        <p:txBody>
          <a:bodyPr wrap="square" rtlCol="0">
            <a:spAutoFit/>
          </a:bodyPr>
          <a:lstStyle/>
          <a:p>
            <a:r>
              <a:rPr lang="zh-CN" altLang="en-US" sz="3600" b="1" dirty="0" smtClean="0">
                <a:solidFill>
                  <a:srgbClr val="FF0000"/>
                </a:solidFill>
                <a:latin typeface="仿宋" pitchFamily="49" charset="-122"/>
                <a:ea typeface="仿宋" pitchFamily="49" charset="-122"/>
              </a:rPr>
              <a:t>优秀传统文化</a:t>
            </a:r>
            <a:endParaRPr lang="zh-CN" altLang="en-US" sz="3600" b="1" dirty="0">
              <a:solidFill>
                <a:srgbClr val="FF0000"/>
              </a:solidFill>
              <a:latin typeface="仿宋" pitchFamily="49" charset="-122"/>
              <a:ea typeface="仿宋" pitchFamily="49" charset="-122"/>
            </a:endParaRPr>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0" y="404664"/>
            <a:ext cx="8964488" cy="5509200"/>
          </a:xfrm>
          <a:prstGeom prst="rect">
            <a:avLst/>
          </a:prstGeom>
          <a:noFill/>
        </p:spPr>
        <p:txBody>
          <a:bodyPr wrap="square" rtlCol="0">
            <a:spAutoFit/>
          </a:bodyPr>
          <a:lstStyle/>
          <a:p>
            <a:r>
              <a:rPr lang="en-US" altLang="zh-CN" sz="2200" b="1" dirty="0" smtClean="0">
                <a:solidFill>
                  <a:srgbClr val="FF0000"/>
                </a:solidFill>
                <a:latin typeface="仿宋" pitchFamily="49" charset="-122"/>
                <a:ea typeface="仿宋" pitchFamily="49" charset="-122"/>
              </a:rPr>
              <a:t>《</a:t>
            </a:r>
            <a:r>
              <a:rPr lang="zh-CN" altLang="en-US" sz="2200" b="1" dirty="0" smtClean="0">
                <a:solidFill>
                  <a:srgbClr val="FF0000"/>
                </a:solidFill>
                <a:latin typeface="仿宋" pitchFamily="49" charset="-122"/>
                <a:ea typeface="仿宋" pitchFamily="49" charset="-122"/>
              </a:rPr>
              <a:t>陈涉世家</a:t>
            </a:r>
            <a:r>
              <a:rPr lang="en-US" altLang="zh-CN" sz="2200" b="1" dirty="0" smtClean="0">
                <a:solidFill>
                  <a:srgbClr val="FF0000"/>
                </a:solidFill>
                <a:latin typeface="仿宋" pitchFamily="49" charset="-122"/>
                <a:ea typeface="仿宋" pitchFamily="49" charset="-122"/>
              </a:rPr>
              <a:t>》</a:t>
            </a:r>
            <a:r>
              <a:rPr lang="zh-CN" altLang="en-US" sz="2200" b="1" dirty="0" smtClean="0">
                <a:solidFill>
                  <a:srgbClr val="FF0000"/>
                </a:solidFill>
                <a:latin typeface="仿宋" pitchFamily="49" charset="-122"/>
                <a:ea typeface="仿宋" pitchFamily="49" charset="-122"/>
              </a:rPr>
              <a:t>：</a:t>
            </a:r>
            <a:r>
              <a:rPr lang="zh-CN" altLang="en-US" sz="2200" b="1" dirty="0" smtClean="0">
                <a:solidFill>
                  <a:srgbClr val="0000FF"/>
                </a:solidFill>
                <a:latin typeface="仿宋" pitchFamily="49" charset="-122"/>
                <a:ea typeface="仿宋" pitchFamily="49" charset="-122"/>
              </a:rPr>
              <a:t>会</a:t>
            </a:r>
            <a:r>
              <a:rPr lang="zh-CN" altLang="en-US" sz="2200" b="1" dirty="0" smtClean="0">
                <a:solidFill>
                  <a:srgbClr val="FF0000"/>
                </a:solidFill>
                <a:latin typeface="仿宋" pitchFamily="49" charset="-122"/>
                <a:ea typeface="仿宋" pitchFamily="49" charset="-122"/>
              </a:rPr>
              <a:t>天大雨，道不通，</a:t>
            </a:r>
            <a:r>
              <a:rPr lang="zh-CN" altLang="en-US" sz="2200" b="1" dirty="0" smtClean="0">
                <a:solidFill>
                  <a:srgbClr val="0000FF"/>
                </a:solidFill>
                <a:latin typeface="仿宋" pitchFamily="49" charset="-122"/>
                <a:ea typeface="仿宋" pitchFamily="49" charset="-122"/>
              </a:rPr>
              <a:t>度</a:t>
            </a:r>
            <a:r>
              <a:rPr lang="zh-CN" altLang="en-US" sz="2200" b="1" dirty="0" smtClean="0">
                <a:solidFill>
                  <a:srgbClr val="FF0000"/>
                </a:solidFill>
                <a:latin typeface="仿宋" pitchFamily="49" charset="-122"/>
                <a:ea typeface="仿宋" pitchFamily="49" charset="-122"/>
              </a:rPr>
              <a:t>已失期；</a:t>
            </a:r>
            <a:endParaRPr lang="en-US" altLang="zh-CN" sz="2200" b="1" dirty="0" smtClean="0">
              <a:solidFill>
                <a:srgbClr val="FF0000"/>
              </a:solidFill>
              <a:latin typeface="仿宋" pitchFamily="49" charset="-122"/>
              <a:ea typeface="仿宋" pitchFamily="49" charset="-122"/>
            </a:endParaRPr>
          </a:p>
          <a:p>
            <a:endParaRPr lang="en-US" altLang="zh-CN" sz="2200" b="1" dirty="0" smtClean="0">
              <a:solidFill>
                <a:srgbClr val="FF0000"/>
              </a:solidFill>
              <a:latin typeface="仿宋" pitchFamily="49" charset="-122"/>
              <a:ea typeface="仿宋" pitchFamily="49" charset="-122"/>
            </a:endParaRPr>
          </a:p>
          <a:p>
            <a:r>
              <a:rPr lang="en-US" altLang="zh-CN" sz="2200" b="1" dirty="0" smtClean="0">
                <a:solidFill>
                  <a:srgbClr val="0000FF"/>
                </a:solidFill>
                <a:latin typeface="仿宋" pitchFamily="49" charset="-122"/>
                <a:ea typeface="仿宋" pitchFamily="49" charset="-122"/>
              </a:rPr>
              <a:t>2016</a:t>
            </a:r>
            <a:r>
              <a:rPr lang="zh-CN" altLang="en-US" sz="2200" b="1" dirty="0" smtClean="0">
                <a:solidFill>
                  <a:srgbClr val="0000FF"/>
                </a:solidFill>
                <a:latin typeface="仿宋" pitchFamily="49" charset="-122"/>
                <a:ea typeface="仿宋" pitchFamily="49" charset="-122"/>
              </a:rPr>
              <a:t>新课标卷</a:t>
            </a:r>
            <a:r>
              <a:rPr lang="en-US" altLang="zh-CN" sz="2200" b="1" dirty="0" smtClean="0">
                <a:solidFill>
                  <a:srgbClr val="0000FF"/>
                </a:solidFill>
                <a:latin typeface="仿宋" pitchFamily="49" charset="-122"/>
                <a:ea typeface="仿宋" pitchFamily="49" charset="-122"/>
              </a:rPr>
              <a:t>3</a:t>
            </a:r>
            <a:r>
              <a:rPr lang="zh-CN" altLang="en-US" sz="2200" b="1" dirty="0" smtClean="0">
                <a:solidFill>
                  <a:srgbClr val="0000FF"/>
                </a:solidFill>
                <a:latin typeface="仿宋" pitchFamily="49" charset="-122"/>
                <a:ea typeface="仿宋" pitchFamily="49" charset="-122"/>
              </a:rPr>
              <a:t>：</a:t>
            </a:r>
            <a:r>
              <a:rPr lang="zh-CN" altLang="en-US" sz="2200" b="1" dirty="0" smtClean="0">
                <a:solidFill>
                  <a:srgbClr val="FF0000"/>
                </a:solidFill>
                <a:latin typeface="仿宋" pitchFamily="49" charset="-122"/>
                <a:ea typeface="仿宋" pitchFamily="49" charset="-122"/>
              </a:rPr>
              <a:t>会</a:t>
            </a:r>
            <a:r>
              <a:rPr lang="zh-CN" altLang="en-US" sz="2200" b="1" dirty="0" smtClean="0">
                <a:solidFill>
                  <a:srgbClr val="0000FF"/>
                </a:solidFill>
                <a:latin typeface="仿宋" pitchFamily="49" charset="-122"/>
                <a:ea typeface="仿宋" pitchFamily="49" charset="-122"/>
              </a:rPr>
              <a:t>户部尚书孙交亦以守正见忤，遂矫旨令二人致仕</a:t>
            </a:r>
            <a:r>
              <a:rPr lang="zh-CN" altLang="en-US" sz="2200" b="1" dirty="0" smtClean="0">
                <a:solidFill>
                  <a:srgbClr val="0000FF"/>
                </a:solidFill>
                <a:latin typeface="仿宋" pitchFamily="49" charset="-122"/>
                <a:ea typeface="仿宋" pitchFamily="49" charset="-122"/>
              </a:rPr>
              <a:t>。</a:t>
            </a:r>
            <a:endParaRPr lang="en-US" altLang="zh-CN" sz="2200" b="1" dirty="0" smtClean="0">
              <a:solidFill>
                <a:srgbClr val="0000FF"/>
              </a:solidFill>
              <a:latin typeface="仿宋" pitchFamily="49" charset="-122"/>
              <a:ea typeface="仿宋" pitchFamily="49" charset="-122"/>
            </a:endParaRPr>
          </a:p>
          <a:p>
            <a:r>
              <a:rPr lang="en-US" altLang="zh-CN" sz="2200" b="1" dirty="0" smtClean="0">
                <a:solidFill>
                  <a:srgbClr val="0000FF"/>
                </a:solidFill>
                <a:latin typeface="仿宋" pitchFamily="49" charset="-122"/>
                <a:ea typeface="仿宋" pitchFamily="49" charset="-122"/>
              </a:rPr>
              <a:t>2015</a:t>
            </a:r>
            <a:r>
              <a:rPr lang="zh-CN" altLang="en-US" sz="2200" b="1" dirty="0" smtClean="0">
                <a:solidFill>
                  <a:srgbClr val="0000FF"/>
                </a:solidFill>
                <a:latin typeface="仿宋" pitchFamily="49" charset="-122"/>
                <a:ea typeface="仿宋" pitchFamily="49" charset="-122"/>
              </a:rPr>
              <a:t>新课标卷</a:t>
            </a:r>
            <a:r>
              <a:rPr lang="en-US" altLang="zh-CN" sz="2200" b="1" dirty="0" smtClean="0">
                <a:solidFill>
                  <a:srgbClr val="0000FF"/>
                </a:solidFill>
                <a:latin typeface="仿宋" pitchFamily="49" charset="-122"/>
                <a:ea typeface="仿宋" pitchFamily="49" charset="-122"/>
              </a:rPr>
              <a:t>2</a:t>
            </a:r>
            <a:r>
              <a:rPr lang="zh-CN" altLang="en-US" sz="2200" b="1" dirty="0" smtClean="0">
                <a:solidFill>
                  <a:srgbClr val="0000FF"/>
                </a:solidFill>
                <a:latin typeface="仿宋" pitchFamily="49" charset="-122"/>
                <a:ea typeface="仿宋" pitchFamily="49" charset="-122"/>
              </a:rPr>
              <a:t>：</a:t>
            </a:r>
            <a:r>
              <a:rPr lang="zh-CN" altLang="en-US" sz="2200" b="1" dirty="0" smtClean="0">
                <a:solidFill>
                  <a:srgbClr val="FF0000"/>
                </a:solidFill>
                <a:latin typeface="仿宋" pitchFamily="49" charset="-122"/>
                <a:ea typeface="仿宋" pitchFamily="49" charset="-122"/>
              </a:rPr>
              <a:t>会</a:t>
            </a:r>
            <a:r>
              <a:rPr lang="zh-CN" altLang="en-US" sz="2200" b="1" dirty="0" smtClean="0">
                <a:solidFill>
                  <a:srgbClr val="0000FF"/>
                </a:solidFill>
                <a:latin typeface="仿宋" pitchFamily="49" charset="-122"/>
                <a:ea typeface="仿宋" pitchFamily="49" charset="-122"/>
              </a:rPr>
              <a:t>周师定淮南</a:t>
            </a:r>
            <a:r>
              <a:rPr lang="zh-CN" altLang="en-US" sz="2200" b="1" dirty="0" smtClean="0">
                <a:solidFill>
                  <a:srgbClr val="0000FF"/>
                </a:solidFill>
                <a:latin typeface="仿宋" pitchFamily="49" charset="-122"/>
                <a:ea typeface="仿宋" pitchFamily="49" charset="-122"/>
              </a:rPr>
              <a:t>所</a:t>
            </a:r>
            <a:endParaRPr lang="en-US" altLang="zh-CN" sz="2200" b="1" dirty="0" smtClean="0">
              <a:solidFill>
                <a:srgbClr val="0000FF"/>
              </a:solidFill>
              <a:latin typeface="仿宋" pitchFamily="49" charset="-122"/>
              <a:ea typeface="仿宋" pitchFamily="49" charset="-122"/>
            </a:endParaRPr>
          </a:p>
          <a:p>
            <a:r>
              <a:rPr lang="en-US" altLang="zh-CN" sz="2200" b="1" dirty="0" smtClean="0">
                <a:solidFill>
                  <a:srgbClr val="0000FF"/>
                </a:solidFill>
                <a:latin typeface="仿宋" pitchFamily="49" charset="-122"/>
                <a:ea typeface="仿宋" pitchFamily="49" charset="-122"/>
              </a:rPr>
              <a:t>2015</a:t>
            </a:r>
            <a:r>
              <a:rPr lang="zh-CN" altLang="en-US" sz="2200" b="1" dirty="0" smtClean="0">
                <a:solidFill>
                  <a:srgbClr val="0000FF"/>
                </a:solidFill>
                <a:latin typeface="仿宋" pitchFamily="49" charset="-122"/>
                <a:ea typeface="仿宋" pitchFamily="49" charset="-122"/>
              </a:rPr>
              <a:t>福建卷：独念二三友朋，乖隔异地，</a:t>
            </a:r>
            <a:r>
              <a:rPr lang="zh-CN" altLang="en-US" sz="2200" b="1" dirty="0" smtClean="0">
                <a:solidFill>
                  <a:srgbClr val="FF0000"/>
                </a:solidFill>
                <a:latin typeface="仿宋" pitchFamily="49" charset="-122"/>
                <a:ea typeface="仿宋" pitchFamily="49" charset="-122"/>
              </a:rPr>
              <a:t>会</a:t>
            </a:r>
            <a:r>
              <a:rPr lang="zh-CN" altLang="en-US" sz="2200" b="1" dirty="0" smtClean="0">
                <a:solidFill>
                  <a:srgbClr val="0000FF"/>
                </a:solidFill>
                <a:latin typeface="仿宋" pitchFamily="49" charset="-122"/>
                <a:ea typeface="仿宋" pitchFamily="49" charset="-122"/>
              </a:rPr>
              <a:t>合不可以期</a:t>
            </a:r>
            <a:endParaRPr lang="en-US" altLang="zh-CN" sz="2200" b="1" dirty="0" smtClean="0">
              <a:solidFill>
                <a:srgbClr val="0000FF"/>
              </a:solidFill>
              <a:latin typeface="仿宋" pitchFamily="49" charset="-122"/>
              <a:ea typeface="仿宋" pitchFamily="49" charset="-122"/>
            </a:endParaRPr>
          </a:p>
          <a:p>
            <a:r>
              <a:rPr lang="en-US" altLang="zh-CN" sz="2200" b="1" dirty="0" smtClean="0">
                <a:solidFill>
                  <a:srgbClr val="0000FF"/>
                </a:solidFill>
                <a:latin typeface="仿宋" pitchFamily="49" charset="-122"/>
                <a:ea typeface="仿宋" pitchFamily="49" charset="-122"/>
              </a:rPr>
              <a:t>2012</a:t>
            </a:r>
            <a:r>
              <a:rPr lang="zh-CN" altLang="en-US" sz="2200" b="1" dirty="0" smtClean="0">
                <a:solidFill>
                  <a:srgbClr val="0000FF"/>
                </a:solidFill>
                <a:latin typeface="仿宋" pitchFamily="49" charset="-122"/>
                <a:ea typeface="仿宋" pitchFamily="49" charset="-122"/>
              </a:rPr>
              <a:t>上海卷：</a:t>
            </a:r>
            <a:r>
              <a:rPr lang="zh-CN" altLang="en-US" sz="2200" b="1" dirty="0" smtClean="0">
                <a:solidFill>
                  <a:srgbClr val="FF0000"/>
                </a:solidFill>
                <a:latin typeface="仿宋" pitchFamily="49" charset="-122"/>
                <a:ea typeface="仿宋" pitchFamily="49" charset="-122"/>
              </a:rPr>
              <a:t>会</a:t>
            </a:r>
            <a:r>
              <a:rPr lang="zh-CN" altLang="en-US" sz="2200" b="1" dirty="0" smtClean="0">
                <a:solidFill>
                  <a:srgbClr val="0000FF"/>
                </a:solidFill>
                <a:latin typeface="仿宋" pitchFamily="49" charset="-122"/>
                <a:ea typeface="仿宋" pitchFamily="49" charset="-122"/>
              </a:rPr>
              <a:t>浑邪等降，仓府空，贫民大徙，皆仰给县官，无以尽赡。</a:t>
            </a:r>
            <a:endParaRPr lang="en-US" altLang="zh-CN" sz="2200" b="1" dirty="0" smtClean="0">
              <a:solidFill>
                <a:srgbClr val="0000FF"/>
              </a:solidFill>
              <a:latin typeface="仿宋" pitchFamily="49" charset="-122"/>
              <a:ea typeface="仿宋" pitchFamily="49" charset="-122"/>
            </a:endParaRPr>
          </a:p>
          <a:p>
            <a:r>
              <a:rPr lang="en-US" altLang="zh-CN" sz="2200" b="1" dirty="0" smtClean="0">
                <a:solidFill>
                  <a:srgbClr val="0000FF"/>
                </a:solidFill>
                <a:latin typeface="仿宋" pitchFamily="49" charset="-122"/>
                <a:ea typeface="仿宋" pitchFamily="49" charset="-122"/>
              </a:rPr>
              <a:t>2010</a:t>
            </a:r>
            <a:r>
              <a:rPr lang="zh-CN" altLang="en-US" sz="2200" b="1" dirty="0" smtClean="0">
                <a:solidFill>
                  <a:srgbClr val="0000FF"/>
                </a:solidFill>
                <a:latin typeface="仿宋" pitchFamily="49" charset="-122"/>
                <a:ea typeface="仿宋" pitchFamily="49" charset="-122"/>
              </a:rPr>
              <a:t>全国卷</a:t>
            </a:r>
            <a:r>
              <a:rPr lang="en-US" altLang="zh-CN" sz="2200" b="1" dirty="0" smtClean="0">
                <a:solidFill>
                  <a:srgbClr val="0000FF"/>
                </a:solidFill>
                <a:latin typeface="仿宋" pitchFamily="49" charset="-122"/>
                <a:ea typeface="仿宋" pitchFamily="49" charset="-122"/>
              </a:rPr>
              <a:t>1</a:t>
            </a:r>
            <a:r>
              <a:rPr lang="zh-CN" altLang="en-US" sz="2200" b="1" dirty="0" smtClean="0">
                <a:solidFill>
                  <a:srgbClr val="0000FF"/>
                </a:solidFill>
                <a:latin typeface="仿宋" pitchFamily="49" charset="-122"/>
                <a:ea typeface="仿宋" pitchFamily="49" charset="-122"/>
              </a:rPr>
              <a:t>：</a:t>
            </a:r>
            <a:r>
              <a:rPr lang="zh-CN" altLang="en-US" sz="2200" b="1" dirty="0" smtClean="0">
                <a:solidFill>
                  <a:srgbClr val="FF0000"/>
                </a:solidFill>
                <a:latin typeface="仿宋" pitchFamily="49" charset="-122"/>
                <a:ea typeface="仿宋" pitchFamily="49" charset="-122"/>
              </a:rPr>
              <a:t>会</a:t>
            </a:r>
            <a:r>
              <a:rPr lang="zh-CN" altLang="en-US" sz="2200" b="1" dirty="0" smtClean="0">
                <a:solidFill>
                  <a:srgbClr val="0000FF"/>
                </a:solidFill>
                <a:latin typeface="仿宋" pitchFamily="49" charset="-122"/>
                <a:ea typeface="仿宋" pitchFamily="49" charset="-122"/>
              </a:rPr>
              <a:t>元遣脱脱征饷，胁王以危言，必欲杀祎。</a:t>
            </a:r>
            <a:endParaRPr lang="en-US" altLang="zh-CN" sz="2200" b="1" dirty="0" smtClean="0">
              <a:solidFill>
                <a:srgbClr val="0000FF"/>
              </a:solidFill>
              <a:latin typeface="仿宋" pitchFamily="49" charset="-122"/>
              <a:ea typeface="仿宋" pitchFamily="49" charset="-122"/>
            </a:endParaRPr>
          </a:p>
          <a:p>
            <a:r>
              <a:rPr lang="en-US" altLang="zh-CN" sz="2200" b="1" dirty="0" smtClean="0">
                <a:solidFill>
                  <a:srgbClr val="0000FF"/>
                </a:solidFill>
                <a:latin typeface="仿宋" pitchFamily="49" charset="-122"/>
                <a:ea typeface="仿宋" pitchFamily="49" charset="-122"/>
              </a:rPr>
              <a:t>2010</a:t>
            </a:r>
            <a:r>
              <a:rPr lang="zh-CN" altLang="en-US" sz="2200" b="1" dirty="0" smtClean="0">
                <a:solidFill>
                  <a:srgbClr val="0000FF"/>
                </a:solidFill>
                <a:latin typeface="仿宋" pitchFamily="49" charset="-122"/>
                <a:ea typeface="仿宋" pitchFamily="49" charset="-122"/>
              </a:rPr>
              <a:t>全国卷</a:t>
            </a:r>
            <a:r>
              <a:rPr lang="en-US" altLang="zh-CN" sz="2200" b="1" dirty="0" smtClean="0">
                <a:solidFill>
                  <a:srgbClr val="0000FF"/>
                </a:solidFill>
                <a:latin typeface="仿宋" pitchFamily="49" charset="-122"/>
                <a:ea typeface="仿宋" pitchFamily="49" charset="-122"/>
              </a:rPr>
              <a:t>2</a:t>
            </a:r>
            <a:r>
              <a:rPr lang="zh-CN" altLang="en-US" sz="2200" b="1" dirty="0" smtClean="0">
                <a:solidFill>
                  <a:srgbClr val="0000FF"/>
                </a:solidFill>
                <a:latin typeface="仿宋" pitchFamily="49" charset="-122"/>
                <a:ea typeface="仿宋" pitchFamily="49" charset="-122"/>
              </a:rPr>
              <a:t>：</a:t>
            </a:r>
            <a:r>
              <a:rPr lang="zh-CN" altLang="en-US" sz="2200" b="1" dirty="0" smtClean="0">
                <a:solidFill>
                  <a:srgbClr val="FF0000"/>
                </a:solidFill>
                <a:latin typeface="仿宋" pitchFamily="49" charset="-122"/>
                <a:ea typeface="仿宋" pitchFamily="49" charset="-122"/>
              </a:rPr>
              <a:t>会</a:t>
            </a:r>
            <a:r>
              <a:rPr lang="zh-CN" altLang="en-US" sz="2200" b="1" dirty="0" smtClean="0">
                <a:solidFill>
                  <a:srgbClr val="0000FF"/>
                </a:solidFill>
                <a:latin typeface="仿宋" pitchFamily="49" charset="-122"/>
                <a:ea typeface="仿宋" pitchFamily="49" charset="-122"/>
              </a:rPr>
              <a:t>暮，约诘朝合战</a:t>
            </a:r>
            <a:endParaRPr lang="en-US" altLang="zh-CN" sz="2200" b="1" dirty="0" smtClean="0">
              <a:solidFill>
                <a:srgbClr val="0000FF"/>
              </a:solidFill>
              <a:latin typeface="仿宋" pitchFamily="49" charset="-122"/>
              <a:ea typeface="仿宋" pitchFamily="49" charset="-122"/>
            </a:endParaRPr>
          </a:p>
          <a:p>
            <a:r>
              <a:rPr lang="en-US" altLang="zh-CN" sz="2200" b="1" dirty="0" smtClean="0">
                <a:solidFill>
                  <a:srgbClr val="0000FF"/>
                </a:solidFill>
                <a:latin typeface="仿宋" pitchFamily="49" charset="-122"/>
                <a:ea typeface="仿宋" pitchFamily="49" charset="-122"/>
              </a:rPr>
              <a:t>2009</a:t>
            </a:r>
            <a:r>
              <a:rPr lang="zh-CN" altLang="en-US" sz="2200" b="1" dirty="0" smtClean="0">
                <a:solidFill>
                  <a:srgbClr val="0000FF"/>
                </a:solidFill>
                <a:latin typeface="仿宋" pitchFamily="49" charset="-122"/>
                <a:ea typeface="仿宋" pitchFamily="49" charset="-122"/>
              </a:rPr>
              <a:t>山东卷：</a:t>
            </a:r>
            <a:r>
              <a:rPr lang="zh-CN" altLang="en-US" sz="2200" b="1" dirty="0" smtClean="0">
                <a:solidFill>
                  <a:srgbClr val="FF0000"/>
                </a:solidFill>
                <a:latin typeface="仿宋" pitchFamily="49" charset="-122"/>
                <a:ea typeface="仿宋" pitchFamily="49" charset="-122"/>
              </a:rPr>
              <a:t>会</a:t>
            </a:r>
            <a:r>
              <a:rPr lang="zh-CN" altLang="en-US" sz="2200" b="1" dirty="0" smtClean="0">
                <a:solidFill>
                  <a:srgbClr val="0000FF"/>
                </a:solidFill>
                <a:latin typeface="仿宋" pitchFamily="49" charset="-122"/>
                <a:ea typeface="仿宋" pitchFamily="49" charset="-122"/>
              </a:rPr>
              <a:t>天疾风</a:t>
            </a:r>
            <a:endParaRPr lang="en-US" altLang="zh-CN" sz="2200" b="1" dirty="0" smtClean="0">
              <a:solidFill>
                <a:srgbClr val="0000FF"/>
              </a:solidFill>
              <a:latin typeface="仿宋" pitchFamily="49" charset="-122"/>
              <a:ea typeface="仿宋" pitchFamily="49" charset="-122"/>
            </a:endParaRPr>
          </a:p>
          <a:p>
            <a:r>
              <a:rPr lang="en-US" altLang="zh-CN" sz="2200" b="1" dirty="0" smtClean="0">
                <a:solidFill>
                  <a:srgbClr val="0000FF"/>
                </a:solidFill>
                <a:latin typeface="仿宋" pitchFamily="49" charset="-122"/>
                <a:ea typeface="仿宋" pitchFamily="49" charset="-122"/>
              </a:rPr>
              <a:t>2009</a:t>
            </a:r>
            <a:r>
              <a:rPr lang="zh-CN" altLang="en-US" sz="2200" b="1" dirty="0" smtClean="0">
                <a:solidFill>
                  <a:srgbClr val="0000FF"/>
                </a:solidFill>
                <a:latin typeface="仿宋" pitchFamily="49" charset="-122"/>
                <a:ea typeface="仿宋" pitchFamily="49" charset="-122"/>
              </a:rPr>
              <a:t>江苏卷：</a:t>
            </a:r>
            <a:r>
              <a:rPr lang="zh-CN" altLang="en-US" sz="2200" b="1" dirty="0" smtClean="0">
                <a:solidFill>
                  <a:srgbClr val="FF0000"/>
                </a:solidFill>
                <a:latin typeface="仿宋" pitchFamily="49" charset="-122"/>
                <a:ea typeface="仿宋" pitchFamily="49" charset="-122"/>
              </a:rPr>
              <a:t>会</a:t>
            </a:r>
            <a:r>
              <a:rPr lang="zh-CN" altLang="en-US" sz="2200" b="1" dirty="0" smtClean="0">
                <a:solidFill>
                  <a:srgbClr val="0000FF"/>
                </a:solidFill>
                <a:latin typeface="仿宋" pitchFamily="49" charset="-122"/>
                <a:ea typeface="仿宋" pitchFamily="49" charset="-122"/>
              </a:rPr>
              <a:t>清军渡淮，购仰妻子急，踪迹至通明家</a:t>
            </a:r>
            <a:endParaRPr lang="en-US" altLang="zh-CN" sz="2200" b="1" dirty="0" smtClean="0">
              <a:solidFill>
                <a:srgbClr val="0000FF"/>
              </a:solidFill>
              <a:latin typeface="仿宋" pitchFamily="49" charset="-122"/>
              <a:ea typeface="仿宋" pitchFamily="49" charset="-122"/>
            </a:endParaRPr>
          </a:p>
          <a:p>
            <a:r>
              <a:rPr lang="en-US" altLang="zh-CN" sz="2200" b="1" dirty="0" smtClean="0">
                <a:solidFill>
                  <a:srgbClr val="0000FF"/>
                </a:solidFill>
                <a:latin typeface="仿宋" pitchFamily="49" charset="-122"/>
                <a:ea typeface="仿宋" pitchFamily="49" charset="-122"/>
              </a:rPr>
              <a:t>2009</a:t>
            </a:r>
            <a:r>
              <a:rPr lang="zh-CN" altLang="en-US" sz="2200" b="1" dirty="0" smtClean="0">
                <a:solidFill>
                  <a:srgbClr val="0000FF"/>
                </a:solidFill>
                <a:latin typeface="仿宋" pitchFamily="49" charset="-122"/>
                <a:ea typeface="仿宋" pitchFamily="49" charset="-122"/>
              </a:rPr>
              <a:t>全国卷</a:t>
            </a:r>
            <a:r>
              <a:rPr lang="en-US" altLang="zh-CN" sz="2200" b="1" dirty="0" smtClean="0">
                <a:solidFill>
                  <a:srgbClr val="0000FF"/>
                </a:solidFill>
                <a:latin typeface="仿宋" pitchFamily="49" charset="-122"/>
                <a:ea typeface="仿宋" pitchFamily="49" charset="-122"/>
              </a:rPr>
              <a:t>1</a:t>
            </a:r>
            <a:r>
              <a:rPr lang="zh-CN" altLang="en-US" sz="2200" b="1" dirty="0" smtClean="0">
                <a:solidFill>
                  <a:srgbClr val="0000FF"/>
                </a:solidFill>
                <a:latin typeface="仿宋" pitchFamily="49" charset="-122"/>
                <a:ea typeface="仿宋" pitchFamily="49" charset="-122"/>
              </a:rPr>
              <a:t>：</a:t>
            </a:r>
            <a:r>
              <a:rPr lang="zh-CN" altLang="en-US" sz="2200" b="1" dirty="0" smtClean="0">
                <a:solidFill>
                  <a:srgbClr val="FF0000"/>
                </a:solidFill>
                <a:latin typeface="仿宋" pitchFamily="49" charset="-122"/>
                <a:ea typeface="仿宋" pitchFamily="49" charset="-122"/>
              </a:rPr>
              <a:t>会</a:t>
            </a:r>
            <a:r>
              <a:rPr lang="zh-CN" altLang="en-US" sz="2200" b="1" dirty="0" smtClean="0">
                <a:solidFill>
                  <a:srgbClr val="0000FF"/>
                </a:solidFill>
                <a:latin typeface="仿宋" pitchFamily="49" charset="-122"/>
                <a:ea typeface="仿宋" pitchFamily="49" charset="-122"/>
              </a:rPr>
              <a:t>兴辽东之役</a:t>
            </a:r>
            <a:endParaRPr lang="en-US" altLang="zh-CN" sz="2200" b="1" dirty="0" smtClean="0">
              <a:solidFill>
                <a:srgbClr val="0000FF"/>
              </a:solidFill>
              <a:latin typeface="仿宋" pitchFamily="49" charset="-122"/>
              <a:ea typeface="仿宋" pitchFamily="49" charset="-122"/>
            </a:endParaRPr>
          </a:p>
          <a:p>
            <a:r>
              <a:rPr lang="en-US" altLang="zh-CN" sz="2200" b="1" dirty="0" smtClean="0">
                <a:solidFill>
                  <a:srgbClr val="0000FF"/>
                </a:solidFill>
                <a:latin typeface="仿宋" pitchFamily="49" charset="-122"/>
                <a:ea typeface="仿宋" pitchFamily="49" charset="-122"/>
              </a:rPr>
              <a:t>2005</a:t>
            </a:r>
            <a:r>
              <a:rPr lang="zh-CN" altLang="en-US" sz="2200" b="1" dirty="0" smtClean="0">
                <a:solidFill>
                  <a:srgbClr val="0000FF"/>
                </a:solidFill>
                <a:latin typeface="仿宋" pitchFamily="49" charset="-122"/>
                <a:ea typeface="仿宋" pitchFamily="49" charset="-122"/>
              </a:rPr>
              <a:t>江西卷：县有轻囚十数人，</a:t>
            </a:r>
            <a:r>
              <a:rPr lang="zh-CN" altLang="en-US" sz="2200" b="1" dirty="0" smtClean="0">
                <a:solidFill>
                  <a:srgbClr val="FF0000"/>
                </a:solidFill>
                <a:latin typeface="仿宋" pitchFamily="49" charset="-122"/>
                <a:ea typeface="仿宋" pitchFamily="49" charset="-122"/>
              </a:rPr>
              <a:t>会</a:t>
            </a:r>
            <a:r>
              <a:rPr lang="zh-CN" altLang="en-US" sz="2200" b="1" dirty="0" smtClean="0">
                <a:solidFill>
                  <a:srgbClr val="0000FF"/>
                </a:solidFill>
                <a:latin typeface="仿宋" pitchFamily="49" charset="-122"/>
                <a:ea typeface="仿宋" pitchFamily="49" charset="-122"/>
              </a:rPr>
              <a:t>春暮时雨，临白令请出之，令不许。</a:t>
            </a:r>
            <a:endParaRPr lang="en-US" altLang="zh-CN" sz="2200" b="1" dirty="0" smtClean="0">
              <a:solidFill>
                <a:srgbClr val="0000FF"/>
              </a:solidFill>
              <a:latin typeface="仿宋" pitchFamily="49" charset="-122"/>
              <a:ea typeface="仿宋" pitchFamily="49" charset="-122"/>
            </a:endParaRPr>
          </a:p>
          <a:p>
            <a:r>
              <a:rPr lang="en-US" altLang="zh-CN" sz="2200" b="1" u="sng" dirty="0" smtClean="0">
                <a:solidFill>
                  <a:srgbClr val="0000FF"/>
                </a:solidFill>
                <a:latin typeface="仿宋" pitchFamily="49" charset="-122"/>
                <a:ea typeface="仿宋" pitchFamily="49" charset="-122"/>
              </a:rPr>
              <a:t> </a:t>
            </a:r>
            <a:r>
              <a:rPr lang="en-US" altLang="zh-CN" sz="2200" b="1" u="sng" dirty="0" smtClean="0">
                <a:solidFill>
                  <a:srgbClr val="0000FF"/>
                </a:solidFill>
                <a:latin typeface="仿宋" pitchFamily="49" charset="-122"/>
                <a:ea typeface="仿宋" pitchFamily="49" charset="-122"/>
              </a:rPr>
              <a:t>    </a:t>
            </a:r>
          </a:p>
          <a:p>
            <a:r>
              <a:rPr lang="en-US" altLang="zh-CN" sz="2200" b="1" dirty="0" smtClean="0">
                <a:solidFill>
                  <a:srgbClr val="0000FF"/>
                </a:solidFill>
                <a:latin typeface="仿宋" pitchFamily="49" charset="-122"/>
                <a:ea typeface="仿宋" pitchFamily="49" charset="-122"/>
              </a:rPr>
              <a:t>2011</a:t>
            </a:r>
            <a:r>
              <a:rPr lang="zh-CN" altLang="en-US" sz="2200" b="1" dirty="0" smtClean="0">
                <a:solidFill>
                  <a:srgbClr val="0000FF"/>
                </a:solidFill>
                <a:latin typeface="仿宋" pitchFamily="49" charset="-122"/>
                <a:ea typeface="仿宋" pitchFamily="49" charset="-122"/>
              </a:rPr>
              <a:t>四川卷：</a:t>
            </a:r>
            <a:r>
              <a:rPr lang="zh-CN" altLang="en-US" sz="2200" b="1" dirty="0" smtClean="0">
                <a:solidFill>
                  <a:srgbClr val="FF0000"/>
                </a:solidFill>
                <a:latin typeface="仿宋" pitchFamily="49" charset="-122"/>
                <a:ea typeface="仿宋" pitchFamily="49" charset="-122"/>
              </a:rPr>
              <a:t>值</a:t>
            </a:r>
            <a:r>
              <a:rPr lang="zh-CN" altLang="en-US" sz="2200" b="1" dirty="0" smtClean="0">
                <a:solidFill>
                  <a:srgbClr val="0000FF"/>
                </a:solidFill>
                <a:latin typeface="仿宋" pitchFamily="49" charset="-122"/>
                <a:ea typeface="仿宋" pitchFamily="49" charset="-122"/>
              </a:rPr>
              <a:t>大雪，立门下，人弗之顾。</a:t>
            </a:r>
            <a:endParaRPr lang="en-US" altLang="zh-CN" sz="2200" b="1" dirty="0" smtClean="0">
              <a:solidFill>
                <a:srgbClr val="0000FF"/>
              </a:solidFill>
              <a:latin typeface="仿宋" pitchFamily="49" charset="-122"/>
              <a:ea typeface="仿宋" pitchFamily="49" charset="-122"/>
            </a:endParaRPr>
          </a:p>
          <a:p>
            <a:r>
              <a:rPr lang="en-US" altLang="zh-CN" sz="2200" b="1" dirty="0" smtClean="0">
                <a:solidFill>
                  <a:srgbClr val="0000FF"/>
                </a:solidFill>
                <a:latin typeface="仿宋" pitchFamily="49" charset="-122"/>
                <a:ea typeface="仿宋" pitchFamily="49" charset="-122"/>
              </a:rPr>
              <a:t>2008</a:t>
            </a:r>
            <a:r>
              <a:rPr lang="zh-CN" altLang="en-US" sz="2200" b="1" dirty="0" smtClean="0">
                <a:solidFill>
                  <a:srgbClr val="0000FF"/>
                </a:solidFill>
                <a:latin typeface="仿宋" pitchFamily="49" charset="-122"/>
                <a:ea typeface="仿宋" pitchFamily="49" charset="-122"/>
              </a:rPr>
              <a:t>山东卷：</a:t>
            </a:r>
            <a:r>
              <a:rPr lang="zh-CN" altLang="en-US" sz="2200" b="1" dirty="0" smtClean="0">
                <a:solidFill>
                  <a:srgbClr val="FF0000"/>
                </a:solidFill>
                <a:latin typeface="仿宋" pitchFamily="49" charset="-122"/>
                <a:ea typeface="仿宋" pitchFamily="49" charset="-122"/>
              </a:rPr>
              <a:t>值</a:t>
            </a:r>
            <a:r>
              <a:rPr lang="zh-CN" altLang="en-US" sz="2200" b="1" dirty="0" smtClean="0">
                <a:solidFill>
                  <a:srgbClr val="0000FF"/>
                </a:solidFill>
                <a:latin typeface="仿宋" pitchFamily="49" charset="-122"/>
                <a:ea typeface="仿宋" pitchFamily="49" charset="-122"/>
              </a:rPr>
              <a:t>大风雨，避身岩下</a:t>
            </a:r>
            <a:endParaRPr lang="en-US" altLang="zh-CN" sz="2200" b="1" dirty="0" smtClean="0">
              <a:solidFill>
                <a:srgbClr val="0000FF"/>
              </a:solidFill>
              <a:latin typeface="仿宋" pitchFamily="49" charset="-122"/>
              <a:ea typeface="仿宋" pitchFamily="49" charset="-122"/>
            </a:endParaRPr>
          </a:p>
          <a:p>
            <a:endParaRPr lang="zh-CN" altLang="en-US" sz="2200" dirty="0"/>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0" y="188640"/>
            <a:ext cx="8964488" cy="5539978"/>
          </a:xfrm>
          <a:prstGeom prst="rect">
            <a:avLst/>
          </a:prstGeom>
          <a:noFill/>
        </p:spPr>
        <p:txBody>
          <a:bodyPr wrap="square" rtlCol="0">
            <a:spAutoFit/>
          </a:bodyPr>
          <a:lstStyle/>
          <a:p>
            <a:endParaRPr lang="en-US" altLang="zh-CN" sz="2400" b="1" dirty="0" smtClean="0">
              <a:latin typeface="仿宋" pitchFamily="49" charset="-122"/>
              <a:ea typeface="仿宋" pitchFamily="49" charset="-122"/>
            </a:endParaRPr>
          </a:p>
          <a:p>
            <a:r>
              <a:rPr lang="zh-CN" altLang="en-US" sz="2400" b="1" dirty="0" smtClean="0">
                <a:latin typeface="仿宋" pitchFamily="49" charset="-122"/>
                <a:ea typeface="仿宋" pitchFamily="49" charset="-122"/>
              </a:rPr>
              <a:t>阅读</a:t>
            </a:r>
            <a:r>
              <a:rPr lang="zh-CN" altLang="en-US" sz="2400" b="1" dirty="0" smtClean="0">
                <a:latin typeface="仿宋" pitchFamily="49" charset="-122"/>
                <a:ea typeface="仿宋" pitchFamily="49" charset="-122"/>
              </a:rPr>
              <a:t>下面的诗歌，完成</a:t>
            </a:r>
            <a:r>
              <a:rPr lang="en-US" altLang="zh-CN" sz="2400" b="1" dirty="0" smtClean="0">
                <a:latin typeface="仿宋" pitchFamily="49" charset="-122"/>
                <a:ea typeface="仿宋" pitchFamily="49" charset="-122"/>
              </a:rPr>
              <a:t>15-18</a:t>
            </a:r>
            <a:r>
              <a:rPr lang="zh-CN" altLang="en-US" sz="2400" b="1" dirty="0" smtClean="0">
                <a:latin typeface="仿宋" pitchFamily="49" charset="-122"/>
                <a:ea typeface="仿宋" pitchFamily="49" charset="-122"/>
              </a:rPr>
              <a:t>题</a:t>
            </a:r>
            <a:r>
              <a:rPr lang="zh-CN" altLang="en-US" sz="2400" b="1" dirty="0" smtClean="0">
                <a:latin typeface="仿宋" pitchFamily="49" charset="-122"/>
                <a:ea typeface="仿宋" pitchFamily="49" charset="-122"/>
              </a:rPr>
              <a:t>。</a:t>
            </a:r>
            <a:endParaRPr lang="en-US" altLang="zh-CN" sz="2400" b="1" dirty="0" smtClean="0">
              <a:latin typeface="仿宋" pitchFamily="49" charset="-122"/>
              <a:ea typeface="仿宋" pitchFamily="49" charset="-122"/>
            </a:endParaRPr>
          </a:p>
          <a:p>
            <a:endParaRPr lang="zh-CN" altLang="en-US" sz="2400" b="1" dirty="0" smtClean="0">
              <a:latin typeface="仿宋" pitchFamily="49" charset="-122"/>
              <a:ea typeface="仿宋" pitchFamily="49" charset="-122"/>
            </a:endParaRPr>
          </a:p>
          <a:p>
            <a:r>
              <a:rPr lang="zh-CN" altLang="en-US" sz="2400" b="1" dirty="0" smtClean="0">
                <a:latin typeface="仿宋" pitchFamily="49" charset="-122"/>
                <a:ea typeface="仿宋" pitchFamily="49" charset="-122"/>
              </a:rPr>
              <a:t>　　</a:t>
            </a:r>
            <a:r>
              <a:rPr lang="zh-CN" altLang="en-US" sz="2400" b="1" dirty="0" smtClean="0">
                <a:latin typeface="仿宋" pitchFamily="49" charset="-122"/>
                <a:ea typeface="仿宋" pitchFamily="49" charset="-122"/>
              </a:rPr>
              <a:t>           晓</a:t>
            </a:r>
            <a:r>
              <a:rPr lang="zh-CN" altLang="en-US" sz="2400" b="1" dirty="0" smtClean="0">
                <a:latin typeface="仿宋" pitchFamily="49" charset="-122"/>
                <a:ea typeface="仿宋" pitchFamily="49" charset="-122"/>
              </a:rPr>
              <a:t>行巴</a:t>
            </a:r>
            <a:r>
              <a:rPr lang="zh-CN" altLang="en-US" sz="2400" b="1" dirty="0" smtClean="0">
                <a:latin typeface="仿宋" pitchFamily="49" charset="-122"/>
                <a:ea typeface="仿宋" pitchFamily="49" charset="-122"/>
              </a:rPr>
              <a:t>峡            王</a:t>
            </a:r>
            <a:r>
              <a:rPr lang="zh-CN" altLang="en-US" sz="2400" b="1" dirty="0" smtClean="0">
                <a:latin typeface="仿宋" pitchFamily="49" charset="-122"/>
                <a:ea typeface="仿宋" pitchFamily="49" charset="-122"/>
              </a:rPr>
              <a:t>维</a:t>
            </a:r>
          </a:p>
          <a:p>
            <a:r>
              <a:rPr lang="zh-CN" altLang="en-US" sz="2400" b="1" dirty="0" smtClean="0">
                <a:latin typeface="仿宋" pitchFamily="49" charset="-122"/>
                <a:ea typeface="仿宋" pitchFamily="49" charset="-122"/>
              </a:rPr>
              <a:t>　　</a:t>
            </a:r>
            <a:r>
              <a:rPr lang="zh-CN" altLang="en-US" sz="2400" b="1" dirty="0" smtClean="0">
                <a:solidFill>
                  <a:srgbClr val="FF0000"/>
                </a:solidFill>
                <a:latin typeface="仿宋" pitchFamily="49" charset="-122"/>
                <a:ea typeface="仿宋" pitchFamily="49" charset="-122"/>
              </a:rPr>
              <a:t>际晓投巴峡，馀春忆帝京</a:t>
            </a:r>
            <a:r>
              <a:rPr lang="zh-CN" altLang="en-US" sz="2400" b="1" dirty="0" smtClean="0">
                <a:solidFill>
                  <a:srgbClr val="FF0000"/>
                </a:solidFill>
                <a:latin typeface="仿宋" pitchFamily="49" charset="-122"/>
                <a:ea typeface="仿宋" pitchFamily="49" charset="-122"/>
              </a:rPr>
              <a:t>。晴</a:t>
            </a:r>
            <a:r>
              <a:rPr lang="zh-CN" altLang="en-US" sz="2400" b="1" dirty="0" smtClean="0">
                <a:solidFill>
                  <a:srgbClr val="FF0000"/>
                </a:solidFill>
                <a:latin typeface="仿宋" pitchFamily="49" charset="-122"/>
                <a:ea typeface="仿宋" pitchFamily="49" charset="-122"/>
              </a:rPr>
              <a:t>江一女浣，朝日众鸡鸣。</a:t>
            </a:r>
          </a:p>
          <a:p>
            <a:r>
              <a:rPr lang="zh-CN" altLang="en-US" sz="2400" b="1" dirty="0" smtClean="0">
                <a:solidFill>
                  <a:srgbClr val="FF0000"/>
                </a:solidFill>
                <a:latin typeface="仿宋" pitchFamily="49" charset="-122"/>
                <a:ea typeface="仿宋" pitchFamily="49" charset="-122"/>
              </a:rPr>
              <a:t>　　水国舟中市，山桥树杪</a:t>
            </a:r>
            <a:r>
              <a:rPr lang="en-US" altLang="zh-CN" sz="2400" b="1" dirty="0" smtClean="0">
                <a:solidFill>
                  <a:srgbClr val="FF0000"/>
                </a:solidFill>
                <a:latin typeface="仿宋" pitchFamily="49" charset="-122"/>
                <a:ea typeface="仿宋" pitchFamily="49" charset="-122"/>
              </a:rPr>
              <a:t>[1]</a:t>
            </a:r>
            <a:r>
              <a:rPr lang="zh-CN" altLang="en-US" sz="2400" b="1" dirty="0" smtClean="0">
                <a:solidFill>
                  <a:srgbClr val="FF0000"/>
                </a:solidFill>
                <a:latin typeface="仿宋" pitchFamily="49" charset="-122"/>
                <a:ea typeface="仿宋" pitchFamily="49" charset="-122"/>
              </a:rPr>
              <a:t>行</a:t>
            </a:r>
            <a:r>
              <a:rPr lang="zh-CN" altLang="en-US" sz="2400" b="1" dirty="0" smtClean="0">
                <a:solidFill>
                  <a:srgbClr val="FF0000"/>
                </a:solidFill>
                <a:latin typeface="仿宋" pitchFamily="49" charset="-122"/>
                <a:ea typeface="仿宋" pitchFamily="49" charset="-122"/>
              </a:rPr>
              <a:t>。登高万井</a:t>
            </a:r>
            <a:r>
              <a:rPr lang="zh-CN" altLang="en-US" sz="2400" b="1" dirty="0" smtClean="0">
                <a:solidFill>
                  <a:srgbClr val="FF0000"/>
                </a:solidFill>
                <a:latin typeface="仿宋" pitchFamily="49" charset="-122"/>
                <a:ea typeface="仿宋" pitchFamily="49" charset="-122"/>
              </a:rPr>
              <a:t>出，眺迥二流明。</a:t>
            </a:r>
          </a:p>
          <a:p>
            <a:r>
              <a:rPr lang="zh-CN" altLang="en-US" sz="2400" b="1" dirty="0" smtClean="0">
                <a:solidFill>
                  <a:srgbClr val="FF0000"/>
                </a:solidFill>
                <a:latin typeface="仿宋" pitchFamily="49" charset="-122"/>
                <a:ea typeface="仿宋" pitchFamily="49" charset="-122"/>
              </a:rPr>
              <a:t>　　人作殊方语，莺为故国声</a:t>
            </a:r>
            <a:r>
              <a:rPr lang="zh-CN" altLang="en-US" sz="2400" b="1" dirty="0" smtClean="0">
                <a:solidFill>
                  <a:srgbClr val="FF0000"/>
                </a:solidFill>
                <a:latin typeface="仿宋" pitchFamily="49" charset="-122"/>
                <a:ea typeface="仿宋" pitchFamily="49" charset="-122"/>
              </a:rPr>
              <a:t>。赖</a:t>
            </a:r>
            <a:r>
              <a:rPr lang="zh-CN" altLang="en-US" sz="2400" b="1" dirty="0" smtClean="0">
                <a:solidFill>
                  <a:srgbClr val="FF0000"/>
                </a:solidFill>
                <a:latin typeface="仿宋" pitchFamily="49" charset="-122"/>
                <a:ea typeface="仿宋" pitchFamily="49" charset="-122"/>
              </a:rPr>
              <a:t>多山水趣，稍解别离情。</a:t>
            </a:r>
          </a:p>
          <a:p>
            <a:r>
              <a:rPr lang="zh-CN" altLang="en-US" sz="2400" b="1" dirty="0" smtClean="0">
                <a:latin typeface="仿宋" pitchFamily="49" charset="-122"/>
                <a:ea typeface="仿宋" pitchFamily="49" charset="-122"/>
              </a:rPr>
              <a:t>　　</a:t>
            </a:r>
            <a:r>
              <a:rPr lang="zh-CN" altLang="en-US" sz="2400" b="1" dirty="0" smtClean="0">
                <a:solidFill>
                  <a:srgbClr val="0000FF"/>
                </a:solidFill>
                <a:latin typeface="仿宋" pitchFamily="49" charset="-122"/>
                <a:ea typeface="仿宋" pitchFamily="49" charset="-122"/>
              </a:rPr>
              <a:t>注释：</a:t>
            </a:r>
            <a:r>
              <a:rPr lang="en-US" altLang="zh-CN" sz="2400" b="1" dirty="0" smtClean="0">
                <a:solidFill>
                  <a:srgbClr val="0000FF"/>
                </a:solidFill>
                <a:latin typeface="仿宋" pitchFamily="49" charset="-122"/>
                <a:ea typeface="仿宋" pitchFamily="49" charset="-122"/>
              </a:rPr>
              <a:t>[1]</a:t>
            </a:r>
            <a:r>
              <a:rPr lang="zh-CN" altLang="en-US" sz="2400" b="1" dirty="0" smtClean="0">
                <a:solidFill>
                  <a:srgbClr val="0000FF"/>
                </a:solidFill>
                <a:latin typeface="仿宋" pitchFamily="49" charset="-122"/>
                <a:ea typeface="仿宋" pitchFamily="49" charset="-122"/>
              </a:rPr>
              <a:t>树杪：树梢</a:t>
            </a:r>
            <a:r>
              <a:rPr lang="zh-CN" altLang="en-US" sz="2400" b="1" dirty="0" smtClean="0">
                <a:solidFill>
                  <a:srgbClr val="0000FF"/>
                </a:solidFill>
                <a:latin typeface="仿宋" pitchFamily="49" charset="-122"/>
                <a:ea typeface="仿宋" pitchFamily="49" charset="-122"/>
              </a:rPr>
              <a:t>。</a:t>
            </a:r>
            <a:endParaRPr lang="en-US" altLang="zh-CN" sz="2400" b="1" dirty="0" smtClean="0">
              <a:solidFill>
                <a:srgbClr val="0000FF"/>
              </a:solidFill>
              <a:latin typeface="仿宋" pitchFamily="49" charset="-122"/>
              <a:ea typeface="仿宋" pitchFamily="49" charset="-122"/>
            </a:endParaRPr>
          </a:p>
          <a:p>
            <a:endParaRPr lang="zh-CN" altLang="en-US" sz="2400" b="1" dirty="0" smtClean="0">
              <a:solidFill>
                <a:srgbClr val="0000FF"/>
              </a:solidFill>
              <a:latin typeface="仿宋" pitchFamily="49" charset="-122"/>
              <a:ea typeface="仿宋" pitchFamily="49" charset="-122"/>
            </a:endParaRPr>
          </a:p>
          <a:p>
            <a:r>
              <a:rPr lang="en-US" altLang="zh-CN" sz="2400" b="1" dirty="0" smtClean="0">
                <a:solidFill>
                  <a:srgbClr val="0000FF"/>
                </a:solidFill>
                <a:latin typeface="仿宋" pitchFamily="49" charset="-122"/>
                <a:ea typeface="仿宋" pitchFamily="49" charset="-122"/>
              </a:rPr>
              <a:t>17</a:t>
            </a:r>
            <a:r>
              <a:rPr lang="zh-CN" altLang="en-US" sz="2400" b="1" dirty="0" smtClean="0">
                <a:solidFill>
                  <a:srgbClr val="0000FF"/>
                </a:solidFill>
                <a:latin typeface="仿宋" pitchFamily="49" charset="-122"/>
                <a:ea typeface="仿宋" pitchFamily="49" charset="-122"/>
              </a:rPr>
              <a:t>、同样</a:t>
            </a:r>
            <a:r>
              <a:rPr lang="zh-CN" altLang="en-US" sz="2400" b="1" dirty="0" smtClean="0">
                <a:solidFill>
                  <a:srgbClr val="0000FF"/>
                </a:solidFill>
                <a:latin typeface="仿宋" pitchFamily="49" charset="-122"/>
                <a:ea typeface="仿宋" pitchFamily="49" charset="-122"/>
              </a:rPr>
              <a:t>是描绘山峡，</a:t>
            </a:r>
            <a:r>
              <a:rPr lang="en-US" altLang="zh-CN" sz="2400" b="1" dirty="0" smtClean="0">
                <a:solidFill>
                  <a:srgbClr val="0000FF"/>
                </a:solidFill>
                <a:latin typeface="仿宋" pitchFamily="49" charset="-122"/>
                <a:ea typeface="仿宋" pitchFamily="49" charset="-122"/>
              </a:rPr>
              <a:t>《</a:t>
            </a:r>
            <a:r>
              <a:rPr lang="zh-CN" altLang="en-US" sz="2400" b="1" dirty="0" smtClean="0">
                <a:solidFill>
                  <a:srgbClr val="0000FF"/>
                </a:solidFill>
                <a:latin typeface="仿宋" pitchFamily="49" charset="-122"/>
                <a:ea typeface="仿宋" pitchFamily="49" charset="-122"/>
              </a:rPr>
              <a:t>晓行巴峡</a:t>
            </a:r>
            <a:r>
              <a:rPr lang="en-US" altLang="zh-CN" sz="2400" b="1" dirty="0" smtClean="0">
                <a:solidFill>
                  <a:srgbClr val="0000FF"/>
                </a:solidFill>
                <a:latin typeface="仿宋" pitchFamily="49" charset="-122"/>
                <a:ea typeface="仿宋" pitchFamily="49" charset="-122"/>
              </a:rPr>
              <a:t>》</a:t>
            </a:r>
            <a:r>
              <a:rPr lang="zh-CN" altLang="en-US" sz="2400" b="1" dirty="0" smtClean="0">
                <a:solidFill>
                  <a:srgbClr val="0000FF"/>
                </a:solidFill>
                <a:latin typeface="仿宋" pitchFamily="49" charset="-122"/>
                <a:ea typeface="仿宋" pitchFamily="49" charset="-122"/>
              </a:rPr>
              <a:t>与下列诗句相比，在运用意象、抒发情感方面有何不同？请结合诗句，具体分析。（</a:t>
            </a:r>
            <a:r>
              <a:rPr lang="en-US" altLang="zh-CN" sz="2400" b="1" dirty="0" smtClean="0">
                <a:solidFill>
                  <a:srgbClr val="0000FF"/>
                </a:solidFill>
                <a:latin typeface="仿宋" pitchFamily="49" charset="-122"/>
                <a:ea typeface="仿宋" pitchFamily="49" charset="-122"/>
              </a:rPr>
              <a:t>6</a:t>
            </a:r>
            <a:r>
              <a:rPr lang="zh-CN" altLang="en-US" sz="2400" b="1" dirty="0" smtClean="0">
                <a:solidFill>
                  <a:srgbClr val="0000FF"/>
                </a:solidFill>
                <a:latin typeface="仿宋" pitchFamily="49" charset="-122"/>
                <a:ea typeface="仿宋" pitchFamily="49" charset="-122"/>
              </a:rPr>
              <a:t>分</a:t>
            </a:r>
            <a:r>
              <a:rPr lang="zh-CN" altLang="en-US" sz="2400" b="1" dirty="0" smtClean="0">
                <a:solidFill>
                  <a:srgbClr val="0000FF"/>
                </a:solidFill>
                <a:latin typeface="仿宋" pitchFamily="49" charset="-122"/>
                <a:ea typeface="仿宋" pitchFamily="49" charset="-122"/>
              </a:rPr>
              <a:t>）</a:t>
            </a:r>
            <a:endParaRPr lang="en-US" altLang="zh-CN" sz="2400" b="1" dirty="0" smtClean="0">
              <a:solidFill>
                <a:srgbClr val="0000FF"/>
              </a:solidFill>
              <a:latin typeface="仿宋" pitchFamily="49" charset="-122"/>
              <a:ea typeface="仿宋" pitchFamily="49" charset="-122"/>
            </a:endParaRPr>
          </a:p>
          <a:p>
            <a:endParaRPr lang="zh-CN" altLang="en-US" sz="2400" b="1" dirty="0" smtClean="0">
              <a:solidFill>
                <a:srgbClr val="0000FF"/>
              </a:solidFill>
              <a:latin typeface="仿宋" pitchFamily="49" charset="-122"/>
              <a:ea typeface="仿宋" pitchFamily="49" charset="-122"/>
            </a:endParaRPr>
          </a:p>
          <a:p>
            <a:r>
              <a:rPr lang="zh-CN" altLang="en-US" sz="2400" b="1" dirty="0" smtClean="0">
                <a:solidFill>
                  <a:srgbClr val="0000FF"/>
                </a:solidFill>
                <a:latin typeface="仿宋" pitchFamily="49" charset="-122"/>
                <a:ea typeface="仿宋" pitchFamily="49" charset="-122"/>
              </a:rPr>
              <a:t>　　</a:t>
            </a:r>
            <a:r>
              <a:rPr lang="zh-CN" altLang="en-US" sz="2400" b="1" dirty="0" smtClean="0">
                <a:solidFill>
                  <a:srgbClr val="FF0000"/>
                </a:solidFill>
                <a:latin typeface="仿宋" pitchFamily="49" charset="-122"/>
                <a:ea typeface="仿宋" pitchFamily="49" charset="-122"/>
              </a:rPr>
              <a:t>巴东三峡巫峡长，猿鸣三声泪沾裳。</a:t>
            </a:r>
            <a:r>
              <a:rPr lang="zh-CN" altLang="en-US" sz="2400" b="1" dirty="0" smtClean="0">
                <a:solidFill>
                  <a:srgbClr val="0000FF"/>
                </a:solidFill>
                <a:latin typeface="仿宋" pitchFamily="49" charset="-122"/>
                <a:ea typeface="仿宋" pitchFamily="49" charset="-122"/>
              </a:rPr>
              <a:t>（郦道元 </a:t>
            </a:r>
            <a:r>
              <a:rPr lang="en-US" altLang="zh-CN" sz="2400" b="1" dirty="0" smtClean="0">
                <a:solidFill>
                  <a:srgbClr val="0000FF"/>
                </a:solidFill>
                <a:latin typeface="仿宋" pitchFamily="49" charset="-122"/>
                <a:ea typeface="仿宋" pitchFamily="49" charset="-122"/>
              </a:rPr>
              <a:t>《</a:t>
            </a:r>
            <a:r>
              <a:rPr lang="zh-CN" altLang="en-US" sz="2400" b="1" dirty="0" smtClean="0">
                <a:solidFill>
                  <a:srgbClr val="0000FF"/>
                </a:solidFill>
                <a:latin typeface="仿宋" pitchFamily="49" charset="-122"/>
                <a:ea typeface="仿宋" pitchFamily="49" charset="-122"/>
              </a:rPr>
              <a:t>水经注</a:t>
            </a:r>
            <a:r>
              <a:rPr lang="en-US" altLang="zh-CN" sz="2400" b="1" dirty="0" smtClean="0">
                <a:solidFill>
                  <a:srgbClr val="0000FF"/>
                </a:solidFill>
                <a:latin typeface="仿宋" pitchFamily="49" charset="-122"/>
                <a:ea typeface="仿宋" pitchFamily="49" charset="-122"/>
              </a:rPr>
              <a:t>》</a:t>
            </a:r>
            <a:r>
              <a:rPr lang="zh-CN" altLang="en-US" sz="2400" b="1" dirty="0" smtClean="0">
                <a:solidFill>
                  <a:srgbClr val="0000FF"/>
                </a:solidFill>
                <a:latin typeface="仿宋" pitchFamily="49" charset="-122"/>
                <a:ea typeface="仿宋" pitchFamily="49" charset="-122"/>
              </a:rPr>
              <a:t>）</a:t>
            </a:r>
          </a:p>
          <a:p>
            <a:r>
              <a:rPr lang="zh-CN" altLang="en-US" sz="2400" b="1" dirty="0" smtClean="0">
                <a:solidFill>
                  <a:srgbClr val="0000FF"/>
                </a:solidFill>
                <a:latin typeface="仿宋" pitchFamily="49" charset="-122"/>
                <a:ea typeface="仿宋" pitchFamily="49" charset="-122"/>
              </a:rPr>
              <a:t>　　</a:t>
            </a:r>
            <a:r>
              <a:rPr lang="zh-CN" altLang="en-US" sz="2400" b="1" dirty="0" smtClean="0">
                <a:solidFill>
                  <a:srgbClr val="FF0000"/>
                </a:solidFill>
                <a:latin typeface="仿宋" pitchFamily="49" charset="-122"/>
                <a:ea typeface="仿宋" pitchFamily="49" charset="-122"/>
              </a:rPr>
              <a:t>玉露凋伤枫树林，巫山巫峡气萧森。</a:t>
            </a:r>
            <a:r>
              <a:rPr lang="zh-CN" altLang="en-US" sz="2400" b="1" dirty="0" smtClean="0">
                <a:solidFill>
                  <a:srgbClr val="0000FF"/>
                </a:solidFill>
                <a:latin typeface="仿宋" pitchFamily="49" charset="-122"/>
                <a:ea typeface="仿宋" pitchFamily="49" charset="-122"/>
              </a:rPr>
              <a:t>（杜甫</a:t>
            </a:r>
            <a:r>
              <a:rPr lang="en-US" altLang="zh-CN" sz="2400" b="1" dirty="0" smtClean="0">
                <a:solidFill>
                  <a:srgbClr val="0000FF"/>
                </a:solidFill>
                <a:latin typeface="仿宋" pitchFamily="49" charset="-122"/>
                <a:ea typeface="仿宋" pitchFamily="49" charset="-122"/>
              </a:rPr>
              <a:t>《</a:t>
            </a:r>
            <a:r>
              <a:rPr lang="zh-CN" altLang="en-US" sz="2400" b="1" dirty="0" smtClean="0">
                <a:solidFill>
                  <a:srgbClr val="0000FF"/>
                </a:solidFill>
                <a:latin typeface="仿宋" pitchFamily="49" charset="-122"/>
                <a:ea typeface="仿宋" pitchFamily="49" charset="-122"/>
              </a:rPr>
              <a:t>秋兴八首</a:t>
            </a:r>
            <a:r>
              <a:rPr lang="en-US" altLang="zh-CN" sz="2400" b="1" dirty="0" smtClean="0">
                <a:solidFill>
                  <a:srgbClr val="0000FF"/>
                </a:solidFill>
                <a:latin typeface="仿宋" pitchFamily="49" charset="-122"/>
                <a:ea typeface="仿宋" pitchFamily="49" charset="-122"/>
              </a:rPr>
              <a:t>》</a:t>
            </a:r>
            <a:r>
              <a:rPr lang="zh-CN" altLang="en-US" sz="2400" b="1" dirty="0" smtClean="0">
                <a:solidFill>
                  <a:srgbClr val="0000FF"/>
                </a:solidFill>
                <a:latin typeface="仿宋" pitchFamily="49" charset="-122"/>
                <a:ea typeface="仿宋" pitchFamily="49" charset="-122"/>
              </a:rPr>
              <a:t>）</a:t>
            </a:r>
          </a:p>
          <a:p>
            <a:endParaRPr lang="zh-CN" altLang="en-US" dirty="0"/>
          </a:p>
        </p:txBody>
      </p:sp>
    </p:spTree>
  </p:cSld>
  <p:clrMapOvr>
    <a:masterClrMapping/>
  </p:clrMapOvr>
</p:sld>
</file>

<file path=ppt/theme/theme1.xml><?xml version="1.0" encoding="utf-8"?>
<a:theme xmlns:a="http://schemas.openxmlformats.org/drawingml/2006/main" name="Office 主题">
  <a:themeElements>
    <a:clrScheme name="Office">
      <a:dk1>
        <a:sysClr val="windowText" lastClr="000000"/>
      </a:dk1>
      <a:lt1>
        <a:sysClr val="window" lastClr="CCE8C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780</TotalTime>
  <Words>1633</Words>
  <Application>Microsoft Office PowerPoint</Application>
  <PresentationFormat>全屏显示(4:3)</PresentationFormat>
  <Paragraphs>139</Paragraphs>
  <Slides>13</Slides>
  <Notes>0</Notes>
  <HiddenSlides>0</HiddenSlides>
  <MMClips>0</MMClips>
  <ScaleCrop>false</ScaleCrop>
  <HeadingPairs>
    <vt:vector size="4" baseType="variant">
      <vt:variant>
        <vt:lpstr>主题</vt:lpstr>
      </vt:variant>
      <vt:variant>
        <vt:i4>1</vt:i4>
      </vt:variant>
      <vt:variant>
        <vt:lpstr>幻灯片标题</vt:lpstr>
      </vt:variant>
      <vt:variant>
        <vt:i4>13</vt:i4>
      </vt:variant>
    </vt:vector>
  </HeadingPairs>
  <TitlesOfParts>
    <vt:vector size="14" baseType="lpstr">
      <vt:lpstr>Office 主题</vt:lpstr>
      <vt:lpstr>幻灯片 1</vt:lpstr>
      <vt:lpstr>幻灯片 2</vt:lpstr>
      <vt:lpstr>幻灯片 3</vt:lpstr>
      <vt:lpstr>幻灯片 4</vt:lpstr>
      <vt:lpstr>幻灯片 5</vt:lpstr>
      <vt:lpstr>幻灯片 6</vt:lpstr>
      <vt:lpstr>幻灯片 7</vt:lpstr>
      <vt:lpstr>幻灯片 8</vt:lpstr>
      <vt:lpstr>幻灯片 9</vt:lpstr>
      <vt:lpstr>幻灯片 10</vt:lpstr>
      <vt:lpstr>幻灯片 11</vt:lpstr>
      <vt:lpstr>幻灯片 12</vt:lpstr>
      <vt:lpstr>幻灯片 13</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幻灯片 1</dc:title>
  <dc:creator>coputer</dc:creator>
  <cp:lastModifiedBy>coputer</cp:lastModifiedBy>
  <cp:revision>4</cp:revision>
  <dcterms:created xsi:type="dcterms:W3CDTF">2019-03-11T07:58:39Z</dcterms:created>
  <dcterms:modified xsi:type="dcterms:W3CDTF">2019-03-12T09:35:10Z</dcterms:modified>
</cp:coreProperties>
</file>