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8" r:id="rId3"/>
    <p:sldId id="319" r:id="rId4"/>
    <p:sldId id="321" r:id="rId5"/>
    <p:sldId id="320" r:id="rId6"/>
    <p:sldId id="322" r:id="rId7"/>
    <p:sldId id="323" r:id="rId8"/>
    <p:sldId id="324" r:id="rId9"/>
    <p:sldId id="337" r:id="rId10"/>
    <p:sldId id="339" r:id="rId11"/>
    <p:sldId id="338" r:id="rId12"/>
    <p:sldId id="340" r:id="rId13"/>
    <p:sldId id="341" r:id="rId14"/>
    <p:sldId id="334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C7BF0429-28C7-4877-843C-8E337DEFEFDD}">
          <p14:sldIdLst>
            <p14:sldId id="256"/>
            <p14:sldId id="318"/>
            <p14:sldId id="319"/>
            <p14:sldId id="321"/>
            <p14:sldId id="320"/>
            <p14:sldId id="322"/>
            <p14:sldId id="323"/>
            <p14:sldId id="324"/>
            <p14:sldId id="337"/>
            <p14:sldId id="339"/>
            <p14:sldId id="338"/>
            <p14:sldId id="340"/>
            <p14:sldId id="341"/>
            <p14:sldId id="33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A77BE8-2B3B-482B-8C4C-75C85D978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01A02E0-DF63-4783-BCD4-C3BAF1ABDB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9E967B-57E0-4075-AA9E-2FDD83DC7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938B19-E7F3-4D2B-A37C-8C162FC63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CBB4B8-3FD7-4713-B192-BEBE0986D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73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67B841-491E-4D85-9E44-2FA7FCCE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85402B5-C1B0-4AB5-9B4A-BE562E2D1F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569B15-8DA5-4BE2-BFF7-1441C358E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AFB200-16B5-4CD7-AD3F-2363052B4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53F7C7-9D26-4C4F-9780-0411BAD02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30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8DFFD9-EE51-48BE-9B9A-33271A926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619C5E8-B465-409E-B325-4F5DE08B31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974B9-6D9E-44B0-A2B3-FB5FBA450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CE3856-8465-4B49-926E-A8906D396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2016925-F23F-4B69-928B-1FACF0D8D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246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159C40-6DB5-44D7-B6A6-75B1A3EF1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CDCD25-B51A-4FF5-B4E2-B4C793B0D2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F5F633E-BB3A-4EA3-B956-B8CF46152D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0A26946-8D70-4F1A-96F6-C0AF1F6F8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008D8BE-38E3-4C59-87EF-4BDC98B80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8FF185-7ECD-45BB-BBC1-B938D8C3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5760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1D3019-C099-47F0-9BA3-B6FD2AA63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1692466-3453-4328-B323-0DEC4C0F3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9AEDFC7-AC1E-42F7-99FF-9BA756D4D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AD0A47E-1D84-4A17-8E7A-C9F42E7D88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5264C80-1DF7-4F17-9F60-F0308F272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E11D15D-ADD6-412A-8A89-A997F1AD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C7CD2BE-3F40-4D22-8771-FE622D2D8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1F6ADF0-7A9D-40C3-BEC3-B12D6B67E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84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489D0D-26F8-488C-ADBF-CC5CAA79C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3CD2376-1FD5-4A05-8344-C57776FBC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7DC6482-3D1E-42BA-AC56-A9BAF378E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D4C6513-F79E-4A1D-8A64-A87348197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17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468FF70-B0CF-41EF-83E8-40C27E5A8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7C12C08-DFC4-4EDD-A2E8-D5E659DB1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9A0EDB2-CC13-4F50-BB93-B97767401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6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E1BF23-A52A-4DCF-AD86-E2A885B9A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39DC53D-E27B-4E7C-A23A-055C774B0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275B09C-4693-4F72-A10F-A0797031CD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AD11869-66A0-4028-B157-ABB40F07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7BE9DA3-D3D3-4F45-BF09-F171CAEED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6E6882F-E36F-4B13-9FE5-6D384A190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35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788772-3D17-4CC4-9F09-FEAE4B24D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B6AFC6A-8D9A-4C73-8883-EE3BECB505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7CB3E44-F11E-463F-A8B0-862EF5AC2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AAD8EFE-9488-4B6A-BC97-6F92EA4E7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987954-4901-4D1C-B87B-6974A25D2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F79186-A8FD-4D81-9AAF-FD58FAF0D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39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9549A8-3636-4120-8EEF-FDF7F5423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F1E16F-1FF0-4F21-B717-71CF043D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BFFB69F-02C2-49D4-BE4C-FF467B592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ED6B75C-9915-41EC-A09C-5D6C65683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BC4B247-1646-48C1-8919-01B1433C6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9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CAE5FBD-CD7A-43C7-B166-5FD636D6F8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248D06E-FCD2-47AC-897A-A7089D6B7C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8BBFFD-D671-406D-B4F0-72C398936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723E45-8F0D-4841-9D43-BBB1AC13E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3B38E5-7AB5-4D63-B787-9F10B3024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3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3B93731-B592-4CEF-A169-64E78C3DB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69A630-4590-469B-9A12-3022C8C098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905FCDE-A284-4863-A4D8-0131A2513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4354D-AE7F-44EA-B192-7FDB6C7CA409}" type="datetimeFigureOut">
              <a:rPr lang="zh-CN" altLang="en-US" smtClean="0"/>
              <a:t>2022/6/24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7D371E5-9A3A-44E1-970F-871D4FF6ED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528E62-275A-47FF-A8ED-5FF7E7028A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17E42-82B8-480E-9D1B-23ACF524FE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8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C3F603A-15BD-4879-B67A-9F4E88FED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15" y="0"/>
            <a:ext cx="11972437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FCD40C0E-C8B5-4A22-B76E-0682AE27EC7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57150">
            <a:solidFill>
              <a:srgbClr val="9D6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4382D421-34D8-4AE2-9DFB-44004AF26FD6}"/>
              </a:ext>
            </a:extLst>
          </p:cNvPr>
          <p:cNvGrpSpPr/>
          <p:nvPr/>
        </p:nvGrpSpPr>
        <p:grpSpPr>
          <a:xfrm>
            <a:off x="1196340" y="440706"/>
            <a:ext cx="9577515" cy="537072"/>
            <a:chOff x="1196340" y="440706"/>
            <a:chExt cx="9577515" cy="537072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63F3212E-20F3-4351-8DA8-F1B47563F4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331" r="50000" b="25715"/>
            <a:stretch/>
          </p:blipFill>
          <p:spPr>
            <a:xfrm>
              <a:off x="5185223" y="440706"/>
              <a:ext cx="1821553" cy="537072"/>
            </a:xfrm>
            <a:prstGeom prst="rect">
              <a:avLst/>
            </a:prstGeom>
          </p:spPr>
        </p:pic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865410FE-E18D-4700-9028-EAD41E5BEADB}"/>
                </a:ext>
              </a:extLst>
            </p:cNvPr>
            <p:cNvCxnSpPr>
              <a:cxnSpLocks/>
            </p:cNvCxnSpPr>
            <p:nvPr/>
          </p:nvCxnSpPr>
          <p:spPr>
            <a:xfrm>
              <a:off x="1196340" y="952134"/>
              <a:ext cx="3988883" cy="0"/>
            </a:xfrm>
            <a:prstGeom prst="line">
              <a:avLst/>
            </a:prstGeom>
            <a:ln>
              <a:solidFill>
                <a:srgbClr val="948C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A9CC122D-4849-484B-8DD7-A5D15787D984}"/>
                </a:ext>
              </a:extLst>
            </p:cNvPr>
            <p:cNvCxnSpPr>
              <a:cxnSpLocks/>
            </p:cNvCxnSpPr>
            <p:nvPr/>
          </p:nvCxnSpPr>
          <p:spPr>
            <a:xfrm>
              <a:off x="6784972" y="952134"/>
              <a:ext cx="3988883" cy="0"/>
            </a:xfrm>
            <a:prstGeom prst="line">
              <a:avLst/>
            </a:prstGeom>
            <a:ln>
              <a:solidFill>
                <a:srgbClr val="948C3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梯形 15">
            <a:extLst>
              <a:ext uri="{FF2B5EF4-FFF2-40B4-BE49-F238E27FC236}">
                <a16:creationId xmlns:a16="http://schemas.microsoft.com/office/drawing/2014/main" id="{4411490F-464C-4DAA-9176-74B3FE09D57E}"/>
              </a:ext>
            </a:extLst>
          </p:cNvPr>
          <p:cNvSpPr/>
          <p:nvPr/>
        </p:nvSpPr>
        <p:spPr>
          <a:xfrm>
            <a:off x="400522" y="5553512"/>
            <a:ext cx="11723418" cy="1284955"/>
          </a:xfrm>
          <a:custGeom>
            <a:avLst/>
            <a:gdLst>
              <a:gd name="connsiteX0" fmla="*/ 0 w 10271759"/>
              <a:gd name="connsiteY0" fmla="*/ 1957355 h 1957355"/>
              <a:gd name="connsiteX1" fmla="*/ 489339 w 10271759"/>
              <a:gd name="connsiteY1" fmla="*/ 0 h 1957355"/>
              <a:gd name="connsiteX2" fmla="*/ 9782420 w 10271759"/>
              <a:gd name="connsiteY2" fmla="*/ 0 h 1957355"/>
              <a:gd name="connsiteX3" fmla="*/ 10271759 w 10271759"/>
              <a:gd name="connsiteY3" fmla="*/ 1957355 h 1957355"/>
              <a:gd name="connsiteX4" fmla="*/ 0 w 10271759"/>
              <a:gd name="connsiteY4" fmla="*/ 1957355 h 1957355"/>
              <a:gd name="connsiteX0" fmla="*/ 0 w 11018519"/>
              <a:gd name="connsiteY0" fmla="*/ 1957355 h 1972595"/>
              <a:gd name="connsiteX1" fmla="*/ 489339 w 11018519"/>
              <a:gd name="connsiteY1" fmla="*/ 0 h 1972595"/>
              <a:gd name="connsiteX2" fmla="*/ 9782420 w 11018519"/>
              <a:gd name="connsiteY2" fmla="*/ 0 h 1972595"/>
              <a:gd name="connsiteX3" fmla="*/ 11018519 w 11018519"/>
              <a:gd name="connsiteY3" fmla="*/ 1972595 h 1972595"/>
              <a:gd name="connsiteX4" fmla="*/ 0 w 11018519"/>
              <a:gd name="connsiteY4" fmla="*/ 1957355 h 1972595"/>
              <a:gd name="connsiteX0" fmla="*/ 0 w 11658599"/>
              <a:gd name="connsiteY0" fmla="*/ 2003075 h 2003075"/>
              <a:gd name="connsiteX1" fmla="*/ 1129419 w 11658599"/>
              <a:gd name="connsiteY1" fmla="*/ 0 h 2003075"/>
              <a:gd name="connsiteX2" fmla="*/ 10422500 w 11658599"/>
              <a:gd name="connsiteY2" fmla="*/ 0 h 2003075"/>
              <a:gd name="connsiteX3" fmla="*/ 11658599 w 11658599"/>
              <a:gd name="connsiteY3" fmla="*/ 1972595 h 2003075"/>
              <a:gd name="connsiteX4" fmla="*/ 0 w 11658599"/>
              <a:gd name="connsiteY4" fmla="*/ 2003075 h 200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58599" h="2003075">
                <a:moveTo>
                  <a:pt x="0" y="2003075"/>
                </a:moveTo>
                <a:lnTo>
                  <a:pt x="1129419" y="0"/>
                </a:lnTo>
                <a:lnTo>
                  <a:pt x="10422500" y="0"/>
                </a:lnTo>
                <a:lnTo>
                  <a:pt x="11658599" y="1972595"/>
                </a:lnTo>
                <a:lnTo>
                  <a:pt x="0" y="2003075"/>
                </a:lnTo>
                <a:close/>
              </a:path>
            </a:pathLst>
          </a:custGeom>
          <a:gradFill flip="none" rotWithShape="1">
            <a:gsLst>
              <a:gs pos="0">
                <a:srgbClr val="9D6700">
                  <a:alpha val="55000"/>
                </a:srgbClr>
              </a:gs>
              <a:gs pos="20000">
                <a:srgbClr val="9D6700">
                  <a:alpha val="30000"/>
                </a:srgbClr>
              </a:gs>
              <a:gs pos="44000">
                <a:srgbClr val="9D6700">
                  <a:alpha val="0"/>
                </a:srgbClr>
              </a:gs>
              <a:gs pos="100000">
                <a:srgbClr val="9D6700">
                  <a:alpha val="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02C4190-3667-4B49-B6F0-39A4A803E0AE}"/>
              </a:ext>
            </a:extLst>
          </p:cNvPr>
          <p:cNvSpPr txBox="1"/>
          <p:nvPr/>
        </p:nvSpPr>
        <p:spPr>
          <a:xfrm>
            <a:off x="939567" y="2142011"/>
            <a:ext cx="10392999" cy="5232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第二单元  辽宋夏金元时期：民族关系发展和社会变化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  <a:latin typeface="方正清刻本悦宋简体" panose="02000000000000000000" pitchFamily="2" charset="-122"/>
              <a:ea typeface="方正清刻本悦宋简体" panose="02000000000000000000" pitchFamily="2" charset="-122"/>
              <a:cs typeface="+mn-cs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id="{C10AF60D-3929-4A55-ACDA-2DE121DC0D3D}"/>
              </a:ext>
            </a:extLst>
          </p:cNvPr>
          <p:cNvSpPr/>
          <p:nvPr/>
        </p:nvSpPr>
        <p:spPr bwMode="auto">
          <a:xfrm flipV="1">
            <a:off x="3535191" y="6195989"/>
            <a:ext cx="5114182" cy="9790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3AD1DA7-7E7D-4AA6-B862-2F3FCCAFF909}"/>
              </a:ext>
            </a:extLst>
          </p:cNvPr>
          <p:cNvSpPr txBox="1"/>
          <p:nvPr/>
        </p:nvSpPr>
        <p:spPr>
          <a:xfrm>
            <a:off x="2323751" y="3429000"/>
            <a:ext cx="7608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第</a:t>
            </a:r>
            <a:r>
              <a:rPr lang="en-US" altLang="zh-CN" sz="4000" dirty="0">
                <a:solidFill>
                  <a:srgbClr val="7030A0"/>
                </a:solidFill>
              </a:rPr>
              <a:t>7</a:t>
            </a:r>
            <a:r>
              <a:rPr lang="zh-CN" altLang="en-US" sz="4000" dirty="0">
                <a:solidFill>
                  <a:srgbClr val="7030A0"/>
                </a:solidFill>
              </a:rPr>
              <a:t>课    辽、西夏与北宋的并立</a:t>
            </a:r>
          </a:p>
        </p:txBody>
      </p:sp>
    </p:spTree>
    <p:extLst>
      <p:ext uri="{BB962C8B-B14F-4D97-AF65-F5344CB8AC3E}">
        <p14:creationId xmlns:p14="http://schemas.microsoft.com/office/powerpoint/2010/main" val="719256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9CC1675-2658-4251-A15D-3ABA6B202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pic>
        <p:nvPicPr>
          <p:cNvPr id="3" name="Picture 3" descr="辽宋西夏-2">
            <a:extLst>
              <a:ext uri="{FF2B5EF4-FFF2-40B4-BE49-F238E27FC236}">
                <a16:creationId xmlns:a16="http://schemas.microsoft.com/office/drawing/2014/main" id="{F5DA393A-C757-4A22-9CFF-33D6E144B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05" y="2072081"/>
            <a:ext cx="5956183" cy="44461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C7DCF6D5-1AA7-43E3-817F-899FCB21F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652" y="2686342"/>
            <a:ext cx="505524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1544022C-46FE-4FF4-91B2-6E7D67F69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2095" y="3598127"/>
            <a:ext cx="470613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49E01E45-9B03-45E1-842B-F1965DDB2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9548" y="5101281"/>
            <a:ext cx="505525" cy="5232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3968B8E7-96CF-4F1B-B9A9-F493B1C12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505" y="1131975"/>
            <a:ext cx="11216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◆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下图</a:t>
            </a: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3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个年代分别是哪个政权建立的时间呢？</a:t>
            </a: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 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楷体_GB2312" pitchFamily="49" charset="-122"/>
              </a:rPr>
              <a:t>请填在图中的相应位置。</a:t>
            </a: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id="{51445D32-4873-4E77-8514-A0118B2B33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9878" y="2652290"/>
            <a:ext cx="21796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10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世纪初</a:t>
            </a:r>
          </a:p>
        </p:txBody>
      </p:sp>
      <p:sp>
        <p:nvSpPr>
          <p:cNvPr id="9" name="Text Box 11">
            <a:extLst>
              <a:ext uri="{FF2B5EF4-FFF2-40B4-BE49-F238E27FC236}">
                <a16:creationId xmlns:a16="http://schemas.microsoft.com/office/drawing/2014/main" id="{7ABD23D8-80A2-4A78-A05C-D540FAFD8A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44668" y="3859737"/>
            <a:ext cx="2079184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960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年</a:t>
            </a: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id="{D99B1F23-8344-470C-9049-5104620CF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2723" y="5127494"/>
            <a:ext cx="245379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11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世纪前期</a:t>
            </a: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1C759001-A263-46B0-A0D4-A2196DB65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2338" y="5164138"/>
            <a:ext cx="647700" cy="6413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</a:p>
        </p:txBody>
      </p:sp>
      <p:sp>
        <p:nvSpPr>
          <p:cNvPr id="12" name="Text Box 15">
            <a:extLst>
              <a:ext uri="{FF2B5EF4-FFF2-40B4-BE49-F238E27FC236}">
                <a16:creationId xmlns:a16="http://schemas.microsoft.com/office/drawing/2014/main" id="{57DE6881-5B22-4319-9EC5-DB462FC9D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1332" y="2494166"/>
            <a:ext cx="647700" cy="6413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</a:p>
        </p:txBody>
      </p:sp>
      <p:sp>
        <p:nvSpPr>
          <p:cNvPr id="13" name="Text Box 16">
            <a:extLst>
              <a:ext uri="{FF2B5EF4-FFF2-40B4-BE49-F238E27FC236}">
                <a16:creationId xmlns:a16="http://schemas.microsoft.com/office/drawing/2014/main" id="{E5667E0A-3E6D-422B-A86F-A1B40A7E3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1332" y="3887979"/>
            <a:ext cx="647700" cy="6413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</a:p>
        </p:txBody>
      </p:sp>
      <p:pic>
        <p:nvPicPr>
          <p:cNvPr id="14" name="Picture 7" descr="11055A119-87">
            <a:extLst>
              <a:ext uri="{FF2B5EF4-FFF2-40B4-BE49-F238E27FC236}">
                <a16:creationId xmlns:a16="http://schemas.microsoft.com/office/drawing/2014/main" id="{7A398CCF-3817-4E9E-B8B0-CE555A11BF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973" y="3974488"/>
            <a:ext cx="11525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 descr="11055B344-127">
            <a:extLst>
              <a:ext uri="{FF2B5EF4-FFF2-40B4-BE49-F238E27FC236}">
                <a16:creationId xmlns:a16="http://schemas.microsoft.com/office/drawing/2014/main" id="{17116140-74D9-4D55-BCE7-F856B07717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900" y="2753244"/>
            <a:ext cx="11509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11055B395-97">
            <a:extLst>
              <a:ext uri="{FF2B5EF4-FFF2-40B4-BE49-F238E27FC236}">
                <a16:creationId xmlns:a16="http://schemas.microsoft.com/office/drawing/2014/main" id="{F34DFDE1-F216-4E66-9714-6D13908854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973" y="5101281"/>
            <a:ext cx="1079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椭圆 49208">
            <a:extLst>
              <a:ext uri="{FF2B5EF4-FFF2-40B4-BE49-F238E27FC236}">
                <a16:creationId xmlns:a16="http://schemas.microsoft.com/office/drawing/2014/main" id="{5C2EC4F3-E330-48E7-AEFD-4FFE320371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5989" y="4402790"/>
            <a:ext cx="1124126" cy="691778"/>
          </a:xfrm>
          <a:prstGeom prst="ellipse">
            <a:avLst/>
          </a:prstGeom>
          <a:noFill/>
          <a:ln w="76200">
            <a:solidFill>
              <a:srgbClr val="FF000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 dirty="0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CBFB8B05-9388-405A-A8FF-0EE61006DB78}"/>
              </a:ext>
            </a:extLst>
          </p:cNvPr>
          <p:cNvSpPr/>
          <p:nvPr/>
        </p:nvSpPr>
        <p:spPr bwMode="auto">
          <a:xfrm flipV="1">
            <a:off x="1890721" y="1761456"/>
            <a:ext cx="8885933" cy="109463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5" name="Text Box 2">
            <a:extLst>
              <a:ext uri="{FF2B5EF4-FFF2-40B4-BE49-F238E27FC236}">
                <a16:creationId xmlns:a16="http://schemas.microsoft.com/office/drawing/2014/main" id="{C6B70EE3-7BEF-46AD-A992-9094FC63C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0197" y="5099140"/>
            <a:ext cx="17287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汉族</a:t>
            </a:r>
          </a:p>
        </p:txBody>
      </p:sp>
      <p:sp>
        <p:nvSpPr>
          <p:cNvPr id="26" name="Text Box 3">
            <a:extLst>
              <a:ext uri="{FF2B5EF4-FFF2-40B4-BE49-F238E27FC236}">
                <a16:creationId xmlns:a16="http://schemas.microsoft.com/office/drawing/2014/main" id="{BA881F1B-92CC-4DE5-AFB2-133C8B013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1523" y="3044853"/>
            <a:ext cx="2087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契丹族</a:t>
            </a:r>
          </a:p>
        </p:txBody>
      </p:sp>
      <p:sp>
        <p:nvSpPr>
          <p:cNvPr id="27" name="Text Box 4">
            <a:extLst>
              <a:ext uri="{FF2B5EF4-FFF2-40B4-BE49-F238E27FC236}">
                <a16:creationId xmlns:a16="http://schemas.microsoft.com/office/drawing/2014/main" id="{2413F603-45E6-4BC1-A11C-654EED9FD8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025" y="3549211"/>
            <a:ext cx="11241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党项族</a:t>
            </a: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C660781B-A95B-4A4F-B69F-8CE7EBF31EF9}"/>
              </a:ext>
            </a:extLst>
          </p:cNvPr>
          <p:cNvSpPr/>
          <p:nvPr/>
        </p:nvSpPr>
        <p:spPr>
          <a:xfrm>
            <a:off x="3918344" y="3472190"/>
            <a:ext cx="558273" cy="387547"/>
          </a:xfrm>
          <a:prstGeom prst="ellipse">
            <a:avLst/>
          </a:prstGeom>
          <a:noFill/>
          <a:ln w="38100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id="{3CD088E2-BAE8-4B92-B14A-1497F4E55446}"/>
              </a:ext>
            </a:extLst>
          </p:cNvPr>
          <p:cNvSpPr/>
          <p:nvPr/>
        </p:nvSpPr>
        <p:spPr>
          <a:xfrm>
            <a:off x="2929840" y="4127930"/>
            <a:ext cx="558273" cy="387547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8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 animBg="1"/>
      <p:bldP spid="12" grpId="0" animBg="1"/>
      <p:bldP spid="13" grpId="0" animBg="1"/>
      <p:bldP spid="21" grpId="0" animBg="1"/>
      <p:bldP spid="25" grpId="0"/>
      <p:bldP spid="26" grpId="0"/>
      <p:bldP spid="27" grpId="0"/>
      <p:bldP spid="28" grpId="0" animBg="1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E3E93BB-915A-4053-AED8-4B5037BE7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090" y="0"/>
            <a:ext cx="11972437" cy="6858000"/>
          </a:xfrm>
          <a:prstGeom prst="rect">
            <a:avLst/>
          </a:prstGeom>
        </p:spPr>
      </p:pic>
      <p:graphicFrame>
        <p:nvGraphicFramePr>
          <p:cNvPr id="3" name="Group 4">
            <a:extLst>
              <a:ext uri="{FF2B5EF4-FFF2-40B4-BE49-F238E27FC236}">
                <a16:creationId xmlns:a16="http://schemas.microsoft.com/office/drawing/2014/main" id="{AAB907C2-3A3B-454A-80E3-203C17929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863973"/>
              </p:ext>
            </p:extLst>
          </p:nvPr>
        </p:nvGraphicFramePr>
        <p:xfrm>
          <a:off x="343950" y="2448216"/>
          <a:ext cx="11236863" cy="3347180"/>
        </p:xfrm>
        <a:graphic>
          <a:graphicData uri="http://schemas.openxmlformats.org/drawingml/2006/table">
            <a:tbl>
              <a:tblPr/>
              <a:tblGrid>
                <a:gridCol w="204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86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54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37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619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6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政权名称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建立时间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建立者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民族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仿宋" panose="02010609060101010101" pitchFamily="49" charset="-122"/>
                          <a:ea typeface="仿宋" panose="02010609060101010101" pitchFamily="49" charset="-122"/>
                        </a:rPr>
                        <a:t>都城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5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 Box 36">
            <a:extLst>
              <a:ext uri="{FF2B5EF4-FFF2-40B4-BE49-F238E27FC236}">
                <a16:creationId xmlns:a16="http://schemas.microsoft.com/office/drawing/2014/main" id="{415B4AFD-FB15-4358-9644-6BACC10CA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401255"/>
            <a:ext cx="546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辽</a:t>
            </a:r>
          </a:p>
        </p:txBody>
      </p:sp>
      <p:sp>
        <p:nvSpPr>
          <p:cNvPr id="5" name="Text Box 37">
            <a:extLst>
              <a:ext uri="{FF2B5EF4-FFF2-40B4-BE49-F238E27FC236}">
                <a16:creationId xmlns:a16="http://schemas.microsoft.com/office/drawing/2014/main" id="{166D7177-3BAC-409D-ADC9-0A690DDB2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1908" y="3300587"/>
            <a:ext cx="1728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世纪初</a:t>
            </a:r>
          </a:p>
        </p:txBody>
      </p:sp>
      <p:sp>
        <p:nvSpPr>
          <p:cNvPr id="6" name="Text Box 38">
            <a:extLst>
              <a:ext uri="{FF2B5EF4-FFF2-40B4-BE49-F238E27FC236}">
                <a16:creationId xmlns:a16="http://schemas.microsoft.com/office/drawing/2014/main" id="{4DA057F7-B3A0-4B16-A87A-34A9A3E57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1401" y="3388103"/>
            <a:ext cx="22320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耶律阿保机</a:t>
            </a:r>
          </a:p>
        </p:txBody>
      </p:sp>
      <p:sp>
        <p:nvSpPr>
          <p:cNvPr id="7" name="Text Box 39">
            <a:extLst>
              <a:ext uri="{FF2B5EF4-FFF2-40B4-BE49-F238E27FC236}">
                <a16:creationId xmlns:a16="http://schemas.microsoft.com/office/drawing/2014/main" id="{54789ED4-F0D3-40CE-8777-E7339A2F23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716" y="3321428"/>
            <a:ext cx="1727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契丹族</a:t>
            </a:r>
          </a:p>
        </p:txBody>
      </p:sp>
      <p:sp>
        <p:nvSpPr>
          <p:cNvPr id="8" name="Text Box 40">
            <a:extLst>
              <a:ext uri="{FF2B5EF4-FFF2-40B4-BE49-F238E27FC236}">
                <a16:creationId xmlns:a16="http://schemas.microsoft.com/office/drawing/2014/main" id="{F0A24512-CFAE-4D86-A1A0-9290B11C4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33650" y="3396929"/>
            <a:ext cx="2663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上京</a:t>
            </a:r>
          </a:p>
        </p:txBody>
      </p:sp>
      <p:sp>
        <p:nvSpPr>
          <p:cNvPr id="9" name="Text Box 41">
            <a:extLst>
              <a:ext uri="{FF2B5EF4-FFF2-40B4-BE49-F238E27FC236}">
                <a16:creationId xmlns:a16="http://schemas.microsoft.com/office/drawing/2014/main" id="{DD6B7858-7F43-44AA-8486-8CB19A0C95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193417"/>
            <a:ext cx="1439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北宋</a:t>
            </a:r>
          </a:p>
        </p:txBody>
      </p:sp>
      <p:sp>
        <p:nvSpPr>
          <p:cNvPr id="10" name="Text Box 42">
            <a:extLst>
              <a:ext uri="{FF2B5EF4-FFF2-40B4-BE49-F238E27FC236}">
                <a16:creationId xmlns:a16="http://schemas.microsoft.com/office/drawing/2014/main" id="{7D0550BE-EB0D-42A7-8218-BDD80327F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0321" y="4164187"/>
            <a:ext cx="1657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960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11" name="Text Box 43">
            <a:extLst>
              <a:ext uri="{FF2B5EF4-FFF2-40B4-BE49-F238E27FC236}">
                <a16:creationId xmlns:a16="http://schemas.microsoft.com/office/drawing/2014/main" id="{83D37653-1E07-4EB0-9D89-A92AD31107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901" y="4185028"/>
            <a:ext cx="1584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赵匡胤</a:t>
            </a:r>
          </a:p>
        </p:txBody>
      </p:sp>
      <p:sp>
        <p:nvSpPr>
          <p:cNvPr id="12" name="Text Box 44">
            <a:extLst>
              <a:ext uri="{FF2B5EF4-FFF2-40B4-BE49-F238E27FC236}">
                <a16:creationId xmlns:a16="http://schemas.microsoft.com/office/drawing/2014/main" id="{727BCC23-6AB6-4E1F-932C-9DB77788B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4591" y="4256466"/>
            <a:ext cx="1368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汉族</a:t>
            </a:r>
          </a:p>
        </p:txBody>
      </p:sp>
      <p:sp>
        <p:nvSpPr>
          <p:cNvPr id="13" name="Text Box 45">
            <a:extLst>
              <a:ext uri="{FF2B5EF4-FFF2-40B4-BE49-F238E27FC236}">
                <a16:creationId xmlns:a16="http://schemas.microsoft.com/office/drawing/2014/main" id="{0507820A-D992-4184-92DC-6BDABCC72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06675" y="4260529"/>
            <a:ext cx="2555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开封（东京）</a:t>
            </a:r>
          </a:p>
        </p:txBody>
      </p:sp>
      <p:sp>
        <p:nvSpPr>
          <p:cNvPr id="14" name="Text Box 46">
            <a:extLst>
              <a:ext uri="{FF2B5EF4-FFF2-40B4-BE49-F238E27FC236}">
                <a16:creationId xmlns:a16="http://schemas.microsoft.com/office/drawing/2014/main" id="{5231E0E8-FC19-4A93-B0D5-44050AFDA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5057017"/>
            <a:ext cx="1187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西夏</a:t>
            </a: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44EAE003-E3F8-46FE-ABB6-376DCEC54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0471" y="5029374"/>
            <a:ext cx="1949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世纪前期</a:t>
            </a:r>
          </a:p>
        </p:txBody>
      </p:sp>
      <p:sp>
        <p:nvSpPr>
          <p:cNvPr id="16" name="Text Box 48">
            <a:extLst>
              <a:ext uri="{FF2B5EF4-FFF2-40B4-BE49-F238E27FC236}">
                <a16:creationId xmlns:a16="http://schemas.microsoft.com/office/drawing/2014/main" id="{94E0CCD9-EE65-4F51-A253-9CF99F9A2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9363" y="5040691"/>
            <a:ext cx="10795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Clr>
                <a:schemeClr val="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元昊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 Box 49">
            <a:extLst>
              <a:ext uri="{FF2B5EF4-FFF2-40B4-BE49-F238E27FC236}">
                <a16:creationId xmlns:a16="http://schemas.microsoft.com/office/drawing/2014/main" id="{06C0F7B5-08C7-408C-AF5C-2D8541667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1716" y="5048628"/>
            <a:ext cx="18002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党项族</a:t>
            </a:r>
          </a:p>
        </p:txBody>
      </p:sp>
      <p:sp>
        <p:nvSpPr>
          <p:cNvPr id="18" name="Text Box 50">
            <a:extLst>
              <a:ext uri="{FF2B5EF4-FFF2-40B4-BE49-F238E27FC236}">
                <a16:creationId xmlns:a16="http://schemas.microsoft.com/office/drawing/2014/main" id="{8740CBFC-F809-4146-A766-5E949AC2D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33650" y="5124129"/>
            <a:ext cx="2698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兴庆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42B5EF0-F9CF-49A7-B626-AF66E687950E}"/>
              </a:ext>
            </a:extLst>
          </p:cNvPr>
          <p:cNvSpPr txBox="1"/>
          <p:nvPr/>
        </p:nvSpPr>
        <p:spPr>
          <a:xfrm>
            <a:off x="3246539" y="1535186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</a:rPr>
              <a:t>辽、西夏与北宋的并立</a:t>
            </a:r>
            <a:endParaRPr lang="zh-CN" altLang="en-US" sz="3600" dirty="0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C6ECEE59-D71B-4DF1-A4BD-F4D824E2DCC7}"/>
              </a:ext>
            </a:extLst>
          </p:cNvPr>
          <p:cNvSpPr/>
          <p:nvPr/>
        </p:nvSpPr>
        <p:spPr bwMode="auto">
          <a:xfrm flipV="1">
            <a:off x="3631772" y="6350319"/>
            <a:ext cx="5114182" cy="97901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359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D7E2B71-5EAB-48DA-871C-F2806B7B3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980"/>
            <a:ext cx="11972437" cy="6858000"/>
          </a:xfrm>
          <a:prstGeom prst="rect">
            <a:avLst/>
          </a:prstGeom>
        </p:spPr>
      </p:pic>
      <p:pic>
        <p:nvPicPr>
          <p:cNvPr id="4" name="Picture 10" descr="http://a2.att.hudong.com/15/72/01300000358943123840721972666.jpg">
            <a:extLst>
              <a:ext uri="{FF2B5EF4-FFF2-40B4-BE49-F238E27FC236}">
                <a16:creationId xmlns:a16="http://schemas.microsoft.com/office/drawing/2014/main" id="{2FB5FF06-D9EF-4E4D-BA7C-D79148843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25" y="1114556"/>
            <a:ext cx="4225086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FD4E95AD-3AEC-490C-AD4F-E18F5EAD8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2922250"/>
            <a:ext cx="25209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契丹族</a:t>
            </a:r>
          </a:p>
        </p:txBody>
      </p:sp>
      <p:sp>
        <p:nvSpPr>
          <p:cNvPr id="5" name="矩形 10">
            <a:extLst>
              <a:ext uri="{FF2B5EF4-FFF2-40B4-BE49-F238E27FC236}">
                <a16:creationId xmlns:a16="http://schemas.microsoft.com/office/drawing/2014/main" id="{CE9B4A36-7450-4653-9083-C7DA49410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227" y="1114556"/>
            <a:ext cx="6636915" cy="526297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契丹族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是我国北方古老民族之一。发源于中国辽河上游一带，契丹人过着游牧生活。唐朝时，契丹已逐渐强大。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隋唐时期，契丹族与汉族经济、文化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联系日益密切。</a:t>
            </a:r>
            <a:r>
              <a:rPr lang="zh-CN" altLang="en-US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唐朝末年，北方汉人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纷纷避乱，带去了先进的</a:t>
            </a:r>
            <a:r>
              <a:rPr lang="zh-CN" altLang="en-US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生产技术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生活方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式。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9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世纪后期，契丹已经有了农耕、冶铁和纺织等生产事业。开始建筑房屋城邑。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世纪初，</a:t>
            </a:r>
            <a:r>
              <a:rPr lang="zh-CN" altLang="en-US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耶律阿保机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统一契丹各部，建立政权，都城在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上京</a:t>
            </a:r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临潢府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u="sng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阿保机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建国后，发展生产，创制文字，国力不断增强。</a:t>
            </a:r>
          </a:p>
        </p:txBody>
      </p:sp>
      <p:pic>
        <p:nvPicPr>
          <p:cNvPr id="6" name="Picture 2" descr="http://s1.sinaimg.cn/bmiddle/0022at1Rgy6HELrTmKY50&amp;690">
            <a:extLst>
              <a:ext uri="{FF2B5EF4-FFF2-40B4-BE49-F238E27FC236}">
                <a16:creationId xmlns:a16="http://schemas.microsoft.com/office/drawing/2014/main" id="{5C7926E2-1D53-41C2-ABD8-2B87B122D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71" y="4104478"/>
            <a:ext cx="2273854" cy="202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s1.sinaimg.cn/mw690/6f703171t7c2b26a01c00&amp;690">
            <a:extLst>
              <a:ext uri="{FF2B5EF4-FFF2-40B4-BE49-F238E27FC236}">
                <a16:creationId xmlns:a16="http://schemas.microsoft.com/office/drawing/2014/main" id="{DDDFEA78-6DAD-4B51-BAF3-F7E9C1641D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5389" r="4310" b="6150"/>
          <a:stretch/>
        </p:blipFill>
        <p:spPr bwMode="auto">
          <a:xfrm>
            <a:off x="2764966" y="4130792"/>
            <a:ext cx="1870745" cy="202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C7DCAA6B-5EDC-479B-AEA4-6E588C4D141A}"/>
              </a:ext>
            </a:extLst>
          </p:cNvPr>
          <p:cNvSpPr txBox="1"/>
          <p:nvPr/>
        </p:nvSpPr>
        <p:spPr>
          <a:xfrm>
            <a:off x="1107347" y="6184588"/>
            <a:ext cx="28007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文字         货币</a:t>
            </a:r>
          </a:p>
        </p:txBody>
      </p:sp>
    </p:spTree>
    <p:extLst>
      <p:ext uri="{BB962C8B-B14F-4D97-AF65-F5344CB8AC3E}">
        <p14:creationId xmlns:p14="http://schemas.microsoft.com/office/powerpoint/2010/main" val="365748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4C23365-B5DE-4ED4-A07C-51C830558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4E34B3DB-05A7-4085-98E9-A484FD63D6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0612" y="1250876"/>
            <a:ext cx="5917080" cy="51754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endParaRPr lang="en-US" altLang="zh-CN" sz="2800" dirty="0">
              <a:solidFill>
                <a:srgbClr val="000000"/>
              </a:solidFill>
            </a:endParaRPr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2800" dirty="0">
                <a:solidFill>
                  <a:srgbClr val="000000"/>
                </a:solidFill>
              </a:rPr>
              <a:t>      生活在我国</a:t>
            </a:r>
            <a:r>
              <a:rPr lang="zh-CN" altLang="en-US" sz="2800" u="sng" dirty="0">
                <a:solidFill>
                  <a:srgbClr val="7030A0"/>
                </a:solidFill>
              </a:rPr>
              <a:t>西北</a:t>
            </a:r>
            <a:r>
              <a:rPr lang="zh-CN" altLang="en-US" sz="2800" dirty="0">
                <a:solidFill>
                  <a:srgbClr val="000000"/>
                </a:solidFill>
              </a:rPr>
              <a:t>地区，原属羌族的一支。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2800" dirty="0">
                <a:solidFill>
                  <a:srgbClr val="000000"/>
                </a:solidFill>
              </a:rPr>
              <a:t>      </a:t>
            </a:r>
            <a:r>
              <a:rPr lang="en-US" altLang="zh-CN" sz="2800" dirty="0">
                <a:solidFill>
                  <a:srgbClr val="7030A0"/>
                </a:solidFill>
              </a:rPr>
              <a:t>11</a:t>
            </a:r>
            <a:r>
              <a:rPr lang="zh-CN" altLang="en-US" sz="2800" dirty="0">
                <a:solidFill>
                  <a:srgbClr val="7030A0"/>
                </a:solidFill>
              </a:rPr>
              <a:t>世纪前期，</a:t>
            </a:r>
            <a:r>
              <a:rPr lang="zh-CN" altLang="en-US" sz="2800" u="sng" dirty="0">
                <a:solidFill>
                  <a:srgbClr val="7030A0"/>
                </a:solidFill>
              </a:rPr>
              <a:t>元昊</a:t>
            </a:r>
            <a:r>
              <a:rPr lang="zh-CN" altLang="en-US" sz="2800" dirty="0"/>
              <a:t>称帝，定都</a:t>
            </a:r>
            <a:r>
              <a:rPr lang="zh-CN" altLang="en-US" sz="2800" u="sng" dirty="0">
                <a:solidFill>
                  <a:srgbClr val="7030A0"/>
                </a:solidFill>
              </a:rPr>
              <a:t>兴庆</a:t>
            </a:r>
            <a:r>
              <a:rPr lang="zh-CN" altLang="en-US" sz="2800" dirty="0"/>
              <a:t>，史称</a:t>
            </a:r>
            <a:r>
              <a:rPr lang="zh-CN" altLang="en-US" sz="2800" u="sng" dirty="0">
                <a:solidFill>
                  <a:srgbClr val="FF0000"/>
                </a:solidFill>
              </a:rPr>
              <a:t>西夏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endParaRPr lang="en-US" altLang="zh-CN" sz="2800" dirty="0"/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2800" dirty="0"/>
              <a:t>       元昊仿效唐宋制度，订立官制、军制和法律，鼓励垦荒，发展农牧</a:t>
            </a:r>
            <a:endParaRPr lang="en-US" altLang="zh-CN" sz="2800" dirty="0"/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zh-CN" altLang="en-US" sz="2800" dirty="0"/>
              <a:t>经济，创制</a:t>
            </a:r>
            <a:r>
              <a:rPr lang="zh-CN" altLang="en-US" sz="2800" dirty="0">
                <a:solidFill>
                  <a:srgbClr val="7030A0"/>
                </a:solidFill>
              </a:rPr>
              <a:t>西夏文字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endParaRPr lang="zh-CN" altLang="en-US" sz="2800" dirty="0"/>
          </a:p>
        </p:txBody>
      </p:sp>
      <p:pic>
        <p:nvPicPr>
          <p:cNvPr id="6" name="Picture 4" descr="西夏女供养人">
            <a:extLst>
              <a:ext uri="{FF2B5EF4-FFF2-40B4-BE49-F238E27FC236}">
                <a16:creationId xmlns:a16="http://schemas.microsoft.com/office/drawing/2014/main" id="{27EFE6E0-70DC-4B44-8161-2923C0755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42" y="1242970"/>
            <a:ext cx="3707179" cy="253937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age.panjiayuan.com/hall/20149/20140912144024_d.jpg">
            <a:extLst>
              <a:ext uri="{FF2B5EF4-FFF2-40B4-BE49-F238E27FC236}">
                <a16:creationId xmlns:a16="http://schemas.microsoft.com/office/drawing/2014/main" id="{59775D11-122C-411B-8A18-E16CA5FF3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19" y="3926048"/>
            <a:ext cx="3791824" cy="2631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7">
            <a:extLst>
              <a:ext uri="{FF2B5EF4-FFF2-40B4-BE49-F238E27FC236}">
                <a16:creationId xmlns:a16="http://schemas.microsoft.com/office/drawing/2014/main" id="{CCF5509C-0AD9-40E3-82D7-558D3AA29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3289" y="3323440"/>
            <a:ext cx="2089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党项族</a:t>
            </a:r>
          </a:p>
        </p:txBody>
      </p:sp>
    </p:spTree>
    <p:extLst>
      <p:ext uri="{BB962C8B-B14F-4D97-AF65-F5344CB8AC3E}">
        <p14:creationId xmlns:p14="http://schemas.microsoft.com/office/powerpoint/2010/main" val="172853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71B35DF0-9771-4B08-943A-EB6E22D27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1E1E5394-D764-46F3-B2EB-B11F345480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8067490"/>
              </p:ext>
            </p:extLst>
          </p:nvPr>
        </p:nvGraphicFramePr>
        <p:xfrm>
          <a:off x="565149" y="1442906"/>
          <a:ext cx="10768377" cy="4991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6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6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62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dirty="0">
                          <a:solidFill>
                            <a:srgbClr val="FF0000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北宋</a:t>
                      </a:r>
                    </a:p>
                  </a:txBody>
                  <a:tcPr marL="68581" marR="68581" marT="34294" marB="3429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dirty="0">
                          <a:solidFill>
                            <a:srgbClr val="FF0000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战？和？</a:t>
                      </a:r>
                    </a:p>
                  </a:txBody>
                  <a:tcPr marL="68581" marR="68581" marT="34294" marB="3429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dirty="0">
                          <a:solidFill>
                            <a:srgbClr val="FF0000"/>
                          </a:solidFill>
                          <a:latin typeface="隶书" panose="02010509060101010101" charset="-122"/>
                          <a:ea typeface="隶书" panose="02010509060101010101" charset="-122"/>
                        </a:rPr>
                        <a:t>辽</a:t>
                      </a:r>
                    </a:p>
                  </a:txBody>
                  <a:tcPr marL="68581" marR="68581" marT="34294" marB="34294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38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448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38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31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700" dirty="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 marL="68581" marR="68581" marT="34294" marB="3429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爆炸形 1 3">
            <a:extLst>
              <a:ext uri="{FF2B5EF4-FFF2-40B4-BE49-F238E27FC236}">
                <a16:creationId xmlns:a16="http://schemas.microsoft.com/office/drawing/2014/main" id="{AD8B956E-462F-4894-A714-C208E238BD4D}"/>
              </a:ext>
            </a:extLst>
          </p:cNvPr>
          <p:cNvSpPr/>
          <p:nvPr/>
        </p:nvSpPr>
        <p:spPr>
          <a:xfrm>
            <a:off x="4705104" y="2192090"/>
            <a:ext cx="2542984" cy="1187320"/>
          </a:xfrm>
          <a:prstGeom prst="irregularSeal1">
            <a:avLst/>
          </a:prstGeom>
          <a:solidFill>
            <a:srgbClr val="C0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srgbClr val="FFFF00"/>
                </a:solidFill>
              </a:rPr>
              <a:t>冲突加剧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146A945-C81C-44FB-8E87-2617B7466AA2}"/>
              </a:ext>
            </a:extLst>
          </p:cNvPr>
          <p:cNvSpPr txBox="1"/>
          <p:nvPr/>
        </p:nvSpPr>
        <p:spPr>
          <a:xfrm>
            <a:off x="8596752" y="2485704"/>
            <a:ext cx="1844675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 dirty="0">
                <a:latin typeface="+mn-ea"/>
                <a:sym typeface="+mn-ea"/>
              </a:rPr>
              <a:t>辽太宗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6AEAD53-09CF-4ADC-B32D-EAE20647180F}"/>
              </a:ext>
            </a:extLst>
          </p:cNvPr>
          <p:cNvSpPr txBox="1"/>
          <p:nvPr/>
        </p:nvSpPr>
        <p:spPr>
          <a:xfrm>
            <a:off x="818641" y="2494093"/>
            <a:ext cx="1773557" cy="50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700" b="1" dirty="0">
                <a:latin typeface="+mn-ea"/>
                <a:sym typeface="+mn-ea"/>
              </a:rPr>
              <a:t>宋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DF69FA0-8546-4887-90EB-8C11FE8D2C71}"/>
              </a:ext>
            </a:extLst>
          </p:cNvPr>
          <p:cNvSpPr txBox="1"/>
          <p:nvPr/>
        </p:nvSpPr>
        <p:spPr>
          <a:xfrm>
            <a:off x="821816" y="3289431"/>
            <a:ext cx="2052637" cy="50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>
                <a:latin typeface="+mn-ea"/>
                <a:sym typeface="+mn-ea"/>
              </a:rPr>
              <a:t>宋太祖晚年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967B20A-FB57-4E14-A10E-0F10DF0CA41F}"/>
              </a:ext>
            </a:extLst>
          </p:cNvPr>
          <p:cNvSpPr txBox="1"/>
          <p:nvPr/>
        </p:nvSpPr>
        <p:spPr>
          <a:xfrm>
            <a:off x="8445939" y="3509351"/>
            <a:ext cx="2052638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 dirty="0">
                <a:latin typeface="+mn-ea"/>
                <a:sym typeface="+mn-ea"/>
              </a:rPr>
              <a:t>辽</a:t>
            </a:r>
          </a:p>
        </p:txBody>
      </p:sp>
      <p:sp>
        <p:nvSpPr>
          <p:cNvPr id="8" name=" 213">
            <a:extLst>
              <a:ext uri="{FF2B5EF4-FFF2-40B4-BE49-F238E27FC236}">
                <a16:creationId xmlns:a16="http://schemas.microsoft.com/office/drawing/2014/main" id="{8498EEB1-CF25-4207-948E-DD74934F45E6}"/>
              </a:ext>
            </a:extLst>
          </p:cNvPr>
          <p:cNvSpPr/>
          <p:nvPr/>
        </p:nvSpPr>
        <p:spPr>
          <a:xfrm>
            <a:off x="4860898" y="3366788"/>
            <a:ext cx="1876425" cy="929897"/>
          </a:xfrm>
          <a:custGeom>
            <a:avLst/>
            <a:gdLst/>
            <a:ahLst/>
            <a:cxnLst/>
            <a:rect l="l" t="t" r="r" b="b"/>
            <a:pathLst>
              <a:path w="1160528" h="1137856">
                <a:moveTo>
                  <a:pt x="301373" y="145324"/>
                </a:moveTo>
                <a:cubicBezTo>
                  <a:pt x="77474" y="176329"/>
                  <a:pt x="-76715" y="585266"/>
                  <a:pt x="580264" y="1067944"/>
                </a:cubicBezTo>
                <a:cubicBezTo>
                  <a:pt x="1535870" y="365866"/>
                  <a:pt x="775286" y="-180195"/>
                  <a:pt x="580264" y="365866"/>
                </a:cubicBezTo>
                <a:cubicBezTo>
                  <a:pt x="519320" y="195222"/>
                  <a:pt x="403145" y="131231"/>
                  <a:pt x="301373" y="145324"/>
                </a:cubicBezTo>
                <a:close/>
                <a:moveTo>
                  <a:pt x="237013" y="2324"/>
                </a:moveTo>
                <a:cubicBezTo>
                  <a:pt x="362271" y="-15022"/>
                  <a:pt x="505256" y="63737"/>
                  <a:pt x="580264" y="273760"/>
                </a:cubicBezTo>
                <a:cubicBezTo>
                  <a:pt x="820291" y="-398315"/>
                  <a:pt x="1756395" y="273760"/>
                  <a:pt x="580264" y="1137856"/>
                </a:cubicBezTo>
                <a:cubicBezTo>
                  <a:pt x="-228326" y="543790"/>
                  <a:pt x="-38555" y="40484"/>
                  <a:pt x="237013" y="2324"/>
                </a:cubicBezTo>
                <a:close/>
              </a:path>
            </a:pathLst>
          </a:custGeom>
          <a:solidFill>
            <a:srgbClr val="FFC0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0" b="1" dirty="0">
                <a:solidFill>
                  <a:srgbClr val="7030A0"/>
                </a:solidFill>
              </a:rPr>
              <a:t>安定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F09FF74-56F0-4EAD-A107-B84093CE2639}"/>
              </a:ext>
            </a:extLst>
          </p:cNvPr>
          <p:cNvSpPr txBox="1"/>
          <p:nvPr/>
        </p:nvSpPr>
        <p:spPr>
          <a:xfrm>
            <a:off x="649288" y="4524375"/>
            <a:ext cx="2052637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 dirty="0">
                <a:latin typeface="+mn-ea"/>
                <a:sym typeface="+mn-ea"/>
              </a:rPr>
              <a:t>宋太宗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2D55FC98-2DCD-4DDD-8F93-C6D5857FF92F}"/>
              </a:ext>
            </a:extLst>
          </p:cNvPr>
          <p:cNvSpPr txBox="1"/>
          <p:nvPr/>
        </p:nvSpPr>
        <p:spPr>
          <a:xfrm>
            <a:off x="8480864" y="4801431"/>
            <a:ext cx="2051050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>
                <a:latin typeface="+mn-ea"/>
                <a:sym typeface="+mn-ea"/>
              </a:rPr>
              <a:t>辽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DD6614F-2F7E-44E6-8D22-BD5EA722A75C}"/>
              </a:ext>
            </a:extLst>
          </p:cNvPr>
          <p:cNvSpPr txBox="1"/>
          <p:nvPr/>
        </p:nvSpPr>
        <p:spPr>
          <a:xfrm>
            <a:off x="646113" y="5638932"/>
            <a:ext cx="2051050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 dirty="0">
                <a:latin typeface="+mn-ea"/>
                <a:sym typeface="+mn-ea"/>
              </a:rPr>
              <a:t>宋真宗</a:t>
            </a:r>
          </a:p>
        </p:txBody>
      </p:sp>
      <p:sp>
        <p:nvSpPr>
          <p:cNvPr id="12" name="爆炸形 1 12">
            <a:extLst>
              <a:ext uri="{FF2B5EF4-FFF2-40B4-BE49-F238E27FC236}">
                <a16:creationId xmlns:a16="http://schemas.microsoft.com/office/drawing/2014/main" id="{A0746F82-4A71-4F67-B708-1CE18A2EF218}"/>
              </a:ext>
            </a:extLst>
          </p:cNvPr>
          <p:cNvSpPr/>
          <p:nvPr/>
        </p:nvSpPr>
        <p:spPr>
          <a:xfrm>
            <a:off x="4768357" y="5213962"/>
            <a:ext cx="2359025" cy="1305187"/>
          </a:xfrm>
          <a:prstGeom prst="irregularSeal1">
            <a:avLst/>
          </a:prstGeom>
          <a:solidFill>
            <a:srgbClr val="C0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</a:rPr>
              <a:t>战争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AC258D4-A727-408A-A577-BBB1910510D7}"/>
              </a:ext>
            </a:extLst>
          </p:cNvPr>
          <p:cNvSpPr txBox="1"/>
          <p:nvPr/>
        </p:nvSpPr>
        <p:spPr>
          <a:xfrm>
            <a:off x="8484039" y="5544381"/>
            <a:ext cx="2052638" cy="508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700" b="1" dirty="0">
                <a:latin typeface="+mn-ea"/>
                <a:sym typeface="+mn-ea"/>
              </a:rPr>
              <a:t>辽</a:t>
            </a:r>
          </a:p>
        </p:txBody>
      </p:sp>
      <p:sp>
        <p:nvSpPr>
          <p:cNvPr id="15" name="爆炸形 1 10">
            <a:extLst>
              <a:ext uri="{FF2B5EF4-FFF2-40B4-BE49-F238E27FC236}">
                <a16:creationId xmlns:a16="http://schemas.microsoft.com/office/drawing/2014/main" id="{884C3761-C711-4CDB-8C30-CC449FCBCD12}"/>
              </a:ext>
            </a:extLst>
          </p:cNvPr>
          <p:cNvSpPr/>
          <p:nvPr/>
        </p:nvSpPr>
        <p:spPr>
          <a:xfrm>
            <a:off x="4620392" y="4358897"/>
            <a:ext cx="2357438" cy="957262"/>
          </a:xfrm>
          <a:prstGeom prst="irregularSeal1">
            <a:avLst/>
          </a:prstGeom>
          <a:solidFill>
            <a:srgbClr val="C0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400" b="1" dirty="0">
                <a:solidFill>
                  <a:srgbClr val="FFFF00"/>
                </a:solidFill>
              </a:rPr>
              <a:t>战争</a:t>
            </a:r>
          </a:p>
        </p:txBody>
      </p:sp>
    </p:spTree>
    <p:extLst>
      <p:ext uri="{BB962C8B-B14F-4D97-AF65-F5344CB8AC3E}">
        <p14:creationId xmlns:p14="http://schemas.microsoft.com/office/powerpoint/2010/main" val="377572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 animBg="1"/>
      <p:bldP spid="13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7243A306-DA8A-495F-BA33-423489848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57802797-1A41-4632-99AA-B7763590A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911" y="1192547"/>
            <a:ext cx="1131050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辽太宗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时，占领</a:t>
            </a:r>
            <a:r>
              <a:rPr lang="zh-CN" altLang="en-US" sz="32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燕云十六州</a:t>
            </a:r>
            <a:r>
              <a:rPr lang="zh-CN" alt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与中原王朝冲突加剧</a:t>
            </a:r>
          </a:p>
        </p:txBody>
      </p:sp>
      <p:pic>
        <p:nvPicPr>
          <p:cNvPr id="3" name="Picture 3" descr="Beisong">
            <a:extLst>
              <a:ext uri="{FF2B5EF4-FFF2-40B4-BE49-F238E27FC236}">
                <a16:creationId xmlns:a16="http://schemas.microsoft.com/office/drawing/2014/main" id="{E2DEEB75-41F2-433A-AD61-2E795C4DF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69" t="33595" r="23616" b="36481"/>
          <a:stretch>
            <a:fillRect/>
          </a:stretch>
        </p:blipFill>
        <p:spPr bwMode="auto">
          <a:xfrm>
            <a:off x="184557" y="2202029"/>
            <a:ext cx="5629013" cy="435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幽云十六州(透明）">
            <a:extLst>
              <a:ext uri="{FF2B5EF4-FFF2-40B4-BE49-F238E27FC236}">
                <a16:creationId xmlns:a16="http://schemas.microsoft.com/office/drawing/2014/main" id="{60E0E6C3-2DAF-4E25-BF7D-0FC70DB2B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1AFE5"/>
              </a:clrFrom>
              <a:clrTo>
                <a:srgbClr val="F1AF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0086">
            <a:off x="2692206" y="3684809"/>
            <a:ext cx="19970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 descr="褐色大理石">
            <a:extLst>
              <a:ext uri="{FF2B5EF4-FFF2-40B4-BE49-F238E27FC236}">
                <a16:creationId xmlns:a16="http://schemas.microsoft.com/office/drawing/2014/main" id="{960FF670-E414-411A-8C8D-E8805123A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1686" y="2265042"/>
            <a:ext cx="1130300" cy="9144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辽</a:t>
            </a:r>
          </a:p>
        </p:txBody>
      </p:sp>
      <p:sp>
        <p:nvSpPr>
          <p:cNvPr id="6" name="Text Box 6" descr="羊皮纸">
            <a:extLst>
              <a:ext uri="{FF2B5EF4-FFF2-40B4-BE49-F238E27FC236}">
                <a16:creationId xmlns:a16="http://schemas.microsoft.com/office/drawing/2014/main" id="{3CB1D7E5-A12F-4741-9173-FCF4D07847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0194" y="5062829"/>
            <a:ext cx="1225550" cy="9144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宋</a:t>
            </a:r>
          </a:p>
        </p:txBody>
      </p:sp>
      <p:sp>
        <p:nvSpPr>
          <p:cNvPr id="7" name="AutoShape 8" descr="蓝色面巾纸">
            <a:extLst>
              <a:ext uri="{FF2B5EF4-FFF2-40B4-BE49-F238E27FC236}">
                <a16:creationId xmlns:a16="http://schemas.microsoft.com/office/drawing/2014/main" id="{B9056278-984C-401B-950A-E99C731E6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8895" y="2891310"/>
            <a:ext cx="2305050" cy="576263"/>
          </a:xfrm>
          <a:prstGeom prst="wedgeRectCallout">
            <a:avLst>
              <a:gd name="adj1" fmla="val -46968"/>
              <a:gd name="adj2" fmla="val 123278"/>
            </a:avLst>
          </a:prstGeom>
          <a:blipFill dpi="0" rotWithShape="1">
            <a:blip r:embed="rId7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eaLnBrk="1" hangingPunct="1"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楷体_GB2312" pitchFamily="49" charset="-122"/>
              </a:rPr>
              <a:t>燕云十六州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BDBDD620-3871-462B-9381-B0A6E5A00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2214" y="4369951"/>
            <a:ext cx="3133340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7030A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宋太宗向辽发动数次战争</a:t>
            </a: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,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遭到失败，采取防御政策</a:t>
            </a:r>
          </a:p>
        </p:txBody>
      </p:sp>
      <p:pic>
        <p:nvPicPr>
          <p:cNvPr id="10" name="Picture 6" descr="20110331121529119">
            <a:extLst>
              <a:ext uri="{FF2B5EF4-FFF2-40B4-BE49-F238E27FC236}">
                <a16:creationId xmlns:a16="http://schemas.microsoft.com/office/drawing/2014/main" id="{190727D2-C4EC-4772-AADC-4F227A32A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482" y="4317660"/>
            <a:ext cx="1982078" cy="2242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11">
            <a:extLst>
              <a:ext uri="{FF2B5EF4-FFF2-40B4-BE49-F238E27FC236}">
                <a16:creationId xmlns:a16="http://schemas.microsoft.com/office/drawing/2014/main" id="{BA8AC0D5-2EE2-4C02-88C0-E2D0D6112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9807" y="5900082"/>
            <a:ext cx="284439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守内虚外</a:t>
            </a:r>
            <a:r>
              <a:rPr lang="zh-CN" altLang="en-US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”</a:t>
            </a:r>
          </a:p>
        </p:txBody>
      </p:sp>
      <p:sp>
        <p:nvSpPr>
          <p:cNvPr id="12" name="Text Box 3">
            <a:extLst>
              <a:ext uri="{FF2B5EF4-FFF2-40B4-BE49-F238E27FC236}">
                <a16:creationId xmlns:a16="http://schemas.microsoft.com/office/drawing/2014/main" id="{0A912C2A-6206-4C46-A554-4EF28159E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9577" y="2470440"/>
            <a:ext cx="3133339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7030A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宋太祖晚期</a:t>
            </a: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,  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北宋 与辽保持友好关系</a:t>
            </a:r>
          </a:p>
        </p:txBody>
      </p:sp>
      <p:pic>
        <p:nvPicPr>
          <p:cNvPr id="13" name="Picture 4" descr="宋73">
            <a:extLst>
              <a:ext uri="{FF2B5EF4-FFF2-40B4-BE49-F238E27FC236}">
                <a16:creationId xmlns:a16="http://schemas.microsoft.com/office/drawing/2014/main" id="{F31F8EE1-0610-4C6B-B8D1-02D65E667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482" y="2202029"/>
            <a:ext cx="1957595" cy="1958910"/>
          </a:xfrm>
          <a:prstGeom prst="rect">
            <a:avLst/>
          </a:prstGeom>
          <a:noFill/>
          <a:ln w="38100">
            <a:solidFill>
              <a:srgbClr val="99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箭头: 下 13">
            <a:extLst>
              <a:ext uri="{FF2B5EF4-FFF2-40B4-BE49-F238E27FC236}">
                <a16:creationId xmlns:a16="http://schemas.microsoft.com/office/drawing/2014/main" id="{DA54307A-9E8E-4EE8-B641-13C400D10753}"/>
              </a:ext>
            </a:extLst>
          </p:cNvPr>
          <p:cNvSpPr/>
          <p:nvPr/>
        </p:nvSpPr>
        <p:spPr>
          <a:xfrm>
            <a:off x="9471096" y="3542559"/>
            <a:ext cx="910299" cy="775101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224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/>
      <p:bldP spid="12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F8515489-EDB7-4E82-8CB5-F258FA5D1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sp>
        <p:nvSpPr>
          <p:cNvPr id="3" name="文本框 1">
            <a:extLst>
              <a:ext uri="{FF2B5EF4-FFF2-40B4-BE49-F238E27FC236}">
                <a16:creationId xmlns:a16="http://schemas.microsoft.com/office/drawing/2014/main" id="{2FCDFF32-7B6C-4A7D-A93D-687A695AEE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396" y="1248140"/>
            <a:ext cx="6157521" cy="483209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讲述了北宋年间</a:t>
            </a:r>
            <a:r>
              <a:rPr lang="zh-CN" altLang="en-US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杨家将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保家卫国的感人故事。</a:t>
            </a:r>
            <a:endParaRPr lang="en-US" altLang="zh-CN" b="1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当时，杨家将可谓一口金刀八杆枪，令辽兵闻风丧胆，对宋朝可谓居功至伟。怎奈奸臣当道，潘仁美大奸大佞，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杨家将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遭到严重迫害。辽国皇帝约请太宗，赴金沙滩 “双龙会”，暗藏杀机，兵困行宫。声声怒吼，阵阵击鸣，战车交错，刀光血影。</a:t>
            </a:r>
            <a:r>
              <a:rPr lang="zh-CN" altLang="en-US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大郎、二郎、三郎、四郎、五郎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战死，</a:t>
            </a:r>
            <a:r>
              <a:rPr lang="zh-CN" altLang="en-US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七郎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被潘仁美万箭射死，只有</a:t>
            </a:r>
            <a:r>
              <a:rPr lang="zh-CN" altLang="en-US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六郎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幸存。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13D16E1-9BB6-49A5-B6A7-D08EAE7BB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91" y="1248140"/>
            <a:ext cx="4658038" cy="4832092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3B4560A-991B-433C-B5A2-9A06C2A82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314" y="2316567"/>
            <a:ext cx="2432290" cy="276836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28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17B09CC-E271-424F-B92A-6DEFE4DFF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348" y="0"/>
            <a:ext cx="11972437" cy="685800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2DD038FF-F740-42D4-914F-18AB2B11E2F7}"/>
              </a:ext>
            </a:extLst>
          </p:cNvPr>
          <p:cNvSpPr txBox="1"/>
          <p:nvPr/>
        </p:nvSpPr>
        <p:spPr>
          <a:xfrm>
            <a:off x="2583810" y="1510017"/>
            <a:ext cx="7408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7030A0"/>
                </a:solidFill>
              </a:rPr>
              <a:t>北宋与辽之间最有影响力的战争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794C121-19F0-4DC9-86B5-E7F7C7C7904E}"/>
              </a:ext>
            </a:extLst>
          </p:cNvPr>
          <p:cNvSpPr txBox="1"/>
          <p:nvPr/>
        </p:nvSpPr>
        <p:spPr>
          <a:xfrm>
            <a:off x="4211273" y="2499919"/>
            <a:ext cx="3474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1004</a:t>
            </a:r>
            <a:r>
              <a:rPr lang="zh-CN" altLang="en-US" sz="32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  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澶渊之战</a:t>
            </a:r>
            <a:endParaRPr lang="zh-CN" altLang="en-US" sz="3200" dirty="0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5" name="表格 5">
            <a:extLst>
              <a:ext uri="{FF2B5EF4-FFF2-40B4-BE49-F238E27FC236}">
                <a16:creationId xmlns:a16="http://schemas.microsoft.com/office/drawing/2014/main" id="{0A8F073C-69BF-42E2-A31B-16B12D4E23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899108"/>
              </p:ext>
            </p:extLst>
          </p:nvPr>
        </p:nvGraphicFramePr>
        <p:xfrm>
          <a:off x="922788" y="3353812"/>
          <a:ext cx="10217790" cy="27432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090570">
                  <a:extLst>
                    <a:ext uri="{9D8B030D-6E8A-4147-A177-3AD203B41FA5}">
                      <a16:colId xmlns:a16="http://schemas.microsoft.com/office/drawing/2014/main" val="2205963048"/>
                    </a:ext>
                  </a:extLst>
                </a:gridCol>
                <a:gridCol w="2432807">
                  <a:extLst>
                    <a:ext uri="{9D8B030D-6E8A-4147-A177-3AD203B41FA5}">
                      <a16:colId xmlns:a16="http://schemas.microsoft.com/office/drawing/2014/main" val="3591489883"/>
                    </a:ext>
                  </a:extLst>
                </a:gridCol>
                <a:gridCol w="2607297">
                  <a:extLst>
                    <a:ext uri="{9D8B030D-6E8A-4147-A177-3AD203B41FA5}">
                      <a16:colId xmlns:a16="http://schemas.microsoft.com/office/drawing/2014/main" val="3050233007"/>
                    </a:ext>
                  </a:extLst>
                </a:gridCol>
                <a:gridCol w="1318751">
                  <a:extLst>
                    <a:ext uri="{9D8B030D-6E8A-4147-A177-3AD203B41FA5}">
                      <a16:colId xmlns:a16="http://schemas.microsoft.com/office/drawing/2014/main" val="2736420436"/>
                    </a:ext>
                  </a:extLst>
                </a:gridCol>
                <a:gridCol w="2768365">
                  <a:extLst>
                    <a:ext uri="{9D8B030D-6E8A-4147-A177-3AD203B41FA5}">
                      <a16:colId xmlns:a16="http://schemas.microsoft.com/office/drawing/2014/main" val="24406877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US" altLang="zh-CN" sz="2800" dirty="0"/>
                    </a:p>
                    <a:p>
                      <a:r>
                        <a:rPr lang="zh-CN" altLang="en-US" sz="2800" dirty="0"/>
                        <a:t>北宋</a:t>
                      </a:r>
                      <a:endParaRPr lang="en-US" altLang="zh-CN" sz="2800" dirty="0"/>
                    </a:p>
                    <a:p>
                      <a:endParaRPr lang="en-US" altLang="zh-CN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23920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altLang="zh-CN" sz="2800" dirty="0"/>
                    </a:p>
                    <a:p>
                      <a:r>
                        <a:rPr lang="zh-CN" altLang="en-US" sz="2800" dirty="0"/>
                        <a:t>辽</a:t>
                      </a:r>
                      <a:endParaRPr lang="en-US" altLang="zh-CN" sz="2800" dirty="0"/>
                    </a:p>
                    <a:p>
                      <a:endParaRPr lang="en-US" altLang="zh-CN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273666"/>
                  </a:ext>
                </a:extLst>
              </a:tr>
            </a:tbl>
          </a:graphicData>
        </a:graphic>
      </p:graphicFrame>
      <p:sp>
        <p:nvSpPr>
          <p:cNvPr id="6" name="文本框 5">
            <a:extLst>
              <a:ext uri="{FF2B5EF4-FFF2-40B4-BE49-F238E27FC236}">
                <a16:creationId xmlns:a16="http://schemas.microsoft.com/office/drawing/2014/main" id="{9A6F8EC6-1ADA-4E1E-A1F6-A1E639CB16B7}"/>
              </a:ext>
            </a:extLst>
          </p:cNvPr>
          <p:cNvSpPr txBox="1"/>
          <p:nvPr/>
        </p:nvSpPr>
        <p:spPr>
          <a:xfrm>
            <a:off x="2214693" y="350659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</a:rPr>
              <a:t>宋真宗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5527414-1590-4A81-9193-C552D939EAEC}"/>
              </a:ext>
            </a:extLst>
          </p:cNvPr>
          <p:cNvSpPr txBox="1"/>
          <p:nvPr/>
        </p:nvSpPr>
        <p:spPr>
          <a:xfrm>
            <a:off x="2793534" y="411899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寇准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4068C40-94D8-4435-935E-2C6660701D57}"/>
              </a:ext>
            </a:extLst>
          </p:cNvPr>
          <p:cNvSpPr txBox="1"/>
          <p:nvPr/>
        </p:nvSpPr>
        <p:spPr>
          <a:xfrm>
            <a:off x="2139193" y="4865614"/>
            <a:ext cx="14241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70C0"/>
                </a:solidFill>
              </a:rPr>
              <a:t>辽圣宗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8B2863D-CD64-43C9-841C-CF275395E689}"/>
              </a:ext>
            </a:extLst>
          </p:cNvPr>
          <p:cNvSpPr txBox="1"/>
          <p:nvPr/>
        </p:nvSpPr>
        <p:spPr>
          <a:xfrm>
            <a:off x="2214693" y="5454269"/>
            <a:ext cx="1320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70C0"/>
                </a:solidFill>
              </a:rPr>
              <a:t>萧太后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4C644EE-CF3A-4868-B82F-7C58FD2861CB}"/>
              </a:ext>
            </a:extLst>
          </p:cNvPr>
          <p:cNvSpPr txBox="1"/>
          <p:nvPr/>
        </p:nvSpPr>
        <p:spPr>
          <a:xfrm>
            <a:off x="3403962" y="551156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萧达翎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5C338A4-EA0E-4BE1-B599-EC672979AAB0}"/>
              </a:ext>
            </a:extLst>
          </p:cNvPr>
          <p:cNvSpPr txBox="1"/>
          <p:nvPr/>
        </p:nvSpPr>
        <p:spPr>
          <a:xfrm>
            <a:off x="4420998" y="3408991"/>
            <a:ext cx="26928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宋军防守澶州，宋真宗勉强亲征，宋军士气大振。宋军射杀辽军元帅萧达翎。萧太后不愿意陷入持久作战，主动与北宋议和</a:t>
            </a: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----</a:t>
            </a:r>
            <a:endParaRPr lang="zh-CN" altLang="en-US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961AB95-DA0C-4556-8407-B8488A4EEF35}"/>
              </a:ext>
            </a:extLst>
          </p:cNvPr>
          <p:cNvSpPr txBox="1"/>
          <p:nvPr/>
        </p:nvSpPr>
        <p:spPr>
          <a:xfrm>
            <a:off x="7257462" y="4194495"/>
            <a:ext cx="100540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澶渊</a:t>
            </a:r>
            <a:endParaRPr lang="en-US" altLang="zh-CN" sz="3200" dirty="0">
              <a:solidFill>
                <a:srgbClr val="C00000"/>
              </a:solidFill>
            </a:endParaRPr>
          </a:p>
          <a:p>
            <a:r>
              <a:rPr lang="zh-CN" altLang="en-US" sz="3200" dirty="0">
                <a:solidFill>
                  <a:srgbClr val="C00000"/>
                </a:solidFill>
              </a:rPr>
              <a:t>之盟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3C645FC-F79B-4706-B673-6F7F169F0840}"/>
              </a:ext>
            </a:extLst>
          </p:cNvPr>
          <p:cNvSpPr txBox="1"/>
          <p:nvPr/>
        </p:nvSpPr>
        <p:spPr>
          <a:xfrm>
            <a:off x="8615494" y="3540154"/>
            <a:ext cx="24160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宋朝每年给辽岁币（银绢）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97E7B3D-7808-40C6-9705-DF32CBFF33A4}"/>
              </a:ext>
            </a:extLst>
          </p:cNvPr>
          <p:cNvSpPr txBox="1"/>
          <p:nvPr/>
        </p:nvSpPr>
        <p:spPr>
          <a:xfrm>
            <a:off x="8548382" y="4882393"/>
            <a:ext cx="25754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辽军撤回，并归还部分土地。</a:t>
            </a:r>
          </a:p>
        </p:txBody>
      </p:sp>
    </p:spTree>
    <p:extLst>
      <p:ext uri="{BB962C8B-B14F-4D97-AF65-F5344CB8AC3E}">
        <p14:creationId xmlns:p14="http://schemas.microsoft.com/office/powerpoint/2010/main" val="309128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31B23E6-0505-49B1-9445-6385C9017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72437" cy="68580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47D93FB1-B1AC-4DFA-954F-2487E1941C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231" y="920750"/>
            <a:ext cx="10564535" cy="462530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45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材料一：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宋辽遂为</a:t>
            </a:r>
            <a:r>
              <a:rPr lang="zh-CN" altLang="en-US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兄弟国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宋岁输辽银十万两，绢二十万匹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。自是两国不交兵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一百二十年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  <a:p>
            <a:pPr eaLnBrk="1" hangingPunct="1">
              <a:lnSpc>
                <a:spcPts val="45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材料二：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澶渊之盟后，双方在交界处开设贸易场所，称为</a:t>
            </a:r>
            <a:r>
              <a:rPr lang="en-US" altLang="zh-CN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“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榷场</a:t>
            </a:r>
            <a:r>
              <a:rPr lang="en-US" altLang="zh-CN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。官府和商人用各种商品在此进行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交换，互通有无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  <a:sym typeface="Arial" panose="020B0604020202020204" pitchFamily="34" charset="0"/>
              </a:rPr>
              <a:t>。</a:t>
            </a:r>
          </a:p>
          <a:p>
            <a:pPr eaLnBrk="1" hangingPunct="1">
              <a:lnSpc>
                <a:spcPts val="45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材料三：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澶渊之盟常给人以</a:t>
            </a:r>
            <a:r>
              <a:rPr lang="en-US" altLang="zh-CN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城下之盟</a:t>
            </a:r>
            <a:r>
              <a:rPr lang="en-US" altLang="zh-CN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的印象，但基本内容还是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平等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的，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北宋并没有丢大太的面子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。……且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和平实现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后，北宋还能从双方贸易中获得大量盈余，辽朝亦可借此获得必需品，</a:t>
            </a:r>
            <a:r>
              <a:rPr lang="zh-CN" altLang="en-US" u="sng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对双方都是划算的</a:t>
            </a:r>
            <a:r>
              <a:rPr lang="zh-CN" altLang="en-US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04BB96A-D27D-477A-9B63-AF72F37FACAE}"/>
              </a:ext>
            </a:extLst>
          </p:cNvPr>
          <p:cNvSpPr txBox="1"/>
          <p:nvPr/>
        </p:nvSpPr>
        <p:spPr>
          <a:xfrm>
            <a:off x="956346" y="5964573"/>
            <a:ext cx="9999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7030A0"/>
                </a:solidFill>
              </a:rPr>
              <a:t>结合史料和个人理解，谈谈你对澶渊之盟的评价。</a:t>
            </a:r>
          </a:p>
        </p:txBody>
      </p:sp>
    </p:spTree>
    <p:extLst>
      <p:ext uri="{BB962C8B-B14F-4D97-AF65-F5344CB8AC3E}">
        <p14:creationId xmlns:p14="http://schemas.microsoft.com/office/powerpoint/2010/main" val="3636898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9B05214-34B0-4D49-B399-21EE4EAD5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72437" cy="6858000"/>
          </a:xfrm>
          <a:prstGeom prst="rect">
            <a:avLst/>
          </a:prstGeom>
        </p:spPr>
      </p:pic>
      <p:sp>
        <p:nvSpPr>
          <p:cNvPr id="3" name="横卷形 3">
            <a:extLst>
              <a:ext uri="{FF2B5EF4-FFF2-40B4-BE49-F238E27FC236}">
                <a16:creationId xmlns:a16="http://schemas.microsoft.com/office/drawing/2014/main" id="{7BD0BCC5-A7A0-4070-9E8F-CBABC7998882}"/>
              </a:ext>
            </a:extLst>
          </p:cNvPr>
          <p:cNvSpPr/>
          <p:nvPr/>
        </p:nvSpPr>
        <p:spPr>
          <a:xfrm>
            <a:off x="494951" y="1425603"/>
            <a:ext cx="10989578" cy="1367930"/>
          </a:xfrm>
          <a:prstGeom prst="horizontalScrol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①澶渊之盟是辽与北宋在力量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相对均衡</a:t>
            </a:r>
            <a:r>
              <a:rPr lang="zh-CN" altLang="en-US" sz="2800" b="1" dirty="0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的条件下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互相妥协</a:t>
            </a:r>
            <a:r>
              <a:rPr lang="zh-CN" altLang="en-US" sz="2800" b="1" dirty="0">
                <a:solidFill>
                  <a:srgbClr val="7030A0"/>
                </a:solidFill>
                <a:latin typeface="黑体" panose="02010609060101010101" charset="-122"/>
                <a:ea typeface="黑体" panose="02010609060101010101" charset="-122"/>
              </a:rPr>
              <a:t>的结果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8B8DED2-84E7-47A3-8DB9-2EE0F5D9D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47" y="3012227"/>
            <a:ext cx="93299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②对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辽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来说，澶渊之盟使辽安然脱险，得到了“岁币”。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1C9611B-10D3-4D5D-A4DF-DCBA5580F5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3307" y="3837657"/>
            <a:ext cx="1065122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③对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北宋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来说，澶渊之盟保持了</a:t>
            </a:r>
            <a:r>
              <a:rPr lang="en-US" altLang="zh-CN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100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多年和平，边境地区经济贸易发展，也不见得就是屈辱条约。</a:t>
            </a:r>
            <a:r>
              <a:rPr lang="zh-CN" altLang="en-US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“岁币”加重了北宋人民的负担。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4C0D12A-FAD9-45F0-A292-E61A1DC0C0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90" y="5185049"/>
            <a:ext cx="1074773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None/>
            </a:pPr>
            <a:r>
              <a:rPr lang="en-US" altLang="zh-CN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④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从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整个中华民族</a:t>
            </a:r>
            <a:r>
              <a:rPr lang="zh-CN" altLang="en-US" b="1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发展看，澶渊之盟结束了辽宋之间的长期战争，促进了民族交融，</a:t>
            </a: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有利于我国多民族国家的发展。</a:t>
            </a:r>
            <a:endParaRPr lang="zh-CN" altLang="en-US" b="1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146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031F355-A7D7-44A5-B9B9-8D1E9FA4C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72437" cy="6858000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FC460556-06DE-448C-8885-33AF72420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2848" y="1712198"/>
            <a:ext cx="9924176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辽）与朝廷和好年深，蕃汉人户休养生息，人人安居，不乐战斗。          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——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苏辙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《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栾城集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》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65FEC2B6-A3B1-492F-ABF5-AC59E070C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9184" y="3177330"/>
            <a:ext cx="6312204" cy="11604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迄今井邑犹荒凉，居民生资惟榷场。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马军步军自来往，南客北客相经商。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576A05F-6B80-4CB4-BC7B-59AA5649BC9C}"/>
              </a:ext>
            </a:extLst>
          </p:cNvPr>
          <p:cNvSpPr txBox="1"/>
          <p:nvPr/>
        </p:nvSpPr>
        <p:spPr>
          <a:xfrm>
            <a:off x="1719744" y="5620624"/>
            <a:ext cx="892979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</a:rPr>
              <a:t>边境和平稳定  </a:t>
            </a:r>
            <a:r>
              <a:rPr lang="en-US" altLang="zh-CN" sz="3200" dirty="0">
                <a:solidFill>
                  <a:srgbClr val="C00000"/>
                </a:solidFill>
              </a:rPr>
              <a:t>\</a:t>
            </a:r>
            <a:r>
              <a:rPr lang="zh-CN" altLang="en-US" sz="3200" dirty="0">
                <a:solidFill>
                  <a:srgbClr val="C00000"/>
                </a:solidFill>
              </a:rPr>
              <a:t>  促进贸易频繁  </a:t>
            </a:r>
            <a:r>
              <a:rPr lang="en-US" altLang="zh-CN" sz="3200" dirty="0">
                <a:solidFill>
                  <a:srgbClr val="C00000"/>
                </a:solidFill>
              </a:rPr>
              <a:t>\ </a:t>
            </a:r>
            <a:r>
              <a:rPr lang="zh-CN" altLang="en-US" sz="3200" dirty="0">
                <a:solidFill>
                  <a:srgbClr val="C00000"/>
                </a:solidFill>
              </a:rPr>
              <a:t>促进经济发展</a:t>
            </a:r>
          </a:p>
        </p:txBody>
      </p:sp>
      <p:sp>
        <p:nvSpPr>
          <p:cNvPr id="6" name="箭头: 下 5">
            <a:extLst>
              <a:ext uri="{FF2B5EF4-FFF2-40B4-BE49-F238E27FC236}">
                <a16:creationId xmlns:a16="http://schemas.microsoft.com/office/drawing/2014/main" id="{F598AE52-2A5E-4553-AFAB-514F5BBD8C8B}"/>
              </a:ext>
            </a:extLst>
          </p:cNvPr>
          <p:cNvSpPr/>
          <p:nvPr/>
        </p:nvSpPr>
        <p:spPr>
          <a:xfrm>
            <a:off x="4811087" y="4501614"/>
            <a:ext cx="1686187" cy="97840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30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F962EE12-2980-47FD-BEDC-2A84082B5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72437" cy="6858000"/>
          </a:xfrm>
          <a:prstGeom prst="rect">
            <a:avLst/>
          </a:prstGeom>
        </p:spPr>
      </p:pic>
      <p:grpSp>
        <p:nvGrpSpPr>
          <p:cNvPr id="2" name="Group 5">
            <a:extLst>
              <a:ext uri="{FF2B5EF4-FFF2-40B4-BE49-F238E27FC236}">
                <a16:creationId xmlns:a16="http://schemas.microsoft.com/office/drawing/2014/main" id="{70EF6A6D-CCB7-4139-BD86-1F615B2A246B}"/>
              </a:ext>
            </a:extLst>
          </p:cNvPr>
          <p:cNvGrpSpPr>
            <a:grpSpLocks/>
          </p:cNvGrpSpPr>
          <p:nvPr/>
        </p:nvGrpSpPr>
        <p:grpSpPr bwMode="auto">
          <a:xfrm>
            <a:off x="489360" y="1744909"/>
            <a:ext cx="5183086" cy="4613945"/>
            <a:chOff x="612" y="691"/>
            <a:chExt cx="4037" cy="3620"/>
          </a:xfrm>
        </p:grpSpPr>
        <p:pic>
          <p:nvPicPr>
            <p:cNvPr id="3" name="Picture 6" descr="辽西夏北宋">
              <a:extLst>
                <a:ext uri="{FF2B5EF4-FFF2-40B4-BE49-F238E27FC236}">
                  <a16:creationId xmlns:a16="http://schemas.microsoft.com/office/drawing/2014/main" id="{D822BF0C-B787-4475-AC07-5DFC45FEC9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" y="691"/>
              <a:ext cx="4037" cy="3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7">
              <a:extLst>
                <a:ext uri="{FF2B5EF4-FFF2-40B4-BE49-F238E27FC236}">
                  <a16:creationId xmlns:a16="http://schemas.microsoft.com/office/drawing/2014/main" id="{F6DB5DC8-D67D-4647-AE37-56FA56923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9" y="3397"/>
              <a:ext cx="1723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rgbClr val="FF0066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辽、西夏与北宋的并立</a:t>
              </a:r>
            </a:p>
          </p:txBody>
        </p:sp>
      </p:grpSp>
      <p:sp>
        <p:nvSpPr>
          <p:cNvPr id="7" name="Text Box 3">
            <a:extLst>
              <a:ext uri="{FF2B5EF4-FFF2-40B4-BE49-F238E27FC236}">
                <a16:creationId xmlns:a16="http://schemas.microsoft.com/office/drawing/2014/main" id="{C4300FB6-1649-4C03-BF24-86AC3060A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2065657"/>
            <a:ext cx="560664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◆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连年的战争使西夏受到很大损失，人民处于困苦之中</a:t>
            </a:r>
            <a:r>
              <a:rPr lang="en-US" altLang="zh-CN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endParaRPr lang="zh-CN" altLang="en-US" sz="2800" b="1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FEFD9087-EAA6-49F0-B8D7-056A4BD90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5075" y="3212982"/>
            <a:ext cx="574017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◆</a:t>
            </a:r>
            <a:r>
              <a:rPr lang="zh-CN" altLang="en-US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元昊</a:t>
            </a:r>
            <a:r>
              <a:rPr lang="zh-CN" altLang="en-US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向宋称臣，宋给西夏岁币，重新开放边境贸易市场。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76C90552-6696-4DD6-A085-DD94A9DFE4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2137" y="5559512"/>
            <a:ext cx="510050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和平安定，宋夏边界贸易频繁</a:t>
            </a:r>
          </a:p>
        </p:txBody>
      </p:sp>
      <p:pic>
        <p:nvPicPr>
          <p:cNvPr id="10" name="Picture 14" descr="0943061K4-36">
            <a:extLst>
              <a:ext uri="{FF2B5EF4-FFF2-40B4-BE49-F238E27FC236}">
                <a16:creationId xmlns:a16="http://schemas.microsoft.com/office/drawing/2014/main" id="{229A59BC-8BCA-4D52-8AAA-9441776EE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01" y="4407858"/>
            <a:ext cx="1515638" cy="954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爆炸形 1 12">
            <a:extLst>
              <a:ext uri="{FF2B5EF4-FFF2-40B4-BE49-F238E27FC236}">
                <a16:creationId xmlns:a16="http://schemas.microsoft.com/office/drawing/2014/main" id="{C0A80F24-ADA9-420E-9320-11D63DDC1817}"/>
              </a:ext>
            </a:extLst>
          </p:cNvPr>
          <p:cNvSpPr/>
          <p:nvPr/>
        </p:nvSpPr>
        <p:spPr>
          <a:xfrm>
            <a:off x="1790262" y="2663706"/>
            <a:ext cx="1909283" cy="1305187"/>
          </a:xfrm>
          <a:prstGeom prst="irregularSeal1">
            <a:avLst/>
          </a:prstGeom>
          <a:solidFill>
            <a:srgbClr val="C00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</a:rPr>
              <a:t>战争</a:t>
            </a:r>
          </a:p>
        </p:txBody>
      </p:sp>
    </p:spTree>
    <p:extLst>
      <p:ext uri="{BB962C8B-B14F-4D97-AF65-F5344CB8AC3E}">
        <p14:creationId xmlns:p14="http://schemas.microsoft.com/office/powerpoint/2010/main" val="207003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69F82A65-4262-4A91-89EB-CDC0651F6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A27ED1-6F95-4067-873F-B46D69D68C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8958" y="1879660"/>
            <a:ext cx="101877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/>
              <a:t>北宋与辽、西夏和约，对社会经济和民众生活有什么影响</a:t>
            </a:r>
            <a:r>
              <a:rPr lang="zh-CN" altLang="en-US" sz="2400" b="1" dirty="0"/>
              <a:t>？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CB3454A2-7E4A-468D-812F-A66DEBE1F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625" y="2824864"/>
            <a:ext cx="10016454" cy="28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45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①北宋与辽、西夏订立和约，能保持和平稳定局面。</a:t>
            </a:r>
            <a:endParaRPr lang="en-US" altLang="zh-CN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ts val="45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②避免了战争给社会带来的破坏，促进了边远地区发展，</a:t>
            </a:r>
            <a:endParaRPr lang="en-US" altLang="zh-CN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ts val="45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有利于经济交流和发展。</a:t>
            </a:r>
            <a:endParaRPr lang="en-US" altLang="zh-CN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ts val="45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③民众生活相对安定，加强了各族关系，促进了民族融合。</a:t>
            </a:r>
          </a:p>
          <a:p>
            <a:pPr>
              <a:lnSpc>
                <a:spcPts val="4500"/>
              </a:lnSpc>
              <a:spcBef>
                <a:spcPct val="0"/>
              </a:spcBef>
              <a:buNone/>
            </a:pPr>
            <a:r>
              <a:rPr lang="zh-CN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④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加重了人民负担。</a:t>
            </a:r>
            <a:endParaRPr lang="en-US" altLang="zh-CN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10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1153</TotalTime>
  <Words>993</Words>
  <Application>Microsoft Office PowerPoint</Application>
  <PresentationFormat>宽屏</PresentationFormat>
  <Paragraphs>112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等线</vt:lpstr>
      <vt:lpstr>等线 Light</vt:lpstr>
      <vt:lpstr>方正清刻本悦宋简体</vt:lpstr>
      <vt:lpstr>仿宋</vt:lpstr>
      <vt:lpstr>黑体</vt:lpstr>
      <vt:lpstr>华文仿宋</vt:lpstr>
      <vt:lpstr>楷体</vt:lpstr>
      <vt:lpstr>楷体_GB2312</vt:lpstr>
      <vt:lpstr>隶书</vt:lpstr>
      <vt:lpstr>幼圆</vt:lpstr>
      <vt:lpstr>Arial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lichangjun</dc:creator>
  <cp:lastModifiedBy>lichangjun</cp:lastModifiedBy>
  <cp:revision>120</cp:revision>
  <dcterms:created xsi:type="dcterms:W3CDTF">2022-02-21T10:59:05Z</dcterms:created>
  <dcterms:modified xsi:type="dcterms:W3CDTF">2022-06-24T08:49:24Z</dcterms:modified>
</cp:coreProperties>
</file>