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1360" r:id="rId5"/>
    <p:sldId id="1339" r:id="rId6"/>
    <p:sldId id="1359" r:id="rId7"/>
    <p:sldId id="1340" r:id="rId8"/>
    <p:sldId id="1341" r:id="rId9"/>
    <p:sldId id="1321" r:id="rId10"/>
    <p:sldId id="1302" r:id="rId11"/>
    <p:sldId id="1348" r:id="rId12"/>
    <p:sldId id="1349" r:id="rId13"/>
    <p:sldId id="1232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6575AB-FCF6-441A-B22F-572B7C463E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E21BFB3-F0A4-4BB9-AE54-FD6283FEB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CFEFFB-7835-4239-B75E-5CFF87D78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B6895C-9FA6-46EA-BAA3-926A8EC1D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A6BA1C-9BF8-42C2-8CE7-D2C044639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769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050440-93A8-41A0-8AEF-23D2440C2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853506-F759-4045-834F-EFD097EC10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9A688A-16F2-4A0B-ACCD-512DE12A1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714E8F-F6D1-4AC8-B937-9D7259995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9FA718-C2C3-4C27-A873-99E4579D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10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5374F0-476D-414D-9E13-2ABA482C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B95BC0B-0E7B-4CB2-950B-75E4EBCF4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B7D6954-1538-4A19-8E1E-0BA6E0497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DD5A2C-3C17-4719-9412-07F641CF8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F69978-A33C-4487-B83D-52386F9CC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1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5EC6C1-9385-45E6-98A3-D01080999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A837D2-5F16-48FF-83AB-FC6022FE76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A348432-77FF-4923-A9D2-13FAB1978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D18354-F813-462C-B6A1-F5A00E51E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C4886D4-E5B3-486E-8BA4-699C09936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99488B-3A5A-4427-9432-4093C3E8F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550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604560-7A91-4032-B349-16329EA7C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D283DA-CAA3-4A17-8C17-2A312F56A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D755847-5E19-4031-85C1-343571AF0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4016808-C762-49C6-B261-7198777B7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94CAC8A-922F-40E2-8D64-5E9BE079AB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497D865-0D62-4033-ACC1-227FB5C8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8D16622-26B2-422D-8439-E5C0649C7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62D9045-5C52-4F1A-A122-BB283D8E0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14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4D3750-62B3-42BB-BFB4-646D82175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5680A75-BC43-4486-90D9-7C9C545BE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2F2976D-4BC5-4266-A3D8-A872CEE1C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3D42C4E-144C-4013-AE33-B0D33FAA2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61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4E772C2-42FF-4A1C-9120-46266E474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CD9B386-FC96-4600-911C-6C6014F13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598D7DB-5FC1-430E-8C74-B7DB3BE77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377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2EAA2E-7101-4884-A20B-D221D2629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A39FC4A-67B1-41BB-8B84-159216E5E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873CFA4-9C5C-498E-8964-07E76F062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AEDE02-B9D8-42CF-87DF-C5B746C75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5940BC6-958D-4D05-9600-213B98999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3BADF91-F7A4-4CB9-9394-A701AF8AF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92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DDD176-C0CF-4B84-95E8-9BBFDD6FC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A4C0E83-7CD8-4473-8DBC-2EA539913B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ECA1BCF-4E6B-48EF-BBA6-01C3216524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2ABF637-5BB2-468D-8844-EA0C774B8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AA332E-823F-4CA5-98FF-E0DC99DEE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B523A5D-C286-4E9D-85AE-A0B8CD13E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184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76209E-6B95-4DD9-BF28-6AED0EE72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8E4B6C5-1AD4-42D5-BD64-F9AD5FF879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1288E3-3420-41B8-A927-4B404CABF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9E460E-4095-4A41-8C2E-8B54DA2F3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320725F-0C0D-4FCD-B968-EE767A53A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96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276FF71-7908-46C7-A9A8-8769C16D2E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C5A244E-DAC4-4B45-A041-E9D8E225D6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27B26B-C397-4F7A-AB91-E65D8F03B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9F4D11-BCA6-4456-906B-C1F20BE73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B75A31-2AFF-4772-8A9B-22722EAB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555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38D3246-0075-4BC7-9F13-0E3BF46AB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55C3DFD-46B7-48EC-8C71-E6F678BE78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BCF653A-0782-4D7B-9B27-F23D21F7E4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0C58B-1240-4A29-8F4E-714C6956F007}" type="datetimeFigureOut">
              <a:rPr lang="zh-CN" altLang="en-US" smtClean="0"/>
              <a:t>2021/9/13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511289-A91C-4416-BFBC-0EE8B22A0C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B192B9-C079-48F4-92C5-497703B6A7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D3761-F735-4C52-A2A4-CADDA16169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434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package" Target="../embeddings/Microsoft_Word_Document2.doc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2E8C34-CD18-4B5F-81A8-A75CE1083A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加速度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0D5F5A8-27F8-4BF9-8E67-5CFC246412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9</a:t>
            </a:r>
            <a:r>
              <a:rPr lang="zh-CN" altLang="en-US" dirty="0"/>
              <a:t>月</a:t>
            </a:r>
            <a:r>
              <a:rPr lang="en-US" altLang="zh-CN" dirty="0"/>
              <a:t>13</a:t>
            </a:r>
            <a:r>
              <a:rPr lang="zh-CN" altLang="en-US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4043633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7BE2BC7-A432-4264-9930-EA5204AB1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02188" cy="6852864"/>
          </a:xfrm>
        </p:spPr>
      </p:pic>
    </p:spTree>
    <p:extLst>
      <p:ext uri="{BB962C8B-B14F-4D97-AF65-F5344CB8AC3E}">
        <p14:creationId xmlns:p14="http://schemas.microsoft.com/office/powerpoint/2010/main" val="4213837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6CDDD592-D512-4B4E-962E-DFD99D72A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4400" cy="6860338"/>
          </a:xfrm>
        </p:spPr>
      </p:pic>
    </p:spTree>
    <p:extLst>
      <p:ext uri="{BB962C8B-B14F-4D97-AF65-F5344CB8AC3E}">
        <p14:creationId xmlns:p14="http://schemas.microsoft.com/office/powerpoint/2010/main" val="874484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7576" y="864638"/>
            <a:ext cx="120844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定义</a:t>
            </a:r>
          </a:p>
          <a:p>
            <a:r>
              <a:rPr lang="zh-CN" altLang="en-US" sz="2400" dirty="0"/>
              <a:t>物体的加速度等于物体</a:t>
            </a:r>
            <a:r>
              <a:rPr lang="en-US" altLang="zh-CN" sz="2400" u="sng" dirty="0"/>
              <a:t>                            </a:t>
            </a:r>
            <a:r>
              <a:rPr lang="zh-CN" altLang="en-US" sz="2400" dirty="0"/>
              <a:t>与发生这一变化所用</a:t>
            </a:r>
            <a:r>
              <a:rPr lang="en-US" altLang="zh-CN" sz="2400" u="sng" dirty="0"/>
              <a:t>            </a:t>
            </a:r>
            <a:r>
              <a:rPr lang="zh-CN" altLang="en-US" sz="2400" dirty="0"/>
              <a:t>之比</a:t>
            </a:r>
            <a:r>
              <a:rPr lang="en-US" sz="2400" dirty="0"/>
              <a:t>,</a:t>
            </a:r>
            <a:r>
              <a:rPr lang="zh-CN" altLang="en-US" sz="2400" dirty="0"/>
              <a:t>符号用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dirty="0"/>
              <a:t>表示</a:t>
            </a:r>
            <a:r>
              <a:rPr lang="en-US" sz="2400" dirty="0"/>
              <a:t>.</a:t>
            </a:r>
          </a:p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表达式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zh-CN" altLang="en-US" sz="2400" dirty="0">
              <a:latin typeface="黑体" pitchFamily="49" charset="-122"/>
              <a:ea typeface="黑体" pitchFamily="49" charset="-122"/>
            </a:endParaRPr>
          </a:p>
          <a:p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/>
              <a:t>=</a:t>
            </a:r>
            <a:r>
              <a:rPr lang="en-US" sz="2400" u="sng" dirty="0"/>
              <a:t>           </a:t>
            </a:r>
            <a:r>
              <a:rPr lang="en-US" sz="2400" dirty="0"/>
              <a:t>.</a:t>
            </a:r>
            <a:r>
              <a:rPr lang="zh-CN" altLang="en-US" sz="2400" dirty="0"/>
              <a:t>式中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/>
              <a:t>0</a:t>
            </a:r>
            <a:r>
              <a:rPr lang="zh-CN" altLang="en-US" sz="2400" dirty="0"/>
              <a:t>表示</a:t>
            </a:r>
            <a:r>
              <a:rPr lang="en-US" sz="2400" u="sng" dirty="0"/>
              <a:t>               </a:t>
            </a:r>
            <a:r>
              <a:rPr lang="zh-CN" altLang="en-US" sz="2400" dirty="0"/>
              <a:t>的速度</a:t>
            </a:r>
            <a:r>
              <a:rPr lang="en-US" sz="2400" dirty="0"/>
              <a:t>,</a:t>
            </a:r>
            <a:r>
              <a:rPr lang="zh-CN" altLang="en-US" sz="2400" dirty="0"/>
              <a:t>称为</a:t>
            </a:r>
            <a:r>
              <a:rPr lang="en-US" sz="2400" u="sng" dirty="0"/>
              <a:t>        </a:t>
            </a:r>
            <a:r>
              <a:rPr lang="zh-CN" altLang="en-US" sz="2400" dirty="0"/>
              <a:t>速度</a:t>
            </a:r>
            <a:r>
              <a:rPr lang="en-US" sz="2400" dirty="0"/>
              <a:t>,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/>
              <a:t>t</a:t>
            </a:r>
            <a:r>
              <a:rPr lang="zh-CN" altLang="en-US" sz="2400" dirty="0"/>
              <a:t>表示</a:t>
            </a:r>
            <a:r>
              <a:rPr lang="en-US" sz="2400" u="sng" dirty="0"/>
              <a:t>           </a:t>
            </a:r>
            <a:r>
              <a:rPr lang="zh-CN" altLang="en-US" sz="2400" dirty="0"/>
              <a:t>的速度</a:t>
            </a:r>
            <a:r>
              <a:rPr lang="en-US" sz="2400" dirty="0"/>
              <a:t>,</a:t>
            </a:r>
            <a:r>
              <a:rPr lang="zh-CN" altLang="en-US" sz="2400" dirty="0"/>
              <a:t>称为</a:t>
            </a:r>
            <a:r>
              <a:rPr lang="en-US" sz="2400" u="sng" dirty="0"/>
              <a:t>      </a:t>
            </a:r>
            <a:r>
              <a:rPr lang="zh-CN" altLang="en-US" sz="2400" dirty="0"/>
              <a:t>速度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3009020" y="864638"/>
            <a:ext cx="3429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速度的变化</a:t>
            </a:r>
            <a:r>
              <a:rPr lang="en-US" sz="2400" dirty="0">
                <a:solidFill>
                  <a:srgbClr val="FFFF00"/>
                </a:solidFill>
              </a:rPr>
              <a:t>(</a:t>
            </a:r>
            <a:r>
              <a:rPr lang="en-US" altLang="zh-CN" sz="2400" dirty="0" err="1">
                <a:solidFill>
                  <a:srgbClr val="FFFF00"/>
                </a:solidFill>
              </a:rPr>
              <a:t>Δ</a:t>
            </a:r>
            <a:r>
              <a:rPr lang="en-US" sz="2400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dirty="0">
                <a:solidFill>
                  <a:srgbClr val="FFFF00"/>
                </a:solidFill>
              </a:rPr>
              <a:t>=</a:t>
            </a:r>
            <a:r>
              <a:rPr lang="en-US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solidFill>
                  <a:srgbClr val="FFFF00"/>
                </a:solidFill>
              </a:rPr>
              <a:t>t</a:t>
            </a:r>
            <a:r>
              <a:rPr lang="en-US" sz="2400" dirty="0">
                <a:solidFill>
                  <a:srgbClr val="FFFF00"/>
                </a:solidFill>
              </a:rPr>
              <a:t>-</a:t>
            </a:r>
            <a:r>
              <a:rPr lang="en-US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solidFill>
                  <a:srgbClr val="FFFF00"/>
                </a:solidFill>
              </a:rPr>
              <a:t>0</a:t>
            </a:r>
            <a:r>
              <a:rPr lang="en-US" sz="2400" dirty="0">
                <a:solidFill>
                  <a:srgbClr val="FFFF00"/>
                </a:solidFill>
              </a:rPr>
              <a:t>)</a:t>
            </a:r>
            <a:endParaRPr lang="zh-CN" altLang="en-US" sz="24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24486" y="1127290"/>
            <a:ext cx="100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时间</a:t>
            </a:r>
            <a:r>
              <a:rPr lang="en-US" altLang="zh-CN" sz="2400" dirty="0">
                <a:solidFill>
                  <a:srgbClr val="FFFF00"/>
                </a:solidFill>
              </a:rPr>
              <a:t>t</a:t>
            </a:r>
            <a:endParaRPr lang="zh-CN" altLang="en-US" sz="2400" dirty="0">
              <a:solidFill>
                <a:srgbClr val="FFFF00"/>
              </a:solidFill>
            </a:endParaRPr>
          </a:p>
        </p:txBody>
      </p:sp>
      <p:graphicFrame>
        <p:nvGraphicFramePr>
          <p:cNvPr id="62466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3309535"/>
              </p:ext>
            </p:extLst>
          </p:nvPr>
        </p:nvGraphicFramePr>
        <p:xfrm>
          <a:off x="649532" y="2153255"/>
          <a:ext cx="821016" cy="600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438120" imgH="399610" progId="Word.Document.12">
                  <p:embed/>
                </p:oleObj>
              </mc:Choice>
              <mc:Fallback>
                <p:oleObj name="Document" r:id="rId2" imgW="438120" imgH="399610" progId="Word.Document.12">
                  <p:embed/>
                  <p:pic>
                    <p:nvPicPr>
                      <p:cNvPr id="62466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532" y="2153255"/>
                        <a:ext cx="821016" cy="600246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009020" y="2155856"/>
            <a:ext cx="2315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开始时刻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80442" y="2225146"/>
            <a:ext cx="760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6348" y="2037932"/>
            <a:ext cx="1703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结束时刻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75374" y="2091604"/>
            <a:ext cx="600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末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789" y="4740364"/>
            <a:ext cx="12084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单位</a:t>
            </a:r>
          </a:p>
          <a:p>
            <a:r>
              <a:rPr lang="zh-CN" altLang="en-US" sz="2400" dirty="0"/>
              <a:t>在国际单位制中是米每二次方秒</a:t>
            </a:r>
            <a:r>
              <a:rPr lang="en-US" sz="2400" dirty="0"/>
              <a:t>,</a:t>
            </a:r>
            <a:r>
              <a:rPr lang="zh-CN" altLang="en-US" sz="2400" dirty="0"/>
              <a:t>符号是</a:t>
            </a:r>
            <a:r>
              <a:rPr lang="en-US" sz="2400" u="sng" dirty="0"/>
              <a:t>           </a:t>
            </a:r>
            <a:r>
              <a:rPr lang="zh-CN" altLang="en-US" sz="2400" dirty="0"/>
              <a:t>或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m·s</a:t>
            </a:r>
            <a:r>
              <a:rPr lang="en-US" sz="2400" baseline="30000" dirty="0"/>
              <a:t>-2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意义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400" dirty="0"/>
              <a:t>描述物体运动速度变化的</a:t>
            </a:r>
            <a:r>
              <a:rPr lang="zh-CN" altLang="en-US" sz="2400" u="sng" dirty="0"/>
              <a:t>         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5460286" y="4953780"/>
            <a:ext cx="832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>
                <a:solidFill>
                  <a:srgbClr val="FFFF00"/>
                </a:solidFill>
              </a:rPr>
              <a:t>2</a:t>
            </a:r>
            <a:endParaRPr lang="zh-CN" altLang="en-US" sz="2400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39051" y="5479028"/>
            <a:ext cx="826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快慢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9" grpId="0"/>
      <p:bldP spid="13" grpId="0"/>
      <p:bldP spid="14" grpId="0"/>
      <p:bldP spid="16" grpId="0"/>
      <p:bldP spid="17" grpId="0"/>
      <p:bldP spid="19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770769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加速度的方向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加速度是矢量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不仅有大小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而且有方向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加速度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的方向与</a:t>
            </a:r>
            <a:r>
              <a:rPr lang="en-US" altLang="zh-CN" sz="24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</a:t>
            </a:r>
            <a:r>
              <a:rPr lang="en-US" altLang="zh-CN" sz="2400" u="sng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的方向相同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直线运动中的加速度方向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在直线运动中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若取</a:t>
            </a:r>
            <a:r>
              <a:rPr lang="zh-CN" altLang="en-US" sz="24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为正方向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的方向可用正、负号来表示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在加速直线运动中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加速度的方向和初速度的方向</a:t>
            </a:r>
            <a:r>
              <a:rPr lang="zh-CN" altLang="en-US" sz="24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为正值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94123" y="734844"/>
            <a:ext cx="2400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速度变化量</a:t>
            </a:r>
            <a:r>
              <a:rPr lang="el-GR" altLang="zh-CN" sz="24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Δ</a:t>
            </a:r>
            <a:r>
              <a:rPr lang="en-US" altLang="zh-CN" sz="2400" i="1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endParaRPr lang="zh-CN" altLang="en-US" sz="2400" i="1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04196" y="1823473"/>
            <a:ext cx="1822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初速度方向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41242" y="2129429"/>
            <a:ext cx="1114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相同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1035" y="3600499"/>
            <a:ext cx="1028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在减速直线运动中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加速度的方向和初速度的方向</a:t>
            </a:r>
            <a:r>
              <a:rPr lang="zh-CN" altLang="en-US" sz="24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为负值</a:t>
            </a:r>
            <a:r>
              <a:rPr 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6" name="W21SBX1YJXJCWL3B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0028" y="4286494"/>
            <a:ext cx="4288394" cy="154349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837415" y="3369666"/>
            <a:ext cx="1114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相反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9" grpId="0"/>
      <p:bldP spid="13" grpId="0"/>
      <p:bldP spid="14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65286" y="1088344"/>
            <a:ext cx="104614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匀变速运动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endParaRPr lang="zh-CN" altLang="en-US" sz="24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/>
              <a:t>定义</a:t>
            </a:r>
            <a:r>
              <a:rPr lang="en-US" sz="2400" dirty="0"/>
              <a:t>:</a:t>
            </a:r>
            <a:r>
              <a:rPr lang="zh-CN" altLang="en-US" sz="2400" dirty="0"/>
              <a:t>物体的加速度</a:t>
            </a:r>
            <a:r>
              <a:rPr lang="zh-CN" altLang="en-US" sz="2400" u="sng" dirty="0"/>
              <a:t>            </a:t>
            </a:r>
            <a:r>
              <a:rPr lang="zh-CN" altLang="en-US" sz="2400" dirty="0"/>
              <a:t>的运动</a:t>
            </a:r>
            <a:r>
              <a:rPr lang="en-US" sz="2400" dirty="0"/>
              <a:t>.</a:t>
            </a:r>
          </a:p>
          <a:p>
            <a:endParaRPr lang="zh-CN" altLang="en-US" sz="2400" dirty="0"/>
          </a:p>
          <a:p>
            <a:endParaRPr lang="zh-CN" altLang="en-US" sz="2400" dirty="0"/>
          </a:p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特点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400" dirty="0"/>
              <a:t>速度随时间</a:t>
            </a:r>
            <a:r>
              <a:rPr lang="zh-CN" altLang="en-US" sz="2400" u="sng" dirty="0"/>
              <a:t>        </a:t>
            </a:r>
            <a:r>
              <a:rPr lang="zh-CN" altLang="en-US" sz="2400" dirty="0"/>
              <a:t>变化</a:t>
            </a:r>
            <a:r>
              <a:rPr lang="en-US" sz="2400" dirty="0"/>
              <a:t>,</a:t>
            </a:r>
            <a:r>
              <a:rPr lang="zh-CN" altLang="en-US" sz="2400" dirty="0"/>
              <a:t>其瞬时加速度与一段时间内的</a:t>
            </a:r>
            <a:r>
              <a:rPr lang="zh-CN" altLang="en-US" sz="2400" u="sng" dirty="0"/>
              <a:t>       </a:t>
            </a:r>
            <a:r>
              <a:rPr lang="zh-CN" altLang="en-US" sz="2400" dirty="0"/>
              <a:t>加速度相等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356513" y="1493331"/>
            <a:ext cx="1963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保持不变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20111" y="2821649"/>
            <a:ext cx="81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均匀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65146" y="2720310"/>
            <a:ext cx="880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FF00"/>
                </a:solidFill>
              </a:rPr>
              <a:t>平均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51035" y="942268"/>
            <a:ext cx="10289930" cy="535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81" dirty="0">
                <a:latin typeface="黑体" pitchFamily="49" charset="-122"/>
                <a:ea typeface="黑体" pitchFamily="49" charset="-122"/>
              </a:rPr>
              <a:t>思考与自测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51035" y="1461929"/>
            <a:ext cx="100326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  <a:r>
              <a:rPr lang="zh-CN" altLang="en-US" sz="2400" dirty="0"/>
              <a:t>判断正误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/>
              <a:t>(1)</a:t>
            </a:r>
            <a:r>
              <a:rPr lang="zh-CN" altLang="en-US" sz="2400" dirty="0"/>
              <a:t>加速度是表示物体速度变化快慢的物理量</a:t>
            </a:r>
            <a:r>
              <a:rPr lang="en-US" sz="2400" dirty="0"/>
              <a:t>.(</a:t>
            </a:r>
            <a:r>
              <a:rPr lang="zh-CN" altLang="en-US" sz="2400" dirty="0"/>
              <a:t>　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(2)</a:t>
            </a:r>
            <a:r>
              <a:rPr lang="zh-CN" altLang="en-US" sz="2400" dirty="0"/>
              <a:t>物体的速度很大</a:t>
            </a:r>
            <a:r>
              <a:rPr lang="en-US" sz="2400" dirty="0"/>
              <a:t>,</a:t>
            </a:r>
            <a:r>
              <a:rPr lang="zh-CN" altLang="en-US" sz="2400" dirty="0"/>
              <a:t>加速度不可能为零</a:t>
            </a:r>
            <a:r>
              <a:rPr lang="en-US" sz="2400" dirty="0"/>
              <a:t>.(</a:t>
            </a:r>
            <a:r>
              <a:rPr lang="zh-CN" altLang="en-US" sz="2400" dirty="0"/>
              <a:t>　</a:t>
            </a:r>
            <a:r>
              <a:rPr lang="en-US" altLang="zh-CN" sz="2400" dirty="0"/>
              <a:t>  </a:t>
            </a:r>
            <a:r>
              <a:rPr lang="zh-CN" altLang="en-US" sz="2400" dirty="0"/>
              <a:t>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(3)</a:t>
            </a:r>
            <a:r>
              <a:rPr lang="zh-CN" altLang="en-US" sz="2400" dirty="0"/>
              <a:t>甲的加速度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aseline="-25000" dirty="0"/>
              <a:t>甲</a:t>
            </a:r>
            <a:r>
              <a:rPr lang="en-US" sz="2400" dirty="0"/>
              <a:t>=2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zh-CN" altLang="en-US" sz="2400" dirty="0"/>
              <a:t>乙的加速度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aseline="-25000" dirty="0"/>
              <a:t>乙</a:t>
            </a:r>
            <a:r>
              <a:rPr lang="en-US" sz="2400" dirty="0"/>
              <a:t>=-3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aseline="-25000" dirty="0"/>
              <a:t>甲</a:t>
            </a:r>
            <a:r>
              <a:rPr lang="en-US" sz="2400" dirty="0"/>
              <a:t>&gt;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baseline="-25000" dirty="0"/>
              <a:t>乙</a:t>
            </a:r>
            <a:r>
              <a:rPr lang="en-US" sz="2400" dirty="0"/>
              <a:t>.(</a:t>
            </a:r>
            <a:r>
              <a:rPr lang="zh-CN" altLang="en-US" sz="2400" dirty="0"/>
              <a:t>　</a:t>
            </a:r>
            <a:r>
              <a:rPr lang="en-US" altLang="zh-CN" sz="2400" dirty="0"/>
              <a:t>  </a:t>
            </a:r>
            <a:r>
              <a:rPr lang="zh-CN" altLang="en-US" sz="2400" dirty="0"/>
              <a:t>　</a:t>
            </a:r>
            <a:r>
              <a:rPr lang="en-US" sz="2400" dirty="0"/>
              <a:t>)</a:t>
            </a:r>
            <a:endParaRPr lang="zh-CN" altLang="en-US" sz="2161" dirty="0"/>
          </a:p>
        </p:txBody>
      </p:sp>
      <p:sp>
        <p:nvSpPr>
          <p:cNvPr id="12" name="TextBox 11"/>
          <p:cNvSpPr txBox="1"/>
          <p:nvPr/>
        </p:nvSpPr>
        <p:spPr>
          <a:xfrm>
            <a:off x="6391056" y="2254758"/>
            <a:ext cx="389769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FF00"/>
                </a:solidFill>
              </a:rPr>
              <a:t>×</a:t>
            </a:r>
            <a:endParaRPr lang="zh-CN" altLang="en-US" sz="216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77222" y="1829898"/>
            <a:ext cx="48760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FF00"/>
                </a:solidFill>
              </a:rPr>
              <a:t>√</a:t>
            </a:r>
            <a:endParaRPr lang="zh-CN" altLang="en-US" sz="216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743708" y="2606729"/>
            <a:ext cx="436150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FF00"/>
                </a:solidFill>
              </a:rPr>
              <a:t>×</a:t>
            </a:r>
            <a:endParaRPr lang="zh-CN" altLang="en-US" sz="216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1035" y="770768"/>
            <a:ext cx="10204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  <a:r>
              <a:rPr lang="zh-CN" altLang="en-US" sz="2400" dirty="0"/>
              <a:t>在如图所示的三种情况中</a:t>
            </a:r>
            <a:r>
              <a:rPr lang="en-US" sz="2400" dirty="0"/>
              <a:t>,</a:t>
            </a:r>
            <a:r>
              <a:rPr lang="zh-CN" altLang="en-US" sz="2400" dirty="0"/>
              <a:t>小车是否都有加速度</a:t>
            </a:r>
            <a:r>
              <a:rPr lang="en-US" sz="2400" dirty="0"/>
              <a:t>?</a:t>
            </a:r>
            <a:r>
              <a:rPr lang="zh-CN" altLang="en-US" sz="2400" dirty="0"/>
              <a:t>请说明理由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36784" y="3514750"/>
            <a:ext cx="9946933" cy="1286241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400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6784" y="3600499"/>
            <a:ext cx="9946018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/>
              <a:t>都有加速度</a:t>
            </a:r>
            <a:r>
              <a:rPr lang="en-US" sz="2161" dirty="0"/>
              <a:t>.(</a:t>
            </a:r>
            <a:r>
              <a:rPr lang="en-US" sz="216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161" dirty="0"/>
              <a:t>)</a:t>
            </a:r>
            <a:r>
              <a:rPr lang="zh-CN" altLang="en-US" sz="2161" dirty="0"/>
              <a:t>中速度大小发生变化</a:t>
            </a:r>
            <a:r>
              <a:rPr lang="en-US" sz="2161" dirty="0"/>
              <a:t>;(</a:t>
            </a:r>
            <a:r>
              <a:rPr lang="en-US" sz="216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161" dirty="0"/>
              <a:t>)</a:t>
            </a:r>
            <a:r>
              <a:rPr lang="zh-CN" altLang="en-US" sz="2161" dirty="0"/>
              <a:t>中速度方向发生变化</a:t>
            </a:r>
            <a:r>
              <a:rPr lang="en-US" sz="2161" dirty="0"/>
              <a:t>;(</a:t>
            </a:r>
            <a:r>
              <a:rPr lang="en-US" sz="216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161" dirty="0"/>
              <a:t>)</a:t>
            </a:r>
            <a:r>
              <a:rPr lang="zh-CN" altLang="en-US" sz="2161" dirty="0"/>
              <a:t>中速度的大小和方向都发生变化</a:t>
            </a:r>
            <a:r>
              <a:rPr lang="en-US" sz="2161" dirty="0"/>
              <a:t>,</a:t>
            </a:r>
            <a:r>
              <a:rPr lang="zh-CN" altLang="en-US" sz="2161" dirty="0"/>
              <a:t>所以三种情况中小车都有加速度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pic>
        <p:nvPicPr>
          <p:cNvPr id="5" name="W21SBX1YJXJCWL6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1294033" y="2057010"/>
            <a:ext cx="4167652" cy="1009210"/>
          </a:xfrm>
          <a:prstGeom prst="rect">
            <a:avLst/>
          </a:prstGeom>
        </p:spPr>
      </p:pic>
      <p:pic>
        <p:nvPicPr>
          <p:cNvPr id="8" name="W21SBX1YJXJCWL7B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5895942" y="1542513"/>
            <a:ext cx="4916276" cy="1629239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4" y="3429000"/>
            <a:ext cx="10032682" cy="1714988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1035" y="942267"/>
            <a:ext cx="101184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1]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(2021·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上海长宁区期末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关于加速度</a:t>
            </a:r>
            <a:r>
              <a:rPr lang="en-US" sz="2400" dirty="0"/>
              <a:t>,</a:t>
            </a:r>
            <a:r>
              <a:rPr lang="zh-CN" altLang="en-US" sz="2400" dirty="0"/>
              <a:t>下列说法中正确的是</a:t>
            </a:r>
            <a:r>
              <a:rPr lang="en-US" sz="2400" dirty="0"/>
              <a:t>(</a:t>
            </a:r>
            <a:r>
              <a:rPr lang="zh-CN" altLang="en-US" sz="2400" dirty="0"/>
              <a:t>　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A.-10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zh-CN" altLang="en-US" sz="2400" dirty="0"/>
              <a:t>比</a:t>
            </a:r>
            <a:r>
              <a:rPr lang="en-US" sz="2400" dirty="0"/>
              <a:t>+2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zh-CN" altLang="en-US" sz="2400" dirty="0"/>
              <a:t>小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加速度大的物体一定运动得快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速度均匀增大时</a:t>
            </a:r>
            <a:r>
              <a:rPr lang="en-US" sz="2400" dirty="0"/>
              <a:t>,</a:t>
            </a:r>
            <a:r>
              <a:rPr lang="zh-CN" altLang="en-US" sz="2400" dirty="0"/>
              <a:t>加速度也均匀增大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速度均匀增大时</a:t>
            </a:r>
            <a:r>
              <a:rPr lang="en-US" sz="2400" dirty="0"/>
              <a:t>,</a:t>
            </a:r>
            <a:r>
              <a:rPr lang="zh-CN" altLang="en-US" sz="2400" dirty="0"/>
              <a:t>加速度一定不变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1972" y="933782"/>
            <a:ext cx="857494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D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6785" y="3488979"/>
            <a:ext cx="10118431" cy="1089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加速度是矢量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正负号代表方向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所以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-10 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m/s</a:t>
            </a:r>
            <a:r>
              <a:rPr lang="en-US" sz="2161" baseline="30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比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2 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m/s</a:t>
            </a:r>
            <a:r>
              <a:rPr lang="en-US" sz="2161" baseline="30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加速度是反映速度变化快慢的物理量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加速度大说明速度变化得快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而非运动得快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速度均匀增大时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说明加速度不变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004841" y="856517"/>
          <a:ext cx="9978876" cy="3858724"/>
        </p:xfrm>
        <a:graphic>
          <a:graphicData uri="http://schemas.openxmlformats.org/drawingml/2006/table">
            <a:tbl>
              <a:tblPr/>
              <a:tblGrid>
                <a:gridCol w="9978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58724">
                <a:tc>
                  <a:txBody>
                    <a:bodyPr/>
                    <a:lstStyle/>
                    <a:p>
                      <a:endParaRPr lang="zh-CN" altLang="en-US" sz="2200" dirty="0"/>
                    </a:p>
                  </a:txBody>
                  <a:tcPr marL="109758" marR="109758" marT="54879" marB="54879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36784" y="1285265"/>
            <a:ext cx="98611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关于速度、速度变化量、加速度的五点提醒</a:t>
            </a:r>
          </a:p>
          <a:p>
            <a:r>
              <a:rPr lang="en-US" sz="2800" dirty="0"/>
              <a:t>(1)</a:t>
            </a:r>
            <a:r>
              <a:rPr lang="zh-CN" altLang="en-US" sz="2800" dirty="0"/>
              <a:t>速度大</a:t>
            </a:r>
            <a:r>
              <a:rPr lang="en-US" sz="2800" dirty="0"/>
              <a:t>,</a:t>
            </a:r>
            <a:r>
              <a:rPr lang="zh-CN" altLang="en-US" sz="2800" dirty="0"/>
              <a:t>速度变化量、加速度不一定大</a:t>
            </a:r>
            <a:r>
              <a:rPr lang="en-US" sz="2800" dirty="0"/>
              <a:t>.</a:t>
            </a:r>
            <a:endParaRPr lang="zh-CN" altLang="en-US" sz="2800" dirty="0"/>
          </a:p>
          <a:p>
            <a:r>
              <a:rPr lang="en-US" sz="2800" dirty="0"/>
              <a:t>(2)</a:t>
            </a:r>
            <a:r>
              <a:rPr lang="zh-CN" altLang="en-US" sz="2800" dirty="0"/>
              <a:t>速度变化量大</a:t>
            </a:r>
            <a:r>
              <a:rPr lang="en-US" sz="2800" dirty="0"/>
              <a:t>,</a:t>
            </a:r>
            <a:r>
              <a:rPr lang="zh-CN" altLang="en-US" sz="2800" dirty="0"/>
              <a:t>加速度、速度不一定大</a:t>
            </a:r>
            <a:r>
              <a:rPr lang="en-US" sz="2800" dirty="0"/>
              <a:t>,</a:t>
            </a:r>
            <a:r>
              <a:rPr lang="zh-CN" altLang="en-US" sz="2800" dirty="0"/>
              <a:t>它们之间无直接关系</a:t>
            </a:r>
            <a:r>
              <a:rPr lang="en-US" sz="2800" dirty="0"/>
              <a:t>.</a:t>
            </a:r>
            <a:endParaRPr lang="zh-CN" altLang="en-US" sz="2800" dirty="0"/>
          </a:p>
          <a:p>
            <a:r>
              <a:rPr lang="en-US" sz="2800" dirty="0"/>
              <a:t>(3)</a:t>
            </a:r>
            <a:r>
              <a:rPr lang="zh-CN" altLang="en-US" sz="2800" dirty="0"/>
              <a:t>加速度大</a:t>
            </a:r>
            <a:r>
              <a:rPr lang="en-US" sz="2800" dirty="0"/>
              <a:t>,</a:t>
            </a:r>
            <a:r>
              <a:rPr lang="zh-CN" altLang="en-US" sz="2800" dirty="0"/>
              <a:t>速度不一定大</a:t>
            </a:r>
            <a:r>
              <a:rPr lang="en-US" sz="2800" dirty="0"/>
              <a:t>.</a:t>
            </a:r>
            <a:endParaRPr lang="zh-CN" altLang="en-US" sz="2800" dirty="0"/>
          </a:p>
          <a:p>
            <a:r>
              <a:rPr lang="en-US" sz="2800" dirty="0"/>
              <a:t>(4)</a:t>
            </a:r>
            <a:r>
              <a:rPr lang="zh-CN" altLang="en-US" sz="2800" dirty="0"/>
              <a:t>加速度的方向与速度变化量的方向一定相同</a:t>
            </a:r>
            <a:r>
              <a:rPr lang="en-US" sz="2800" dirty="0"/>
              <a:t>.</a:t>
            </a:r>
            <a:endParaRPr lang="zh-CN" altLang="en-US" sz="2800" dirty="0"/>
          </a:p>
          <a:p>
            <a:r>
              <a:rPr lang="en-US" sz="2800" dirty="0"/>
              <a:t>(5)</a:t>
            </a:r>
            <a:r>
              <a:rPr lang="zh-CN" altLang="en-US" sz="2800" dirty="0"/>
              <a:t>加速度的大小等于速度的变化率</a:t>
            </a:r>
            <a:r>
              <a:rPr lang="en-US" sz="2800" dirty="0"/>
              <a:t>,</a:t>
            </a:r>
            <a:r>
              <a:rPr lang="zh-CN" altLang="en-US" sz="2800" dirty="0"/>
              <a:t>但与</a:t>
            </a:r>
            <a:r>
              <a:rPr lang="en-US" altLang="zh-CN" sz="2800" dirty="0" err="1"/>
              <a:t>Δ</a:t>
            </a:r>
            <a:r>
              <a:rPr lang="en-US" sz="2800" dirty="0" err="1"/>
              <a:t>v</a:t>
            </a:r>
            <a:r>
              <a:rPr lang="zh-CN" altLang="en-US" sz="2800" dirty="0"/>
              <a:t>和</a:t>
            </a:r>
            <a:r>
              <a:rPr lang="en-US" altLang="zh-CN" sz="2800" dirty="0" err="1"/>
              <a:t>Δ</a:t>
            </a:r>
            <a:r>
              <a:rPr lang="en-US" sz="2800" dirty="0" err="1"/>
              <a:t>t</a:t>
            </a:r>
            <a:r>
              <a:rPr lang="zh-CN" altLang="en-US" sz="2800" dirty="0"/>
              <a:t>其中的任一个因素均无关</a:t>
            </a:r>
            <a:r>
              <a:rPr lang="en-US" sz="2800" dirty="0"/>
              <a:t>.</a:t>
            </a:r>
            <a:endParaRPr lang="zh-CN" alt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951035" y="856518"/>
            <a:ext cx="282973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误区警示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5" y="4200745"/>
            <a:ext cx="10118431" cy="1629239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0307" y="728231"/>
            <a:ext cx="107249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2] </a:t>
            </a:r>
            <a:r>
              <a:rPr lang="zh-CN" altLang="en-US" sz="2400" dirty="0"/>
              <a:t>在桌球比赛中</a:t>
            </a:r>
            <a:r>
              <a:rPr lang="en-US" sz="2400" dirty="0"/>
              <a:t>,</a:t>
            </a:r>
            <a:r>
              <a:rPr lang="zh-CN" altLang="en-US" sz="2400" dirty="0"/>
              <a:t>某球以</a:t>
            </a:r>
            <a:r>
              <a:rPr lang="en-US" sz="2400" dirty="0"/>
              <a:t>1.5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zh-CN" altLang="en-US" sz="2400" dirty="0"/>
              <a:t>的速度垂直撞击边框后</a:t>
            </a:r>
            <a:r>
              <a:rPr lang="en-US" sz="2400" dirty="0"/>
              <a:t>,</a:t>
            </a:r>
            <a:r>
              <a:rPr lang="zh-CN" altLang="en-US" sz="2400" dirty="0"/>
              <a:t>以</a:t>
            </a:r>
            <a:r>
              <a:rPr lang="en-US" sz="2400" dirty="0"/>
              <a:t>1.3 m/s</a:t>
            </a:r>
            <a:r>
              <a:rPr lang="zh-CN" altLang="en-US" sz="2400" dirty="0"/>
              <a:t>的速度反向弹回</a:t>
            </a:r>
            <a:r>
              <a:rPr lang="en-US" sz="2400" dirty="0"/>
              <a:t>,</a:t>
            </a:r>
            <a:r>
              <a:rPr lang="zh-CN" altLang="en-US" sz="2400" dirty="0"/>
              <a:t>球与边框接触的时间为</a:t>
            </a:r>
            <a:r>
              <a:rPr lang="en-US" sz="2400" dirty="0"/>
              <a:t>0.08 s,</a:t>
            </a:r>
            <a:r>
              <a:rPr lang="zh-CN" altLang="en-US" sz="2400" dirty="0"/>
              <a:t>则该撞击过程中球的加速度为</a:t>
            </a:r>
            <a:r>
              <a:rPr lang="en-US" sz="2400" dirty="0"/>
              <a:t>(</a:t>
            </a:r>
            <a:r>
              <a:rPr lang="zh-CN" altLang="en-US" sz="2400" dirty="0"/>
              <a:t>　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A.35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zh-CN" altLang="en-US" sz="2400" dirty="0"/>
              <a:t>方向与初速度方向相同</a:t>
            </a:r>
          </a:p>
          <a:p>
            <a:r>
              <a:rPr lang="en-US" sz="2400" dirty="0"/>
              <a:t>B.35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zh-CN" altLang="en-US" sz="2400" dirty="0"/>
              <a:t>方向与末速度方向相同</a:t>
            </a:r>
          </a:p>
          <a:p>
            <a:r>
              <a:rPr lang="en-US" sz="2400" dirty="0"/>
              <a:t>C.2.5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zh-CN" altLang="en-US" sz="2400" dirty="0"/>
              <a:t>方向与初速度方向相同</a:t>
            </a:r>
          </a:p>
          <a:p>
            <a:r>
              <a:rPr lang="en-US" sz="2400" dirty="0"/>
              <a:t>D.2.5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m/s</a:t>
            </a:r>
            <a:r>
              <a:rPr lang="en-US" sz="2400" baseline="30000" dirty="0"/>
              <a:t>2</a:t>
            </a:r>
            <a:r>
              <a:rPr lang="en-US" sz="2400" dirty="0"/>
              <a:t>,</a:t>
            </a:r>
            <a:r>
              <a:rPr lang="zh-CN" altLang="en-US" sz="2400" dirty="0"/>
              <a:t>方向与末速度方向相同</a:t>
            </a:r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7738611"/>
              </p:ext>
            </p:extLst>
          </p:nvPr>
        </p:nvGraphicFramePr>
        <p:xfrm>
          <a:off x="1155915" y="4286494"/>
          <a:ext cx="9949189" cy="1629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4286160" imgH="599595" progId="Word.Document.12">
                  <p:embed/>
                </p:oleObj>
              </mc:Choice>
              <mc:Fallback>
                <p:oleObj name="Document" r:id="rId2" imgW="4286160" imgH="599595" progId="Word.Document.12">
                  <p:embed/>
                  <p:pic>
                    <p:nvPicPr>
                      <p:cNvPr id="133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5915" y="4286494"/>
                        <a:ext cx="9949189" cy="16292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525978" y="1131786"/>
            <a:ext cx="496564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B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51035" y="770769"/>
            <a:ext cx="10375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针对训练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2] </a:t>
            </a:r>
            <a:r>
              <a:rPr lang="zh-CN" altLang="en-US" sz="2400" dirty="0"/>
              <a:t>一质点自原点开始在</a:t>
            </a:r>
            <a:r>
              <a:rPr lang="en-US" sz="2400" dirty="0"/>
              <a:t>x</a:t>
            </a:r>
            <a:r>
              <a:rPr lang="zh-CN" altLang="en-US" sz="2400" dirty="0"/>
              <a:t>轴上运动</a:t>
            </a:r>
            <a:r>
              <a:rPr lang="en-US" sz="2400" dirty="0"/>
              <a:t>,</a:t>
            </a:r>
            <a:r>
              <a:rPr lang="zh-CN" altLang="en-US" sz="2400" dirty="0"/>
              <a:t>初速度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/>
              <a:t>0</a:t>
            </a:r>
            <a:r>
              <a:rPr lang="en-US" sz="2400" dirty="0"/>
              <a:t>&gt;0,</a:t>
            </a:r>
            <a:r>
              <a:rPr lang="zh-CN" altLang="en-US" sz="2400" dirty="0"/>
              <a:t>加速度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/>
              <a:t>&gt;0,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 dirty="0"/>
              <a:t>值不断减小直至为零的过程中</a:t>
            </a:r>
            <a:r>
              <a:rPr lang="en-US" sz="2400" dirty="0"/>
              <a:t>,</a:t>
            </a:r>
            <a:r>
              <a:rPr lang="zh-CN" altLang="en-US" sz="2400" dirty="0"/>
              <a:t>质点的</a:t>
            </a:r>
            <a:r>
              <a:rPr lang="en-US" sz="2400" dirty="0"/>
              <a:t>(</a:t>
            </a:r>
            <a:r>
              <a:rPr lang="zh-CN" altLang="en-US" sz="2400" dirty="0"/>
              <a:t>　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速度不断减小</a:t>
            </a:r>
            <a:r>
              <a:rPr lang="en-US" sz="2400" dirty="0"/>
              <a:t>,</a:t>
            </a:r>
            <a:r>
              <a:rPr lang="zh-CN" altLang="en-US" sz="2400" dirty="0"/>
              <a:t>位移不断减小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速度不断减小</a:t>
            </a:r>
            <a:r>
              <a:rPr lang="en-US" sz="2400" dirty="0"/>
              <a:t>,</a:t>
            </a:r>
            <a:r>
              <a:rPr lang="zh-CN" altLang="en-US" sz="2400" dirty="0"/>
              <a:t>位移不断增大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速度不断增大</a:t>
            </a:r>
            <a:r>
              <a:rPr lang="en-US" sz="2400" dirty="0"/>
              <a:t>,</a:t>
            </a:r>
            <a:r>
              <a:rPr lang="zh-CN" altLang="en-US" sz="2400" dirty="0"/>
              <a:t>当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/>
              <a:t>=0</a:t>
            </a:r>
            <a:r>
              <a:rPr lang="zh-CN" altLang="en-US" sz="2400" dirty="0"/>
              <a:t>时</a:t>
            </a:r>
            <a:r>
              <a:rPr lang="en-US" sz="2400" dirty="0"/>
              <a:t>,</a:t>
            </a:r>
            <a:r>
              <a:rPr lang="zh-CN" altLang="en-US" sz="2400" dirty="0"/>
              <a:t>速度达到最大</a:t>
            </a:r>
            <a:r>
              <a:rPr lang="en-US" sz="2400" dirty="0"/>
              <a:t>,</a:t>
            </a:r>
            <a:r>
              <a:rPr lang="zh-CN" altLang="en-US" sz="2400" dirty="0"/>
              <a:t>位移不断增大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速度不断增大</a:t>
            </a:r>
            <a:r>
              <a:rPr lang="en-US" sz="2400" dirty="0"/>
              <a:t>,</a:t>
            </a:r>
            <a:r>
              <a:rPr lang="zh-CN" altLang="en-US" sz="2400" dirty="0"/>
              <a:t>当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/>
              <a:t>=0</a:t>
            </a:r>
            <a:r>
              <a:rPr lang="zh-CN" altLang="en-US" sz="2400" dirty="0"/>
              <a:t>时</a:t>
            </a:r>
            <a:r>
              <a:rPr lang="en-US" sz="2400" dirty="0"/>
              <a:t>,</a:t>
            </a:r>
            <a:r>
              <a:rPr lang="zh-CN" altLang="en-US" sz="2400" dirty="0"/>
              <a:t>位移达到最大值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36784" y="3429000"/>
            <a:ext cx="10032682" cy="1886487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28543" y="1190551"/>
            <a:ext cx="514497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C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6784" y="3429001"/>
            <a:ext cx="9946933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由于初速度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v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0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&gt;0,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加速度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&gt;0,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即速度和加速度同向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不管加速度大小如何变化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速度都是在增加的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当加速度减小时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相同时间内速度的增加量变小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即逐渐增加的慢了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当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=0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时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速度达到最大值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此后以该最大速度做匀速直线运动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位移不断增大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en-US" sz="2161" i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51035" y="1113766"/>
            <a:ext cx="986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加速度的理解</a:t>
            </a:r>
          </a:p>
          <a:p>
            <a:r>
              <a:rPr lang="zh-CN" altLang="en-US" sz="2400" dirty="0"/>
              <a:t>加速度是速度的变化量</a:t>
            </a:r>
            <a:r>
              <a:rPr lang="en-US" altLang="zh-CN" sz="2400" dirty="0" err="1"/>
              <a:t>Δ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altLang="en-US" sz="2400" dirty="0"/>
              <a:t>与发生这一变化所用时间</a:t>
            </a:r>
            <a:r>
              <a:rPr lang="en-US" altLang="zh-CN" sz="2400" dirty="0" err="1"/>
              <a:t>Δ</a:t>
            </a:r>
            <a:r>
              <a:rPr lang="en-US" sz="2400" dirty="0" err="1"/>
              <a:t>t</a:t>
            </a:r>
            <a:r>
              <a:rPr lang="zh-CN" altLang="en-US" sz="2400" dirty="0"/>
              <a:t>的比值</a:t>
            </a:r>
            <a:r>
              <a:rPr lang="en-US" sz="2400" dirty="0"/>
              <a:t>,</a:t>
            </a:r>
            <a:r>
              <a:rPr lang="zh-CN" altLang="en-US" sz="2400" dirty="0"/>
              <a:t>在数值上等于单位时间内速度的变化量</a:t>
            </a:r>
            <a:r>
              <a:rPr lang="en-US" sz="2400" dirty="0"/>
              <a:t>,</a:t>
            </a:r>
            <a:r>
              <a:rPr lang="zh-CN" altLang="en-US" sz="2400" dirty="0"/>
              <a:t>即速度的变化率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036784" y="685019"/>
            <a:ext cx="282973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归纳拓展</a:t>
            </a: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036784" y="2912621"/>
          <a:ext cx="10061195" cy="317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5673804" imgH="1739474" progId="Word.Document.12">
                  <p:embed/>
                </p:oleObj>
              </mc:Choice>
              <mc:Fallback>
                <p:oleObj name="文档" r:id="rId2" imgW="5673804" imgH="1739474" progId="Word.Document.12">
                  <p:embed/>
                  <p:pic>
                    <p:nvPicPr>
                      <p:cNvPr id="8" name="对象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784" y="2912621"/>
                        <a:ext cx="10061195" cy="3174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65286" y="2400007"/>
            <a:ext cx="9861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速度、速度变化量、加速度的比较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943</Words>
  <Application>Microsoft Office PowerPoint</Application>
  <PresentationFormat>宽屏</PresentationFormat>
  <Paragraphs>78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等线</vt:lpstr>
      <vt:lpstr>等线 Light</vt:lpstr>
      <vt:lpstr>黑体</vt:lpstr>
      <vt:lpstr>楷体</vt:lpstr>
      <vt:lpstr>Arial</vt:lpstr>
      <vt:lpstr>Calibri</vt:lpstr>
      <vt:lpstr>Times New Roman</vt:lpstr>
      <vt:lpstr>Office 主题​​</vt:lpstr>
      <vt:lpstr>Microsoft Word 文档</vt:lpstr>
      <vt:lpstr>文档</vt:lpstr>
      <vt:lpstr>加速度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加速度</dc:title>
  <dc:creator>彭 矗</dc:creator>
  <cp:lastModifiedBy>彭 矗</cp:lastModifiedBy>
  <cp:revision>3</cp:revision>
  <dcterms:created xsi:type="dcterms:W3CDTF">2021-09-13T00:50:05Z</dcterms:created>
  <dcterms:modified xsi:type="dcterms:W3CDTF">2021-09-13T02:27:33Z</dcterms:modified>
</cp:coreProperties>
</file>