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377" r:id="rId4"/>
    <p:sldId id="349" r:id="rId5"/>
    <p:sldId id="351" r:id="rId6"/>
    <p:sldId id="352" r:id="rId7"/>
    <p:sldId id="355" r:id="rId8"/>
    <p:sldId id="354" r:id="rId9"/>
    <p:sldId id="357" r:id="rId10"/>
    <p:sldId id="358" r:id="rId11"/>
    <p:sldId id="359" r:id="rId12"/>
    <p:sldId id="360" r:id="rId13"/>
    <p:sldId id="361" r:id="rId14"/>
    <p:sldId id="362" r:id="rId15"/>
    <p:sldId id="364" r:id="rId16"/>
    <p:sldId id="365" r:id="rId17"/>
    <p:sldId id="363" r:id="rId18"/>
    <p:sldId id="378" r:id="rId19"/>
    <p:sldId id="379" r:id="rId20"/>
    <p:sldId id="380" r:id="rId21"/>
    <p:sldId id="367" r:id="rId22"/>
    <p:sldId id="373" r:id="rId23"/>
    <p:sldId id="374" r:id="rId24"/>
    <p:sldId id="375" r:id="rId25"/>
    <p:sldId id="376" r:id="rId26"/>
    <p:sldId id="366" r:id="rId27"/>
    <p:sldId id="368" r:id="rId28"/>
    <p:sldId id="350"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E9746E"/>
    <a:srgbClr val="ED935C"/>
    <a:srgbClr val="FDD069"/>
    <a:srgbClr val="78B6A9"/>
    <a:srgbClr val="AB7DB6"/>
    <a:srgbClr val="E6E6E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7" d="100"/>
          <a:sy n="107" d="100"/>
        </p:scale>
        <p:origin x="-102" y="-186"/>
      </p:cViewPr>
      <p:guideLst>
        <p:guide orient="horz" pos="2124"/>
        <p:guide pos="3840"/>
      </p:guideLst>
    </p:cSldViewPr>
  </p:slideViewPr>
  <p:notesTextViewPr>
    <p:cViewPr>
      <p:scale>
        <a:sx n="1" d="1"/>
        <a:sy n="1" d="1"/>
      </p:scale>
      <p:origin x="0" y="0"/>
    </p:cViewPr>
  </p:notesTextViewPr>
  <p:sorterViewPr>
    <p:cViewPr varScale="1">
      <p:scale>
        <a:sx n="1" d="1"/>
        <a:sy n="1" d="1"/>
      </p:scale>
      <p:origin x="0" y="0"/>
    </p:cViewPr>
  </p:sorterViewPr>
  <p:notesViewPr>
    <p:cSldViewPr>
      <p:cViewPr>
        <p:scale>
          <a:sx n="1" d="100"/>
          <a:sy n="1" d="100"/>
        </p:scale>
        <p:origin x="0" y="0"/>
      </p:cViewPr>
    </p:cSldViewPr>
  </p:notesViewPr>
  <p:gridSpacing cx="73736200" cy="7373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2.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0.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1.w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11.wmf" /><Relationship Id="rId2" Type="http://schemas.openxmlformats.org/officeDocument/2006/relationships/image" Target="../media/image12.wmf" /><Relationship Id="rId3" Type="http://schemas.openxmlformats.org/officeDocument/2006/relationships/image" Target="../media/image13.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E1A35E-23D3-41A7-84DD-9B6F8F7FE250}" type="datetimeFigureOut">
              <a:rPr lang="zh-CN" altLang="en-US" smtClean="0"/>
              <a:t>2020/10/17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78ACA7-A5C5-4EEF-B785-E78B13277A89}"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778ACA7-A5C5-4EEF-B785-E78B13277A89}"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7967AD-9D7F-4C24-87DA-C973A2A0DF32}"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7967AD-9D7F-4C24-87DA-C973A2A0DF32}"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7967AD-9D7F-4C24-87DA-C973A2A0DF32}"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778ACA7-A5C5-4EEF-B785-E78B13277A89}" type="slidenum">
              <a:rPr lang="zh-CN" altLang="en-US" smtClean="0"/>
              <a:t>27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8" name="Group 21_1"/>
          <p:cNvGrpSpPr/>
          <p:nvPr userDrawn="1"/>
        </p:nvGrpSpPr>
        <p:grpSpPr>
          <a:xfrm>
            <a:off x="69215" y="-7620"/>
            <a:ext cx="12072620" cy="6792595"/>
            <a:chOff x="-1013679" y="-43169"/>
            <a:chExt cx="12858769" cy="6560166"/>
          </a:xfrm>
        </p:grpSpPr>
        <p:grpSp>
          <p:nvGrpSpPr>
            <p:cNvPr id="9" name="组合 59"/>
            <p:cNvGrpSpPr/>
            <p:nvPr/>
          </p:nvGrpSpPr>
          <p:grpSpPr>
            <a:xfrm>
              <a:off x="9683417" y="6288397"/>
              <a:ext cx="2161673" cy="228600"/>
              <a:chOff x="2805536" y="-1467853"/>
              <a:chExt cx="2161673" cy="228600"/>
            </a:xfrm>
          </p:grpSpPr>
          <p:sp>
            <p:nvSpPr>
              <p:cNvPr id="16" name="椭圆 15"/>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60"/>
            <p:cNvGrpSpPr/>
            <p:nvPr/>
          </p:nvGrpSpPr>
          <p:grpSpPr>
            <a:xfrm flipH="1" flipV="1">
              <a:off x="-1013680" y="-43169"/>
              <a:ext cx="4948008" cy="573258"/>
              <a:chOff x="-460228" y="4964882"/>
              <a:chExt cx="16582544" cy="1921192"/>
            </a:xfrm>
          </p:grpSpPr>
          <p:sp>
            <p:nvSpPr>
              <p:cNvPr id="11"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10" name="Group 21_1"/>
          <p:cNvGrpSpPr/>
          <p:nvPr userDrawn="1"/>
        </p:nvGrpSpPr>
        <p:grpSpPr>
          <a:xfrm>
            <a:off x="69215" y="-7620"/>
            <a:ext cx="12072620" cy="6792595"/>
            <a:chOff x="-1013679" y="-43169"/>
            <a:chExt cx="12858769" cy="6560166"/>
          </a:xfrm>
        </p:grpSpPr>
        <p:grpSp>
          <p:nvGrpSpPr>
            <p:cNvPr id="11" name="组合 59"/>
            <p:cNvGrpSpPr/>
            <p:nvPr/>
          </p:nvGrpSpPr>
          <p:grpSpPr>
            <a:xfrm>
              <a:off x="9683417" y="6288397"/>
              <a:ext cx="2161673" cy="228600"/>
              <a:chOff x="2805536" y="-1467853"/>
              <a:chExt cx="2161673" cy="228600"/>
            </a:xfrm>
          </p:grpSpPr>
          <p:sp>
            <p:nvSpPr>
              <p:cNvPr id="18" name="椭圆 17"/>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60"/>
            <p:cNvGrpSpPr/>
            <p:nvPr/>
          </p:nvGrpSpPr>
          <p:grpSpPr>
            <a:xfrm flipH="1" flipV="1">
              <a:off x="-1013680" y="-43169"/>
              <a:ext cx="4948008" cy="573258"/>
              <a:chOff x="-460228" y="4964882"/>
              <a:chExt cx="16582544" cy="1921192"/>
            </a:xfrm>
          </p:grpSpPr>
          <p:sp>
            <p:nvSpPr>
              <p:cNvPr id="13"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pic>
        <p:nvPicPr>
          <p:cNvPr id="5" name="图片 4"/>
          <p:cNvPicPr>
            <a:picLocks noChangeAspect="1"/>
          </p:cNvPicPr>
          <p:nvPr userDrawn="1"/>
        </p:nvPicPr>
        <p:blipFill>
          <a:blip r:embed="rId1">
            <a:extLst>
              <a:ext uri="{28A0092B-C50C-407E-A947-70E740481C1C}">
                <a14:useLocalDpi xmlns="" xmlns:a14="http://schemas.microsoft.com/office/drawing/2010/main" val="0"/>
              </a:ext>
            </a:extLst>
          </a:blip>
          <a:stretch>
            <a:fillRect/>
          </a:stretch>
        </p:blipFill>
        <p:spPr>
          <a:xfrm>
            <a:off x="10740433" y="187023"/>
            <a:ext cx="1170836" cy="48472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8" name="Group 21_1"/>
          <p:cNvGrpSpPr/>
          <p:nvPr userDrawn="1"/>
        </p:nvGrpSpPr>
        <p:grpSpPr>
          <a:xfrm>
            <a:off x="69215" y="-7620"/>
            <a:ext cx="12072620" cy="6792595"/>
            <a:chOff x="-1013679" y="-43169"/>
            <a:chExt cx="12858769" cy="6560166"/>
          </a:xfrm>
        </p:grpSpPr>
        <p:grpSp>
          <p:nvGrpSpPr>
            <p:cNvPr id="9" name="组合 59"/>
            <p:cNvGrpSpPr/>
            <p:nvPr/>
          </p:nvGrpSpPr>
          <p:grpSpPr>
            <a:xfrm>
              <a:off x="9683417" y="6288397"/>
              <a:ext cx="2161673" cy="228600"/>
              <a:chOff x="2805536" y="-1467853"/>
              <a:chExt cx="2161673" cy="228600"/>
            </a:xfrm>
          </p:grpSpPr>
          <p:sp>
            <p:nvSpPr>
              <p:cNvPr id="16" name="椭圆 15"/>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60"/>
            <p:cNvGrpSpPr/>
            <p:nvPr/>
          </p:nvGrpSpPr>
          <p:grpSpPr>
            <a:xfrm flipH="1" flipV="1">
              <a:off x="-1013680" y="-43169"/>
              <a:ext cx="4948008" cy="573258"/>
              <a:chOff x="-460228" y="4964882"/>
              <a:chExt cx="16582544" cy="1921192"/>
            </a:xfrm>
          </p:grpSpPr>
          <p:sp>
            <p:nvSpPr>
              <p:cNvPr id="11"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8" name="Group 21_1"/>
          <p:cNvGrpSpPr/>
          <p:nvPr userDrawn="1"/>
        </p:nvGrpSpPr>
        <p:grpSpPr>
          <a:xfrm>
            <a:off x="69215" y="-7620"/>
            <a:ext cx="12072620" cy="6792595"/>
            <a:chOff x="-1013679" y="-43169"/>
            <a:chExt cx="12858769" cy="6560166"/>
          </a:xfrm>
        </p:grpSpPr>
        <p:grpSp>
          <p:nvGrpSpPr>
            <p:cNvPr id="9" name="组合 59"/>
            <p:cNvGrpSpPr/>
            <p:nvPr/>
          </p:nvGrpSpPr>
          <p:grpSpPr>
            <a:xfrm>
              <a:off x="9683417" y="6288397"/>
              <a:ext cx="2161673" cy="228600"/>
              <a:chOff x="2805536" y="-1467853"/>
              <a:chExt cx="2161673" cy="228600"/>
            </a:xfrm>
          </p:grpSpPr>
          <p:sp>
            <p:nvSpPr>
              <p:cNvPr id="16" name="椭圆 15"/>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60"/>
            <p:cNvGrpSpPr/>
            <p:nvPr/>
          </p:nvGrpSpPr>
          <p:grpSpPr>
            <a:xfrm flipH="1" flipV="1">
              <a:off x="-1013680" y="-43169"/>
              <a:ext cx="4948008" cy="573258"/>
              <a:chOff x="-460228" y="4964882"/>
              <a:chExt cx="16582544" cy="1921192"/>
            </a:xfrm>
          </p:grpSpPr>
          <p:sp>
            <p:nvSpPr>
              <p:cNvPr id="11"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2020/10/17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grpSp>
        <p:nvGrpSpPr>
          <p:cNvPr id="7" name="Group 21_1"/>
          <p:cNvGrpSpPr/>
          <p:nvPr userDrawn="1"/>
        </p:nvGrpSpPr>
        <p:grpSpPr>
          <a:xfrm>
            <a:off x="69215" y="-7620"/>
            <a:ext cx="12072620" cy="6792595"/>
            <a:chOff x="-1013679" y="-43169"/>
            <a:chExt cx="12858769" cy="6560166"/>
          </a:xfrm>
        </p:grpSpPr>
        <p:grpSp>
          <p:nvGrpSpPr>
            <p:cNvPr id="8" name="组合 59"/>
            <p:cNvGrpSpPr/>
            <p:nvPr/>
          </p:nvGrpSpPr>
          <p:grpSpPr>
            <a:xfrm>
              <a:off x="9683417" y="6288397"/>
              <a:ext cx="2161673" cy="228600"/>
              <a:chOff x="2805536" y="-1467853"/>
              <a:chExt cx="2161673" cy="228600"/>
            </a:xfrm>
          </p:grpSpPr>
          <p:sp>
            <p:nvSpPr>
              <p:cNvPr id="15" name="椭圆 14"/>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60"/>
            <p:cNvGrpSpPr/>
            <p:nvPr/>
          </p:nvGrpSpPr>
          <p:grpSpPr>
            <a:xfrm flipH="1" flipV="1">
              <a:off x="-1013680" y="-43169"/>
              <a:ext cx="4948008" cy="573258"/>
              <a:chOff x="-460228" y="4964882"/>
              <a:chExt cx="16582544" cy="1921192"/>
            </a:xfrm>
          </p:grpSpPr>
          <p:sp>
            <p:nvSpPr>
              <p:cNvPr id="10"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20" name="图片 19"/>
          <p:cNvPicPr>
            <a:picLocks noChangeAspect="1"/>
          </p:cNvPicPr>
          <p:nvPr userDrawn="1"/>
        </p:nvPicPr>
        <p:blipFill>
          <a:blip r:embed="rId12">
            <a:extLst>
              <a:ext uri="{28A0092B-C50C-407E-A947-70E740481C1C}">
                <a14:useLocalDpi xmlns="" xmlns:a14="http://schemas.microsoft.com/office/drawing/2010/main" val="0"/>
              </a:ext>
            </a:extLst>
          </a:blip>
          <a:stretch>
            <a:fillRect/>
          </a:stretch>
        </p:blipFill>
        <p:spPr>
          <a:xfrm>
            <a:off x="10740433" y="187023"/>
            <a:ext cx="1170836" cy="48472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hemeOverride" Target="../theme/themeOverride1.xml" /><Relationship Id="rId3" Type="http://schemas.openxmlformats.org/officeDocument/2006/relationships/notesSlide" Target="../notesSlides/notesSlide1.xml" /><Relationship Id="rId4" Type="http://schemas.openxmlformats.org/officeDocument/2006/relationships/image" Target="../media/image1.jpeg" /><Relationship Id="rId5"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jpeg" /><Relationship Id="rId4"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1.jpeg" /><Relationship Id="rId4"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 Id="rId3" Type="http://schemas.openxmlformats.org/officeDocument/2006/relationships/image" Target="../media/image7.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1.bin" TargetMode="Internal" /><Relationship Id="rId3" Type="http://schemas.openxmlformats.org/officeDocument/2006/relationships/image" Target="../media/image10.wmf" /><Relationship Id="rId4" Type="http://schemas.openxmlformats.org/officeDocument/2006/relationships/vmlDrawing" Target="../drawings/vmlDrawing1.v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2.bin" TargetMode="Internal" /><Relationship Id="rId3" Type="http://schemas.openxmlformats.org/officeDocument/2006/relationships/image" Target="../media/image11.wmf" /><Relationship Id="rId4" Type="http://schemas.openxmlformats.org/officeDocument/2006/relationships/vmlDrawing" Target="../drawings/vmlDrawing2.v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3.bin" TargetMode="Internal" /><Relationship Id="rId3" Type="http://schemas.openxmlformats.org/officeDocument/2006/relationships/image" Target="../media/image11.wmf" /><Relationship Id="rId4" Type="http://schemas.openxmlformats.org/officeDocument/2006/relationships/oleObject" Target="../embeddings/oleObject4.bin" TargetMode="Internal" /><Relationship Id="rId5" Type="http://schemas.openxmlformats.org/officeDocument/2006/relationships/image" Target="../media/image12.wmf" /><Relationship Id="rId6" Type="http://schemas.openxmlformats.org/officeDocument/2006/relationships/oleObject" Target="../embeddings/oleObject5.bin" TargetMode="Internal" /><Relationship Id="rId7" Type="http://schemas.openxmlformats.org/officeDocument/2006/relationships/image" Target="../media/image13.wmf" /><Relationship Id="rId8" Type="http://schemas.openxmlformats.org/officeDocument/2006/relationships/vmlDrawing" Target="../drawings/vmlDrawing3.v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2" name="组合 11"/>
          <p:cNvGrpSpPr/>
          <p:nvPr/>
        </p:nvGrpSpPr>
        <p:grpSpPr>
          <a:xfrm>
            <a:off x="10160" y="5368925"/>
            <a:ext cx="12108180" cy="1489075"/>
            <a:chOff x="-460228" y="4964882"/>
            <a:chExt cx="16582544" cy="1921192"/>
          </a:xfrm>
        </p:grpSpPr>
        <p:sp>
          <p:nvSpPr>
            <p:cNvPr id="6"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4" name="图片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10937283" y="84153"/>
            <a:ext cx="1170836" cy="484726"/>
          </a:xfrm>
          <a:prstGeom prst="rect">
            <a:avLst/>
          </a:prstGeom>
        </p:spPr>
      </p:pic>
      <p:pic>
        <p:nvPicPr>
          <p:cNvPr id="2" name="图片 1"/>
          <p:cNvPicPr>
            <a:picLocks noChangeAspect="1"/>
          </p:cNvPicPr>
          <p:nvPr/>
        </p:nvPicPr>
        <p:blipFill>
          <a:blip r:embed="rId5"/>
          <a:stretch>
            <a:fillRect/>
          </a:stretch>
        </p:blipFill>
        <p:spPr>
          <a:xfrm>
            <a:off x="0" y="0"/>
            <a:ext cx="3424555" cy="776605"/>
          </a:xfrm>
          <a:prstGeom prst="rect">
            <a:avLst/>
          </a:prstGeom>
        </p:spPr>
      </p:pic>
      <p:sp>
        <p:nvSpPr>
          <p:cNvPr id="100" name="文本框 99"/>
          <p:cNvSpPr txBox="1"/>
          <p:nvPr/>
        </p:nvSpPr>
        <p:spPr>
          <a:xfrm>
            <a:off x="1440815" y="2829560"/>
            <a:ext cx="9496425" cy="645160"/>
          </a:xfrm>
          <a:prstGeom prst="rect">
            <a:avLst/>
          </a:prstGeom>
          <a:noFill/>
          <a:ln w="9525">
            <a:noFill/>
          </a:ln>
        </p:spPr>
        <p:txBody>
          <a:bodyPr wrap="square">
            <a:spAutoFit/>
            <a:scene3d>
              <a:camera prst="orthographicFront"/>
              <a:lightRig rig="threePt" dir="t"/>
            </a:scene3d>
          </a:bodyPr>
          <a:lstStyle/>
          <a:p>
            <a:pPr indent="0"/>
            <a:r>
              <a:rPr lang="zh-CN" sz="3600" b="0">
                <a:solidFill>
                  <a:srgbClr val="0070C0"/>
                </a:solidFill>
                <a:effectLst>
                  <a:outerShdw blurRad="38100" dist="19050" dir="2700000" algn="tl" rotWithShape="0">
                    <a:schemeClr val="dk1">
                      <a:alpha val="40000"/>
                    </a:schemeClr>
                  </a:outerShdw>
                </a:effectLst>
                <a:latin typeface="Times New Roman"/>
                <a:ea typeface="宋体" pitchFamily="2" charset="-122"/>
              </a:rPr>
              <a:t>第一课时   化学反应是有历程的</a:t>
            </a:r>
            <a:r>
              <a:rPr lang="en-US" sz="3600" b="0">
                <a:solidFill>
                  <a:srgbClr val="0070C0"/>
                </a:solidFill>
                <a:effectLst>
                  <a:outerShdw blurRad="38100" dist="19050" dir="2700000" algn="tl" rotWithShape="0">
                    <a:schemeClr val="dk1">
                      <a:alpha val="40000"/>
                    </a:schemeClr>
                  </a:outerShdw>
                </a:effectLst>
                <a:latin typeface="Times New Roman"/>
                <a:cs typeface="Times New Roman" panose="02020603050405020304" charset="0"/>
              </a:rPr>
              <a:t> </a:t>
            </a:r>
            <a:r>
              <a:rPr lang="zh-CN" sz="3600" b="0">
                <a:solidFill>
                  <a:srgbClr val="0070C0"/>
                </a:solidFill>
                <a:effectLst>
                  <a:outerShdw blurRad="38100" dist="19050" dir="2700000" algn="tl" rotWithShape="0">
                    <a:schemeClr val="dk1">
                      <a:alpha val="40000"/>
                    </a:schemeClr>
                  </a:outerShdw>
                </a:effectLst>
                <a:latin typeface="Times New Roman"/>
                <a:ea typeface="宋体" pitchFamily="2" charset="-122"/>
              </a:rPr>
              <a:t>化学反应速率</a:t>
            </a:r>
            <a:endParaRPr lang="zh-CN" altLang="en-US" sz="3600" b="0">
              <a:solidFill>
                <a:srgbClr val="0070C0"/>
              </a:solidFill>
              <a:effectLst>
                <a:outerShdw blurRad="38100" dist="19050" dir="2700000" algn="tl" rotWithShape="0">
                  <a:schemeClr val="dk1">
                    <a:alpha val="40000"/>
                  </a:schemeClr>
                </a:outerShdw>
              </a:effectLst>
              <a:latin typeface="Times New Roman"/>
              <a:ea typeface="宋体" pitchFamily="2" charset="-122"/>
            </a:endParaRPr>
          </a:p>
        </p:txBody>
      </p:sp>
      <p:sp>
        <p:nvSpPr>
          <p:cNvPr id="5" name="文本框 4"/>
          <p:cNvSpPr txBox="1"/>
          <p:nvPr/>
        </p:nvSpPr>
        <p:spPr>
          <a:xfrm>
            <a:off x="2779395" y="1564005"/>
            <a:ext cx="7418070" cy="922020"/>
          </a:xfrm>
          <a:prstGeom prst="rect">
            <a:avLst/>
          </a:prstGeom>
          <a:noFill/>
          <a:ln w="9525">
            <a:noFill/>
          </a:ln>
        </p:spPr>
        <p:txBody>
          <a:bodyPr wrap="square">
            <a:spAutoFit/>
          </a:bodyPr>
          <a:lstStyle/>
          <a:p>
            <a:pPr indent="0"/>
            <a:r>
              <a:rPr lang="zh-CN" sz="5400" b="1">
                <a:solidFill>
                  <a:srgbClr val="0070C0"/>
                </a:solidFill>
                <a:effectLst>
                  <a:outerShdw blurRad="38100" dist="19050" dir="2700000" algn="tl" rotWithShape="0">
                    <a:schemeClr val="dk1">
                      <a:alpha val="40000"/>
                    </a:schemeClr>
                  </a:outerShdw>
                </a:effectLst>
                <a:latin typeface="Times New Roman"/>
                <a:ea typeface="宋体" pitchFamily="2" charset="-122"/>
              </a:rPr>
              <a:t>第三节  化学反应速率</a:t>
            </a:r>
            <a:r>
              <a:rPr lang="zh-CN" sz="5400" b="1">
                <a:solidFill>
                  <a:srgbClr val="0070C0"/>
                </a:solidFill>
                <a:latin typeface="Times New Roman"/>
                <a:ea typeface="宋体" pitchFamily="2" charset="-122"/>
              </a:rPr>
              <a:t>  </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99390" y="507365"/>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复习回顾</a:t>
            </a:r>
          </a:p>
        </p:txBody>
      </p:sp>
      <p:sp>
        <p:nvSpPr>
          <p:cNvPr id="100" name="文本框 99"/>
          <p:cNvSpPr txBox="1"/>
          <p:nvPr/>
        </p:nvSpPr>
        <p:spPr>
          <a:xfrm>
            <a:off x="573405" y="1415415"/>
            <a:ext cx="10741660" cy="4615815"/>
          </a:xfrm>
          <a:prstGeom prst="rect">
            <a:avLst/>
          </a:prstGeom>
          <a:noFill/>
          <a:ln w="9525">
            <a:noFill/>
          </a:ln>
        </p:spPr>
        <p:txBody>
          <a:bodyPr wrap="square">
            <a:spAutoFit/>
          </a:bodyPr>
          <a:lstStyle/>
          <a:p>
            <a:pPr indent="0" fontAlgn="auto">
              <a:lnSpc>
                <a:spcPct val="150000"/>
              </a:lnSpc>
            </a:pPr>
            <a:r>
              <a:rPr lang="zh-CN" sz="2800" b="1" smtClean="0">
                <a:ea typeface="宋体" pitchFamily="2" charset="-122"/>
              </a:rPr>
              <a:t>1.温度对化学平衡的影响：</a:t>
            </a:r>
            <a:r>
              <a:rPr lang="zh-CN" sz="2800" b="1" smtClean="0">
                <a:latin typeface="Times New Roman"/>
                <a:ea typeface="宋体" pitchFamily="2" charset="-122"/>
              </a:rPr>
              <a:t>升高温平衡向</a:t>
            </a:r>
            <a:r>
              <a:rPr lang="en-US" sz="2800" b="1" u="sng" smtClean="0">
                <a:latin typeface="Times New Roman"/>
                <a:cs typeface="Courier New" panose="02070309020205020404" charset="0"/>
              </a:rPr>
              <a:t>            </a:t>
            </a:r>
            <a:r>
              <a:rPr lang="zh-CN" sz="2800" b="1" smtClean="0">
                <a:latin typeface="Times New Roman"/>
                <a:ea typeface="宋体" pitchFamily="2" charset="-122"/>
              </a:rPr>
              <a:t>反应方向移动</a:t>
            </a:r>
            <a:r>
              <a:rPr lang="en-US" sz="2800" b="1" smtClean="0">
                <a:latin typeface="Times New Roman"/>
                <a:cs typeface="Courier New" panose="02070309020205020404" charset="0"/>
              </a:rPr>
              <a:t>;</a:t>
            </a:r>
            <a:r>
              <a:rPr lang="zh-CN" sz="2800" b="1" smtClean="0">
                <a:latin typeface="Times New Roman"/>
                <a:ea typeface="宋体" pitchFamily="2" charset="-122"/>
              </a:rPr>
              <a:t>降低温度，平衡向</a:t>
            </a:r>
            <a:r>
              <a:rPr lang="en-US" sz="2800" b="1" u="sng" smtClean="0">
                <a:latin typeface="Times New Roman"/>
                <a:cs typeface="Courier New" panose="02070309020205020404" charset="0"/>
              </a:rPr>
              <a:t>         </a:t>
            </a:r>
            <a:r>
              <a:rPr lang="zh-CN" sz="2800" b="1" smtClean="0">
                <a:latin typeface="Times New Roman"/>
                <a:ea typeface="宋体" pitchFamily="2" charset="-122"/>
              </a:rPr>
              <a:t>反应方向移动。</a:t>
            </a:r>
            <a:endParaRPr lang="zh-CN" sz="2800" b="1" smtClean="0">
              <a:ea typeface="宋体" pitchFamily="2" charset="-122"/>
            </a:endParaRPr>
          </a:p>
          <a:p>
            <a:pPr>
              <a:lnSpc>
                <a:spcPct val="150000"/>
              </a:lnSpc>
            </a:pPr>
            <a:r>
              <a:rPr lang="zh-CN" sz="2800" b="1" smtClean="0">
                <a:ea typeface="宋体" pitchFamily="2" charset="-122"/>
              </a:rPr>
              <a:t>2.浓度对化学平衡的影响：增大生成物浓度或减小反应物浓度，平衡向</a:t>
            </a:r>
            <a:r>
              <a:rPr lang="en-US" sz="2800" b="1" u="sng" smtClean="0">
                <a:latin typeface="宋体" pitchFamily="2" charset="-122"/>
              </a:rPr>
              <a:t>          </a:t>
            </a:r>
            <a:r>
              <a:rPr lang="zh-CN" sz="2800" b="1" smtClean="0">
                <a:ea typeface="宋体" pitchFamily="2" charset="-122"/>
              </a:rPr>
              <a:t>方向移动，减小生成物浓度或增大反应物浓度，平衡向</a:t>
            </a:r>
            <a:r>
              <a:rPr lang="en-US" sz="2800" b="1" u="sng" smtClean="0">
                <a:latin typeface="宋体" pitchFamily="2" charset="-122"/>
              </a:rPr>
              <a:t>          </a:t>
            </a:r>
            <a:r>
              <a:rPr lang="zh-CN" sz="2800" b="1" smtClean="0">
                <a:ea typeface="宋体" pitchFamily="2" charset="-122"/>
              </a:rPr>
              <a:t>方向移动。</a:t>
            </a:r>
          </a:p>
          <a:p>
            <a:pPr>
              <a:lnSpc>
                <a:spcPct val="150000"/>
              </a:lnSpc>
            </a:pPr>
            <a:r>
              <a:rPr lang="zh-CN" sz="2800" b="1" smtClean="0">
                <a:ea typeface="宋体" pitchFamily="2" charset="-122"/>
              </a:rPr>
              <a:t>3.压强对化学平衡的影响：增大压强，化学平衡向</a:t>
            </a:r>
            <a:r>
              <a:rPr lang="en-US" sz="2800" b="1" u="sng" smtClean="0">
                <a:latin typeface="宋体" pitchFamily="2" charset="-122"/>
              </a:rPr>
              <a:t>             </a:t>
            </a:r>
            <a:r>
              <a:rPr lang="zh-CN" sz="2800" b="1" smtClean="0">
                <a:ea typeface="宋体" pitchFamily="2" charset="-122"/>
              </a:rPr>
              <a:t>方向移动，减小压强，化学平衡向</a:t>
            </a:r>
            <a:r>
              <a:rPr lang="en-US" sz="2800" b="1" u="sng" smtClean="0">
                <a:latin typeface="宋体" pitchFamily="2" charset="-122"/>
              </a:rPr>
              <a:t>                </a:t>
            </a:r>
            <a:r>
              <a:rPr lang="zh-CN" sz="2800" b="1" smtClean="0">
                <a:ea typeface="宋体" pitchFamily="2" charset="-122"/>
              </a:rPr>
              <a:t>方向移动。</a:t>
            </a:r>
            <a:endParaRPr lang="zh-CN" altLang="en-US" sz="2800" b="1">
              <a:ea typeface="宋体" pitchFamily="2" charset="-122"/>
            </a:endParaRPr>
          </a:p>
        </p:txBody>
      </p:sp>
      <p:sp>
        <p:nvSpPr>
          <p:cNvPr id="3" name="文本框 2"/>
          <p:cNvSpPr txBox="1"/>
          <p:nvPr/>
        </p:nvSpPr>
        <p:spPr>
          <a:xfrm>
            <a:off x="7030720" y="1415415"/>
            <a:ext cx="999490" cy="583565"/>
          </a:xfrm>
          <a:prstGeom prst="rect">
            <a:avLst/>
          </a:prstGeom>
          <a:noFill/>
        </p:spPr>
        <p:txBody>
          <a:bodyPr wrap="none" rtlCol="0">
            <a:spAutoFit/>
            <a:scene3d>
              <a:camera prst="orthographicFront"/>
              <a:lightRig rig="threePt" dir="t"/>
            </a:scene3d>
          </a:bodyPr>
          <a:lstStyle/>
          <a:p>
            <a:pPr algn="l"/>
            <a:r>
              <a:rPr lang="zh-CN"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吸热</a:t>
            </a:r>
            <a:endParaRPr lang="zh-CN" altLang="en-US"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5" name="文本框 4"/>
          <p:cNvSpPr txBox="1"/>
          <p:nvPr/>
        </p:nvSpPr>
        <p:spPr>
          <a:xfrm>
            <a:off x="2751455" y="2107565"/>
            <a:ext cx="999490" cy="583565"/>
          </a:xfrm>
          <a:prstGeom prst="rect">
            <a:avLst/>
          </a:prstGeom>
          <a:noFill/>
        </p:spPr>
        <p:txBody>
          <a:bodyPr wrap="none" rtlCol="0">
            <a:spAutoFit/>
            <a:scene3d>
              <a:camera prst="orthographicFront"/>
              <a:lightRig rig="threePt" dir="t"/>
            </a:scene3d>
          </a:bodyPr>
          <a:lstStyle/>
          <a:p>
            <a:pPr algn="l"/>
            <a:r>
              <a:rPr lang="zh-CN"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放热</a:t>
            </a:r>
            <a:endParaRPr lang="zh-CN" altLang="en-US"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6" name="文本框 5"/>
          <p:cNvSpPr txBox="1"/>
          <p:nvPr/>
        </p:nvSpPr>
        <p:spPr>
          <a:xfrm>
            <a:off x="1534090" y="3389596"/>
            <a:ext cx="1407795" cy="583565"/>
          </a:xfrm>
          <a:prstGeom prst="rect">
            <a:avLst/>
          </a:prstGeom>
          <a:noFill/>
        </p:spPr>
        <p:txBody>
          <a:bodyPr wrap="none" rtlCol="0">
            <a:spAutoFit/>
            <a:scene3d>
              <a:camera prst="orthographicFront"/>
              <a:lightRig rig="threePt" dir="t"/>
            </a:scene3d>
          </a:bodyPr>
          <a:lstStyle/>
          <a:p>
            <a:pPr algn="l"/>
            <a:r>
              <a:rPr lang="zh-CN"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正反应</a:t>
            </a:r>
            <a:endParaRPr lang="zh-CN" altLang="en-US"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7" name="文本框 6"/>
          <p:cNvSpPr txBox="1"/>
          <p:nvPr/>
        </p:nvSpPr>
        <p:spPr>
          <a:xfrm>
            <a:off x="1572796" y="4005446"/>
            <a:ext cx="1407795" cy="583565"/>
          </a:xfrm>
          <a:prstGeom prst="rect">
            <a:avLst/>
          </a:prstGeom>
          <a:noFill/>
        </p:spPr>
        <p:txBody>
          <a:bodyPr wrap="none" rtlCol="0">
            <a:spAutoFit/>
            <a:scene3d>
              <a:camera prst="orthographicFront"/>
              <a:lightRig rig="threePt" dir="t"/>
            </a:scene3d>
          </a:bodyPr>
          <a:lstStyle/>
          <a:p>
            <a:pPr algn="l"/>
            <a:r>
              <a:rPr lang="zh-CN" sz="3200" b="1" smtClean="0">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逆反应</a:t>
            </a:r>
            <a:endParaRPr lang="zh-CN" altLang="en-US"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8" name="文本框 7"/>
          <p:cNvSpPr txBox="1"/>
          <p:nvPr/>
        </p:nvSpPr>
        <p:spPr>
          <a:xfrm>
            <a:off x="8356938" y="4630956"/>
            <a:ext cx="2631440" cy="460375"/>
          </a:xfrm>
          <a:prstGeom prst="rect">
            <a:avLst/>
          </a:prstGeom>
          <a:noFill/>
        </p:spPr>
        <p:txBody>
          <a:bodyPr wrap="none" rtlCol="0">
            <a:spAutoFit/>
            <a:scene3d>
              <a:camera prst="orthographicFront"/>
              <a:lightRig rig="threePt" dir="t"/>
            </a:scene3d>
          </a:bodyPr>
          <a:lstStyle/>
          <a:p>
            <a:pPr algn="l"/>
            <a:r>
              <a:rPr lang="zh-CN" sz="24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气态物质系数减小</a:t>
            </a:r>
            <a:endParaRPr lang="zh-CN" altLang="en-US" sz="24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9" name="文本框 8"/>
          <p:cNvSpPr txBox="1"/>
          <p:nvPr/>
        </p:nvSpPr>
        <p:spPr>
          <a:xfrm>
            <a:off x="5795476" y="5329485"/>
            <a:ext cx="2631440" cy="460375"/>
          </a:xfrm>
          <a:prstGeom prst="rect">
            <a:avLst/>
          </a:prstGeom>
          <a:noFill/>
        </p:spPr>
        <p:txBody>
          <a:bodyPr wrap="none" rtlCol="0">
            <a:spAutoFit/>
            <a:scene3d>
              <a:camera prst="orthographicFront"/>
              <a:lightRig rig="threePt" dir="t"/>
            </a:scene3d>
          </a:bodyPr>
          <a:lstStyle/>
          <a:p>
            <a:pPr algn="l"/>
            <a:r>
              <a:rPr lang="zh-CN" sz="24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气态物质系数增大</a:t>
            </a:r>
            <a:endParaRPr lang="zh-CN" altLang="en-US" sz="24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additive="base">
                                        <p:cTn id="1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3" nodeType="with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4" nodeType="with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 calcmode="lin" valueType="num">
                                      <p:cBhvr additive="base">
                                        <p:cTn id="2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5" nodeType="with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additive="base">
                                        <p:cTn id="2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5" grpId="1" build="allAtOnce"/>
      <p:bldP spid="6" grpId="2" build="allAtOnce"/>
      <p:bldP spid="7" grpId="3" build="allAtOnce"/>
      <p:bldP spid="8" grpId="4" build="allAtOnce"/>
      <p:bldP spid="9" grpId="5" build="allAtOnce"/>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58" name="Group 21_1"/>
          <p:cNvGrpSpPr/>
          <p:nvPr/>
        </p:nvGrpSpPr>
        <p:grpSpPr>
          <a:xfrm>
            <a:off x="69215" y="-7620"/>
            <a:ext cx="12072620" cy="6792595"/>
            <a:chOff x="-1013679" y="-43169"/>
            <a:chExt cx="12858769" cy="6560166"/>
          </a:xfrm>
        </p:grpSpPr>
        <p:grpSp>
          <p:nvGrpSpPr>
            <p:cNvPr id="60" name="组合 59"/>
            <p:cNvGrpSpPr/>
            <p:nvPr/>
          </p:nvGrpSpPr>
          <p:grpSpPr>
            <a:xfrm>
              <a:off x="9683417" y="6288397"/>
              <a:ext cx="2161673" cy="228600"/>
              <a:chOff x="2805536" y="-1467853"/>
              <a:chExt cx="2161673" cy="228600"/>
            </a:xfrm>
          </p:grpSpPr>
          <p:sp>
            <p:nvSpPr>
              <p:cNvPr id="67" name="椭圆 66"/>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p:cNvGrpSpPr/>
            <p:nvPr/>
          </p:nvGrpSpPr>
          <p:grpSpPr>
            <a:xfrm flipH="1" flipV="1">
              <a:off x="-1013679" y="-43169"/>
              <a:ext cx="4948007" cy="573258"/>
              <a:chOff x="-460228" y="4964882"/>
              <a:chExt cx="16582544" cy="1921192"/>
            </a:xfrm>
          </p:grpSpPr>
          <p:sp>
            <p:nvSpPr>
              <p:cNvPr id="62"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 name="图片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740433" y="187023"/>
            <a:ext cx="1170836" cy="484726"/>
          </a:xfrm>
          <a:prstGeom prst="rect">
            <a:avLst/>
          </a:prstGeom>
        </p:spPr>
      </p:pic>
      <p:sp>
        <p:nvSpPr>
          <p:cNvPr id="2" name="文本框 1"/>
          <p:cNvSpPr txBox="1"/>
          <p:nvPr/>
        </p:nvSpPr>
        <p:spPr>
          <a:xfrm>
            <a:off x="277495" y="1275715"/>
            <a:ext cx="11195685" cy="3322955"/>
          </a:xfrm>
          <a:prstGeom prst="rect">
            <a:avLst/>
          </a:prstGeom>
          <a:noFill/>
        </p:spPr>
        <p:txBody>
          <a:bodyPr wrap="square" rtlCol="0" anchor="t">
            <a:spAutoFit/>
          </a:bodyPr>
          <a:lstStyle/>
          <a:p>
            <a:pPr fontAlgn="auto">
              <a:lnSpc>
                <a:spcPct val="125000"/>
              </a:lnSpc>
            </a:pPr>
            <a:r>
              <a:rPr lang="en-US" altLang="zh-CN" sz="2800" b="1">
                <a:latin typeface="宋体" pitchFamily="2" charset="-122"/>
                <a:ea typeface="宋体" pitchFamily="2" charset="-122"/>
                <a:cs typeface="宋体" panose="02010600030101010101" pitchFamily="2" charset="-122"/>
              </a:rPr>
              <a:t>   </a:t>
            </a:r>
            <a:r>
              <a:rPr lang="zh-CN" altLang="en-US" sz="2800" b="1">
                <a:latin typeface="宋体" pitchFamily="2" charset="-122"/>
                <a:ea typeface="宋体" pitchFamily="2" charset="-122"/>
                <a:cs typeface="宋体" panose="02010600030101010101" pitchFamily="2" charset="-122"/>
              </a:rPr>
              <a:t>根据有关计算可知，在常温、常压下，反应∶2H</a:t>
            </a:r>
            <a:r>
              <a:rPr lang="en-US" altLang="zh-CN" sz="2800" b="1" baseline="-25000">
                <a:latin typeface="宋体" pitchFamily="2" charset="-122"/>
                <a:ea typeface="宋体" pitchFamily="2" charset="-122"/>
                <a:cs typeface="宋体" panose="02010600030101010101" pitchFamily="2" charset="-122"/>
              </a:rPr>
              <a:t>2</a:t>
            </a:r>
            <a:r>
              <a:rPr lang="zh-CN" altLang="en-US" sz="2800" b="1">
                <a:latin typeface="宋体" pitchFamily="2" charset="-122"/>
                <a:ea typeface="宋体" pitchFamily="2" charset="-122"/>
                <a:cs typeface="宋体" panose="02010600030101010101" pitchFamily="2" charset="-122"/>
              </a:rPr>
              <a:t>(g)+O</a:t>
            </a:r>
            <a:r>
              <a:rPr lang="en-US" altLang="zh-CN" sz="2800" b="1" baseline="-25000">
                <a:latin typeface="宋体" pitchFamily="2" charset="-122"/>
                <a:ea typeface="宋体" pitchFamily="2" charset="-122"/>
                <a:cs typeface="宋体" panose="02010600030101010101" pitchFamily="2" charset="-122"/>
              </a:rPr>
              <a:t>2</a:t>
            </a:r>
            <a:r>
              <a:rPr lang="zh-CN" altLang="en-US" sz="2800" b="1">
                <a:latin typeface="宋体" pitchFamily="2" charset="-122"/>
                <a:ea typeface="宋体" pitchFamily="2" charset="-122"/>
                <a:cs typeface="宋体" panose="02010600030101010101" pitchFamily="2" charset="-122"/>
              </a:rPr>
              <a:t>(g)=2H</a:t>
            </a:r>
            <a:r>
              <a:rPr lang="en-US" altLang="zh-CN" sz="2800" b="1" baseline="-25000">
                <a:latin typeface="宋体" pitchFamily="2" charset="-122"/>
                <a:ea typeface="宋体" pitchFamily="2" charset="-122"/>
                <a:cs typeface="宋体" panose="02010600030101010101" pitchFamily="2" charset="-122"/>
              </a:rPr>
              <a:t>2</a:t>
            </a:r>
            <a:r>
              <a:rPr lang="zh-CN" altLang="en-US" sz="2800" b="1">
                <a:latin typeface="宋体" pitchFamily="2" charset="-122"/>
                <a:ea typeface="宋体" pitchFamily="2" charset="-122"/>
                <a:cs typeface="宋体" panose="02010600030101010101" pitchFamily="2" charset="-122"/>
              </a:rPr>
              <a:t>O(1)</a:t>
            </a:r>
          </a:p>
          <a:p>
            <a:pPr fontAlgn="auto">
              <a:lnSpc>
                <a:spcPct val="125000"/>
              </a:lnSpc>
            </a:pPr>
            <a:r>
              <a:rPr lang="zh-CN" altLang="en-US" sz="2800" b="1">
                <a:latin typeface="宋体" pitchFamily="2" charset="-122"/>
                <a:ea typeface="宋体" pitchFamily="2" charset="-122"/>
                <a:cs typeface="宋体" panose="02010600030101010101" pitchFamily="2" charset="-122"/>
              </a:rPr>
              <a:t>其化学平衡常数的数量级高达10</a:t>
            </a:r>
            <a:r>
              <a:rPr lang="en-US" altLang="zh-CN" sz="2800" b="1" baseline="30000">
                <a:latin typeface="宋体" pitchFamily="2" charset="-122"/>
                <a:ea typeface="宋体" pitchFamily="2" charset="-122"/>
                <a:cs typeface="宋体" panose="02010600030101010101" pitchFamily="2" charset="-122"/>
              </a:rPr>
              <a:t>83</a:t>
            </a:r>
            <a:r>
              <a:rPr lang="zh-CN" altLang="en-US" sz="2800" b="1">
                <a:latin typeface="宋体" pitchFamily="2" charset="-122"/>
                <a:ea typeface="宋体" pitchFamily="2" charset="-122"/>
                <a:cs typeface="宋体" panose="02010600030101010101" pitchFamily="2" charset="-122"/>
              </a:rPr>
              <a:t>，表明反应正向进行的趋势极大。但是，在常温、常压下，即使经过几千年，氢气和氧气的混合气也不会发生反应生成水，而将混合气点燃时反应却在爆鸣声中瞬间完成。这说明，在研究化学反应时，只关注反应的方向和限度是不够的，还要考虑化学反应的速率。</a:t>
            </a:r>
          </a:p>
        </p:txBody>
      </p:sp>
      <p:sp>
        <p:nvSpPr>
          <p:cNvPr id="4" name="矩形 3"/>
          <p:cNvSpPr/>
          <p:nvPr/>
        </p:nvSpPr>
        <p:spPr>
          <a:xfrm>
            <a:off x="372110" y="507365"/>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联想质疑</a:t>
            </a:r>
          </a:p>
        </p:txBody>
      </p:sp>
      <p:pic>
        <p:nvPicPr>
          <p:cNvPr id="6" name="图片 5"/>
          <p:cNvPicPr>
            <a:picLocks noChangeAspect="1"/>
          </p:cNvPicPr>
          <p:nvPr/>
        </p:nvPicPr>
        <p:blipFill>
          <a:blip r:embed="rId4"/>
          <a:stretch>
            <a:fillRect/>
          </a:stretch>
        </p:blipFill>
        <p:spPr>
          <a:xfrm>
            <a:off x="4307205" y="4095115"/>
            <a:ext cx="6712585" cy="24530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Group 21_1"/>
          <p:cNvGrpSpPr/>
          <p:nvPr/>
        </p:nvGrpSpPr>
        <p:grpSpPr>
          <a:xfrm>
            <a:off x="69215" y="-7620"/>
            <a:ext cx="12072620" cy="6792595"/>
            <a:chOff x="-1013679" y="-43169"/>
            <a:chExt cx="12858769" cy="6560166"/>
          </a:xfrm>
        </p:grpSpPr>
        <p:grpSp>
          <p:nvGrpSpPr>
            <p:cNvPr id="4" name="组合 59"/>
            <p:cNvGrpSpPr/>
            <p:nvPr/>
          </p:nvGrpSpPr>
          <p:grpSpPr>
            <a:xfrm>
              <a:off x="9683417" y="6288397"/>
              <a:ext cx="2161673" cy="228600"/>
              <a:chOff x="2805536" y="-1467853"/>
              <a:chExt cx="2161673" cy="228600"/>
            </a:xfrm>
          </p:grpSpPr>
          <p:sp>
            <p:nvSpPr>
              <p:cNvPr id="67" name="椭圆 66"/>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60"/>
            <p:cNvGrpSpPr/>
            <p:nvPr/>
          </p:nvGrpSpPr>
          <p:grpSpPr>
            <a:xfrm flipH="1" flipV="1">
              <a:off x="-1013679" y="-43169"/>
              <a:ext cx="4948007" cy="573258"/>
              <a:chOff x="-460228" y="4964882"/>
              <a:chExt cx="16582544" cy="1921192"/>
            </a:xfrm>
          </p:grpSpPr>
          <p:sp>
            <p:nvSpPr>
              <p:cNvPr id="62"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 name="图片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740433" y="187023"/>
            <a:ext cx="1170836" cy="484726"/>
          </a:xfrm>
          <a:prstGeom prst="rect">
            <a:avLst/>
          </a:prstGeom>
        </p:spPr>
      </p:pic>
      <p:pic>
        <p:nvPicPr>
          <p:cNvPr id="6" name="图片 5"/>
          <p:cNvPicPr>
            <a:picLocks noChangeAspect="1"/>
          </p:cNvPicPr>
          <p:nvPr/>
        </p:nvPicPr>
        <p:blipFill>
          <a:blip r:embed="rId4"/>
          <a:stretch>
            <a:fillRect/>
          </a:stretch>
        </p:blipFill>
        <p:spPr>
          <a:xfrm>
            <a:off x="6692900" y="876935"/>
            <a:ext cx="5218430" cy="5307965"/>
          </a:xfrm>
          <a:prstGeom prst="rect">
            <a:avLst/>
          </a:prstGeom>
        </p:spPr>
      </p:pic>
      <p:sp>
        <p:nvSpPr>
          <p:cNvPr id="7" name="文本框 6"/>
          <p:cNvSpPr txBox="1"/>
          <p:nvPr/>
        </p:nvSpPr>
        <p:spPr>
          <a:xfrm>
            <a:off x="69215" y="671830"/>
            <a:ext cx="2632710" cy="583565"/>
          </a:xfrm>
          <a:prstGeom prst="rect">
            <a:avLst/>
          </a:prstGeom>
          <a:noFill/>
        </p:spPr>
        <p:txBody>
          <a:bodyPr wrap="none" rtlCol="0" anchor="t">
            <a:spAutoFit/>
          </a:bodyPr>
          <a:lstStyle/>
          <a:p>
            <a:r>
              <a:rPr lang="zh-CN" sz="32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化学反应速率</a:t>
            </a:r>
            <a:r>
              <a:rPr lang="zh-CN" sz="3200" b="1">
                <a:solidFill>
                  <a:srgbClr val="FF0000"/>
                </a:solidFill>
                <a:latin typeface="Times New Roman"/>
                <a:ea typeface="宋体" pitchFamily="2" charset="-122"/>
                <a:sym typeface="+mn-ea"/>
              </a:rPr>
              <a:t>  </a:t>
            </a:r>
            <a:endParaRPr lang="zh-CN" altLang="en-US" sz="3200" b="1">
              <a:solidFill>
                <a:srgbClr val="FF0000"/>
              </a:solidFill>
              <a:latin typeface="Times New Roman"/>
              <a:ea typeface="宋体" pitchFamily="2" charset="-122"/>
              <a:sym typeface="+mn-ea"/>
            </a:endParaRPr>
          </a:p>
        </p:txBody>
      </p:sp>
      <p:sp>
        <p:nvSpPr>
          <p:cNvPr id="8" name="文本框 7"/>
          <p:cNvSpPr txBox="1"/>
          <p:nvPr/>
        </p:nvSpPr>
        <p:spPr>
          <a:xfrm>
            <a:off x="1014095" y="1510030"/>
            <a:ext cx="5082540" cy="583565"/>
          </a:xfrm>
          <a:prstGeom prst="rect">
            <a:avLst/>
          </a:prstGeom>
          <a:noFill/>
        </p:spPr>
        <p:txBody>
          <a:bodyPr wrap="none" rtlCol="0" anchor="t">
            <a:spAutoFit/>
            <a:scene3d>
              <a:camera prst="orthographicFront"/>
              <a:lightRig rig="threePt" dir="t"/>
            </a:scene3d>
          </a:bodyPr>
          <a:lstStyle/>
          <a:p>
            <a:r>
              <a:rPr lang="zh-CN" sz="3200" b="1">
                <a:solidFill>
                  <a:schemeClr val="tx1"/>
                </a:solidFill>
                <a:effectLst>
                  <a:outerShdw blurRad="38100" dist="19050" dir="2700000" algn="tl" rotWithShape="0">
                    <a:schemeClr val="dk1">
                      <a:alpha val="40000"/>
                    </a:schemeClr>
                  </a:outerShdw>
                </a:effectLst>
                <a:latin typeface="Times New Roman"/>
                <a:ea typeface="宋体" pitchFamily="2" charset="-122"/>
                <a:sym typeface="+mn-ea"/>
              </a:rPr>
              <a:t>描述化学反应快慢的物理量  </a:t>
            </a:r>
            <a:endParaRPr lang="zh-CN" altLang="en-US" sz="3200" b="1">
              <a:solidFill>
                <a:schemeClr val="tx1"/>
              </a:solidFill>
              <a:effectLst>
                <a:outerShdw blurRad="38100" dist="19050" dir="2700000" algn="tl" rotWithShape="0">
                  <a:schemeClr val="dk1">
                    <a:alpha val="40000"/>
                  </a:schemeClr>
                </a:outerShdw>
              </a:effectLst>
              <a:latin typeface="Times New Roman"/>
              <a:ea typeface="宋体" pitchFamily="2" charset="-122"/>
              <a:sym typeface="+mn-ea"/>
            </a:endParaRPr>
          </a:p>
        </p:txBody>
      </p:sp>
      <p:sp>
        <p:nvSpPr>
          <p:cNvPr id="9" name="文本框 8"/>
          <p:cNvSpPr txBox="1"/>
          <p:nvPr/>
        </p:nvSpPr>
        <p:spPr>
          <a:xfrm>
            <a:off x="419100" y="2400300"/>
            <a:ext cx="6001385" cy="3784600"/>
          </a:xfrm>
          <a:prstGeom prst="rect">
            <a:avLst/>
          </a:prstGeom>
          <a:noFill/>
        </p:spPr>
        <p:txBody>
          <a:bodyPr wrap="square" rtlCol="0">
            <a:spAutoFit/>
          </a:bodyPr>
          <a:lstStyle/>
          <a:p>
            <a:pPr algn="l" fontAlgn="auto">
              <a:lnSpc>
                <a:spcPct val="125000"/>
              </a:lnSpc>
            </a:pPr>
            <a:r>
              <a:rPr lang="en-US" altLang="zh-CN" sz="3200" b="1">
                <a:latin typeface="宋体" pitchFamily="2" charset="-122"/>
                <a:ea typeface="宋体" pitchFamily="2" charset="-122"/>
                <a:cs typeface="宋体" panose="02010600030101010101" pitchFamily="2" charset="-122"/>
                <a:sym typeface="+mn-ea"/>
              </a:rPr>
              <a:t>   </a:t>
            </a:r>
            <a:r>
              <a:rPr lang="zh-CN" altLang="en-US" sz="3200" b="1">
                <a:latin typeface="宋体" pitchFamily="2" charset="-122"/>
                <a:ea typeface="宋体" pitchFamily="2" charset="-122"/>
                <a:cs typeface="宋体" panose="02010600030101010101" pitchFamily="2" charset="-122"/>
                <a:sym typeface="+mn-ea"/>
              </a:rPr>
              <a:t>实验证实，反应条件的改变会影响化学反应的速率。那么，化学反应为什么会有快有慢?化学反应是怎样进行的?怎样定量地表示化学反应速率?反应条件是怎样影响化学反应速率的?</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9" grpId="2"/>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Group 21_1"/>
          <p:cNvGrpSpPr/>
          <p:nvPr/>
        </p:nvGrpSpPr>
        <p:grpSpPr>
          <a:xfrm>
            <a:off x="69215" y="-7620"/>
            <a:ext cx="12072620" cy="6792595"/>
            <a:chOff x="-1013679" y="-43169"/>
            <a:chExt cx="12858769" cy="6560166"/>
          </a:xfrm>
        </p:grpSpPr>
        <p:grpSp>
          <p:nvGrpSpPr>
            <p:cNvPr id="4" name="组合 59"/>
            <p:cNvGrpSpPr/>
            <p:nvPr/>
          </p:nvGrpSpPr>
          <p:grpSpPr>
            <a:xfrm>
              <a:off x="9683417" y="6288397"/>
              <a:ext cx="2161673" cy="228600"/>
              <a:chOff x="2805536" y="-1467853"/>
              <a:chExt cx="2161673" cy="228600"/>
            </a:xfrm>
          </p:grpSpPr>
          <p:sp>
            <p:nvSpPr>
              <p:cNvPr id="67" name="椭圆 66"/>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60"/>
            <p:cNvGrpSpPr/>
            <p:nvPr/>
          </p:nvGrpSpPr>
          <p:grpSpPr>
            <a:xfrm flipH="1" flipV="1">
              <a:off x="-1013679" y="-43169"/>
              <a:ext cx="4948007" cy="573258"/>
              <a:chOff x="-460228" y="4964882"/>
              <a:chExt cx="16582544" cy="1921192"/>
            </a:xfrm>
          </p:grpSpPr>
          <p:sp>
            <p:nvSpPr>
              <p:cNvPr id="62"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 name="图片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740433" y="187023"/>
            <a:ext cx="1170836" cy="484726"/>
          </a:xfrm>
          <a:prstGeom prst="rect">
            <a:avLst/>
          </a:prstGeom>
        </p:spPr>
      </p:pic>
      <p:sp>
        <p:nvSpPr>
          <p:cNvPr id="6" name="文本框 5"/>
          <p:cNvSpPr txBox="1"/>
          <p:nvPr/>
        </p:nvSpPr>
        <p:spPr>
          <a:xfrm>
            <a:off x="252095" y="343535"/>
            <a:ext cx="11134090" cy="829945"/>
          </a:xfrm>
          <a:prstGeom prst="rect">
            <a:avLst/>
          </a:prstGeom>
          <a:noFill/>
          <a:extLst>
            <a:ext uri="{909E8E84-426E-40DD-AFC4-6F175D3DCCD1}">
              <a14:hiddenFill xmlns="" xmlns:a14="http://schemas.microsoft.com/office/drawing/2010/main">
                <a:solidFill>
                  <a:srgbClr val="FFFF00"/>
                </a:solidFill>
              </a14:hiddenFill>
            </a:ext>
          </a:extLst>
        </p:spPr>
        <p:txBody>
          <a:bodyPr wrap="none" rtlCol="0" anchor="t">
            <a:spAutoFit/>
          </a:bodyPr>
          <a:lstStyle/>
          <a:p>
            <a:pPr fontAlgn="auto">
              <a:lnSpc>
                <a:spcPct val="150000"/>
              </a:lnSpc>
            </a:pPr>
            <a:r>
              <a:rPr lang="zh-CN" altLang="en-US" sz="3200" b="1">
                <a:solidFill>
                  <a:srgbClr val="FF0000"/>
                </a:solidFill>
                <a:latin typeface="+mj-ea"/>
                <a:ea typeface="+mj-ea"/>
                <a:cs typeface="+mj-ea"/>
                <a:sym typeface="+mn-ea"/>
              </a:rPr>
              <a:t>问题一：</a:t>
            </a:r>
            <a:r>
              <a:rPr lang="zh-CN" altLang="en-US" sz="3200" b="1">
                <a:latin typeface="+mj-ea"/>
                <a:ea typeface="+mj-ea"/>
                <a:cs typeface="+mj-ea"/>
                <a:sym typeface="+mn-ea"/>
              </a:rPr>
              <a:t>化学反应为什么会有快有慢?化学反应是怎样进行的?</a:t>
            </a:r>
          </a:p>
        </p:txBody>
      </p:sp>
      <p:sp>
        <p:nvSpPr>
          <p:cNvPr id="8" name="文本框 7"/>
          <p:cNvSpPr txBox="1"/>
          <p:nvPr/>
        </p:nvSpPr>
        <p:spPr>
          <a:xfrm>
            <a:off x="745490" y="2549525"/>
            <a:ext cx="10700385" cy="2306955"/>
          </a:xfrm>
          <a:prstGeom prst="rect">
            <a:avLst/>
          </a:prstGeom>
          <a:noFill/>
        </p:spPr>
        <p:txBody>
          <a:bodyPr wrap="square" rtlCol="0" anchor="t">
            <a:spAutoFit/>
          </a:bodyPr>
          <a:lstStyle/>
          <a:p>
            <a:pPr fontAlgn="auto">
              <a:lnSpc>
                <a:spcPct val="150000"/>
              </a:lnSpc>
            </a:pPr>
            <a:r>
              <a:rPr lang="zh-CN" altLang="en-US" sz="3200"/>
              <a:t>请仔细阅读所给材料，针对以下问题与同学们交流研讨。</a:t>
            </a:r>
          </a:p>
          <a:p>
            <a:pPr fontAlgn="auto">
              <a:lnSpc>
                <a:spcPct val="150000"/>
              </a:lnSpc>
            </a:pPr>
            <a:r>
              <a:rPr lang="zh-CN" altLang="en-US" sz="3200"/>
              <a:t>1.你对"化学反应是怎样进行的"这个问题有哪些认识?</a:t>
            </a:r>
          </a:p>
          <a:p>
            <a:pPr fontAlgn="auto">
              <a:lnSpc>
                <a:spcPct val="150000"/>
              </a:lnSpc>
            </a:pPr>
            <a:r>
              <a:rPr lang="zh-CN" altLang="en-US" sz="3200"/>
              <a:t>2.造成化学反应速率千差万别的原因是什么?</a:t>
            </a:r>
          </a:p>
        </p:txBody>
      </p:sp>
      <p:sp>
        <p:nvSpPr>
          <p:cNvPr id="9" name="矩形 8"/>
          <p:cNvSpPr/>
          <p:nvPr/>
        </p:nvSpPr>
        <p:spPr>
          <a:xfrm>
            <a:off x="268605" y="1561465"/>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联想质疑</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2"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2"/>
      <p:bldP spid="9" grpId="3"/>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2" name="组合 21"/>
          <p:cNvGrpSpPr/>
          <p:nvPr/>
        </p:nvGrpSpPr>
        <p:grpSpPr>
          <a:xfrm>
            <a:off x="1537970" y="2087245"/>
            <a:ext cx="4112260" cy="720090"/>
            <a:chOff x="2422" y="3287"/>
            <a:chExt cx="6476" cy="1134"/>
          </a:xfrm>
        </p:grpSpPr>
        <p:grpSp>
          <p:nvGrpSpPr>
            <p:cNvPr id="18" name="组合 17"/>
            <p:cNvGrpSpPr/>
            <p:nvPr/>
          </p:nvGrpSpPr>
          <p:grpSpPr>
            <a:xfrm>
              <a:off x="2422" y="3287"/>
              <a:ext cx="6476" cy="1134"/>
              <a:chOff x="2422" y="3287"/>
              <a:chExt cx="6476" cy="1134"/>
            </a:xfrm>
          </p:grpSpPr>
          <p:sp>
            <p:nvSpPr>
              <p:cNvPr id="2" name="文本框 1"/>
              <p:cNvSpPr txBox="1"/>
              <p:nvPr/>
            </p:nvSpPr>
            <p:spPr>
              <a:xfrm>
                <a:off x="2422" y="3309"/>
                <a:ext cx="6477" cy="1113"/>
              </a:xfrm>
              <a:prstGeom prst="rect">
                <a:avLst/>
              </a:prstGeom>
              <a:noFill/>
            </p:spPr>
            <p:txBody>
              <a:bodyPr wrap="square" rtlCol="0" anchor="t">
                <a:spAutoFit/>
              </a:bodyPr>
              <a:lstStyle/>
              <a:p>
                <a:r>
                  <a:rPr lang="zh-CN" altLang="en-US" sz="4000" b="1">
                    <a:solidFill>
                      <a:srgbClr val="FF0000"/>
                    </a:solidFill>
                  </a:rPr>
                  <a:t>H</a:t>
                </a:r>
                <a:r>
                  <a:rPr lang="zh-CN" altLang="en-US" sz="4000" b="1" baseline="-25000">
                    <a:solidFill>
                      <a:srgbClr val="FF0000"/>
                    </a:solidFill>
                  </a:rPr>
                  <a:t>2</a:t>
                </a:r>
                <a:r>
                  <a:rPr lang="zh-CN" altLang="en-US" sz="4000" b="1">
                    <a:solidFill>
                      <a:srgbClr val="FF0000"/>
                    </a:solidFill>
                  </a:rPr>
                  <a:t>              </a:t>
                </a:r>
                <a:r>
                  <a:rPr lang="en-US" altLang="zh-CN" sz="4000" b="1">
                    <a:solidFill>
                      <a:srgbClr val="FF0000"/>
                    </a:solidFill>
                  </a:rPr>
                  <a:t>2</a:t>
                </a:r>
                <a:r>
                  <a:rPr lang="zh-CN" altLang="en-US" sz="4000" b="1">
                    <a:solidFill>
                      <a:srgbClr val="FF0000"/>
                    </a:solidFill>
                    <a:sym typeface="+mn-ea"/>
                  </a:rPr>
                  <a:t>H·</a:t>
                </a:r>
              </a:p>
            </p:txBody>
          </p:sp>
          <p:sp>
            <p:nvSpPr>
              <p:cNvPr id="3" name="文本框 2"/>
              <p:cNvSpPr txBox="1"/>
              <p:nvPr/>
            </p:nvSpPr>
            <p:spPr>
              <a:xfrm>
                <a:off x="3247" y="3287"/>
                <a:ext cx="2448" cy="580"/>
              </a:xfrm>
              <a:prstGeom prst="rect">
                <a:avLst/>
              </a:prstGeom>
              <a:noFill/>
            </p:spPr>
            <p:txBody>
              <a:bodyPr wrap="none" rtlCol="0">
                <a:spAutoFit/>
              </a:bodyPr>
              <a:lstStyle/>
              <a:p>
                <a:pPr algn="l"/>
                <a:r>
                  <a:rPr lang="zh-CN" altLang="en-US">
                    <a:sym typeface="+mn-ea"/>
                  </a:rPr>
                  <a:t>点燃或催化剂</a:t>
                </a:r>
                <a:endParaRPr lang="zh-CN" altLang="en-US"/>
              </a:p>
            </p:txBody>
          </p:sp>
        </p:grpSp>
        <p:cxnSp>
          <p:nvCxnSpPr>
            <p:cNvPr id="5" name="直接箭头连接符 4"/>
            <p:cNvCxnSpPr/>
            <p:nvPr/>
          </p:nvCxnSpPr>
          <p:spPr>
            <a:xfrm>
              <a:off x="3343" y="3867"/>
              <a:ext cx="2502" cy="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976630" y="2807970"/>
            <a:ext cx="4283710" cy="645160"/>
            <a:chOff x="1538" y="4422"/>
            <a:chExt cx="6746" cy="1016"/>
          </a:xfrm>
        </p:grpSpPr>
        <p:sp>
          <p:nvSpPr>
            <p:cNvPr id="4" name="文本框 3"/>
            <p:cNvSpPr txBox="1"/>
            <p:nvPr/>
          </p:nvSpPr>
          <p:spPr>
            <a:xfrm>
              <a:off x="1538" y="4422"/>
              <a:ext cx="6747" cy="1016"/>
            </a:xfrm>
            <a:prstGeom prst="rect">
              <a:avLst/>
            </a:prstGeom>
            <a:noFill/>
          </p:spPr>
          <p:txBody>
            <a:bodyPr wrap="square" rtlCol="0" anchor="t">
              <a:spAutoFit/>
            </a:bodyPr>
            <a:lstStyle/>
            <a:p>
              <a:r>
                <a:rPr lang="zh-CN" altLang="en-US" sz="3600" b="1">
                  <a:solidFill>
                    <a:srgbClr val="FF0000"/>
                  </a:solidFill>
                </a:rPr>
                <a:t>H·+O</a:t>
              </a:r>
              <a:r>
                <a:rPr lang="zh-CN" altLang="en-US" sz="3600" b="1" baseline="-25000">
                  <a:solidFill>
                    <a:srgbClr val="FF0000"/>
                  </a:solidFill>
                </a:rPr>
                <a:t>2</a:t>
              </a:r>
              <a:r>
                <a:rPr lang="zh-CN" altLang="en-US" sz="3600" b="1">
                  <a:solidFill>
                    <a:srgbClr val="FF0000"/>
                  </a:solidFill>
                </a:rPr>
                <a:t>               ·OH+O·</a:t>
              </a:r>
            </a:p>
          </p:txBody>
        </p:sp>
        <p:cxnSp>
          <p:nvCxnSpPr>
            <p:cNvPr id="7" name="直接箭头连接符 6"/>
            <p:cNvCxnSpPr/>
            <p:nvPr/>
          </p:nvCxnSpPr>
          <p:spPr>
            <a:xfrm>
              <a:off x="3343" y="4917"/>
              <a:ext cx="2527" cy="1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1097280" y="3547110"/>
            <a:ext cx="4427220" cy="645160"/>
            <a:chOff x="1728" y="5586"/>
            <a:chExt cx="6972" cy="1016"/>
          </a:xfrm>
        </p:grpSpPr>
        <p:sp>
          <p:nvSpPr>
            <p:cNvPr id="8" name="文本框 7"/>
            <p:cNvSpPr txBox="1"/>
            <p:nvPr/>
          </p:nvSpPr>
          <p:spPr>
            <a:xfrm>
              <a:off x="1728" y="5586"/>
              <a:ext cx="6973" cy="1016"/>
            </a:xfrm>
            <a:prstGeom prst="rect">
              <a:avLst/>
            </a:prstGeom>
            <a:noFill/>
          </p:spPr>
          <p:txBody>
            <a:bodyPr wrap="square" rtlCol="0" anchor="t">
              <a:spAutoFit/>
            </a:bodyPr>
            <a:lstStyle/>
            <a:p>
              <a:r>
                <a:rPr lang="zh-CN" altLang="en-US" sz="3600" b="1">
                  <a:solidFill>
                    <a:srgbClr val="FF0000"/>
                  </a:solidFill>
                </a:rPr>
                <a:t>0·+H</a:t>
              </a:r>
              <a:r>
                <a:rPr lang="en-US" altLang="zh-CN" sz="3600" b="1" baseline="-25000">
                  <a:solidFill>
                    <a:srgbClr val="FF0000"/>
                  </a:solidFill>
                </a:rPr>
                <a:t>2                        </a:t>
              </a:r>
              <a:r>
                <a:rPr lang="zh-CN" altLang="en-US" sz="3600" b="1">
                  <a:solidFill>
                    <a:srgbClr val="FF0000"/>
                  </a:solidFill>
                </a:rPr>
                <a:t>·OH</a:t>
              </a:r>
              <a:r>
                <a:rPr lang="en-US" altLang="zh-CN" sz="3600" b="1">
                  <a:solidFill>
                    <a:srgbClr val="FF0000"/>
                  </a:solidFill>
                </a:rPr>
                <a:t>+</a:t>
              </a:r>
              <a:r>
                <a:rPr lang="zh-CN" altLang="en-US" sz="3600" b="1">
                  <a:solidFill>
                    <a:srgbClr val="FF0000"/>
                  </a:solidFill>
                </a:rPr>
                <a:t>H·</a:t>
              </a:r>
            </a:p>
          </p:txBody>
        </p:sp>
        <p:cxnSp>
          <p:nvCxnSpPr>
            <p:cNvPr id="9" name="直接箭头连接符 8"/>
            <p:cNvCxnSpPr/>
            <p:nvPr/>
          </p:nvCxnSpPr>
          <p:spPr>
            <a:xfrm>
              <a:off x="3504" y="6110"/>
              <a:ext cx="2527" cy="1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67080" y="4192270"/>
            <a:ext cx="5087620" cy="645160"/>
            <a:chOff x="1208" y="6602"/>
            <a:chExt cx="8012" cy="1016"/>
          </a:xfrm>
        </p:grpSpPr>
        <p:sp>
          <p:nvSpPr>
            <p:cNvPr id="6" name="文本框 5"/>
            <p:cNvSpPr txBox="1"/>
            <p:nvPr/>
          </p:nvSpPr>
          <p:spPr>
            <a:xfrm>
              <a:off x="1208" y="6602"/>
              <a:ext cx="8012" cy="1016"/>
            </a:xfrm>
            <a:prstGeom prst="rect">
              <a:avLst/>
            </a:prstGeom>
            <a:noFill/>
          </p:spPr>
          <p:txBody>
            <a:bodyPr wrap="square" rtlCol="0" anchor="t">
              <a:spAutoFit/>
            </a:bodyPr>
            <a:lstStyle/>
            <a:p>
              <a:r>
                <a:rPr lang="zh-CN" altLang="en-US" sz="3600" b="1">
                  <a:solidFill>
                    <a:srgbClr val="FF0000"/>
                  </a:solidFill>
                </a:rPr>
                <a:t>·OH+H</a:t>
              </a:r>
              <a:r>
                <a:rPr lang="en-US" altLang="zh-CN" sz="3600" b="1" baseline="-25000">
                  <a:solidFill>
                    <a:srgbClr val="FF0000"/>
                  </a:solidFill>
                </a:rPr>
                <a:t>2                          </a:t>
              </a:r>
              <a:r>
                <a:rPr lang="zh-CN" altLang="en-US" sz="3600" b="1">
                  <a:solidFill>
                    <a:srgbClr val="FF0000"/>
                  </a:solidFill>
                </a:rPr>
                <a:t>H</a:t>
              </a:r>
              <a:r>
                <a:rPr lang="en-US" altLang="zh-CN" sz="3600" b="1" baseline="-25000">
                  <a:solidFill>
                    <a:srgbClr val="FF0000"/>
                  </a:solidFill>
                </a:rPr>
                <a:t>2</a:t>
              </a:r>
              <a:r>
                <a:rPr lang="zh-CN" altLang="en-US" sz="3600" b="1">
                  <a:solidFill>
                    <a:srgbClr val="FF0000"/>
                  </a:solidFill>
                </a:rPr>
                <a:t>O＋H·</a:t>
              </a:r>
            </a:p>
          </p:txBody>
        </p:sp>
        <p:cxnSp>
          <p:nvCxnSpPr>
            <p:cNvPr id="10" name="直接箭头连接符 9"/>
            <p:cNvCxnSpPr/>
            <p:nvPr/>
          </p:nvCxnSpPr>
          <p:spPr>
            <a:xfrm>
              <a:off x="3576" y="7102"/>
              <a:ext cx="2527" cy="1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7240905" y="1725295"/>
            <a:ext cx="4147185" cy="3752850"/>
            <a:chOff x="12022" y="3114"/>
            <a:chExt cx="6531" cy="5513"/>
          </a:xfrm>
        </p:grpSpPr>
        <p:pic>
          <p:nvPicPr>
            <p:cNvPr id="11" name="图片 10"/>
            <p:cNvPicPr>
              <a:picLocks noChangeAspect="1"/>
            </p:cNvPicPr>
            <p:nvPr/>
          </p:nvPicPr>
          <p:blipFill>
            <a:blip r:embed="rId2"/>
            <a:stretch>
              <a:fillRect/>
            </a:stretch>
          </p:blipFill>
          <p:spPr>
            <a:xfrm>
              <a:off x="12022" y="3114"/>
              <a:ext cx="6531" cy="5513"/>
            </a:xfrm>
            <a:prstGeom prst="rect">
              <a:avLst/>
            </a:prstGeom>
          </p:spPr>
        </p:pic>
        <p:sp>
          <p:nvSpPr>
            <p:cNvPr id="13" name="文本框 12"/>
            <p:cNvSpPr txBox="1"/>
            <p:nvPr/>
          </p:nvSpPr>
          <p:spPr>
            <a:xfrm>
              <a:off x="12921" y="4067"/>
              <a:ext cx="4693" cy="3389"/>
            </a:xfrm>
            <a:prstGeom prst="rect">
              <a:avLst/>
            </a:prstGeom>
            <a:solidFill>
              <a:schemeClr val="bg1"/>
            </a:solidFill>
          </p:spPr>
          <p:txBody>
            <a:bodyPr wrap="square" rtlCol="0" anchor="t">
              <a:spAutoFit/>
            </a:bodyPr>
            <a:lstStyle/>
            <a:p>
              <a:r>
                <a:rPr lang="zh-CN" altLang="en-US" sz="2400" b="1"/>
                <a:t>微粒H·、·OH和O·存在未成对电子，它们称为自由基（</a:t>
              </a:r>
              <a:r>
                <a:rPr lang="zh-CN" altLang="en-US" sz="2400" b="1">
                  <a:sym typeface="+mn-ea"/>
                </a:rPr>
                <a:t>H·和O·也称为自由原子</a:t>
              </a:r>
              <a:r>
                <a:rPr lang="zh-CN" altLang="en-US" sz="2400" b="1"/>
                <a:t>）。自由基的反应活性很强，寿命极短。</a:t>
              </a:r>
            </a:p>
          </p:txBody>
        </p:sp>
      </p:grpSp>
      <p:sp>
        <p:nvSpPr>
          <p:cNvPr id="15" name="文本框 14"/>
          <p:cNvSpPr txBox="1"/>
          <p:nvPr/>
        </p:nvSpPr>
        <p:spPr>
          <a:xfrm>
            <a:off x="514985" y="311785"/>
            <a:ext cx="10610215" cy="1568450"/>
          </a:xfrm>
          <a:prstGeom prst="rect">
            <a:avLst/>
          </a:prstGeom>
          <a:noFill/>
        </p:spPr>
        <p:txBody>
          <a:bodyPr wrap="square" rtlCol="0" anchor="t">
            <a:spAutoFit/>
          </a:bodyPr>
          <a:lstStyle/>
          <a:p>
            <a:pPr fontAlgn="auto">
              <a:lnSpc>
                <a:spcPct val="150000"/>
              </a:lnSpc>
            </a:pPr>
            <a:r>
              <a:rPr lang="en-US" altLang="zh-CN" sz="3200" b="1"/>
              <a:t>      </a:t>
            </a:r>
            <a:r>
              <a:rPr lang="zh-CN" altLang="en-US" sz="3200" b="1"/>
              <a:t>氢气和氧气的混合气体在点燃或有催化剂存在的条件下，反应的主要历程∶</a:t>
            </a:r>
          </a:p>
        </p:txBody>
      </p:sp>
      <p:sp>
        <p:nvSpPr>
          <p:cNvPr id="16" name="文本框 15"/>
          <p:cNvSpPr txBox="1"/>
          <p:nvPr/>
        </p:nvSpPr>
        <p:spPr>
          <a:xfrm>
            <a:off x="365125" y="5289550"/>
            <a:ext cx="11023600" cy="1383665"/>
          </a:xfrm>
          <a:prstGeom prst="rect">
            <a:avLst/>
          </a:prstGeom>
          <a:noFill/>
        </p:spPr>
        <p:txBody>
          <a:bodyPr wrap="square" rtlCol="0" anchor="t">
            <a:spAutoFit/>
          </a:bodyPr>
          <a:lstStyle/>
          <a:p>
            <a:pPr fontAlgn="auto">
              <a:lnSpc>
                <a:spcPct val="150000"/>
              </a:lnSpc>
            </a:pPr>
            <a:r>
              <a:rPr lang="zh-CN" altLang="en-US" sz="2800" b="1">
                <a:sym typeface="+mn-ea"/>
              </a:rPr>
              <a:t>结论：大多数化学反应都是分几步完成的，其中能够一步完成的反应称为基元反应。</a:t>
            </a:r>
          </a:p>
        </p:txBody>
      </p:sp>
      <p:sp>
        <p:nvSpPr>
          <p:cNvPr id="17" name="圆角矩形标注 16"/>
          <p:cNvSpPr/>
          <p:nvPr/>
        </p:nvSpPr>
        <p:spPr>
          <a:xfrm>
            <a:off x="5097145" y="1457325"/>
            <a:ext cx="1997710" cy="817880"/>
          </a:xfrm>
          <a:prstGeom prst="wedgeRoundRectCallout">
            <a:avLst>
              <a:gd name="adj1" fmla="val -57851"/>
              <a:gd name="adj2" fmla="val 131754"/>
              <a:gd name="adj3" fmla="val 16667"/>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3200" b="1">
                <a:solidFill>
                  <a:schemeClr val="tx1"/>
                </a:solidFill>
                <a:effectLst>
                  <a:outerShdw blurRad="38100" dist="19050" dir="2700000" algn="tl" rotWithShape="0">
                    <a:schemeClr val="dk1">
                      <a:alpha val="40000"/>
                    </a:schemeClr>
                  </a:outerShdw>
                </a:effectLst>
                <a:sym typeface="+mn-ea"/>
              </a:rPr>
              <a:t>基元反应</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ppt_x"/>
                                          </p:val>
                                        </p:tav>
                                        <p:tav tm="100000">
                                          <p:val>
                                            <p:strVal val="#ppt_x"/>
                                          </p:val>
                                        </p:tav>
                                      </p:tavLst>
                                    </p:anim>
                                    <p:anim calcmode="lin" valueType="num">
                                      <p:cBhvr additive="base">
                                        <p:cTn id="1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 presetClass="entr" presetSubtype="0" fill="hold" grpId="2" nodeType="click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7" grpId="2"/>
      <p:bldP spid="17" grpId="3"/>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文本框 6"/>
          <p:cNvSpPr txBox="1"/>
          <p:nvPr/>
        </p:nvSpPr>
        <p:spPr>
          <a:xfrm>
            <a:off x="447040" y="688340"/>
            <a:ext cx="4888230" cy="645160"/>
          </a:xfrm>
          <a:prstGeom prst="rect">
            <a:avLst/>
          </a:prstGeom>
          <a:noFill/>
        </p:spPr>
        <p:txBody>
          <a:bodyPr wrap="none" rtlCol="0" anchor="t">
            <a:spAutoFit/>
          </a:bodyPr>
          <a:lstStyle/>
          <a:p>
            <a:r>
              <a:rPr 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一</a:t>
            </a:r>
            <a:r>
              <a:rPr lang="en-US" alt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a:t>
            </a:r>
            <a:r>
              <a:rPr 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化学反应是有历程的</a:t>
            </a:r>
            <a:r>
              <a:rPr lang="zh-CN" sz="3600" b="1">
                <a:solidFill>
                  <a:srgbClr val="FF0000"/>
                </a:solidFill>
                <a:latin typeface="Times New Roman"/>
                <a:ea typeface="宋体" pitchFamily="2" charset="-122"/>
                <a:sym typeface="+mn-ea"/>
              </a:rPr>
              <a:t>  </a:t>
            </a:r>
            <a:endParaRPr lang="zh-CN" altLang="en-US" sz="3600" b="1">
              <a:solidFill>
                <a:srgbClr val="FF0000"/>
              </a:solidFill>
              <a:latin typeface="Times New Roman"/>
              <a:ea typeface="宋体" pitchFamily="2" charset="-122"/>
              <a:sym typeface="+mn-ea"/>
            </a:endParaRPr>
          </a:p>
        </p:txBody>
      </p:sp>
      <p:sp>
        <p:nvSpPr>
          <p:cNvPr id="3" name="文本框 2"/>
          <p:cNvSpPr txBox="1"/>
          <p:nvPr/>
        </p:nvSpPr>
        <p:spPr>
          <a:xfrm>
            <a:off x="666750" y="1725930"/>
            <a:ext cx="1808480" cy="583565"/>
          </a:xfrm>
          <a:prstGeom prst="rect">
            <a:avLst/>
          </a:prstGeom>
          <a:noFill/>
        </p:spPr>
        <p:txBody>
          <a:bodyPr wrap="none" rtlCol="0">
            <a:spAutoFit/>
          </a:bodyPr>
          <a:lstStyle/>
          <a:p>
            <a:pPr algn="l"/>
            <a:r>
              <a:rPr lang="zh-CN" altLang="en-US" sz="3200" b="1">
                <a:solidFill>
                  <a:srgbClr val="FF0000"/>
                </a:solidFill>
                <a:sym typeface="+mn-ea"/>
              </a:rPr>
              <a:t>反应历程</a:t>
            </a:r>
          </a:p>
        </p:txBody>
      </p:sp>
      <p:sp>
        <p:nvSpPr>
          <p:cNvPr id="4" name="文本框 3"/>
          <p:cNvSpPr txBox="1"/>
          <p:nvPr/>
        </p:nvSpPr>
        <p:spPr>
          <a:xfrm>
            <a:off x="2475230" y="1741170"/>
            <a:ext cx="7938770" cy="521970"/>
          </a:xfrm>
          <a:prstGeom prst="rect">
            <a:avLst/>
          </a:prstGeom>
          <a:noFill/>
        </p:spPr>
        <p:txBody>
          <a:bodyPr wrap="none" rtlCol="0">
            <a:spAutoFit/>
          </a:bodyPr>
          <a:lstStyle/>
          <a:p>
            <a:pPr algn="l"/>
            <a:r>
              <a:rPr lang="en-US" altLang="zh-CN" sz="2800">
                <a:sym typeface="+mn-ea"/>
              </a:rPr>
              <a:t>——</a:t>
            </a:r>
            <a:r>
              <a:rPr lang="zh-CN" altLang="en-US" sz="2800">
                <a:sym typeface="+mn-ea"/>
              </a:rPr>
              <a:t>基元反应构成的反应序列（又称反应机理），</a:t>
            </a:r>
          </a:p>
        </p:txBody>
      </p:sp>
      <p:sp>
        <p:nvSpPr>
          <p:cNvPr id="5" name="文本框 4"/>
          <p:cNvSpPr txBox="1"/>
          <p:nvPr/>
        </p:nvSpPr>
        <p:spPr>
          <a:xfrm>
            <a:off x="1057910" y="2600960"/>
            <a:ext cx="1402080" cy="583565"/>
          </a:xfrm>
          <a:prstGeom prst="rect">
            <a:avLst/>
          </a:prstGeom>
          <a:noFill/>
        </p:spPr>
        <p:txBody>
          <a:bodyPr wrap="none" rtlCol="0">
            <a:spAutoFit/>
          </a:bodyPr>
          <a:lstStyle/>
          <a:p>
            <a:pPr algn="l"/>
            <a:r>
              <a:rPr lang="zh-CN" altLang="en-US" sz="3200" b="1">
                <a:solidFill>
                  <a:srgbClr val="FF0000"/>
                </a:solidFill>
                <a:sym typeface="+mn-ea"/>
              </a:rPr>
              <a:t>总反应</a:t>
            </a:r>
          </a:p>
        </p:txBody>
      </p:sp>
      <p:sp>
        <p:nvSpPr>
          <p:cNvPr id="6" name="文本框 5"/>
          <p:cNvSpPr txBox="1"/>
          <p:nvPr/>
        </p:nvSpPr>
        <p:spPr>
          <a:xfrm>
            <a:off x="2475230" y="2632075"/>
            <a:ext cx="3315970" cy="521970"/>
          </a:xfrm>
          <a:prstGeom prst="rect">
            <a:avLst/>
          </a:prstGeom>
          <a:noFill/>
        </p:spPr>
        <p:txBody>
          <a:bodyPr wrap="none" rtlCol="0">
            <a:spAutoFit/>
          </a:bodyPr>
          <a:lstStyle/>
          <a:p>
            <a:pPr algn="l"/>
            <a:r>
              <a:rPr lang="en-US" altLang="zh-CN" sz="2800">
                <a:sym typeface="+mn-ea"/>
              </a:rPr>
              <a:t>——</a:t>
            </a:r>
            <a:r>
              <a:rPr lang="zh-CN" altLang="en-US" sz="2800">
                <a:sym typeface="+mn-ea"/>
              </a:rPr>
              <a:t>基元反应的总和</a:t>
            </a:r>
          </a:p>
        </p:txBody>
      </p:sp>
      <p:sp>
        <p:nvSpPr>
          <p:cNvPr id="8" name="文本框 7"/>
          <p:cNvSpPr txBox="1"/>
          <p:nvPr/>
        </p:nvSpPr>
        <p:spPr>
          <a:xfrm>
            <a:off x="651510" y="3529965"/>
            <a:ext cx="1808480" cy="583565"/>
          </a:xfrm>
          <a:prstGeom prst="rect">
            <a:avLst/>
          </a:prstGeom>
          <a:noFill/>
        </p:spPr>
        <p:txBody>
          <a:bodyPr wrap="none" rtlCol="0">
            <a:spAutoFit/>
          </a:bodyPr>
          <a:lstStyle/>
          <a:p>
            <a:pPr algn="l"/>
            <a:r>
              <a:rPr lang="zh-CN" altLang="en-US" sz="3200" b="1">
                <a:solidFill>
                  <a:srgbClr val="FF0000"/>
                </a:solidFill>
                <a:sym typeface="+mn-ea"/>
              </a:rPr>
              <a:t>复杂反应</a:t>
            </a:r>
          </a:p>
        </p:txBody>
      </p:sp>
      <p:sp>
        <p:nvSpPr>
          <p:cNvPr id="9" name="文本框 8"/>
          <p:cNvSpPr txBox="1"/>
          <p:nvPr/>
        </p:nvSpPr>
        <p:spPr>
          <a:xfrm>
            <a:off x="2475230" y="3529965"/>
            <a:ext cx="5449570" cy="521970"/>
          </a:xfrm>
          <a:prstGeom prst="rect">
            <a:avLst/>
          </a:prstGeom>
          <a:noFill/>
        </p:spPr>
        <p:txBody>
          <a:bodyPr wrap="none" rtlCol="0">
            <a:spAutoFit/>
          </a:bodyPr>
          <a:lstStyle/>
          <a:p>
            <a:pPr algn="l"/>
            <a:r>
              <a:rPr lang="en-US" altLang="zh-CN" sz="2800">
                <a:sym typeface="+mn-ea"/>
              </a:rPr>
              <a:t>——</a:t>
            </a:r>
            <a:r>
              <a:rPr lang="zh-CN" altLang="en-US" sz="2800">
                <a:sym typeface="+mn-ea"/>
              </a:rPr>
              <a:t>由几个基元反应组成的总反应</a:t>
            </a:r>
          </a:p>
        </p:txBody>
      </p:sp>
      <p:sp>
        <p:nvSpPr>
          <p:cNvPr id="10" name="文本框 9"/>
          <p:cNvSpPr txBox="1"/>
          <p:nvPr/>
        </p:nvSpPr>
        <p:spPr>
          <a:xfrm>
            <a:off x="651510" y="4356735"/>
            <a:ext cx="1808480" cy="583565"/>
          </a:xfrm>
          <a:prstGeom prst="rect">
            <a:avLst/>
          </a:prstGeom>
          <a:noFill/>
        </p:spPr>
        <p:txBody>
          <a:bodyPr wrap="none" rtlCol="0">
            <a:spAutoFit/>
          </a:bodyPr>
          <a:lstStyle/>
          <a:p>
            <a:pPr algn="l"/>
            <a:r>
              <a:rPr lang="zh-CN" altLang="en-US" sz="3200" b="1">
                <a:solidFill>
                  <a:srgbClr val="FF0000"/>
                </a:solidFill>
                <a:sym typeface="+mn-ea"/>
              </a:rPr>
              <a:t>简单反应</a:t>
            </a:r>
          </a:p>
        </p:txBody>
      </p:sp>
      <p:sp>
        <p:nvSpPr>
          <p:cNvPr id="11" name="文本框 10"/>
          <p:cNvSpPr txBox="1"/>
          <p:nvPr/>
        </p:nvSpPr>
        <p:spPr>
          <a:xfrm>
            <a:off x="2475230" y="4418330"/>
            <a:ext cx="9716770" cy="521970"/>
          </a:xfrm>
          <a:prstGeom prst="rect">
            <a:avLst/>
          </a:prstGeom>
          <a:noFill/>
        </p:spPr>
        <p:txBody>
          <a:bodyPr wrap="none" rtlCol="0">
            <a:spAutoFit/>
          </a:bodyPr>
          <a:lstStyle/>
          <a:p>
            <a:pPr algn="l"/>
            <a:r>
              <a:rPr lang="en-US" altLang="zh-CN" sz="2800">
                <a:sym typeface="+mn-ea"/>
              </a:rPr>
              <a:t>——</a:t>
            </a:r>
            <a:r>
              <a:rPr lang="zh-CN" altLang="en-US" sz="2800">
                <a:sym typeface="+mn-ea"/>
              </a:rPr>
              <a:t>反应物一步直接转化为生成物的，总反应就是基元反应。</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4"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6"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2"/>
      <p:bldP spid="6" grpId="3"/>
      <p:bldP spid="9" grpId="4"/>
      <p:bldP spid="9" grpId="5"/>
      <p:bldP spid="11" grpId="6"/>
      <p:bldP spid="11" grpId="7"/>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 name="文本框 11"/>
          <p:cNvSpPr txBox="1"/>
          <p:nvPr/>
        </p:nvSpPr>
        <p:spPr>
          <a:xfrm>
            <a:off x="586740" y="1212215"/>
            <a:ext cx="11019155" cy="1383665"/>
          </a:xfrm>
          <a:prstGeom prst="rect">
            <a:avLst/>
          </a:prstGeom>
          <a:noFill/>
        </p:spPr>
        <p:txBody>
          <a:bodyPr wrap="square" rtlCol="0" anchor="t">
            <a:spAutoFit/>
          </a:bodyPr>
          <a:lstStyle/>
          <a:p>
            <a:pPr fontAlgn="auto">
              <a:lnSpc>
                <a:spcPct val="150000"/>
              </a:lnSpc>
            </a:pPr>
            <a:r>
              <a:rPr lang="en-US" altLang="zh-CN" sz="2800" b="1">
                <a:sym typeface="+mn-ea"/>
              </a:rPr>
              <a:t>1.</a:t>
            </a:r>
            <a:r>
              <a:rPr lang="zh-CN" altLang="en-US" sz="2800" b="1">
                <a:sym typeface="+mn-ea"/>
              </a:rPr>
              <a:t>复杂反应的化学方程式是总反应的化学方程式，它只能表示出反应物和生成物以及它们之间的化学计量关系，不能表示反应历程。</a:t>
            </a:r>
          </a:p>
        </p:txBody>
      </p:sp>
      <p:sp>
        <p:nvSpPr>
          <p:cNvPr id="9" name="矩形 8"/>
          <p:cNvSpPr/>
          <p:nvPr/>
        </p:nvSpPr>
        <p:spPr>
          <a:xfrm>
            <a:off x="224790" y="443865"/>
            <a:ext cx="1300480" cy="768350"/>
          </a:xfrm>
          <a:prstGeom prst="rect">
            <a:avLst/>
          </a:prstGeom>
          <a:noFill/>
          <a:ln>
            <a:noFill/>
          </a:ln>
        </p:spPr>
        <p:txBody>
          <a:bodyPr wrap="none" rtlCol="0" anchor="t">
            <a:spAutoFit/>
          </a:bodyPr>
          <a:lstStyle/>
          <a:p>
            <a:pPr algn="ctr"/>
            <a:r>
              <a:rPr lang="zh-CN" altLang="en-US" sz="4400" b="1">
                <a:solidFill>
                  <a:srgbClr val="FF0000"/>
                </a:solidFill>
                <a:effectLst>
                  <a:outerShdw blurRad="38100" dist="19050" dir="2700000" algn="tl" rotWithShape="0">
                    <a:schemeClr val="dk1">
                      <a:alpha val="40000"/>
                    </a:schemeClr>
                  </a:outerShdw>
                </a:effectLst>
              </a:rPr>
              <a:t>注意</a:t>
            </a:r>
          </a:p>
        </p:txBody>
      </p:sp>
      <p:sp>
        <p:nvSpPr>
          <p:cNvPr id="3" name="文本框 2"/>
          <p:cNvSpPr txBox="1"/>
          <p:nvPr/>
        </p:nvSpPr>
        <p:spPr>
          <a:xfrm>
            <a:off x="586105" y="2753995"/>
            <a:ext cx="11019155" cy="1383665"/>
          </a:xfrm>
          <a:prstGeom prst="rect">
            <a:avLst/>
          </a:prstGeom>
          <a:noFill/>
        </p:spPr>
        <p:txBody>
          <a:bodyPr wrap="square" rtlCol="0" anchor="t">
            <a:spAutoFit/>
          </a:bodyPr>
          <a:lstStyle/>
          <a:p>
            <a:pPr fontAlgn="auto">
              <a:lnSpc>
                <a:spcPct val="150000"/>
              </a:lnSpc>
            </a:pPr>
            <a:r>
              <a:rPr lang="en-US" altLang="zh-CN" sz="2800" b="1">
                <a:sym typeface="+mn-ea"/>
              </a:rPr>
              <a:t>2.</a:t>
            </a:r>
            <a:r>
              <a:rPr lang="zh-CN" altLang="en-US" sz="2800" b="1">
                <a:sym typeface="+mn-ea"/>
              </a:rPr>
              <a:t>反应不同，反应历程就不相同;同一反应在不同条件下的反应历程也可能不同</a:t>
            </a:r>
          </a:p>
        </p:txBody>
      </p:sp>
      <p:sp>
        <p:nvSpPr>
          <p:cNvPr id="4" name="文本框 3"/>
          <p:cNvSpPr txBox="1"/>
          <p:nvPr/>
        </p:nvSpPr>
        <p:spPr>
          <a:xfrm>
            <a:off x="586740" y="4233545"/>
            <a:ext cx="11019155" cy="1383665"/>
          </a:xfrm>
          <a:prstGeom prst="rect">
            <a:avLst/>
          </a:prstGeom>
          <a:noFill/>
        </p:spPr>
        <p:txBody>
          <a:bodyPr wrap="square" rtlCol="0" anchor="t">
            <a:spAutoFit/>
          </a:bodyPr>
          <a:lstStyle/>
          <a:p>
            <a:pPr fontAlgn="auto">
              <a:lnSpc>
                <a:spcPct val="150000"/>
              </a:lnSpc>
            </a:pPr>
            <a:r>
              <a:rPr lang="en-US" altLang="zh-CN" sz="2800" b="1">
                <a:sym typeface="+mn-ea"/>
              </a:rPr>
              <a:t>3.</a:t>
            </a:r>
            <a:r>
              <a:rPr lang="zh-CN" altLang="en-US" sz="2800" b="1">
                <a:solidFill>
                  <a:srgbClr val="FF0000"/>
                </a:solidFill>
                <a:sym typeface="+mn-ea"/>
              </a:rPr>
              <a:t>反应物的结构和反应条件决定着一个反应的反应历程，</a:t>
            </a:r>
            <a:r>
              <a:rPr lang="zh-CN" altLang="en-US" sz="2800" b="1">
                <a:sym typeface="+mn-ea"/>
              </a:rPr>
              <a:t>而反应历程的差别又造成了化学反应速率的不同。 </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2"/>
      <p:bldP spid="4" grpId="3"/>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231140" y="853440"/>
            <a:ext cx="11269345" cy="1753235"/>
          </a:xfrm>
          <a:prstGeom prst="rect">
            <a:avLst/>
          </a:prstGeom>
          <a:noFill/>
        </p:spPr>
        <p:txBody>
          <a:bodyPr wrap="square" rtlCol="0" anchor="t">
            <a:spAutoFit/>
          </a:bodyPr>
          <a:lstStyle/>
          <a:p>
            <a:pPr fontAlgn="auto">
              <a:lnSpc>
                <a:spcPct val="150000"/>
              </a:lnSpc>
            </a:pPr>
            <a:r>
              <a:rPr lang="en-US" altLang="zh-CN" b="1"/>
              <a:t>       </a:t>
            </a:r>
            <a:r>
              <a:rPr lang="zh-CN" altLang="en-US" b="1"/>
              <a:t>化学反应是如何进行的?长期以来，一直是个谜。飞秒化学是以飞秒为时间标度研究化学反应详细过程的化学前沿领域。化学反应，实质上就是旧化学键的伸长、断裂和新化学键的生成过程，是反应物获得能量形成过渡态，再生成产物的过程，其中每一个过程所用时间大都在皮秒（1ps=10</a:t>
            </a:r>
            <a:r>
              <a:rPr lang="en-US" altLang="zh-CN" b="1" baseline="30000"/>
              <a:t>-12</a:t>
            </a:r>
            <a:r>
              <a:rPr lang="zh-CN" altLang="en-US" b="1"/>
              <a:t>s）和飞秒（1fs=10</a:t>
            </a:r>
            <a:r>
              <a:rPr lang="en-US" altLang="zh-CN" b="1" baseline="30000">
                <a:sym typeface="+mn-ea"/>
              </a:rPr>
              <a:t>-15</a:t>
            </a:r>
            <a:r>
              <a:rPr lang="zh-CN" altLang="en-US" b="1"/>
              <a:t>s）量级。要实现对反应过程的检测，必须使用时间标度为飞秒量级的手段，如超短脉冲激光技术。</a:t>
            </a:r>
          </a:p>
        </p:txBody>
      </p:sp>
      <p:sp>
        <p:nvSpPr>
          <p:cNvPr id="3" name="文本框 2"/>
          <p:cNvSpPr txBox="1"/>
          <p:nvPr/>
        </p:nvSpPr>
        <p:spPr>
          <a:xfrm>
            <a:off x="341630" y="2606675"/>
            <a:ext cx="7873365" cy="3830955"/>
          </a:xfrm>
          <a:prstGeom prst="rect">
            <a:avLst/>
          </a:prstGeom>
          <a:noFill/>
        </p:spPr>
        <p:txBody>
          <a:bodyPr wrap="square" rtlCol="0" anchor="t">
            <a:spAutoFit/>
          </a:bodyPr>
          <a:lstStyle/>
          <a:p>
            <a:pPr fontAlgn="auto">
              <a:lnSpc>
                <a:spcPct val="150000"/>
              </a:lnSpc>
            </a:pPr>
            <a:r>
              <a:rPr lang="en-US" altLang="zh-CN" b="1">
                <a:sym typeface="+mn-ea"/>
              </a:rPr>
              <a:t>    </a:t>
            </a:r>
            <a:r>
              <a:rPr lang="zh-CN" altLang="en-US" b="1">
                <a:sym typeface="+mn-ea"/>
              </a:rPr>
              <a:t>1999年度诺贝尔化学奖获得者艾哈迈德·泽维尔首先使用飞秒超快"摄像机"——超短脉冲激光技术对化学反应过程进行研究，为化学反应的动态过程"拍照"，使人们能像观看"慢动作"那样观察处在化学反应过程中的原子和分子的转变。有人评价，如果说伽利略发明的望远镜使远处的物体变得更近更大，那么泽维尔使用的激光技术则是对准了分子世界，对准了当代科学前沿。</a:t>
            </a:r>
            <a:endParaRPr lang="zh-CN" altLang="en-US" b="1"/>
          </a:p>
          <a:p>
            <a:pPr fontAlgn="auto">
              <a:lnSpc>
                <a:spcPct val="150000"/>
              </a:lnSpc>
            </a:pPr>
            <a:r>
              <a:rPr lang="zh-CN" altLang="en-US" b="1">
                <a:sym typeface="+mn-ea"/>
              </a:rPr>
              <a:t>    目前，人们不仅利用飞秒探测技术研究简单的化学反应过程，而且正在试图利用这一技术探索复杂的化学反应过程，并已将目光移向光合作用、视觉的基元过程等生命科学中的尖端问题。飞秒化学开创了化学的新世纪。</a:t>
            </a:r>
            <a:endParaRPr lang="zh-CN" altLang="en-US" b="1"/>
          </a:p>
          <a:p>
            <a:pPr fontAlgn="auto">
              <a:lnSpc>
                <a:spcPct val="150000"/>
              </a:lnSpc>
            </a:pPr>
            <a:r>
              <a:rPr lang="zh-CN" altLang="en-US" b="1">
                <a:sym typeface="+mn-ea"/>
              </a:rPr>
              <a:t>我国在飞秒激光器的研究方面已达到国际水平。</a:t>
            </a:r>
            <a:endParaRPr lang="zh-CN" altLang="en-US" b="1"/>
          </a:p>
        </p:txBody>
      </p:sp>
      <p:pic>
        <p:nvPicPr>
          <p:cNvPr id="4" name="图片 3"/>
          <p:cNvPicPr>
            <a:picLocks noChangeAspect="1"/>
          </p:cNvPicPr>
          <p:nvPr/>
        </p:nvPicPr>
        <p:blipFill>
          <a:blip r:embed="rId2"/>
          <a:stretch>
            <a:fillRect/>
          </a:stretch>
        </p:blipFill>
        <p:spPr>
          <a:xfrm>
            <a:off x="8214995" y="2786380"/>
            <a:ext cx="3796030" cy="3471545"/>
          </a:xfrm>
          <a:prstGeom prst="rect">
            <a:avLst/>
          </a:prstGeom>
        </p:spPr>
      </p:pic>
      <p:sp>
        <p:nvSpPr>
          <p:cNvPr id="6" name="文本框 5"/>
          <p:cNvSpPr txBox="1"/>
          <p:nvPr/>
        </p:nvSpPr>
        <p:spPr>
          <a:xfrm>
            <a:off x="3507740" y="325755"/>
            <a:ext cx="2011680" cy="645160"/>
          </a:xfrm>
          <a:prstGeom prst="rect">
            <a:avLst/>
          </a:prstGeom>
          <a:noFill/>
        </p:spPr>
        <p:txBody>
          <a:bodyPr wrap="none" rtlCol="0">
            <a:spAutoFit/>
          </a:bodyPr>
          <a:lstStyle/>
          <a:p>
            <a:pPr algn="l"/>
            <a:r>
              <a:rPr lang="zh-CN" altLang="en-US" sz="3600" b="1">
                <a:solidFill>
                  <a:srgbClr val="FF0000"/>
                </a:solidFill>
                <a:sym typeface="+mn-ea"/>
              </a:rPr>
              <a:t>飞秒化学</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文本框 5"/>
          <p:cNvSpPr txBox="1"/>
          <p:nvPr/>
        </p:nvSpPr>
        <p:spPr>
          <a:xfrm>
            <a:off x="252095" y="280670"/>
            <a:ext cx="8218170" cy="922020"/>
          </a:xfrm>
          <a:prstGeom prst="rect">
            <a:avLst/>
          </a:prstGeom>
          <a:noFill/>
          <a:extLst>
            <a:ext uri="{909E8E84-426E-40DD-AFC4-6F175D3DCCD1}">
              <a14:hiddenFill xmlns="" xmlns:a14="http://schemas.microsoft.com/office/drawing/2010/main">
                <a:solidFill>
                  <a:srgbClr val="FFFF00"/>
                </a:solidFill>
              </a14:hiddenFill>
            </a:ext>
          </a:extLst>
        </p:spPr>
        <p:txBody>
          <a:bodyPr wrap="square" rtlCol="0" anchor="t">
            <a:spAutoFit/>
          </a:bodyPr>
          <a:lstStyle/>
          <a:p>
            <a:pPr algn="l" fontAlgn="auto">
              <a:lnSpc>
                <a:spcPct val="150000"/>
              </a:lnSpc>
            </a:pPr>
            <a:r>
              <a:rPr lang="zh-CN" altLang="en-US" sz="3600" b="1">
                <a:solidFill>
                  <a:srgbClr val="FF0000"/>
                </a:solidFill>
                <a:latin typeface="+mj-ea"/>
                <a:ea typeface="+mj-ea"/>
                <a:cs typeface="+mj-ea"/>
                <a:sym typeface="+mn-ea"/>
              </a:rPr>
              <a:t>问题二：</a:t>
            </a:r>
            <a:r>
              <a:rPr lang="zh-CN" altLang="en-US" sz="3600" b="1">
                <a:latin typeface="+mj-ea"/>
                <a:ea typeface="+mj-ea"/>
                <a:cs typeface="+mj-ea"/>
                <a:sym typeface="+mn-ea"/>
              </a:rPr>
              <a:t>怎样定量地表示化学反应速率?</a:t>
            </a:r>
          </a:p>
        </p:txBody>
      </p:sp>
      <p:sp>
        <p:nvSpPr>
          <p:cNvPr id="9" name="矩形 8"/>
          <p:cNvSpPr/>
          <p:nvPr/>
        </p:nvSpPr>
        <p:spPr>
          <a:xfrm>
            <a:off x="252095" y="154559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活动探究</a:t>
            </a:r>
          </a:p>
        </p:txBody>
      </p:sp>
      <p:sp>
        <p:nvSpPr>
          <p:cNvPr id="2" name="文本框 1"/>
          <p:cNvSpPr txBox="1"/>
          <p:nvPr/>
        </p:nvSpPr>
        <p:spPr>
          <a:xfrm>
            <a:off x="677545" y="3305175"/>
            <a:ext cx="10390505" cy="2306955"/>
          </a:xfrm>
          <a:prstGeom prst="rect">
            <a:avLst/>
          </a:prstGeom>
          <a:noFill/>
        </p:spPr>
        <p:txBody>
          <a:bodyPr wrap="square" rtlCol="0" anchor="t">
            <a:spAutoFit/>
          </a:bodyPr>
          <a:lstStyle/>
          <a:p>
            <a:pPr fontAlgn="auto">
              <a:lnSpc>
                <a:spcPct val="150000"/>
              </a:lnSpc>
            </a:pPr>
            <a:r>
              <a:rPr lang="en-US" altLang="zh-CN" sz="3200"/>
              <a:t>      </a:t>
            </a:r>
            <a:r>
              <a:rPr lang="zh-CN" altLang="en-US" sz="3200"/>
              <a:t>截取三根镁条，分别称重，再让它们分别与浓度不同的过量盐酸反应（注意∶实验要在通风条件下完成），记录镁条完全消失所用的时间t，将结果填入下表中。</a:t>
            </a:r>
          </a:p>
        </p:txBody>
      </p:sp>
      <p:sp>
        <p:nvSpPr>
          <p:cNvPr id="3" name="文本框 2"/>
          <p:cNvSpPr txBox="1"/>
          <p:nvPr/>
        </p:nvSpPr>
        <p:spPr>
          <a:xfrm>
            <a:off x="2987675" y="2313940"/>
            <a:ext cx="5770880" cy="706755"/>
          </a:xfrm>
          <a:prstGeom prst="rect">
            <a:avLst/>
          </a:prstGeom>
          <a:noFill/>
        </p:spPr>
        <p:txBody>
          <a:bodyPr wrap="none" rtlCol="0">
            <a:spAutoFit/>
          </a:bodyPr>
          <a:lstStyle/>
          <a:p>
            <a:pPr algn="l"/>
            <a:r>
              <a:rPr lang="zh-CN" altLang="en-US" sz="4000" b="1">
                <a:solidFill>
                  <a:srgbClr val="FF0000"/>
                </a:solidFill>
                <a:sym typeface="+mn-ea"/>
              </a:rPr>
              <a:t>化学反应速率的表示方法</a:t>
            </a:r>
          </a:p>
        </p:txBody>
      </p:sp>
      <p:sp>
        <p:nvSpPr>
          <p:cNvPr id="4" name="矩形 3"/>
          <p:cNvSpPr/>
          <p:nvPr/>
        </p:nvSpPr>
        <p:spPr>
          <a:xfrm>
            <a:off x="252095" y="152908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活动探究</a:t>
            </a:r>
          </a:p>
        </p:txBody>
      </p:sp>
      <p:sp>
        <p:nvSpPr>
          <p:cNvPr id="5" name="文本框 4"/>
          <p:cNvSpPr txBox="1"/>
          <p:nvPr/>
        </p:nvSpPr>
        <p:spPr>
          <a:xfrm>
            <a:off x="677545" y="3288665"/>
            <a:ext cx="10390505" cy="2306955"/>
          </a:xfrm>
          <a:prstGeom prst="rect">
            <a:avLst/>
          </a:prstGeom>
          <a:noFill/>
        </p:spPr>
        <p:txBody>
          <a:bodyPr wrap="square" rtlCol="0" anchor="t">
            <a:spAutoFit/>
          </a:bodyPr>
          <a:lstStyle/>
          <a:p>
            <a:pPr fontAlgn="auto">
              <a:lnSpc>
                <a:spcPct val="150000"/>
              </a:lnSpc>
            </a:pPr>
            <a:r>
              <a:rPr lang="en-US" altLang="zh-CN" sz="3200"/>
              <a:t>      </a:t>
            </a:r>
            <a:r>
              <a:rPr lang="zh-CN" altLang="en-US" sz="3200"/>
              <a:t>截取三根镁条，分别称重，再让它们分别与浓度不同的过量盐酸反应（注意∶实验要在通风条件下完成），记录镁条完全消失所用的时间t，将结果填入下表中。</a:t>
            </a:r>
          </a:p>
        </p:txBody>
      </p:sp>
      <p:sp>
        <p:nvSpPr>
          <p:cNvPr id="7" name="文本框 6"/>
          <p:cNvSpPr txBox="1"/>
          <p:nvPr/>
        </p:nvSpPr>
        <p:spPr>
          <a:xfrm>
            <a:off x="2987675" y="2297430"/>
            <a:ext cx="5770880" cy="706755"/>
          </a:xfrm>
          <a:prstGeom prst="rect">
            <a:avLst/>
          </a:prstGeom>
          <a:noFill/>
        </p:spPr>
        <p:txBody>
          <a:bodyPr wrap="none" rtlCol="0">
            <a:spAutoFit/>
          </a:bodyPr>
          <a:lstStyle/>
          <a:p>
            <a:pPr algn="l"/>
            <a:r>
              <a:rPr lang="zh-CN" altLang="en-US" sz="4000" b="1">
                <a:solidFill>
                  <a:srgbClr val="FF0000"/>
                </a:solidFill>
                <a:sym typeface="+mn-ea"/>
              </a:rPr>
              <a:t>化学反应速率的表示方法</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2"/>
      <p:bldP spid="5" grpId="3"/>
      <p:bldP spid="7" grpId="4"/>
      <p:bldP spid="7" grpId="5"/>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custDataLst>
              <p:tags r:id="rId2"/>
            </p:custDataLst>
          </p:nvPr>
        </p:nvGraphicFramePr>
        <p:xfrm>
          <a:off x="471805" y="1756410"/>
          <a:ext cx="8553450" cy="3923665"/>
        </p:xfrm>
        <a:graphic>
          <a:graphicData uri="http://schemas.openxmlformats.org/drawingml/2006/table">
            <a:tbl>
              <a:tblPr firstRow="1" bandRow="1">
                <a:tableStyleId>{5C22544A-7EE6-4342-B048-85BDC9FD1C3A}</a:tableStyleId>
              </a:tblPr>
              <a:tblGrid>
                <a:gridCol w="3129915"/>
                <a:gridCol w="1668145"/>
                <a:gridCol w="1836420"/>
                <a:gridCol w="1918970"/>
              </a:tblGrid>
              <a:tr h="580390">
                <a:tc>
                  <a:txBody>
                    <a:bodyPr/>
                    <a:lstStyle/>
                    <a:p>
                      <a:pPr>
                        <a:buNone/>
                      </a:pPr>
                      <a:r>
                        <a:rPr lang="zh-CN" altLang="en-US" sz="3200">
                          <a:solidFill>
                            <a:srgbClr val="FFFF00"/>
                          </a:solidFill>
                        </a:rPr>
                        <a:t>c(HC1)/(mol·L</a:t>
                      </a:r>
                      <a:r>
                        <a:rPr lang="en-US" altLang="zh-CN" sz="3200" baseline="30000">
                          <a:solidFill>
                            <a:srgbClr val="FFFF00"/>
                          </a:solidFill>
                        </a:rPr>
                        <a:t>-1</a:t>
                      </a:r>
                      <a:r>
                        <a:rPr lang="zh-CN" altLang="en-US" sz="3200">
                          <a:solidFill>
                            <a:srgbClr val="FFFF00"/>
                          </a:solidFill>
                        </a:rPr>
                        <a:t>)</a:t>
                      </a:r>
                    </a:p>
                  </a:txBody>
                  <a:tcPr>
                    <a:lnL w="19050" cap="rnd">
                      <a:solidFill>
                        <a:srgbClr val="144D73"/>
                      </a:solidFill>
                      <a:prstDash val="solid"/>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a:lstStyle/>
                    <a:p>
                      <a:pPr>
                        <a:buNone/>
                      </a:pPr>
                      <a:r>
                        <a:rPr lang="en-US" altLang="zh-CN" sz="3600">
                          <a:solidFill>
                            <a:srgbClr val="FFFF00"/>
                          </a:solidFill>
                        </a:rPr>
                        <a:t>2.0</a:t>
                      </a:r>
                    </a:p>
                  </a:txBody>
                  <a:tcP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a:lstStyle/>
                    <a:p>
                      <a:pPr>
                        <a:buNone/>
                      </a:pPr>
                      <a:r>
                        <a:rPr lang="en-US" altLang="zh-CN" sz="3600">
                          <a:solidFill>
                            <a:srgbClr val="FFFF00"/>
                          </a:solidFill>
                        </a:rPr>
                        <a:t>1.5</a:t>
                      </a:r>
                    </a:p>
                  </a:txBody>
                  <a:tcPr>
                    <a:lnL w="3175">
                      <a:solidFill>
                        <a:srgbClr val="FFFFFF"/>
                      </a:solidFill>
                      <a:prstDash val="dot"/>
                    </a:lnL>
                    <a:lnR w="3175">
                      <a:solidFill>
                        <a:srgbClr val="FFFFFF"/>
                      </a:solidFill>
                      <a:prstDash val="dot"/>
                    </a:lnR>
                    <a:lnT w="19050" cap="rnd">
                      <a:solidFill>
                        <a:srgbClr val="144D73"/>
                      </a:solidFill>
                      <a:prstDash val="solid"/>
                    </a:lnT>
                    <a:lnB w="19050">
                      <a:solidFill>
                        <a:srgbClr val="144D73"/>
                      </a:solidFill>
                      <a:prstDash val="solid"/>
                    </a:lnB>
                    <a:solidFill>
                      <a:srgbClr val="144D73"/>
                    </a:solidFill>
                  </a:tcPr>
                </a:tc>
                <a:tc>
                  <a:txBody>
                    <a:bodyPr/>
                    <a:lstStyle/>
                    <a:p>
                      <a:pPr>
                        <a:buNone/>
                      </a:pPr>
                      <a:r>
                        <a:rPr lang="en-US" altLang="zh-CN" sz="3600">
                          <a:solidFill>
                            <a:srgbClr val="FFFF00"/>
                          </a:solidFill>
                        </a:rPr>
                        <a:t>1.0</a:t>
                      </a:r>
                    </a:p>
                  </a:txBody>
                  <a:tcPr>
                    <a:lnL w="3175">
                      <a:solidFill>
                        <a:srgbClr val="FFFFFF"/>
                      </a:solidFill>
                      <a:prstDash val="dot"/>
                    </a:lnL>
                    <a:lnR w="19050" cap="rnd">
                      <a:solidFill>
                        <a:srgbClr val="144D73"/>
                      </a:solidFill>
                      <a:prstDash val="solid"/>
                    </a:lnR>
                    <a:lnT w="19050" cap="rnd">
                      <a:solidFill>
                        <a:srgbClr val="144D73"/>
                      </a:solidFill>
                      <a:prstDash val="solid"/>
                    </a:lnT>
                    <a:lnB w="19050">
                      <a:solidFill>
                        <a:srgbClr val="144D73"/>
                      </a:solidFill>
                      <a:prstDash val="solid"/>
                    </a:lnB>
                    <a:solidFill>
                      <a:srgbClr val="144D73"/>
                    </a:solidFill>
                  </a:tcPr>
                </a:tc>
              </a:tr>
              <a:tr h="821055">
                <a:tc>
                  <a:txBody>
                    <a:bodyPr/>
                    <a:lstStyle/>
                    <a:p>
                      <a:pPr algn="ctr">
                        <a:buNone/>
                      </a:pPr>
                      <a:r>
                        <a:rPr lang="zh-CN" altLang="en-US" sz="3600" b="1">
                          <a:solidFill>
                            <a:srgbClr val="404040"/>
                          </a:solidFill>
                        </a:rPr>
                        <a:t>m(Mg)/g</a:t>
                      </a:r>
                    </a:p>
                  </a:txBody>
                  <a:tcPr>
                    <a:lnL w="19050" cap="rnd">
                      <a:solidFill>
                        <a:srgbClr val="144D73"/>
                      </a:solidFill>
                      <a:prstDash val="solid"/>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19050">
                      <a:solidFill>
                        <a:srgbClr val="144D73"/>
                      </a:solidFill>
                      <a:prstDash val="solid"/>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19050" cap="rnd">
                      <a:solidFill>
                        <a:srgbClr val="144D73"/>
                      </a:solidFill>
                      <a:prstDash val="solid"/>
                    </a:lnR>
                    <a:lnT w="19050">
                      <a:solidFill>
                        <a:srgbClr val="144D73"/>
                      </a:solidFill>
                      <a:prstDash val="solid"/>
                    </a:lnT>
                    <a:lnB w="3175">
                      <a:solidFill>
                        <a:srgbClr val="144D73"/>
                      </a:solidFill>
                      <a:prstDash val="dot"/>
                    </a:lnB>
                    <a:solidFill>
                      <a:srgbClr val="F2F2F2"/>
                    </a:solidFill>
                  </a:tcPr>
                </a:tc>
              </a:tr>
              <a:tr h="821055">
                <a:tc>
                  <a:txBody>
                    <a:bodyPr/>
                    <a:lstStyle/>
                    <a:p>
                      <a:pPr algn="ctr">
                        <a:buNone/>
                      </a:pPr>
                      <a:r>
                        <a:rPr lang="en-US" altLang="zh-CN" sz="3600" b="1">
                          <a:solidFill>
                            <a:srgbClr val="404040"/>
                          </a:solidFill>
                          <a:sym typeface="+mn-ea"/>
                        </a:rPr>
                        <a:t>n</a:t>
                      </a:r>
                      <a:r>
                        <a:rPr lang="zh-CN" altLang="en-US" sz="3600" b="1">
                          <a:solidFill>
                            <a:srgbClr val="404040"/>
                          </a:solidFill>
                          <a:sym typeface="+mn-ea"/>
                        </a:rPr>
                        <a:t>(Mg)/</a:t>
                      </a:r>
                      <a:r>
                        <a:rPr lang="en-US" altLang="zh-CN" sz="3600" b="1">
                          <a:solidFill>
                            <a:srgbClr val="404040"/>
                          </a:solidFill>
                          <a:sym typeface="+mn-ea"/>
                        </a:rPr>
                        <a:t>mol</a:t>
                      </a:r>
                      <a:endParaRPr lang="en-US" altLang="zh-CN" sz="3600" b="1">
                        <a:solidFill>
                          <a:srgbClr val="404040"/>
                        </a:solidFill>
                      </a:endParaRPr>
                    </a:p>
                  </a:txBody>
                  <a:tcP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FFFFF"/>
                    </a:solidFill>
                  </a:tcPr>
                </a:tc>
              </a:tr>
              <a:tr h="820420">
                <a:tc>
                  <a:txBody>
                    <a:bodyPr/>
                    <a:lstStyle/>
                    <a:p>
                      <a:pPr algn="ctr">
                        <a:buNone/>
                      </a:pPr>
                      <a:r>
                        <a:rPr lang="en-US" sz="4400" b="1">
                          <a:solidFill>
                            <a:srgbClr val="404040"/>
                          </a:solidFill>
                          <a:sym typeface="+mn-ea"/>
                        </a:rPr>
                        <a:t>t</a:t>
                      </a:r>
                      <a:r>
                        <a:rPr lang="zh-CN" altLang="en-US" sz="4400" b="1">
                          <a:solidFill>
                            <a:srgbClr val="404040"/>
                          </a:solidFill>
                          <a:sym typeface="+mn-ea"/>
                        </a:rPr>
                        <a:t>/</a:t>
                      </a:r>
                      <a:r>
                        <a:rPr lang="en-US" altLang="zh-CN" sz="4400" b="1">
                          <a:solidFill>
                            <a:srgbClr val="404040"/>
                          </a:solidFill>
                          <a:sym typeface="+mn-ea"/>
                        </a:rPr>
                        <a:t>min</a:t>
                      </a:r>
                    </a:p>
                  </a:txBody>
                  <a:tcPr>
                    <a:lnL w="19050" cap="rnd">
                      <a:solidFill>
                        <a:srgbClr val="144D73"/>
                      </a:solidFill>
                      <a:prstDash val="solid"/>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3175">
                      <a:solidFill>
                        <a:srgbClr val="144D73"/>
                      </a:solidFill>
                      <a:prstDash val="dot"/>
                    </a:lnB>
                    <a:solidFill>
                      <a:srgbClr val="F2F2F2"/>
                    </a:solidFill>
                  </a:tcPr>
                </a:tc>
                <a:tc>
                  <a:txBody>
                    <a:bodyPr/>
                    <a:lstStyle/>
                    <a:p>
                      <a:pPr>
                        <a:buNone/>
                      </a:pPr>
                      <a:endParaRPr lang="zh-CN" altLang="en-US">
                        <a:solidFill>
                          <a:srgbClr val="404040"/>
                        </a:solidFill>
                      </a:endParaRPr>
                    </a:p>
                  </a:txBody>
                  <a:tcPr>
                    <a:lnL w="3175">
                      <a:solidFill>
                        <a:srgbClr val="144D73"/>
                      </a:solidFill>
                      <a:prstDash val="dot"/>
                    </a:lnL>
                    <a:lnR w="19050" cap="rnd">
                      <a:solidFill>
                        <a:srgbClr val="144D73"/>
                      </a:solidFill>
                      <a:prstDash val="solid"/>
                    </a:lnR>
                    <a:lnT w="3175">
                      <a:solidFill>
                        <a:srgbClr val="144D73"/>
                      </a:solidFill>
                      <a:prstDash val="dot"/>
                    </a:lnT>
                    <a:lnB w="3175">
                      <a:solidFill>
                        <a:srgbClr val="144D73"/>
                      </a:solidFill>
                      <a:prstDash val="dot"/>
                    </a:lnB>
                    <a:solidFill>
                      <a:srgbClr val="F2F2F2"/>
                    </a:solidFill>
                  </a:tcPr>
                </a:tc>
              </a:tr>
              <a:tr h="821055">
                <a:tc>
                  <a:txBody>
                    <a:bodyPr/>
                    <a:lstStyle/>
                    <a:p>
                      <a:pPr algn="ctr">
                        <a:buNone/>
                      </a:pPr>
                      <a:r>
                        <a:rPr lang="zh-CN" altLang="en-US" sz="3200" b="1">
                          <a:solidFill>
                            <a:srgbClr val="404040"/>
                          </a:solidFill>
                        </a:rPr>
                        <a:t>反应速率</a:t>
                      </a:r>
                      <a:r>
                        <a:rPr lang="en-US" altLang="zh-CN" sz="3200" b="1">
                          <a:solidFill>
                            <a:srgbClr val="404040"/>
                          </a:solidFill>
                        </a:rPr>
                        <a:t>v</a:t>
                      </a:r>
                    </a:p>
                  </a:txBody>
                  <a:tcPr>
                    <a:lnL w="19050" cap="rnd">
                      <a:solidFill>
                        <a:srgbClr val="144D73"/>
                      </a:solidFill>
                      <a:prstDash val="solid"/>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3175">
                      <a:solidFill>
                        <a:srgbClr val="144D73"/>
                      </a:solidFill>
                      <a:prstDash val="dot"/>
                    </a:lnR>
                    <a:lnT w="3175">
                      <a:solidFill>
                        <a:srgbClr val="144D73"/>
                      </a:solidFill>
                      <a:prstDash val="dot"/>
                    </a:lnT>
                    <a:lnB w="19050" cap="rnd">
                      <a:solidFill>
                        <a:srgbClr val="144D73"/>
                      </a:solidFill>
                      <a:prstDash val="solid"/>
                    </a:lnB>
                    <a:solidFill>
                      <a:srgbClr val="FFFFFF"/>
                    </a:solidFill>
                  </a:tcPr>
                </a:tc>
                <a:tc>
                  <a:txBody>
                    <a:bodyPr/>
                    <a:lstStyle/>
                    <a:p>
                      <a:pPr>
                        <a:buNone/>
                      </a:pPr>
                      <a:endParaRPr lang="zh-CN" altLang="en-US">
                        <a:solidFill>
                          <a:srgbClr val="404040"/>
                        </a:solidFill>
                      </a:endParaRPr>
                    </a:p>
                  </a:txBody>
                  <a:tcPr>
                    <a:lnL w="3175">
                      <a:solidFill>
                        <a:srgbClr val="144D73"/>
                      </a:solidFill>
                      <a:prstDash val="dot"/>
                    </a:lnL>
                    <a:lnR w="19050" cap="rnd">
                      <a:solidFill>
                        <a:srgbClr val="144D73"/>
                      </a:solidFill>
                      <a:prstDash val="solid"/>
                    </a:lnR>
                    <a:lnT w="3175">
                      <a:solidFill>
                        <a:srgbClr val="144D73"/>
                      </a:solidFill>
                      <a:prstDash val="dot"/>
                    </a:lnT>
                    <a:lnB w="19050" cap="rnd">
                      <a:solidFill>
                        <a:srgbClr val="144D73"/>
                      </a:solidFill>
                      <a:prstDash val="solid"/>
                    </a:lnB>
                    <a:solidFill>
                      <a:srgbClr val="FFFFFF"/>
                    </a:solidFill>
                  </a:tcPr>
                </a:tc>
              </a:tr>
            </a:tbl>
          </a:graphicData>
        </a:graphic>
      </p:graphicFrame>
      <p:pic>
        <p:nvPicPr>
          <p:cNvPr id="3" name="图片 2"/>
          <p:cNvPicPr>
            <a:picLocks noChangeAspect="1"/>
          </p:cNvPicPr>
          <p:nvPr/>
        </p:nvPicPr>
        <p:blipFill>
          <a:blip r:embed="rId3"/>
          <a:stretch>
            <a:fillRect/>
          </a:stretch>
        </p:blipFill>
        <p:spPr>
          <a:xfrm>
            <a:off x="9025255" y="2092960"/>
            <a:ext cx="3281045" cy="3392805"/>
          </a:xfrm>
          <a:prstGeom prst="rect">
            <a:avLst/>
          </a:prstGeom>
        </p:spPr>
      </p:pic>
      <p:sp>
        <p:nvSpPr>
          <p:cNvPr id="4" name="文本框 3"/>
          <p:cNvSpPr txBox="1"/>
          <p:nvPr/>
        </p:nvSpPr>
        <p:spPr>
          <a:xfrm>
            <a:off x="3279775" y="906780"/>
            <a:ext cx="2937510" cy="645160"/>
          </a:xfrm>
          <a:prstGeom prst="rect">
            <a:avLst/>
          </a:prstGeom>
          <a:noFill/>
        </p:spPr>
        <p:txBody>
          <a:bodyPr wrap="none" rtlCol="0" anchor="t">
            <a:spAutoFit/>
          </a:bodyPr>
          <a:lstStyle/>
          <a:p>
            <a:r>
              <a:rPr lang="zh-CN" altLang="en-US" sz="3600" b="1">
                <a:latin typeface="宋体" pitchFamily="2" charset="-122"/>
                <a:ea typeface="宋体" pitchFamily="2" charset="-122"/>
                <a:sym typeface="+mn-ea"/>
              </a:rPr>
              <a:t>实验结果记录</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378460" y="1287780"/>
            <a:ext cx="11435715" cy="4707890"/>
          </a:xfrm>
          <a:prstGeom prst="rect">
            <a:avLst/>
          </a:prstGeom>
          <a:noFill/>
        </p:spPr>
        <p:txBody>
          <a:bodyPr wrap="square" rtlCol="0" anchor="t">
            <a:spAutoFit/>
          </a:bodyPr>
          <a:lstStyle/>
          <a:p>
            <a:pPr fontAlgn="auto">
              <a:lnSpc>
                <a:spcPct val="150000"/>
              </a:lnSpc>
            </a:pPr>
            <a:r>
              <a:rPr lang="zh-CN" altLang="en-US" sz="2400" b="1"/>
              <a:t>1.根据所得实验数据，你认为应该怎样表示该化学反应的速率?请将计算结果填入表中。</a:t>
            </a:r>
          </a:p>
          <a:p>
            <a:pPr fontAlgn="auto">
              <a:lnSpc>
                <a:spcPct val="150000"/>
              </a:lnSpc>
            </a:pPr>
            <a:endParaRPr lang="zh-CN" altLang="en-US" sz="1400" b="1"/>
          </a:p>
          <a:p>
            <a:pPr fontAlgn="auto">
              <a:lnSpc>
                <a:spcPct val="150000"/>
              </a:lnSpc>
            </a:pPr>
            <a:endParaRPr lang="zh-CN" altLang="en-US" sz="900" b="1"/>
          </a:p>
          <a:p>
            <a:pPr fontAlgn="auto">
              <a:lnSpc>
                <a:spcPct val="150000"/>
              </a:lnSpc>
            </a:pPr>
            <a:r>
              <a:rPr lang="zh-CN" altLang="en-US" sz="2400" b="1"/>
              <a:t>2.如果分别用单位时间内盐酸浓度的减小、氯化镁浓度的增大来表示该化学反应的速率，需要哪些数据?二者在数值上相等吗?为什么?</a:t>
            </a:r>
          </a:p>
          <a:p>
            <a:pPr fontAlgn="auto">
              <a:lnSpc>
                <a:spcPct val="150000"/>
              </a:lnSpc>
            </a:pPr>
            <a:endParaRPr lang="zh-CN" altLang="en-US" sz="2400" b="1"/>
          </a:p>
          <a:p>
            <a:pPr fontAlgn="auto">
              <a:lnSpc>
                <a:spcPct val="150000"/>
              </a:lnSpc>
            </a:pPr>
            <a:endParaRPr lang="zh-CN" altLang="en-US" sz="2400" b="1"/>
          </a:p>
          <a:p>
            <a:pPr fontAlgn="auto">
              <a:lnSpc>
                <a:spcPct val="150000"/>
              </a:lnSpc>
            </a:pPr>
            <a:endParaRPr lang="zh-CN" altLang="en-US" sz="900" b="1"/>
          </a:p>
          <a:p>
            <a:pPr fontAlgn="auto">
              <a:lnSpc>
                <a:spcPct val="150000"/>
              </a:lnSpc>
            </a:pPr>
            <a:r>
              <a:rPr lang="zh-CN" altLang="en-US" sz="2400" b="1"/>
              <a:t>3.盐酸浓度的改变对该化学反应的速率产生了怎样的影响?</a:t>
            </a:r>
          </a:p>
        </p:txBody>
      </p:sp>
      <p:sp>
        <p:nvSpPr>
          <p:cNvPr id="9" name="矩形 8"/>
          <p:cNvSpPr/>
          <p:nvPr/>
        </p:nvSpPr>
        <p:spPr>
          <a:xfrm>
            <a:off x="134620" y="51943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思考交流</a:t>
            </a:r>
          </a:p>
        </p:txBody>
      </p:sp>
      <p:sp>
        <p:nvSpPr>
          <p:cNvPr id="3" name="文本框 2"/>
          <p:cNvSpPr txBox="1"/>
          <p:nvPr/>
        </p:nvSpPr>
        <p:spPr>
          <a:xfrm>
            <a:off x="1734185" y="1951355"/>
            <a:ext cx="9059545" cy="1198880"/>
          </a:xfrm>
          <a:prstGeom prst="rect">
            <a:avLst/>
          </a:prstGeom>
          <a:noFill/>
        </p:spPr>
        <p:txBody>
          <a:bodyPr wrap="square" rtlCol="0" anchor="t">
            <a:spAutoFit/>
          </a:bodyPr>
          <a:lstStyle/>
          <a:p>
            <a:pPr fontAlgn="auto">
              <a:lnSpc>
                <a:spcPct val="150000"/>
              </a:lnSpc>
            </a:pPr>
            <a:r>
              <a:rPr lang="zh-CN" altLang="en-US" sz="2400" b="1">
                <a:solidFill>
                  <a:srgbClr val="FF0000"/>
                </a:solidFill>
              </a:rPr>
              <a:t>可以用单位时间内某物质浓度、质量或物质的量等的改变量（取绝对值）来表示该物质的化学反应速率。</a:t>
            </a:r>
          </a:p>
        </p:txBody>
      </p:sp>
      <p:sp>
        <p:nvSpPr>
          <p:cNvPr id="4" name="文本框 3"/>
          <p:cNvSpPr txBox="1"/>
          <p:nvPr/>
        </p:nvSpPr>
        <p:spPr>
          <a:xfrm>
            <a:off x="488315" y="4177030"/>
            <a:ext cx="11550650" cy="1014730"/>
          </a:xfrm>
          <a:prstGeom prst="rect">
            <a:avLst/>
          </a:prstGeom>
          <a:noFill/>
        </p:spPr>
        <p:txBody>
          <a:bodyPr wrap="square" rtlCol="0" anchor="t">
            <a:spAutoFit/>
          </a:bodyPr>
          <a:lstStyle/>
          <a:p>
            <a:pPr fontAlgn="auto">
              <a:lnSpc>
                <a:spcPct val="150000"/>
              </a:lnSpc>
            </a:pPr>
            <a:r>
              <a:rPr lang="zh-CN" altLang="en-US" sz="2000" b="1">
                <a:solidFill>
                  <a:srgbClr val="FF0000"/>
                </a:solidFill>
              </a:rPr>
              <a:t>浓度变化量、时间；对于一个具体的化学反应，用不同的反应物或生成物表示的化学反应速率的数值往往不相同，用各物质表示的化学反应速率的数值之比等于化学方程式中各物质化学式前的系数之比。</a:t>
            </a:r>
          </a:p>
        </p:txBody>
      </p:sp>
      <p:sp>
        <p:nvSpPr>
          <p:cNvPr id="5" name="文本框 4"/>
          <p:cNvSpPr txBox="1"/>
          <p:nvPr/>
        </p:nvSpPr>
        <p:spPr>
          <a:xfrm>
            <a:off x="2659380" y="5995670"/>
            <a:ext cx="5006340" cy="645160"/>
          </a:xfrm>
          <a:prstGeom prst="rect">
            <a:avLst/>
          </a:prstGeom>
          <a:noFill/>
        </p:spPr>
        <p:txBody>
          <a:bodyPr wrap="square" rtlCol="0" anchor="t">
            <a:spAutoFit/>
          </a:bodyPr>
          <a:lstStyle/>
          <a:p>
            <a:pPr fontAlgn="auto">
              <a:lnSpc>
                <a:spcPct val="150000"/>
              </a:lnSpc>
            </a:pPr>
            <a:r>
              <a:rPr lang="zh-CN" altLang="en-US" sz="2400" b="1">
                <a:solidFill>
                  <a:srgbClr val="FF0000"/>
                </a:solidFill>
              </a:rPr>
              <a:t>盐酸浓度减小，反应速率变慢</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4"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2"/>
      <p:bldP spid="4" grpId="3"/>
      <p:bldP spid="5" grpId="4"/>
      <p:bldP spid="5" grpId="5"/>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文本框 6"/>
          <p:cNvSpPr txBox="1"/>
          <p:nvPr/>
        </p:nvSpPr>
        <p:spPr>
          <a:xfrm>
            <a:off x="447040" y="587375"/>
            <a:ext cx="3510915" cy="645160"/>
          </a:xfrm>
          <a:prstGeom prst="rect">
            <a:avLst/>
          </a:prstGeom>
          <a:noFill/>
        </p:spPr>
        <p:txBody>
          <a:bodyPr wrap="none" rtlCol="0" anchor="t">
            <a:spAutoFit/>
          </a:bodyPr>
          <a:lstStyle/>
          <a:p>
            <a:r>
              <a:rPr 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二</a:t>
            </a:r>
            <a:r>
              <a:rPr lang="en-US" alt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a:t>
            </a:r>
            <a:r>
              <a:rPr lang="zh-CN" sz="3600" b="1">
                <a:solidFill>
                  <a:srgbClr val="FF0000"/>
                </a:solidFill>
                <a:effectLst>
                  <a:outerShdw blurRad="38100" dist="19050" dir="2700000" algn="tl" rotWithShape="0">
                    <a:schemeClr val="dk1">
                      <a:alpha val="40000"/>
                    </a:schemeClr>
                  </a:outerShdw>
                </a:effectLst>
                <a:latin typeface="Times New Roman"/>
                <a:ea typeface="宋体" pitchFamily="2" charset="-122"/>
                <a:sym typeface="+mn-ea"/>
              </a:rPr>
              <a:t>化学反应速率</a:t>
            </a:r>
            <a:endParaRPr lang="zh-CN" altLang="en-US" sz="3600" b="1">
              <a:solidFill>
                <a:srgbClr val="FF0000"/>
              </a:solidFill>
              <a:latin typeface="Times New Roman"/>
              <a:ea typeface="宋体" pitchFamily="2" charset="-122"/>
              <a:sym typeface="+mn-ea"/>
            </a:endParaRPr>
          </a:p>
        </p:txBody>
      </p:sp>
      <p:sp>
        <p:nvSpPr>
          <p:cNvPr id="2" name="文本框 1"/>
          <p:cNvSpPr txBox="1"/>
          <p:nvPr/>
        </p:nvSpPr>
        <p:spPr>
          <a:xfrm>
            <a:off x="447040" y="1232535"/>
            <a:ext cx="11603355" cy="5409565"/>
          </a:xfrm>
          <a:prstGeom prst="rect">
            <a:avLst/>
          </a:prstGeom>
          <a:noFill/>
        </p:spPr>
        <p:txBody>
          <a:bodyPr wrap="square" rtlCol="0" anchor="t">
            <a:spAutoFit/>
          </a:bodyPr>
          <a:lstStyle/>
          <a:p>
            <a:pPr indent="0" defTabSz="914400" fontAlgn="auto">
              <a:lnSpc>
                <a:spcPct val="150000"/>
              </a:lnSpc>
              <a:spcAft>
                <a:spcPct val="0"/>
              </a:spcAft>
              <a:tabLst>
                <a:tab pos="1029335"/>
                <a:tab pos="1850390"/>
                <a:tab pos="2538095"/>
                <a:tab pos="3221990"/>
              </a:tabLst>
            </a:pPr>
            <a:r>
              <a:rPr lang="en-US" altLang="zh-CN" sz="2800" b="1">
                <a:solidFill>
                  <a:srgbClr val="000000"/>
                </a:solidFill>
                <a:latin typeface="Times New Roman"/>
                <a:cs typeface="Times New Roman" panose="02020603050405020304" charset="0"/>
                <a:sym typeface="+mn-ea"/>
              </a:rPr>
              <a:t>1</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Arial" pitchFamily="34" charset="0"/>
                <a:ea typeface="黑体" panose="02010609060101010101" pitchFamily="2" charset="-122"/>
                <a:cs typeface="Times New Roman" panose="02020603050405020304" charset="0"/>
                <a:sym typeface="+mn-ea"/>
              </a:rPr>
              <a:t>含义    </a:t>
            </a:r>
            <a:r>
              <a:rPr lang="zh-CN" altLang="zh-CN" sz="2800">
                <a:solidFill>
                  <a:srgbClr val="000000"/>
                </a:solidFill>
                <a:latin typeface="Times New Roman"/>
                <a:cs typeface="Times New Roman" panose="02020603050405020304" charset="0"/>
                <a:sym typeface="+mn-ea"/>
              </a:rPr>
              <a:t>描述化学反应进行</a:t>
            </a:r>
            <a:r>
              <a:rPr lang="zh-CN" altLang="zh-CN" sz="2800" b="1">
                <a:solidFill>
                  <a:srgbClr val="FF0000"/>
                </a:solidFill>
                <a:uFill>
                  <a:solidFill>
                    <a:srgbClr val="000000"/>
                  </a:solidFill>
                </a:uFill>
                <a:latin typeface="Times New Roman"/>
                <a:cs typeface="Times New Roman" panose="02020603050405020304" charset="0"/>
                <a:sym typeface="+mn-ea"/>
              </a:rPr>
              <a:t>快慢</a:t>
            </a:r>
            <a:r>
              <a:rPr lang="zh-CN" altLang="zh-CN" sz="2800">
                <a:solidFill>
                  <a:srgbClr val="000000"/>
                </a:solidFill>
                <a:latin typeface="Times New Roman"/>
                <a:cs typeface="Times New Roman" panose="02020603050405020304" charset="0"/>
                <a:sym typeface="+mn-ea"/>
              </a:rPr>
              <a:t>的物理量。</a:t>
            </a:r>
            <a:r>
              <a:rPr lang="en-US" altLang="zh-CN" sz="2800">
                <a:solidFill>
                  <a:srgbClr val="000000"/>
                </a:solidFill>
                <a:latin typeface="Times New Roman"/>
                <a:cs typeface="Times New Roman" panose="02020603050405020304" charset="0"/>
                <a:sym typeface="+mn-ea"/>
              </a:rPr>
              <a:t> </a:t>
            </a:r>
            <a:endParaRPr lang="zh-CN" altLang="zh-CN" sz="2800">
              <a:solidFill>
                <a:srgbClr val="000000"/>
              </a:solidFill>
              <a:latin typeface="NEU-BZ-S92"/>
              <a:ea typeface="方正书宋_GBK" panose="03000509000000000000" pitchFamily="65" charset="-122"/>
              <a:cs typeface="Times New Roman" panose="02020603050405020304" charset="0"/>
            </a:endParaRPr>
          </a:p>
          <a:p>
            <a:pPr indent="0" defTabSz="914400" fontAlgn="auto">
              <a:lnSpc>
                <a:spcPct val="150000"/>
              </a:lnSpc>
              <a:spcAft>
                <a:spcPct val="0"/>
              </a:spcAft>
              <a:tabLst>
                <a:tab pos="1029335"/>
                <a:tab pos="1850390"/>
                <a:tab pos="2538095"/>
                <a:tab pos="3221990"/>
              </a:tabLst>
            </a:pPr>
            <a:r>
              <a:rPr lang="en-US" altLang="zh-CN" sz="2800" b="1">
                <a:solidFill>
                  <a:srgbClr val="000000"/>
                </a:solidFill>
                <a:latin typeface="Times New Roman"/>
                <a:cs typeface="Times New Roman" panose="02020603050405020304" charset="0"/>
                <a:sym typeface="+mn-ea"/>
              </a:rPr>
              <a:t>2</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Arial" pitchFamily="34" charset="0"/>
                <a:ea typeface="黑体" panose="02010609060101010101" pitchFamily="2" charset="-122"/>
                <a:cs typeface="Times New Roman" panose="02020603050405020304" charset="0"/>
                <a:sym typeface="+mn-ea"/>
              </a:rPr>
              <a:t>表示方法</a:t>
            </a:r>
            <a:endParaRPr lang="zh-CN" altLang="zh-CN" sz="2800">
              <a:solidFill>
                <a:srgbClr val="000000"/>
              </a:solidFill>
              <a:latin typeface="NEU-BZ-S92"/>
              <a:ea typeface="方正书宋_GBK" panose="03000509000000000000" pitchFamily="65" charset="-122"/>
              <a:cs typeface="Times New Roman" panose="02020603050405020304" charset="0"/>
            </a:endParaRPr>
          </a:p>
          <a:p>
            <a:pPr indent="0" defTabSz="914400" fontAlgn="auto">
              <a:lnSpc>
                <a:spcPct val="150000"/>
              </a:lnSpc>
              <a:spcAft>
                <a:spcPct val="0"/>
              </a:spcAft>
              <a:tabLst>
                <a:tab pos="1029335"/>
                <a:tab pos="1850390"/>
                <a:tab pos="2538095"/>
                <a:tab pos="3221990"/>
              </a:tabLst>
            </a:pPr>
            <a:r>
              <a:rPr lang="en-US" altLang="zh-CN" sz="2800">
                <a:solidFill>
                  <a:srgbClr val="000000"/>
                </a:solidFill>
                <a:latin typeface="Times New Roman"/>
                <a:cs typeface="Times New Roman" panose="02020603050405020304" charset="0"/>
                <a:sym typeface="+mn-ea"/>
              </a:rPr>
              <a:t>(1)</a:t>
            </a:r>
            <a:r>
              <a:rPr lang="zh-CN" altLang="zh-CN" sz="2800">
                <a:solidFill>
                  <a:srgbClr val="000000"/>
                </a:solidFill>
                <a:latin typeface="Times New Roman"/>
                <a:cs typeface="Times New Roman" panose="02020603050405020304" charset="0"/>
                <a:sym typeface="+mn-ea"/>
              </a:rPr>
              <a:t>对于反应体系</a:t>
            </a:r>
            <a:r>
              <a:rPr lang="zh-CN" altLang="zh-CN" sz="2800" b="1">
                <a:solidFill>
                  <a:srgbClr val="FF0000"/>
                </a:solidFill>
                <a:latin typeface="Times New Roman"/>
                <a:cs typeface="Times New Roman" panose="02020603050405020304" charset="0"/>
                <a:sym typeface="+mn-ea"/>
              </a:rPr>
              <a:t>体积不变</a:t>
            </a:r>
            <a:r>
              <a:rPr lang="zh-CN" altLang="zh-CN" sz="2800">
                <a:solidFill>
                  <a:srgbClr val="000000"/>
                </a:solidFill>
                <a:latin typeface="Times New Roman"/>
                <a:cs typeface="Times New Roman" panose="02020603050405020304" charset="0"/>
                <a:sym typeface="+mn-ea"/>
              </a:rPr>
              <a:t>的化学反应</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Times New Roman"/>
                <a:cs typeface="Times New Roman" panose="02020603050405020304" charset="0"/>
                <a:sym typeface="+mn-ea"/>
              </a:rPr>
              <a:t>可以用单位时间</a:t>
            </a:r>
            <a:r>
              <a:rPr lang="zh-CN" altLang="zh-CN" sz="2800" smtClean="0">
                <a:solidFill>
                  <a:srgbClr val="000000"/>
                </a:solidFill>
                <a:latin typeface="Times New Roman"/>
                <a:cs typeface="Times New Roman" panose="02020603050405020304" charset="0"/>
                <a:sym typeface="+mn-ea"/>
              </a:rPr>
              <a:t>内</a:t>
            </a:r>
            <a:endParaRPr lang="en-US" altLang="zh-CN" sz="2800" smtClean="0">
              <a:solidFill>
                <a:srgbClr val="000000"/>
              </a:solidFill>
              <a:latin typeface="Times New Roman"/>
              <a:cs typeface="Times New Roman" panose="02020603050405020304" charset="0"/>
            </a:endParaRPr>
          </a:p>
          <a:p>
            <a:pPr indent="0" defTabSz="914400" fontAlgn="auto">
              <a:lnSpc>
                <a:spcPct val="150000"/>
              </a:lnSpc>
              <a:spcAft>
                <a:spcPct val="0"/>
              </a:spcAft>
              <a:tabLst>
                <a:tab pos="1029335"/>
                <a:tab pos="1850390"/>
                <a:tab pos="2538095"/>
                <a:tab pos="3221990"/>
              </a:tabLst>
            </a:pPr>
            <a:r>
              <a:rPr lang="zh-CN" altLang="en-US" sz="2800" b="1">
                <a:solidFill>
                  <a:srgbClr val="FF0000"/>
                </a:solidFill>
                <a:latin typeface="Times New Roman"/>
                <a:cs typeface="Times New Roman" panose="02020603050405020304" charset="0"/>
                <a:sym typeface="+mn-ea"/>
              </a:rPr>
              <a:t>某物质浓度</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Times New Roman"/>
                <a:cs typeface="Times New Roman" panose="02020603050405020304" charset="0"/>
                <a:sym typeface="+mn-ea"/>
              </a:rPr>
              <a:t>或质量、物质的量等</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Times New Roman"/>
                <a:cs typeface="Times New Roman" panose="02020603050405020304" charset="0"/>
                <a:sym typeface="+mn-ea"/>
              </a:rPr>
              <a:t>的改变量</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Times New Roman"/>
                <a:cs typeface="Times New Roman" panose="02020603050405020304" charset="0"/>
                <a:sym typeface="+mn-ea"/>
              </a:rPr>
              <a:t>取绝对值</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Times New Roman"/>
                <a:cs typeface="Times New Roman" panose="02020603050405020304" charset="0"/>
                <a:sym typeface="+mn-ea"/>
              </a:rPr>
              <a:t>来表示该物质的化学反应速率。</a:t>
            </a:r>
            <a:r>
              <a:rPr lang="en-US" altLang="zh-CN" sz="2800">
                <a:solidFill>
                  <a:srgbClr val="000000"/>
                </a:solidFill>
                <a:latin typeface="Times New Roman"/>
                <a:cs typeface="Times New Roman" panose="02020603050405020304" charset="0"/>
                <a:sym typeface="+mn-ea"/>
              </a:rPr>
              <a:t> </a:t>
            </a:r>
            <a:endParaRPr lang="zh-CN" altLang="zh-CN" sz="2800">
              <a:solidFill>
                <a:srgbClr val="000000"/>
              </a:solidFill>
              <a:latin typeface="NEU-BZ-S92"/>
              <a:ea typeface="方正书宋_GBK" panose="03000509000000000000" pitchFamily="65" charset="-122"/>
              <a:cs typeface="Times New Roman" panose="02020603050405020304" charset="0"/>
            </a:endParaRPr>
          </a:p>
          <a:p>
            <a:pPr indent="0" defTabSz="914400" fontAlgn="auto">
              <a:lnSpc>
                <a:spcPct val="150000"/>
              </a:lnSpc>
              <a:spcAft>
                <a:spcPct val="0"/>
              </a:spcAft>
              <a:tabLst>
                <a:tab pos="1029335"/>
                <a:tab pos="1850390"/>
                <a:tab pos="2538095"/>
                <a:tab pos="3221990"/>
              </a:tabLst>
            </a:pPr>
            <a:r>
              <a:rPr lang="en-US" altLang="zh-CN" sz="2800" smtClean="0">
                <a:solidFill>
                  <a:srgbClr val="000000"/>
                </a:solidFill>
                <a:latin typeface="Times New Roman"/>
                <a:cs typeface="Times New Roman" panose="02020603050405020304" charset="0"/>
                <a:sym typeface="+mn-ea"/>
              </a:rPr>
              <a:t>(</a:t>
            </a:r>
            <a:r>
              <a:rPr lang="en-US" altLang="zh-CN" sz="2800">
                <a:solidFill>
                  <a:srgbClr val="000000"/>
                </a:solidFill>
                <a:latin typeface="Times New Roman"/>
                <a:cs typeface="Times New Roman" panose="02020603050405020304" charset="0"/>
                <a:sym typeface="+mn-ea"/>
              </a:rPr>
              <a:t>2)</a:t>
            </a:r>
            <a:r>
              <a:rPr lang="zh-CN" altLang="zh-CN" sz="2800">
                <a:solidFill>
                  <a:srgbClr val="000000"/>
                </a:solidFill>
                <a:latin typeface="Times New Roman"/>
                <a:cs typeface="Times New Roman" panose="02020603050405020304" charset="0"/>
                <a:sym typeface="+mn-ea"/>
              </a:rPr>
              <a:t>表达式</a:t>
            </a:r>
            <a:r>
              <a:rPr lang="en-US" altLang="zh-CN" sz="2800">
                <a:solidFill>
                  <a:srgbClr val="000000"/>
                </a:solidFill>
                <a:latin typeface="Times New Roman"/>
                <a:cs typeface="Times New Roman" panose="02020603050405020304" charset="0"/>
                <a:sym typeface="+mn-ea"/>
              </a:rPr>
              <a:t>:</a:t>
            </a:r>
            <a:r>
              <a:rPr lang="en-US" altLang="zh-CN" sz="2800" i="1">
                <a:solidFill>
                  <a:srgbClr val="000000"/>
                </a:solidFill>
                <a:latin typeface="Times New Roman"/>
                <a:cs typeface="Times New Roman" panose="02020603050405020304" charset="0"/>
                <a:sym typeface="+mn-ea"/>
              </a:rPr>
              <a:t>v</a:t>
            </a:r>
            <a:r>
              <a:rPr lang="en-US" altLang="zh-CN" sz="2800">
                <a:solidFill>
                  <a:srgbClr val="000000"/>
                </a:solidFill>
                <a:latin typeface="Times New Roman"/>
                <a:cs typeface="Times New Roman" panose="02020603050405020304" charset="0"/>
                <a:sym typeface="+mn-ea"/>
              </a:rPr>
              <a:t>=</a:t>
            </a:r>
            <a:r>
              <a:rPr lang="zh-CN" altLang="zh-CN" sz="2800">
                <a:solidFill>
                  <a:srgbClr val="FF0000"/>
                </a:solidFill>
                <a:uFill>
                  <a:solidFill>
                    <a:srgbClr val="000000"/>
                  </a:solidFill>
                </a:uFill>
                <a:latin typeface="Times New Roman"/>
                <a:cs typeface="Times New Roman" panose="02020603050405020304" charset="0"/>
                <a:sym typeface="+mn-ea"/>
              </a:rPr>
              <a:t>　　</a:t>
            </a:r>
            <a:r>
              <a:rPr lang="zh-CN" altLang="zh-CN" sz="2800">
                <a:solidFill>
                  <a:srgbClr val="000000"/>
                </a:solidFill>
                <a:latin typeface="Times New Roman"/>
                <a:cs typeface="Times New Roman" panose="02020603050405020304" charset="0"/>
                <a:sym typeface="+mn-ea"/>
              </a:rPr>
              <a:t>。</a:t>
            </a:r>
            <a:r>
              <a:rPr lang="en-US" altLang="zh-CN" sz="2800">
                <a:solidFill>
                  <a:srgbClr val="000000"/>
                </a:solidFill>
                <a:latin typeface="Times New Roman"/>
                <a:cs typeface="Times New Roman" panose="02020603050405020304" charset="0"/>
                <a:sym typeface="+mn-ea"/>
              </a:rPr>
              <a:t> </a:t>
            </a:r>
            <a:endParaRPr lang="zh-CN" altLang="zh-CN" sz="2800">
              <a:solidFill>
                <a:srgbClr val="000000"/>
              </a:solidFill>
              <a:latin typeface="NEU-BZ-S92"/>
              <a:ea typeface="方正书宋_GBK" panose="03000509000000000000" pitchFamily="65" charset="-122"/>
              <a:cs typeface="Times New Roman" panose="02020603050405020304" charset="0"/>
            </a:endParaRPr>
          </a:p>
          <a:p>
            <a:pPr indent="0" defTabSz="914400" fontAlgn="auto">
              <a:lnSpc>
                <a:spcPct val="150000"/>
              </a:lnSpc>
              <a:spcAft>
                <a:spcPct val="0"/>
              </a:spcAft>
              <a:tabLst>
                <a:tab pos="1029335"/>
                <a:tab pos="1850390"/>
                <a:tab pos="2538095"/>
                <a:tab pos="3221990"/>
              </a:tabLst>
            </a:pPr>
            <a:endParaRPr lang="en-US" altLang="zh-CN" sz="1200" b="1">
              <a:solidFill>
                <a:srgbClr val="000000"/>
              </a:solidFill>
              <a:latin typeface="Times New Roman"/>
              <a:cs typeface="Times New Roman" panose="02020603050405020304" charset="0"/>
              <a:sym typeface="+mn-ea"/>
            </a:endParaRPr>
          </a:p>
          <a:p>
            <a:pPr indent="0" defTabSz="914400" fontAlgn="auto">
              <a:lnSpc>
                <a:spcPct val="150000"/>
              </a:lnSpc>
              <a:spcAft>
                <a:spcPct val="0"/>
              </a:spcAft>
              <a:tabLst>
                <a:tab pos="1029335"/>
                <a:tab pos="1850390"/>
                <a:tab pos="2538095"/>
                <a:tab pos="3221990"/>
              </a:tabLst>
            </a:pPr>
            <a:r>
              <a:rPr lang="en-US" altLang="zh-CN" sz="2800" b="1">
                <a:solidFill>
                  <a:srgbClr val="000000"/>
                </a:solidFill>
                <a:latin typeface="Times New Roman"/>
                <a:cs typeface="Times New Roman" panose="02020603050405020304" charset="0"/>
                <a:sym typeface="+mn-ea"/>
              </a:rPr>
              <a:t>3</a:t>
            </a:r>
            <a:r>
              <a:rPr lang="en-US" altLang="zh-CN" sz="2800">
                <a:solidFill>
                  <a:srgbClr val="000000"/>
                </a:solidFill>
                <a:latin typeface="Times New Roman"/>
                <a:cs typeface="Times New Roman" panose="02020603050405020304" charset="0"/>
                <a:sym typeface="+mn-ea"/>
              </a:rPr>
              <a:t>.</a:t>
            </a:r>
            <a:r>
              <a:rPr lang="zh-CN" altLang="zh-CN" sz="2800">
                <a:solidFill>
                  <a:srgbClr val="000000"/>
                </a:solidFill>
                <a:latin typeface="Arial" pitchFamily="34" charset="0"/>
                <a:ea typeface="黑体" panose="02010609060101010101" pitchFamily="2" charset="-122"/>
                <a:cs typeface="Times New Roman" panose="02020603050405020304" charset="0"/>
                <a:sym typeface="+mn-ea"/>
              </a:rPr>
              <a:t>常用单位</a:t>
            </a:r>
            <a:endParaRPr lang="zh-CN" altLang="zh-CN" sz="2800">
              <a:solidFill>
                <a:srgbClr val="000000"/>
              </a:solidFill>
              <a:latin typeface="NEU-BZ-S92"/>
              <a:ea typeface="方正书宋_GBK" panose="03000509000000000000" pitchFamily="65" charset="-122"/>
              <a:cs typeface="Times New Roman" panose="02020603050405020304" charset="0"/>
            </a:endParaRPr>
          </a:p>
          <a:p>
            <a:pPr indent="266700">
              <a:lnSpc>
                <a:spcPct val="120000"/>
              </a:lnSpc>
              <a:spcAft>
                <a:spcPct val="0"/>
              </a:spcAft>
              <a:tabLst>
                <a:tab pos="1029335"/>
                <a:tab pos="1850390"/>
                <a:tab pos="2538095"/>
                <a:tab pos="3221990"/>
              </a:tabLst>
            </a:pPr>
            <a:r>
              <a:rPr lang="en-US" altLang="zh-CN" sz="2800">
                <a:solidFill>
                  <a:srgbClr val="000000"/>
                </a:solidFill>
                <a:latin typeface="Times New Roman"/>
                <a:cs typeface="Times New Roman" panose="02020603050405020304" charset="0"/>
                <a:sym typeface="+mn-ea"/>
              </a:rPr>
              <a:t> </a:t>
            </a:r>
          </a:p>
        </p:txBody>
      </p:sp>
      <p:pic>
        <p:nvPicPr>
          <p:cNvPr id="3" name="图片 2"/>
          <p:cNvPicPr>
            <a:picLocks noChangeAspect="1"/>
          </p:cNvPicPr>
          <p:nvPr/>
        </p:nvPicPr>
        <p:blipFill>
          <a:blip r:embed="rId2"/>
          <a:stretch>
            <a:fillRect/>
          </a:stretch>
        </p:blipFill>
        <p:spPr>
          <a:xfrm>
            <a:off x="2704465" y="4420870"/>
            <a:ext cx="958850" cy="973455"/>
          </a:xfrm>
          <a:prstGeom prst="rect">
            <a:avLst/>
          </a:prstGeom>
        </p:spPr>
      </p:pic>
      <p:sp>
        <p:nvSpPr>
          <p:cNvPr id="4" name="矩形 3"/>
          <p:cNvSpPr>
            <a:spLocks noChangeAspect="1"/>
          </p:cNvSpPr>
          <p:nvPr/>
        </p:nvSpPr>
        <p:spPr>
          <a:xfrm>
            <a:off x="2585736" y="5646644"/>
            <a:ext cx="1932940" cy="681990"/>
          </a:xfrm>
          <a:prstGeom prst="rect">
            <a:avLst/>
          </a:prstGeom>
        </p:spPr>
        <p:txBody>
          <a:bodyPr wrap="none">
            <a:spAutoFit/>
          </a:bodyPr>
          <a:lstStyle/>
          <a:p>
            <a:pPr>
              <a:lnSpc>
                <a:spcPct val="120000"/>
              </a:lnSpc>
            </a:pPr>
            <a:r>
              <a:rPr lang="en-US" altLang="zh-CN" sz="3200" smtClean="0">
                <a:solidFill>
                  <a:srgbClr val="FF0000"/>
                </a:solidFill>
                <a:latin typeface="Times New Roman"/>
              </a:rPr>
              <a:t>mol·L</a:t>
            </a:r>
            <a:r>
              <a:rPr lang="en-US" altLang="zh-CN" sz="3200" baseline="30000" smtClean="0">
                <a:solidFill>
                  <a:srgbClr val="FF0000"/>
                </a:solidFill>
                <a:latin typeface="Times New Roman"/>
              </a:rPr>
              <a:t>-1</a:t>
            </a:r>
            <a:r>
              <a:rPr lang="en-US" altLang="zh-CN" sz="3200" smtClean="0">
                <a:solidFill>
                  <a:srgbClr val="FF0000"/>
                </a:solidFill>
                <a:latin typeface="Times New Roman"/>
              </a:rPr>
              <a:t>·s</a:t>
            </a:r>
            <a:r>
              <a:rPr lang="en-US" altLang="zh-CN" sz="3200" baseline="30000" smtClean="0">
                <a:solidFill>
                  <a:srgbClr val="FF0000"/>
                </a:solidFill>
                <a:latin typeface="Times New Roman"/>
              </a:rPr>
              <a:t>-1 </a:t>
            </a:r>
          </a:p>
        </p:txBody>
      </p:sp>
      <p:sp>
        <p:nvSpPr>
          <p:cNvPr id="15" name="矩形 14"/>
          <p:cNvSpPr>
            <a:spLocks noChangeAspect="1"/>
          </p:cNvSpPr>
          <p:nvPr/>
        </p:nvSpPr>
        <p:spPr>
          <a:xfrm>
            <a:off x="4752661" y="5646671"/>
            <a:ext cx="2686685" cy="681990"/>
          </a:xfrm>
          <a:prstGeom prst="rect">
            <a:avLst/>
          </a:prstGeom>
        </p:spPr>
        <p:txBody>
          <a:bodyPr wrap="none">
            <a:spAutoFit/>
          </a:bodyPr>
          <a:lstStyle/>
          <a:p>
            <a:pPr indent="279400">
              <a:lnSpc>
                <a:spcPct val="120000"/>
              </a:lnSpc>
              <a:spcAft>
                <a:spcPct val="0"/>
              </a:spcAft>
              <a:tabLst>
                <a:tab pos="1029335"/>
                <a:tab pos="1850390"/>
                <a:tab pos="2538095"/>
                <a:tab pos="3221990"/>
              </a:tabLst>
            </a:pPr>
            <a:r>
              <a:rPr lang="en-US" altLang="zh-CN" sz="3200" smtClean="0">
                <a:solidFill>
                  <a:srgbClr val="FF0000"/>
                </a:solidFill>
                <a:latin typeface="Times New Roman"/>
                <a:cs typeface="Times New Roman" panose="02020603050405020304" charset="0"/>
              </a:rPr>
              <a:t>mol·L</a:t>
            </a:r>
            <a:r>
              <a:rPr lang="en-US" altLang="zh-CN" sz="3200" baseline="30000" smtClean="0">
                <a:solidFill>
                  <a:srgbClr val="FF0000"/>
                </a:solidFill>
                <a:latin typeface="Times New Roman"/>
                <a:cs typeface="Times New Roman" panose="02020603050405020304" charset="0"/>
              </a:rPr>
              <a:t>-1</a:t>
            </a:r>
            <a:r>
              <a:rPr lang="en-US" altLang="zh-CN" sz="3200" smtClean="0">
                <a:solidFill>
                  <a:srgbClr val="FF0000"/>
                </a:solidFill>
                <a:latin typeface="Times New Roman"/>
                <a:cs typeface="Times New Roman" panose="02020603050405020304" charset="0"/>
              </a:rPr>
              <a:t>·min</a:t>
            </a:r>
            <a:r>
              <a:rPr lang="en-US" altLang="zh-CN" sz="3200" baseline="30000" smtClean="0">
                <a:solidFill>
                  <a:srgbClr val="FF0000"/>
                </a:solidFill>
                <a:latin typeface="Times New Roman"/>
                <a:cs typeface="Times New Roman" panose="02020603050405020304" charset="0"/>
              </a:rPr>
              <a:t>-1 </a:t>
            </a:r>
            <a:endParaRPr lang="en-US" altLang="zh-CN" sz="3200" baseline="30000" smtClean="0">
              <a:solidFill>
                <a:srgbClr val="FF0000"/>
              </a:solidFill>
              <a:effectLst/>
              <a:latin typeface="Times New Roman"/>
              <a:ea typeface="方正书宋_GBK" panose="03000509000000000000" pitchFamily="65" charset="-122"/>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1"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 name="矩形 8"/>
          <p:cNvSpPr/>
          <p:nvPr/>
        </p:nvSpPr>
        <p:spPr>
          <a:xfrm>
            <a:off x="0" y="25019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迁移应用</a:t>
            </a:r>
          </a:p>
        </p:txBody>
      </p:sp>
      <p:sp>
        <p:nvSpPr>
          <p:cNvPr id="2" name="Text Box 2"/>
          <p:cNvSpPr txBox="1">
            <a:spLocks noChangeArrowheads="1"/>
          </p:cNvSpPr>
          <p:nvPr/>
        </p:nvSpPr>
        <p:spPr bwMode="auto">
          <a:xfrm>
            <a:off x="643717" y="985404"/>
            <a:ext cx="10903528" cy="1641475"/>
          </a:xfrm>
          <a:prstGeom prst="rect">
            <a:avLst/>
          </a:prstGeom>
          <a:noFill/>
          <a:ln w="9525">
            <a:noFill/>
            <a:miter lim="800000"/>
          </a:ln>
          <a:effectLst/>
        </p:spPr>
        <p:txBody>
          <a:bodyPr wrap="square">
            <a:spAutoFit/>
          </a:bodyPr>
          <a:lstStyle/>
          <a:p>
            <a:pPr>
              <a:lnSpc>
                <a:spcPct val="120000"/>
              </a:lnSpc>
              <a:spcBef>
                <a:spcPct val="50000"/>
              </a:spcBef>
            </a:pPr>
            <a:r>
              <a:rPr kumimoji="1" lang="zh-CN" altLang="en-US" sz="2800" b="1" smtClean="0">
                <a:solidFill>
                  <a:srgbClr val="000000"/>
                </a:solidFill>
                <a:latin typeface="Times New Roman"/>
                <a:ea typeface="黑体" panose="02010609060101010101" pitchFamily="2" charset="-122"/>
              </a:rPr>
              <a:t>在</a:t>
            </a:r>
            <a:r>
              <a:rPr kumimoji="1" lang="zh-CN" altLang="en-US" sz="2800" b="1">
                <a:solidFill>
                  <a:srgbClr val="000000"/>
                </a:solidFill>
                <a:latin typeface="Times New Roman"/>
                <a:ea typeface="黑体" panose="02010609060101010101" pitchFamily="2" charset="-122"/>
              </a:rPr>
              <a:t>密闭容器</a:t>
            </a:r>
            <a:r>
              <a:rPr kumimoji="1" lang="zh-CN" altLang="en-US" sz="2800" b="1" smtClean="0">
                <a:solidFill>
                  <a:srgbClr val="000000"/>
                </a:solidFill>
                <a:latin typeface="Times New Roman"/>
                <a:ea typeface="黑体" panose="02010609060101010101" pitchFamily="2" charset="-122"/>
              </a:rPr>
              <a:t>中，合</a:t>
            </a:r>
            <a:r>
              <a:rPr kumimoji="1" lang="zh-CN" altLang="en-US" sz="2800" b="1">
                <a:solidFill>
                  <a:srgbClr val="000000"/>
                </a:solidFill>
                <a:latin typeface="Times New Roman"/>
                <a:ea typeface="黑体" panose="02010609060101010101" pitchFamily="2" charset="-122"/>
              </a:rPr>
              <a:t>成氨的反应，刚开始时氮气为</a:t>
            </a:r>
            <a:r>
              <a:rPr kumimoji="1" lang="en-US" altLang="zh-CN" sz="2800" b="1">
                <a:solidFill>
                  <a:srgbClr val="000000"/>
                </a:solidFill>
                <a:latin typeface="Times New Roman"/>
                <a:ea typeface="黑体" panose="02010609060101010101" pitchFamily="2" charset="-122"/>
              </a:rPr>
              <a:t>8mol/L</a:t>
            </a:r>
            <a:r>
              <a:rPr kumimoji="1" lang="zh-CN" altLang="en-US" sz="2800" b="1">
                <a:solidFill>
                  <a:srgbClr val="000000"/>
                </a:solidFill>
                <a:latin typeface="Times New Roman"/>
                <a:ea typeface="黑体" panose="02010609060101010101" pitchFamily="2" charset="-122"/>
              </a:rPr>
              <a:t>与氢气的浓度为</a:t>
            </a:r>
            <a:r>
              <a:rPr kumimoji="1" lang="en-US" altLang="zh-CN" sz="2800" b="1" smtClean="0">
                <a:solidFill>
                  <a:srgbClr val="000000"/>
                </a:solidFill>
                <a:latin typeface="Times New Roman"/>
                <a:ea typeface="黑体" panose="02010609060101010101" pitchFamily="2" charset="-122"/>
              </a:rPr>
              <a:t>20mol/L</a:t>
            </a:r>
            <a:r>
              <a:rPr kumimoji="1" lang="zh-CN" altLang="en-US" sz="2800" b="1" smtClean="0">
                <a:solidFill>
                  <a:srgbClr val="000000"/>
                </a:solidFill>
                <a:latin typeface="Times New Roman"/>
                <a:ea typeface="黑体" panose="02010609060101010101" pitchFamily="2" charset="-122"/>
              </a:rPr>
              <a:t>，</a:t>
            </a:r>
            <a:r>
              <a:rPr kumimoji="1" lang="en-US" altLang="zh-CN" sz="2800" b="1" smtClean="0">
                <a:solidFill>
                  <a:srgbClr val="000000"/>
                </a:solidFill>
                <a:latin typeface="Times New Roman"/>
                <a:ea typeface="黑体" panose="02010609060101010101" pitchFamily="2" charset="-122"/>
              </a:rPr>
              <a:t>5min</a:t>
            </a:r>
            <a:r>
              <a:rPr kumimoji="1" lang="zh-CN" altLang="en-US" sz="2800" b="1">
                <a:solidFill>
                  <a:srgbClr val="000000"/>
                </a:solidFill>
                <a:latin typeface="Times New Roman"/>
                <a:ea typeface="黑体" panose="02010609060101010101" pitchFamily="2" charset="-122"/>
              </a:rPr>
              <a:t>后，测得容器内剩余的氮气的浓度为</a:t>
            </a:r>
            <a:r>
              <a:rPr kumimoji="1" lang="en-US" altLang="zh-CN" sz="2800" b="1">
                <a:solidFill>
                  <a:srgbClr val="000000"/>
                </a:solidFill>
                <a:latin typeface="Times New Roman"/>
                <a:ea typeface="黑体" panose="02010609060101010101" pitchFamily="2" charset="-122"/>
              </a:rPr>
              <a:t>6mol/L</a:t>
            </a:r>
            <a:r>
              <a:rPr kumimoji="1" lang="zh-CN" altLang="en-US" sz="2800" b="1">
                <a:solidFill>
                  <a:srgbClr val="000000"/>
                </a:solidFill>
                <a:latin typeface="Times New Roman"/>
                <a:ea typeface="黑体" panose="02010609060101010101" pitchFamily="2" charset="-122"/>
              </a:rPr>
              <a:t>。用</a:t>
            </a:r>
            <a:r>
              <a:rPr kumimoji="1" lang="en-US" altLang="zh-CN" sz="2800" b="1">
                <a:solidFill>
                  <a:srgbClr val="000000"/>
                </a:solidFill>
                <a:latin typeface="Times New Roman"/>
                <a:ea typeface="黑体" panose="02010609060101010101" pitchFamily="2" charset="-122"/>
              </a:rPr>
              <a:t>N</a:t>
            </a:r>
            <a:r>
              <a:rPr kumimoji="1" lang="en-US" altLang="zh-CN" sz="2800" b="1" baseline="-25000">
                <a:solidFill>
                  <a:srgbClr val="000000"/>
                </a:solidFill>
                <a:latin typeface="Times New Roman"/>
                <a:ea typeface="黑体" panose="02010609060101010101" pitchFamily="2" charset="-122"/>
              </a:rPr>
              <a:t>2</a:t>
            </a:r>
            <a:r>
              <a:rPr kumimoji="1" lang="zh-CN" altLang="en-US" sz="2800" b="1" baseline="-25000">
                <a:solidFill>
                  <a:srgbClr val="000000"/>
                </a:solidFill>
                <a:latin typeface="Times New Roman"/>
                <a:ea typeface="黑体" panose="02010609060101010101" pitchFamily="2" charset="-122"/>
              </a:rPr>
              <a:t>、</a:t>
            </a:r>
            <a:r>
              <a:rPr kumimoji="1" lang="en-US" altLang="zh-CN" sz="2800" b="1">
                <a:solidFill>
                  <a:srgbClr val="000000"/>
                </a:solidFill>
                <a:latin typeface="Times New Roman"/>
                <a:ea typeface="黑体" panose="02010609060101010101" pitchFamily="2" charset="-122"/>
              </a:rPr>
              <a:t>H</a:t>
            </a:r>
            <a:r>
              <a:rPr kumimoji="1" lang="en-US" altLang="zh-CN" sz="2800" b="1" baseline="-25000">
                <a:solidFill>
                  <a:srgbClr val="000000"/>
                </a:solidFill>
                <a:latin typeface="Times New Roman"/>
                <a:ea typeface="黑体" panose="02010609060101010101" pitchFamily="2" charset="-122"/>
              </a:rPr>
              <a:t>2</a:t>
            </a:r>
            <a:r>
              <a:rPr kumimoji="1" lang="zh-CN" altLang="en-US" sz="2800" b="1">
                <a:solidFill>
                  <a:srgbClr val="000000"/>
                </a:solidFill>
                <a:latin typeface="Times New Roman"/>
                <a:ea typeface="黑体" panose="02010609060101010101" pitchFamily="2" charset="-122"/>
              </a:rPr>
              <a:t>、</a:t>
            </a:r>
            <a:r>
              <a:rPr kumimoji="1" lang="en-US" altLang="zh-CN" sz="2800" b="1">
                <a:solidFill>
                  <a:srgbClr val="000000"/>
                </a:solidFill>
                <a:latin typeface="Times New Roman"/>
                <a:ea typeface="黑体" panose="02010609060101010101" pitchFamily="2" charset="-122"/>
              </a:rPr>
              <a:t>NH</a:t>
            </a:r>
            <a:r>
              <a:rPr kumimoji="1" lang="en-US" altLang="zh-CN" sz="2800" b="1" baseline="-25000">
                <a:solidFill>
                  <a:srgbClr val="000000"/>
                </a:solidFill>
                <a:latin typeface="Times New Roman"/>
                <a:ea typeface="黑体" panose="02010609060101010101" pitchFamily="2" charset="-122"/>
              </a:rPr>
              <a:t>3</a:t>
            </a:r>
            <a:r>
              <a:rPr kumimoji="1" lang="zh-CN" altLang="en-US" sz="2800" b="1">
                <a:solidFill>
                  <a:srgbClr val="000000"/>
                </a:solidFill>
                <a:latin typeface="Times New Roman"/>
                <a:ea typeface="黑体" panose="02010609060101010101" pitchFamily="2" charset="-122"/>
              </a:rPr>
              <a:t>的浓度变化表示的反应速率。</a:t>
            </a:r>
          </a:p>
        </p:txBody>
      </p:sp>
      <p:grpSp>
        <p:nvGrpSpPr>
          <p:cNvPr id="3" name="Group 3"/>
          <p:cNvGrpSpPr/>
          <p:nvPr/>
        </p:nvGrpSpPr>
        <p:grpSpPr>
          <a:xfrm>
            <a:off x="1579419" y="2627022"/>
            <a:ext cx="8696117" cy="869950"/>
            <a:chOff x="1152" y="952"/>
            <a:chExt cx="4320" cy="548"/>
          </a:xfrm>
        </p:grpSpPr>
        <p:sp>
          <p:nvSpPr>
            <p:cNvPr id="4" name="Text Box 4"/>
            <p:cNvSpPr txBox="1">
              <a:spLocks noChangeArrowheads="1"/>
            </p:cNvSpPr>
            <p:nvPr/>
          </p:nvSpPr>
          <p:spPr bwMode="auto">
            <a:xfrm>
              <a:off x="1152" y="1056"/>
              <a:ext cx="4320" cy="365"/>
            </a:xfrm>
            <a:prstGeom prst="rect">
              <a:avLst/>
            </a:prstGeom>
            <a:noFill/>
            <a:ln w="9525">
              <a:noFill/>
              <a:miter lim="800000"/>
            </a:ln>
            <a:effectLst/>
          </p:spPr>
          <p:txBody>
            <a:bodyPr>
              <a:spAutoFit/>
            </a:bodyPr>
            <a:lstStyle/>
            <a:p>
              <a:r>
                <a:rPr kumimoji="1" lang="en-US" altLang="zh-CN" sz="3200" b="1">
                  <a:solidFill>
                    <a:srgbClr val="000000"/>
                  </a:solidFill>
                  <a:effectLst>
                    <a:outerShdw blurRad="38100" dist="38100" dir="2700000" algn="tl">
                      <a:srgbClr val="C0C0C0"/>
                    </a:outerShdw>
                  </a:effectLst>
                  <a:latin typeface="Times New Roman"/>
                  <a:cs typeface="Times New Roman" panose="02020603050405020304" charset="0"/>
                </a:rPr>
                <a:t> </a:t>
              </a:r>
              <a:r>
                <a:rPr kumimoji="1" lang="en-US" altLang="zh-CN" sz="3200" b="1">
                  <a:solidFill>
                    <a:srgbClr val="000000"/>
                  </a:solidFill>
                  <a:effectLst>
                    <a:outerShdw blurRad="38100" dist="38100" dir="2700000" algn="tl">
                      <a:srgbClr val="C0C0C0"/>
                    </a:outerShdw>
                  </a:effectLst>
                  <a:latin typeface="Times New Roman"/>
                </a:rPr>
                <a:t>          </a:t>
              </a:r>
              <a:r>
                <a:rPr kumimoji="1" lang="en-US" altLang="zh-CN" sz="3200" b="1" smtClean="0">
                  <a:solidFill>
                    <a:srgbClr val="000000"/>
                  </a:solidFill>
                  <a:effectLst>
                    <a:outerShdw blurRad="38100" dist="38100" dir="2700000" algn="tl">
                      <a:srgbClr val="C0C0C0"/>
                    </a:outerShdw>
                  </a:effectLst>
                  <a:latin typeface="Times New Roman"/>
                </a:rPr>
                <a:t>           </a:t>
              </a:r>
              <a:r>
                <a:rPr kumimoji="1" lang="en-US" altLang="zh-CN" sz="2800" b="1" smtClean="0">
                  <a:solidFill>
                    <a:srgbClr val="000000"/>
                  </a:solidFill>
                  <a:latin typeface="Times New Roman"/>
                </a:rPr>
                <a:t>N</a:t>
              </a:r>
              <a:r>
                <a:rPr kumimoji="1" lang="en-US" altLang="zh-CN" sz="2800" b="1" baseline="-30000" smtClean="0">
                  <a:solidFill>
                    <a:srgbClr val="000000"/>
                  </a:solidFill>
                  <a:latin typeface="Times New Roman"/>
                </a:rPr>
                <a:t>2  </a:t>
              </a:r>
              <a:r>
                <a:rPr kumimoji="1" lang="en-US" altLang="zh-CN" sz="2800" b="1" smtClean="0">
                  <a:solidFill>
                    <a:srgbClr val="000000"/>
                  </a:solidFill>
                  <a:latin typeface="Times New Roman"/>
                </a:rPr>
                <a:t>  </a:t>
              </a:r>
              <a:r>
                <a:rPr kumimoji="1" lang="en-US" altLang="zh-CN" sz="2800" b="1">
                  <a:solidFill>
                    <a:srgbClr val="000000"/>
                  </a:solidFill>
                  <a:latin typeface="Times New Roman"/>
                </a:rPr>
                <a:t>+    3 H</a:t>
              </a:r>
              <a:r>
                <a:rPr kumimoji="1" lang="en-US" altLang="zh-CN" sz="2800" b="1" baseline="-30000">
                  <a:solidFill>
                    <a:srgbClr val="000000"/>
                  </a:solidFill>
                  <a:latin typeface="Times New Roman"/>
                </a:rPr>
                <a:t>2       </a:t>
              </a:r>
              <a:r>
                <a:rPr kumimoji="1" lang="en-US" altLang="zh-CN" sz="2800" b="1" baseline="-30000" smtClean="0">
                  <a:solidFill>
                    <a:srgbClr val="000000"/>
                  </a:solidFill>
                  <a:latin typeface="Times New Roman"/>
                </a:rPr>
                <a:t>                                     </a:t>
              </a:r>
              <a:r>
                <a:rPr kumimoji="1" lang="en-US" altLang="zh-CN" sz="2800" b="1">
                  <a:solidFill>
                    <a:srgbClr val="000000"/>
                  </a:solidFill>
                  <a:latin typeface="Times New Roman"/>
                </a:rPr>
                <a:t>2NH</a:t>
              </a:r>
              <a:r>
                <a:rPr kumimoji="1" lang="en-US" altLang="zh-CN" sz="2800" b="1" baseline="-25000">
                  <a:solidFill>
                    <a:srgbClr val="000000"/>
                  </a:solidFill>
                  <a:latin typeface="Times New Roman"/>
                </a:rPr>
                <a:t>3 </a:t>
              </a:r>
            </a:p>
          </p:txBody>
        </p:sp>
        <p:grpSp>
          <p:nvGrpSpPr>
            <p:cNvPr id="5" name="Group 5"/>
            <p:cNvGrpSpPr/>
            <p:nvPr/>
          </p:nvGrpSpPr>
          <p:grpSpPr>
            <a:xfrm>
              <a:off x="3440" y="952"/>
              <a:ext cx="912" cy="548"/>
              <a:chOff x="3504" y="799"/>
              <a:chExt cx="912" cy="548"/>
            </a:xfrm>
          </p:grpSpPr>
          <p:sp>
            <p:nvSpPr>
              <p:cNvPr id="6" name="Line 6"/>
              <p:cNvSpPr>
                <a:spLocks noChangeShapeType="1"/>
              </p:cNvSpPr>
              <p:nvPr/>
            </p:nvSpPr>
            <p:spPr bwMode="auto">
              <a:xfrm>
                <a:off x="3504" y="1100"/>
                <a:ext cx="144" cy="48"/>
              </a:xfrm>
              <a:prstGeom prst="line">
                <a:avLst/>
              </a:prstGeom>
              <a:noFill/>
              <a:ln w="9525">
                <a:solidFill>
                  <a:schemeClr val="tx1"/>
                </a:solidFill>
                <a:round/>
              </a:ln>
              <a:effectLst/>
            </p:spPr>
            <p:txBody>
              <a:bodyPr wrap="none"/>
              <a:lstStyle/>
              <a:p>
                <a:endParaRPr lang="zh-CN" altLang="en-US"/>
              </a:p>
            </p:txBody>
          </p:sp>
          <p:grpSp>
            <p:nvGrpSpPr>
              <p:cNvPr id="7" name="Group 7"/>
              <p:cNvGrpSpPr/>
              <p:nvPr/>
            </p:nvGrpSpPr>
            <p:grpSpPr>
              <a:xfrm>
                <a:off x="3504" y="799"/>
                <a:ext cx="912" cy="548"/>
                <a:chOff x="3504" y="799"/>
                <a:chExt cx="912" cy="548"/>
              </a:xfrm>
            </p:grpSpPr>
            <p:sp>
              <p:nvSpPr>
                <p:cNvPr id="8" name="Text Box 8"/>
                <p:cNvSpPr txBox="1">
                  <a:spLocks noChangeArrowheads="1"/>
                </p:cNvSpPr>
                <p:nvPr/>
              </p:nvSpPr>
              <p:spPr bwMode="auto">
                <a:xfrm>
                  <a:off x="3621" y="799"/>
                  <a:ext cx="636" cy="252"/>
                </a:xfrm>
                <a:prstGeom prst="rect">
                  <a:avLst/>
                </a:prstGeom>
                <a:noFill/>
                <a:ln w="9525">
                  <a:noFill/>
                  <a:miter lim="800000"/>
                </a:ln>
                <a:effectLst/>
              </p:spPr>
              <p:txBody>
                <a:bodyPr wrap="none">
                  <a:spAutoFit/>
                </a:bodyPr>
                <a:lstStyle/>
                <a:p>
                  <a:r>
                    <a:rPr kumimoji="1" lang="zh-CN" altLang="en-US" sz="2000" b="1">
                      <a:solidFill>
                        <a:srgbClr val="000000"/>
                      </a:solidFill>
                      <a:latin typeface="Times New Roman"/>
                      <a:ea typeface="黑体" panose="02010609060101010101" pitchFamily="2" charset="-122"/>
                    </a:rPr>
                    <a:t>高温 高压</a:t>
                  </a:r>
                </a:p>
              </p:txBody>
            </p:sp>
            <p:sp>
              <p:nvSpPr>
                <p:cNvPr id="10" name="Text Box 9"/>
                <p:cNvSpPr txBox="1">
                  <a:spLocks noChangeArrowheads="1"/>
                </p:cNvSpPr>
                <p:nvPr/>
              </p:nvSpPr>
              <p:spPr bwMode="auto">
                <a:xfrm>
                  <a:off x="3676" y="1095"/>
                  <a:ext cx="476" cy="252"/>
                </a:xfrm>
                <a:prstGeom prst="rect">
                  <a:avLst/>
                </a:prstGeom>
                <a:noFill/>
                <a:ln w="9525">
                  <a:noFill/>
                  <a:miter lim="800000"/>
                </a:ln>
                <a:effectLst/>
              </p:spPr>
              <p:txBody>
                <a:bodyPr wrap="none">
                  <a:spAutoFit/>
                </a:bodyPr>
                <a:lstStyle/>
                <a:p>
                  <a:r>
                    <a:rPr kumimoji="1" lang="zh-CN" altLang="en-US" sz="2000" b="1">
                      <a:solidFill>
                        <a:srgbClr val="000000"/>
                      </a:solidFill>
                      <a:effectLst>
                        <a:outerShdw blurRad="38100" dist="38100" dir="2700000" algn="tl">
                          <a:srgbClr val="C0C0C0"/>
                        </a:outerShdw>
                      </a:effectLst>
                      <a:latin typeface="Times New Roman"/>
                      <a:ea typeface="黑体" panose="02010609060101010101" pitchFamily="2" charset="-122"/>
                    </a:rPr>
                    <a:t>催化剂</a:t>
                  </a:r>
                </a:p>
              </p:txBody>
            </p:sp>
            <p:sp>
              <p:nvSpPr>
                <p:cNvPr id="11" name="Line 10"/>
                <p:cNvSpPr>
                  <a:spLocks noChangeShapeType="1"/>
                </p:cNvSpPr>
                <p:nvPr/>
              </p:nvSpPr>
              <p:spPr bwMode="auto">
                <a:xfrm>
                  <a:off x="3504" y="1100"/>
                  <a:ext cx="912" cy="4"/>
                </a:xfrm>
                <a:prstGeom prst="line">
                  <a:avLst/>
                </a:prstGeom>
                <a:noFill/>
                <a:ln w="9525">
                  <a:solidFill>
                    <a:srgbClr val="000000"/>
                  </a:solidFill>
                  <a:round/>
                </a:ln>
                <a:effectLst/>
              </p:spPr>
              <p:txBody>
                <a:bodyPr wrap="none"/>
                <a:lstStyle/>
                <a:p>
                  <a:endParaRPr lang="zh-CN" altLang="en-US"/>
                </a:p>
              </p:txBody>
            </p:sp>
            <p:sp>
              <p:nvSpPr>
                <p:cNvPr id="12" name="Line 11"/>
                <p:cNvSpPr>
                  <a:spLocks noChangeShapeType="1"/>
                </p:cNvSpPr>
                <p:nvPr/>
              </p:nvSpPr>
              <p:spPr bwMode="auto">
                <a:xfrm>
                  <a:off x="3504" y="1052"/>
                  <a:ext cx="912" cy="4"/>
                </a:xfrm>
                <a:prstGeom prst="line">
                  <a:avLst/>
                </a:prstGeom>
                <a:noFill/>
                <a:ln w="9525">
                  <a:solidFill>
                    <a:srgbClr val="000000"/>
                  </a:solidFill>
                  <a:round/>
                </a:ln>
                <a:effectLst/>
              </p:spPr>
              <p:txBody>
                <a:bodyPr wrap="none"/>
                <a:lstStyle/>
                <a:p>
                  <a:endParaRPr lang="zh-CN" altLang="en-US"/>
                </a:p>
              </p:txBody>
            </p:sp>
            <p:sp>
              <p:nvSpPr>
                <p:cNvPr id="13" name="Line 12"/>
                <p:cNvSpPr>
                  <a:spLocks noChangeShapeType="1"/>
                </p:cNvSpPr>
                <p:nvPr/>
              </p:nvSpPr>
              <p:spPr bwMode="auto">
                <a:xfrm>
                  <a:off x="4272" y="1008"/>
                  <a:ext cx="144" cy="48"/>
                </a:xfrm>
                <a:prstGeom prst="line">
                  <a:avLst/>
                </a:prstGeom>
                <a:noFill/>
                <a:ln w="9525">
                  <a:solidFill>
                    <a:schemeClr val="tx1"/>
                  </a:solidFill>
                  <a:round/>
                </a:ln>
                <a:effectLst/>
              </p:spPr>
              <p:txBody>
                <a:bodyPr wrap="none"/>
                <a:lstStyle/>
                <a:p>
                  <a:endParaRPr lang="zh-CN" altLang="en-US"/>
                </a:p>
              </p:txBody>
            </p:sp>
          </p:grpSp>
        </p:grpSp>
      </p:grpSp>
      <p:sp>
        <p:nvSpPr>
          <p:cNvPr id="14" name="Text Box 13"/>
          <p:cNvSpPr txBox="1">
            <a:spLocks noChangeArrowheads="1"/>
          </p:cNvSpPr>
          <p:nvPr/>
        </p:nvSpPr>
        <p:spPr bwMode="auto">
          <a:xfrm>
            <a:off x="3796145" y="3472873"/>
            <a:ext cx="7150141" cy="519113"/>
          </a:xfrm>
          <a:prstGeom prst="rect">
            <a:avLst/>
          </a:prstGeom>
          <a:noFill/>
          <a:ln w="9525">
            <a:noFill/>
            <a:miter lim="800000"/>
          </a:ln>
          <a:effectLst/>
        </p:spPr>
        <p:txBody>
          <a:bodyPr wrap="square">
            <a:spAutoFit/>
          </a:bodyPr>
          <a:lstStyle/>
          <a:p>
            <a:r>
              <a:rPr kumimoji="1" lang="en-US" altLang="zh-CN" sz="2800" b="1">
                <a:solidFill>
                  <a:srgbClr val="000000"/>
                </a:solidFill>
                <a:effectLst>
                  <a:outerShdw blurRad="38100" dist="38100" dir="2700000" algn="tl">
                    <a:srgbClr val="C0C0C0"/>
                  </a:outerShdw>
                </a:effectLst>
                <a:latin typeface="Times New Roman"/>
              </a:rPr>
              <a:t>  </a:t>
            </a:r>
            <a:r>
              <a:rPr kumimoji="1" lang="en-US" altLang="zh-CN" sz="2800" b="1">
                <a:solidFill>
                  <a:srgbClr val="000000"/>
                </a:solidFill>
                <a:latin typeface="Times New Roman"/>
              </a:rPr>
              <a:t>8              20                              0             </a:t>
            </a:r>
            <a:endParaRPr kumimoji="1" lang="en-US" altLang="zh-CN" sz="2800" b="1">
              <a:solidFill>
                <a:srgbClr val="000000"/>
              </a:solidFill>
            </a:endParaRPr>
          </a:p>
        </p:txBody>
      </p:sp>
      <p:sp>
        <p:nvSpPr>
          <p:cNvPr id="15" name="Text Box 14"/>
          <p:cNvSpPr txBox="1">
            <a:spLocks noChangeArrowheads="1"/>
          </p:cNvSpPr>
          <p:nvPr/>
        </p:nvSpPr>
        <p:spPr bwMode="auto">
          <a:xfrm>
            <a:off x="3948545" y="3943928"/>
            <a:ext cx="676364" cy="519113"/>
          </a:xfrm>
          <a:prstGeom prst="rect">
            <a:avLst/>
          </a:prstGeom>
          <a:noFill/>
          <a:ln w="9525">
            <a:noFill/>
            <a:miter lim="800000"/>
          </a:ln>
          <a:effectLst/>
        </p:spPr>
        <p:txBody>
          <a:bodyPr wrap="square">
            <a:spAutoFit/>
          </a:bodyPr>
          <a:lstStyle/>
          <a:p>
            <a:r>
              <a:rPr kumimoji="1" lang="en-US" altLang="zh-CN" sz="2800" b="1">
                <a:solidFill>
                  <a:srgbClr val="000000"/>
                </a:solidFill>
                <a:latin typeface="Times New Roman"/>
              </a:rPr>
              <a:t>2</a:t>
            </a:r>
            <a:endParaRPr kumimoji="1" lang="en-US" altLang="zh-CN" sz="2800" b="1">
              <a:solidFill>
                <a:srgbClr val="000000"/>
              </a:solidFill>
            </a:endParaRPr>
          </a:p>
        </p:txBody>
      </p:sp>
      <p:sp>
        <p:nvSpPr>
          <p:cNvPr id="16" name="Text Box 15"/>
          <p:cNvSpPr txBox="1">
            <a:spLocks noChangeArrowheads="1"/>
          </p:cNvSpPr>
          <p:nvPr/>
        </p:nvSpPr>
        <p:spPr bwMode="auto">
          <a:xfrm>
            <a:off x="3948545" y="4463473"/>
            <a:ext cx="772988" cy="519113"/>
          </a:xfrm>
          <a:prstGeom prst="rect">
            <a:avLst/>
          </a:prstGeom>
          <a:noFill/>
          <a:ln w="9525">
            <a:noFill/>
            <a:miter lim="800000"/>
          </a:ln>
          <a:effectLst/>
        </p:spPr>
        <p:txBody>
          <a:bodyPr wrap="square">
            <a:spAutoFit/>
          </a:bodyPr>
          <a:lstStyle/>
          <a:p>
            <a:pPr>
              <a:spcBef>
                <a:spcPct val="50000"/>
              </a:spcBef>
            </a:pPr>
            <a:r>
              <a:rPr lang="en-US" altLang="zh-CN" sz="2800" b="1">
                <a:latin typeface="Times New Roman"/>
                <a:ea typeface="黑体" panose="02010609060101010101" pitchFamily="2" charset="-122"/>
                <a:cs typeface="Times New Roman" panose="02020603050405020304" charset="0"/>
              </a:rPr>
              <a:t>6</a:t>
            </a:r>
            <a:endParaRPr kumimoji="1" lang="en-US" altLang="zh-CN" sz="2800" b="1">
              <a:latin typeface="Times New Roman"/>
              <a:ea typeface="黑体" panose="02010609060101010101" pitchFamily="2" charset="-122"/>
              <a:cs typeface="Times New Roman" panose="02020603050405020304" charset="0"/>
            </a:endParaRPr>
          </a:p>
        </p:txBody>
      </p:sp>
      <p:grpSp>
        <p:nvGrpSpPr>
          <p:cNvPr id="17" name="Group 16"/>
          <p:cNvGrpSpPr/>
          <p:nvPr/>
        </p:nvGrpSpPr>
        <p:grpSpPr>
          <a:xfrm>
            <a:off x="2063968" y="3371849"/>
            <a:ext cx="2222340" cy="1573212"/>
            <a:chOff x="48" y="2755"/>
            <a:chExt cx="1104" cy="991"/>
          </a:xfrm>
        </p:grpSpPr>
        <p:sp>
          <p:nvSpPr>
            <p:cNvPr id="18" name="Text Box 17"/>
            <p:cNvSpPr txBox="1">
              <a:spLocks noChangeArrowheads="1"/>
            </p:cNvSpPr>
            <p:nvPr/>
          </p:nvSpPr>
          <p:spPr bwMode="auto">
            <a:xfrm>
              <a:off x="48" y="2755"/>
              <a:ext cx="1104" cy="290"/>
            </a:xfrm>
            <a:prstGeom prst="rect">
              <a:avLst/>
            </a:prstGeom>
            <a:noFill/>
            <a:ln w="9525">
              <a:noFill/>
              <a:miter lim="800000"/>
            </a:ln>
            <a:effectLst/>
          </p:spPr>
          <p:txBody>
            <a:bodyPr>
              <a:spAutoFit/>
            </a:bodyPr>
            <a:lstStyle/>
            <a:p>
              <a:pPr>
                <a:spcBef>
                  <a:spcPct val="50000"/>
                </a:spcBef>
              </a:pPr>
              <a:r>
                <a:rPr lang="en-US" altLang="zh-CN" sz="2400" b="1">
                  <a:solidFill>
                    <a:srgbClr val="FF0000"/>
                  </a:solidFill>
                  <a:effectLst>
                    <a:outerShdw blurRad="38100" dist="38100" dir="2700000" algn="tl">
                      <a:srgbClr val="C0C0C0"/>
                    </a:outerShdw>
                  </a:effectLst>
                  <a:latin typeface="黑体" pitchFamily="2" charset="-122"/>
                  <a:ea typeface="黑体" panose="02010609060101010101" pitchFamily="2" charset="-122"/>
                </a:rPr>
                <a:t> </a:t>
              </a:r>
              <a:r>
                <a:rPr lang="zh-CN" altLang="en-US" sz="2400" b="1">
                  <a:solidFill>
                    <a:srgbClr val="FF0000"/>
                  </a:solidFill>
                  <a:latin typeface="Times New Roman"/>
                  <a:ea typeface="黑体" panose="02010609060101010101" pitchFamily="2" charset="-122"/>
                </a:rPr>
                <a:t>反应前</a:t>
              </a:r>
              <a:r>
                <a:rPr lang="en-US" altLang="zh-CN" sz="2400" b="1">
                  <a:solidFill>
                    <a:srgbClr val="FF0000"/>
                  </a:solidFill>
                  <a:latin typeface="Times New Roman"/>
                  <a:ea typeface="黑体" panose="02010609060101010101" pitchFamily="2" charset="-122"/>
                </a:rPr>
                <a:t>C</a:t>
              </a:r>
              <a:endParaRPr kumimoji="1" lang="en-US" altLang="zh-CN" sz="2400" b="1">
                <a:solidFill>
                  <a:srgbClr val="FF0000"/>
                </a:solidFill>
                <a:latin typeface="Times New Roman"/>
                <a:ea typeface="黑体" panose="02010609060101010101" pitchFamily="2" charset="-122"/>
              </a:endParaRPr>
            </a:p>
          </p:txBody>
        </p:sp>
        <p:sp>
          <p:nvSpPr>
            <p:cNvPr id="19" name="Text Box 18"/>
            <p:cNvSpPr txBox="1">
              <a:spLocks noChangeArrowheads="1"/>
            </p:cNvSpPr>
            <p:nvPr/>
          </p:nvSpPr>
          <p:spPr bwMode="auto">
            <a:xfrm>
              <a:off x="144" y="3133"/>
              <a:ext cx="1008" cy="290"/>
            </a:xfrm>
            <a:prstGeom prst="rect">
              <a:avLst/>
            </a:prstGeom>
            <a:noFill/>
            <a:ln w="9525">
              <a:noFill/>
              <a:miter lim="800000"/>
            </a:ln>
            <a:effectLst/>
          </p:spPr>
          <p:txBody>
            <a:bodyPr>
              <a:spAutoFit/>
            </a:bodyPr>
            <a:lstStyle/>
            <a:p>
              <a:pPr>
                <a:spcBef>
                  <a:spcPct val="50000"/>
                </a:spcBef>
              </a:pPr>
              <a:r>
                <a:rPr kumimoji="1" lang="en-US" altLang="zh-CN" sz="2400" b="1">
                  <a:solidFill>
                    <a:srgbClr val="FF0000"/>
                  </a:solidFill>
                  <a:latin typeface="Times New Roman"/>
                  <a:ea typeface="黑体" panose="02010609060101010101" pitchFamily="2" charset="-122"/>
                </a:rPr>
                <a:t>△C</a:t>
              </a:r>
            </a:p>
          </p:txBody>
        </p:sp>
        <p:sp>
          <p:nvSpPr>
            <p:cNvPr id="20" name="Rectangle 19"/>
            <p:cNvSpPr>
              <a:spLocks noChangeArrowheads="1"/>
            </p:cNvSpPr>
            <p:nvPr/>
          </p:nvSpPr>
          <p:spPr bwMode="auto">
            <a:xfrm>
              <a:off x="144" y="3456"/>
              <a:ext cx="680" cy="290"/>
            </a:xfrm>
            <a:prstGeom prst="rect">
              <a:avLst/>
            </a:prstGeom>
            <a:noFill/>
            <a:ln w="9525" algn="ctr">
              <a:noFill/>
              <a:miter lim="800000"/>
            </a:ln>
            <a:effectLst/>
          </p:spPr>
          <p:txBody>
            <a:bodyPr wrap="none">
              <a:spAutoFit/>
            </a:bodyPr>
            <a:lstStyle/>
            <a:p>
              <a:r>
                <a:rPr lang="en-US" altLang="zh-CN" sz="2400" b="1">
                  <a:solidFill>
                    <a:srgbClr val="FF0000"/>
                  </a:solidFill>
                  <a:latin typeface="Times New Roman"/>
                  <a:ea typeface="黑体" panose="02010609060101010101" pitchFamily="2" charset="-122"/>
                </a:rPr>
                <a:t>5min</a:t>
              </a:r>
              <a:r>
                <a:rPr lang="zh-CN" altLang="en-US" sz="2400" b="1">
                  <a:solidFill>
                    <a:srgbClr val="FF0000"/>
                  </a:solidFill>
                  <a:latin typeface="Times New Roman"/>
                  <a:ea typeface="黑体" panose="02010609060101010101" pitchFamily="2" charset="-122"/>
                </a:rPr>
                <a:t>末</a:t>
              </a:r>
              <a:r>
                <a:rPr lang="en-US" altLang="zh-CN" sz="2400" b="1">
                  <a:solidFill>
                    <a:srgbClr val="FF0000"/>
                  </a:solidFill>
                  <a:latin typeface="Times New Roman"/>
                  <a:ea typeface="黑体" panose="02010609060101010101" pitchFamily="2" charset="-122"/>
                </a:rPr>
                <a:t>C</a:t>
              </a:r>
            </a:p>
          </p:txBody>
        </p:sp>
      </p:grpSp>
      <p:sp>
        <p:nvSpPr>
          <p:cNvPr id="21" name="Rectangle 20"/>
          <p:cNvSpPr>
            <a:spLocks noChangeArrowheads="1"/>
          </p:cNvSpPr>
          <p:nvPr/>
        </p:nvSpPr>
        <p:spPr bwMode="auto">
          <a:xfrm>
            <a:off x="5181598" y="3971637"/>
            <a:ext cx="5024423" cy="521970"/>
          </a:xfrm>
          <a:prstGeom prst="rect">
            <a:avLst/>
          </a:prstGeom>
          <a:noFill/>
          <a:ln w="9525">
            <a:noFill/>
            <a:miter lim="800000"/>
          </a:ln>
          <a:effectLst/>
        </p:spPr>
        <p:txBody>
          <a:bodyPr wrap="square">
            <a:spAutoFit/>
          </a:bodyPr>
          <a:lstStyle/>
          <a:p>
            <a:r>
              <a:rPr kumimoji="1" lang="en-US" altLang="zh-CN" sz="2800" b="1">
                <a:solidFill>
                  <a:srgbClr val="FF0000"/>
                </a:solidFill>
                <a:latin typeface="Times New Roman"/>
              </a:rPr>
              <a:t>  6                                 4</a:t>
            </a:r>
          </a:p>
        </p:txBody>
      </p:sp>
      <p:sp>
        <p:nvSpPr>
          <p:cNvPr id="22" name="Rectangle 21"/>
          <p:cNvSpPr>
            <a:spLocks noChangeArrowheads="1"/>
          </p:cNvSpPr>
          <p:nvPr/>
        </p:nvSpPr>
        <p:spPr bwMode="auto">
          <a:xfrm>
            <a:off x="1468581" y="4927600"/>
            <a:ext cx="9254838" cy="1930400"/>
          </a:xfrm>
          <a:prstGeom prst="rect">
            <a:avLst/>
          </a:prstGeom>
          <a:noFill/>
          <a:ln w="9525">
            <a:noFill/>
            <a:miter lim="800000"/>
          </a:ln>
          <a:effectLst/>
        </p:spPr>
        <p:txBody>
          <a:bodyPr wrap="square">
            <a:spAutoFit/>
          </a:bodyPr>
          <a:lstStyle/>
          <a:p>
            <a:pPr>
              <a:lnSpc>
                <a:spcPct val="130000"/>
              </a:lnSpc>
              <a:spcBef>
                <a:spcPct val="20000"/>
              </a:spcBef>
            </a:pP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(N</a:t>
            </a:r>
            <a:r>
              <a:rPr lang="en-US" altLang="zh-CN" sz="2800" b="1" baseline="-25000" smtClean="0">
                <a:latin typeface="Times New Roman"/>
                <a:ea typeface="黑体" panose="02010609060101010101" pitchFamily="2" charset="-122"/>
              </a:rPr>
              <a:t>2</a:t>
            </a:r>
            <a:r>
              <a:rPr lang="en-US" altLang="zh-CN" sz="2800" b="1">
                <a:latin typeface="Times New Roman"/>
                <a:ea typeface="黑体" panose="02010609060101010101" pitchFamily="2" charset="-122"/>
              </a:rPr>
              <a:t>)</a:t>
            </a:r>
            <a:r>
              <a:rPr lang="zh-CN" altLang="en-US" sz="2800" b="1">
                <a:latin typeface="Times New Roman"/>
                <a:ea typeface="黑体" panose="02010609060101010101" pitchFamily="2" charset="-122"/>
              </a:rPr>
              <a:t>＝△</a:t>
            </a:r>
            <a:r>
              <a:rPr lang="en-US" altLang="zh-CN" sz="2800" b="1">
                <a:latin typeface="Times New Roman"/>
                <a:ea typeface="黑体" panose="02010609060101010101" pitchFamily="2" charset="-122"/>
              </a:rPr>
              <a:t>C/△t</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2mol/L/5min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0.4mol/(L·min)</a:t>
            </a:r>
          </a:p>
          <a:p>
            <a:pPr>
              <a:lnSpc>
                <a:spcPct val="130000"/>
              </a:lnSpc>
              <a:spcBef>
                <a:spcPct val="20000"/>
              </a:spcBef>
            </a:pP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(H</a:t>
            </a:r>
            <a:r>
              <a:rPr lang="en-US" altLang="zh-CN" sz="2800" b="1" baseline="-30000" smtClean="0">
                <a:latin typeface="Times New Roman"/>
                <a:ea typeface="黑体" panose="02010609060101010101" pitchFamily="2" charset="-122"/>
              </a:rPr>
              <a:t>2</a:t>
            </a:r>
            <a:r>
              <a:rPr lang="en-US" altLang="zh-CN" sz="2800" b="1">
                <a:latin typeface="Times New Roman"/>
                <a:ea typeface="黑体" panose="02010609060101010101" pitchFamily="2" charset="-122"/>
              </a:rPr>
              <a:t>)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C/△ t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6mol/L / 5min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1.2mol/(L·min)</a:t>
            </a:r>
          </a:p>
          <a:p>
            <a:pPr algn="just">
              <a:lnSpc>
                <a:spcPct val="130000"/>
              </a:lnSpc>
              <a:spcBef>
                <a:spcPct val="20000"/>
              </a:spcBef>
            </a:pP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(NH</a:t>
            </a:r>
            <a:r>
              <a:rPr lang="en-US" altLang="zh-CN" sz="2800" b="1" baseline="-30000" smtClean="0">
                <a:latin typeface="Times New Roman"/>
                <a:ea typeface="黑体" panose="02010609060101010101" pitchFamily="2" charset="-122"/>
              </a:rPr>
              <a:t>3</a:t>
            </a:r>
            <a:r>
              <a:rPr lang="en-US" altLang="zh-CN" sz="2800" b="1">
                <a:latin typeface="Times New Roman"/>
                <a:ea typeface="黑体" panose="02010609060101010101" pitchFamily="2" charset="-122"/>
              </a:rPr>
              <a:t>)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C/△ t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4mol/L / 5min </a:t>
            </a:r>
            <a:r>
              <a:rPr lang="zh-CN" altLang="en-US" sz="2800" b="1">
                <a:latin typeface="Times New Roman"/>
                <a:ea typeface="黑体" panose="02010609060101010101" pitchFamily="2" charset="-122"/>
              </a:rPr>
              <a:t>＝ </a:t>
            </a:r>
            <a:r>
              <a:rPr lang="en-US" altLang="zh-CN" sz="2800" b="1">
                <a:latin typeface="Times New Roman"/>
                <a:ea typeface="黑体" panose="02010609060101010101" pitchFamily="2" charset="-122"/>
              </a:rPr>
              <a:t>0.8 mol/(L·min)</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 presetClass="entr" presetSubtype="0" fill="hold" grpId="3"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 presetClass="entr" presetSubtype="0" fill="hold" grpId="2"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3" presetClass="entr" presetSubtype="10" fill="hold" grpId="5" nodeType="click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linds(horizontal)">
                                      <p:cBhvr>
                                        <p:cTn id="36" dur="500"/>
                                        <p:tgtEl>
                                          <p:spTgt spid="21"/>
                                        </p:tgtEl>
                                      </p:cBhvr>
                                    </p:animEffec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2" presetClass="entr" presetSubtype="8" fill="hold" grpId="7"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left)">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2"/>
      <p:bldP spid="16" grpId="3"/>
      <p:bldP spid="16" grpId="4"/>
      <p:bldP spid="21" grpId="5"/>
      <p:bldP spid="21" grpId="6"/>
      <p:bldP spid="22" grpId="7"/>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Text Box 14"/>
          <p:cNvSpPr txBox="1">
            <a:spLocks noChangeArrowheads="1"/>
          </p:cNvSpPr>
          <p:nvPr/>
        </p:nvSpPr>
        <p:spPr bwMode="auto">
          <a:xfrm>
            <a:off x="279400" y="2182495"/>
            <a:ext cx="4303395" cy="521970"/>
          </a:xfrm>
          <a:prstGeom prst="rect">
            <a:avLst/>
          </a:prstGeom>
          <a:noFill/>
          <a:ln w="9525" algn="ctr">
            <a:noFill/>
            <a:miter lim="800000"/>
          </a:ln>
          <a:effectLst/>
        </p:spPr>
        <p:txBody>
          <a:bodyPr wrap="square">
            <a:spAutoFit/>
          </a:bodyPr>
          <a:lstStyle/>
          <a:p>
            <a:r>
              <a:rPr kumimoji="1" lang="en-US" altLang="zh-CN" sz="2800" b="1">
                <a:solidFill>
                  <a:srgbClr val="FF0000"/>
                </a:solidFill>
                <a:effectLst>
                  <a:outerShdw blurRad="38100" dist="38100" dir="2700000" algn="tl">
                    <a:srgbClr val="C0C0C0"/>
                  </a:outerShdw>
                </a:effectLst>
                <a:latin typeface="Times New Roman"/>
                <a:ea typeface="黑体" panose="02010609060101010101" pitchFamily="2" charset="-122"/>
              </a:rPr>
              <a:t> </a:t>
            </a:r>
            <a:r>
              <a:rPr kumimoji="1" lang="en-US" altLang="zh-CN" sz="2800" b="1" smtClean="0">
                <a:solidFill>
                  <a:srgbClr val="FF0000"/>
                </a:solidFill>
                <a:effectLst>
                  <a:outerShdw blurRad="38100" dist="38100" dir="2700000" algn="tl">
                    <a:srgbClr val="C0C0C0"/>
                  </a:outerShdw>
                </a:effectLst>
                <a:latin typeface="Times New Roman"/>
                <a:ea typeface="黑体" panose="02010609060101010101" pitchFamily="2" charset="-122"/>
              </a:rPr>
              <a:t>         </a:t>
            </a:r>
            <a:r>
              <a:rPr kumimoji="1" lang="en-US" altLang="zh-CN" sz="2800" b="1" i="1" smtClean="0">
                <a:solidFill>
                  <a:srgbClr val="FF0000"/>
                </a:solidFill>
                <a:latin typeface="Times New Roman"/>
                <a:ea typeface="楷体_GB2312" pitchFamily="49" charset="-122"/>
                <a:cs typeface="Times New Roman" panose="02020603050405020304" charset="0"/>
              </a:rPr>
              <a:t>v</a:t>
            </a:r>
            <a:r>
              <a:rPr kumimoji="1" lang="en-US" altLang="zh-CN" sz="2800" b="1">
                <a:solidFill>
                  <a:srgbClr val="FF0000"/>
                </a:solidFill>
                <a:latin typeface="Times New Roman"/>
                <a:ea typeface="黑体" panose="02010609060101010101" pitchFamily="2" charset="-122"/>
              </a:rPr>
              <a:t>mol/(L</a:t>
            </a:r>
            <a:r>
              <a:rPr lang="en-US" altLang="zh-CN" sz="2800" b="1" err="1">
                <a:solidFill>
                  <a:srgbClr val="FF0000"/>
                </a:solidFill>
                <a:latin typeface="Times New Roman"/>
                <a:ea typeface="黑体" panose="02010609060101010101" pitchFamily="2" charset="-122"/>
              </a:rPr>
              <a:t>·min</a:t>
            </a:r>
            <a:r>
              <a:rPr kumimoji="1" lang="en-US" altLang="zh-CN" sz="2800" b="1">
                <a:solidFill>
                  <a:srgbClr val="FF0000"/>
                </a:solidFill>
                <a:latin typeface="Times New Roman"/>
                <a:ea typeface="黑体" panose="02010609060101010101" pitchFamily="2" charset="-122"/>
              </a:rPr>
              <a:t>)</a:t>
            </a:r>
          </a:p>
        </p:txBody>
      </p:sp>
      <p:sp>
        <p:nvSpPr>
          <p:cNvPr id="17" name="Text Box 15"/>
          <p:cNvSpPr txBox="1">
            <a:spLocks noChangeArrowheads="1"/>
          </p:cNvSpPr>
          <p:nvPr/>
        </p:nvSpPr>
        <p:spPr bwMode="auto">
          <a:xfrm>
            <a:off x="4072255" y="2253096"/>
            <a:ext cx="5908963" cy="523220"/>
          </a:xfrm>
          <a:prstGeom prst="rect">
            <a:avLst/>
          </a:prstGeom>
          <a:noFill/>
          <a:ln w="9525" algn="ctr">
            <a:noFill/>
            <a:miter lim="800000"/>
          </a:ln>
          <a:effectLst/>
        </p:spPr>
        <p:txBody>
          <a:bodyPr wrap="square">
            <a:spAutoFit/>
          </a:bodyPr>
          <a:lstStyle/>
          <a:p>
            <a:r>
              <a:rPr kumimoji="1" lang="en-US" altLang="zh-CN" sz="2800" b="1" smtClean="0">
                <a:solidFill>
                  <a:srgbClr val="FF0000"/>
                </a:solidFill>
                <a:latin typeface="Times New Roman"/>
                <a:ea typeface="黑体" panose="02010609060101010101" pitchFamily="2" charset="-122"/>
              </a:rPr>
              <a:t> </a:t>
            </a:r>
            <a:r>
              <a:rPr kumimoji="1" lang="en-US" altLang="zh-CN" sz="2800" b="1">
                <a:solidFill>
                  <a:srgbClr val="FF0000"/>
                </a:solidFill>
                <a:latin typeface="Times New Roman"/>
                <a:ea typeface="黑体" panose="02010609060101010101" pitchFamily="2" charset="-122"/>
              </a:rPr>
              <a:t>0.4   </a:t>
            </a:r>
            <a:r>
              <a:rPr kumimoji="1" lang="en-US" altLang="zh-CN" sz="2800" b="1" smtClean="0">
                <a:solidFill>
                  <a:srgbClr val="FF0000"/>
                </a:solidFill>
                <a:latin typeface="Times New Roman"/>
                <a:ea typeface="黑体" panose="02010609060101010101" pitchFamily="2" charset="-122"/>
              </a:rPr>
              <a:t>       1.2                                  0.8 </a:t>
            </a:r>
            <a:endParaRPr kumimoji="1" lang="en-US" altLang="zh-CN" sz="2800" b="1">
              <a:solidFill>
                <a:srgbClr val="FF0000"/>
              </a:solidFill>
              <a:latin typeface="Times New Roman"/>
              <a:ea typeface="黑体" panose="02010609060101010101" pitchFamily="2" charset="-122"/>
            </a:endParaRPr>
          </a:p>
        </p:txBody>
      </p:sp>
      <p:grpSp>
        <p:nvGrpSpPr>
          <p:cNvPr id="21" name="Group 3"/>
          <p:cNvGrpSpPr/>
          <p:nvPr/>
        </p:nvGrpSpPr>
        <p:grpSpPr>
          <a:xfrm>
            <a:off x="2001000" y="1312572"/>
            <a:ext cx="8696117" cy="869950"/>
            <a:chOff x="1152" y="952"/>
            <a:chExt cx="4320" cy="548"/>
          </a:xfrm>
        </p:grpSpPr>
        <p:sp>
          <p:nvSpPr>
            <p:cNvPr id="22" name="Text Box 4"/>
            <p:cNvSpPr txBox="1">
              <a:spLocks noChangeArrowheads="1"/>
            </p:cNvSpPr>
            <p:nvPr/>
          </p:nvSpPr>
          <p:spPr bwMode="auto">
            <a:xfrm>
              <a:off x="1152" y="1056"/>
              <a:ext cx="4320" cy="365"/>
            </a:xfrm>
            <a:prstGeom prst="rect">
              <a:avLst/>
            </a:prstGeom>
            <a:noFill/>
            <a:ln w="9525">
              <a:noFill/>
              <a:miter lim="800000"/>
            </a:ln>
            <a:effectLst/>
          </p:spPr>
          <p:txBody>
            <a:bodyPr>
              <a:spAutoFit/>
            </a:bodyPr>
            <a:lstStyle/>
            <a:p>
              <a:r>
                <a:rPr kumimoji="1" lang="en-US" altLang="zh-CN" sz="3200" b="1">
                  <a:solidFill>
                    <a:srgbClr val="000000"/>
                  </a:solidFill>
                  <a:effectLst>
                    <a:outerShdw blurRad="38100" dist="38100" dir="2700000" algn="tl">
                      <a:srgbClr val="C0C0C0"/>
                    </a:outerShdw>
                  </a:effectLst>
                  <a:latin typeface="Times New Roman"/>
                  <a:cs typeface="Times New Roman" panose="02020603050405020304" charset="0"/>
                </a:rPr>
                <a:t> </a:t>
              </a:r>
              <a:r>
                <a:rPr kumimoji="1" lang="en-US" altLang="zh-CN" sz="3200" b="1">
                  <a:solidFill>
                    <a:srgbClr val="000000"/>
                  </a:solidFill>
                  <a:effectLst>
                    <a:outerShdw blurRad="38100" dist="38100" dir="2700000" algn="tl">
                      <a:srgbClr val="C0C0C0"/>
                    </a:outerShdw>
                  </a:effectLst>
                  <a:latin typeface="Times New Roman"/>
                </a:rPr>
                <a:t>          </a:t>
              </a:r>
              <a:r>
                <a:rPr kumimoji="1" lang="en-US" altLang="zh-CN" sz="3200" b="1" smtClean="0">
                  <a:solidFill>
                    <a:srgbClr val="000000"/>
                  </a:solidFill>
                  <a:effectLst>
                    <a:outerShdw blurRad="38100" dist="38100" dir="2700000" algn="tl">
                      <a:srgbClr val="C0C0C0"/>
                    </a:outerShdw>
                  </a:effectLst>
                  <a:latin typeface="Times New Roman"/>
                </a:rPr>
                <a:t>           </a:t>
              </a:r>
              <a:r>
                <a:rPr kumimoji="1" lang="en-US" altLang="zh-CN" sz="2800" b="1" smtClean="0">
                  <a:solidFill>
                    <a:srgbClr val="000000"/>
                  </a:solidFill>
                  <a:latin typeface="Times New Roman"/>
                </a:rPr>
                <a:t>N</a:t>
              </a:r>
              <a:r>
                <a:rPr kumimoji="1" lang="en-US" altLang="zh-CN" sz="2800" b="1" baseline="-30000" smtClean="0">
                  <a:solidFill>
                    <a:srgbClr val="000000"/>
                  </a:solidFill>
                  <a:latin typeface="Times New Roman"/>
                </a:rPr>
                <a:t>2  </a:t>
              </a:r>
              <a:r>
                <a:rPr kumimoji="1" lang="en-US" altLang="zh-CN" sz="2800" b="1" smtClean="0">
                  <a:solidFill>
                    <a:srgbClr val="000000"/>
                  </a:solidFill>
                  <a:latin typeface="Times New Roman"/>
                </a:rPr>
                <a:t>  </a:t>
              </a:r>
              <a:r>
                <a:rPr kumimoji="1" lang="en-US" altLang="zh-CN" sz="2800" b="1">
                  <a:solidFill>
                    <a:srgbClr val="000000"/>
                  </a:solidFill>
                  <a:latin typeface="Times New Roman"/>
                </a:rPr>
                <a:t>+    3 H</a:t>
              </a:r>
              <a:r>
                <a:rPr kumimoji="1" lang="en-US" altLang="zh-CN" sz="2800" b="1" baseline="-30000">
                  <a:solidFill>
                    <a:srgbClr val="000000"/>
                  </a:solidFill>
                  <a:latin typeface="Times New Roman"/>
                </a:rPr>
                <a:t>2       </a:t>
              </a:r>
              <a:r>
                <a:rPr kumimoji="1" lang="en-US" altLang="zh-CN" sz="2800" b="1" baseline="-30000" smtClean="0">
                  <a:solidFill>
                    <a:srgbClr val="000000"/>
                  </a:solidFill>
                  <a:latin typeface="Times New Roman"/>
                </a:rPr>
                <a:t>                                     </a:t>
              </a:r>
              <a:r>
                <a:rPr kumimoji="1" lang="en-US" altLang="zh-CN" sz="2800" b="1">
                  <a:solidFill>
                    <a:srgbClr val="000000"/>
                  </a:solidFill>
                  <a:latin typeface="Times New Roman"/>
                </a:rPr>
                <a:t>2NH</a:t>
              </a:r>
              <a:r>
                <a:rPr kumimoji="1" lang="en-US" altLang="zh-CN" sz="2800" b="1" baseline="-25000">
                  <a:solidFill>
                    <a:srgbClr val="000000"/>
                  </a:solidFill>
                  <a:latin typeface="Times New Roman"/>
                </a:rPr>
                <a:t>3 </a:t>
              </a:r>
            </a:p>
          </p:txBody>
        </p:sp>
        <p:grpSp>
          <p:nvGrpSpPr>
            <p:cNvPr id="23" name="Group 5"/>
            <p:cNvGrpSpPr/>
            <p:nvPr/>
          </p:nvGrpSpPr>
          <p:grpSpPr>
            <a:xfrm>
              <a:off x="3440" y="952"/>
              <a:ext cx="912" cy="548"/>
              <a:chOff x="3504" y="799"/>
              <a:chExt cx="912" cy="548"/>
            </a:xfrm>
          </p:grpSpPr>
          <p:sp>
            <p:nvSpPr>
              <p:cNvPr id="24" name="Line 6"/>
              <p:cNvSpPr>
                <a:spLocks noChangeShapeType="1"/>
              </p:cNvSpPr>
              <p:nvPr/>
            </p:nvSpPr>
            <p:spPr bwMode="auto">
              <a:xfrm>
                <a:off x="3504" y="1100"/>
                <a:ext cx="144" cy="48"/>
              </a:xfrm>
              <a:prstGeom prst="line">
                <a:avLst/>
              </a:prstGeom>
              <a:noFill/>
              <a:ln w="9525">
                <a:solidFill>
                  <a:schemeClr val="tx1"/>
                </a:solidFill>
                <a:round/>
              </a:ln>
              <a:effectLst/>
            </p:spPr>
            <p:txBody>
              <a:bodyPr wrap="none"/>
              <a:lstStyle/>
              <a:p>
                <a:endParaRPr lang="zh-CN" altLang="en-US"/>
              </a:p>
            </p:txBody>
          </p:sp>
          <p:grpSp>
            <p:nvGrpSpPr>
              <p:cNvPr id="25" name="Group 7"/>
              <p:cNvGrpSpPr/>
              <p:nvPr/>
            </p:nvGrpSpPr>
            <p:grpSpPr>
              <a:xfrm>
                <a:off x="3504" y="799"/>
                <a:ext cx="912" cy="548"/>
                <a:chOff x="3504" y="799"/>
                <a:chExt cx="912" cy="548"/>
              </a:xfrm>
            </p:grpSpPr>
            <p:sp>
              <p:nvSpPr>
                <p:cNvPr id="26" name="Text Box 8"/>
                <p:cNvSpPr txBox="1">
                  <a:spLocks noChangeArrowheads="1"/>
                </p:cNvSpPr>
                <p:nvPr/>
              </p:nvSpPr>
              <p:spPr bwMode="auto">
                <a:xfrm>
                  <a:off x="3621" y="799"/>
                  <a:ext cx="636" cy="252"/>
                </a:xfrm>
                <a:prstGeom prst="rect">
                  <a:avLst/>
                </a:prstGeom>
                <a:noFill/>
                <a:ln w="9525">
                  <a:noFill/>
                  <a:miter lim="800000"/>
                </a:ln>
                <a:effectLst/>
              </p:spPr>
              <p:txBody>
                <a:bodyPr wrap="none">
                  <a:spAutoFit/>
                </a:bodyPr>
                <a:lstStyle/>
                <a:p>
                  <a:r>
                    <a:rPr kumimoji="1" lang="zh-CN" altLang="en-US" sz="2000" b="1">
                      <a:solidFill>
                        <a:srgbClr val="000000"/>
                      </a:solidFill>
                      <a:latin typeface="Times New Roman"/>
                      <a:ea typeface="黑体" panose="02010609060101010101" pitchFamily="2" charset="-122"/>
                    </a:rPr>
                    <a:t>高温 高压</a:t>
                  </a:r>
                </a:p>
              </p:txBody>
            </p:sp>
            <p:sp>
              <p:nvSpPr>
                <p:cNvPr id="27" name="Text Box 9"/>
                <p:cNvSpPr txBox="1">
                  <a:spLocks noChangeArrowheads="1"/>
                </p:cNvSpPr>
                <p:nvPr/>
              </p:nvSpPr>
              <p:spPr bwMode="auto">
                <a:xfrm>
                  <a:off x="3676" y="1095"/>
                  <a:ext cx="476" cy="252"/>
                </a:xfrm>
                <a:prstGeom prst="rect">
                  <a:avLst/>
                </a:prstGeom>
                <a:noFill/>
                <a:ln w="9525">
                  <a:noFill/>
                  <a:miter lim="800000"/>
                </a:ln>
                <a:effectLst/>
              </p:spPr>
              <p:txBody>
                <a:bodyPr wrap="none">
                  <a:spAutoFit/>
                </a:bodyPr>
                <a:lstStyle/>
                <a:p>
                  <a:r>
                    <a:rPr kumimoji="1" lang="zh-CN" altLang="en-US" sz="2000" b="1">
                      <a:solidFill>
                        <a:srgbClr val="000000"/>
                      </a:solidFill>
                      <a:effectLst>
                        <a:outerShdw blurRad="38100" dist="38100" dir="2700000" algn="tl">
                          <a:srgbClr val="C0C0C0"/>
                        </a:outerShdw>
                      </a:effectLst>
                      <a:latin typeface="Times New Roman"/>
                      <a:ea typeface="黑体" panose="02010609060101010101" pitchFamily="2" charset="-122"/>
                    </a:rPr>
                    <a:t>催化剂</a:t>
                  </a:r>
                </a:p>
              </p:txBody>
            </p:sp>
            <p:sp>
              <p:nvSpPr>
                <p:cNvPr id="28" name="Line 10"/>
                <p:cNvSpPr>
                  <a:spLocks noChangeShapeType="1"/>
                </p:cNvSpPr>
                <p:nvPr/>
              </p:nvSpPr>
              <p:spPr bwMode="auto">
                <a:xfrm>
                  <a:off x="3504" y="1100"/>
                  <a:ext cx="912" cy="4"/>
                </a:xfrm>
                <a:prstGeom prst="line">
                  <a:avLst/>
                </a:prstGeom>
                <a:noFill/>
                <a:ln w="9525">
                  <a:solidFill>
                    <a:srgbClr val="000000"/>
                  </a:solidFill>
                  <a:round/>
                </a:ln>
                <a:effectLst/>
              </p:spPr>
              <p:txBody>
                <a:bodyPr wrap="none"/>
                <a:lstStyle/>
                <a:p>
                  <a:endParaRPr lang="zh-CN" altLang="en-US"/>
                </a:p>
              </p:txBody>
            </p:sp>
            <p:sp>
              <p:nvSpPr>
                <p:cNvPr id="29" name="Line 11"/>
                <p:cNvSpPr>
                  <a:spLocks noChangeShapeType="1"/>
                </p:cNvSpPr>
                <p:nvPr/>
              </p:nvSpPr>
              <p:spPr bwMode="auto">
                <a:xfrm>
                  <a:off x="3504" y="1052"/>
                  <a:ext cx="912" cy="4"/>
                </a:xfrm>
                <a:prstGeom prst="line">
                  <a:avLst/>
                </a:prstGeom>
                <a:noFill/>
                <a:ln w="9525">
                  <a:solidFill>
                    <a:srgbClr val="000000"/>
                  </a:solidFill>
                  <a:round/>
                </a:ln>
                <a:effectLst/>
              </p:spPr>
              <p:txBody>
                <a:bodyPr wrap="none"/>
                <a:lstStyle/>
                <a:p>
                  <a:endParaRPr lang="zh-CN" altLang="en-US"/>
                </a:p>
              </p:txBody>
            </p:sp>
            <p:sp>
              <p:nvSpPr>
                <p:cNvPr id="30" name="Line 12"/>
                <p:cNvSpPr>
                  <a:spLocks noChangeShapeType="1"/>
                </p:cNvSpPr>
                <p:nvPr/>
              </p:nvSpPr>
              <p:spPr bwMode="auto">
                <a:xfrm>
                  <a:off x="4272" y="1008"/>
                  <a:ext cx="144" cy="48"/>
                </a:xfrm>
                <a:prstGeom prst="line">
                  <a:avLst/>
                </a:prstGeom>
                <a:noFill/>
                <a:ln w="9525">
                  <a:solidFill>
                    <a:schemeClr val="tx1"/>
                  </a:solidFill>
                  <a:round/>
                </a:ln>
                <a:effectLst/>
              </p:spPr>
              <p:txBody>
                <a:bodyPr wrap="none"/>
                <a:lstStyle/>
                <a:p>
                  <a:endParaRPr lang="zh-CN" altLang="en-US"/>
                </a:p>
              </p:txBody>
            </p:sp>
          </p:grpSp>
        </p:grpSp>
      </p:grpSp>
      <p:sp>
        <p:nvSpPr>
          <p:cNvPr id="18" name="Rectangle 16"/>
          <p:cNvSpPr>
            <a:spLocks noChangeArrowheads="1"/>
          </p:cNvSpPr>
          <p:nvPr/>
        </p:nvSpPr>
        <p:spPr bwMode="auto">
          <a:xfrm>
            <a:off x="279400" y="551180"/>
            <a:ext cx="11294745" cy="645160"/>
          </a:xfrm>
          <a:prstGeom prst="rect">
            <a:avLst/>
          </a:prstGeom>
          <a:noFill/>
          <a:ln w="9525">
            <a:noFill/>
            <a:miter lim="800000"/>
          </a:ln>
          <a:effectLst/>
        </p:spPr>
        <p:txBody>
          <a:bodyPr wrap="square">
            <a:spAutoFit/>
          </a:bodyPr>
          <a:lstStyle/>
          <a:p>
            <a:pPr>
              <a:spcBef>
                <a:spcPct val="50000"/>
              </a:spcBef>
            </a:pPr>
            <a:r>
              <a:rPr kumimoji="1" lang="en-US" altLang="zh-CN" sz="3200" b="1">
                <a:solidFill>
                  <a:srgbClr val="FF0000"/>
                </a:solidFill>
                <a:effectLst>
                  <a:outerShdw blurRad="38100" dist="38100" dir="2700000" algn="tl">
                    <a:srgbClr val="C0C0C0"/>
                  </a:outerShdw>
                </a:effectLst>
                <a:latin typeface="黑体" pitchFamily="2" charset="-122"/>
                <a:ea typeface="黑体" panose="02010609060101010101" pitchFamily="2" charset="-122"/>
              </a:rPr>
              <a:t> </a:t>
            </a:r>
            <a:r>
              <a:rPr kumimoji="1" lang="zh-CN" altLang="en-US" sz="3600" b="1">
                <a:solidFill>
                  <a:srgbClr val="FF0000"/>
                </a:solidFill>
                <a:latin typeface="Times New Roman"/>
                <a:ea typeface="黑体" panose="02010609060101010101" pitchFamily="2" charset="-122"/>
              </a:rPr>
              <a:t>思考：</a:t>
            </a:r>
            <a:r>
              <a:rPr kumimoji="1" lang="zh-CN" altLang="en-US" sz="3600" b="1">
                <a:solidFill>
                  <a:srgbClr val="000000"/>
                </a:solidFill>
                <a:latin typeface="Times New Roman"/>
                <a:ea typeface="黑体" panose="02010609060101010101" pitchFamily="2" charset="-122"/>
              </a:rPr>
              <a:t>以上三者数值是否相等？是否矛盾？有何规律？</a:t>
            </a:r>
          </a:p>
        </p:txBody>
      </p:sp>
      <p:sp>
        <p:nvSpPr>
          <p:cNvPr id="19" name="Rectangle 17"/>
          <p:cNvSpPr>
            <a:spLocks noChangeArrowheads="1"/>
          </p:cNvSpPr>
          <p:nvPr/>
        </p:nvSpPr>
        <p:spPr bwMode="auto">
          <a:xfrm>
            <a:off x="532938" y="3657773"/>
            <a:ext cx="10383982" cy="2245360"/>
          </a:xfrm>
          <a:prstGeom prst="rect">
            <a:avLst/>
          </a:prstGeom>
          <a:noFill/>
          <a:ln w="9525">
            <a:noFill/>
            <a:miter lim="800000"/>
          </a:ln>
          <a:effectLst/>
        </p:spPr>
        <p:txBody>
          <a:bodyPr wrap="square">
            <a:spAutoFit/>
          </a:bodyPr>
          <a:lstStyle/>
          <a:p>
            <a:pPr eaLnBrk="0" hangingPunct="0">
              <a:lnSpc>
                <a:spcPct val="125000"/>
              </a:lnSpc>
            </a:pPr>
            <a:r>
              <a:rPr kumimoji="1" lang="zh-CN" altLang="en-US" sz="2800" b="1">
                <a:solidFill>
                  <a:srgbClr val="FF0000"/>
                </a:solidFill>
                <a:latin typeface="Times New Roman"/>
                <a:ea typeface="黑体" panose="02010609060101010101" pitchFamily="2" charset="-122"/>
              </a:rPr>
              <a:t>结论：</a:t>
            </a:r>
            <a:r>
              <a:rPr kumimoji="1" lang="zh-CN" altLang="en-US" sz="2800" b="1">
                <a:solidFill>
                  <a:schemeClr val="tx1"/>
                </a:solidFill>
                <a:effectLst>
                  <a:outerShdw blurRad="38100" dist="19050" dir="2700000" algn="tl" rotWithShape="0">
                    <a:schemeClr val="dk1">
                      <a:alpha val="40000"/>
                    </a:schemeClr>
                  </a:outerShdw>
                </a:effectLst>
                <a:latin typeface="Times New Roman"/>
                <a:ea typeface="黑体" panose="02010609060101010101" pitchFamily="2" charset="-122"/>
              </a:rPr>
              <a:t>在同一个反应中，各物质的反应速率之比等于方程式中的化学计量数（系数）之</a:t>
            </a:r>
            <a:r>
              <a:rPr kumimoji="1" lang="zh-CN" altLang="en-US" sz="2800" b="1" smtClean="0">
                <a:solidFill>
                  <a:schemeClr val="tx1"/>
                </a:solidFill>
                <a:effectLst>
                  <a:outerShdw blurRad="38100" dist="19050" dir="2700000" algn="tl" rotWithShape="0">
                    <a:schemeClr val="dk1">
                      <a:alpha val="40000"/>
                    </a:schemeClr>
                  </a:outerShdw>
                </a:effectLst>
                <a:latin typeface="Times New Roman"/>
                <a:ea typeface="黑体" panose="02010609060101010101" pitchFamily="2" charset="-122"/>
              </a:rPr>
              <a:t>比，即</a:t>
            </a:r>
            <a:r>
              <a:rPr kumimoji="1" lang="zh-CN" altLang="en-US" sz="2800" b="1">
                <a:solidFill>
                  <a:schemeClr val="tx1"/>
                </a:solidFill>
                <a:effectLst>
                  <a:outerShdw blurRad="38100" dist="19050" dir="2700000" algn="tl" rotWithShape="0">
                    <a:schemeClr val="dk1">
                      <a:alpha val="40000"/>
                    </a:schemeClr>
                  </a:outerShdw>
                </a:effectLst>
                <a:latin typeface="Times New Roman"/>
                <a:ea typeface="黑体" panose="02010609060101010101" pitchFamily="2" charset="-122"/>
              </a:rPr>
              <a:t>：</a:t>
            </a:r>
          </a:p>
          <a:p>
            <a:pPr>
              <a:lnSpc>
                <a:spcPct val="125000"/>
              </a:lnSpc>
            </a:pPr>
            <a:r>
              <a:rPr kumimoji="1" lang="zh-CN" altLang="en-US" sz="2800" b="1">
                <a:solidFill>
                  <a:srgbClr val="FF0000"/>
                </a:solidFill>
                <a:latin typeface="Times New Roman"/>
                <a:ea typeface="黑体" panose="02010609060101010101" pitchFamily="2" charset="-122"/>
              </a:rPr>
              <a:t> </a:t>
            </a:r>
            <a:r>
              <a:rPr kumimoji="1" lang="zh-CN" altLang="en-US" sz="2800" b="1" smtClean="0">
                <a:solidFill>
                  <a:srgbClr val="FF0000"/>
                </a:solidFill>
                <a:latin typeface="Times New Roman"/>
                <a:ea typeface="黑体" panose="02010609060101010101" pitchFamily="2" charset="-122"/>
              </a:rPr>
              <a:t>              </a:t>
            </a:r>
          </a:p>
          <a:p>
            <a:pPr>
              <a:lnSpc>
                <a:spcPct val="125000"/>
              </a:lnSpc>
            </a:pPr>
            <a:r>
              <a:rPr kumimoji="1" lang="zh-CN" altLang="en-US" sz="2800" b="1" smtClean="0">
                <a:solidFill>
                  <a:srgbClr val="FF0000"/>
                </a:solidFill>
                <a:latin typeface="Times New Roman"/>
                <a:ea typeface="黑体" panose="02010609060101010101" pitchFamily="2" charset="-122"/>
              </a:rPr>
              <a:t>                </a:t>
            </a:r>
            <a:r>
              <a:rPr kumimoji="1" lang="en-US" altLang="zh-CN" sz="2800" b="1" i="1" smtClean="0">
                <a:solidFill>
                  <a:srgbClr val="FF0000"/>
                </a:solidFill>
                <a:latin typeface="Times New Roman"/>
                <a:ea typeface="楷体_GB2312" pitchFamily="49" charset="-122"/>
                <a:cs typeface="Times New Roman" panose="02020603050405020304" charset="0"/>
              </a:rPr>
              <a:t>v</a:t>
            </a:r>
            <a:r>
              <a:rPr kumimoji="1" lang="en-US" altLang="zh-CN" sz="2800" b="1" smtClean="0">
                <a:solidFill>
                  <a:srgbClr val="FF0000"/>
                </a:solidFill>
                <a:latin typeface="Times New Roman"/>
                <a:ea typeface="黑体" panose="02010609060101010101" pitchFamily="2" charset="-122"/>
              </a:rPr>
              <a:t>(N</a:t>
            </a:r>
            <a:r>
              <a:rPr kumimoji="1" lang="en-US" altLang="zh-CN" sz="2800" b="1" baseline="-25000" smtClean="0">
                <a:solidFill>
                  <a:srgbClr val="FF0000"/>
                </a:solidFill>
                <a:latin typeface="Times New Roman"/>
                <a:ea typeface="黑体" panose="02010609060101010101" pitchFamily="2" charset="-122"/>
              </a:rPr>
              <a:t>2</a:t>
            </a:r>
            <a:r>
              <a:rPr kumimoji="1" lang="en-US" altLang="zh-CN" sz="2800" b="1" smtClean="0">
                <a:solidFill>
                  <a:srgbClr val="FF0000"/>
                </a:solidFill>
                <a:latin typeface="Times New Roman"/>
                <a:ea typeface="黑体" panose="02010609060101010101" pitchFamily="2" charset="-122"/>
              </a:rPr>
              <a:t> </a:t>
            </a:r>
            <a:r>
              <a:rPr kumimoji="1" lang="en-US" altLang="zh-CN" sz="2800" b="1">
                <a:solidFill>
                  <a:srgbClr val="FF0000"/>
                </a:solidFill>
                <a:latin typeface="Times New Roman"/>
                <a:ea typeface="黑体" panose="02010609060101010101" pitchFamily="2" charset="-122"/>
              </a:rPr>
              <a:t>)</a:t>
            </a:r>
            <a:r>
              <a:rPr kumimoji="1" lang="zh-CN" altLang="en-US" sz="2800" b="1" smtClean="0">
                <a:solidFill>
                  <a:srgbClr val="FF0000"/>
                </a:solidFill>
                <a:latin typeface="Times New Roman"/>
                <a:ea typeface="黑体" panose="02010609060101010101" pitchFamily="2" charset="-122"/>
              </a:rPr>
              <a:t>：</a:t>
            </a:r>
            <a:r>
              <a:rPr kumimoji="1" lang="en-US" altLang="zh-CN" sz="2800" b="1" i="1" smtClean="0">
                <a:solidFill>
                  <a:srgbClr val="FF0000"/>
                </a:solidFill>
                <a:latin typeface="Times New Roman"/>
                <a:ea typeface="楷体_GB2312" pitchFamily="49" charset="-122"/>
                <a:cs typeface="Times New Roman" panose="02020603050405020304" charset="0"/>
              </a:rPr>
              <a:t> v</a:t>
            </a:r>
            <a:r>
              <a:rPr kumimoji="1" lang="en-US" altLang="zh-CN" sz="2800" b="1" smtClean="0">
                <a:solidFill>
                  <a:srgbClr val="FF0000"/>
                </a:solidFill>
                <a:latin typeface="Times New Roman"/>
                <a:ea typeface="黑体" panose="02010609060101010101" pitchFamily="2" charset="-122"/>
              </a:rPr>
              <a:t>(H</a:t>
            </a:r>
            <a:r>
              <a:rPr kumimoji="1" lang="en-US" altLang="zh-CN" sz="2800" b="1" baseline="-25000" smtClean="0">
                <a:solidFill>
                  <a:srgbClr val="FF0000"/>
                </a:solidFill>
                <a:latin typeface="Times New Roman"/>
                <a:ea typeface="黑体" panose="02010609060101010101" pitchFamily="2" charset="-122"/>
              </a:rPr>
              <a:t>2</a:t>
            </a:r>
            <a:r>
              <a:rPr kumimoji="1" lang="en-US" altLang="zh-CN" sz="2800" b="1" smtClean="0">
                <a:solidFill>
                  <a:srgbClr val="FF0000"/>
                </a:solidFill>
                <a:latin typeface="Times New Roman"/>
                <a:ea typeface="黑体" panose="02010609060101010101" pitchFamily="2" charset="-122"/>
              </a:rPr>
              <a:t>  </a:t>
            </a:r>
            <a:r>
              <a:rPr kumimoji="1" lang="en-US" altLang="zh-CN" sz="2800" b="1">
                <a:solidFill>
                  <a:srgbClr val="FF0000"/>
                </a:solidFill>
                <a:latin typeface="Times New Roman"/>
                <a:ea typeface="黑体" panose="02010609060101010101" pitchFamily="2" charset="-122"/>
              </a:rPr>
              <a:t>)</a:t>
            </a:r>
            <a:r>
              <a:rPr kumimoji="1" lang="zh-CN" altLang="en-US" sz="2800" b="1">
                <a:solidFill>
                  <a:srgbClr val="FF0000"/>
                </a:solidFill>
                <a:latin typeface="Times New Roman"/>
                <a:ea typeface="黑体" panose="02010609060101010101" pitchFamily="2" charset="-122"/>
              </a:rPr>
              <a:t>： </a:t>
            </a:r>
            <a:r>
              <a:rPr kumimoji="1" lang="en-US" altLang="zh-CN" sz="2800" b="1" i="1" smtClean="0">
                <a:solidFill>
                  <a:srgbClr val="FF0000"/>
                </a:solidFill>
                <a:latin typeface="Times New Roman"/>
                <a:ea typeface="楷体_GB2312" pitchFamily="49" charset="-122"/>
                <a:cs typeface="Times New Roman" panose="02020603050405020304" charset="0"/>
              </a:rPr>
              <a:t>v</a:t>
            </a:r>
            <a:r>
              <a:rPr kumimoji="1" lang="en-US" altLang="zh-CN" sz="2800" b="1" smtClean="0">
                <a:solidFill>
                  <a:srgbClr val="FF0000"/>
                </a:solidFill>
                <a:latin typeface="Times New Roman"/>
                <a:ea typeface="黑体" panose="02010609060101010101" pitchFamily="2" charset="-122"/>
              </a:rPr>
              <a:t>(NH</a:t>
            </a:r>
            <a:r>
              <a:rPr kumimoji="1" lang="en-US" altLang="zh-CN" sz="2800" b="1" baseline="-25000" smtClean="0">
                <a:solidFill>
                  <a:srgbClr val="FF0000"/>
                </a:solidFill>
                <a:latin typeface="Times New Roman"/>
                <a:ea typeface="黑体" panose="02010609060101010101" pitchFamily="2" charset="-122"/>
              </a:rPr>
              <a:t>3 </a:t>
            </a:r>
            <a:r>
              <a:rPr kumimoji="1" lang="en-US" altLang="zh-CN" sz="2800" b="1" smtClean="0">
                <a:solidFill>
                  <a:srgbClr val="FF0000"/>
                </a:solidFill>
                <a:latin typeface="Times New Roman"/>
                <a:ea typeface="黑体" panose="02010609060101010101" pitchFamily="2" charset="-122"/>
              </a:rPr>
              <a:t> </a:t>
            </a:r>
            <a:r>
              <a:rPr kumimoji="1" lang="en-US" altLang="zh-CN" sz="2800" b="1">
                <a:solidFill>
                  <a:srgbClr val="FF0000"/>
                </a:solidFill>
                <a:latin typeface="Times New Roman"/>
                <a:ea typeface="黑体" panose="02010609060101010101" pitchFamily="2" charset="-122"/>
              </a:rPr>
              <a:t>)=  1 </a:t>
            </a:r>
            <a:r>
              <a:rPr kumimoji="1" lang="zh-CN" altLang="en-US" sz="2800" b="1">
                <a:solidFill>
                  <a:srgbClr val="FF0000"/>
                </a:solidFill>
                <a:latin typeface="Times New Roman"/>
                <a:ea typeface="黑体" panose="02010609060101010101" pitchFamily="2" charset="-122"/>
              </a:rPr>
              <a:t>：</a:t>
            </a:r>
            <a:r>
              <a:rPr kumimoji="1" lang="en-US" altLang="zh-CN" sz="2800" b="1">
                <a:solidFill>
                  <a:srgbClr val="FF0000"/>
                </a:solidFill>
                <a:latin typeface="Times New Roman"/>
                <a:ea typeface="黑体" panose="02010609060101010101" pitchFamily="2" charset="-122"/>
              </a:rPr>
              <a:t>3 </a:t>
            </a:r>
            <a:r>
              <a:rPr kumimoji="1" lang="zh-CN" altLang="en-US" sz="2800" b="1">
                <a:solidFill>
                  <a:srgbClr val="FF0000"/>
                </a:solidFill>
                <a:latin typeface="Times New Roman"/>
                <a:ea typeface="黑体" panose="02010609060101010101" pitchFamily="2" charset="-122"/>
              </a:rPr>
              <a:t>：</a:t>
            </a:r>
            <a:r>
              <a:rPr kumimoji="1" lang="en-US" altLang="zh-CN" sz="2800" b="1">
                <a:solidFill>
                  <a:srgbClr val="FF0000"/>
                </a:solidFill>
                <a:latin typeface="Times New Roman"/>
                <a:ea typeface="黑体" panose="02010609060101010101" pitchFamily="2" charset="-122"/>
              </a:rPr>
              <a:t>2   </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heckerboard(across)">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151130" y="428625"/>
            <a:ext cx="8598535" cy="755650"/>
          </a:xfrm>
          <a:prstGeom prst="rect">
            <a:avLst/>
          </a:prstGeom>
          <a:noFill/>
        </p:spPr>
        <p:txBody>
          <a:bodyPr wrap="none" rtlCol="0" anchor="t">
            <a:spAutoFit/>
            <a:scene3d>
              <a:camera prst="orthographicFront"/>
              <a:lightRig rig="threePt" dir="t"/>
            </a:scene3d>
          </a:bodyPr>
          <a:lstStyle/>
          <a:p>
            <a:pPr indent="267970">
              <a:lnSpc>
                <a:spcPct val="120000"/>
              </a:lnSpc>
              <a:spcAft>
                <a:spcPct val="0"/>
              </a:spcAft>
              <a:tabLst>
                <a:tab pos="1029335"/>
                <a:tab pos="1850390"/>
                <a:tab pos="2538095"/>
                <a:tab pos="3221990"/>
              </a:tabLst>
            </a:pPr>
            <a:r>
              <a:rPr lang="en-US" altLang="zh-CN" sz="3600" b="1">
                <a:solidFill>
                  <a:schemeClr val="tx1"/>
                </a:solidFill>
                <a:effectLst>
                  <a:outerShdw blurRad="38100" dist="19050" dir="2700000" algn="tl" rotWithShape="0">
                    <a:schemeClr val="dk1">
                      <a:alpha val="40000"/>
                    </a:schemeClr>
                  </a:outerShdw>
                </a:effectLst>
                <a:latin typeface="Times New Roman"/>
                <a:cs typeface="Times New Roman" panose="02020603050405020304" charset="0"/>
                <a:sym typeface="+mn-ea"/>
              </a:rPr>
              <a:t>4.</a:t>
            </a:r>
            <a:r>
              <a:rPr lang="zh-CN" altLang="zh-CN" sz="3600" b="1">
                <a:solidFill>
                  <a:schemeClr val="tx1"/>
                </a:solidFill>
                <a:effectLst>
                  <a:outerShdw blurRad="38100" dist="19050" dir="2700000" algn="tl" rotWithShape="0">
                    <a:schemeClr val="dk1">
                      <a:alpha val="40000"/>
                    </a:schemeClr>
                  </a:outerShdw>
                </a:effectLst>
                <a:latin typeface="Arial" pitchFamily="34" charset="0"/>
                <a:ea typeface="黑体" panose="02010609060101010101" pitchFamily="2" charset="-122"/>
                <a:cs typeface="Times New Roman" panose="02020603050405020304" charset="0"/>
                <a:sym typeface="+mn-ea"/>
              </a:rPr>
              <a:t>用不同物质表示的反应速率之间的关系</a:t>
            </a:r>
          </a:p>
        </p:txBody>
      </p:sp>
      <p:sp>
        <p:nvSpPr>
          <p:cNvPr id="6" name="文本框 5"/>
          <p:cNvSpPr txBox="1"/>
          <p:nvPr/>
        </p:nvSpPr>
        <p:spPr>
          <a:xfrm>
            <a:off x="579120" y="1184275"/>
            <a:ext cx="11033760" cy="1383665"/>
          </a:xfrm>
          <a:prstGeom prst="rect">
            <a:avLst/>
          </a:prstGeom>
          <a:noFill/>
        </p:spPr>
        <p:txBody>
          <a:bodyPr wrap="square" rtlCol="0" anchor="t">
            <a:spAutoFit/>
          </a:bodyPr>
          <a:lstStyle/>
          <a:p>
            <a:pPr defTabSz="1171575" fontAlgn="auto">
              <a:lnSpc>
                <a:spcPct val="150000"/>
              </a:lnSpc>
            </a:pPr>
            <a:r>
              <a:rPr lang="en-US" altLang="zh-CN" sz="2800" b="1">
                <a:solidFill>
                  <a:srgbClr val="000000"/>
                </a:solidFill>
                <a:latin typeface="+mj-ea"/>
                <a:ea typeface="+mj-ea"/>
                <a:cs typeface="+mj-ea"/>
                <a:sym typeface="+mn-ea"/>
              </a:rPr>
              <a:t>(1)</a:t>
            </a:r>
            <a:r>
              <a:rPr lang="zh-CN" altLang="en-US" sz="2800" b="1">
                <a:solidFill>
                  <a:srgbClr val="000000"/>
                </a:solidFill>
                <a:latin typeface="+mj-ea"/>
                <a:ea typeface="+mj-ea"/>
                <a:cs typeface="+mj-ea"/>
                <a:sym typeface="+mn-ea"/>
              </a:rPr>
              <a:t>同一反应选用不同物质的浓度改变量表示速率</a:t>
            </a:r>
            <a:r>
              <a:rPr lang="en-US" altLang="zh-CN" sz="2800" b="1">
                <a:solidFill>
                  <a:srgbClr val="000000"/>
                </a:solidFill>
                <a:latin typeface="+mj-ea"/>
                <a:ea typeface="+mj-ea"/>
                <a:cs typeface="+mj-ea"/>
                <a:sym typeface="+mn-ea"/>
              </a:rPr>
              <a:t>,</a:t>
            </a:r>
            <a:r>
              <a:rPr lang="zh-CN" altLang="en-US" sz="2800" b="1">
                <a:solidFill>
                  <a:srgbClr val="000000"/>
                </a:solidFill>
                <a:latin typeface="+mj-ea"/>
                <a:ea typeface="+mj-ea"/>
                <a:cs typeface="+mj-ea"/>
                <a:sym typeface="+mn-ea"/>
              </a:rPr>
              <a:t>数值可能</a:t>
            </a:r>
            <a:r>
              <a:rPr lang="zh-CN" altLang="en-US" sz="2800" b="1">
                <a:solidFill>
                  <a:srgbClr val="FF0000"/>
                </a:solidFill>
                <a:latin typeface="+mj-ea"/>
                <a:ea typeface="+mj-ea"/>
                <a:cs typeface="+mj-ea"/>
                <a:sym typeface="+mn-ea"/>
              </a:rPr>
              <a:t>不同</a:t>
            </a:r>
            <a:r>
              <a:rPr lang="en-US" altLang="zh-CN" sz="2800" b="1">
                <a:solidFill>
                  <a:srgbClr val="000000"/>
                </a:solidFill>
                <a:latin typeface="+mj-ea"/>
                <a:ea typeface="+mj-ea"/>
                <a:cs typeface="+mj-ea"/>
                <a:sym typeface="+mn-ea"/>
              </a:rPr>
              <a:t>,</a:t>
            </a:r>
            <a:r>
              <a:rPr lang="zh-CN" altLang="en-US" sz="2800" b="1">
                <a:solidFill>
                  <a:srgbClr val="000000"/>
                </a:solidFill>
                <a:latin typeface="+mj-ea"/>
                <a:ea typeface="+mj-ea"/>
                <a:cs typeface="+mj-ea"/>
                <a:sym typeface="+mn-ea"/>
              </a:rPr>
              <a:t>但表示的意义</a:t>
            </a:r>
            <a:r>
              <a:rPr lang="zh-CN" altLang="en-US" sz="2800" b="1">
                <a:solidFill>
                  <a:srgbClr val="FF0000"/>
                </a:solidFill>
                <a:latin typeface="+mj-ea"/>
                <a:ea typeface="+mj-ea"/>
                <a:cs typeface="+mj-ea"/>
                <a:sym typeface="+mn-ea"/>
              </a:rPr>
              <a:t>相同</a:t>
            </a:r>
            <a:r>
              <a:rPr lang="zh-CN" altLang="en-US" sz="2800" b="1">
                <a:solidFill>
                  <a:srgbClr val="000000"/>
                </a:solidFill>
                <a:latin typeface="+mj-ea"/>
                <a:ea typeface="+mj-ea"/>
                <a:cs typeface="+mj-ea"/>
                <a:sym typeface="+mn-ea"/>
              </a:rPr>
              <a:t>。</a:t>
            </a:r>
          </a:p>
        </p:txBody>
      </p:sp>
      <p:sp>
        <p:nvSpPr>
          <p:cNvPr id="7" name="文本框 6"/>
          <p:cNvSpPr txBox="1"/>
          <p:nvPr/>
        </p:nvSpPr>
        <p:spPr>
          <a:xfrm>
            <a:off x="579120" y="4123690"/>
            <a:ext cx="9161780" cy="737235"/>
          </a:xfrm>
          <a:prstGeom prst="rect">
            <a:avLst/>
          </a:prstGeom>
          <a:noFill/>
        </p:spPr>
        <p:txBody>
          <a:bodyPr wrap="none" rtlCol="0">
            <a:spAutoFit/>
          </a:bodyPr>
          <a:lstStyle/>
          <a:p>
            <a:pPr algn="l" defTabSz="1171575" fontAlgn="auto">
              <a:lnSpc>
                <a:spcPct val="150000"/>
              </a:lnSpc>
            </a:pPr>
            <a:r>
              <a:rPr lang="en-US" altLang="zh-CN" sz="2800" b="1">
                <a:solidFill>
                  <a:srgbClr val="000000"/>
                </a:solidFill>
                <a:latin typeface="+mj-ea"/>
                <a:ea typeface="+mj-ea"/>
                <a:cs typeface="+mj-ea"/>
                <a:sym typeface="+mn-ea"/>
              </a:rPr>
              <a:t>(3)</a:t>
            </a:r>
            <a:r>
              <a:rPr lang="zh-CN" altLang="en-US" sz="2800" b="1">
                <a:solidFill>
                  <a:srgbClr val="000000"/>
                </a:solidFill>
                <a:latin typeface="+mj-ea"/>
                <a:ea typeface="+mj-ea"/>
                <a:cs typeface="+mj-ea"/>
                <a:sym typeface="+mn-ea"/>
              </a:rPr>
              <a:t>对任意一个化学反应</a:t>
            </a:r>
            <a:r>
              <a:rPr lang="en-US" altLang="zh-CN" sz="2800" b="1" err="1">
                <a:solidFill>
                  <a:srgbClr val="FF0000"/>
                </a:solidFill>
                <a:latin typeface="+mj-ea"/>
                <a:ea typeface="+mj-ea"/>
                <a:cs typeface="+mj-ea"/>
                <a:sym typeface="+mn-ea"/>
              </a:rPr>
              <a:t>aA+bB=dD+eE</a:t>
            </a:r>
            <a:r>
              <a:rPr lang="en-US" altLang="zh-CN" sz="2800" b="1">
                <a:solidFill>
                  <a:srgbClr val="000000"/>
                </a:solidFill>
                <a:latin typeface="+mj-ea"/>
                <a:ea typeface="+mj-ea"/>
                <a:cs typeface="+mj-ea"/>
                <a:sym typeface="+mn-ea"/>
              </a:rPr>
              <a:t>,</a:t>
            </a:r>
            <a:r>
              <a:rPr lang="zh-CN" altLang="en-US" sz="2800" b="1">
                <a:solidFill>
                  <a:srgbClr val="000000"/>
                </a:solidFill>
                <a:latin typeface="+mj-ea"/>
                <a:ea typeface="+mj-ea"/>
                <a:cs typeface="+mj-ea"/>
                <a:sym typeface="+mn-ea"/>
              </a:rPr>
              <a:t>化学反应速率为</a:t>
            </a:r>
          </a:p>
        </p:txBody>
      </p:sp>
      <p:sp>
        <p:nvSpPr>
          <p:cNvPr id="9" name="文本框 8"/>
          <p:cNvSpPr txBox="1"/>
          <p:nvPr/>
        </p:nvSpPr>
        <p:spPr>
          <a:xfrm>
            <a:off x="579120" y="2567940"/>
            <a:ext cx="11318875" cy="1383665"/>
          </a:xfrm>
          <a:prstGeom prst="rect">
            <a:avLst/>
          </a:prstGeom>
          <a:noFill/>
        </p:spPr>
        <p:txBody>
          <a:bodyPr wrap="square" rtlCol="0">
            <a:spAutoFit/>
          </a:bodyPr>
          <a:lstStyle/>
          <a:p>
            <a:pPr algn="l" defTabSz="1171575" fontAlgn="auto">
              <a:lnSpc>
                <a:spcPct val="150000"/>
              </a:lnSpc>
            </a:pPr>
            <a:r>
              <a:rPr lang="en-US" altLang="zh-CN" sz="2800" b="1">
                <a:solidFill>
                  <a:srgbClr val="000000"/>
                </a:solidFill>
                <a:latin typeface="宋体" pitchFamily="2" charset="-122"/>
                <a:ea typeface="宋体" pitchFamily="2" charset="-122"/>
                <a:cs typeface="Times New Roman" panose="02020603050405020304" charset="0"/>
                <a:sym typeface="+mn-ea"/>
              </a:rPr>
              <a:t>(2)</a:t>
            </a:r>
            <a:r>
              <a:rPr lang="zh-CN" altLang="zh-CN" sz="2800" b="1">
                <a:solidFill>
                  <a:srgbClr val="000000"/>
                </a:solidFill>
                <a:latin typeface="Times New Roman"/>
                <a:cs typeface="Times New Roman" panose="02020603050405020304" charset="0"/>
                <a:sym typeface="+mn-ea"/>
              </a:rPr>
              <a:t>在同一化学反应中</a:t>
            </a:r>
            <a:r>
              <a:rPr lang="en-US" altLang="zh-CN" sz="2800" b="1">
                <a:solidFill>
                  <a:srgbClr val="000000"/>
                </a:solidFill>
                <a:latin typeface="Times New Roman"/>
                <a:cs typeface="Times New Roman" panose="02020603050405020304" charset="0"/>
                <a:sym typeface="+mn-ea"/>
              </a:rPr>
              <a:t>,</a:t>
            </a:r>
            <a:r>
              <a:rPr lang="zh-CN" altLang="zh-CN" sz="2800" b="1">
                <a:solidFill>
                  <a:srgbClr val="000000"/>
                </a:solidFill>
                <a:latin typeface="Times New Roman"/>
                <a:cs typeface="Times New Roman" panose="02020603050405020304" charset="0"/>
                <a:sym typeface="+mn-ea"/>
              </a:rPr>
              <a:t>用各物质表示的化学反应速率的数值之比等于化学方程式中</a:t>
            </a:r>
            <a:r>
              <a:rPr lang="zh-CN" altLang="en-US" sz="2800" b="1">
                <a:solidFill>
                  <a:srgbClr val="FF0000"/>
                </a:solidFill>
                <a:latin typeface="Times New Roman"/>
                <a:cs typeface="Times New Roman" panose="02020603050405020304" charset="0"/>
                <a:sym typeface="+mn-ea"/>
              </a:rPr>
              <a:t>各物质化学式前的系数</a:t>
            </a:r>
            <a:r>
              <a:rPr lang="zh-CN" altLang="zh-CN" sz="2800" b="1">
                <a:solidFill>
                  <a:srgbClr val="000000"/>
                </a:solidFill>
                <a:latin typeface="Times New Roman"/>
                <a:cs typeface="Times New Roman" panose="02020603050405020304" charset="0"/>
                <a:sym typeface="+mn-ea"/>
              </a:rPr>
              <a:t>之比。</a:t>
            </a:r>
            <a:endParaRPr lang="zh-CN" altLang="zh-CN" sz="2800" b="1">
              <a:solidFill>
                <a:srgbClr val="000000"/>
              </a:solidFill>
              <a:latin typeface="Times New Roman"/>
              <a:ea typeface="宋体" pitchFamily="2" charset="-122"/>
              <a:cs typeface="Times New Roman" panose="02020603050405020304" charset="0"/>
              <a:sym typeface="+mn-ea"/>
            </a:endParaRPr>
          </a:p>
        </p:txBody>
      </p:sp>
      <p:pic>
        <p:nvPicPr>
          <p:cNvPr id="10" name="图片 9"/>
          <p:cNvPicPr>
            <a:picLocks noChangeAspect="1"/>
          </p:cNvPicPr>
          <p:nvPr/>
        </p:nvPicPr>
        <p:blipFill>
          <a:blip r:embed="rId2"/>
          <a:stretch>
            <a:fillRect/>
          </a:stretch>
        </p:blipFill>
        <p:spPr>
          <a:xfrm>
            <a:off x="2162175" y="4860925"/>
            <a:ext cx="7261860" cy="12617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4"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2"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2"/>
      <p:bldP spid="7" grpId="3"/>
      <p:bldP spid="9" grpId="4"/>
      <p:bldP spid="9" grpId="5"/>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 name="矩形 8"/>
          <p:cNvSpPr/>
          <p:nvPr/>
        </p:nvSpPr>
        <p:spPr>
          <a:xfrm>
            <a:off x="184785" y="28321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迁移应用</a:t>
            </a:r>
          </a:p>
        </p:txBody>
      </p:sp>
      <p:sp>
        <p:nvSpPr>
          <p:cNvPr id="4" name="Text Box 4"/>
          <p:cNvSpPr txBox="1">
            <a:spLocks noChangeArrowheads="1"/>
          </p:cNvSpPr>
          <p:nvPr/>
        </p:nvSpPr>
        <p:spPr bwMode="auto">
          <a:xfrm>
            <a:off x="588819" y="1170709"/>
            <a:ext cx="10841182" cy="2677656"/>
          </a:xfrm>
          <a:prstGeom prst="rect">
            <a:avLst/>
          </a:prstGeom>
          <a:noFill/>
          <a:ln w="9525">
            <a:noFill/>
            <a:miter lim="800000"/>
          </a:ln>
          <a:effectLst/>
        </p:spPr>
        <p:txBody>
          <a:bodyPr wrap="square">
            <a:spAutoFit/>
          </a:bodyPr>
          <a:lstStyle/>
          <a:p>
            <a:pPr>
              <a:lnSpc>
                <a:spcPct val="150000"/>
              </a:lnSpc>
              <a:spcBef>
                <a:spcPct val="50000"/>
              </a:spcBef>
            </a:pPr>
            <a:r>
              <a:rPr lang="en-US" altLang="zh-CN" sz="2800" b="1" smtClean="0">
                <a:latin typeface="Times New Roman"/>
                <a:ea typeface="黑体" panose="02010609060101010101" pitchFamily="2" charset="-122"/>
              </a:rPr>
              <a:t>1</a:t>
            </a:r>
            <a:r>
              <a:rPr lang="zh-CN" altLang="en-US" sz="2800" b="1">
                <a:latin typeface="Times New Roman"/>
                <a:ea typeface="黑体" panose="02010609060101010101" pitchFamily="2" charset="-122"/>
              </a:rPr>
              <a:t>、反应</a:t>
            </a:r>
            <a:r>
              <a:rPr lang="en-US" altLang="zh-CN" sz="2800" b="1">
                <a:latin typeface="Times New Roman"/>
                <a:ea typeface="黑体" panose="02010609060101010101" pitchFamily="2" charset="-122"/>
              </a:rPr>
              <a:t>4NH</a:t>
            </a:r>
            <a:r>
              <a:rPr lang="en-US" altLang="zh-CN" sz="2800" b="1" baseline="-25000">
                <a:latin typeface="Times New Roman"/>
                <a:ea typeface="黑体" panose="02010609060101010101" pitchFamily="2" charset="-122"/>
              </a:rPr>
              <a:t>3</a:t>
            </a:r>
            <a:r>
              <a:rPr lang="en-US" altLang="zh-CN" sz="2800" b="1">
                <a:latin typeface="Times New Roman"/>
                <a:ea typeface="黑体" panose="02010609060101010101" pitchFamily="2" charset="-122"/>
              </a:rPr>
              <a:t> + 5O</a:t>
            </a:r>
            <a:r>
              <a:rPr lang="en-US" altLang="zh-CN" sz="2800" b="1" baseline="-25000">
                <a:latin typeface="Times New Roman"/>
                <a:ea typeface="黑体" panose="02010609060101010101" pitchFamily="2" charset="-122"/>
              </a:rPr>
              <a:t>2</a:t>
            </a:r>
            <a:r>
              <a:rPr lang="en-US" altLang="zh-CN" sz="2800" b="1">
                <a:latin typeface="Times New Roman"/>
                <a:ea typeface="黑体" panose="02010609060101010101" pitchFamily="2" charset="-122"/>
              </a:rPr>
              <a:t> = 4NO + 6H</a:t>
            </a:r>
            <a:r>
              <a:rPr lang="en-US" altLang="zh-CN" sz="2800" b="1" baseline="-25000">
                <a:latin typeface="Times New Roman"/>
                <a:ea typeface="黑体" panose="02010609060101010101" pitchFamily="2" charset="-122"/>
              </a:rPr>
              <a:t>2</a:t>
            </a:r>
            <a:r>
              <a:rPr lang="en-US" altLang="zh-CN" sz="2800" b="1">
                <a:latin typeface="Times New Roman"/>
                <a:ea typeface="黑体" panose="02010609060101010101" pitchFamily="2" charset="-122"/>
              </a:rPr>
              <a:t>O </a:t>
            </a:r>
            <a:r>
              <a:rPr lang="zh-CN" altLang="en-US" sz="2800" b="1">
                <a:latin typeface="Times New Roman"/>
                <a:ea typeface="黑体" panose="02010609060101010101" pitchFamily="2" charset="-122"/>
              </a:rPr>
              <a:t>在</a:t>
            </a:r>
            <a:r>
              <a:rPr lang="en-US" altLang="zh-CN" sz="2800" b="1">
                <a:latin typeface="Times New Roman"/>
                <a:ea typeface="黑体" panose="02010609060101010101" pitchFamily="2" charset="-122"/>
              </a:rPr>
              <a:t>5L</a:t>
            </a:r>
            <a:r>
              <a:rPr lang="zh-CN" altLang="en-US" sz="2800" b="1">
                <a:latin typeface="Times New Roman"/>
                <a:ea typeface="黑体" panose="02010609060101010101" pitchFamily="2" charset="-122"/>
              </a:rPr>
              <a:t>的密闭容器中进行，</a:t>
            </a:r>
            <a:r>
              <a:rPr lang="en-US" altLang="zh-CN" sz="2800" b="1">
                <a:latin typeface="Times New Roman"/>
                <a:ea typeface="黑体" panose="02010609060101010101" pitchFamily="2" charset="-122"/>
              </a:rPr>
              <a:t>30s</a:t>
            </a:r>
            <a:r>
              <a:rPr lang="zh-CN" altLang="en-US" sz="2800" b="1">
                <a:latin typeface="Times New Roman"/>
                <a:ea typeface="黑体" panose="02010609060101010101" pitchFamily="2" charset="-122"/>
              </a:rPr>
              <a:t>后，</a:t>
            </a:r>
            <a:r>
              <a:rPr lang="en-US" altLang="zh-CN" sz="2800" b="1">
                <a:latin typeface="Times New Roman"/>
                <a:ea typeface="黑体" panose="02010609060101010101" pitchFamily="2" charset="-122"/>
              </a:rPr>
              <a:t>NO</a:t>
            </a:r>
            <a:r>
              <a:rPr lang="zh-CN" altLang="en-US" sz="2800" b="1">
                <a:latin typeface="Times New Roman"/>
                <a:ea typeface="黑体" panose="02010609060101010101" pitchFamily="2" charset="-122"/>
              </a:rPr>
              <a:t>的物质的量增加了</a:t>
            </a:r>
            <a:r>
              <a:rPr lang="en-US" altLang="zh-CN" sz="2800" b="1">
                <a:latin typeface="Times New Roman"/>
                <a:ea typeface="黑体" panose="02010609060101010101" pitchFamily="2" charset="-122"/>
              </a:rPr>
              <a:t>0.3mol</a:t>
            </a:r>
            <a:r>
              <a:rPr lang="zh-CN" altLang="en-US" sz="2800" b="1">
                <a:latin typeface="Times New Roman"/>
                <a:ea typeface="黑体" panose="02010609060101010101" pitchFamily="2" charset="-122"/>
              </a:rPr>
              <a:t>，则此反应的平均速率可表示</a:t>
            </a:r>
            <a:r>
              <a:rPr lang="zh-CN" altLang="en-US" sz="2800" b="1" smtClean="0">
                <a:latin typeface="Times New Roman"/>
                <a:ea typeface="黑体" panose="02010609060101010101" pitchFamily="2" charset="-122"/>
              </a:rPr>
              <a:t>为</a:t>
            </a:r>
            <a:r>
              <a:rPr lang="en-US" altLang="zh-CN" sz="2800" b="1" smtClean="0">
                <a:latin typeface="Times New Roman"/>
                <a:ea typeface="黑体" panose="02010609060101010101" pitchFamily="2" charset="-122"/>
              </a:rPr>
              <a:t>(          )</a:t>
            </a:r>
            <a:endParaRPr lang="zh-CN" altLang="en-US" sz="2800" b="1">
              <a:latin typeface="Times New Roman"/>
              <a:ea typeface="黑体" panose="02010609060101010101" pitchFamily="2" charset="-122"/>
            </a:endParaRPr>
          </a:p>
          <a:p>
            <a:pPr>
              <a:spcBef>
                <a:spcPct val="50000"/>
              </a:spcBef>
            </a:pPr>
            <a:r>
              <a:rPr lang="en-US" altLang="zh-CN" sz="2800" b="1" smtClean="0">
                <a:latin typeface="Times New Roman"/>
                <a:ea typeface="黑体" panose="02010609060101010101" pitchFamily="2" charset="-122"/>
              </a:rPr>
              <a:t>A</a:t>
            </a:r>
            <a:r>
              <a:rPr lang="zh-CN" altLang="en-US" sz="2800" b="1" smtClean="0">
                <a:latin typeface="Times New Roman"/>
                <a:ea typeface="黑体" panose="02010609060101010101" pitchFamily="2" charset="-122"/>
              </a:rPr>
              <a:t>、</a:t>
            </a: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(O</a:t>
            </a:r>
            <a:r>
              <a:rPr lang="en-US" altLang="zh-CN" sz="2800" b="1" baseline="-25000" smtClean="0">
                <a:latin typeface="Times New Roman"/>
                <a:ea typeface="黑体" panose="02010609060101010101" pitchFamily="2" charset="-122"/>
              </a:rPr>
              <a:t>2</a:t>
            </a:r>
            <a:r>
              <a:rPr lang="en-US" altLang="zh-CN" sz="2800" b="1">
                <a:latin typeface="Times New Roman"/>
                <a:ea typeface="黑体" panose="02010609060101010101" pitchFamily="2" charset="-122"/>
              </a:rPr>
              <a:t>)=0.01 mol/(L·s)        </a:t>
            </a:r>
            <a:r>
              <a:rPr lang="en-US" altLang="zh-CN" sz="2800" b="1" smtClean="0">
                <a:latin typeface="Times New Roman"/>
                <a:ea typeface="黑体" panose="02010609060101010101" pitchFamily="2" charset="-122"/>
              </a:rPr>
              <a:t>    B</a:t>
            </a:r>
            <a:r>
              <a:rPr lang="zh-CN" altLang="en-US" sz="2800" b="1" smtClean="0">
                <a:latin typeface="Times New Roman"/>
                <a:ea typeface="黑体" panose="02010609060101010101" pitchFamily="2" charset="-122"/>
              </a:rPr>
              <a:t>、</a:t>
            </a: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 </a:t>
            </a:r>
            <a:r>
              <a:rPr lang="en-US" altLang="zh-CN" sz="2800" b="1">
                <a:latin typeface="Times New Roman"/>
                <a:ea typeface="黑体" panose="02010609060101010101" pitchFamily="2" charset="-122"/>
              </a:rPr>
              <a:t>(NO)=0.008 mol/(L·s)</a:t>
            </a:r>
          </a:p>
          <a:p>
            <a:pPr>
              <a:spcBef>
                <a:spcPct val="50000"/>
              </a:spcBef>
            </a:pPr>
            <a:r>
              <a:rPr lang="en-US" altLang="zh-CN" sz="2800" b="1" smtClean="0">
                <a:latin typeface="Times New Roman"/>
                <a:ea typeface="黑体" panose="02010609060101010101" pitchFamily="2" charset="-122"/>
              </a:rPr>
              <a:t>C</a:t>
            </a:r>
            <a:r>
              <a:rPr lang="zh-CN" altLang="en-US" sz="2800" b="1" smtClean="0">
                <a:latin typeface="Times New Roman"/>
                <a:ea typeface="黑体" panose="02010609060101010101" pitchFamily="2" charset="-122"/>
              </a:rPr>
              <a:t>、</a:t>
            </a: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 </a:t>
            </a:r>
            <a:r>
              <a:rPr lang="en-US" altLang="zh-CN" sz="2800" b="1">
                <a:latin typeface="Times New Roman"/>
                <a:ea typeface="黑体" panose="02010609060101010101" pitchFamily="2" charset="-122"/>
              </a:rPr>
              <a:t>(H</a:t>
            </a:r>
            <a:r>
              <a:rPr lang="en-US" altLang="zh-CN" sz="2800" b="1" baseline="-25000">
                <a:latin typeface="Times New Roman"/>
                <a:ea typeface="黑体" panose="02010609060101010101" pitchFamily="2" charset="-122"/>
              </a:rPr>
              <a:t>2</a:t>
            </a:r>
            <a:r>
              <a:rPr lang="en-US" altLang="zh-CN" sz="2800" b="1">
                <a:latin typeface="Times New Roman"/>
                <a:ea typeface="黑体" panose="02010609060101010101" pitchFamily="2" charset="-122"/>
              </a:rPr>
              <a:t>O)=0.003 mol/(L·s </a:t>
            </a:r>
            <a:r>
              <a:rPr lang="en-US" altLang="zh-CN" sz="2800" b="1" smtClean="0">
                <a:latin typeface="Times New Roman"/>
                <a:ea typeface="黑体" panose="02010609060101010101" pitchFamily="2" charset="-122"/>
              </a:rPr>
              <a:t>)     D</a:t>
            </a:r>
            <a:r>
              <a:rPr lang="zh-CN" altLang="en-US" sz="2800" b="1" smtClean="0">
                <a:latin typeface="Times New Roman"/>
                <a:ea typeface="黑体" panose="02010609060101010101" pitchFamily="2" charset="-122"/>
              </a:rPr>
              <a:t>、</a:t>
            </a:r>
            <a:r>
              <a:rPr kumimoji="1" lang="en-US" altLang="zh-CN" sz="2800" b="1" i="1" smtClean="0">
                <a:latin typeface="Times New Roman"/>
                <a:ea typeface="楷体_GB2312" pitchFamily="49" charset="-122"/>
                <a:cs typeface="Times New Roman" panose="02020603050405020304" charset="0"/>
              </a:rPr>
              <a:t>v</a:t>
            </a:r>
            <a:r>
              <a:rPr lang="en-US" altLang="zh-CN" sz="2800" b="1" smtClean="0">
                <a:latin typeface="Times New Roman"/>
                <a:ea typeface="黑体" panose="02010609060101010101" pitchFamily="2" charset="-122"/>
              </a:rPr>
              <a:t> </a:t>
            </a:r>
            <a:r>
              <a:rPr lang="en-US" altLang="zh-CN" sz="2800" b="1">
                <a:latin typeface="Times New Roman"/>
                <a:ea typeface="黑体" panose="02010609060101010101" pitchFamily="2" charset="-122"/>
              </a:rPr>
              <a:t>(NH</a:t>
            </a:r>
            <a:r>
              <a:rPr lang="en-US" altLang="zh-CN" sz="2800" b="1" baseline="-25000">
                <a:latin typeface="Times New Roman"/>
                <a:ea typeface="黑体" panose="02010609060101010101" pitchFamily="2" charset="-122"/>
              </a:rPr>
              <a:t>3</a:t>
            </a:r>
            <a:r>
              <a:rPr lang="en-US" altLang="zh-CN" sz="2800" b="1">
                <a:latin typeface="Times New Roman"/>
                <a:ea typeface="黑体" panose="02010609060101010101" pitchFamily="2" charset="-122"/>
              </a:rPr>
              <a:t>)=0.002 mol/(L·s )</a:t>
            </a:r>
          </a:p>
        </p:txBody>
      </p:sp>
      <p:sp>
        <p:nvSpPr>
          <p:cNvPr id="5" name="Text Box 5"/>
          <p:cNvSpPr txBox="1">
            <a:spLocks noChangeArrowheads="1"/>
          </p:cNvSpPr>
          <p:nvPr/>
        </p:nvSpPr>
        <p:spPr bwMode="auto">
          <a:xfrm>
            <a:off x="1918853" y="4281053"/>
            <a:ext cx="8305801" cy="523220"/>
          </a:xfrm>
          <a:prstGeom prst="rect">
            <a:avLst/>
          </a:prstGeom>
          <a:noFill/>
          <a:ln w="9525">
            <a:noFill/>
            <a:miter lim="800000"/>
          </a:ln>
          <a:effectLst/>
        </p:spPr>
        <p:txBody>
          <a:bodyPr wrap="square">
            <a:spAutoFit/>
          </a:bodyPr>
          <a:lstStyle/>
          <a:p>
            <a:pPr>
              <a:spcBef>
                <a:spcPct val="50000"/>
              </a:spcBef>
            </a:pPr>
            <a:r>
              <a:rPr kumimoji="1" lang="en-US" altLang="zh-CN" sz="2800" b="1" i="1" smtClean="0">
                <a:solidFill>
                  <a:srgbClr val="FF0000"/>
                </a:solidFill>
                <a:latin typeface="Times New Roman"/>
                <a:ea typeface="楷体_GB2312" pitchFamily="49" charset="-122"/>
                <a:cs typeface="Times New Roman" panose="02020603050405020304" charset="0"/>
              </a:rPr>
              <a:t>v</a:t>
            </a:r>
            <a:r>
              <a:rPr lang="en-US" altLang="zh-CN" sz="2800" b="1" smtClean="0">
                <a:solidFill>
                  <a:srgbClr val="FF0000"/>
                </a:solidFill>
                <a:latin typeface="Times New Roman"/>
                <a:ea typeface="黑体" panose="02010609060101010101" pitchFamily="2" charset="-122"/>
              </a:rPr>
              <a:t> </a:t>
            </a:r>
            <a:r>
              <a:rPr lang="en-US" altLang="zh-CN" sz="2800" b="1">
                <a:solidFill>
                  <a:srgbClr val="FF0000"/>
                </a:solidFill>
                <a:latin typeface="Times New Roman"/>
                <a:ea typeface="黑体" panose="02010609060101010101" pitchFamily="2" charset="-122"/>
              </a:rPr>
              <a:t>(NO)=0.3/</a:t>
            </a:r>
            <a:r>
              <a:rPr lang="zh-CN" altLang="en-US" sz="2800" b="1">
                <a:solidFill>
                  <a:srgbClr val="FF0000"/>
                </a:solidFill>
                <a:latin typeface="Times New Roman"/>
                <a:ea typeface="黑体" panose="02010609060101010101" pitchFamily="2" charset="-122"/>
              </a:rPr>
              <a:t>（</a:t>
            </a:r>
            <a:r>
              <a:rPr lang="en-US" altLang="zh-CN" sz="2800" b="1">
                <a:solidFill>
                  <a:srgbClr val="FF0000"/>
                </a:solidFill>
                <a:latin typeface="Times New Roman"/>
                <a:ea typeface="黑体" panose="02010609060101010101" pitchFamily="2" charset="-122"/>
              </a:rPr>
              <a:t>5×30</a:t>
            </a:r>
            <a:r>
              <a:rPr lang="zh-CN" altLang="en-US" sz="2800" b="1">
                <a:solidFill>
                  <a:srgbClr val="FF0000"/>
                </a:solidFill>
                <a:latin typeface="Times New Roman"/>
                <a:ea typeface="黑体" panose="02010609060101010101" pitchFamily="2" charset="-122"/>
              </a:rPr>
              <a:t>）</a:t>
            </a:r>
            <a:r>
              <a:rPr lang="en-US" altLang="zh-CN" sz="2800" b="1">
                <a:solidFill>
                  <a:srgbClr val="FF0000"/>
                </a:solidFill>
                <a:latin typeface="Times New Roman"/>
                <a:ea typeface="黑体" panose="02010609060101010101" pitchFamily="2" charset="-122"/>
              </a:rPr>
              <a:t>=0.002 mol/(L·s) </a:t>
            </a:r>
          </a:p>
        </p:txBody>
      </p:sp>
      <p:sp>
        <p:nvSpPr>
          <p:cNvPr id="8" name="Text Box 8"/>
          <p:cNvSpPr txBox="1">
            <a:spLocks noChangeArrowheads="1"/>
          </p:cNvSpPr>
          <p:nvPr/>
        </p:nvSpPr>
        <p:spPr bwMode="auto">
          <a:xfrm>
            <a:off x="1918853" y="5097485"/>
            <a:ext cx="5887248" cy="523220"/>
          </a:xfrm>
          <a:prstGeom prst="rect">
            <a:avLst/>
          </a:prstGeom>
          <a:noFill/>
          <a:ln w="9525">
            <a:noFill/>
            <a:miter lim="800000"/>
          </a:ln>
          <a:effectLst/>
        </p:spPr>
        <p:txBody>
          <a:bodyPr wrap="square">
            <a:spAutoFit/>
          </a:bodyPr>
          <a:lstStyle/>
          <a:p>
            <a:pPr>
              <a:spcBef>
                <a:spcPct val="50000"/>
              </a:spcBef>
            </a:pPr>
            <a:r>
              <a:rPr kumimoji="1" lang="zh-CN" altLang="en-US" sz="2800" b="1">
                <a:solidFill>
                  <a:srgbClr val="FF0000"/>
                </a:solidFill>
                <a:latin typeface="黑体" pitchFamily="2" charset="-122"/>
                <a:ea typeface="黑体" panose="02010609060101010101" pitchFamily="2" charset="-122"/>
              </a:rPr>
              <a:t>反应速率之比等于化学计量数之比</a:t>
            </a:r>
          </a:p>
        </p:txBody>
      </p:sp>
      <p:sp>
        <p:nvSpPr>
          <p:cNvPr id="6" name="TextBox 5"/>
          <p:cNvSpPr txBox="1"/>
          <p:nvPr/>
        </p:nvSpPr>
        <p:spPr>
          <a:xfrm>
            <a:off x="10159999" y="1988456"/>
            <a:ext cx="973343" cy="523220"/>
          </a:xfrm>
          <a:prstGeom prst="rect">
            <a:avLst/>
          </a:prstGeom>
          <a:noFill/>
        </p:spPr>
        <p:txBody>
          <a:bodyPr wrap="none" rtlCol="0">
            <a:spAutoFit/>
          </a:bodyPr>
          <a:lstStyle/>
          <a:p>
            <a:r>
              <a:rPr lang="en-US" altLang="zh-CN" sz="2800" b="1" smtClean="0">
                <a:solidFill>
                  <a:srgbClr val="FF0000"/>
                </a:solidFill>
                <a:latin typeface="Times New Roman"/>
                <a:cs typeface="Times New Roman" panose="02020603050405020304" charset="0"/>
              </a:rPr>
              <a:t> C  D</a:t>
            </a:r>
            <a:endParaRPr lang="zh-CN" altLang="en-US" sz="2800" b="1">
              <a:solidFill>
                <a:srgbClr val="FF0000"/>
              </a:solidFill>
              <a:latin typeface="Times New Roman"/>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3" fill="hold" grpId="1"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2"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1"/>
      <p:bldP spid="6" grpId="2"/>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Rectangle 3"/>
          <p:cNvSpPr/>
          <p:nvPr/>
        </p:nvSpPr>
        <p:spPr bwMode="auto">
          <a:xfrm>
            <a:off x="654685" y="844550"/>
            <a:ext cx="10335260" cy="4067810"/>
          </a:xfrm>
          <a:prstGeom prst="rect">
            <a:avLst/>
          </a:prstGeom>
          <a:noFill/>
          <a:ln w="9525">
            <a:noFill/>
            <a:miter lim="800000"/>
          </a:ln>
        </p:spPr>
        <p:txBody>
          <a:bodyPr/>
          <a:lstStyle/>
          <a:p>
            <a:pPr algn="just">
              <a:lnSpc>
                <a:spcPct val="200000"/>
              </a:lnSpc>
              <a:spcBef>
                <a:spcPct val="0"/>
              </a:spcBef>
            </a:pPr>
            <a:r>
              <a:rPr lang="en-US" altLang="zh-CN" sz="2800" b="1" smtClean="0">
                <a:latin typeface="Times New Roman"/>
                <a:ea typeface="黑体" panose="02010609060101010101" pitchFamily="2" charset="-122"/>
                <a:cs typeface="Times New Roman" panose="02020603050405020304" charset="0"/>
              </a:rPr>
              <a:t>2</a:t>
            </a:r>
            <a:r>
              <a:rPr lang="zh-CN" altLang="en-US" sz="2800" b="1" smtClean="0">
                <a:latin typeface="Times New Roman"/>
                <a:ea typeface="黑体" panose="02010609060101010101" pitchFamily="2" charset="-122"/>
                <a:cs typeface="Times New Roman" panose="02020603050405020304" charset="0"/>
              </a:rPr>
              <a:t>、在</a:t>
            </a:r>
            <a:r>
              <a:rPr lang="zh-CN" altLang="en-US" sz="2800" b="1">
                <a:latin typeface="Times New Roman"/>
                <a:ea typeface="黑体" panose="02010609060101010101" pitchFamily="2" charset="-122"/>
                <a:cs typeface="Times New Roman" panose="02020603050405020304" charset="0"/>
              </a:rPr>
              <a:t>四个不同的容器中，在不同的条件下进行合成氨反应。根据在相同时间内测定的结果判断，生成氨的速率最快的是（    ）</a:t>
            </a:r>
          </a:p>
          <a:p>
            <a:pPr algn="just">
              <a:lnSpc>
                <a:spcPct val="200000"/>
              </a:lnSpc>
              <a:spcBef>
                <a:spcPct val="0"/>
              </a:spcBef>
            </a:pP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A</a:t>
            </a: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υ(H</a:t>
            </a:r>
            <a:r>
              <a:rPr lang="en-US" altLang="zh-CN" sz="2800" b="1" baseline="-30000">
                <a:latin typeface="Times New Roman"/>
                <a:ea typeface="黑体" panose="02010609060101010101" pitchFamily="2" charset="-122"/>
                <a:cs typeface="Times New Roman" panose="02020603050405020304" charset="0"/>
              </a:rPr>
              <a:t>2</a:t>
            </a:r>
            <a:r>
              <a:rPr lang="en-US" altLang="zh-CN" sz="2800" b="1">
                <a:latin typeface="Times New Roman"/>
                <a:ea typeface="黑体" panose="02010609060101010101" pitchFamily="2" charset="-122"/>
                <a:cs typeface="Times New Roman" panose="02020603050405020304" charset="0"/>
              </a:rPr>
              <a:t>)=0.1 </a:t>
            </a:r>
            <a:r>
              <a:rPr lang="en-US" altLang="zh-CN" sz="2800" b="1" smtClean="0">
                <a:latin typeface="Times New Roman"/>
                <a:ea typeface="黑体" panose="02010609060101010101" pitchFamily="2" charset="-122"/>
                <a:cs typeface="Times New Roman" panose="02020603050405020304" charset="0"/>
              </a:rPr>
              <a:t>mol·L</a:t>
            </a:r>
            <a:r>
              <a:rPr lang="en-US" altLang="zh-CN" sz="2800" b="1" baseline="30000" smtClean="0">
                <a:latin typeface="Times New Roman"/>
                <a:ea typeface="黑体" panose="02010609060101010101" pitchFamily="2" charset="-122"/>
                <a:cs typeface="Times New Roman" panose="02020603050405020304" charset="0"/>
              </a:rPr>
              <a:t>-1</a:t>
            </a:r>
            <a:r>
              <a:rPr lang="en-US" altLang="zh-CN" sz="2800" b="1" smtClean="0">
                <a:latin typeface="Times New Roman"/>
                <a:ea typeface="黑体" panose="02010609060101010101" pitchFamily="2" charset="-122"/>
                <a:cs typeface="Times New Roman" panose="02020603050405020304" charset="0"/>
              </a:rPr>
              <a:t>·min</a:t>
            </a:r>
            <a:r>
              <a:rPr lang="en-US" altLang="zh-CN" sz="2800" b="1" baseline="30000" smtClean="0">
                <a:latin typeface="Times New Roman"/>
                <a:ea typeface="黑体" panose="02010609060101010101" pitchFamily="2" charset="-122"/>
                <a:cs typeface="Times New Roman" panose="02020603050405020304" charset="0"/>
              </a:rPr>
              <a:t>-1</a:t>
            </a:r>
            <a:r>
              <a:rPr lang="en-US" altLang="zh-CN" sz="2800" b="1">
                <a:latin typeface="Times New Roman"/>
                <a:ea typeface="黑体" panose="02010609060101010101" pitchFamily="2" charset="-122"/>
                <a:cs typeface="Times New Roman" panose="02020603050405020304" charset="0"/>
              </a:rPr>
              <a:t> </a:t>
            </a:r>
            <a:r>
              <a:rPr lang="en-US" altLang="zh-CN" sz="2800" b="1" smtClean="0">
                <a:latin typeface="Times New Roman"/>
                <a:ea typeface="黑体" panose="02010609060101010101" pitchFamily="2" charset="-122"/>
                <a:cs typeface="Times New Roman" panose="02020603050405020304" charset="0"/>
              </a:rPr>
              <a:t>    </a:t>
            </a:r>
            <a:r>
              <a:rPr lang="zh-CN" altLang="en-US" sz="2800" b="1" smtClean="0">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B</a:t>
            </a: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υ(N</a:t>
            </a:r>
            <a:r>
              <a:rPr lang="en-US" altLang="zh-CN" sz="2800" b="1" baseline="-30000">
                <a:latin typeface="Times New Roman"/>
                <a:ea typeface="黑体" panose="02010609060101010101" pitchFamily="2" charset="-122"/>
                <a:cs typeface="Times New Roman" panose="02020603050405020304" charset="0"/>
              </a:rPr>
              <a:t>2</a:t>
            </a:r>
            <a:r>
              <a:rPr lang="en-US" altLang="zh-CN" sz="2800" b="1">
                <a:latin typeface="Times New Roman"/>
                <a:ea typeface="黑体" panose="02010609060101010101" pitchFamily="2" charset="-122"/>
                <a:cs typeface="Times New Roman" panose="02020603050405020304" charset="0"/>
              </a:rPr>
              <a:t>)=0.2 mol·L</a:t>
            </a:r>
            <a:r>
              <a:rPr lang="en-US" altLang="zh-CN" sz="2800" b="1" baseline="30000">
                <a:latin typeface="Times New Roman"/>
                <a:ea typeface="黑体" panose="02010609060101010101" pitchFamily="2" charset="-122"/>
                <a:cs typeface="Times New Roman" panose="02020603050405020304" charset="0"/>
              </a:rPr>
              <a:t>-1</a:t>
            </a:r>
            <a:r>
              <a:rPr lang="en-US" altLang="zh-CN" sz="2800" b="1">
                <a:latin typeface="Times New Roman"/>
                <a:ea typeface="黑体" panose="02010609060101010101" pitchFamily="2" charset="-122"/>
                <a:cs typeface="Times New Roman" panose="02020603050405020304" charset="0"/>
              </a:rPr>
              <a:t>·min</a:t>
            </a:r>
            <a:r>
              <a:rPr lang="en-US" altLang="zh-CN" sz="2800" b="1" baseline="30000">
                <a:latin typeface="Times New Roman"/>
                <a:ea typeface="黑体" panose="02010609060101010101" pitchFamily="2" charset="-122"/>
                <a:cs typeface="Times New Roman" panose="02020603050405020304" charset="0"/>
              </a:rPr>
              <a:t>-1</a:t>
            </a:r>
            <a:endParaRPr lang="en-US" altLang="zh-CN" sz="2800" b="1">
              <a:latin typeface="Times New Roman"/>
              <a:ea typeface="黑体" panose="02010609060101010101" pitchFamily="2" charset="-122"/>
              <a:cs typeface="Times New Roman" panose="02020603050405020304" charset="0"/>
            </a:endParaRPr>
          </a:p>
          <a:p>
            <a:pPr algn="just">
              <a:lnSpc>
                <a:spcPct val="200000"/>
              </a:lnSpc>
              <a:spcBef>
                <a:spcPct val="0"/>
              </a:spcBef>
            </a:pP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C</a:t>
            </a: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υ(NH</a:t>
            </a:r>
            <a:r>
              <a:rPr lang="en-US" altLang="zh-CN" sz="2800" b="1" baseline="-30000">
                <a:latin typeface="Times New Roman"/>
                <a:ea typeface="黑体" panose="02010609060101010101" pitchFamily="2" charset="-122"/>
                <a:cs typeface="Times New Roman" panose="02020603050405020304" charset="0"/>
              </a:rPr>
              <a:t>3</a:t>
            </a:r>
            <a:r>
              <a:rPr lang="en-US" altLang="zh-CN" sz="2800" b="1">
                <a:latin typeface="Times New Roman"/>
                <a:ea typeface="黑体" panose="02010609060101010101" pitchFamily="2" charset="-122"/>
                <a:cs typeface="Times New Roman" panose="02020603050405020304" charset="0"/>
              </a:rPr>
              <a:t>)=0.15 </a:t>
            </a:r>
            <a:r>
              <a:rPr lang="en-US" altLang="zh-CN" sz="2800" b="1" smtClean="0">
                <a:latin typeface="Times New Roman"/>
                <a:ea typeface="黑体" panose="02010609060101010101" pitchFamily="2" charset="-122"/>
                <a:cs typeface="Times New Roman" panose="02020603050405020304" charset="0"/>
              </a:rPr>
              <a:t>mol·L</a:t>
            </a:r>
            <a:r>
              <a:rPr lang="en-US" altLang="zh-CN" sz="2800" b="1" baseline="30000" smtClean="0">
                <a:latin typeface="Times New Roman"/>
                <a:ea typeface="黑体" panose="02010609060101010101" pitchFamily="2" charset="-122"/>
                <a:cs typeface="Times New Roman" panose="02020603050405020304" charset="0"/>
              </a:rPr>
              <a:t>-1</a:t>
            </a:r>
            <a:r>
              <a:rPr lang="en-US" altLang="zh-CN" sz="2800" b="1" smtClean="0">
                <a:latin typeface="Times New Roman"/>
                <a:ea typeface="黑体" panose="02010609060101010101" pitchFamily="2" charset="-122"/>
                <a:cs typeface="Times New Roman" panose="02020603050405020304" charset="0"/>
              </a:rPr>
              <a:t>·s</a:t>
            </a:r>
            <a:r>
              <a:rPr lang="en-US" altLang="zh-CN" sz="2800" b="1" baseline="30000" smtClean="0">
                <a:latin typeface="Times New Roman"/>
                <a:ea typeface="黑体" panose="02010609060101010101" pitchFamily="2" charset="-122"/>
                <a:cs typeface="Times New Roman" panose="02020603050405020304" charset="0"/>
              </a:rPr>
              <a:t>-1</a:t>
            </a:r>
            <a:r>
              <a:rPr lang="en-US" altLang="zh-CN" sz="2800" b="1">
                <a:latin typeface="Times New Roman"/>
                <a:ea typeface="黑体" panose="02010609060101010101" pitchFamily="2" charset="-122"/>
                <a:cs typeface="Times New Roman" panose="02020603050405020304" charset="0"/>
              </a:rPr>
              <a:t> </a:t>
            </a:r>
            <a:r>
              <a:rPr lang="en-US" altLang="zh-CN" sz="2800" b="1" smtClean="0">
                <a:latin typeface="Times New Roman"/>
                <a:ea typeface="黑体" panose="02010609060101010101" pitchFamily="2" charset="-122"/>
                <a:cs typeface="Times New Roman" panose="02020603050405020304" charset="0"/>
              </a:rPr>
              <a:t>    </a:t>
            </a:r>
            <a:r>
              <a:rPr lang="zh-CN" altLang="en-US" sz="2800" b="1" smtClean="0">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D</a:t>
            </a:r>
            <a:r>
              <a:rPr lang="zh-CN" altLang="en-US" sz="2800" b="1">
                <a:latin typeface="Times New Roman"/>
                <a:ea typeface="黑体" panose="02010609060101010101" pitchFamily="2" charset="-122"/>
                <a:cs typeface="Times New Roman" panose="02020603050405020304" charset="0"/>
              </a:rPr>
              <a:t>）</a:t>
            </a:r>
            <a:r>
              <a:rPr lang="en-US" altLang="zh-CN" sz="2800" b="1">
                <a:latin typeface="Times New Roman"/>
                <a:ea typeface="黑体" panose="02010609060101010101" pitchFamily="2" charset="-122"/>
                <a:cs typeface="Times New Roman" panose="02020603050405020304" charset="0"/>
              </a:rPr>
              <a:t>υ(H</a:t>
            </a:r>
            <a:r>
              <a:rPr lang="en-US" altLang="zh-CN" sz="2800" b="1" baseline="-30000">
                <a:latin typeface="Times New Roman"/>
                <a:ea typeface="黑体" panose="02010609060101010101" pitchFamily="2" charset="-122"/>
                <a:cs typeface="Times New Roman" panose="02020603050405020304" charset="0"/>
              </a:rPr>
              <a:t>2</a:t>
            </a:r>
            <a:r>
              <a:rPr lang="en-US" altLang="zh-CN" sz="2800" b="1">
                <a:latin typeface="Times New Roman"/>
                <a:ea typeface="黑体" panose="02010609060101010101" pitchFamily="2" charset="-122"/>
                <a:cs typeface="Times New Roman" panose="02020603050405020304" charset="0"/>
              </a:rPr>
              <a:t>)=0.3 mol·L</a:t>
            </a:r>
            <a:r>
              <a:rPr lang="en-US" altLang="zh-CN" sz="2800" b="1" baseline="30000">
                <a:latin typeface="Times New Roman"/>
                <a:ea typeface="黑体" panose="02010609060101010101" pitchFamily="2" charset="-122"/>
                <a:cs typeface="Times New Roman" panose="02020603050405020304" charset="0"/>
              </a:rPr>
              <a:t>-1</a:t>
            </a:r>
            <a:r>
              <a:rPr lang="en-US" altLang="zh-CN" sz="2800" b="1">
                <a:latin typeface="Times New Roman"/>
                <a:ea typeface="黑体" panose="02010609060101010101" pitchFamily="2" charset="-122"/>
                <a:cs typeface="Times New Roman" panose="02020603050405020304" charset="0"/>
              </a:rPr>
              <a:t>·min</a:t>
            </a:r>
            <a:r>
              <a:rPr lang="en-US" altLang="zh-CN" sz="2800" b="1" baseline="30000">
                <a:latin typeface="Times New Roman"/>
                <a:ea typeface="黑体" panose="02010609060101010101" pitchFamily="2" charset="-122"/>
                <a:cs typeface="Times New Roman" panose="02020603050405020304" charset="0"/>
              </a:rPr>
              <a:t>-1</a:t>
            </a:r>
          </a:p>
        </p:txBody>
      </p:sp>
      <p:sp>
        <p:nvSpPr>
          <p:cNvPr id="6" name="矩形 5"/>
          <p:cNvSpPr/>
          <p:nvPr/>
        </p:nvSpPr>
        <p:spPr>
          <a:xfrm>
            <a:off x="10044756" y="1941141"/>
            <a:ext cx="423514" cy="523220"/>
          </a:xfrm>
          <a:prstGeom prst="rect">
            <a:avLst/>
          </a:prstGeom>
        </p:spPr>
        <p:txBody>
          <a:bodyPr wrap="none">
            <a:spAutoFit/>
          </a:bodyPr>
          <a:lstStyle/>
          <a:p>
            <a:r>
              <a:rPr lang="en-US" altLang="zh-CN" sz="2800" b="1" smtClean="0">
                <a:solidFill>
                  <a:srgbClr val="FF0000"/>
                </a:solidFill>
                <a:latin typeface="Times New Roman"/>
                <a:ea typeface="黑体" panose="02010609060101010101" pitchFamily="2" charset="-122"/>
                <a:cs typeface="Times New Roman" panose="02020603050405020304" charset="0"/>
              </a:rPr>
              <a:t>B</a:t>
            </a:r>
            <a:endParaRPr lang="zh-CN" altLang="en-US" sz="280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 Box 2"/>
          <p:cNvSpPr txBox="1">
            <a:spLocks noChangeArrowheads="1"/>
          </p:cNvSpPr>
          <p:nvPr/>
        </p:nvSpPr>
        <p:spPr bwMode="auto">
          <a:xfrm>
            <a:off x="623364" y="779756"/>
            <a:ext cx="10945091" cy="2030095"/>
          </a:xfrm>
          <a:prstGeom prst="rect">
            <a:avLst/>
          </a:prstGeom>
          <a:noFill/>
          <a:ln w="9525">
            <a:noFill/>
            <a:miter lim="800000"/>
          </a:ln>
          <a:effectLst/>
        </p:spPr>
        <p:txBody>
          <a:bodyPr wrap="square">
            <a:spAutoFit/>
          </a:bodyPr>
          <a:lstStyle/>
          <a:p>
            <a:pPr algn="just">
              <a:lnSpc>
                <a:spcPct val="150000"/>
              </a:lnSpc>
              <a:spcBef>
                <a:spcPct val="0"/>
              </a:spcBef>
              <a:spcAft>
                <a:spcPct val="0"/>
              </a:spcAft>
            </a:pPr>
            <a:r>
              <a:rPr lang="en-US" altLang="zh-CN" sz="2800" b="1" smtClean="0">
                <a:latin typeface="Times New Roman"/>
                <a:ea typeface="黑体" panose="02010609060101010101" pitchFamily="2" charset="-122"/>
              </a:rPr>
              <a:t>3</a:t>
            </a:r>
            <a:r>
              <a:rPr lang="zh-CN" altLang="en-US" sz="2800" b="1" smtClean="0">
                <a:latin typeface="Times New Roman"/>
                <a:ea typeface="黑体" panose="02010609060101010101" pitchFamily="2" charset="-122"/>
              </a:rPr>
              <a:t>、某</a:t>
            </a:r>
            <a:r>
              <a:rPr lang="zh-CN" altLang="en-US" sz="2800" b="1">
                <a:latin typeface="Times New Roman"/>
                <a:ea typeface="黑体" panose="02010609060101010101" pitchFamily="2" charset="-122"/>
              </a:rPr>
              <a:t>温度时，在</a:t>
            </a:r>
            <a:r>
              <a:rPr lang="en-US" altLang="zh-CN" sz="2800" b="1">
                <a:latin typeface="Times New Roman"/>
                <a:ea typeface="黑体" panose="02010609060101010101" pitchFamily="2" charset="-122"/>
              </a:rPr>
              <a:t>2L</a:t>
            </a:r>
            <a:r>
              <a:rPr lang="zh-CN" altLang="en-US" sz="2800" b="1">
                <a:latin typeface="Times New Roman"/>
                <a:ea typeface="黑体" panose="02010609060101010101" pitchFamily="2" charset="-122"/>
              </a:rPr>
              <a:t>容器中，</a:t>
            </a:r>
            <a:r>
              <a:rPr lang="en-US" altLang="zh-CN" sz="2800" b="1">
                <a:latin typeface="Times New Roman"/>
                <a:ea typeface="黑体" panose="02010609060101010101" pitchFamily="2" charset="-122"/>
              </a:rPr>
              <a:t>x</a:t>
            </a:r>
            <a:r>
              <a:rPr lang="zh-CN" altLang="en-US" sz="2800" b="1">
                <a:latin typeface="Times New Roman"/>
                <a:ea typeface="黑体" panose="02010609060101010101" pitchFamily="2" charset="-122"/>
              </a:rPr>
              <a:t>、</a:t>
            </a:r>
            <a:r>
              <a:rPr lang="en-US" altLang="zh-CN" sz="2800" b="1">
                <a:latin typeface="Times New Roman"/>
                <a:ea typeface="黑体" panose="02010609060101010101" pitchFamily="2" charset="-122"/>
              </a:rPr>
              <a:t>y</a:t>
            </a:r>
            <a:r>
              <a:rPr lang="zh-CN" altLang="en-US" sz="2800" b="1">
                <a:latin typeface="Times New Roman"/>
                <a:ea typeface="黑体" panose="02010609060101010101" pitchFamily="2" charset="-122"/>
              </a:rPr>
              <a:t>、</a:t>
            </a:r>
            <a:r>
              <a:rPr lang="en-US" altLang="zh-CN" sz="2800" b="1">
                <a:latin typeface="Times New Roman"/>
                <a:ea typeface="黑体" panose="02010609060101010101" pitchFamily="2" charset="-122"/>
              </a:rPr>
              <a:t>z</a:t>
            </a:r>
            <a:r>
              <a:rPr lang="zh-CN" altLang="en-US" sz="2800" b="1">
                <a:latin typeface="Times New Roman"/>
                <a:ea typeface="黑体" panose="02010609060101010101" pitchFamily="2" charset="-122"/>
              </a:rPr>
              <a:t>三种物质随时间的变化曲线如图所示。由图中数据分析，该反应的化学方程式是：</a:t>
            </a:r>
            <a:r>
              <a:rPr lang="en-US" altLang="zh-CN" sz="2800" b="1" smtClean="0">
                <a:latin typeface="Times New Roman"/>
                <a:ea typeface="黑体" panose="02010609060101010101" pitchFamily="2" charset="-122"/>
              </a:rPr>
              <a:t>____________</a:t>
            </a:r>
            <a:r>
              <a:rPr lang="zh-CN" altLang="en-US" sz="2800" b="1" smtClean="0">
                <a:latin typeface="Times New Roman"/>
                <a:ea typeface="黑体" panose="02010609060101010101" pitchFamily="2" charset="-122"/>
              </a:rPr>
              <a:t>，反应开始至</a:t>
            </a:r>
            <a:r>
              <a:rPr lang="en-US" altLang="zh-CN" sz="2800" b="1" smtClean="0">
                <a:latin typeface="Times New Roman"/>
                <a:ea typeface="黑体" panose="02010609060101010101" pitchFamily="2" charset="-122"/>
              </a:rPr>
              <a:t>2min</a:t>
            </a:r>
            <a:r>
              <a:rPr lang="zh-CN" altLang="en-US" sz="2800" b="1" smtClean="0">
                <a:latin typeface="Times New Roman"/>
                <a:ea typeface="黑体" panose="02010609060101010101" pitchFamily="2" charset="-122"/>
              </a:rPr>
              <a:t>，</a:t>
            </a:r>
            <a:r>
              <a:rPr lang="en-US" altLang="zh-CN" sz="2800" b="1" smtClean="0">
                <a:latin typeface="Times New Roman"/>
                <a:ea typeface="黑体" panose="02010609060101010101" pitchFamily="2" charset="-122"/>
              </a:rPr>
              <a:t>z</a:t>
            </a:r>
            <a:r>
              <a:rPr lang="zh-CN" altLang="en-US" sz="2800" b="1" smtClean="0">
                <a:latin typeface="Times New Roman"/>
                <a:ea typeface="黑体" panose="02010609060101010101" pitchFamily="2" charset="-122"/>
              </a:rPr>
              <a:t>的平均速率是</a:t>
            </a:r>
            <a:r>
              <a:rPr lang="zh-CN" altLang="en-US" sz="2800" b="1" u="sng" smtClean="0">
                <a:latin typeface="Times New Roman"/>
                <a:ea typeface="黑体" panose="02010609060101010101" pitchFamily="2" charset="-122"/>
              </a:rPr>
              <a:t>                                    </a:t>
            </a:r>
            <a:r>
              <a:rPr lang="zh-CN" altLang="en-US" sz="2800" b="1" smtClean="0">
                <a:latin typeface="Times New Roman"/>
                <a:ea typeface="黑体" panose="02010609060101010101" pitchFamily="2" charset="-122"/>
              </a:rPr>
              <a:t>。</a:t>
            </a:r>
            <a:endParaRPr lang="zh-CN" altLang="en-US" sz="2800" b="1">
              <a:latin typeface="Times New Roman"/>
              <a:ea typeface="黑体" panose="02010609060101010101" pitchFamily="2" charset="-122"/>
            </a:endParaRPr>
          </a:p>
        </p:txBody>
      </p:sp>
      <p:sp>
        <p:nvSpPr>
          <p:cNvPr id="4" name="Text Box 4"/>
          <p:cNvSpPr txBox="1">
            <a:spLocks noChangeArrowheads="1"/>
          </p:cNvSpPr>
          <p:nvPr/>
        </p:nvSpPr>
        <p:spPr bwMode="auto">
          <a:xfrm>
            <a:off x="5839394" y="2125626"/>
            <a:ext cx="2760230" cy="523220"/>
          </a:xfrm>
          <a:prstGeom prst="rect">
            <a:avLst/>
          </a:prstGeom>
          <a:noFill/>
          <a:ln w="9525">
            <a:noFill/>
            <a:miter lim="800000"/>
          </a:ln>
          <a:effectLst/>
        </p:spPr>
        <p:txBody>
          <a:bodyPr wrap="square">
            <a:spAutoFit/>
          </a:bodyPr>
          <a:lstStyle/>
          <a:p>
            <a:pPr>
              <a:spcBef>
                <a:spcPct val="50000"/>
              </a:spcBef>
            </a:pPr>
            <a:r>
              <a:rPr kumimoji="1" lang="en-US" altLang="zh-CN" sz="2800" b="1">
                <a:solidFill>
                  <a:srgbClr val="FF0000"/>
                </a:solidFill>
                <a:latin typeface="Times New Roman"/>
                <a:ea typeface="黑体" panose="02010609060101010101" pitchFamily="2" charset="-122"/>
              </a:rPr>
              <a:t>0.05mol/(</a:t>
            </a:r>
            <a:r>
              <a:rPr kumimoji="1" lang="en-US" altLang="zh-CN" sz="2800" b="1" err="1" smtClean="0">
                <a:solidFill>
                  <a:srgbClr val="FF0000"/>
                </a:solidFill>
                <a:latin typeface="Times New Roman"/>
                <a:ea typeface="黑体" panose="02010609060101010101" pitchFamily="2" charset="-122"/>
              </a:rPr>
              <a:t>L·min</a:t>
            </a:r>
            <a:r>
              <a:rPr kumimoji="1" lang="en-US" altLang="zh-CN" sz="2800" b="1">
                <a:solidFill>
                  <a:srgbClr val="FF0000"/>
                </a:solidFill>
                <a:latin typeface="Times New Roman"/>
                <a:ea typeface="黑体" panose="02010609060101010101" pitchFamily="2" charset="-122"/>
              </a:rPr>
              <a:t>)</a:t>
            </a:r>
          </a:p>
        </p:txBody>
      </p:sp>
      <p:grpSp>
        <p:nvGrpSpPr>
          <p:cNvPr id="5" name="Group 5"/>
          <p:cNvGrpSpPr/>
          <p:nvPr/>
        </p:nvGrpSpPr>
        <p:grpSpPr>
          <a:xfrm>
            <a:off x="1522671" y="2852039"/>
            <a:ext cx="8240486" cy="3719576"/>
            <a:chOff x="-10" y="1650"/>
            <a:chExt cx="4646" cy="2345"/>
          </a:xfrm>
        </p:grpSpPr>
        <p:grpSp>
          <p:nvGrpSpPr>
            <p:cNvPr id="6" name="Group 6"/>
            <p:cNvGrpSpPr/>
            <p:nvPr/>
          </p:nvGrpSpPr>
          <p:grpSpPr>
            <a:xfrm>
              <a:off x="555" y="1650"/>
              <a:ext cx="4026" cy="2345"/>
              <a:chOff x="2107" y="2880"/>
              <a:chExt cx="1973" cy="1381"/>
            </a:xfrm>
          </p:grpSpPr>
          <p:sp>
            <p:nvSpPr>
              <p:cNvPr id="17" name="Line 7"/>
              <p:cNvSpPr>
                <a:spLocks noChangeShapeType="1"/>
              </p:cNvSpPr>
              <p:nvPr/>
            </p:nvSpPr>
            <p:spPr bwMode="auto">
              <a:xfrm flipH="1" flipV="1">
                <a:off x="2352" y="2880"/>
                <a:ext cx="0" cy="1152"/>
              </a:xfrm>
              <a:prstGeom prst="line">
                <a:avLst/>
              </a:prstGeom>
              <a:noFill/>
              <a:ln w="9525">
                <a:solidFill>
                  <a:schemeClr val="tx1"/>
                </a:solidFill>
                <a:round/>
                <a:tailEnd type="triangle" w="med" len="med"/>
              </a:ln>
              <a:effectLst/>
            </p:spPr>
            <p:txBody>
              <a:bodyPr/>
              <a:lstStyle/>
              <a:p>
                <a:endParaRPr lang="zh-CN" altLang="en-US"/>
              </a:p>
            </p:txBody>
          </p:sp>
          <p:sp>
            <p:nvSpPr>
              <p:cNvPr id="18" name="Line 8"/>
              <p:cNvSpPr>
                <a:spLocks noChangeShapeType="1"/>
              </p:cNvSpPr>
              <p:nvPr/>
            </p:nvSpPr>
            <p:spPr bwMode="auto">
              <a:xfrm>
                <a:off x="2352" y="4032"/>
                <a:ext cx="1728" cy="0"/>
              </a:xfrm>
              <a:prstGeom prst="line">
                <a:avLst/>
              </a:prstGeom>
              <a:noFill/>
              <a:ln w="9525">
                <a:solidFill>
                  <a:schemeClr val="tx1"/>
                </a:solidFill>
                <a:round/>
                <a:tailEnd type="triangle" w="med" len="med"/>
              </a:ln>
              <a:effectLst/>
            </p:spPr>
            <p:txBody>
              <a:bodyPr/>
              <a:lstStyle/>
              <a:p>
                <a:endParaRPr lang="zh-CN" altLang="en-US"/>
              </a:p>
            </p:txBody>
          </p:sp>
          <p:sp>
            <p:nvSpPr>
              <p:cNvPr id="19" name="Arc 9"/>
              <p:cNvSpPr/>
              <p:nvPr/>
            </p:nvSpPr>
            <p:spPr bwMode="auto">
              <a:xfrm flipH="1">
                <a:off x="2352" y="3792"/>
                <a:ext cx="1056" cy="240"/>
              </a:xfrm>
              <a:custGeom>
                <a:gdLst>
                  <a:gd name="G0" fmla="+- 0 0 0"/>
                  <a:gd name="G1" fmla="+- 21489 0 0"/>
                  <a:gd name="G2" fmla="+- 21600 0 0"/>
                  <a:gd name="T0" fmla="*/ 2187 w 21600"/>
                  <a:gd name="T1" fmla="*/ 0 h 21489"/>
                  <a:gd name="T2" fmla="*/ 21600 w 21600"/>
                  <a:gd name="T3" fmla="*/ 21489 h 21489"/>
                  <a:gd name="T4" fmla="*/ 0 w 21600"/>
                  <a:gd name="T5" fmla="*/ 21489 h 21489"/>
                </a:gdLst>
                <a:cxnLst>
                  <a:cxn ang="0">
                    <a:pos x="T0" y="T1"/>
                  </a:cxn>
                  <a:cxn ang="0">
                    <a:pos x="T2" y="T3"/>
                  </a:cxn>
                  <a:cxn ang="0">
                    <a:pos x="T4" y="T5"/>
                  </a:cxn>
                </a:cxnLst>
                <a:rect l="0" t="0" r="r" b="b"/>
                <a:pathLst>
                  <a:path w="21600" h="21489" fill="none" extrusionOk="0">
                    <a:moveTo>
                      <a:pt x="2186" y="0"/>
                    </a:moveTo>
                    <a:cubicBezTo>
                      <a:pt x="13212" y="1122"/>
                      <a:pt x="21600" y="10406"/>
                      <a:pt x="21600" y="21489"/>
                    </a:cubicBezTo>
                  </a:path>
                  <a:path w="21600" h="21489" stroke="0" extrusionOk="0">
                    <a:moveTo>
                      <a:pt x="2186" y="0"/>
                    </a:moveTo>
                    <a:cubicBezTo>
                      <a:pt x="13212" y="1122"/>
                      <a:pt x="21600" y="10406"/>
                      <a:pt x="21600" y="21489"/>
                    </a:cubicBezTo>
                    <a:lnTo>
                      <a:pt x="0" y="21489"/>
                    </a:lnTo>
                    <a:close/>
                  </a:path>
                </a:pathLst>
              </a:custGeom>
              <a:noFill/>
              <a:ln w="9525">
                <a:solidFill>
                  <a:schemeClr val="tx1"/>
                </a:solidFill>
                <a:round/>
              </a:ln>
              <a:effectLst/>
            </p:spPr>
            <p:txBody>
              <a:bodyPr wrap="none" anchor="ctr"/>
              <a:lstStyle/>
              <a:p>
                <a:endParaRPr lang="zh-CN" altLang="en-US"/>
              </a:p>
            </p:txBody>
          </p:sp>
          <p:sp>
            <p:nvSpPr>
              <p:cNvPr id="20" name="Arc 10"/>
              <p:cNvSpPr/>
              <p:nvPr/>
            </p:nvSpPr>
            <p:spPr bwMode="auto">
              <a:xfrm flipH="1" flipV="1">
                <a:off x="2354" y="3010"/>
                <a:ext cx="1438" cy="446"/>
              </a:xfrm>
              <a:custGeom>
                <a:gdLst>
                  <a:gd name="G0" fmla="+- 0 0 0"/>
                  <a:gd name="G1" fmla="+- 20323 0 0"/>
                  <a:gd name="G2" fmla="+- 21600 0 0"/>
                  <a:gd name="T0" fmla="*/ 7316 w 21571"/>
                  <a:gd name="T1" fmla="*/ 0 h 20323"/>
                  <a:gd name="T2" fmla="*/ 21571 w 21571"/>
                  <a:gd name="T3" fmla="*/ 19214 h 20323"/>
                  <a:gd name="T4" fmla="*/ 0 w 21571"/>
                  <a:gd name="T5" fmla="*/ 20323 h 20323"/>
                </a:gdLst>
                <a:cxnLst>
                  <a:cxn ang="0">
                    <a:pos x="T0" y="T1"/>
                  </a:cxn>
                  <a:cxn ang="0">
                    <a:pos x="T2" y="T3"/>
                  </a:cxn>
                  <a:cxn ang="0">
                    <a:pos x="T4" y="T5"/>
                  </a:cxn>
                </a:cxnLst>
                <a:rect l="0" t="0" r="r" b="b"/>
                <a:pathLst>
                  <a:path w="21571" h="20323" fill="none" extrusionOk="0">
                    <a:moveTo>
                      <a:pt x="7316" y="-1"/>
                    </a:moveTo>
                    <a:cubicBezTo>
                      <a:pt x="15504" y="2947"/>
                      <a:pt x="21124" y="10522"/>
                      <a:pt x="21571" y="19213"/>
                    </a:cubicBezTo>
                  </a:path>
                  <a:path w="21571" h="20323" stroke="0" extrusionOk="0">
                    <a:moveTo>
                      <a:pt x="7316" y="-1"/>
                    </a:moveTo>
                    <a:cubicBezTo>
                      <a:pt x="15504" y="2947"/>
                      <a:pt x="21124" y="10522"/>
                      <a:pt x="21571" y="19213"/>
                    </a:cubicBezTo>
                    <a:lnTo>
                      <a:pt x="0" y="20323"/>
                    </a:lnTo>
                    <a:close/>
                  </a:path>
                </a:pathLst>
              </a:custGeom>
              <a:noFill/>
              <a:ln w="9525">
                <a:solidFill>
                  <a:schemeClr val="tx1"/>
                </a:solidFill>
                <a:round/>
              </a:ln>
              <a:effectLst/>
            </p:spPr>
            <p:txBody>
              <a:bodyPr wrap="none" anchor="ctr"/>
              <a:lstStyle/>
              <a:p>
                <a:endParaRPr lang="zh-CN" altLang="en-US"/>
              </a:p>
            </p:txBody>
          </p:sp>
          <p:sp>
            <p:nvSpPr>
              <p:cNvPr id="21" name="Arc 11"/>
              <p:cNvSpPr/>
              <p:nvPr/>
            </p:nvSpPr>
            <p:spPr bwMode="auto">
              <a:xfrm flipH="1" flipV="1">
                <a:off x="2352" y="3023"/>
                <a:ext cx="1152" cy="193"/>
              </a:xfrm>
              <a:custGeom>
                <a:gdLst>
                  <a:gd name="G0" fmla="+- 0 0 0"/>
                  <a:gd name="G1" fmla="+- 21153 0 0"/>
                  <a:gd name="G2" fmla="+- 21600 0 0"/>
                  <a:gd name="T0" fmla="*/ 4371 w 21600"/>
                  <a:gd name="T1" fmla="*/ 0 h 21153"/>
                  <a:gd name="T2" fmla="*/ 21600 w 21600"/>
                  <a:gd name="T3" fmla="*/ 21153 h 21153"/>
                  <a:gd name="T4" fmla="*/ 0 w 21600"/>
                  <a:gd name="T5" fmla="*/ 21153 h 21153"/>
                </a:gdLst>
                <a:cxnLst>
                  <a:cxn ang="0">
                    <a:pos x="T0" y="T1"/>
                  </a:cxn>
                  <a:cxn ang="0">
                    <a:pos x="T2" y="T3"/>
                  </a:cxn>
                  <a:cxn ang="0">
                    <a:pos x="T4" y="T5"/>
                  </a:cxn>
                </a:cxnLst>
                <a:rect l="0" t="0" r="r" b="b"/>
                <a:pathLst>
                  <a:path w="21600" h="21153" fill="none" extrusionOk="0">
                    <a:moveTo>
                      <a:pt x="4371" y="-1"/>
                    </a:moveTo>
                    <a:cubicBezTo>
                      <a:pt x="14403" y="2073"/>
                      <a:pt x="21600" y="10908"/>
                      <a:pt x="21600" y="21153"/>
                    </a:cubicBezTo>
                  </a:path>
                  <a:path w="21600" h="21153" stroke="0" extrusionOk="0">
                    <a:moveTo>
                      <a:pt x="4371" y="-1"/>
                    </a:moveTo>
                    <a:cubicBezTo>
                      <a:pt x="14403" y="2073"/>
                      <a:pt x="21600" y="10908"/>
                      <a:pt x="21600" y="21153"/>
                    </a:cubicBezTo>
                    <a:lnTo>
                      <a:pt x="0" y="21153"/>
                    </a:lnTo>
                    <a:close/>
                  </a:path>
                </a:pathLst>
              </a:custGeom>
              <a:noFill/>
              <a:ln w="9525">
                <a:solidFill>
                  <a:schemeClr val="tx1"/>
                </a:solidFill>
                <a:round/>
              </a:ln>
              <a:effectLst/>
            </p:spPr>
            <p:txBody>
              <a:bodyPr wrap="none" anchor="ctr"/>
              <a:lstStyle/>
              <a:p>
                <a:endParaRPr lang="zh-CN" altLang="en-US"/>
              </a:p>
            </p:txBody>
          </p:sp>
          <p:sp>
            <p:nvSpPr>
              <p:cNvPr id="22" name="Line 12"/>
              <p:cNvSpPr>
                <a:spLocks noChangeShapeType="1"/>
              </p:cNvSpPr>
              <p:nvPr/>
            </p:nvSpPr>
            <p:spPr bwMode="auto">
              <a:xfrm flipH="1">
                <a:off x="2592" y="3984"/>
                <a:ext cx="0" cy="48"/>
              </a:xfrm>
              <a:prstGeom prst="line">
                <a:avLst/>
              </a:prstGeom>
              <a:noFill/>
              <a:ln w="9525">
                <a:solidFill>
                  <a:schemeClr val="tx1"/>
                </a:solidFill>
                <a:round/>
              </a:ln>
              <a:effectLst/>
            </p:spPr>
            <p:txBody>
              <a:bodyPr/>
              <a:lstStyle/>
              <a:p>
                <a:endParaRPr lang="zh-CN" altLang="en-US"/>
              </a:p>
            </p:txBody>
          </p:sp>
          <p:sp>
            <p:nvSpPr>
              <p:cNvPr id="23" name="Line 13"/>
              <p:cNvSpPr>
                <a:spLocks noChangeShapeType="1"/>
              </p:cNvSpPr>
              <p:nvPr/>
            </p:nvSpPr>
            <p:spPr bwMode="auto">
              <a:xfrm flipH="1">
                <a:off x="2832" y="3984"/>
                <a:ext cx="0" cy="48"/>
              </a:xfrm>
              <a:prstGeom prst="line">
                <a:avLst/>
              </a:prstGeom>
              <a:noFill/>
              <a:ln w="9525">
                <a:solidFill>
                  <a:schemeClr val="tx1"/>
                </a:solidFill>
                <a:round/>
              </a:ln>
              <a:effectLst/>
            </p:spPr>
            <p:txBody>
              <a:bodyPr/>
              <a:lstStyle/>
              <a:p>
                <a:endParaRPr lang="zh-CN" altLang="en-US"/>
              </a:p>
            </p:txBody>
          </p:sp>
          <p:sp>
            <p:nvSpPr>
              <p:cNvPr id="24" name="Line 14"/>
              <p:cNvSpPr>
                <a:spLocks noChangeShapeType="1"/>
              </p:cNvSpPr>
              <p:nvPr/>
            </p:nvSpPr>
            <p:spPr bwMode="auto">
              <a:xfrm flipH="1">
                <a:off x="3072" y="3984"/>
                <a:ext cx="0" cy="48"/>
              </a:xfrm>
              <a:prstGeom prst="line">
                <a:avLst/>
              </a:prstGeom>
              <a:noFill/>
              <a:ln w="9525">
                <a:solidFill>
                  <a:schemeClr val="tx1"/>
                </a:solidFill>
                <a:round/>
              </a:ln>
              <a:effectLst/>
            </p:spPr>
            <p:txBody>
              <a:bodyPr/>
              <a:lstStyle/>
              <a:p>
                <a:endParaRPr lang="zh-CN" altLang="en-US"/>
              </a:p>
            </p:txBody>
          </p:sp>
          <p:sp>
            <p:nvSpPr>
              <p:cNvPr id="25" name="Line 15"/>
              <p:cNvSpPr>
                <a:spLocks noChangeShapeType="1"/>
              </p:cNvSpPr>
              <p:nvPr/>
            </p:nvSpPr>
            <p:spPr bwMode="auto">
              <a:xfrm flipH="1">
                <a:off x="3312" y="3984"/>
                <a:ext cx="0" cy="48"/>
              </a:xfrm>
              <a:prstGeom prst="line">
                <a:avLst/>
              </a:prstGeom>
              <a:noFill/>
              <a:ln w="9525">
                <a:solidFill>
                  <a:schemeClr val="tx1"/>
                </a:solidFill>
                <a:round/>
              </a:ln>
              <a:effectLst/>
            </p:spPr>
            <p:txBody>
              <a:bodyPr/>
              <a:lstStyle/>
              <a:p>
                <a:endParaRPr lang="zh-CN" altLang="en-US"/>
              </a:p>
            </p:txBody>
          </p:sp>
          <p:sp>
            <p:nvSpPr>
              <p:cNvPr id="26" name="Line 16"/>
              <p:cNvSpPr>
                <a:spLocks noChangeShapeType="1"/>
              </p:cNvSpPr>
              <p:nvPr/>
            </p:nvSpPr>
            <p:spPr bwMode="auto">
              <a:xfrm flipH="1">
                <a:off x="3552" y="3984"/>
                <a:ext cx="0" cy="48"/>
              </a:xfrm>
              <a:prstGeom prst="line">
                <a:avLst/>
              </a:prstGeom>
              <a:noFill/>
              <a:ln w="9525">
                <a:solidFill>
                  <a:schemeClr val="tx1"/>
                </a:solidFill>
                <a:round/>
              </a:ln>
              <a:effectLst/>
            </p:spPr>
            <p:txBody>
              <a:bodyPr/>
              <a:lstStyle/>
              <a:p>
                <a:endParaRPr lang="zh-CN" altLang="en-US"/>
              </a:p>
            </p:txBody>
          </p:sp>
          <p:sp>
            <p:nvSpPr>
              <p:cNvPr id="27" name="Line 17"/>
              <p:cNvSpPr>
                <a:spLocks noChangeShapeType="1"/>
              </p:cNvSpPr>
              <p:nvPr/>
            </p:nvSpPr>
            <p:spPr bwMode="auto">
              <a:xfrm>
                <a:off x="2352" y="3840"/>
                <a:ext cx="48" cy="0"/>
              </a:xfrm>
              <a:prstGeom prst="line">
                <a:avLst/>
              </a:prstGeom>
              <a:noFill/>
              <a:ln w="9525">
                <a:solidFill>
                  <a:schemeClr val="tx1"/>
                </a:solidFill>
                <a:round/>
              </a:ln>
              <a:effectLst/>
            </p:spPr>
            <p:txBody>
              <a:bodyPr/>
              <a:lstStyle/>
              <a:p>
                <a:endParaRPr lang="zh-CN" altLang="en-US"/>
              </a:p>
            </p:txBody>
          </p:sp>
          <p:sp>
            <p:nvSpPr>
              <p:cNvPr id="28" name="Line 18"/>
              <p:cNvSpPr>
                <a:spLocks noChangeShapeType="1"/>
              </p:cNvSpPr>
              <p:nvPr/>
            </p:nvSpPr>
            <p:spPr bwMode="auto">
              <a:xfrm>
                <a:off x="2352" y="3648"/>
                <a:ext cx="48" cy="0"/>
              </a:xfrm>
              <a:prstGeom prst="line">
                <a:avLst/>
              </a:prstGeom>
              <a:noFill/>
              <a:ln w="9525">
                <a:solidFill>
                  <a:schemeClr val="tx1"/>
                </a:solidFill>
                <a:round/>
              </a:ln>
              <a:effectLst/>
            </p:spPr>
            <p:txBody>
              <a:bodyPr/>
              <a:lstStyle/>
              <a:p>
                <a:endParaRPr lang="zh-CN" altLang="en-US"/>
              </a:p>
            </p:txBody>
          </p:sp>
          <p:sp>
            <p:nvSpPr>
              <p:cNvPr id="29" name="Line 19"/>
              <p:cNvSpPr>
                <a:spLocks noChangeShapeType="1"/>
              </p:cNvSpPr>
              <p:nvPr/>
            </p:nvSpPr>
            <p:spPr bwMode="auto">
              <a:xfrm>
                <a:off x="2352" y="3456"/>
                <a:ext cx="48" cy="0"/>
              </a:xfrm>
              <a:prstGeom prst="line">
                <a:avLst/>
              </a:prstGeom>
              <a:noFill/>
              <a:ln w="9525">
                <a:solidFill>
                  <a:schemeClr val="tx1"/>
                </a:solidFill>
                <a:round/>
              </a:ln>
              <a:effectLst/>
            </p:spPr>
            <p:txBody>
              <a:bodyPr/>
              <a:lstStyle/>
              <a:p>
                <a:endParaRPr lang="zh-CN" altLang="en-US"/>
              </a:p>
            </p:txBody>
          </p:sp>
          <p:sp>
            <p:nvSpPr>
              <p:cNvPr id="30" name="Line 20"/>
              <p:cNvSpPr>
                <a:spLocks noChangeShapeType="1"/>
              </p:cNvSpPr>
              <p:nvPr/>
            </p:nvSpPr>
            <p:spPr bwMode="auto">
              <a:xfrm>
                <a:off x="2352" y="3264"/>
                <a:ext cx="48" cy="0"/>
              </a:xfrm>
              <a:prstGeom prst="line">
                <a:avLst/>
              </a:prstGeom>
              <a:noFill/>
              <a:ln w="9525">
                <a:solidFill>
                  <a:schemeClr val="tx1"/>
                </a:solidFill>
                <a:round/>
              </a:ln>
              <a:effectLst/>
            </p:spPr>
            <p:txBody>
              <a:bodyPr/>
              <a:lstStyle/>
              <a:p>
                <a:endParaRPr lang="zh-CN" altLang="en-US"/>
              </a:p>
            </p:txBody>
          </p:sp>
          <p:sp>
            <p:nvSpPr>
              <p:cNvPr id="31" name="Line 21"/>
              <p:cNvSpPr>
                <a:spLocks noChangeShapeType="1"/>
              </p:cNvSpPr>
              <p:nvPr/>
            </p:nvSpPr>
            <p:spPr bwMode="auto">
              <a:xfrm>
                <a:off x="2352" y="3024"/>
                <a:ext cx="48" cy="0"/>
              </a:xfrm>
              <a:prstGeom prst="line">
                <a:avLst/>
              </a:prstGeom>
              <a:noFill/>
              <a:ln w="9525">
                <a:solidFill>
                  <a:schemeClr val="tx1"/>
                </a:solidFill>
                <a:round/>
              </a:ln>
              <a:effectLst/>
            </p:spPr>
            <p:txBody>
              <a:bodyPr/>
              <a:lstStyle/>
              <a:p>
                <a:endParaRPr lang="zh-CN" altLang="en-US"/>
              </a:p>
            </p:txBody>
          </p:sp>
          <p:sp>
            <p:nvSpPr>
              <p:cNvPr id="32" name="Text Box 22"/>
              <p:cNvSpPr txBox="1">
                <a:spLocks noChangeArrowheads="1"/>
              </p:cNvSpPr>
              <p:nvPr/>
            </p:nvSpPr>
            <p:spPr bwMode="auto">
              <a:xfrm>
                <a:off x="2508" y="4023"/>
                <a:ext cx="1140" cy="238"/>
              </a:xfrm>
              <a:prstGeom prst="rect">
                <a:avLst/>
              </a:prstGeom>
              <a:noFill/>
              <a:ln w="9525">
                <a:noFill/>
                <a:miter lim="800000"/>
              </a:ln>
              <a:effectLst/>
            </p:spPr>
            <p:txBody>
              <a:bodyPr>
                <a:spAutoFit/>
              </a:bodyPr>
              <a:lstStyle/>
              <a:p>
                <a:r>
                  <a:rPr lang="en-US" altLang="zh-CN" sz="3600">
                    <a:solidFill>
                      <a:srgbClr val="FFFF00"/>
                    </a:solidFill>
                    <a:ea typeface="华文新魏" pitchFamily="2" charset="-122"/>
                  </a:rPr>
                  <a:t> </a:t>
                </a:r>
              </a:p>
            </p:txBody>
          </p:sp>
          <p:sp>
            <p:nvSpPr>
              <p:cNvPr id="33" name="Text Box 23"/>
              <p:cNvSpPr txBox="1">
                <a:spLocks noChangeArrowheads="1"/>
              </p:cNvSpPr>
              <p:nvPr/>
            </p:nvSpPr>
            <p:spPr bwMode="auto">
              <a:xfrm>
                <a:off x="2107" y="3682"/>
                <a:ext cx="57" cy="238"/>
              </a:xfrm>
              <a:prstGeom prst="rect">
                <a:avLst/>
              </a:prstGeom>
              <a:noFill/>
              <a:ln w="9525">
                <a:noFill/>
                <a:miter lim="800000"/>
              </a:ln>
              <a:effectLst/>
            </p:spPr>
            <p:txBody>
              <a:bodyPr wrap="none">
                <a:spAutoFit/>
              </a:bodyPr>
              <a:lstStyle/>
              <a:p>
                <a:endParaRPr lang="zh-CN" altLang="zh-CN" sz="3600">
                  <a:solidFill>
                    <a:srgbClr val="FFFF00"/>
                  </a:solidFill>
                  <a:ea typeface="华文新魏" pitchFamily="2" charset="-122"/>
                </a:endParaRPr>
              </a:p>
            </p:txBody>
          </p:sp>
          <p:sp>
            <p:nvSpPr>
              <p:cNvPr id="34" name="Rectangle 24"/>
              <p:cNvSpPr>
                <a:spLocks noChangeArrowheads="1"/>
              </p:cNvSpPr>
              <p:nvPr/>
            </p:nvSpPr>
            <p:spPr bwMode="auto">
              <a:xfrm>
                <a:off x="2271" y="3971"/>
                <a:ext cx="57" cy="238"/>
              </a:xfrm>
              <a:prstGeom prst="rect">
                <a:avLst/>
              </a:prstGeom>
              <a:noFill/>
              <a:ln w="9525">
                <a:noFill/>
                <a:miter lim="800000"/>
              </a:ln>
              <a:effectLst/>
            </p:spPr>
            <p:txBody>
              <a:bodyPr wrap="none">
                <a:spAutoFit/>
              </a:bodyPr>
              <a:lstStyle/>
              <a:p>
                <a:endParaRPr lang="zh-CN" altLang="zh-CN" sz="3600">
                  <a:solidFill>
                    <a:srgbClr val="FFFF00"/>
                  </a:solidFill>
                  <a:ea typeface="华文新魏" pitchFamily="2" charset="-122"/>
                </a:endParaRPr>
              </a:p>
            </p:txBody>
          </p:sp>
          <p:sp>
            <p:nvSpPr>
              <p:cNvPr id="35" name="Rectangle 25"/>
              <p:cNvSpPr>
                <a:spLocks noChangeArrowheads="1"/>
              </p:cNvSpPr>
              <p:nvPr/>
            </p:nvSpPr>
            <p:spPr bwMode="auto">
              <a:xfrm>
                <a:off x="2107" y="2902"/>
                <a:ext cx="57" cy="238"/>
              </a:xfrm>
              <a:prstGeom prst="rect">
                <a:avLst/>
              </a:prstGeom>
              <a:noFill/>
              <a:ln w="9525">
                <a:noFill/>
                <a:miter lim="800000"/>
              </a:ln>
              <a:effectLst/>
            </p:spPr>
            <p:txBody>
              <a:bodyPr wrap="none">
                <a:spAutoFit/>
              </a:bodyPr>
              <a:lstStyle/>
              <a:p>
                <a:endParaRPr kumimoji="1" lang="zh-CN" altLang="zh-CN" sz="3600" b="1">
                  <a:solidFill>
                    <a:srgbClr val="FFFF00"/>
                  </a:solidFill>
                  <a:latin typeface="Times New Roman"/>
                </a:endParaRPr>
              </a:p>
            </p:txBody>
          </p:sp>
          <p:sp>
            <p:nvSpPr>
              <p:cNvPr id="36" name="Rectangle 26"/>
              <p:cNvSpPr>
                <a:spLocks noChangeArrowheads="1"/>
              </p:cNvSpPr>
              <p:nvPr/>
            </p:nvSpPr>
            <p:spPr bwMode="auto">
              <a:xfrm>
                <a:off x="2107" y="3490"/>
                <a:ext cx="57" cy="238"/>
              </a:xfrm>
              <a:prstGeom prst="rect">
                <a:avLst/>
              </a:prstGeom>
              <a:noFill/>
              <a:ln w="9525">
                <a:noFill/>
                <a:miter lim="800000"/>
              </a:ln>
              <a:effectLst/>
            </p:spPr>
            <p:txBody>
              <a:bodyPr wrap="none">
                <a:spAutoFit/>
              </a:bodyPr>
              <a:lstStyle/>
              <a:p>
                <a:endParaRPr lang="zh-CN" altLang="zh-CN" sz="3600">
                  <a:solidFill>
                    <a:srgbClr val="FFFF00"/>
                  </a:solidFill>
                  <a:ea typeface="华文新魏" pitchFamily="2" charset="-122"/>
                </a:endParaRPr>
              </a:p>
            </p:txBody>
          </p:sp>
          <p:sp>
            <p:nvSpPr>
              <p:cNvPr id="37" name="Rectangle 27"/>
              <p:cNvSpPr>
                <a:spLocks noChangeArrowheads="1"/>
              </p:cNvSpPr>
              <p:nvPr/>
            </p:nvSpPr>
            <p:spPr bwMode="auto">
              <a:xfrm>
                <a:off x="2107" y="3298"/>
                <a:ext cx="57" cy="238"/>
              </a:xfrm>
              <a:prstGeom prst="rect">
                <a:avLst/>
              </a:prstGeom>
              <a:noFill/>
              <a:ln w="9525">
                <a:noFill/>
                <a:miter lim="800000"/>
              </a:ln>
              <a:effectLst/>
            </p:spPr>
            <p:txBody>
              <a:bodyPr wrap="none">
                <a:spAutoFit/>
              </a:bodyPr>
              <a:lstStyle/>
              <a:p>
                <a:endParaRPr lang="zh-CN" altLang="zh-CN" sz="3600">
                  <a:solidFill>
                    <a:srgbClr val="FFFF00"/>
                  </a:solidFill>
                  <a:ea typeface="华文新魏" pitchFamily="2" charset="-122"/>
                </a:endParaRPr>
              </a:p>
            </p:txBody>
          </p:sp>
          <p:sp>
            <p:nvSpPr>
              <p:cNvPr id="38" name="Rectangle 28"/>
              <p:cNvSpPr>
                <a:spLocks noChangeArrowheads="1"/>
              </p:cNvSpPr>
              <p:nvPr/>
            </p:nvSpPr>
            <p:spPr bwMode="auto">
              <a:xfrm>
                <a:off x="2112" y="3168"/>
                <a:ext cx="256" cy="238"/>
              </a:xfrm>
              <a:prstGeom prst="rect">
                <a:avLst/>
              </a:prstGeom>
              <a:noFill/>
              <a:ln w="9525">
                <a:noFill/>
                <a:miter lim="800000"/>
              </a:ln>
              <a:effectLst/>
            </p:spPr>
            <p:txBody>
              <a:bodyPr>
                <a:spAutoFit/>
              </a:bodyPr>
              <a:lstStyle/>
              <a:p>
                <a:endParaRPr kumimoji="1" lang="zh-CN" altLang="zh-CN" sz="3600" b="1">
                  <a:solidFill>
                    <a:srgbClr val="FFFF00"/>
                  </a:solidFill>
                  <a:latin typeface="Times New Roman"/>
                </a:endParaRPr>
              </a:p>
            </p:txBody>
          </p:sp>
          <p:sp>
            <p:nvSpPr>
              <p:cNvPr id="39" name="Line 29"/>
              <p:cNvSpPr>
                <a:spLocks noChangeShapeType="1"/>
              </p:cNvSpPr>
              <p:nvPr/>
            </p:nvSpPr>
            <p:spPr bwMode="auto">
              <a:xfrm flipH="1" flipV="1">
                <a:off x="2832" y="2928"/>
                <a:ext cx="0" cy="1104"/>
              </a:xfrm>
              <a:prstGeom prst="line">
                <a:avLst/>
              </a:prstGeom>
              <a:noFill/>
              <a:ln w="9525">
                <a:solidFill>
                  <a:schemeClr val="tx1"/>
                </a:solidFill>
                <a:prstDash val="dash"/>
                <a:round/>
              </a:ln>
              <a:effectLst/>
            </p:spPr>
            <p:txBody>
              <a:bodyPr/>
              <a:lstStyle/>
              <a:p>
                <a:endParaRPr lang="zh-CN" altLang="en-US"/>
              </a:p>
            </p:txBody>
          </p:sp>
          <p:sp>
            <p:nvSpPr>
              <p:cNvPr id="40" name="Text Box 30"/>
              <p:cNvSpPr txBox="1">
                <a:spLocks noChangeArrowheads="1"/>
              </p:cNvSpPr>
              <p:nvPr/>
            </p:nvSpPr>
            <p:spPr bwMode="auto">
              <a:xfrm>
                <a:off x="2811" y="3577"/>
                <a:ext cx="57" cy="238"/>
              </a:xfrm>
              <a:prstGeom prst="rect">
                <a:avLst/>
              </a:prstGeom>
              <a:noFill/>
              <a:ln w="9525">
                <a:noFill/>
                <a:miter lim="800000"/>
              </a:ln>
              <a:effectLst/>
            </p:spPr>
            <p:txBody>
              <a:bodyPr wrap="none">
                <a:spAutoFit/>
              </a:bodyPr>
              <a:lstStyle/>
              <a:p>
                <a:endParaRPr lang="zh-CN" altLang="zh-CN" sz="3600" b="1">
                  <a:solidFill>
                    <a:srgbClr val="FFFF00"/>
                  </a:solidFill>
                  <a:latin typeface="Times New Roman"/>
                  <a:ea typeface="华文新魏" pitchFamily="2" charset="-122"/>
                </a:endParaRPr>
              </a:p>
            </p:txBody>
          </p:sp>
          <p:sp>
            <p:nvSpPr>
              <p:cNvPr id="41" name="Text Box 31"/>
              <p:cNvSpPr txBox="1">
                <a:spLocks noChangeArrowheads="1"/>
              </p:cNvSpPr>
              <p:nvPr/>
            </p:nvSpPr>
            <p:spPr bwMode="auto">
              <a:xfrm>
                <a:off x="2587" y="3289"/>
                <a:ext cx="57" cy="238"/>
              </a:xfrm>
              <a:prstGeom prst="rect">
                <a:avLst/>
              </a:prstGeom>
              <a:noFill/>
              <a:ln w="9525">
                <a:noFill/>
                <a:miter lim="800000"/>
              </a:ln>
              <a:effectLst/>
            </p:spPr>
            <p:txBody>
              <a:bodyPr wrap="none">
                <a:spAutoFit/>
              </a:bodyPr>
              <a:lstStyle/>
              <a:p>
                <a:endParaRPr lang="zh-CN" altLang="zh-CN" sz="3600" b="1">
                  <a:solidFill>
                    <a:srgbClr val="FFFF00"/>
                  </a:solidFill>
                  <a:latin typeface="Times New Roman"/>
                  <a:ea typeface="华文新魏" pitchFamily="2" charset="-122"/>
                </a:endParaRPr>
              </a:p>
            </p:txBody>
          </p:sp>
          <p:sp>
            <p:nvSpPr>
              <p:cNvPr id="42" name="Text Box 32"/>
              <p:cNvSpPr txBox="1">
                <a:spLocks noChangeArrowheads="1"/>
              </p:cNvSpPr>
              <p:nvPr/>
            </p:nvSpPr>
            <p:spPr bwMode="auto">
              <a:xfrm>
                <a:off x="2811" y="2953"/>
                <a:ext cx="57" cy="238"/>
              </a:xfrm>
              <a:prstGeom prst="rect">
                <a:avLst/>
              </a:prstGeom>
              <a:noFill/>
              <a:ln w="9525">
                <a:noFill/>
                <a:miter lim="800000"/>
              </a:ln>
              <a:effectLst/>
            </p:spPr>
            <p:txBody>
              <a:bodyPr wrap="none">
                <a:spAutoFit/>
              </a:bodyPr>
              <a:lstStyle/>
              <a:p>
                <a:endParaRPr lang="zh-CN" altLang="zh-CN" sz="3600" b="1">
                  <a:solidFill>
                    <a:srgbClr val="FFFF00"/>
                  </a:solidFill>
                  <a:latin typeface="Times New Roman"/>
                  <a:ea typeface="华文新魏" pitchFamily="2" charset="-122"/>
                </a:endParaRPr>
              </a:p>
            </p:txBody>
          </p:sp>
        </p:grpSp>
        <p:sp>
          <p:nvSpPr>
            <p:cNvPr id="7" name="Text Box 33"/>
            <p:cNvSpPr txBox="1">
              <a:spLocks noChangeArrowheads="1"/>
            </p:cNvSpPr>
            <p:nvPr/>
          </p:nvSpPr>
          <p:spPr bwMode="auto">
            <a:xfrm>
              <a:off x="2896" y="1879"/>
              <a:ext cx="195" cy="330"/>
            </a:xfrm>
            <a:prstGeom prst="rect">
              <a:avLst/>
            </a:prstGeom>
            <a:noFill/>
            <a:ln w="9525">
              <a:noFill/>
              <a:miter lim="800000"/>
            </a:ln>
            <a:effectLst/>
          </p:spPr>
          <p:txBody>
            <a:bodyPr wrap="none">
              <a:spAutoFit/>
            </a:bodyPr>
            <a:lstStyle/>
            <a:p>
              <a:r>
                <a:rPr lang="en-US" altLang="zh-CN" sz="2800" b="1">
                  <a:latin typeface="Times New Roman"/>
                  <a:ea typeface="华文新魏" pitchFamily="2" charset="-122"/>
                </a:rPr>
                <a:t>y</a:t>
              </a:r>
            </a:p>
          </p:txBody>
        </p:sp>
        <p:sp>
          <p:nvSpPr>
            <p:cNvPr id="8" name="Text Box 34"/>
            <p:cNvSpPr txBox="1">
              <a:spLocks noChangeArrowheads="1"/>
            </p:cNvSpPr>
            <p:nvPr/>
          </p:nvSpPr>
          <p:spPr bwMode="auto">
            <a:xfrm>
              <a:off x="2896" y="2287"/>
              <a:ext cx="195" cy="330"/>
            </a:xfrm>
            <a:prstGeom prst="rect">
              <a:avLst/>
            </a:prstGeom>
            <a:noFill/>
            <a:ln w="9525">
              <a:noFill/>
              <a:miter lim="800000"/>
            </a:ln>
            <a:effectLst/>
          </p:spPr>
          <p:txBody>
            <a:bodyPr wrap="none">
              <a:spAutoFit/>
            </a:bodyPr>
            <a:lstStyle/>
            <a:p>
              <a:r>
                <a:rPr lang="en-US" altLang="zh-CN" sz="2800" b="1">
                  <a:latin typeface="Times New Roman"/>
                  <a:ea typeface="华文新魏" pitchFamily="2" charset="-122"/>
                </a:rPr>
                <a:t>x</a:t>
              </a:r>
            </a:p>
          </p:txBody>
        </p:sp>
        <p:sp>
          <p:nvSpPr>
            <p:cNvPr id="9" name="Text Box 35"/>
            <p:cNvSpPr txBox="1">
              <a:spLocks noChangeArrowheads="1"/>
            </p:cNvSpPr>
            <p:nvPr/>
          </p:nvSpPr>
          <p:spPr bwMode="auto">
            <a:xfrm>
              <a:off x="2896" y="2858"/>
              <a:ext cx="184" cy="330"/>
            </a:xfrm>
            <a:prstGeom prst="rect">
              <a:avLst/>
            </a:prstGeom>
            <a:noFill/>
            <a:ln w="9525">
              <a:noFill/>
              <a:miter lim="800000"/>
            </a:ln>
            <a:effectLst/>
          </p:spPr>
          <p:txBody>
            <a:bodyPr wrap="none">
              <a:spAutoFit/>
            </a:bodyPr>
            <a:lstStyle/>
            <a:p>
              <a:r>
                <a:rPr lang="en-US" altLang="zh-CN" sz="2800" b="1">
                  <a:latin typeface="Times New Roman"/>
                  <a:ea typeface="华文新魏" pitchFamily="2" charset="-122"/>
                </a:rPr>
                <a:t>z</a:t>
              </a:r>
            </a:p>
          </p:txBody>
        </p:sp>
        <p:sp>
          <p:nvSpPr>
            <p:cNvPr id="10" name="Text Box 36"/>
            <p:cNvSpPr txBox="1">
              <a:spLocks noChangeArrowheads="1"/>
            </p:cNvSpPr>
            <p:nvPr/>
          </p:nvSpPr>
          <p:spPr bwMode="auto">
            <a:xfrm>
              <a:off x="3961" y="3611"/>
              <a:ext cx="675" cy="252"/>
            </a:xfrm>
            <a:prstGeom prst="rect">
              <a:avLst/>
            </a:prstGeom>
            <a:noFill/>
            <a:ln w="9525">
              <a:noFill/>
              <a:miter lim="800000"/>
            </a:ln>
            <a:effectLst/>
          </p:spPr>
          <p:txBody>
            <a:bodyPr wrap="none">
              <a:spAutoFit/>
            </a:bodyPr>
            <a:lstStyle/>
            <a:p>
              <a:r>
                <a:rPr lang="zh-CN" altLang="en-US" sz="2000" b="1">
                  <a:latin typeface="Times New Roman"/>
                  <a:ea typeface="黑体" panose="02010609060101010101" pitchFamily="2" charset="-122"/>
                </a:rPr>
                <a:t>时间</a:t>
              </a:r>
              <a:r>
                <a:rPr lang="en-US" altLang="zh-CN" sz="2000" b="1">
                  <a:latin typeface="Times New Roman"/>
                  <a:ea typeface="黑体" panose="02010609060101010101" pitchFamily="2" charset="-122"/>
                </a:rPr>
                <a:t>/min</a:t>
              </a:r>
            </a:p>
          </p:txBody>
        </p:sp>
        <p:sp>
          <p:nvSpPr>
            <p:cNvPr id="11" name="Text Box 37"/>
            <p:cNvSpPr txBox="1">
              <a:spLocks noChangeArrowheads="1"/>
            </p:cNvSpPr>
            <p:nvPr/>
          </p:nvSpPr>
          <p:spPr bwMode="auto">
            <a:xfrm>
              <a:off x="304" y="1895"/>
              <a:ext cx="463" cy="743"/>
            </a:xfrm>
            <a:prstGeom prst="rect">
              <a:avLst/>
            </a:prstGeom>
            <a:noFill/>
            <a:ln w="9525">
              <a:noFill/>
              <a:miter lim="800000"/>
            </a:ln>
            <a:effectLst/>
          </p:spPr>
          <p:txBody>
            <a:bodyPr vert="eaVert">
              <a:spAutoFit/>
            </a:bodyPr>
            <a:lstStyle/>
            <a:p>
              <a:endParaRPr lang="zh-CN" altLang="zh-CN" sz="3600">
                <a:solidFill>
                  <a:srgbClr val="FFFF00"/>
                </a:solidFill>
                <a:ea typeface="华文新魏" pitchFamily="2" charset="-122"/>
              </a:endParaRPr>
            </a:p>
          </p:txBody>
        </p:sp>
        <p:sp>
          <p:nvSpPr>
            <p:cNvPr id="12" name="Text Box 38"/>
            <p:cNvSpPr txBox="1">
              <a:spLocks noChangeArrowheads="1"/>
            </p:cNvSpPr>
            <p:nvPr/>
          </p:nvSpPr>
          <p:spPr bwMode="auto">
            <a:xfrm>
              <a:off x="-10" y="2798"/>
              <a:ext cx="116" cy="404"/>
            </a:xfrm>
            <a:prstGeom prst="rect">
              <a:avLst/>
            </a:prstGeom>
            <a:noFill/>
            <a:ln w="9525">
              <a:noFill/>
              <a:miter lim="800000"/>
            </a:ln>
            <a:effectLst/>
          </p:spPr>
          <p:txBody>
            <a:bodyPr wrap="none">
              <a:spAutoFit/>
            </a:bodyPr>
            <a:lstStyle/>
            <a:p>
              <a:endParaRPr lang="zh-CN" altLang="zh-CN" sz="3600">
                <a:solidFill>
                  <a:srgbClr val="FFFF00"/>
                </a:solidFill>
                <a:ea typeface="华文新魏" pitchFamily="2" charset="-122"/>
              </a:endParaRPr>
            </a:p>
          </p:txBody>
        </p:sp>
        <p:sp>
          <p:nvSpPr>
            <p:cNvPr id="13" name="Text Box 39"/>
            <p:cNvSpPr txBox="1">
              <a:spLocks noChangeArrowheads="1"/>
            </p:cNvSpPr>
            <p:nvPr/>
          </p:nvSpPr>
          <p:spPr bwMode="auto">
            <a:xfrm>
              <a:off x="1763" y="1901"/>
              <a:ext cx="380" cy="1688"/>
            </a:xfrm>
            <a:prstGeom prst="rect">
              <a:avLst/>
            </a:prstGeom>
            <a:noFill/>
            <a:ln w="9525">
              <a:noFill/>
              <a:miter lim="800000"/>
            </a:ln>
            <a:effectLst/>
          </p:spPr>
          <p:txBody>
            <a:bodyPr wrap="square">
              <a:spAutoFit/>
            </a:bodyPr>
            <a:lstStyle/>
            <a:p>
              <a:pPr>
                <a:spcBef>
                  <a:spcPct val="50000"/>
                </a:spcBef>
              </a:pPr>
              <a:r>
                <a:rPr lang="en-US" altLang="zh-CN" sz="2400" b="1">
                  <a:latin typeface="Times New Roman"/>
                  <a:ea typeface="华文新魏" pitchFamily="2" charset="-122"/>
                  <a:cs typeface="Times New Roman" panose="02020603050405020304" charset="0"/>
                </a:rPr>
                <a:t>0.9</a:t>
              </a:r>
            </a:p>
            <a:p>
              <a:pPr>
                <a:spcBef>
                  <a:spcPct val="50000"/>
                </a:spcBef>
              </a:pPr>
              <a:r>
                <a:rPr lang="en-US" altLang="zh-CN" sz="2400" b="1">
                  <a:latin typeface="Times New Roman"/>
                  <a:ea typeface="华文新魏" pitchFamily="2" charset="-122"/>
                  <a:cs typeface="Times New Roman" panose="02020603050405020304" charset="0"/>
                </a:rPr>
                <a:t>0.7</a:t>
              </a:r>
            </a:p>
            <a:p>
              <a:pPr>
                <a:spcBef>
                  <a:spcPct val="50000"/>
                </a:spcBef>
              </a:pPr>
              <a:endParaRPr lang="en-US" altLang="zh-CN" sz="2400" b="1">
                <a:latin typeface="Times New Roman"/>
                <a:ea typeface="华文新魏" pitchFamily="2" charset="-122"/>
                <a:cs typeface="Times New Roman" panose="02020603050405020304" charset="0"/>
              </a:endParaRPr>
            </a:p>
            <a:p>
              <a:pPr>
                <a:spcBef>
                  <a:spcPct val="50000"/>
                </a:spcBef>
              </a:pPr>
              <a:endParaRPr lang="en-US" altLang="zh-CN" sz="2400" b="1" smtClean="0">
                <a:latin typeface="Times New Roman"/>
                <a:ea typeface="华文新魏" pitchFamily="2" charset="-122"/>
                <a:cs typeface="Times New Roman" panose="02020603050405020304" charset="0"/>
              </a:endParaRPr>
            </a:p>
            <a:p>
              <a:pPr>
                <a:spcBef>
                  <a:spcPct val="50000"/>
                </a:spcBef>
              </a:pPr>
              <a:r>
                <a:rPr lang="en-US" altLang="zh-CN" sz="2400" b="1" smtClean="0">
                  <a:latin typeface="Times New Roman"/>
                  <a:ea typeface="华文新魏" pitchFamily="2" charset="-122"/>
                  <a:cs typeface="Times New Roman" panose="02020603050405020304" charset="0"/>
                </a:rPr>
                <a:t>0.2</a:t>
              </a:r>
              <a:endParaRPr lang="en-US" altLang="zh-CN" sz="2400" b="1">
                <a:latin typeface="Times New Roman"/>
                <a:ea typeface="华文新魏" pitchFamily="2" charset="-122"/>
                <a:cs typeface="Times New Roman" panose="02020603050405020304" charset="0"/>
              </a:endParaRPr>
            </a:p>
          </p:txBody>
        </p:sp>
        <p:sp>
          <p:nvSpPr>
            <p:cNvPr id="14" name="Text Box 40"/>
            <p:cNvSpPr txBox="1">
              <a:spLocks noChangeArrowheads="1"/>
            </p:cNvSpPr>
            <p:nvPr/>
          </p:nvSpPr>
          <p:spPr bwMode="auto">
            <a:xfrm>
              <a:off x="756" y="1744"/>
              <a:ext cx="442" cy="2015"/>
            </a:xfrm>
            <a:prstGeom prst="rect">
              <a:avLst/>
            </a:prstGeom>
            <a:noFill/>
            <a:ln w="9525">
              <a:noFill/>
              <a:miter lim="800000"/>
            </a:ln>
            <a:effectLst/>
          </p:spPr>
          <p:txBody>
            <a:bodyPr>
              <a:spAutoFit/>
            </a:bodyPr>
            <a:lstStyle/>
            <a:p>
              <a:pPr>
                <a:spcBef>
                  <a:spcPct val="50000"/>
                </a:spcBef>
              </a:pPr>
              <a:r>
                <a:rPr lang="en-US" altLang="zh-CN" sz="2400" b="1">
                  <a:latin typeface="Times New Roman"/>
                  <a:ea typeface="华文新魏" pitchFamily="2" charset="-122"/>
                  <a:cs typeface="Times New Roman" panose="02020603050405020304" charset="0"/>
                </a:rPr>
                <a:t>1.0</a:t>
              </a:r>
            </a:p>
            <a:p>
              <a:pPr>
                <a:spcBef>
                  <a:spcPct val="50000"/>
                </a:spcBef>
              </a:pPr>
              <a:r>
                <a:rPr lang="en-US" altLang="zh-CN" sz="2400" b="1">
                  <a:latin typeface="Times New Roman"/>
                  <a:ea typeface="华文新魏" pitchFamily="2" charset="-122"/>
                  <a:cs typeface="Times New Roman" panose="02020603050405020304" charset="0"/>
                </a:rPr>
                <a:t>0.8</a:t>
              </a:r>
            </a:p>
            <a:p>
              <a:pPr>
                <a:spcBef>
                  <a:spcPct val="50000"/>
                </a:spcBef>
              </a:pPr>
              <a:r>
                <a:rPr lang="en-US" altLang="zh-CN" sz="2400" b="1">
                  <a:latin typeface="Times New Roman"/>
                  <a:ea typeface="华文新魏" pitchFamily="2" charset="-122"/>
                  <a:cs typeface="Times New Roman" panose="02020603050405020304" charset="0"/>
                </a:rPr>
                <a:t>0.6</a:t>
              </a:r>
            </a:p>
            <a:p>
              <a:pPr>
                <a:spcBef>
                  <a:spcPct val="50000"/>
                </a:spcBef>
              </a:pPr>
              <a:r>
                <a:rPr lang="en-US" altLang="zh-CN" sz="2400" b="1">
                  <a:latin typeface="Times New Roman"/>
                  <a:ea typeface="华文新魏" pitchFamily="2" charset="-122"/>
                  <a:cs typeface="Times New Roman" panose="02020603050405020304" charset="0"/>
                </a:rPr>
                <a:t>0.4</a:t>
              </a:r>
            </a:p>
            <a:p>
              <a:pPr>
                <a:spcBef>
                  <a:spcPct val="50000"/>
                </a:spcBef>
              </a:pPr>
              <a:r>
                <a:rPr lang="en-US" altLang="zh-CN" sz="2400" b="1">
                  <a:latin typeface="Times New Roman"/>
                  <a:ea typeface="华文新魏" pitchFamily="2" charset="-122"/>
                  <a:cs typeface="Times New Roman" panose="02020603050405020304" charset="0"/>
                </a:rPr>
                <a:t>0.2</a:t>
              </a:r>
            </a:p>
            <a:p>
              <a:pPr>
                <a:spcBef>
                  <a:spcPct val="50000"/>
                </a:spcBef>
              </a:pPr>
              <a:r>
                <a:rPr lang="en-US" altLang="zh-CN" sz="2400" b="1">
                  <a:latin typeface="Times New Roman"/>
                  <a:ea typeface="华文新魏" pitchFamily="2" charset="-122"/>
                  <a:cs typeface="Times New Roman" panose="02020603050405020304" charset="0"/>
                </a:rPr>
                <a:t>0.0</a:t>
              </a:r>
            </a:p>
          </p:txBody>
        </p:sp>
        <p:sp>
          <p:nvSpPr>
            <p:cNvPr id="15" name="Text Box 41"/>
            <p:cNvSpPr txBox="1">
              <a:spLocks noChangeArrowheads="1"/>
            </p:cNvSpPr>
            <p:nvPr/>
          </p:nvSpPr>
          <p:spPr bwMode="auto">
            <a:xfrm>
              <a:off x="534" y="1780"/>
              <a:ext cx="347" cy="1028"/>
            </a:xfrm>
            <a:prstGeom prst="rect">
              <a:avLst/>
            </a:prstGeom>
            <a:noFill/>
            <a:ln w="9525">
              <a:noFill/>
              <a:miter lim="800000"/>
            </a:ln>
            <a:effectLst/>
          </p:spPr>
          <p:txBody>
            <a:bodyPr vert="horz" wrap="square">
              <a:spAutoFit/>
            </a:bodyPr>
            <a:lstStyle/>
            <a:p>
              <a:pPr>
                <a:spcBef>
                  <a:spcPct val="50000"/>
                </a:spcBef>
              </a:pPr>
              <a:r>
                <a:rPr kumimoji="1" lang="zh-CN" altLang="en-US" sz="2000" b="1">
                  <a:latin typeface="Times New Roman"/>
                  <a:ea typeface="黑体" panose="02010609060101010101" pitchFamily="2" charset="-122"/>
                  <a:cs typeface="Times New Roman" panose="02020603050405020304" charset="0"/>
                </a:rPr>
                <a:t>物质的量</a:t>
              </a:r>
              <a:r>
                <a:rPr kumimoji="1" lang="en-US" altLang="zh-CN" sz="2000" b="1">
                  <a:latin typeface="Times New Roman"/>
                  <a:ea typeface="黑体" panose="02010609060101010101" pitchFamily="2" charset="-122"/>
                  <a:cs typeface="Times New Roman" panose="02020603050405020304" charset="0"/>
                </a:rPr>
                <a:t>mol</a:t>
              </a:r>
            </a:p>
          </p:txBody>
        </p:sp>
        <p:sp>
          <p:nvSpPr>
            <p:cNvPr id="16" name="Text Box 42"/>
            <p:cNvSpPr txBox="1">
              <a:spLocks noChangeArrowheads="1"/>
            </p:cNvSpPr>
            <p:nvPr/>
          </p:nvSpPr>
          <p:spPr bwMode="auto">
            <a:xfrm>
              <a:off x="1141" y="3508"/>
              <a:ext cx="2608" cy="404"/>
            </a:xfrm>
            <a:prstGeom prst="rect">
              <a:avLst/>
            </a:prstGeom>
            <a:noFill/>
            <a:ln w="9525">
              <a:noFill/>
              <a:miter lim="800000"/>
            </a:ln>
            <a:effectLst/>
          </p:spPr>
          <p:txBody>
            <a:bodyPr>
              <a:spAutoFit/>
            </a:bodyPr>
            <a:lstStyle/>
            <a:p>
              <a:pPr>
                <a:spcBef>
                  <a:spcPct val="50000"/>
                </a:spcBef>
              </a:pPr>
              <a:r>
                <a:rPr kumimoji="1" lang="en-US" altLang="zh-CN" sz="3600" b="1">
                  <a:solidFill>
                    <a:srgbClr val="FFFF00"/>
                  </a:solidFill>
                  <a:latin typeface="Times New Roman"/>
                  <a:cs typeface="Times New Roman" panose="02020603050405020304" charset="0"/>
                </a:rPr>
                <a:t>     </a:t>
              </a:r>
              <a:r>
                <a:rPr lang="en-US" altLang="zh-CN" sz="2800" b="1">
                  <a:latin typeface="Times New Roman"/>
                  <a:ea typeface="华文新魏" pitchFamily="2" charset="-122"/>
                  <a:cs typeface="Times New Roman" panose="02020603050405020304" charset="0"/>
                </a:rPr>
                <a:t>1       </a:t>
              </a:r>
              <a:r>
                <a:rPr lang="en-US" altLang="zh-CN" sz="2800" b="1" smtClean="0">
                  <a:latin typeface="Times New Roman"/>
                  <a:ea typeface="华文新魏" pitchFamily="2" charset="-122"/>
                  <a:cs typeface="Times New Roman" panose="02020603050405020304" charset="0"/>
                </a:rPr>
                <a:t> 2       3        4        5</a:t>
              </a:r>
              <a:endParaRPr lang="en-US" altLang="zh-CN" sz="2800" b="1">
                <a:latin typeface="Times New Roman"/>
                <a:ea typeface="华文新魏" pitchFamily="2" charset="-122"/>
                <a:cs typeface="Times New Roman" panose="02020603050405020304" charset="0"/>
              </a:endParaRPr>
            </a:p>
          </p:txBody>
        </p:sp>
      </p:grpSp>
      <p:grpSp>
        <p:nvGrpSpPr>
          <p:cNvPr id="43" name="组合 50"/>
          <p:cNvGrpSpPr/>
          <p:nvPr/>
        </p:nvGrpSpPr>
        <p:grpSpPr>
          <a:xfrm>
            <a:off x="8802807" y="1467410"/>
            <a:ext cx="2317023" cy="523220"/>
            <a:chOff x="8766612" y="1753795"/>
            <a:chExt cx="2317023" cy="523220"/>
          </a:xfrm>
        </p:grpSpPr>
        <p:sp>
          <p:nvSpPr>
            <p:cNvPr id="3" name="Text Box 3"/>
            <p:cNvSpPr txBox="1">
              <a:spLocks noChangeArrowheads="1"/>
            </p:cNvSpPr>
            <p:nvPr/>
          </p:nvSpPr>
          <p:spPr bwMode="auto">
            <a:xfrm>
              <a:off x="8766612" y="1753795"/>
              <a:ext cx="2317023" cy="523220"/>
            </a:xfrm>
            <a:prstGeom prst="rect">
              <a:avLst/>
            </a:prstGeom>
            <a:noFill/>
            <a:ln w="9525">
              <a:noFill/>
              <a:miter lim="800000"/>
            </a:ln>
            <a:effectLst/>
          </p:spPr>
          <p:txBody>
            <a:bodyPr wrap="square">
              <a:spAutoFit/>
            </a:bodyPr>
            <a:lstStyle/>
            <a:p>
              <a:pPr>
                <a:spcBef>
                  <a:spcPct val="50000"/>
                </a:spcBef>
              </a:pPr>
              <a:r>
                <a:rPr kumimoji="1" lang="en-US" altLang="zh-CN" sz="2800" b="1" smtClean="0">
                  <a:solidFill>
                    <a:srgbClr val="FF0000"/>
                  </a:solidFill>
                  <a:latin typeface="Times New Roman"/>
                  <a:ea typeface="黑体" panose="02010609060101010101" pitchFamily="2" charset="-122"/>
                </a:rPr>
                <a:t>3x+y         2z</a:t>
              </a:r>
              <a:endParaRPr kumimoji="1" lang="en-US" altLang="zh-CN" sz="2800" b="1">
                <a:solidFill>
                  <a:srgbClr val="FF0000"/>
                </a:solidFill>
                <a:latin typeface="Times New Roman"/>
                <a:ea typeface="黑体" panose="02010609060101010101" pitchFamily="2" charset="-122"/>
              </a:endParaRPr>
            </a:p>
          </p:txBody>
        </p:sp>
        <p:grpSp>
          <p:nvGrpSpPr>
            <p:cNvPr id="44" name="Group 41"/>
            <p:cNvGrpSpPr/>
            <p:nvPr/>
          </p:nvGrpSpPr>
          <p:grpSpPr>
            <a:xfrm>
              <a:off x="9753600" y="1911926"/>
              <a:ext cx="512620" cy="318655"/>
              <a:chOff x="884" y="3975"/>
              <a:chExt cx="272" cy="135"/>
            </a:xfrm>
          </p:grpSpPr>
          <p:sp>
            <p:nvSpPr>
              <p:cNvPr id="47" name="Line 42"/>
              <p:cNvSpPr>
                <a:spLocks noChangeShapeType="1"/>
              </p:cNvSpPr>
              <p:nvPr/>
            </p:nvSpPr>
            <p:spPr bwMode="auto">
              <a:xfrm>
                <a:off x="884" y="4020"/>
                <a:ext cx="272" cy="0"/>
              </a:xfrm>
              <a:prstGeom prst="line">
                <a:avLst/>
              </a:prstGeom>
              <a:noFill/>
              <a:ln w="25400">
                <a:solidFill>
                  <a:srgbClr val="FF0000"/>
                </a:solidFill>
                <a:miter lim="800000"/>
              </a:ln>
              <a:effectLst/>
            </p:spPr>
            <p:txBody>
              <a:bodyPr wrap="none"/>
              <a:lstStyle/>
              <a:p>
                <a:endParaRPr lang="zh-CN" altLang="en-US"/>
              </a:p>
            </p:txBody>
          </p:sp>
          <p:sp>
            <p:nvSpPr>
              <p:cNvPr id="48" name="Line 43"/>
              <p:cNvSpPr>
                <a:spLocks noChangeShapeType="1"/>
              </p:cNvSpPr>
              <p:nvPr/>
            </p:nvSpPr>
            <p:spPr bwMode="auto">
              <a:xfrm>
                <a:off x="884" y="4065"/>
                <a:ext cx="272" cy="0"/>
              </a:xfrm>
              <a:prstGeom prst="line">
                <a:avLst/>
              </a:prstGeom>
              <a:noFill/>
              <a:ln w="25400">
                <a:solidFill>
                  <a:srgbClr val="FF0000"/>
                </a:solidFill>
                <a:miter lim="800000"/>
              </a:ln>
              <a:effectLst/>
            </p:spPr>
            <p:txBody>
              <a:bodyPr wrap="none"/>
              <a:lstStyle/>
              <a:p>
                <a:endParaRPr lang="zh-CN" altLang="en-US"/>
              </a:p>
            </p:txBody>
          </p:sp>
          <p:sp>
            <p:nvSpPr>
              <p:cNvPr id="49" name="Line 44"/>
              <p:cNvSpPr>
                <a:spLocks noChangeShapeType="1"/>
              </p:cNvSpPr>
              <p:nvPr/>
            </p:nvSpPr>
            <p:spPr bwMode="auto">
              <a:xfrm flipH="1" flipV="1">
                <a:off x="1111" y="3975"/>
                <a:ext cx="45" cy="45"/>
              </a:xfrm>
              <a:prstGeom prst="line">
                <a:avLst/>
              </a:prstGeom>
              <a:noFill/>
              <a:ln w="25400">
                <a:solidFill>
                  <a:srgbClr val="FF0000"/>
                </a:solidFill>
                <a:miter lim="800000"/>
              </a:ln>
              <a:effectLst/>
            </p:spPr>
            <p:txBody>
              <a:bodyPr wrap="none"/>
              <a:lstStyle/>
              <a:p>
                <a:endParaRPr lang="zh-CN" altLang="en-US"/>
              </a:p>
            </p:txBody>
          </p:sp>
          <p:sp>
            <p:nvSpPr>
              <p:cNvPr id="50" name="Line 45"/>
              <p:cNvSpPr>
                <a:spLocks noChangeShapeType="1"/>
              </p:cNvSpPr>
              <p:nvPr/>
            </p:nvSpPr>
            <p:spPr bwMode="auto">
              <a:xfrm flipH="1" flipV="1">
                <a:off x="884" y="4065"/>
                <a:ext cx="45" cy="45"/>
              </a:xfrm>
              <a:prstGeom prst="line">
                <a:avLst/>
              </a:prstGeom>
              <a:noFill/>
              <a:ln w="25400">
                <a:solidFill>
                  <a:srgbClr val="FF0000"/>
                </a:solidFill>
                <a:miter lim="800000"/>
              </a:ln>
              <a:effectLst/>
            </p:spPr>
            <p:txBody>
              <a:bodyPr wrap="none"/>
              <a:lstStyle/>
              <a:p>
                <a:endParaRPr lang="zh-CN" altLang="en-US"/>
              </a:p>
            </p:txBody>
          </p:sp>
        </p:grpSp>
      </p:gr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3000"/>
                                        <p:tgtEl>
                                          <p:spTgt spid="4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by="(-#ppt_w*2)" calcmode="lin" valueType="num">
                                      <p:cBhvr rctx="PPT">
                                        <p:cTn id="13" dur="500" autoRev="1" fill="hold">
                                          <p:stCondLst>
                                            <p:cond delay="0"/>
                                          </p:stCondLst>
                                        </p:cTn>
                                        <p:tgtEl>
                                          <p:spTgt spid="4"/>
                                        </p:tgtEl>
                                        <p:attrNameLst>
                                          <p:attrName>ppt_w</p:attrName>
                                        </p:attrNameLst>
                                      </p:cBhvr>
                                    </p:anim>
                                    <p:anim by="(#ppt_w*0.50)" calcmode="lin" valueType="num">
                                      <p:cBhvr>
                                        <p:cTn id="14" dur="500" decel="50000" autoRev="1" fill="hold">
                                          <p:stCondLst>
                                            <p:cond delay="0"/>
                                          </p:stCondLst>
                                        </p:cTn>
                                        <p:tgtEl>
                                          <p:spTgt spid="4"/>
                                        </p:tgtEl>
                                        <p:attrNameLst>
                                          <p:attrName>ppt_x</p:attrName>
                                        </p:attrNameLst>
                                      </p:cBhvr>
                                    </p:anim>
                                    <p:anim from="(-#ppt_h/2)" to="(#ppt_y)" calcmode="lin" valueType="num">
                                      <p:cBhvr>
                                        <p:cTn id="15" dur="1000" fill="hold">
                                          <p:stCondLst>
                                            <p:cond delay="0"/>
                                          </p:stCondLst>
                                        </p:cTn>
                                        <p:tgtEl>
                                          <p:spTgt spid="4"/>
                                        </p:tgtEl>
                                        <p:attrNameLst>
                                          <p:attrName>ppt_y</p:attrName>
                                        </p:attrNameLst>
                                      </p:cBhvr>
                                    </p:anim>
                                    <p:animRot by="21600000">
                                      <p:cBhvr>
                                        <p:cTn id="16"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 name="矩形 8"/>
          <p:cNvSpPr/>
          <p:nvPr/>
        </p:nvSpPr>
        <p:spPr>
          <a:xfrm>
            <a:off x="117475" y="300990"/>
            <a:ext cx="2418080" cy="768350"/>
          </a:xfrm>
          <a:prstGeom prst="rect">
            <a:avLst/>
          </a:prstGeom>
          <a:noFill/>
          <a:ln>
            <a:noFill/>
          </a:ln>
        </p:spPr>
        <p:txBody>
          <a:bodyPr wrap="none" rtlCol="0" anchor="t">
            <a:spAutoFit/>
          </a:bodyPr>
          <a:lstStyle/>
          <a:p>
            <a:pPr algn="ctr"/>
            <a:r>
              <a:rPr lang="zh-CN" altLang="en-US" sz="4400" b="1">
                <a:solidFill>
                  <a:srgbClr val="00B050"/>
                </a:solidFill>
                <a:effectLst>
                  <a:outerShdw blurRad="38100" dist="19050" dir="2700000" algn="tl" rotWithShape="0">
                    <a:schemeClr val="dk1">
                      <a:alpha val="40000"/>
                    </a:schemeClr>
                  </a:outerShdw>
                </a:effectLst>
              </a:rPr>
              <a:t>特别强调</a:t>
            </a:r>
          </a:p>
        </p:txBody>
      </p:sp>
      <p:sp>
        <p:nvSpPr>
          <p:cNvPr id="5" name="Rectangle 3"/>
          <p:cNvSpPr txBox="1">
            <a:spLocks noChangeArrowheads="1"/>
          </p:cNvSpPr>
          <p:nvPr/>
        </p:nvSpPr>
        <p:spPr>
          <a:xfrm>
            <a:off x="771552" y="2436726"/>
            <a:ext cx="10474118" cy="1269134"/>
          </a:xfrm>
          <a:prstGeom prst="rect">
            <a:avLst/>
          </a:prstGeom>
        </p:spPr>
        <p:txBody>
          <a:bodyPr/>
          <a:lstStyle/>
          <a:p>
            <a:pPr marR="0" lvl="0" algn="just" defTabSz="914400" rtl="0" eaLnBrk="1" fontAlgn="auto" latinLnBrk="0" hangingPunct="1">
              <a:lnSpc>
                <a:spcPct val="150000"/>
              </a:lnSpc>
              <a:spcBef>
                <a:spcPct val="0"/>
              </a:spcBef>
              <a:spcAft>
                <a:spcPct val="0"/>
              </a:spcAft>
              <a:buClrTx/>
              <a:buSzTx/>
              <a:buFontTx/>
              <a:buNone/>
              <a:defRPr/>
            </a:pPr>
            <a:r>
              <a:rPr kumimoji="0" lang="zh-CN" altLang="en-US" sz="2800" b="1" i="0" u="none" strike="noStrike" kern="1200" cap="none" spc="0" normalizeH="0" noProof="0" smtClean="0">
                <a:ln>
                  <a:noFill/>
                </a:ln>
                <a:solidFill>
                  <a:schemeClr val="tx1"/>
                </a:solidFill>
                <a:effectLst/>
                <a:uLnTx/>
                <a:uFillTx/>
                <a:latin typeface="Times New Roman"/>
                <a:ea typeface="黑体" panose="02010609060101010101" pitchFamily="2" charset="-122"/>
                <a:cs typeface="+mn-cs"/>
              </a:rPr>
              <a:t>（</a:t>
            </a:r>
            <a:r>
              <a:rPr kumimoji="0" lang="en-US" altLang="zh-CN" sz="2800" b="1" i="0" u="none" strike="noStrike" kern="1200" cap="none" spc="0" normalizeH="0" noProof="0" smtClean="0">
                <a:ln>
                  <a:noFill/>
                </a:ln>
                <a:solidFill>
                  <a:schemeClr val="tx1"/>
                </a:solidFill>
                <a:effectLst/>
                <a:uLnTx/>
                <a:uFillTx/>
                <a:latin typeface="Times New Roman"/>
                <a:ea typeface="黑体" panose="02010609060101010101" pitchFamily="2" charset="-122"/>
                <a:cs typeface="+mn-cs"/>
              </a:rPr>
              <a:t>3</a:t>
            </a:r>
            <a:r>
              <a:rPr kumimoji="0" lang="zh-CN" altLang="en-US" sz="2800" b="1" i="0" u="none" strike="noStrike" kern="1200" cap="none" spc="0" normalizeH="0" noProof="0" smtClean="0">
                <a:ln>
                  <a:noFill/>
                </a:ln>
                <a:solidFill>
                  <a:schemeClr val="tx1"/>
                </a:solidFill>
                <a:effectLst/>
                <a:uLnTx/>
                <a:uFillTx/>
                <a:latin typeface="Times New Roman"/>
                <a:ea typeface="黑体" panose="02010609060101010101" pitchFamily="2" charset="-122"/>
                <a:cs typeface="+mn-cs"/>
              </a:rPr>
              <a:t>）不同的物质表示的同一反应的反应速率，其数值不一定相等，其数值之比等于化学方程式的计量数之比</a:t>
            </a:r>
          </a:p>
        </p:txBody>
      </p:sp>
      <p:sp>
        <p:nvSpPr>
          <p:cNvPr id="7" name="矩形 6"/>
          <p:cNvSpPr/>
          <p:nvPr/>
        </p:nvSpPr>
        <p:spPr>
          <a:xfrm>
            <a:off x="792480" y="1069340"/>
            <a:ext cx="6160770" cy="737235"/>
          </a:xfrm>
          <a:prstGeom prst="rect">
            <a:avLst/>
          </a:prstGeom>
        </p:spPr>
        <p:txBody>
          <a:bodyPr wrap="square">
            <a:spAutoFit/>
          </a:bodyPr>
          <a:lstStyle/>
          <a:p>
            <a:pPr lvl="0" algn="just" eaLnBrk="1" fontAlgn="auto" hangingPunct="1">
              <a:lnSpc>
                <a:spcPct val="150000"/>
              </a:lnSpc>
              <a:spcBef>
                <a:spcPct val="0"/>
              </a:spcBef>
              <a:spcAft>
                <a:spcPct val="0"/>
              </a:spcAft>
              <a:defRPr/>
            </a:pPr>
            <a:r>
              <a:rPr lang="zh-CN" altLang="en-US" sz="2800" b="1" smtClean="0">
                <a:solidFill>
                  <a:prstClr val="black"/>
                </a:solidFill>
                <a:latin typeface="Times New Roman"/>
                <a:ea typeface="黑体" panose="02010609060101010101" pitchFamily="2" charset="-122"/>
              </a:rPr>
              <a:t>（</a:t>
            </a:r>
            <a:r>
              <a:rPr lang="en-US" altLang="zh-CN" sz="2800" b="1" smtClean="0">
                <a:solidFill>
                  <a:prstClr val="black"/>
                </a:solidFill>
                <a:latin typeface="Times New Roman"/>
                <a:ea typeface="黑体" panose="02010609060101010101" pitchFamily="2" charset="-122"/>
              </a:rPr>
              <a:t>1</a:t>
            </a:r>
            <a:r>
              <a:rPr lang="zh-CN" altLang="en-US" sz="2800" b="1" smtClean="0">
                <a:solidFill>
                  <a:prstClr val="black"/>
                </a:solidFill>
                <a:latin typeface="Times New Roman"/>
                <a:ea typeface="黑体" panose="02010609060101010101" pitchFamily="2" charset="-122"/>
              </a:rPr>
              <a:t>）反应速率均为正数，没有负数</a:t>
            </a:r>
          </a:p>
        </p:txBody>
      </p:sp>
      <p:sp>
        <p:nvSpPr>
          <p:cNvPr id="8" name="矩形 7"/>
          <p:cNvSpPr/>
          <p:nvPr/>
        </p:nvSpPr>
        <p:spPr>
          <a:xfrm>
            <a:off x="792208" y="1806735"/>
            <a:ext cx="10493828" cy="737235"/>
          </a:xfrm>
          <a:prstGeom prst="rect">
            <a:avLst/>
          </a:prstGeom>
        </p:spPr>
        <p:txBody>
          <a:bodyPr wrap="square">
            <a:spAutoFit/>
          </a:bodyPr>
          <a:lstStyle/>
          <a:p>
            <a:pPr lvl="0" algn="just" eaLnBrk="1" fontAlgn="auto" hangingPunct="1">
              <a:lnSpc>
                <a:spcPct val="150000"/>
              </a:lnSpc>
              <a:spcBef>
                <a:spcPct val="0"/>
              </a:spcBef>
              <a:spcAft>
                <a:spcPct val="0"/>
              </a:spcAft>
              <a:defRPr/>
            </a:pPr>
            <a:r>
              <a:rPr lang="zh-CN" altLang="en-US" sz="2800" b="1" smtClean="0">
                <a:solidFill>
                  <a:prstClr val="black"/>
                </a:solidFill>
                <a:latin typeface="Times New Roman"/>
                <a:ea typeface="黑体" panose="02010609060101010101" pitchFamily="2" charset="-122"/>
              </a:rPr>
              <a:t>（</a:t>
            </a:r>
            <a:r>
              <a:rPr lang="en-US" altLang="zh-CN" sz="2800" b="1" smtClean="0">
                <a:solidFill>
                  <a:prstClr val="black"/>
                </a:solidFill>
                <a:latin typeface="Times New Roman"/>
                <a:ea typeface="黑体" panose="02010609060101010101" pitchFamily="2" charset="-122"/>
              </a:rPr>
              <a:t>2</a:t>
            </a:r>
            <a:r>
              <a:rPr lang="zh-CN" altLang="en-US" sz="2800" b="1" smtClean="0">
                <a:solidFill>
                  <a:prstClr val="black"/>
                </a:solidFill>
                <a:latin typeface="Times New Roman"/>
                <a:ea typeface="黑体" panose="02010609060101010101" pitchFamily="2" charset="-122"/>
              </a:rPr>
              <a:t>）反应速率是一段时间内的平均速率，不是瞬时速率</a:t>
            </a:r>
          </a:p>
        </p:txBody>
      </p:sp>
      <p:sp>
        <p:nvSpPr>
          <p:cNvPr id="2" name="Rectangle 6"/>
          <p:cNvSpPr>
            <a:spLocks noChangeArrowheads="1"/>
          </p:cNvSpPr>
          <p:nvPr/>
        </p:nvSpPr>
        <p:spPr bwMode="auto">
          <a:xfrm>
            <a:off x="771756" y="3705976"/>
            <a:ext cx="9892145" cy="1383665"/>
          </a:xfrm>
          <a:prstGeom prst="rect">
            <a:avLst/>
          </a:prstGeom>
          <a:noFill/>
          <a:ln w="9525">
            <a:noFill/>
            <a:miter lim="800000"/>
          </a:ln>
          <a:effectLst/>
        </p:spPr>
        <p:txBody>
          <a:bodyPr wrap="square">
            <a:spAutoFit/>
          </a:bodyPr>
          <a:lstStyle/>
          <a:p>
            <a:pPr algn="just">
              <a:lnSpc>
                <a:spcPct val="150000"/>
              </a:lnSpc>
            </a:pPr>
            <a:r>
              <a:rPr lang="zh-CN" altLang="en-US" sz="2800" b="1">
                <a:solidFill>
                  <a:srgbClr val="000000"/>
                </a:solidFill>
                <a:latin typeface="Times New Roman"/>
                <a:ea typeface="黑体" panose="02010609060101010101" pitchFamily="2" charset="-122"/>
              </a:rPr>
              <a:t>（</a:t>
            </a:r>
            <a:r>
              <a:rPr lang="en-US" altLang="zh-CN" sz="2800" b="1">
                <a:solidFill>
                  <a:srgbClr val="000000"/>
                </a:solidFill>
                <a:latin typeface="Times New Roman"/>
                <a:ea typeface="黑体" panose="02010609060101010101" pitchFamily="2" charset="-122"/>
              </a:rPr>
              <a:t>4</a:t>
            </a:r>
            <a:r>
              <a:rPr lang="zh-CN" altLang="en-US" sz="2800" b="1">
                <a:solidFill>
                  <a:srgbClr val="000000"/>
                </a:solidFill>
                <a:latin typeface="Times New Roman"/>
                <a:ea typeface="黑体" panose="02010609060101010101" pitchFamily="2" charset="-122"/>
              </a:rPr>
              <a:t>）</a:t>
            </a:r>
            <a:r>
              <a:rPr lang="zh-CN" altLang="en-US" sz="2800" b="1">
                <a:latin typeface="Times New Roman"/>
                <a:ea typeface="黑体" panose="02010609060101010101" pitchFamily="2" charset="-122"/>
              </a:rPr>
              <a:t>固体和纯液体的浓度视为常数（保持不变），即不用固体物质与液体物质表示反应速率。</a:t>
            </a:r>
          </a:p>
        </p:txBody>
      </p:sp>
      <p:sp>
        <p:nvSpPr>
          <p:cNvPr id="3" name="Text Box 7"/>
          <p:cNvSpPr txBox="1">
            <a:spLocks noChangeArrowheads="1"/>
          </p:cNvSpPr>
          <p:nvPr/>
        </p:nvSpPr>
        <p:spPr bwMode="auto">
          <a:xfrm>
            <a:off x="729675" y="5089294"/>
            <a:ext cx="9933708" cy="1383665"/>
          </a:xfrm>
          <a:prstGeom prst="rect">
            <a:avLst/>
          </a:prstGeom>
          <a:noFill/>
          <a:ln w="9525" algn="ctr">
            <a:noFill/>
            <a:miter lim="800000"/>
          </a:ln>
          <a:effectLst/>
        </p:spPr>
        <p:txBody>
          <a:bodyPr wrap="square">
            <a:spAutoFit/>
          </a:bodyPr>
          <a:lstStyle/>
          <a:p>
            <a:pPr algn="just">
              <a:lnSpc>
                <a:spcPct val="150000"/>
              </a:lnSpc>
              <a:spcBef>
                <a:spcPct val="0"/>
              </a:spcBef>
            </a:pPr>
            <a:r>
              <a:rPr kumimoji="1" lang="zh-CN" altLang="en-US" sz="2800" b="1">
                <a:solidFill>
                  <a:srgbClr val="000000"/>
                </a:solidFill>
                <a:latin typeface="Times New Roman"/>
                <a:ea typeface="黑体" panose="02010609060101010101" pitchFamily="2" charset="-122"/>
              </a:rPr>
              <a:t>（</a:t>
            </a:r>
            <a:r>
              <a:rPr kumimoji="1" lang="en-US" altLang="zh-CN" sz="2800" b="1">
                <a:solidFill>
                  <a:srgbClr val="000000"/>
                </a:solidFill>
                <a:latin typeface="Times New Roman"/>
                <a:ea typeface="黑体" panose="02010609060101010101" pitchFamily="2" charset="-122"/>
              </a:rPr>
              <a:t>5</a:t>
            </a:r>
            <a:r>
              <a:rPr kumimoji="1" lang="zh-CN" altLang="en-US" sz="2800" b="1">
                <a:solidFill>
                  <a:srgbClr val="000000"/>
                </a:solidFill>
                <a:latin typeface="Times New Roman"/>
                <a:ea typeface="黑体" panose="02010609060101010101" pitchFamily="2" charset="-122"/>
              </a:rPr>
              <a:t>）用化学反应速</a:t>
            </a:r>
            <a:r>
              <a:rPr kumimoji="1" lang="zh-CN" altLang="en-US" sz="2800" b="1">
                <a:latin typeface="Times New Roman"/>
                <a:ea typeface="黑体" panose="02010609060101010101" pitchFamily="2" charset="-122"/>
              </a:rPr>
              <a:t>率来比较不同反应进行得快慢或同一反应在不同条件下反应的快慢时，应选择同一物质来</a:t>
            </a:r>
            <a:r>
              <a:rPr kumimoji="1" lang="zh-CN" altLang="en-US" sz="2800" b="1">
                <a:solidFill>
                  <a:srgbClr val="000000"/>
                </a:solidFill>
                <a:latin typeface="Times New Roman"/>
                <a:ea typeface="黑体" panose="02010609060101010101" pitchFamily="2" charset="-122"/>
              </a:rPr>
              <a:t>比较。</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3"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checkerboard(across)">
                                      <p:cBhvr>
                                        <p:cTn id="21" dur="500"/>
                                        <p:tgtEl>
                                          <p:spTgt spid="5">
                                            <p:txEl>
                                              <p:pRg st="0" end="0"/>
                                            </p:txEl>
                                          </p:spTgt>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5" presetClass="entr" presetSubtype="10" fill="hold" grpId="5"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across)">
                                      <p:cBhvr>
                                        <p:cTn id="27" dur="500"/>
                                        <p:tgtEl>
                                          <p:spTgt spid="2"/>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1" presetClass="entr" presetSubtype="0" fill="hold" grpId="6" nodeType="clickEffect">
                                  <p:stCondLst>
                                    <p:cond delay="0"/>
                                  </p:stCondLst>
                                  <p:childTnLst>
                                    <p:set>
                                      <p:cBhvr>
                                        <p:cTn id="3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1"/>
      <p:bldP spid="7" grpId="2"/>
      <p:bldP spid="8" grpId="3"/>
      <p:bldP spid="8" grpId="4"/>
      <p:bldP spid="2" grpId="5"/>
      <p:bldP spid="3" grpId="6"/>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151130" y="428625"/>
            <a:ext cx="4007485" cy="755650"/>
          </a:xfrm>
          <a:prstGeom prst="rect">
            <a:avLst/>
          </a:prstGeom>
          <a:noFill/>
        </p:spPr>
        <p:txBody>
          <a:bodyPr wrap="none" rtlCol="0" anchor="t">
            <a:spAutoFit/>
            <a:scene3d>
              <a:camera prst="orthographicFront"/>
              <a:lightRig rig="threePt" dir="t"/>
            </a:scene3d>
          </a:bodyPr>
          <a:lstStyle/>
          <a:p>
            <a:pPr indent="267970">
              <a:lnSpc>
                <a:spcPct val="120000"/>
              </a:lnSpc>
              <a:spcAft>
                <a:spcPct val="0"/>
              </a:spcAft>
              <a:tabLst>
                <a:tab pos="1029335"/>
                <a:tab pos="1850390"/>
                <a:tab pos="2538095"/>
                <a:tab pos="3221990"/>
              </a:tabLst>
            </a:pPr>
            <a:r>
              <a:rPr lang="en-US" altLang="zh-CN" sz="3600" b="1">
                <a:solidFill>
                  <a:schemeClr val="tx1"/>
                </a:solidFill>
                <a:effectLst>
                  <a:outerShdw blurRad="38100" dist="19050" dir="2700000" algn="tl" rotWithShape="0">
                    <a:schemeClr val="dk1">
                      <a:alpha val="40000"/>
                    </a:schemeClr>
                  </a:outerShdw>
                </a:effectLst>
                <a:latin typeface="Times New Roman"/>
                <a:cs typeface="Times New Roman" panose="02020603050405020304" charset="0"/>
                <a:sym typeface="+mn-ea"/>
              </a:rPr>
              <a:t>5.</a:t>
            </a:r>
            <a:r>
              <a:rPr lang="zh-CN" altLang="zh-CN" sz="3600" b="1">
                <a:solidFill>
                  <a:schemeClr val="tx1"/>
                </a:solidFill>
                <a:effectLst>
                  <a:outerShdw blurRad="38100" dist="19050" dir="2700000" algn="tl" rotWithShape="0">
                    <a:schemeClr val="dk1">
                      <a:alpha val="40000"/>
                    </a:schemeClr>
                  </a:outerShdw>
                </a:effectLst>
                <a:latin typeface="Arial" pitchFamily="34" charset="0"/>
                <a:ea typeface="黑体" panose="02010609060101010101" pitchFamily="2" charset="-122"/>
                <a:cs typeface="Times New Roman" panose="02020603050405020304" charset="0"/>
                <a:sym typeface="+mn-ea"/>
              </a:rPr>
              <a:t>反应速率的计算</a:t>
            </a:r>
          </a:p>
        </p:txBody>
      </p:sp>
      <p:sp>
        <p:nvSpPr>
          <p:cNvPr id="2" name="文本框 1"/>
          <p:cNvSpPr txBox="1"/>
          <p:nvPr/>
        </p:nvSpPr>
        <p:spPr>
          <a:xfrm>
            <a:off x="688975" y="1309370"/>
            <a:ext cx="10913110" cy="6185535"/>
          </a:xfrm>
          <a:prstGeom prst="rect">
            <a:avLst/>
          </a:prstGeom>
          <a:noFill/>
        </p:spPr>
        <p:txBody>
          <a:bodyPr wrap="square" rtlCol="0" anchor="t">
            <a:spAutoFit/>
          </a:bodyPr>
          <a:lstStyle/>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(1)</a:t>
            </a:r>
            <a:r>
              <a:rPr lang="zh-CN" altLang="en-US" sz="2400" b="1">
                <a:solidFill>
                  <a:srgbClr val="000000"/>
                </a:solidFill>
                <a:latin typeface="宋体" pitchFamily="2" charset="-122"/>
                <a:ea typeface="宋体" pitchFamily="2" charset="-122"/>
                <a:cs typeface="Times New Roman" panose="02020603050405020304" charset="0"/>
                <a:sym typeface="+mn-ea"/>
              </a:rPr>
              <a:t>定义式法</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zh-CN" altLang="en-US" sz="2400" b="1">
                <a:solidFill>
                  <a:srgbClr val="000000"/>
                </a:solidFill>
                <a:latin typeface="宋体" pitchFamily="2" charset="-122"/>
                <a:ea typeface="宋体" pitchFamily="2" charset="-122"/>
                <a:cs typeface="Times New Roman" panose="02020603050405020304" charset="0"/>
                <a:sym typeface="+mn-ea"/>
              </a:rPr>
              <a:t>利用公式</a:t>
            </a:r>
            <a:r>
              <a:rPr lang="en-US" altLang="zh-CN" sz="2400" b="1" err="1">
                <a:solidFill>
                  <a:srgbClr val="000000"/>
                </a:solidFill>
                <a:latin typeface="宋体" pitchFamily="2" charset="-122"/>
                <a:ea typeface="宋体" pitchFamily="2" charset="-122"/>
                <a:cs typeface="Times New Roman" panose="02020603050405020304" charset="0"/>
                <a:sym typeface="+mn-ea"/>
              </a:rPr>
              <a:t>v=       </a:t>
            </a:r>
            <a:r>
              <a:rPr lang="zh-CN" altLang="en-US" sz="2400" b="1">
                <a:solidFill>
                  <a:srgbClr val="000000"/>
                </a:solidFill>
                <a:latin typeface="宋体" pitchFamily="2" charset="-122"/>
                <a:ea typeface="宋体" pitchFamily="2" charset="-122"/>
                <a:cs typeface="Times New Roman" panose="02020603050405020304" charset="0"/>
                <a:sym typeface="+mn-ea"/>
              </a:rPr>
              <a:t>，</a:t>
            </a:r>
            <a:r>
              <a:rPr lang="en-US" altLang="zh-CN" sz="2400" b="1">
                <a:solidFill>
                  <a:srgbClr val="000000"/>
                </a:solidFill>
                <a:latin typeface="宋体" pitchFamily="2" charset="-122"/>
                <a:ea typeface="宋体" pitchFamily="2" charset="-122"/>
                <a:cs typeface="Times New Roman" panose="02020603050405020304" charset="0"/>
                <a:sym typeface="+mn-ea"/>
              </a:rPr>
              <a:t> </a:t>
            </a:r>
            <a:r>
              <a:rPr lang="zh-CN" altLang="en-US" sz="2400" b="1">
                <a:solidFill>
                  <a:srgbClr val="000000"/>
                </a:solidFill>
                <a:latin typeface="宋体" pitchFamily="2" charset="-122"/>
                <a:ea typeface="宋体" pitchFamily="2" charset="-122"/>
                <a:cs typeface="Times New Roman" panose="02020603050405020304" charset="0"/>
                <a:sym typeface="+mn-ea"/>
              </a:rPr>
              <a:t>计算化学反应速率。</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(2)</a:t>
            </a:r>
            <a:r>
              <a:rPr lang="zh-CN" altLang="en-US" sz="2400" b="1">
                <a:solidFill>
                  <a:srgbClr val="000000"/>
                </a:solidFill>
                <a:latin typeface="宋体" pitchFamily="2" charset="-122"/>
                <a:ea typeface="宋体" pitchFamily="2" charset="-122"/>
                <a:cs typeface="Times New Roman" panose="02020603050405020304" charset="0"/>
                <a:sym typeface="+mn-ea"/>
              </a:rPr>
              <a:t>关系式法</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zh-CN" altLang="en-US" sz="2400" b="1">
                <a:solidFill>
                  <a:srgbClr val="000000"/>
                </a:solidFill>
                <a:latin typeface="宋体" pitchFamily="2" charset="-122"/>
                <a:ea typeface="宋体" pitchFamily="2" charset="-122"/>
                <a:cs typeface="Times New Roman" panose="02020603050405020304" charset="0"/>
                <a:sym typeface="+mn-ea"/>
              </a:rPr>
              <a:t>利用化学反应速率之比</a:t>
            </a:r>
            <a:r>
              <a:rPr lang="en-US" altLang="zh-CN" sz="2400" b="1">
                <a:solidFill>
                  <a:srgbClr val="000000"/>
                </a:solidFill>
                <a:latin typeface="宋体" pitchFamily="2" charset="-122"/>
                <a:ea typeface="宋体" pitchFamily="2" charset="-122"/>
                <a:cs typeface="Times New Roman" panose="02020603050405020304" charset="0"/>
                <a:sym typeface="+mn-ea"/>
              </a:rPr>
              <a:t>=</a:t>
            </a:r>
            <a:r>
              <a:rPr lang="zh-CN" altLang="en-US" sz="2400" b="1">
                <a:solidFill>
                  <a:srgbClr val="000000"/>
                </a:solidFill>
                <a:latin typeface="宋体" pitchFamily="2" charset="-122"/>
                <a:ea typeface="宋体" pitchFamily="2" charset="-122"/>
                <a:cs typeface="Times New Roman" panose="02020603050405020304" charset="0"/>
                <a:sym typeface="+mn-ea"/>
              </a:rPr>
              <a:t>物质的量浓度变化量之比</a:t>
            </a:r>
            <a:r>
              <a:rPr lang="en-US" altLang="zh-CN" sz="2400" b="1">
                <a:solidFill>
                  <a:srgbClr val="000000"/>
                </a:solidFill>
                <a:latin typeface="宋体" pitchFamily="2" charset="-122"/>
                <a:ea typeface="宋体" pitchFamily="2" charset="-122"/>
                <a:cs typeface="Times New Roman" panose="02020603050405020304" charset="0"/>
                <a:sym typeface="+mn-ea"/>
              </a:rPr>
              <a:t>=</a:t>
            </a:r>
            <a:r>
              <a:rPr lang="zh-CN" altLang="en-US" sz="2400" b="1">
                <a:solidFill>
                  <a:srgbClr val="000000"/>
                </a:solidFill>
                <a:latin typeface="宋体" pitchFamily="2" charset="-122"/>
                <a:ea typeface="宋体" pitchFamily="2" charset="-122"/>
                <a:cs typeface="Times New Roman" panose="02020603050405020304" charset="0"/>
                <a:sym typeface="+mn-ea"/>
              </a:rPr>
              <a:t>化学计量数之比。</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(3)“</a:t>
            </a:r>
            <a:r>
              <a:rPr lang="zh-CN" altLang="en-US" sz="2400" b="1">
                <a:solidFill>
                  <a:srgbClr val="000000"/>
                </a:solidFill>
                <a:latin typeface="宋体" pitchFamily="2" charset="-122"/>
                <a:ea typeface="宋体" pitchFamily="2" charset="-122"/>
                <a:cs typeface="Times New Roman" panose="02020603050405020304" charset="0"/>
                <a:sym typeface="+mn-ea"/>
              </a:rPr>
              <a:t>三段式”法</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①</a:t>
            </a:r>
            <a:r>
              <a:rPr lang="zh-CN" altLang="en-US" sz="2400" b="1">
                <a:solidFill>
                  <a:srgbClr val="000000"/>
                </a:solidFill>
                <a:latin typeface="宋体" pitchFamily="2" charset="-122"/>
                <a:ea typeface="宋体" pitchFamily="2" charset="-122"/>
                <a:cs typeface="Times New Roman" panose="02020603050405020304" charset="0"/>
                <a:sym typeface="+mn-ea"/>
              </a:rPr>
              <a:t>求解化学反应速率计算题的一般步骤</a:t>
            </a:r>
            <a:r>
              <a:rPr lang="en-US" altLang="zh-CN" sz="2400" b="1">
                <a:solidFill>
                  <a:srgbClr val="000000"/>
                </a:solidFill>
                <a:latin typeface="宋体" pitchFamily="2" charset="-122"/>
                <a:ea typeface="宋体" pitchFamily="2" charset="-122"/>
                <a:cs typeface="Times New Roman" panose="02020603050405020304" charset="0"/>
                <a:sym typeface="+mn-ea"/>
              </a:rPr>
              <a:t>:</a:t>
            </a:r>
            <a:endParaRPr lang="en-US" altLang="zh-CN"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a.</a:t>
            </a:r>
            <a:r>
              <a:rPr lang="zh-CN" altLang="en-US" sz="2400" b="1">
                <a:solidFill>
                  <a:srgbClr val="000000"/>
                </a:solidFill>
                <a:latin typeface="宋体" pitchFamily="2" charset="-122"/>
                <a:ea typeface="宋体" pitchFamily="2" charset="-122"/>
                <a:cs typeface="Times New Roman" panose="02020603050405020304" charset="0"/>
                <a:sym typeface="+mn-ea"/>
              </a:rPr>
              <a:t>写出有关反应的化学方程式。</a:t>
            </a:r>
            <a:endParaRPr lang="zh-CN" altLang="en-US" sz="24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b.</a:t>
            </a:r>
            <a:r>
              <a:rPr lang="zh-CN" altLang="en-US" sz="2400" b="1">
                <a:solidFill>
                  <a:srgbClr val="000000"/>
                </a:solidFill>
                <a:latin typeface="宋体" pitchFamily="2" charset="-122"/>
                <a:ea typeface="宋体" pitchFamily="2" charset="-122"/>
                <a:cs typeface="Times New Roman" panose="02020603050405020304" charset="0"/>
                <a:sym typeface="+mn-ea"/>
              </a:rPr>
              <a:t>找出各物质的起始量、转化量、某时刻量。</a:t>
            </a:r>
          </a:p>
          <a:p>
            <a:pPr defTabSz="1171575" fontAlgn="auto">
              <a:lnSpc>
                <a:spcPct val="150000"/>
              </a:lnSpc>
            </a:pPr>
            <a:r>
              <a:rPr lang="en-US" altLang="zh-CN" sz="2400" b="1">
                <a:solidFill>
                  <a:srgbClr val="000000"/>
                </a:solidFill>
                <a:latin typeface="宋体" pitchFamily="2" charset="-122"/>
                <a:ea typeface="宋体" pitchFamily="2" charset="-122"/>
                <a:cs typeface="Times New Roman" panose="02020603050405020304" charset="0"/>
                <a:sym typeface="+mn-ea"/>
              </a:rPr>
              <a:t>c.</a:t>
            </a:r>
            <a:r>
              <a:rPr lang="zh-CN" altLang="en-US" sz="2400" b="1">
                <a:solidFill>
                  <a:srgbClr val="000000"/>
                </a:solidFill>
                <a:latin typeface="宋体" pitchFamily="2" charset="-122"/>
                <a:ea typeface="宋体" pitchFamily="2" charset="-122"/>
                <a:cs typeface="Times New Roman" panose="02020603050405020304" charset="0"/>
                <a:sym typeface="+mn-ea"/>
              </a:rPr>
              <a:t>根据已知条件列方程计算。</a:t>
            </a:r>
            <a:endParaRPr lang="zh-CN" altLang="en-US" sz="2400" b="1">
              <a:solidFill>
                <a:srgbClr val="000000"/>
              </a:solidFill>
              <a:latin typeface="宋体" pitchFamily="2" charset="-122"/>
              <a:ea typeface="Times New Roman"/>
            </a:endParaRPr>
          </a:p>
          <a:p>
            <a:pPr defTabSz="1171575" fontAlgn="auto">
              <a:lnSpc>
                <a:spcPct val="150000"/>
              </a:lnSpc>
            </a:pPr>
            <a:endParaRPr lang="zh-CN" altLang="en-US" sz="2400" b="1">
              <a:solidFill>
                <a:srgbClr val="000000"/>
              </a:solidFill>
              <a:latin typeface="宋体" pitchFamily="2" charset="-122"/>
              <a:ea typeface="宋体" pitchFamily="2" charset="-122"/>
              <a:cs typeface="Times New Roman" panose="02020603050405020304" charset="0"/>
              <a:sym typeface="+mn-ea"/>
            </a:endParaRPr>
          </a:p>
          <a:p>
            <a:pPr defTabSz="1171575" fontAlgn="auto">
              <a:lnSpc>
                <a:spcPct val="150000"/>
              </a:lnSpc>
            </a:pPr>
            <a:endParaRPr lang="zh-CN" altLang="en-US" sz="2400" b="1">
              <a:solidFill>
                <a:srgbClr val="000000"/>
              </a:solidFill>
              <a:latin typeface="宋体" pitchFamily="2" charset="-122"/>
              <a:ea typeface="宋体" pitchFamily="2" charset="-122"/>
              <a:cs typeface="Times New Roman" panose="02020603050405020304" charset="0"/>
              <a:sym typeface="+mn-ea"/>
            </a:endParaRPr>
          </a:p>
        </p:txBody>
      </p:sp>
      <p:pic>
        <p:nvPicPr>
          <p:cNvPr id="3" name="图片 2"/>
          <p:cNvPicPr>
            <a:picLocks noChangeAspect="1"/>
          </p:cNvPicPr>
          <p:nvPr/>
        </p:nvPicPr>
        <p:blipFill>
          <a:blip r:embed="rId2"/>
          <a:stretch>
            <a:fillRect/>
          </a:stretch>
        </p:blipFill>
        <p:spPr>
          <a:xfrm>
            <a:off x="2603500" y="1866265"/>
            <a:ext cx="824230" cy="8369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504190" y="732155"/>
            <a:ext cx="8996680" cy="2676525"/>
          </a:xfrm>
          <a:prstGeom prst="rect">
            <a:avLst/>
          </a:prstGeom>
          <a:noFill/>
        </p:spPr>
        <p:txBody>
          <a:bodyPr wrap="square" rtlCol="0" anchor="t">
            <a:spAutoFit/>
          </a:bodyPr>
          <a:lstStyle/>
          <a:p>
            <a:pPr defTabSz="1171575" fontAlgn="auto">
              <a:lnSpc>
                <a:spcPct val="150000"/>
              </a:lnSpc>
            </a:pPr>
            <a:r>
              <a:rPr lang="en-US" altLang="zh-CN" sz="2800" b="1">
                <a:solidFill>
                  <a:srgbClr val="000000"/>
                </a:solidFill>
                <a:latin typeface="宋体" pitchFamily="2" charset="-122"/>
                <a:ea typeface="宋体" pitchFamily="2" charset="-122"/>
                <a:cs typeface="Times New Roman" panose="02020603050405020304" charset="0"/>
                <a:sym typeface="+mn-ea"/>
              </a:rPr>
              <a:t>②</a:t>
            </a:r>
            <a:r>
              <a:rPr lang="zh-CN" altLang="en-US" sz="2800" b="1">
                <a:solidFill>
                  <a:srgbClr val="000000"/>
                </a:solidFill>
                <a:latin typeface="宋体" pitchFamily="2" charset="-122"/>
                <a:ea typeface="宋体" pitchFamily="2" charset="-122"/>
                <a:cs typeface="Times New Roman" panose="02020603050405020304" charset="0"/>
                <a:sym typeface="+mn-ea"/>
              </a:rPr>
              <a:t>计算中注意以下量的关系</a:t>
            </a:r>
            <a:r>
              <a:rPr lang="en-US" altLang="zh-CN" sz="2800" b="1">
                <a:solidFill>
                  <a:srgbClr val="000000"/>
                </a:solidFill>
                <a:latin typeface="宋体" pitchFamily="2" charset="-122"/>
                <a:ea typeface="宋体" pitchFamily="2" charset="-122"/>
                <a:cs typeface="Times New Roman" panose="02020603050405020304" charset="0"/>
                <a:sym typeface="+mn-ea"/>
              </a:rPr>
              <a:t>:</a:t>
            </a:r>
            <a:endParaRPr lang="en-US" altLang="zh-CN" sz="28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800" b="1">
                <a:solidFill>
                  <a:srgbClr val="000000"/>
                </a:solidFill>
                <a:latin typeface="宋体" pitchFamily="2" charset="-122"/>
                <a:ea typeface="宋体" pitchFamily="2" charset="-122"/>
                <a:cs typeface="Times New Roman" panose="02020603050405020304" charset="0"/>
                <a:sym typeface="+mn-ea"/>
              </a:rPr>
              <a:t>a.</a:t>
            </a:r>
            <a:r>
              <a:rPr lang="zh-CN" altLang="en-US" sz="2800" b="1">
                <a:solidFill>
                  <a:srgbClr val="000000"/>
                </a:solidFill>
                <a:latin typeface="宋体" pitchFamily="2" charset="-122"/>
                <a:ea typeface="宋体" pitchFamily="2" charset="-122"/>
                <a:cs typeface="Times New Roman" panose="02020603050405020304" charset="0"/>
                <a:sym typeface="+mn-ea"/>
              </a:rPr>
              <a:t>对反应物</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起始</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转化</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某时刻</a:t>
            </a:r>
            <a:r>
              <a:rPr lang="en-US" altLang="zh-CN" sz="2800" b="1">
                <a:solidFill>
                  <a:srgbClr val="000000"/>
                </a:solidFill>
                <a:latin typeface="宋体" pitchFamily="2" charset="-122"/>
                <a:ea typeface="宋体" pitchFamily="2" charset="-122"/>
                <a:cs typeface="Times New Roman" panose="02020603050405020304" charset="0"/>
                <a:sym typeface="+mn-ea"/>
              </a:rPr>
              <a:t>)</a:t>
            </a:r>
            <a:endParaRPr lang="en-US" altLang="zh-CN" sz="28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800" b="1">
                <a:solidFill>
                  <a:srgbClr val="000000"/>
                </a:solidFill>
                <a:latin typeface="宋体" pitchFamily="2" charset="-122"/>
                <a:ea typeface="宋体" pitchFamily="2" charset="-122"/>
                <a:cs typeface="Times New Roman" panose="02020603050405020304" charset="0"/>
                <a:sym typeface="+mn-ea"/>
              </a:rPr>
              <a:t>b.</a:t>
            </a:r>
            <a:r>
              <a:rPr lang="zh-CN" altLang="en-US" sz="2800" b="1">
                <a:solidFill>
                  <a:srgbClr val="000000"/>
                </a:solidFill>
                <a:latin typeface="宋体" pitchFamily="2" charset="-122"/>
                <a:ea typeface="宋体" pitchFamily="2" charset="-122"/>
                <a:cs typeface="Times New Roman" panose="02020603050405020304" charset="0"/>
                <a:sym typeface="+mn-ea"/>
              </a:rPr>
              <a:t>对生成物</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起始</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转化</a:t>
            </a: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某时刻</a:t>
            </a:r>
            <a:r>
              <a:rPr lang="en-US" altLang="zh-CN" sz="2800" b="1">
                <a:solidFill>
                  <a:srgbClr val="000000"/>
                </a:solidFill>
                <a:latin typeface="宋体" pitchFamily="2" charset="-122"/>
                <a:ea typeface="宋体" pitchFamily="2" charset="-122"/>
                <a:cs typeface="Times New Roman" panose="02020603050405020304" charset="0"/>
                <a:sym typeface="+mn-ea"/>
              </a:rPr>
              <a:t>)</a:t>
            </a:r>
            <a:endParaRPr lang="en-US" altLang="zh-CN" sz="28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2800" b="1">
                <a:solidFill>
                  <a:srgbClr val="000000"/>
                </a:solidFill>
                <a:latin typeface="宋体" pitchFamily="2" charset="-122"/>
                <a:ea typeface="宋体" pitchFamily="2" charset="-122"/>
                <a:cs typeface="Times New Roman" panose="02020603050405020304" charset="0"/>
                <a:sym typeface="+mn-ea"/>
              </a:rPr>
              <a:t>c.</a:t>
            </a:r>
            <a:r>
              <a:rPr lang="zh-CN" altLang="en-US" sz="2800" b="1">
                <a:solidFill>
                  <a:srgbClr val="000000"/>
                </a:solidFill>
                <a:latin typeface="宋体" pitchFamily="2" charset="-122"/>
                <a:ea typeface="宋体" pitchFamily="2" charset="-122"/>
                <a:cs typeface="Times New Roman" panose="02020603050405020304" charset="0"/>
                <a:sym typeface="+mn-ea"/>
              </a:rPr>
              <a:t>转化率</a:t>
            </a:r>
            <a:r>
              <a:rPr lang="en-US" altLang="zh-CN" sz="2800" b="1">
                <a:solidFill>
                  <a:srgbClr val="000000"/>
                </a:solidFill>
                <a:latin typeface="宋体" pitchFamily="2" charset="-122"/>
                <a:ea typeface="宋体" pitchFamily="2" charset="-122"/>
                <a:cs typeface="Times New Roman" panose="02020603050405020304" charset="0"/>
                <a:sym typeface="+mn-ea"/>
              </a:rPr>
              <a:t>=        ×100%</a:t>
            </a:r>
          </a:p>
        </p:txBody>
      </p:sp>
      <p:graphicFrame>
        <p:nvGraphicFramePr>
          <p:cNvPr id="2443267" name="对象 2443266"/>
          <p:cNvGraphicFramePr/>
          <p:nvPr/>
        </p:nvGraphicFramePr>
        <p:xfrm>
          <a:off x="2413953" y="2670493"/>
          <a:ext cx="1041400" cy="787400"/>
        </p:xfrm>
        <a:graphic>
          <a:graphicData uri="http://schemas.openxmlformats.org/presentationml/2006/ole">
            <mc:AlternateContent xmlns:mc="http://schemas.openxmlformats.org/markup-compatibility/2006">
              <mc:Choice xmlns:v="urn:schemas-microsoft-com:vml" Requires="v">
                <p:oleObj spid="_x0000_s1038" r:id="rId2" progId="">
                  <p:embed/>
                </p:oleObj>
              </mc:Choice>
              <mc:Fallback>
                <p:oleObj r:id="rId2" progId="">
                  <p:embed/>
                  <p:pic>
                    <p:nvPicPr>
                      <p:cNvPr id="0" name="OLE substitute image"/>
                      <p:cNvPicPr/>
                      <p:nvPr/>
                    </p:nvPicPr>
                    <p:blipFill>
                      <a:blip r:embed="rId3"/>
                      <a:stretch>
                        <a:fillRect/>
                      </a:stretch>
                    </p:blipFill>
                    <p:spPr>
                      <a:xfrm>
                        <a:off x="2413953" y="2670493"/>
                        <a:ext cx="1041400" cy="787400"/>
                      </a:xfrm>
                      <a:prstGeom prst="rect">
                        <a:avLst/>
                      </a:prstGeom>
                      <a:noFill/>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288290" y="622935"/>
            <a:ext cx="11615420" cy="5287645"/>
          </a:xfrm>
          <a:prstGeom prst="rect">
            <a:avLst/>
          </a:prstGeom>
          <a:noFill/>
          <a:ln w="9525">
            <a:noFill/>
          </a:ln>
        </p:spPr>
        <p:txBody>
          <a:bodyPr wrap="square" lIns="117176" tIns="58589" rIns="117176" bIns="58589">
            <a:spAutoFit/>
          </a:bodyPr>
          <a:lstStyle/>
          <a:p>
            <a:pPr defTabSz="1171575" fontAlgn="auto">
              <a:lnSpc>
                <a:spcPct val="150000"/>
              </a:lnSpc>
            </a:pPr>
            <a:r>
              <a:rPr lang="zh-CN" altLang="en-US" sz="3200" b="1">
                <a:solidFill>
                  <a:srgbClr val="0000FF"/>
                </a:solidFill>
                <a:latin typeface="宋体" pitchFamily="2" charset="-122"/>
                <a:ea typeface="宋体" pitchFamily="2" charset="-122"/>
                <a:cs typeface="Times New Roman" panose="02020603050405020304" charset="0"/>
              </a:rPr>
              <a:t>【典例】</a:t>
            </a:r>
            <a:r>
              <a:rPr lang="zh-CN" altLang="en-US" sz="3200" b="1">
                <a:solidFill>
                  <a:srgbClr val="000000"/>
                </a:solidFill>
                <a:latin typeface="宋体" pitchFamily="2" charset="-122"/>
                <a:ea typeface="宋体" pitchFamily="2" charset="-122"/>
                <a:cs typeface="Times New Roman" panose="02020603050405020304" charset="0"/>
                <a:sym typeface="+mn-ea"/>
              </a:rPr>
              <a:t>将</a:t>
            </a:r>
            <a:r>
              <a:rPr lang="en-US" altLang="zh-CN" sz="3200" b="1">
                <a:solidFill>
                  <a:srgbClr val="000000"/>
                </a:solidFill>
                <a:latin typeface="宋体" pitchFamily="2" charset="-122"/>
                <a:ea typeface="宋体" pitchFamily="2" charset="-122"/>
                <a:cs typeface="Times New Roman" panose="02020603050405020304" charset="0"/>
                <a:sym typeface="+mn-ea"/>
              </a:rPr>
              <a:t>4 mol A</a:t>
            </a:r>
            <a:r>
              <a:rPr lang="zh-CN" altLang="en-US" sz="3200" b="1">
                <a:solidFill>
                  <a:srgbClr val="000000"/>
                </a:solidFill>
                <a:latin typeface="宋体" pitchFamily="2" charset="-122"/>
                <a:ea typeface="宋体" pitchFamily="2" charset="-122"/>
                <a:cs typeface="Times New Roman" panose="02020603050405020304" charset="0"/>
                <a:sym typeface="+mn-ea"/>
              </a:rPr>
              <a:t>气体和</a:t>
            </a:r>
            <a:r>
              <a:rPr lang="en-US" altLang="zh-CN" sz="3200" b="1">
                <a:solidFill>
                  <a:srgbClr val="000000"/>
                </a:solidFill>
                <a:latin typeface="宋体" pitchFamily="2" charset="-122"/>
                <a:ea typeface="宋体" pitchFamily="2" charset="-122"/>
                <a:cs typeface="Times New Roman" panose="02020603050405020304" charset="0"/>
                <a:sym typeface="+mn-ea"/>
              </a:rPr>
              <a:t>2 mol B</a:t>
            </a:r>
            <a:r>
              <a:rPr lang="zh-CN" altLang="en-US" sz="3200" b="1">
                <a:solidFill>
                  <a:srgbClr val="000000"/>
                </a:solidFill>
                <a:latin typeface="宋体" pitchFamily="2" charset="-122"/>
                <a:ea typeface="宋体" pitchFamily="2" charset="-122"/>
                <a:cs typeface="Times New Roman" panose="02020603050405020304" charset="0"/>
                <a:sym typeface="+mn-ea"/>
              </a:rPr>
              <a:t>气体在</a:t>
            </a:r>
            <a:r>
              <a:rPr lang="en-US" altLang="zh-CN" sz="3200" b="1">
                <a:solidFill>
                  <a:srgbClr val="000000"/>
                </a:solidFill>
                <a:latin typeface="宋体" pitchFamily="2" charset="-122"/>
                <a:ea typeface="宋体" pitchFamily="2" charset="-122"/>
                <a:cs typeface="Times New Roman" panose="02020603050405020304" charset="0"/>
                <a:sym typeface="+mn-ea"/>
              </a:rPr>
              <a:t>2 L</a:t>
            </a:r>
            <a:r>
              <a:rPr lang="zh-CN" altLang="en-US" sz="3200" b="1">
                <a:solidFill>
                  <a:srgbClr val="000000"/>
                </a:solidFill>
                <a:latin typeface="宋体" pitchFamily="2" charset="-122"/>
                <a:ea typeface="宋体" pitchFamily="2" charset="-122"/>
                <a:cs typeface="Times New Roman" panose="02020603050405020304" charset="0"/>
                <a:sym typeface="+mn-ea"/>
              </a:rPr>
              <a:t>的容器中混合</a:t>
            </a:r>
            <a:r>
              <a:rPr lang="en-US" altLang="zh-CN" sz="3200" b="1">
                <a:solidFill>
                  <a:srgbClr val="000000"/>
                </a:solidFill>
                <a:latin typeface="宋体" pitchFamily="2" charset="-122"/>
                <a:ea typeface="宋体" pitchFamily="2" charset="-122"/>
                <a:cs typeface="Times New Roman" panose="02020603050405020304" charset="0"/>
                <a:sym typeface="+mn-ea"/>
              </a:rPr>
              <a:t>,</a:t>
            </a:r>
            <a:endParaRPr lang="en-US" altLang="zh-CN" sz="32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zh-CN" altLang="en-US" sz="3200" b="1">
                <a:solidFill>
                  <a:srgbClr val="000000"/>
                </a:solidFill>
                <a:latin typeface="宋体" pitchFamily="2" charset="-122"/>
                <a:ea typeface="宋体" pitchFamily="2" charset="-122"/>
                <a:cs typeface="Times New Roman" panose="02020603050405020304" charset="0"/>
                <a:sym typeface="+mn-ea"/>
              </a:rPr>
              <a:t>并在一定条件下发生如下反应</a:t>
            </a:r>
            <a:r>
              <a:rPr lang="en-US" altLang="zh-CN" sz="3200" b="1">
                <a:solidFill>
                  <a:srgbClr val="000000"/>
                </a:solidFill>
                <a:latin typeface="宋体" pitchFamily="2" charset="-122"/>
                <a:ea typeface="宋体" pitchFamily="2" charset="-122"/>
                <a:cs typeface="Times New Roman" panose="02020603050405020304" charset="0"/>
                <a:sym typeface="+mn-ea"/>
              </a:rPr>
              <a:t>:2A(g)+B(g)     2C(g),</a:t>
            </a:r>
            <a:r>
              <a:rPr lang="zh-CN" altLang="en-US" sz="3200" b="1">
                <a:solidFill>
                  <a:srgbClr val="000000"/>
                </a:solidFill>
                <a:latin typeface="宋体" pitchFamily="2" charset="-122"/>
                <a:ea typeface="宋体" pitchFamily="2" charset="-122"/>
                <a:cs typeface="Times New Roman" panose="02020603050405020304" charset="0"/>
                <a:sym typeface="+mn-ea"/>
              </a:rPr>
              <a:t>若经</a:t>
            </a:r>
            <a:r>
              <a:rPr lang="en-US" altLang="zh-CN" sz="3200" b="1">
                <a:solidFill>
                  <a:srgbClr val="000000"/>
                </a:solidFill>
                <a:latin typeface="宋体" pitchFamily="2" charset="-122"/>
                <a:ea typeface="宋体" pitchFamily="2" charset="-122"/>
                <a:cs typeface="Times New Roman" panose="02020603050405020304" charset="0"/>
                <a:sym typeface="+mn-ea"/>
              </a:rPr>
              <a:t>2 s</a:t>
            </a:r>
            <a:r>
              <a:rPr lang="zh-CN" altLang="en-US" sz="3200" b="1">
                <a:solidFill>
                  <a:srgbClr val="000000"/>
                </a:solidFill>
                <a:latin typeface="宋体" pitchFamily="2" charset="-122"/>
                <a:ea typeface="宋体" pitchFamily="2" charset="-122"/>
                <a:cs typeface="Times New Roman" panose="02020603050405020304" charset="0"/>
                <a:sym typeface="+mn-ea"/>
              </a:rPr>
              <a:t>后测得</a:t>
            </a:r>
            <a:r>
              <a:rPr lang="en-US" altLang="zh-CN" sz="3200" b="1">
                <a:solidFill>
                  <a:srgbClr val="000000"/>
                </a:solidFill>
                <a:latin typeface="宋体" pitchFamily="2" charset="-122"/>
                <a:ea typeface="宋体" pitchFamily="2" charset="-122"/>
                <a:cs typeface="Times New Roman" panose="02020603050405020304" charset="0"/>
                <a:sym typeface="+mn-ea"/>
              </a:rPr>
              <a:t>C</a:t>
            </a:r>
            <a:r>
              <a:rPr lang="zh-CN" altLang="en-US" sz="3200" b="1">
                <a:solidFill>
                  <a:srgbClr val="000000"/>
                </a:solidFill>
                <a:latin typeface="宋体" pitchFamily="2" charset="-122"/>
                <a:ea typeface="宋体" pitchFamily="2" charset="-122"/>
                <a:cs typeface="Times New Roman" panose="02020603050405020304" charset="0"/>
                <a:sym typeface="+mn-ea"/>
              </a:rPr>
              <a:t>的浓度为</a:t>
            </a:r>
            <a:r>
              <a:rPr lang="en-US" altLang="zh-CN" sz="3200" b="1">
                <a:solidFill>
                  <a:srgbClr val="000000"/>
                </a:solidFill>
                <a:latin typeface="宋体" pitchFamily="2" charset="-122"/>
                <a:ea typeface="宋体" pitchFamily="2" charset="-122"/>
                <a:cs typeface="Times New Roman" panose="02020603050405020304" charset="0"/>
                <a:sym typeface="+mn-ea"/>
              </a:rPr>
              <a:t>0.6 mol</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L</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r>
              <a:rPr lang="en-US" altLang="zh-CN" sz="3200" b="1">
                <a:solidFill>
                  <a:srgbClr val="000000"/>
                </a:solidFill>
                <a:latin typeface="宋体" pitchFamily="2" charset="-122"/>
                <a:ea typeface="宋体" pitchFamily="2" charset="-122"/>
                <a:cs typeface="Times New Roman" panose="02020603050405020304" charset="0"/>
                <a:sym typeface="+mn-ea"/>
              </a:rPr>
              <a:t>,</a:t>
            </a:r>
            <a:r>
              <a:rPr lang="zh-CN" altLang="en-US" sz="3200" b="1">
                <a:solidFill>
                  <a:srgbClr val="000000"/>
                </a:solidFill>
                <a:latin typeface="宋体" pitchFamily="2" charset="-122"/>
                <a:ea typeface="宋体" pitchFamily="2" charset="-122"/>
                <a:cs typeface="Times New Roman" panose="02020603050405020304" charset="0"/>
                <a:sym typeface="+mn-ea"/>
              </a:rPr>
              <a:t>则下列说法中错误的是</a:t>
            </a:r>
            <a:r>
              <a:rPr lang="en-US" altLang="zh-CN" sz="3200" b="1">
                <a:solidFill>
                  <a:srgbClr val="000000"/>
                </a:solidFill>
                <a:latin typeface="宋体" pitchFamily="2" charset="-122"/>
                <a:ea typeface="宋体" pitchFamily="2" charset="-122"/>
                <a:cs typeface="Times New Roman" panose="02020603050405020304" charset="0"/>
                <a:sym typeface="+mn-ea"/>
              </a:rPr>
              <a:t>(</a:t>
            </a:r>
            <a:r>
              <a:rPr lang="zh-CN" altLang="en-US" sz="3200" b="1">
                <a:solidFill>
                  <a:srgbClr val="000000"/>
                </a:solidFill>
                <a:latin typeface="宋体" pitchFamily="2" charset="-122"/>
                <a:ea typeface="宋体" pitchFamily="2" charset="-122"/>
                <a:cs typeface="Times New Roman" panose="02020603050405020304" charset="0"/>
                <a:sym typeface="+mn-ea"/>
              </a:rPr>
              <a:t>　　</a:t>
            </a:r>
            <a:r>
              <a:rPr lang="en-US" altLang="zh-CN" sz="3200" b="1">
                <a:solidFill>
                  <a:srgbClr val="000000"/>
                </a:solidFill>
                <a:latin typeface="宋体" pitchFamily="2" charset="-122"/>
                <a:ea typeface="宋体" pitchFamily="2" charset="-122"/>
                <a:cs typeface="Times New Roman" panose="02020603050405020304" charset="0"/>
                <a:sym typeface="+mn-ea"/>
              </a:rPr>
              <a:t>)</a:t>
            </a:r>
            <a:endParaRPr lang="en-US" altLang="zh-CN" sz="32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3200" b="1">
                <a:solidFill>
                  <a:srgbClr val="000000"/>
                </a:solidFill>
                <a:latin typeface="宋体" pitchFamily="2" charset="-122"/>
                <a:ea typeface="宋体" pitchFamily="2" charset="-122"/>
                <a:cs typeface="Times New Roman" panose="02020603050405020304" charset="0"/>
                <a:sym typeface="+mn-ea"/>
              </a:rPr>
              <a:t>A.</a:t>
            </a:r>
            <a:r>
              <a:rPr lang="zh-CN" altLang="en-US" sz="3200" b="1">
                <a:solidFill>
                  <a:srgbClr val="000000"/>
                </a:solidFill>
                <a:latin typeface="宋体" pitchFamily="2" charset="-122"/>
                <a:ea typeface="宋体" pitchFamily="2" charset="-122"/>
                <a:cs typeface="Times New Roman" panose="02020603050405020304" charset="0"/>
                <a:sym typeface="+mn-ea"/>
              </a:rPr>
              <a:t>用物质</a:t>
            </a:r>
            <a:r>
              <a:rPr lang="en-US" altLang="zh-CN" sz="3200" b="1">
                <a:solidFill>
                  <a:srgbClr val="000000"/>
                </a:solidFill>
                <a:latin typeface="宋体" pitchFamily="2" charset="-122"/>
                <a:ea typeface="宋体" pitchFamily="2" charset="-122"/>
                <a:cs typeface="Times New Roman" panose="02020603050405020304" charset="0"/>
                <a:sym typeface="+mn-ea"/>
              </a:rPr>
              <a:t>A</a:t>
            </a:r>
            <a:r>
              <a:rPr lang="zh-CN" altLang="en-US" sz="3200" b="1">
                <a:solidFill>
                  <a:srgbClr val="000000"/>
                </a:solidFill>
                <a:latin typeface="宋体" pitchFamily="2" charset="-122"/>
                <a:ea typeface="宋体" pitchFamily="2" charset="-122"/>
                <a:cs typeface="Times New Roman" panose="02020603050405020304" charset="0"/>
                <a:sym typeface="+mn-ea"/>
              </a:rPr>
              <a:t>表示反应的平均速率为</a:t>
            </a:r>
            <a:r>
              <a:rPr lang="en-US" altLang="zh-CN" sz="3200" b="1">
                <a:solidFill>
                  <a:srgbClr val="000000"/>
                </a:solidFill>
                <a:latin typeface="宋体" pitchFamily="2" charset="-122"/>
                <a:ea typeface="宋体" pitchFamily="2" charset="-122"/>
                <a:cs typeface="Times New Roman" panose="02020603050405020304" charset="0"/>
                <a:sym typeface="+mn-ea"/>
              </a:rPr>
              <a:t>0.3 mol</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L</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s</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endParaRPr lang="en-US" altLang="zh-CN" sz="32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3200" b="1">
                <a:solidFill>
                  <a:srgbClr val="000000"/>
                </a:solidFill>
                <a:latin typeface="宋体" pitchFamily="2" charset="-122"/>
                <a:ea typeface="宋体" pitchFamily="2" charset="-122"/>
                <a:cs typeface="Times New Roman" panose="02020603050405020304" charset="0"/>
                <a:sym typeface="+mn-ea"/>
              </a:rPr>
              <a:t>B.</a:t>
            </a:r>
            <a:r>
              <a:rPr lang="zh-CN" altLang="en-US" sz="3200" b="1">
                <a:solidFill>
                  <a:srgbClr val="000000"/>
                </a:solidFill>
                <a:latin typeface="宋体" pitchFamily="2" charset="-122"/>
                <a:ea typeface="宋体" pitchFamily="2" charset="-122"/>
                <a:cs typeface="Times New Roman" panose="02020603050405020304" charset="0"/>
                <a:sym typeface="+mn-ea"/>
              </a:rPr>
              <a:t>用物质</a:t>
            </a:r>
            <a:r>
              <a:rPr lang="en-US" altLang="zh-CN" sz="3200" b="1">
                <a:solidFill>
                  <a:srgbClr val="000000"/>
                </a:solidFill>
                <a:latin typeface="宋体" pitchFamily="2" charset="-122"/>
                <a:ea typeface="宋体" pitchFamily="2" charset="-122"/>
                <a:cs typeface="Times New Roman" panose="02020603050405020304" charset="0"/>
                <a:sym typeface="+mn-ea"/>
              </a:rPr>
              <a:t>B</a:t>
            </a:r>
            <a:r>
              <a:rPr lang="zh-CN" altLang="en-US" sz="3200" b="1">
                <a:solidFill>
                  <a:srgbClr val="000000"/>
                </a:solidFill>
                <a:latin typeface="宋体" pitchFamily="2" charset="-122"/>
                <a:ea typeface="宋体" pitchFamily="2" charset="-122"/>
                <a:cs typeface="Times New Roman" panose="02020603050405020304" charset="0"/>
                <a:sym typeface="+mn-ea"/>
              </a:rPr>
              <a:t>表示反应的平均速率为</a:t>
            </a:r>
            <a:r>
              <a:rPr lang="en-US" altLang="zh-CN" sz="3200" b="1">
                <a:solidFill>
                  <a:srgbClr val="000000"/>
                </a:solidFill>
                <a:latin typeface="宋体" pitchFamily="2" charset="-122"/>
                <a:ea typeface="宋体" pitchFamily="2" charset="-122"/>
                <a:cs typeface="Times New Roman" panose="02020603050405020304" charset="0"/>
                <a:sym typeface="+mn-ea"/>
              </a:rPr>
              <a:t>0.6 mol</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L</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s</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endParaRPr lang="en-US" altLang="zh-CN" sz="32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3200" b="1">
                <a:solidFill>
                  <a:srgbClr val="000000"/>
                </a:solidFill>
                <a:latin typeface="宋体" pitchFamily="2" charset="-122"/>
                <a:ea typeface="宋体" pitchFamily="2" charset="-122"/>
                <a:cs typeface="Times New Roman" panose="02020603050405020304" charset="0"/>
                <a:sym typeface="+mn-ea"/>
              </a:rPr>
              <a:t>C.2 s</a:t>
            </a:r>
            <a:r>
              <a:rPr lang="zh-CN" altLang="en-US" sz="3200" b="1">
                <a:solidFill>
                  <a:srgbClr val="000000"/>
                </a:solidFill>
                <a:latin typeface="宋体" pitchFamily="2" charset="-122"/>
                <a:ea typeface="宋体" pitchFamily="2" charset="-122"/>
                <a:cs typeface="Times New Roman" panose="02020603050405020304" charset="0"/>
                <a:sym typeface="+mn-ea"/>
              </a:rPr>
              <a:t>时物质</a:t>
            </a:r>
            <a:r>
              <a:rPr lang="en-US" altLang="zh-CN" sz="3200" b="1">
                <a:solidFill>
                  <a:srgbClr val="000000"/>
                </a:solidFill>
                <a:latin typeface="宋体" pitchFamily="2" charset="-122"/>
                <a:ea typeface="宋体" pitchFamily="2" charset="-122"/>
                <a:cs typeface="Times New Roman" panose="02020603050405020304" charset="0"/>
                <a:sym typeface="+mn-ea"/>
              </a:rPr>
              <a:t>A</a:t>
            </a:r>
            <a:r>
              <a:rPr lang="zh-CN" altLang="en-US" sz="3200" b="1">
                <a:solidFill>
                  <a:srgbClr val="000000"/>
                </a:solidFill>
                <a:latin typeface="宋体" pitchFamily="2" charset="-122"/>
                <a:ea typeface="宋体" pitchFamily="2" charset="-122"/>
                <a:cs typeface="Times New Roman" panose="02020603050405020304" charset="0"/>
                <a:sym typeface="+mn-ea"/>
              </a:rPr>
              <a:t>的转化率为</a:t>
            </a:r>
            <a:r>
              <a:rPr lang="en-US" altLang="zh-CN" sz="3200" b="1">
                <a:solidFill>
                  <a:srgbClr val="000000"/>
                </a:solidFill>
                <a:latin typeface="宋体" pitchFamily="2" charset="-122"/>
                <a:ea typeface="宋体" pitchFamily="2" charset="-122"/>
                <a:cs typeface="Times New Roman" panose="02020603050405020304" charset="0"/>
                <a:sym typeface="+mn-ea"/>
              </a:rPr>
              <a:t>30%</a:t>
            </a:r>
            <a:endParaRPr lang="en-US" altLang="zh-CN" sz="3200" b="1">
              <a:solidFill>
                <a:srgbClr val="000000"/>
              </a:solidFill>
              <a:latin typeface="宋体" pitchFamily="2" charset="-122"/>
              <a:ea typeface="宋体" pitchFamily="2" charset="-122"/>
              <a:cs typeface="Times New Roman" panose="02020603050405020304" charset="0"/>
            </a:endParaRPr>
          </a:p>
          <a:p>
            <a:pPr defTabSz="1171575" fontAlgn="auto">
              <a:lnSpc>
                <a:spcPct val="150000"/>
              </a:lnSpc>
            </a:pPr>
            <a:r>
              <a:rPr lang="en-US" altLang="zh-CN" sz="3200" b="1">
                <a:solidFill>
                  <a:srgbClr val="000000"/>
                </a:solidFill>
                <a:latin typeface="宋体" pitchFamily="2" charset="-122"/>
                <a:ea typeface="宋体" pitchFamily="2" charset="-122"/>
                <a:cs typeface="Times New Roman" panose="02020603050405020304" charset="0"/>
                <a:sym typeface="+mn-ea"/>
              </a:rPr>
              <a:t>D.2 s</a:t>
            </a:r>
            <a:r>
              <a:rPr lang="zh-CN" altLang="en-US" sz="3200" b="1">
                <a:solidFill>
                  <a:srgbClr val="000000"/>
                </a:solidFill>
                <a:latin typeface="宋体" pitchFamily="2" charset="-122"/>
                <a:ea typeface="宋体" pitchFamily="2" charset="-122"/>
                <a:cs typeface="Times New Roman" panose="02020603050405020304" charset="0"/>
                <a:sym typeface="+mn-ea"/>
              </a:rPr>
              <a:t>时物质</a:t>
            </a:r>
            <a:r>
              <a:rPr lang="en-US" altLang="zh-CN" sz="3200" b="1">
                <a:solidFill>
                  <a:srgbClr val="000000"/>
                </a:solidFill>
                <a:latin typeface="宋体" pitchFamily="2" charset="-122"/>
                <a:ea typeface="宋体" pitchFamily="2" charset="-122"/>
                <a:cs typeface="Times New Roman" panose="02020603050405020304" charset="0"/>
                <a:sym typeface="+mn-ea"/>
              </a:rPr>
              <a:t>B</a:t>
            </a:r>
            <a:r>
              <a:rPr lang="zh-CN" altLang="en-US" sz="3200" b="1">
                <a:solidFill>
                  <a:srgbClr val="000000"/>
                </a:solidFill>
                <a:latin typeface="宋体" pitchFamily="2" charset="-122"/>
                <a:ea typeface="宋体" pitchFamily="2" charset="-122"/>
                <a:cs typeface="Times New Roman" panose="02020603050405020304" charset="0"/>
                <a:sym typeface="+mn-ea"/>
              </a:rPr>
              <a:t>的浓度为</a:t>
            </a:r>
            <a:r>
              <a:rPr lang="en-US" altLang="zh-CN" sz="3200" b="1">
                <a:solidFill>
                  <a:srgbClr val="000000"/>
                </a:solidFill>
                <a:latin typeface="宋体" pitchFamily="2" charset="-122"/>
                <a:ea typeface="宋体" pitchFamily="2" charset="-122"/>
                <a:cs typeface="Times New Roman" panose="02020603050405020304" charset="0"/>
                <a:sym typeface="+mn-ea"/>
              </a:rPr>
              <a:t>0.7 mol</a:t>
            </a:r>
            <a:r>
              <a:rPr lang="en-US" altLang="zh-CN" sz="3200" b="1">
                <a:solidFill>
                  <a:srgbClr val="000000"/>
                </a:solidFill>
                <a:latin typeface="宋体" pitchFamily="2" charset="-122"/>
                <a:ea typeface="Times New Roman"/>
                <a:sym typeface="+mn-ea"/>
              </a:rPr>
              <a:t>·</a:t>
            </a:r>
            <a:r>
              <a:rPr lang="en-US" altLang="zh-CN" sz="3200" b="1">
                <a:solidFill>
                  <a:srgbClr val="000000"/>
                </a:solidFill>
                <a:latin typeface="宋体" pitchFamily="2" charset="-122"/>
                <a:ea typeface="宋体" pitchFamily="2" charset="-122"/>
                <a:cs typeface="Times New Roman" panose="02020603050405020304" charset="0"/>
                <a:sym typeface="+mn-ea"/>
              </a:rPr>
              <a:t>L</a:t>
            </a:r>
            <a:r>
              <a:rPr lang="en-US" altLang="zh-CN" sz="3200" b="1" baseline="30000">
                <a:solidFill>
                  <a:srgbClr val="000000"/>
                </a:solidFill>
                <a:latin typeface="宋体" pitchFamily="2" charset="-122"/>
                <a:ea typeface="宋体" pitchFamily="2" charset="-122"/>
                <a:cs typeface="Times New Roman" panose="02020603050405020304" charset="0"/>
                <a:sym typeface="+mn-ea"/>
              </a:rPr>
              <a:t>-1</a:t>
            </a:r>
            <a:endParaRPr lang="en-US" altLang="zh-CN" sz="3200" b="1">
              <a:solidFill>
                <a:srgbClr val="000000"/>
              </a:solidFill>
              <a:latin typeface="宋体" pitchFamily="2" charset="-122"/>
              <a:ea typeface="宋体" pitchFamily="2" charset="-122"/>
              <a:cs typeface="Times New Roman" panose="02020603050405020304" charset="0"/>
            </a:endParaRPr>
          </a:p>
        </p:txBody>
      </p:sp>
      <p:graphicFrame>
        <p:nvGraphicFramePr>
          <p:cNvPr id="2388995" name="对象 2388994"/>
          <p:cNvGraphicFramePr/>
          <p:nvPr/>
        </p:nvGraphicFramePr>
        <p:xfrm>
          <a:off x="8002270" y="1664970"/>
          <a:ext cx="840740" cy="388620"/>
        </p:xfrm>
        <a:graphic>
          <a:graphicData uri="http://schemas.openxmlformats.org/presentationml/2006/ole">
            <mc:AlternateContent xmlns:mc="http://schemas.openxmlformats.org/markup-compatibility/2006">
              <mc:Choice xmlns:v="urn:schemas-microsoft-com:vml" Requires="v">
                <p:oleObj spid="_x0000_s1039" r:id="rId2" progId="">
                  <p:embed/>
                </p:oleObj>
              </mc:Choice>
              <mc:Fallback>
                <p:oleObj r:id="rId2" progId="">
                  <p:embed/>
                  <p:pic>
                    <p:nvPicPr>
                      <p:cNvPr id="0" name="OLE substitute image"/>
                      <p:cNvPicPr/>
                      <p:nvPr/>
                    </p:nvPicPr>
                    <p:blipFill>
                      <a:blip r:embed="rId3"/>
                      <a:stretch>
                        <a:fillRect/>
                      </a:stretch>
                    </p:blipFill>
                    <p:spPr>
                      <a:xfrm>
                        <a:off x="8002270" y="1664970"/>
                        <a:ext cx="840740" cy="388620"/>
                      </a:xfrm>
                      <a:prstGeom prst="rect">
                        <a:avLst/>
                      </a:prstGeom>
                      <a:noFill/>
                    </p:spPr>
                  </p:pic>
                </p:oleObj>
              </mc:Fallback>
            </mc:AlternateContent>
          </a:graphicData>
        </a:graphic>
      </p:graphicFrame>
      <p:sp>
        <p:nvSpPr>
          <p:cNvPr id="3" name="文本框 2"/>
          <p:cNvSpPr txBox="1"/>
          <p:nvPr/>
        </p:nvSpPr>
        <p:spPr>
          <a:xfrm>
            <a:off x="10488295" y="2387600"/>
            <a:ext cx="413385" cy="645160"/>
          </a:xfrm>
          <a:prstGeom prst="rect">
            <a:avLst/>
          </a:prstGeom>
          <a:noFill/>
        </p:spPr>
        <p:txBody>
          <a:bodyPr wrap="none" rtlCol="0" anchor="t">
            <a:spAutoFit/>
          </a:bodyPr>
          <a:lstStyle/>
          <a:p>
            <a:r>
              <a:rPr lang="en-US" altLang="zh-CN" sz="3600" b="1">
                <a:solidFill>
                  <a:srgbClr val="FF0000"/>
                </a:solidFill>
                <a:latin typeface="宋体" pitchFamily="2" charset="-122"/>
                <a:ea typeface="楷体_GB2312" pitchFamily="49" charset="-122"/>
                <a:sym typeface="+mn-ea"/>
              </a:rPr>
              <a:t>B</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83202" name="文本框 2483201"/>
          <p:cNvSpPr txBox="1"/>
          <p:nvPr/>
        </p:nvSpPr>
        <p:spPr>
          <a:xfrm>
            <a:off x="298450" y="311468"/>
            <a:ext cx="12622213" cy="4856480"/>
          </a:xfrm>
          <a:prstGeom prst="rect">
            <a:avLst/>
          </a:prstGeom>
          <a:noFill/>
          <a:ln w="9525">
            <a:noFill/>
          </a:ln>
        </p:spPr>
        <p:txBody>
          <a:bodyPr lIns="117176" tIns="58589" rIns="117176" bIns="58589">
            <a:spAutoFit/>
          </a:bodyPr>
          <a:lstStyle/>
          <a:p>
            <a:pPr defTabSz="1171575"/>
            <a:r>
              <a:rPr lang="zh-CN" altLang="en-US" sz="2800" b="1">
                <a:solidFill>
                  <a:srgbClr val="0000FF"/>
                </a:solidFill>
                <a:latin typeface="宋体" pitchFamily="2" charset="-122"/>
                <a:ea typeface="楷体_GB2312" pitchFamily="49" charset="-122"/>
              </a:rPr>
              <a:t>【解析】</a:t>
            </a:r>
            <a:r>
              <a:rPr lang="zh-CN" altLang="en-US" sz="2800" b="1">
                <a:solidFill>
                  <a:srgbClr val="000000"/>
                </a:solidFill>
                <a:latin typeface="宋体" pitchFamily="2" charset="-122"/>
                <a:ea typeface="楷体_GB2312" pitchFamily="49" charset="-122"/>
              </a:rPr>
              <a:t>解题时先利用所给条件列出“三段式”</a:t>
            </a:r>
            <a:r>
              <a:rPr lang="en-US" altLang="zh-CN" sz="2800" b="1">
                <a:solidFill>
                  <a:srgbClr val="000000"/>
                </a:solidFill>
                <a:latin typeface="宋体" pitchFamily="2" charset="-122"/>
                <a:ea typeface="楷体_GB2312" pitchFamily="49" charset="-122"/>
              </a:rPr>
              <a:t>:</a:t>
            </a:r>
          </a:p>
          <a:p>
            <a:pPr defTabSz="1171575"/>
            <a:r>
              <a:rPr lang="zh-CN" altLang="en-US" sz="2800" b="1">
                <a:solidFill>
                  <a:srgbClr val="000000"/>
                </a:solidFill>
                <a:latin typeface="宋体" pitchFamily="2" charset="-122"/>
                <a:ea typeface="楷体_GB2312" pitchFamily="49" charset="-122"/>
              </a:rPr>
              <a:t>　　　　　　　　　　　　　  </a:t>
            </a:r>
            <a:r>
              <a:rPr lang="en-US" altLang="zh-CN" sz="2800" b="1">
                <a:solidFill>
                  <a:srgbClr val="000000"/>
                </a:solidFill>
                <a:latin typeface="宋体" pitchFamily="2" charset="-122"/>
                <a:ea typeface="楷体_GB2312" pitchFamily="49" charset="-122"/>
              </a:rPr>
              <a:t>2A(g)</a:t>
            </a:r>
            <a:r>
              <a:rPr lang="zh-CN" altLang="en-US" sz="2800" b="1">
                <a:solidFill>
                  <a:srgbClr val="000000"/>
                </a:solidFill>
                <a:latin typeface="宋体" pitchFamily="2" charset="-122"/>
                <a:ea typeface="楷体_GB2312" pitchFamily="49" charset="-122"/>
              </a:rPr>
              <a:t>　</a:t>
            </a:r>
            <a:r>
              <a:rPr lang="en-US" altLang="zh-CN" sz="2800" b="1">
                <a:solidFill>
                  <a:srgbClr val="000000"/>
                </a:solidFill>
                <a:latin typeface="宋体" pitchFamily="2" charset="-122"/>
                <a:ea typeface="楷体_GB2312" pitchFamily="49" charset="-122"/>
              </a:rPr>
              <a:t>+</a:t>
            </a:r>
            <a:r>
              <a:rPr lang="zh-CN" altLang="en-US" sz="2800" b="1">
                <a:solidFill>
                  <a:srgbClr val="000000"/>
                </a:solidFill>
                <a:latin typeface="宋体" pitchFamily="2" charset="-122"/>
                <a:ea typeface="楷体_GB2312" pitchFamily="49" charset="-122"/>
              </a:rPr>
              <a:t>　</a:t>
            </a:r>
            <a:r>
              <a:rPr lang="en-US" altLang="zh-CN" sz="2800" b="1" err="1">
                <a:solidFill>
                  <a:srgbClr val="000000"/>
                </a:solidFill>
                <a:latin typeface="宋体" pitchFamily="2" charset="-122"/>
                <a:ea typeface="楷体_GB2312" pitchFamily="49" charset="-122"/>
              </a:rPr>
              <a:t>B(g)      2C(g)</a:t>
            </a:r>
          </a:p>
          <a:p>
            <a:pPr defTabSz="1171575" fontAlgn="auto">
              <a:lnSpc>
                <a:spcPct val="150000"/>
              </a:lnSpc>
            </a:pPr>
            <a:r>
              <a:rPr lang="zh-CN" altLang="en-US" sz="2800" b="1">
                <a:solidFill>
                  <a:srgbClr val="000000"/>
                </a:solidFill>
                <a:latin typeface="宋体" pitchFamily="2" charset="-122"/>
                <a:ea typeface="楷体_GB2312" pitchFamily="49" charset="-122"/>
              </a:rPr>
              <a:t>起始浓度</a:t>
            </a:r>
            <a:r>
              <a:rPr lang="en-US" altLang="zh-CN" sz="2800" b="1">
                <a:solidFill>
                  <a:srgbClr val="000000"/>
                </a:solidFill>
                <a:latin typeface="宋体" pitchFamily="2" charset="-122"/>
                <a:ea typeface="楷体_GB2312" pitchFamily="49" charset="-122"/>
              </a:rPr>
              <a:t>/(mol·L</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	        2	     1	          0</a:t>
            </a:r>
          </a:p>
          <a:p>
            <a:pPr defTabSz="1171575" fontAlgn="auto">
              <a:lnSpc>
                <a:spcPct val="150000"/>
              </a:lnSpc>
            </a:pPr>
            <a:r>
              <a:rPr lang="en-US" altLang="zh-CN" sz="2800" b="1">
                <a:solidFill>
                  <a:srgbClr val="000000"/>
                </a:solidFill>
                <a:latin typeface="宋体" pitchFamily="2" charset="-122"/>
                <a:ea typeface="楷体_GB2312" pitchFamily="49" charset="-122"/>
              </a:rPr>
              <a:t>2 s</a:t>
            </a:r>
            <a:r>
              <a:rPr lang="zh-CN" altLang="en-US" sz="2800" b="1">
                <a:solidFill>
                  <a:srgbClr val="000000"/>
                </a:solidFill>
                <a:latin typeface="宋体" pitchFamily="2" charset="-122"/>
                <a:ea typeface="楷体_GB2312" pitchFamily="49" charset="-122"/>
              </a:rPr>
              <a:t>内变化浓度</a:t>
            </a:r>
            <a:r>
              <a:rPr lang="en-US" altLang="zh-CN" sz="2800" b="1">
                <a:solidFill>
                  <a:srgbClr val="000000"/>
                </a:solidFill>
                <a:latin typeface="宋体" pitchFamily="2" charset="-122"/>
                <a:ea typeface="楷体_GB2312" pitchFamily="49" charset="-122"/>
              </a:rPr>
              <a:t>/(mol·L</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	 0.6	    0.3	   0.6</a:t>
            </a:r>
          </a:p>
          <a:p>
            <a:pPr defTabSz="1171575" fontAlgn="auto">
              <a:lnSpc>
                <a:spcPct val="150000"/>
              </a:lnSpc>
            </a:pPr>
            <a:r>
              <a:rPr lang="en-US" altLang="zh-CN" sz="2800" b="1">
                <a:solidFill>
                  <a:srgbClr val="000000"/>
                </a:solidFill>
                <a:latin typeface="宋体" pitchFamily="2" charset="-122"/>
                <a:ea typeface="楷体_GB2312" pitchFamily="49" charset="-122"/>
              </a:rPr>
              <a:t>2 s</a:t>
            </a:r>
            <a:r>
              <a:rPr lang="zh-CN" altLang="en-US" sz="2800" b="1">
                <a:solidFill>
                  <a:srgbClr val="000000"/>
                </a:solidFill>
                <a:latin typeface="宋体" pitchFamily="2" charset="-122"/>
                <a:ea typeface="楷体_GB2312" pitchFamily="49" charset="-122"/>
              </a:rPr>
              <a:t>时浓度</a:t>
            </a:r>
            <a:r>
              <a:rPr lang="en-US" altLang="zh-CN" sz="2800" b="1">
                <a:solidFill>
                  <a:srgbClr val="000000"/>
                </a:solidFill>
                <a:latin typeface="宋体" pitchFamily="2" charset="-122"/>
                <a:ea typeface="楷体_GB2312" pitchFamily="49" charset="-122"/>
              </a:rPr>
              <a:t>/(mol·L</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	       1.4	    0.7	          0.6</a:t>
            </a:r>
          </a:p>
          <a:p>
            <a:pPr defTabSz="1171575" fontAlgn="auto">
              <a:lnSpc>
                <a:spcPct val="150000"/>
              </a:lnSpc>
            </a:pPr>
            <a:r>
              <a:rPr lang="zh-CN" altLang="en-US" sz="2800" b="1">
                <a:solidFill>
                  <a:srgbClr val="000000"/>
                </a:solidFill>
                <a:latin typeface="宋体" pitchFamily="2" charset="-122"/>
                <a:ea typeface="楷体_GB2312" pitchFamily="49" charset="-122"/>
              </a:rPr>
              <a:t>依据化学反应速率的定义可知</a:t>
            </a:r>
          </a:p>
          <a:p>
            <a:pPr defTabSz="1171575" fontAlgn="auto">
              <a:lnSpc>
                <a:spcPct val="150000"/>
              </a:lnSpc>
            </a:pPr>
            <a:r>
              <a:rPr lang="en-US" altLang="zh-CN" sz="2800" b="1" err="1">
                <a:solidFill>
                  <a:srgbClr val="000000"/>
                </a:solidFill>
                <a:latin typeface="宋体" pitchFamily="2" charset="-122"/>
                <a:ea typeface="楷体_GB2312" pitchFamily="49" charset="-122"/>
              </a:rPr>
              <a:t>v(A)=           =0.3 mol·L</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·s</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a:t>
            </a:r>
          </a:p>
          <a:p>
            <a:pPr defTabSz="1171575" fontAlgn="auto">
              <a:lnSpc>
                <a:spcPct val="150000"/>
              </a:lnSpc>
            </a:pPr>
            <a:r>
              <a:rPr lang="zh-CN" altLang="en-US" sz="2800" b="1">
                <a:solidFill>
                  <a:srgbClr val="000000"/>
                </a:solidFill>
                <a:latin typeface="宋体" pitchFamily="2" charset="-122"/>
                <a:ea typeface="楷体_GB2312" pitchFamily="49" charset="-122"/>
              </a:rPr>
              <a:t>同理可知</a:t>
            </a:r>
            <a:r>
              <a:rPr lang="en-US" altLang="zh-CN" sz="2800" b="1" err="1">
                <a:solidFill>
                  <a:srgbClr val="000000"/>
                </a:solidFill>
                <a:latin typeface="宋体" pitchFamily="2" charset="-122"/>
                <a:ea typeface="楷体_GB2312" pitchFamily="49" charset="-122"/>
              </a:rPr>
              <a:t>:v(B)=0.15 mol·L</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·s</a:t>
            </a:r>
            <a:r>
              <a:rPr lang="en-US" altLang="zh-CN" sz="2800" b="1" baseline="30000">
                <a:solidFill>
                  <a:srgbClr val="000000"/>
                </a:solidFill>
                <a:latin typeface="宋体" pitchFamily="2" charset="-122"/>
                <a:ea typeface="楷体_GB2312" pitchFamily="49" charset="-122"/>
              </a:rPr>
              <a:t>-1</a:t>
            </a:r>
            <a:r>
              <a:rPr lang="en-US" altLang="zh-CN" sz="2800" b="1">
                <a:solidFill>
                  <a:srgbClr val="000000"/>
                </a:solidFill>
                <a:latin typeface="宋体" pitchFamily="2" charset="-122"/>
                <a:ea typeface="楷体_GB2312" pitchFamily="49" charset="-122"/>
              </a:rPr>
              <a:t>;</a:t>
            </a:r>
          </a:p>
        </p:txBody>
      </p:sp>
      <p:graphicFrame>
        <p:nvGraphicFramePr>
          <p:cNvPr id="2483203" name="对象 2483202"/>
          <p:cNvGraphicFramePr/>
          <p:nvPr/>
        </p:nvGraphicFramePr>
        <p:xfrm>
          <a:off x="7970520" y="1294130"/>
          <a:ext cx="824230" cy="338455"/>
        </p:xfrm>
        <a:graphic>
          <a:graphicData uri="http://schemas.openxmlformats.org/presentationml/2006/ole">
            <mc:AlternateContent xmlns:mc="http://schemas.openxmlformats.org/markup-compatibility/2006">
              <mc:Choice xmlns:v="urn:schemas-microsoft-com:vml" Requires="v">
                <p:oleObj spid="_x0000_s1040" r:id="rId2" progId="">
                  <p:embed/>
                </p:oleObj>
              </mc:Choice>
              <mc:Fallback>
                <p:oleObj r:id="rId2" progId="">
                  <p:embed/>
                  <p:pic>
                    <p:nvPicPr>
                      <p:cNvPr id="0" name="OLE substitute image"/>
                      <p:cNvPicPr/>
                      <p:nvPr/>
                    </p:nvPicPr>
                    <p:blipFill>
                      <a:blip r:embed="rId3"/>
                      <a:stretch>
                        <a:fillRect/>
                      </a:stretch>
                    </p:blipFill>
                    <p:spPr>
                      <a:xfrm>
                        <a:off x="7970520" y="1294130"/>
                        <a:ext cx="824230" cy="338455"/>
                      </a:xfrm>
                      <a:prstGeom prst="rect">
                        <a:avLst/>
                      </a:prstGeom>
                      <a:noFill/>
                    </p:spPr>
                  </p:pic>
                </p:oleObj>
              </mc:Fallback>
            </mc:AlternateContent>
          </a:graphicData>
        </a:graphic>
      </p:graphicFrame>
      <p:graphicFrame>
        <p:nvGraphicFramePr>
          <p:cNvPr id="2483204" name="对象 2483203"/>
          <p:cNvGraphicFramePr/>
          <p:nvPr/>
        </p:nvGraphicFramePr>
        <p:xfrm>
          <a:off x="1474788" y="3748723"/>
          <a:ext cx="1473200" cy="774700"/>
        </p:xfrm>
        <a:graphic>
          <a:graphicData uri="http://schemas.openxmlformats.org/presentationml/2006/ole">
            <mc:AlternateContent xmlns:mc="http://schemas.openxmlformats.org/markup-compatibility/2006">
              <mc:Choice xmlns:v="urn:schemas-microsoft-com:vml" Requires="v">
                <p:oleObj spid="_x0000_s1041" r:id="rId4" progId="">
                  <p:embed/>
                </p:oleObj>
              </mc:Choice>
              <mc:Fallback>
                <p:oleObj r:id="rId4" progId="">
                  <p:embed/>
                  <p:pic>
                    <p:nvPicPr>
                      <p:cNvPr id="0" name="OLE substitute image"/>
                      <p:cNvPicPr/>
                      <p:nvPr/>
                    </p:nvPicPr>
                    <p:blipFill>
                      <a:blip r:embed="rId5"/>
                      <a:stretch>
                        <a:fillRect/>
                      </a:stretch>
                    </p:blipFill>
                    <p:spPr>
                      <a:xfrm>
                        <a:off x="1474788" y="3748723"/>
                        <a:ext cx="1473200" cy="774700"/>
                      </a:xfrm>
                      <a:prstGeom prst="rect">
                        <a:avLst/>
                      </a:prstGeom>
                      <a:noFill/>
                    </p:spPr>
                  </p:pic>
                </p:oleObj>
              </mc:Fallback>
            </mc:AlternateContent>
          </a:graphicData>
        </a:graphic>
      </p:graphicFrame>
      <p:sp>
        <p:nvSpPr>
          <p:cNvPr id="2478082" name="文本框 2478081"/>
          <p:cNvSpPr txBox="1"/>
          <p:nvPr/>
        </p:nvSpPr>
        <p:spPr>
          <a:xfrm>
            <a:off x="298450" y="5167948"/>
            <a:ext cx="12607925" cy="1495425"/>
          </a:xfrm>
          <a:prstGeom prst="rect">
            <a:avLst/>
          </a:prstGeom>
          <a:noFill/>
          <a:ln w="9525">
            <a:noFill/>
          </a:ln>
        </p:spPr>
        <p:txBody>
          <a:bodyPr lIns="117176" tIns="58589" rIns="117176" bIns="58589">
            <a:spAutoFit/>
          </a:bodyPr>
          <a:lstStyle/>
          <a:p>
            <a:pPr defTabSz="1171575"/>
            <a:r>
              <a:rPr lang="en-US" altLang="zh-CN" sz="2800" b="1">
                <a:solidFill>
                  <a:srgbClr val="000000"/>
                </a:solidFill>
                <a:latin typeface="楷体_GB2312" pitchFamily="49" charset="-122"/>
                <a:ea typeface="楷体_GB2312" pitchFamily="49" charset="-122"/>
              </a:rPr>
              <a:t>2 s</a:t>
            </a:r>
            <a:r>
              <a:rPr lang="zh-CN" altLang="en-US" sz="2800" b="1">
                <a:solidFill>
                  <a:srgbClr val="000000"/>
                </a:solidFill>
                <a:latin typeface="楷体_GB2312" pitchFamily="49" charset="-122"/>
                <a:ea typeface="楷体_GB2312" pitchFamily="49" charset="-122"/>
              </a:rPr>
              <a:t>时</a:t>
            </a:r>
            <a:r>
              <a:rPr lang="en-US" altLang="zh-CN" sz="2800" b="1">
                <a:solidFill>
                  <a:srgbClr val="000000"/>
                </a:solidFill>
                <a:latin typeface="楷体_GB2312" pitchFamily="49" charset="-122"/>
                <a:ea typeface="楷体_GB2312" pitchFamily="49" charset="-122"/>
              </a:rPr>
              <a:t>A</a:t>
            </a:r>
            <a:r>
              <a:rPr lang="zh-CN" altLang="en-US" sz="2800" b="1">
                <a:solidFill>
                  <a:srgbClr val="000000"/>
                </a:solidFill>
                <a:latin typeface="楷体_GB2312" pitchFamily="49" charset="-122"/>
                <a:ea typeface="楷体_GB2312" pitchFamily="49" charset="-122"/>
              </a:rPr>
              <a:t>的转化率</a:t>
            </a:r>
            <a:r>
              <a:rPr lang="en-US" altLang="zh-CN" sz="2800" b="1">
                <a:solidFill>
                  <a:srgbClr val="000000"/>
                </a:solidFill>
                <a:latin typeface="楷体_GB2312" pitchFamily="49" charset="-122"/>
                <a:ea typeface="楷体_GB2312" pitchFamily="49" charset="-122"/>
              </a:rPr>
              <a:t>=           ×100%=30%;</a:t>
            </a:r>
          </a:p>
          <a:p>
            <a:pPr defTabSz="1171575">
              <a:lnSpc>
                <a:spcPct val="220000"/>
              </a:lnSpc>
            </a:pPr>
            <a:r>
              <a:rPr lang="en-US" altLang="zh-CN" sz="2800" b="1">
                <a:solidFill>
                  <a:srgbClr val="000000"/>
                </a:solidFill>
                <a:latin typeface="楷体_GB2312" pitchFamily="49" charset="-122"/>
                <a:ea typeface="楷体_GB2312" pitchFamily="49" charset="-122"/>
              </a:rPr>
              <a:t>2 s</a:t>
            </a:r>
            <a:r>
              <a:rPr lang="zh-CN" altLang="en-US" sz="2800" b="1">
                <a:solidFill>
                  <a:srgbClr val="000000"/>
                </a:solidFill>
                <a:latin typeface="楷体_GB2312" pitchFamily="49" charset="-122"/>
                <a:ea typeface="楷体_GB2312" pitchFamily="49" charset="-122"/>
              </a:rPr>
              <a:t>时</a:t>
            </a:r>
            <a:r>
              <a:rPr lang="en-US" altLang="zh-CN" sz="2800" b="1">
                <a:solidFill>
                  <a:srgbClr val="000000"/>
                </a:solidFill>
                <a:latin typeface="楷体_GB2312" pitchFamily="49" charset="-122"/>
                <a:ea typeface="楷体_GB2312" pitchFamily="49" charset="-122"/>
              </a:rPr>
              <a:t>B</a:t>
            </a:r>
            <a:r>
              <a:rPr lang="zh-CN" altLang="en-US" sz="2800" b="1">
                <a:solidFill>
                  <a:srgbClr val="000000"/>
                </a:solidFill>
                <a:latin typeface="楷体_GB2312" pitchFamily="49" charset="-122"/>
                <a:ea typeface="楷体_GB2312" pitchFamily="49" charset="-122"/>
              </a:rPr>
              <a:t>的浓度为</a:t>
            </a:r>
            <a:r>
              <a:rPr lang="en-US" altLang="zh-CN" sz="2800" b="1">
                <a:solidFill>
                  <a:srgbClr val="000000"/>
                </a:solidFill>
                <a:latin typeface="楷体_GB2312" pitchFamily="49" charset="-122"/>
                <a:ea typeface="楷体_GB2312" pitchFamily="49" charset="-122"/>
              </a:rPr>
              <a:t>0.7 mol</a:t>
            </a:r>
            <a:r>
              <a:rPr lang="en-US" altLang="zh-CN" sz="2800" b="1">
                <a:solidFill>
                  <a:srgbClr val="000000"/>
                </a:solidFill>
                <a:latin typeface="宋体" pitchFamily="2" charset="-122"/>
                <a:ea typeface="楷体_GB2312" pitchFamily="49" charset="-122"/>
              </a:rPr>
              <a:t>·</a:t>
            </a:r>
            <a:r>
              <a:rPr lang="en-US" altLang="zh-CN" sz="2800" b="1">
                <a:solidFill>
                  <a:srgbClr val="000000"/>
                </a:solidFill>
                <a:latin typeface="楷体_GB2312" pitchFamily="49" charset="-122"/>
                <a:ea typeface="楷体_GB2312" pitchFamily="49" charset="-122"/>
              </a:rPr>
              <a:t>L</a:t>
            </a:r>
            <a:r>
              <a:rPr lang="en-US" altLang="zh-CN" sz="2800" b="1" baseline="30000">
                <a:solidFill>
                  <a:srgbClr val="000000"/>
                </a:solidFill>
                <a:latin typeface="楷体_GB2312" pitchFamily="49" charset="-122"/>
                <a:ea typeface="楷体_GB2312" pitchFamily="49" charset="-122"/>
              </a:rPr>
              <a:t>-1</a:t>
            </a:r>
            <a:r>
              <a:rPr lang="en-US" altLang="zh-CN" sz="2800" b="1">
                <a:solidFill>
                  <a:srgbClr val="000000"/>
                </a:solidFill>
                <a:latin typeface="楷体_GB2312" pitchFamily="49" charset="-122"/>
                <a:ea typeface="楷体_GB2312" pitchFamily="49" charset="-122"/>
              </a:rPr>
              <a:t>;</a:t>
            </a:r>
            <a:r>
              <a:rPr lang="zh-CN" altLang="en-US" sz="2800" b="1">
                <a:solidFill>
                  <a:srgbClr val="000000"/>
                </a:solidFill>
                <a:latin typeface="楷体_GB2312" pitchFamily="49" charset="-122"/>
                <a:ea typeface="楷体_GB2312" pitchFamily="49" charset="-122"/>
              </a:rPr>
              <a:t>即</a:t>
            </a:r>
            <a:r>
              <a:rPr lang="en-US" altLang="zh-CN" sz="2800" b="1">
                <a:solidFill>
                  <a:srgbClr val="000000"/>
                </a:solidFill>
                <a:latin typeface="楷体_GB2312" pitchFamily="49" charset="-122"/>
                <a:ea typeface="楷体_GB2312" pitchFamily="49" charset="-122"/>
              </a:rPr>
              <a:t>B</a:t>
            </a:r>
            <a:r>
              <a:rPr lang="zh-CN" altLang="en-US" sz="2800" b="1">
                <a:solidFill>
                  <a:srgbClr val="000000"/>
                </a:solidFill>
                <a:latin typeface="楷体_GB2312" pitchFamily="49" charset="-122"/>
                <a:ea typeface="楷体_GB2312" pitchFamily="49" charset="-122"/>
              </a:rPr>
              <a:t>项错误。</a:t>
            </a:r>
          </a:p>
        </p:txBody>
      </p:sp>
      <p:graphicFrame>
        <p:nvGraphicFramePr>
          <p:cNvPr id="2478083" name="对象 2478082"/>
          <p:cNvGraphicFramePr/>
          <p:nvPr/>
        </p:nvGraphicFramePr>
        <p:xfrm>
          <a:off x="3223578" y="5047298"/>
          <a:ext cx="1473200" cy="774700"/>
        </p:xfrm>
        <a:graphic>
          <a:graphicData uri="http://schemas.openxmlformats.org/presentationml/2006/ole">
            <mc:AlternateContent xmlns:mc="http://schemas.openxmlformats.org/markup-compatibility/2006">
              <mc:Choice xmlns:v="urn:schemas-microsoft-com:vml" Requires="v">
                <p:oleObj spid="_x0000_s1042" r:id="rId6" progId="">
                  <p:embed/>
                </p:oleObj>
              </mc:Choice>
              <mc:Fallback>
                <p:oleObj r:id="rId6" progId="">
                  <p:embed/>
                  <p:pic>
                    <p:nvPicPr>
                      <p:cNvPr id="0" name="OLE substitute image"/>
                      <p:cNvPicPr/>
                      <p:nvPr/>
                    </p:nvPicPr>
                    <p:blipFill>
                      <a:blip r:embed="rId7"/>
                      <a:stretch>
                        <a:fillRect/>
                      </a:stretch>
                    </p:blipFill>
                    <p:spPr>
                      <a:xfrm>
                        <a:off x="3223578" y="5047298"/>
                        <a:ext cx="1473200" cy="774700"/>
                      </a:xfrm>
                      <a:prstGeom prst="rect">
                        <a:avLst/>
                      </a:prstGeom>
                      <a:noFill/>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8797925" y="1223645"/>
            <a:ext cx="2933065" cy="4410075"/>
          </a:xfrm>
          <a:prstGeom prst="rect">
            <a:avLst/>
          </a:prstGeom>
        </p:spPr>
      </p:pic>
      <p:sp>
        <p:nvSpPr>
          <p:cNvPr id="5" name="文本框 4"/>
          <p:cNvSpPr txBox="1"/>
          <p:nvPr/>
        </p:nvSpPr>
        <p:spPr>
          <a:xfrm>
            <a:off x="151130" y="428625"/>
            <a:ext cx="5426710" cy="829945"/>
          </a:xfrm>
          <a:prstGeom prst="rect">
            <a:avLst/>
          </a:prstGeom>
          <a:noFill/>
        </p:spPr>
        <p:txBody>
          <a:bodyPr wrap="none" rtlCol="0" anchor="t">
            <a:spAutoFit/>
            <a:scene3d>
              <a:camera prst="orthographicFront"/>
              <a:lightRig rig="threePt" dir="t"/>
            </a:scene3d>
          </a:bodyPr>
          <a:lstStyle/>
          <a:p>
            <a:pPr indent="267970">
              <a:lnSpc>
                <a:spcPct val="120000"/>
              </a:lnSpc>
              <a:spcAft>
                <a:spcPct val="0"/>
              </a:spcAft>
              <a:tabLst>
                <a:tab pos="1029335"/>
                <a:tab pos="1850390"/>
                <a:tab pos="2538095"/>
                <a:tab pos="3221990"/>
              </a:tabLst>
            </a:pPr>
            <a:r>
              <a:rPr lang="en-US" altLang="zh-CN" sz="4000" b="1">
                <a:solidFill>
                  <a:schemeClr val="tx1"/>
                </a:solidFill>
                <a:effectLst>
                  <a:outerShdw blurRad="38100" dist="19050" dir="2700000" algn="tl" rotWithShape="0">
                    <a:schemeClr val="dk1">
                      <a:alpha val="40000"/>
                    </a:schemeClr>
                  </a:outerShdw>
                </a:effectLst>
                <a:latin typeface="Times New Roman"/>
                <a:cs typeface="Times New Roman" panose="02020603050405020304" charset="0"/>
                <a:sym typeface="+mn-ea"/>
              </a:rPr>
              <a:t>5.</a:t>
            </a:r>
            <a:r>
              <a:rPr lang="zh-CN" altLang="zh-CN" sz="4000" b="1">
                <a:solidFill>
                  <a:schemeClr val="tx1"/>
                </a:solidFill>
                <a:effectLst>
                  <a:outerShdw blurRad="38100" dist="19050" dir="2700000" algn="tl" rotWithShape="0">
                    <a:schemeClr val="dk1">
                      <a:alpha val="40000"/>
                    </a:schemeClr>
                  </a:outerShdw>
                </a:effectLst>
                <a:latin typeface="Arial" pitchFamily="34" charset="0"/>
                <a:ea typeface="黑体" panose="02010609060101010101" pitchFamily="2" charset="-122"/>
                <a:cs typeface="Times New Roman" panose="02020603050405020304" charset="0"/>
                <a:sym typeface="+mn-ea"/>
              </a:rPr>
              <a:t>反应速率的测定方法</a:t>
            </a:r>
          </a:p>
        </p:txBody>
      </p:sp>
      <p:sp>
        <p:nvSpPr>
          <p:cNvPr id="3" name="文本框 2"/>
          <p:cNvSpPr txBox="1"/>
          <p:nvPr/>
        </p:nvSpPr>
        <p:spPr>
          <a:xfrm>
            <a:off x="3107055" y="4119880"/>
            <a:ext cx="2540000" cy="706755"/>
          </a:xfrm>
          <a:prstGeom prst="rect">
            <a:avLst/>
          </a:prstGeom>
          <a:noFill/>
        </p:spPr>
        <p:txBody>
          <a:bodyPr wrap="square" rtlCol="0" anchor="t">
            <a:spAutoFit/>
          </a:bodyPr>
          <a:lstStyle/>
          <a:p>
            <a:r>
              <a:rPr lang="zh-CN" altLang="en-US" sz="4000" b="1">
                <a:solidFill>
                  <a:srgbClr val="FF0000"/>
                </a:solidFill>
              </a:rPr>
              <a:t>量气法</a:t>
            </a:r>
          </a:p>
        </p:txBody>
      </p:sp>
      <p:sp>
        <p:nvSpPr>
          <p:cNvPr id="4" name="文本框 3"/>
          <p:cNvSpPr txBox="1"/>
          <p:nvPr/>
        </p:nvSpPr>
        <p:spPr>
          <a:xfrm>
            <a:off x="3107055" y="4926965"/>
            <a:ext cx="1706880" cy="706755"/>
          </a:xfrm>
          <a:prstGeom prst="rect">
            <a:avLst/>
          </a:prstGeom>
          <a:noFill/>
        </p:spPr>
        <p:txBody>
          <a:bodyPr wrap="none" rtlCol="0">
            <a:spAutoFit/>
          </a:bodyPr>
          <a:lstStyle/>
          <a:p>
            <a:pPr algn="l"/>
            <a:r>
              <a:rPr lang="zh-CN" altLang="en-US" sz="4000" b="1">
                <a:solidFill>
                  <a:srgbClr val="FF0000"/>
                </a:solidFill>
                <a:sym typeface="+mn-ea"/>
              </a:rPr>
              <a:t>比色法</a:t>
            </a:r>
          </a:p>
        </p:txBody>
      </p:sp>
      <p:sp>
        <p:nvSpPr>
          <p:cNvPr id="6" name="文本框 5"/>
          <p:cNvSpPr txBox="1"/>
          <p:nvPr/>
        </p:nvSpPr>
        <p:spPr>
          <a:xfrm>
            <a:off x="3107055" y="5767705"/>
            <a:ext cx="1706880" cy="706755"/>
          </a:xfrm>
          <a:prstGeom prst="rect">
            <a:avLst/>
          </a:prstGeom>
          <a:noFill/>
        </p:spPr>
        <p:txBody>
          <a:bodyPr wrap="none" rtlCol="0">
            <a:spAutoFit/>
          </a:bodyPr>
          <a:lstStyle/>
          <a:p>
            <a:pPr algn="l"/>
            <a:r>
              <a:rPr lang="zh-CN" altLang="en-US" sz="4000" b="1">
                <a:solidFill>
                  <a:srgbClr val="FF0000"/>
                </a:solidFill>
                <a:sym typeface="+mn-ea"/>
              </a:rPr>
              <a:t>电导法</a:t>
            </a:r>
          </a:p>
        </p:txBody>
      </p:sp>
      <p:sp>
        <p:nvSpPr>
          <p:cNvPr id="7" name="文本框 6"/>
          <p:cNvSpPr txBox="1"/>
          <p:nvPr/>
        </p:nvSpPr>
        <p:spPr>
          <a:xfrm>
            <a:off x="765175" y="1258570"/>
            <a:ext cx="8032750" cy="2861310"/>
          </a:xfrm>
          <a:prstGeom prst="rect">
            <a:avLst/>
          </a:prstGeom>
          <a:noFill/>
        </p:spPr>
        <p:txBody>
          <a:bodyPr wrap="square" rtlCol="0" anchor="t">
            <a:spAutoFit/>
          </a:bodyPr>
          <a:lstStyle/>
          <a:p>
            <a:pPr fontAlgn="auto">
              <a:lnSpc>
                <a:spcPct val="150000"/>
              </a:lnSpc>
            </a:pPr>
            <a:r>
              <a:rPr lang="en-US" altLang="zh-CN" sz="2400" b="1"/>
              <a:t>      </a:t>
            </a:r>
            <a:r>
              <a:rPr lang="zh-CN" altLang="en-US" sz="2400" b="1"/>
              <a:t>测定化学反应速率的关键是测定某一时间间隔内反应体系中某物质浓度的变化。物质的某些物理性质（如压强、体积、吸光度、电导率等）与其物质的量或浓度存在函数关系，因此人们常用物理方法，通过准确而快速地测定反应物或生成物浓度的变化来确定化学反应速率。</a:t>
            </a:r>
          </a:p>
        </p:txBody>
      </p:sp>
      <p:sp>
        <p:nvSpPr>
          <p:cNvPr id="8" name="文本框 7"/>
          <p:cNvSpPr txBox="1"/>
          <p:nvPr/>
        </p:nvSpPr>
        <p:spPr>
          <a:xfrm>
            <a:off x="8797925" y="5633720"/>
            <a:ext cx="3094990" cy="368300"/>
          </a:xfrm>
          <a:prstGeom prst="rect">
            <a:avLst/>
          </a:prstGeom>
          <a:noFill/>
        </p:spPr>
        <p:txBody>
          <a:bodyPr wrap="square" rtlCol="0" anchor="t">
            <a:spAutoFit/>
          </a:bodyPr>
          <a:lstStyle/>
          <a:p>
            <a:r>
              <a:rPr lang="zh-CN" altLang="en-US"/>
              <a:t>量气法测定化学反应速率</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 name="矩形 8"/>
          <p:cNvSpPr/>
          <p:nvPr/>
        </p:nvSpPr>
        <p:spPr>
          <a:xfrm>
            <a:off x="4052570" y="654050"/>
            <a:ext cx="2418080" cy="768350"/>
          </a:xfrm>
          <a:prstGeom prst="rect">
            <a:avLst/>
          </a:prstGeom>
          <a:noFill/>
          <a:ln>
            <a:noFill/>
          </a:ln>
        </p:spPr>
        <p:txBody>
          <a:bodyPr wrap="none" rtlCol="0" anchor="t">
            <a:spAutoFit/>
          </a:bodyPr>
          <a:lstStyle/>
          <a:p>
            <a:pPr algn="ctr"/>
            <a:r>
              <a:rPr lang="zh-CN" altLang="en-US" sz="4400" b="1">
                <a:solidFill>
                  <a:srgbClr val="002060"/>
                </a:solidFill>
                <a:effectLst>
                  <a:outerShdw blurRad="38100" dist="19050" dir="2700000" algn="tl" rotWithShape="0">
                    <a:schemeClr val="dk1">
                      <a:alpha val="40000"/>
                    </a:schemeClr>
                  </a:outerShdw>
                </a:effectLst>
              </a:rPr>
              <a:t>课堂小结</a:t>
            </a:r>
          </a:p>
        </p:txBody>
      </p:sp>
      <p:sp>
        <p:nvSpPr>
          <p:cNvPr id="2" name="矩形 1"/>
          <p:cNvSpPr/>
          <p:nvPr/>
        </p:nvSpPr>
        <p:spPr>
          <a:xfrm>
            <a:off x="1362710" y="3086100"/>
            <a:ext cx="1300480" cy="1445260"/>
          </a:xfrm>
          <a:prstGeom prst="rect">
            <a:avLst/>
          </a:prstGeom>
          <a:noFill/>
          <a:ln>
            <a:solidFill>
              <a:srgbClr val="FF0000"/>
            </a:solidFill>
          </a:ln>
        </p:spPr>
        <p:txBody>
          <a:bodyPr wrap="none" rtlCol="0" anchor="t">
            <a:spAutoFit/>
          </a:bodyPr>
          <a:lstStyle/>
          <a:p>
            <a:pPr algn="ctr"/>
            <a:r>
              <a:rPr lang="zh-CN" altLang="en-US" sz="4400" b="1">
                <a:solidFill>
                  <a:srgbClr val="002060"/>
                </a:solidFill>
                <a:effectLst>
                  <a:outerShdw blurRad="38100" dist="19050" dir="2700000" algn="tl" rotWithShape="0">
                    <a:schemeClr val="dk1">
                      <a:alpha val="40000"/>
                    </a:schemeClr>
                  </a:outerShdw>
                </a:effectLst>
              </a:rPr>
              <a:t>化学</a:t>
            </a:r>
          </a:p>
          <a:p>
            <a:pPr algn="ctr"/>
            <a:r>
              <a:rPr lang="zh-CN" altLang="en-US" sz="4400" b="1">
                <a:solidFill>
                  <a:srgbClr val="002060"/>
                </a:solidFill>
                <a:effectLst>
                  <a:outerShdw blurRad="38100" dist="19050" dir="2700000" algn="tl" rotWithShape="0">
                    <a:schemeClr val="dk1">
                      <a:alpha val="40000"/>
                    </a:schemeClr>
                  </a:outerShdw>
                </a:effectLst>
              </a:rPr>
              <a:t>反应</a:t>
            </a:r>
          </a:p>
        </p:txBody>
      </p:sp>
      <p:sp>
        <p:nvSpPr>
          <p:cNvPr id="3" name="左大括号 2"/>
          <p:cNvSpPr/>
          <p:nvPr/>
        </p:nvSpPr>
        <p:spPr>
          <a:xfrm>
            <a:off x="2831465" y="2707005"/>
            <a:ext cx="504190" cy="2202815"/>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矩形 3"/>
          <p:cNvSpPr/>
          <p:nvPr/>
        </p:nvSpPr>
        <p:spPr>
          <a:xfrm>
            <a:off x="3335655" y="2362835"/>
            <a:ext cx="2763520" cy="1076325"/>
          </a:xfrm>
          <a:prstGeom prst="rect">
            <a:avLst/>
          </a:prstGeom>
          <a:noFill/>
          <a:ln>
            <a:solidFill>
              <a:srgbClr val="FF0000"/>
            </a:solidFill>
          </a:ln>
        </p:spPr>
        <p:txBody>
          <a:bodyPr wrap="square" rtlCol="0" anchor="t">
            <a:spAutoFit/>
          </a:bodyPr>
          <a:lstStyle/>
          <a:p>
            <a:pPr algn="ctr"/>
            <a:r>
              <a:rPr lang="zh-CN" altLang="en-US" sz="3200" b="1">
                <a:solidFill>
                  <a:srgbClr val="002060"/>
                </a:solidFill>
                <a:effectLst>
                  <a:outerShdw blurRad="38100" dist="19050" dir="2700000" algn="tl" rotWithShape="0">
                    <a:schemeClr val="dk1">
                      <a:alpha val="40000"/>
                    </a:schemeClr>
                  </a:outerShdw>
                </a:effectLst>
              </a:rPr>
              <a:t>化学反应是</a:t>
            </a:r>
          </a:p>
          <a:p>
            <a:pPr algn="ctr"/>
            <a:r>
              <a:rPr lang="zh-CN" altLang="en-US" sz="3200" b="1">
                <a:solidFill>
                  <a:srgbClr val="002060"/>
                </a:solidFill>
                <a:effectLst>
                  <a:outerShdw blurRad="38100" dist="19050" dir="2700000" algn="tl" rotWithShape="0">
                    <a:schemeClr val="dk1">
                      <a:alpha val="40000"/>
                    </a:schemeClr>
                  </a:outerShdw>
                </a:effectLst>
              </a:rPr>
              <a:t>有历程的</a:t>
            </a:r>
          </a:p>
        </p:txBody>
      </p:sp>
      <p:sp>
        <p:nvSpPr>
          <p:cNvPr id="5" name="左大括号 4"/>
          <p:cNvSpPr/>
          <p:nvPr/>
        </p:nvSpPr>
        <p:spPr>
          <a:xfrm>
            <a:off x="6329045" y="2038985"/>
            <a:ext cx="504190" cy="1724660"/>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矩形 5"/>
          <p:cNvSpPr/>
          <p:nvPr/>
        </p:nvSpPr>
        <p:spPr>
          <a:xfrm>
            <a:off x="6877685" y="1779270"/>
            <a:ext cx="167132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基元反应</a:t>
            </a:r>
          </a:p>
        </p:txBody>
      </p:sp>
      <p:sp>
        <p:nvSpPr>
          <p:cNvPr id="10" name="矩形 9"/>
          <p:cNvSpPr/>
          <p:nvPr/>
        </p:nvSpPr>
        <p:spPr>
          <a:xfrm>
            <a:off x="6833235" y="2362835"/>
            <a:ext cx="167132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复杂反应</a:t>
            </a:r>
          </a:p>
        </p:txBody>
      </p:sp>
      <p:sp>
        <p:nvSpPr>
          <p:cNvPr id="11" name="矩形 10"/>
          <p:cNvSpPr/>
          <p:nvPr/>
        </p:nvSpPr>
        <p:spPr>
          <a:xfrm>
            <a:off x="6833235" y="2917190"/>
            <a:ext cx="167132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简单反应</a:t>
            </a:r>
          </a:p>
        </p:txBody>
      </p:sp>
      <p:sp>
        <p:nvSpPr>
          <p:cNvPr id="12" name="矩形 11"/>
          <p:cNvSpPr/>
          <p:nvPr/>
        </p:nvSpPr>
        <p:spPr>
          <a:xfrm>
            <a:off x="6877685" y="3439160"/>
            <a:ext cx="167132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反应历程</a:t>
            </a:r>
          </a:p>
        </p:txBody>
      </p:sp>
      <p:sp>
        <p:nvSpPr>
          <p:cNvPr id="13" name="矩形 12"/>
          <p:cNvSpPr/>
          <p:nvPr/>
        </p:nvSpPr>
        <p:spPr>
          <a:xfrm>
            <a:off x="3335655" y="4531995"/>
            <a:ext cx="2763520" cy="583565"/>
          </a:xfrm>
          <a:prstGeom prst="rect">
            <a:avLst/>
          </a:prstGeom>
          <a:noFill/>
          <a:ln>
            <a:solidFill>
              <a:srgbClr val="FF0000"/>
            </a:solidFill>
          </a:ln>
        </p:spPr>
        <p:txBody>
          <a:bodyPr wrap="square" rtlCol="0" anchor="t">
            <a:spAutoFit/>
          </a:bodyPr>
          <a:lstStyle/>
          <a:p>
            <a:pPr algn="ctr"/>
            <a:r>
              <a:rPr lang="zh-CN" altLang="en-US" sz="3200" b="1">
                <a:solidFill>
                  <a:srgbClr val="002060"/>
                </a:solidFill>
                <a:effectLst>
                  <a:outerShdw blurRad="38100" dist="19050" dir="2700000" algn="tl" rotWithShape="0">
                    <a:schemeClr val="dk1">
                      <a:alpha val="40000"/>
                    </a:schemeClr>
                  </a:outerShdw>
                </a:effectLst>
              </a:rPr>
              <a:t>化学反应速率</a:t>
            </a:r>
          </a:p>
        </p:txBody>
      </p:sp>
      <p:sp>
        <p:nvSpPr>
          <p:cNvPr id="14" name="左大括号 13"/>
          <p:cNvSpPr/>
          <p:nvPr/>
        </p:nvSpPr>
        <p:spPr>
          <a:xfrm>
            <a:off x="6329045" y="4076700"/>
            <a:ext cx="504190" cy="1494155"/>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矩形 14"/>
          <p:cNvSpPr/>
          <p:nvPr/>
        </p:nvSpPr>
        <p:spPr>
          <a:xfrm>
            <a:off x="6619240" y="4010025"/>
            <a:ext cx="1452245"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定义</a:t>
            </a:r>
          </a:p>
        </p:txBody>
      </p:sp>
      <p:sp>
        <p:nvSpPr>
          <p:cNvPr id="16" name="矩形 15"/>
          <p:cNvSpPr/>
          <p:nvPr/>
        </p:nvSpPr>
        <p:spPr>
          <a:xfrm>
            <a:off x="6619240" y="4593590"/>
            <a:ext cx="231648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公式及计算</a:t>
            </a:r>
          </a:p>
        </p:txBody>
      </p:sp>
      <p:sp>
        <p:nvSpPr>
          <p:cNvPr id="17" name="矩形 16"/>
          <p:cNvSpPr/>
          <p:nvPr/>
        </p:nvSpPr>
        <p:spPr>
          <a:xfrm>
            <a:off x="6720205" y="5233035"/>
            <a:ext cx="2316480" cy="521970"/>
          </a:xfrm>
          <a:prstGeom prst="rect">
            <a:avLst/>
          </a:prstGeom>
          <a:noFill/>
          <a:ln>
            <a:noFill/>
          </a:ln>
        </p:spPr>
        <p:txBody>
          <a:bodyPr wrap="square" rtlCol="0" anchor="t">
            <a:spAutoFit/>
          </a:bodyPr>
          <a:lstStyle/>
          <a:p>
            <a:pPr algn="ctr"/>
            <a:r>
              <a:rPr lang="zh-CN" altLang="en-US" sz="2800" b="1">
                <a:solidFill>
                  <a:srgbClr val="002060"/>
                </a:solidFill>
                <a:effectLst>
                  <a:outerShdw blurRad="38100" dist="19050" dir="2700000" algn="tl" rotWithShape="0">
                    <a:schemeClr val="dk1">
                      <a:alpha val="40000"/>
                    </a:schemeClr>
                  </a:outerShdw>
                </a:effectLst>
              </a:rPr>
              <a:t>比较及测定</a:t>
            </a:r>
          </a:p>
        </p:txBody>
      </p:sp>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31" name="组合 30"/>
          <p:cNvGrpSpPr/>
          <p:nvPr/>
        </p:nvGrpSpPr>
        <p:grpSpPr>
          <a:xfrm>
            <a:off x="9911014" y="723424"/>
            <a:ext cx="2161673" cy="228600"/>
            <a:chOff x="2805536" y="-1467853"/>
            <a:chExt cx="2161673" cy="228600"/>
          </a:xfrm>
        </p:grpSpPr>
        <p:sp>
          <p:nvSpPr>
            <p:cNvPr id="26" name="椭圆 25"/>
            <p:cNvSpPr/>
            <p:nvPr/>
          </p:nvSpPr>
          <p:spPr>
            <a:xfrm>
              <a:off x="2805536" y="-1467853"/>
              <a:ext cx="228600" cy="228600"/>
            </a:xfrm>
            <a:prstGeom prst="ellipse">
              <a:avLst/>
            </a:prstGeom>
            <a:solidFill>
              <a:srgbClr val="78B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3288804" y="-1467853"/>
              <a:ext cx="228600" cy="228600"/>
            </a:xfrm>
            <a:prstGeom prst="ellipse">
              <a:avLst/>
            </a:prstGeom>
            <a:solidFill>
              <a:srgbClr val="FDD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772072" y="-1467853"/>
              <a:ext cx="228600" cy="228600"/>
            </a:xfrm>
            <a:prstGeom prst="ellipse">
              <a:avLst/>
            </a:prstGeom>
            <a:solidFill>
              <a:srgbClr val="ED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255340" y="-1467853"/>
              <a:ext cx="228600" cy="228600"/>
            </a:xfrm>
            <a:prstGeom prst="ellipse">
              <a:avLst/>
            </a:prstGeom>
            <a:solidFill>
              <a:srgbClr val="E97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738609" y="-1467853"/>
              <a:ext cx="228600" cy="228600"/>
            </a:xfrm>
            <a:prstGeom prst="ellipse">
              <a:avLst/>
            </a:prstGeom>
            <a:solidFill>
              <a:srgbClr val="AB7D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p:cNvSpPr/>
          <p:nvPr/>
        </p:nvSpPr>
        <p:spPr>
          <a:xfrm>
            <a:off x="2971491" y="2665046"/>
            <a:ext cx="6020418" cy="923330"/>
          </a:xfrm>
          <a:prstGeom prst="rect">
            <a:avLst/>
          </a:prstGeom>
          <a:noFill/>
        </p:spPr>
        <p:txBody>
          <a:bodyPr wrap="square" lIns="91440" tIns="45720" rIns="91440" bIns="45720">
            <a:spAutoFit/>
          </a:bodyPr>
          <a:lstStyle/>
          <a:p>
            <a:pPr algn="dist"/>
            <a:r>
              <a:rPr lang="zh-CN" altLang="en-US" sz="540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感谢您的观看</a:t>
            </a:r>
            <a:endParaRPr lang="zh-CN" altLang="en-US" sz="54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4" name="图片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918868" y="94313"/>
            <a:ext cx="1170836" cy="484726"/>
          </a:xfrm>
          <a:prstGeom prst="rect">
            <a:avLst/>
          </a:prstGeom>
        </p:spPr>
      </p:pic>
      <p:pic>
        <p:nvPicPr>
          <p:cNvPr id="5" name="图片 4"/>
          <p:cNvPicPr>
            <a:picLocks noChangeAspect="1"/>
          </p:cNvPicPr>
          <p:nvPr/>
        </p:nvPicPr>
        <p:blipFill>
          <a:blip r:embed="rId4"/>
          <a:stretch>
            <a:fillRect/>
          </a:stretch>
        </p:blipFill>
        <p:spPr>
          <a:xfrm>
            <a:off x="0" y="6985"/>
            <a:ext cx="3158490" cy="716280"/>
          </a:xfrm>
          <a:prstGeom prst="rect">
            <a:avLst/>
          </a:prstGeom>
        </p:spPr>
      </p:pic>
      <p:grpSp>
        <p:nvGrpSpPr>
          <p:cNvPr id="7" name="组合 6"/>
          <p:cNvGrpSpPr/>
          <p:nvPr/>
        </p:nvGrpSpPr>
        <p:grpSpPr>
          <a:xfrm>
            <a:off x="10160" y="5368925"/>
            <a:ext cx="12108180" cy="1489075"/>
            <a:chOff x="-460228" y="4964882"/>
            <a:chExt cx="16582544" cy="1921192"/>
          </a:xfrm>
        </p:grpSpPr>
        <p:sp>
          <p:nvSpPr>
            <p:cNvPr id="14" name="等腰三角形 5"/>
            <p:cNvSpPr/>
            <p:nvPr/>
          </p:nvSpPr>
          <p:spPr>
            <a:xfrm>
              <a:off x="-460228" y="5749042"/>
              <a:ext cx="3560710" cy="113703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78B6A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5"/>
            <p:cNvSpPr/>
            <p:nvPr/>
          </p:nvSpPr>
          <p:spPr>
            <a:xfrm>
              <a:off x="1498898" y="5414211"/>
              <a:ext cx="4355342" cy="147186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137032 h 1137032"/>
                <a:gd name="connsiteX1-19" fmla="*/ 1780355 w 3560710"/>
                <a:gd name="connsiteY1-20" fmla="*/ 88 h 1137032"/>
                <a:gd name="connsiteX2-21" fmla="*/ 3560710 w 3560710"/>
                <a:gd name="connsiteY2-22" fmla="*/ 1137032 h 1137032"/>
                <a:gd name="connsiteX3-23" fmla="*/ 0 w 3560710"/>
                <a:gd name="connsiteY3-24" fmla="*/ 1137032 h 1137032"/>
                <a:gd name="connsiteX0-25" fmla="*/ 0 w 3560710"/>
                <a:gd name="connsiteY0-26" fmla="*/ 1137032 h 1137032"/>
                <a:gd name="connsiteX1-27" fmla="*/ 1780355 w 3560710"/>
                <a:gd name="connsiteY1-28" fmla="*/ 88 h 1137032"/>
                <a:gd name="connsiteX2-29" fmla="*/ 3560710 w 3560710"/>
                <a:gd name="connsiteY2-30" fmla="*/ 1137032 h 1137032"/>
                <a:gd name="connsiteX3-31" fmla="*/ 0 w 3560710"/>
                <a:gd name="connsiteY3-32"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298852" y="-9500"/>
                    <a:pt x="1780355" y="88"/>
                  </a:cubicBezTo>
                  <a:cubicBezTo>
                    <a:pt x="2261858" y="9676"/>
                    <a:pt x="2967258" y="758051"/>
                    <a:pt x="3560710" y="1137032"/>
                  </a:cubicBezTo>
                  <a:lnTo>
                    <a:pt x="0" y="1137032"/>
                  </a:lnTo>
                  <a:close/>
                </a:path>
              </a:pathLst>
            </a:custGeom>
            <a:solidFill>
              <a:srgbClr val="FDD069">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5"/>
            <p:cNvSpPr/>
            <p:nvPr/>
          </p:nvSpPr>
          <p:spPr>
            <a:xfrm>
              <a:off x="3763709" y="4964882"/>
              <a:ext cx="5327811" cy="1921192"/>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ED935C">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5"/>
            <p:cNvSpPr/>
            <p:nvPr/>
          </p:nvSpPr>
          <p:spPr>
            <a:xfrm>
              <a:off x="6780019" y="5781117"/>
              <a:ext cx="5439657" cy="1076883"/>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 name="connsiteX0-17" fmla="*/ 0 w 3560710"/>
                <a:gd name="connsiteY0-18" fmla="*/ 1076883 h 1076883"/>
                <a:gd name="connsiteX1-19" fmla="*/ 2134761 w 3560710"/>
                <a:gd name="connsiteY1-20" fmla="*/ 97 h 1076883"/>
                <a:gd name="connsiteX2-21" fmla="*/ 3560710 w 3560710"/>
                <a:gd name="connsiteY2-22" fmla="*/ 1076883 h 1076883"/>
                <a:gd name="connsiteX3-23" fmla="*/ 0 w 3560710"/>
                <a:gd name="connsiteY3-24" fmla="*/ 1076883 h 1076883"/>
              </a:gdLst>
              <a:cxnLst>
                <a:cxn ang="0">
                  <a:pos x="connsiteX0-1" y="connsiteY0-2"/>
                </a:cxn>
                <a:cxn ang="0">
                  <a:pos x="connsiteX1-3" y="connsiteY1-4"/>
                </a:cxn>
                <a:cxn ang="0">
                  <a:pos x="connsiteX2-5" y="connsiteY2-6"/>
                </a:cxn>
                <a:cxn ang="0">
                  <a:pos x="connsiteX3-7" y="connsiteY3-8"/>
                </a:cxn>
              </a:cxnLst>
              <a:rect l="l" t="t" r="r" b="b"/>
              <a:pathLst>
                <a:path w="3560710" h="1076883">
                  <a:moveTo>
                    <a:pt x="0" y="1076883"/>
                  </a:moveTo>
                  <a:cubicBezTo>
                    <a:pt x="593452" y="697902"/>
                    <a:pt x="1456530" y="-9491"/>
                    <a:pt x="2134761" y="97"/>
                  </a:cubicBezTo>
                  <a:cubicBezTo>
                    <a:pt x="2812992" y="9685"/>
                    <a:pt x="2967258" y="697902"/>
                    <a:pt x="3560710" y="1076883"/>
                  </a:cubicBezTo>
                  <a:lnTo>
                    <a:pt x="0" y="1076883"/>
                  </a:lnTo>
                  <a:close/>
                </a:path>
              </a:pathLst>
            </a:custGeom>
            <a:solidFill>
              <a:srgbClr val="E9746E">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5"/>
            <p:cNvSpPr/>
            <p:nvPr/>
          </p:nvSpPr>
          <p:spPr>
            <a:xfrm>
              <a:off x="9613231" y="5220014"/>
              <a:ext cx="6509085" cy="1637986"/>
            </a:xfrm>
            <a:custGeom>
              <a:gdLst>
                <a:gd name="connsiteX0" fmla="*/ 0 w 3560710"/>
                <a:gd name="connsiteY0" fmla="*/ 1136944 h 1136944"/>
                <a:gd name="connsiteX1" fmla="*/ 1780355 w 3560710"/>
                <a:gd name="connsiteY1" fmla="*/ 0 h 1136944"/>
                <a:gd name="connsiteX2" fmla="*/ 3560710 w 3560710"/>
                <a:gd name="connsiteY2" fmla="*/ 1136944 h 1136944"/>
                <a:gd name="connsiteX3" fmla="*/ 0 w 3560710"/>
                <a:gd name="connsiteY3" fmla="*/ 1136944 h 1136944"/>
                <a:gd name="connsiteX0-1" fmla="*/ 0 w 3560710"/>
                <a:gd name="connsiteY0-2" fmla="*/ 1136944 h 1136944"/>
                <a:gd name="connsiteX1-3" fmla="*/ 1780355 w 3560710"/>
                <a:gd name="connsiteY1-4" fmla="*/ 0 h 1136944"/>
                <a:gd name="connsiteX2-5" fmla="*/ 3560710 w 3560710"/>
                <a:gd name="connsiteY2-6" fmla="*/ 1136944 h 1136944"/>
                <a:gd name="connsiteX3-7" fmla="*/ 0 w 3560710"/>
                <a:gd name="connsiteY3-8" fmla="*/ 1136944 h 1136944"/>
                <a:gd name="connsiteX0-9" fmla="*/ 0 w 3560710"/>
                <a:gd name="connsiteY0-10" fmla="*/ 1137032 h 1137032"/>
                <a:gd name="connsiteX1-11" fmla="*/ 1780355 w 3560710"/>
                <a:gd name="connsiteY1-12" fmla="*/ 88 h 1137032"/>
                <a:gd name="connsiteX2-13" fmla="*/ 3560710 w 3560710"/>
                <a:gd name="connsiteY2-14" fmla="*/ 1137032 h 1137032"/>
                <a:gd name="connsiteX3-15" fmla="*/ 0 w 3560710"/>
                <a:gd name="connsiteY3-16" fmla="*/ 1137032 h 1137032"/>
              </a:gdLst>
              <a:cxnLst>
                <a:cxn ang="0">
                  <a:pos x="connsiteX0-1" y="connsiteY0-2"/>
                </a:cxn>
                <a:cxn ang="0">
                  <a:pos x="connsiteX1-3" y="connsiteY1-4"/>
                </a:cxn>
                <a:cxn ang="0">
                  <a:pos x="connsiteX2-5" y="connsiteY2-6"/>
                </a:cxn>
                <a:cxn ang="0">
                  <a:pos x="connsiteX3-7" y="connsiteY3-8"/>
                </a:cxn>
              </a:cxnLst>
              <a:rect l="l" t="t" r="r" b="b"/>
              <a:pathLst>
                <a:path w="3560710" h="1137032">
                  <a:moveTo>
                    <a:pt x="0" y="1137032"/>
                  </a:moveTo>
                  <a:cubicBezTo>
                    <a:pt x="593452" y="758051"/>
                    <a:pt x="1102124" y="-9500"/>
                    <a:pt x="1780355" y="88"/>
                  </a:cubicBezTo>
                  <a:cubicBezTo>
                    <a:pt x="2458586" y="9676"/>
                    <a:pt x="2967258" y="758051"/>
                    <a:pt x="3560710" y="1137032"/>
                  </a:cubicBezTo>
                  <a:lnTo>
                    <a:pt x="0" y="1137032"/>
                  </a:lnTo>
                  <a:close/>
                </a:path>
              </a:pathLst>
            </a:custGeom>
            <a:solidFill>
              <a:srgbClr val="AB7DB6">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2" name="New picture"/>
          <p:cNvPicPr/>
          <p:nvPr/>
        </p:nvPicPr>
        <p:blipFill>
          <a:blip r:embed="rId5"/>
          <a:stretch>
            <a:fillRect/>
          </a:stretch>
        </p:blipFill>
        <p:spPr>
          <a:xfrm>
            <a:off x="12674600" y="11531600"/>
            <a:ext cx="342900" cy="266700"/>
          </a:xfrm>
          <a:prstGeom prst="cube">
            <a:avLst/>
          </a:prstGeom>
        </p:spPr>
      </p:pic>
    </p:spTree>
  </p:cSld>
  <p:clrMapOvr>
    <a:masterClrMapping/>
  </p:clrMapOvr>
  <mc:AlternateContent xmlns:mc="http://schemas.openxmlformats.org/markup-compatibility/2006">
    <mc:Choice xmlns:p14="http://schemas.microsoft.com/office/powerpoint/2010/main" Requires="p14">
      <p:transition spd="slow" advTm="3000" p14:dur="15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6a47f560-141a-4d7b-ad28-5c87fc8d29c0}"/>
  <p:tag name="TABLE_COLOR_RGB" val="0x000000*0xFFFFFF*0x212121*0xFFFFFF*0x144D73*0x1BA8C9*0x22C29C*0x91CE24*0xF4B720*0xDA542A"/>
  <p:tag name="TABLE_COLORIDX" val="a"/>
  <p:tag name="TABLE_EMPHASIZE_COLOR" val="1330547"/>
  <p:tag name="TABLE_ONEKEY_SKIN_IDX" val="0"/>
  <p:tag name="TABLE_RECT" val="62.25*104.6*671.75*150"/>
  <p:tag name="TABLE_SKINIDX" val="0"/>
</p:tagLst>
</file>

<file path=ppt/tags/tag2.xml><?xml version="1.0" encoding="utf-8"?>
<p:tagLst xmlns:p="http://schemas.openxmlformats.org/presentationml/2006/main">
  <p:tag name="AS_OS" val="Unix 3.10 unknown"/>
  <p:tag name="AS_RELEASE_DATE" val="2017.06.20"/>
  <p:tag name="AS_TITLE" val="Aspose.Slides for Java"/>
  <p:tag name="AS_VERSION" val="17.6"/>
  <p:tag name="ISPRING_PRESENTATION_TITLE" val="1023"/>
</p:tagLst>
</file>

<file path=ppt/theme/theme1.xml><?xml version="1.0" encoding="utf-8"?>
<a:theme xmlns:r="http://schemas.openxmlformats.org/officeDocument/2006/relationships" xmlns:a="http://schemas.openxmlformats.org/drawingml/2006/main" name="Office 主题">
  <a:themeElements>
    <a:clrScheme name="Office">
      <a:dk1>
        <a:srgbClr val="000000"/>
      </a:dk1>
      <a:lt1>
        <a:srgbClr val="FFFFFF"/>
      </a:lt1>
      <a:dk2>
        <a:srgbClr val="44546A"/>
      </a:dk2>
      <a:lt2>
        <a:srgbClr val="E7E6E6"/>
      </a:lt2>
      <a:accent1>
        <a:srgbClr val="E9746E"/>
      </a:accent1>
      <a:accent2>
        <a:srgbClr val="ED935C"/>
      </a:accent2>
      <a:accent3>
        <a:srgbClr val="FDD069"/>
      </a:accent3>
      <a:accent4>
        <a:srgbClr val="78B6A9"/>
      </a:accent4>
      <a:accent5>
        <a:srgbClr val="AB7DB6"/>
      </a:accent5>
      <a:accent6>
        <a:srgbClr val="4D4D4D"/>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charset="0"/>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Office">
    <a:dk1>
      <a:srgbClr val="000000"/>
    </a:dk1>
    <a:lt1>
      <a:srgbClr val="FFFFFF"/>
    </a:lt1>
    <a:dk2>
      <a:srgbClr val="44546A"/>
    </a:dk2>
    <a:lt2>
      <a:srgbClr val="E7E6E6"/>
    </a:lt2>
    <a:accent1>
      <a:srgbClr val="E9746E"/>
    </a:accent1>
    <a:accent2>
      <a:srgbClr val="ED935C"/>
    </a:accent2>
    <a:accent3>
      <a:srgbClr val="FDD069"/>
    </a:accent3>
    <a:accent4>
      <a:srgbClr val="78B6A9"/>
    </a:accent4>
    <a:accent5>
      <a:srgbClr val="AB7DB6"/>
    </a:accent5>
    <a:accent6>
      <a:srgbClr val="4D4D4D"/>
    </a:accent6>
    <a:hlink>
      <a:srgbClr val="0563C1"/>
    </a:hlink>
    <a:folHlink>
      <a:srgbClr val="954F72"/>
    </a:folHlink>
  </a:clrScheme>
</a:themeOverride>
</file>

<file path=docProps/app.xml><?xml version="1.0" encoding="utf-8"?>
<Properties xmlns:vt="http://schemas.openxmlformats.org/officeDocument/2006/docPropsVTypes" xmlns="http://schemas.openxmlformats.org/officeDocument/2006/extended-properties">
  <Company>学科网</Company>
  <Paragraphs>190</Paragraphs>
  <Slides>27</Slides>
  <Notes>5</Notes>
  <TotalTime>0</TotalTime>
  <HiddenSlides>0</HiddenSlides>
  <MMClips>0</MMClips>
  <ScaleCrop>0</ScaleCrop>
  <HeadingPairs>
    <vt:vector baseType="variant" size="4">
      <vt:variant>
        <vt:lpstr>Theme</vt:lpstr>
      </vt:variant>
      <vt:variant>
        <vt:i4>1</vt:i4>
      </vt:variant>
      <vt:variant>
        <vt:lpstr>Slide Titles</vt:lpstr>
      </vt:variant>
      <vt:variant>
        <vt:i4>27</vt:i4>
      </vt:variant>
    </vt:vector>
  </HeadingPairs>
  <TitlesOfParts>
    <vt:vector baseType="lpstr" size="28">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2020-10-20T09:25:08.671</cp:lastPrinted>
  <dcterms:created xsi:type="dcterms:W3CDTF">2020-10-20T09:25:08Z</dcterms:created>
  <dcterms:modified xsi:type="dcterms:W3CDTF">2020-10-20T01:25:09Z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