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3789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8895AAC-93DE-4D5E-8AE6-382DF6D61BA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0D1677-84B0-4389-B216-4AB8FBF1BE0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7597409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675659-BD0C-45BE-8779-BA0880003AF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12390934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94175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194175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3C2B5-D7E7-4EE4-B9F4-2F607708999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90471359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A7B1DF-AC14-4DC4-9776-041CAAEF85F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15597592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FECF3A-FF01-41AD-AAB5-31F14982991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6891813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AF7FB5-48F3-4E3C-B065-0C1F87C8EDA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2903579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B6A77-B5D3-4BA5-B26A-932D0EDB0B3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56491613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189E14-A611-4B7F-B7B9-2BF315D5068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2482853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7125F-D9EF-4F1F-A837-A4AF864411B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2686635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7" cy="5489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53163" cy="5489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A64234-401D-4918-98A2-8FCFFBA3FA4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2394832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096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686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905000"/>
            <a:ext cx="8540750" cy="419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379F83D-7986-4EB1-ACDE-43100F71E54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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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04800" y="5105400"/>
            <a:ext cx="7772400" cy="1143000"/>
          </a:xfrm>
        </p:spPr>
        <p:txBody>
          <a:bodyPr/>
          <a:lstStyle/>
          <a:p>
            <a:r>
              <a:rPr lang="en-US" altLang="zh-CN">
                <a:solidFill>
                  <a:srgbClr val="000000"/>
                </a:solidFill>
              </a:rPr>
              <a:t>	Unit  2    Cloning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descr="logo2_024"/>
          <p:cNvSpPr>
            <a:spLocks noChangeArrowheads="1"/>
          </p:cNvSpPr>
          <p:nvPr/>
        </p:nvSpPr>
        <p:spPr bwMode="auto">
          <a:xfrm>
            <a:off x="0" y="0"/>
            <a:ext cx="5651500" cy="8953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</a:pPr>
            <a:endParaRPr lang="zh-CN" altLang="zh-CN" sz="4400" b="1">
              <a:solidFill>
                <a:srgbClr val="0000FF"/>
              </a:solidFill>
              <a:latin typeface="Times New Roman" pitchFamily="18" charset="0"/>
            </a:endParaRPr>
          </a:p>
        </p:txBody>
      </p:sp>
      <p:pic>
        <p:nvPicPr>
          <p:cNvPr id="5123" name="Picture 3" descr="clo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57400"/>
            <a:ext cx="4267200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1125538"/>
            <a:ext cx="88392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Discovering useful words and expressions.</a:t>
            </a:r>
            <a:r>
              <a:rPr lang="en-US" altLang="zh-CN" sz="3200"/>
              <a:t> </a:t>
            </a: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2420938"/>
            <a:ext cx="4419600" cy="396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r>
              <a:rPr lang="en-US" altLang="zh-CN" sz="3600" b="1">
                <a:solidFill>
                  <a:srgbClr val="000099"/>
                </a:solidFill>
                <a:latin typeface="Times New Roman" pitchFamily="18" charset="0"/>
              </a:rPr>
              <a:t>1 Complete the </a:t>
            </a:r>
          </a:p>
          <a:p>
            <a:r>
              <a:rPr lang="en-US" altLang="zh-CN" sz="3600" b="1">
                <a:solidFill>
                  <a:srgbClr val="000099"/>
                </a:solidFill>
                <a:latin typeface="Times New Roman" pitchFamily="18" charset="0"/>
              </a:rPr>
              <a:t>sentences using </a:t>
            </a:r>
          </a:p>
          <a:p>
            <a:r>
              <a:rPr lang="en-US" altLang="zh-CN" sz="3600" b="1">
                <a:solidFill>
                  <a:srgbClr val="000099"/>
                </a:solidFill>
                <a:latin typeface="Times New Roman" pitchFamily="18" charset="0"/>
              </a:rPr>
              <a:t>suitable words </a:t>
            </a:r>
          </a:p>
          <a:p>
            <a:r>
              <a:rPr lang="en-US" altLang="zh-CN" sz="3600" b="1">
                <a:solidFill>
                  <a:srgbClr val="000099"/>
                </a:solidFill>
                <a:latin typeface="Times New Roman" pitchFamily="18" charset="0"/>
              </a:rPr>
              <a:t>from the text. The </a:t>
            </a:r>
          </a:p>
          <a:p>
            <a:r>
              <a:rPr lang="en-US" altLang="zh-CN" sz="3600" b="1">
                <a:solidFill>
                  <a:srgbClr val="000099"/>
                </a:solidFill>
                <a:latin typeface="Times New Roman" pitchFamily="18" charset="0"/>
              </a:rPr>
              <a:t>first letter of each </a:t>
            </a:r>
          </a:p>
          <a:p>
            <a:r>
              <a:rPr lang="en-US" altLang="zh-CN" sz="3600" b="1">
                <a:solidFill>
                  <a:srgbClr val="000099"/>
                </a:solidFill>
                <a:latin typeface="Times New Roman" pitchFamily="18" charset="0"/>
              </a:rPr>
              <a:t>word has been</a:t>
            </a:r>
          </a:p>
          <a:p>
            <a:r>
              <a:rPr lang="en-US" altLang="zh-CN" sz="3600" b="1">
                <a:solidFill>
                  <a:srgbClr val="000099"/>
                </a:solidFill>
                <a:latin typeface="Times New Roman" pitchFamily="18" charset="0"/>
              </a:rPr>
              <a:t>given. 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323850" y="188913"/>
            <a:ext cx="55800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9900"/>
                </a:solidFill>
                <a:latin typeface="Times New Roman" pitchFamily="18" charset="0"/>
                <a:ea typeface="Gungsuh" pitchFamily="18" charset="-127"/>
              </a:rPr>
              <a:t>Learning about Language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260350"/>
            <a:ext cx="9144000" cy="6597650"/>
          </a:xfrm>
          <a:noFill/>
        </p:spPr>
        <p:txBody>
          <a:bodyPr wrap="none"/>
          <a:lstStyle/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1. In many aspects natural clones, such as 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    identical twins, do not d____ greatly from 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    man-made ones. 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2. He was c____ down when the procedure 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    he had used to produce a mammal clone 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    ended in failure. 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3. Dust will a__________ in a deserted house. 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4. Her memory is so excellent that she could 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    remember the e____ names of the side roads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    we passed on the way.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5148263" y="981075"/>
            <a:ext cx="11525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iffer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268538" y="2276475"/>
            <a:ext cx="11604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ast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627313" y="4221163"/>
            <a:ext cx="22399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ccumulate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3635375" y="5516563"/>
            <a:ext cx="10826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xact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0"/>
            <a:ext cx="9144000" cy="6172200"/>
          </a:xfrm>
          <a:noFill/>
        </p:spPr>
        <p:txBody>
          <a:bodyPr wrap="none"/>
          <a:lstStyle/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5. She was not a________ pleased at the 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    corrections he made to her work. 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6. Grey decided to move to the countryside 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    and his wife made no o________ to it. 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7. According to the constitution, it is 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    compulsory for a citizen to u________ 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    military service. 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8. The media has a m____ responsibility to 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     report news truthfully.</a:t>
            </a:r>
            <a:r>
              <a:rPr lang="en-US" altLang="zh-CN" sz="3600">
                <a:latin typeface="Times New Roman" pitchFamily="18" charset="0"/>
              </a:rPr>
              <a:t> 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132138" y="0"/>
            <a:ext cx="20161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ltogether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4932363" y="1989138"/>
            <a:ext cx="2057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bjections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6011863" y="3284538"/>
            <a:ext cx="18288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ndertake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4140200" y="4652963"/>
            <a:ext cx="1022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oral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685800"/>
            <a:ext cx="8229600" cy="1676400"/>
          </a:xfrm>
          <a:noFill/>
        </p:spPr>
        <p:txBody>
          <a:bodyPr wrap="none"/>
          <a:lstStyle/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3600" b="1">
                <a:solidFill>
                  <a:srgbClr val="000099"/>
                </a:solidFill>
                <a:latin typeface="Times New Roman" pitchFamily="18" charset="0"/>
              </a:rPr>
              <a:t>2  Replace the underlined parts with 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3600" b="1">
                <a:solidFill>
                  <a:srgbClr val="000099"/>
                </a:solidFill>
                <a:latin typeface="Times New Roman" pitchFamily="18" charset="0"/>
              </a:rPr>
              <a:t>    words that have the same meaning. 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3600" b="1">
                <a:solidFill>
                  <a:srgbClr val="000099"/>
                </a:solidFill>
                <a:latin typeface="Times New Roman" pitchFamily="18" charset="0"/>
              </a:rPr>
              <a:t>    Rewrite the sentence when necessary. 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250825" y="2438400"/>
            <a:ext cx="8207375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609600" indent="-6096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1. </a:t>
            </a:r>
            <a:r>
              <a:rPr lang="en-US" altLang="en-US" sz="3600" b="1">
                <a:latin typeface="Times New Roman" pitchFamily="18" charset="0"/>
              </a:rPr>
              <a:t>Compared with her family, and especially </a:t>
            </a:r>
            <a:endParaRPr lang="en-US" altLang="zh-CN" sz="3600" b="1">
              <a:latin typeface="Times New Roman" pitchFamily="18" charset="0"/>
            </a:endParaRPr>
          </a:p>
          <a:p>
            <a:pPr marL="609600" indent="-6096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latin typeface="Times New Roman" pitchFamily="18" charset="0"/>
              </a:rPr>
              <a:t>her nephew, her niece Daisy is </a:t>
            </a:r>
            <a:r>
              <a:rPr lang="en-US" altLang="en-US" sz="3600" b="1" u="sng">
                <a:latin typeface="Times New Roman" pitchFamily="18" charset="0"/>
              </a:rPr>
              <a:t>very honest</a:t>
            </a:r>
            <a:r>
              <a:rPr lang="en-US" altLang="en-US" sz="3600" b="1">
                <a:latin typeface="Times New Roman" pitchFamily="18" charset="0"/>
              </a:rPr>
              <a:t> </a:t>
            </a:r>
            <a:endParaRPr lang="en-US" altLang="zh-CN" sz="3600" b="1">
              <a:latin typeface="Times New Roman" pitchFamily="18" charset="0"/>
            </a:endParaRPr>
          </a:p>
          <a:p>
            <a:pPr marL="609600" indent="-6096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latin typeface="Times New Roman" pitchFamily="18" charset="0"/>
              </a:rPr>
              <a:t>about her opinions.</a:t>
            </a:r>
            <a:r>
              <a:rPr lang="en-US" altLang="en-US" sz="3600">
                <a:latin typeface="Times New Roman" pitchFamily="18" charset="0"/>
              </a:rPr>
              <a:t> </a:t>
            </a:r>
            <a:endParaRPr lang="en-US" altLang="zh-CN" sz="3600">
              <a:latin typeface="Times New Roman" pitchFamily="18" charset="0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2362200" y="4800600"/>
            <a:ext cx="3649663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straightforward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88392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342900" indent="-3429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latin typeface="Times New Roman" pitchFamily="18" charset="0"/>
              </a:rPr>
              <a:t>2</a:t>
            </a:r>
            <a:r>
              <a:rPr lang="en-US" altLang="zh-CN" sz="3600" b="1">
                <a:latin typeface="Times New Roman" pitchFamily="18" charset="0"/>
              </a:rPr>
              <a:t>. </a:t>
            </a:r>
            <a:r>
              <a:rPr lang="en-US" altLang="en-US" sz="3600" b="1">
                <a:latin typeface="Times New Roman" pitchFamily="18" charset="0"/>
              </a:rPr>
              <a:t>The decisions of the conservative factory </a:t>
            </a:r>
            <a:endParaRPr lang="en-US" altLang="zh-CN" sz="3600" b="1">
              <a:latin typeface="Times New Roman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latin typeface="Times New Roman" pitchFamily="18" charset="0"/>
              </a:rPr>
              <a:t>leaders </a:t>
            </a:r>
            <a:r>
              <a:rPr lang="en-US" altLang="en-US" sz="3600" b="1" u="sng">
                <a:latin typeface="Times New Roman" pitchFamily="18" charset="0"/>
              </a:rPr>
              <a:t>that had been made without any </a:t>
            </a:r>
            <a:endParaRPr lang="en-US" altLang="zh-CN" sz="3600" b="1" u="sng">
              <a:latin typeface="Times New Roman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 u="sng">
                <a:latin typeface="Times New Roman" pitchFamily="18" charset="0"/>
              </a:rPr>
              <a:t>reason</a:t>
            </a:r>
            <a:r>
              <a:rPr lang="en-US" altLang="en-US" sz="3600" b="1">
                <a:latin typeface="Times New Roman" pitchFamily="18" charset="0"/>
              </a:rPr>
              <a:t> caused anger among the workers.</a:t>
            </a:r>
            <a:r>
              <a:rPr lang="en-US" altLang="en-US" sz="3600" i="1">
                <a:latin typeface="Times New Roman" pitchFamily="18" charset="0"/>
              </a:rPr>
              <a:t> </a:t>
            </a:r>
            <a:endParaRPr lang="en-US" altLang="zh-CN" sz="3600">
              <a:latin typeface="Times New Roman" pitchFamily="18" charset="0"/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838200" y="3733800"/>
            <a:ext cx="7467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342900" indent="-3429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The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arbitrary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 decisions of the factory </a:t>
            </a:r>
            <a:endParaRPr lang="en-US" altLang="zh-CN" sz="3600" b="1">
              <a:solidFill>
                <a:srgbClr val="FF0000"/>
              </a:solidFill>
              <a:latin typeface="Times New Roman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leaders caused anger among the workers. </a:t>
            </a:r>
            <a:endParaRPr lang="en-US" altLang="zh-CN" sz="36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3048000" y="2895600"/>
            <a:ext cx="2532063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609600" indent="-609600" algn="ctr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arbitrary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762000"/>
            <a:ext cx="86868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609600" indent="-609600"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latin typeface="Times New Roman" pitchFamily="18" charset="0"/>
              </a:rPr>
              <a:t>3</a:t>
            </a:r>
            <a:r>
              <a:rPr lang="en-US" altLang="zh-CN" sz="3600" b="1">
                <a:latin typeface="Times New Roman" pitchFamily="18" charset="0"/>
              </a:rPr>
              <a:t>. </a:t>
            </a:r>
            <a:r>
              <a:rPr lang="en-US" altLang="en-US" sz="3600" b="1">
                <a:latin typeface="Times New Roman" pitchFamily="18" charset="0"/>
              </a:rPr>
              <a:t>Is the opera house in the </a:t>
            </a:r>
            <a:r>
              <a:rPr lang="en-US" altLang="en-US" sz="3600" b="1" u="sng">
                <a:latin typeface="Times New Roman" pitchFamily="18" charset="0"/>
              </a:rPr>
              <a:t>business</a:t>
            </a:r>
            <a:r>
              <a:rPr lang="en-US" altLang="en-US" sz="3600" b="1">
                <a:latin typeface="Times New Roman" pitchFamily="18" charset="0"/>
              </a:rPr>
              <a:t> area </a:t>
            </a:r>
            <a:endParaRPr lang="en-US" altLang="zh-CN" sz="3600" b="1">
              <a:latin typeface="Times New Roman" pitchFamily="18" charset="0"/>
            </a:endParaRPr>
          </a:p>
          <a:p>
            <a:pPr marL="609600" indent="-609600"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latin typeface="Times New Roman" pitchFamily="18" charset="0"/>
              </a:rPr>
              <a:t>of Beijing?</a:t>
            </a:r>
            <a:endParaRPr lang="en-US" altLang="zh-CN" sz="3600" b="1">
              <a:latin typeface="Times New Roman" pitchFamily="18" charset="0"/>
            </a:endParaRPr>
          </a:p>
          <a:p>
            <a:pPr marL="609600" indent="-609600"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endParaRPr lang="en-US" altLang="en-US" sz="3600" b="1">
              <a:latin typeface="Times New Roman" pitchFamily="18" charset="0"/>
            </a:endParaRPr>
          </a:p>
          <a:p>
            <a:pPr marL="609600" indent="-609600"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4. </a:t>
            </a:r>
            <a:r>
              <a:rPr lang="en-US" altLang="en-US" sz="3600" b="1">
                <a:latin typeface="Times New Roman" pitchFamily="18" charset="0"/>
              </a:rPr>
              <a:t>The producer of the media programme </a:t>
            </a:r>
            <a:endParaRPr lang="en-US" altLang="zh-CN" sz="3600" b="1">
              <a:latin typeface="Times New Roman" pitchFamily="18" charset="0"/>
            </a:endParaRPr>
          </a:p>
          <a:p>
            <a:pPr marL="609600" indent="-609600"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 u="sng">
                <a:latin typeface="Times New Roman" pitchFamily="18" charset="0"/>
              </a:rPr>
              <a:t>disagreed with</a:t>
            </a:r>
            <a:r>
              <a:rPr lang="en-US" altLang="en-US" sz="3600" b="1">
                <a:latin typeface="Times New Roman" pitchFamily="18" charset="0"/>
              </a:rPr>
              <a:t> Jennifer joining in the chorus.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3048000" y="1905000"/>
            <a:ext cx="2514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commercial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2057400" y="4953000"/>
            <a:ext cx="4343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made</a:t>
            </a:r>
            <a:r>
              <a:rPr lang="en-US" altLang="zh-CN" sz="3600" b="1">
                <a:solidFill>
                  <a:srgbClr val="FF3300"/>
                </a:solidFill>
              </a:rPr>
              <a:t>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an</a:t>
            </a:r>
            <a:r>
              <a:rPr lang="en-US" altLang="zh-CN" sz="3600" b="1">
                <a:solidFill>
                  <a:srgbClr val="FF3300"/>
                </a:solidFill>
              </a:rPr>
              <a:t>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objection</a:t>
            </a:r>
            <a:r>
              <a:rPr lang="en-US" altLang="zh-CN" sz="3600" b="1">
                <a:solidFill>
                  <a:srgbClr val="FF3300"/>
                </a:solidFill>
              </a:rPr>
              <a:t>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to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utoUpdateAnimBg="0"/>
      <p:bldP spid="10244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838200"/>
            <a:ext cx="85344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609600" indent="-609600"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5. </a:t>
            </a:r>
            <a:r>
              <a:rPr lang="en-US" altLang="en-US" sz="3600" b="1">
                <a:latin typeface="Times New Roman" pitchFamily="18" charset="0"/>
              </a:rPr>
              <a:t>Before you can make a loaf, you need to </a:t>
            </a:r>
            <a:endParaRPr lang="en-US" altLang="zh-CN" sz="3600" b="1">
              <a:latin typeface="Times New Roman" pitchFamily="18" charset="0"/>
            </a:endParaRPr>
          </a:p>
          <a:p>
            <a:pPr marL="609600" indent="-609600"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 u="sng">
                <a:latin typeface="Times New Roman" pitchFamily="18" charset="0"/>
              </a:rPr>
              <a:t>get</a:t>
            </a:r>
            <a:r>
              <a:rPr lang="en-US" altLang="en-US" sz="3600" b="1">
                <a:latin typeface="Times New Roman" pitchFamily="18" charset="0"/>
              </a:rPr>
              <a:t> some flour. </a:t>
            </a:r>
            <a:endParaRPr lang="en-US" altLang="zh-CN" sz="3600" b="1">
              <a:latin typeface="Times New Roman" pitchFamily="18" charset="0"/>
            </a:endParaRPr>
          </a:p>
          <a:p>
            <a:pPr marL="609600" indent="-609600"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endParaRPr lang="en-US" altLang="en-US" sz="3600" b="1">
              <a:latin typeface="Times New Roman" pitchFamily="18" charset="0"/>
            </a:endParaRPr>
          </a:p>
          <a:p>
            <a:pPr marL="609600" indent="-609600"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6. </a:t>
            </a:r>
            <a:r>
              <a:rPr lang="en-US" altLang="en-US" sz="3600" b="1">
                <a:latin typeface="Times New Roman" pitchFamily="18" charset="0"/>
              </a:rPr>
              <a:t>You owe the lady an apology. </a:t>
            </a:r>
            <a:r>
              <a:rPr lang="en-US" altLang="en-US" sz="3600" b="1" u="sng">
                <a:latin typeface="Times New Roman" pitchFamily="18" charset="0"/>
              </a:rPr>
              <a:t>I will not </a:t>
            </a:r>
            <a:endParaRPr lang="en-US" altLang="zh-CN" sz="3600" b="1" u="sng">
              <a:latin typeface="Times New Roman" pitchFamily="18" charset="0"/>
            </a:endParaRPr>
          </a:p>
          <a:p>
            <a:pPr marL="609600" indent="-609600"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 u="sng">
                <a:latin typeface="Times New Roman" pitchFamily="18" charset="0"/>
              </a:rPr>
              <a:t>allow</a:t>
            </a:r>
            <a:r>
              <a:rPr lang="en-US" altLang="en-US" sz="3600" b="1">
                <a:latin typeface="Times New Roman" pitchFamily="18" charset="0"/>
              </a:rPr>
              <a:t> you to leave unless you apologize for </a:t>
            </a:r>
            <a:endParaRPr lang="en-US" altLang="zh-CN" sz="3600" b="1">
              <a:latin typeface="Times New Roman" pitchFamily="18" charset="0"/>
            </a:endParaRPr>
          </a:p>
          <a:p>
            <a:pPr marL="609600" indent="-609600"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latin typeface="Times New Roman" pitchFamily="18" charset="0"/>
              </a:rPr>
              <a:t>what you have done.</a:t>
            </a:r>
            <a:r>
              <a:rPr lang="en-US" altLang="en-US" sz="3600">
                <a:latin typeface="Times New Roman" pitchFamily="18" charset="0"/>
              </a:rPr>
              <a:t> </a:t>
            </a:r>
            <a:endParaRPr lang="en-US" altLang="zh-CN" sz="3600">
              <a:latin typeface="Times New Roman" pitchFamily="18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4038600" y="2133600"/>
            <a:ext cx="1600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609600" indent="-609600">
              <a:spcBef>
                <a:spcPct val="2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obtain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4787900" y="5229225"/>
            <a:ext cx="2514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609600" indent="-609600">
              <a:spcBef>
                <a:spcPct val="2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will</a:t>
            </a:r>
            <a:r>
              <a:rPr lang="en-US" altLang="zh-CN" sz="3600" b="1">
                <a:solidFill>
                  <a:srgbClr val="FF3300"/>
                </a:solidFill>
              </a:rPr>
              <a:t>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forbid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 autoUpdateAnimBg="0"/>
      <p:bldP spid="11268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914400"/>
            <a:ext cx="7162800" cy="1066800"/>
          </a:xfrm>
          <a:noFill/>
        </p:spPr>
        <p:txBody>
          <a:bodyPr wrap="none"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3600" b="1">
                <a:solidFill>
                  <a:srgbClr val="000099"/>
                </a:solidFill>
                <a:latin typeface="Times New Roman" pitchFamily="18" charset="0"/>
              </a:rPr>
              <a:t>3  Complete the passage using the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3600" b="1">
                <a:solidFill>
                  <a:srgbClr val="000099"/>
                </a:solidFill>
                <a:latin typeface="Times New Roman" pitchFamily="18" charset="0"/>
              </a:rPr>
              <a:t>    correct form of the words below. 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1066800" y="2743200"/>
            <a:ext cx="7034213" cy="1524000"/>
          </a:xfrm>
          <a:prstGeom prst="rect">
            <a:avLst/>
          </a:prstGeom>
          <a:solidFill>
            <a:srgbClr val="FFCC99">
              <a:alpha val="60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342900" indent="-342900">
              <a:lnSpc>
                <a:spcPct val="130000"/>
              </a:lnSpc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complicated    fate   attain   cast  </a:t>
            </a:r>
            <a:endParaRPr lang="en-US" altLang="zh-CN" sz="3600" b="1">
              <a:solidFill>
                <a:srgbClr val="FF0000"/>
              </a:solidFill>
              <a:latin typeface="Times New Roman" pitchFamily="18" charset="0"/>
            </a:endParaRPr>
          </a:p>
          <a:p>
            <a:pPr marL="342900" indent="-342900">
              <a:lnSpc>
                <a:spcPct val="130000"/>
              </a:lnSpc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accumulate  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 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reform  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 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carrier</a:t>
            </a:r>
            <a:r>
              <a:rPr lang="en-US" altLang="en-US" sz="3600" i="1">
                <a:solidFill>
                  <a:srgbClr val="FF3300"/>
                </a:solidFill>
              </a:rPr>
              <a:t> </a:t>
            </a:r>
            <a:endParaRPr lang="en-US" altLang="zh-CN" sz="3600" i="1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260350"/>
            <a:ext cx="8229600" cy="5364163"/>
          </a:xfrm>
          <a:noFill/>
        </p:spPr>
        <p:txBody>
          <a:bodyPr wrap="none"/>
          <a:lstStyle/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As Freddy the frog grew older, he only had 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one ambition left to _______ – to continue his 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career forever. To do this he thought that he 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would have to clone himself. The doctor 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explained that this was a ____________ 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procedure that he should consider carefully. 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Shortly after Freddy did some research, he 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discovered the _____ of Dolly the sheep. 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It seemed as if 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3995738" y="981075"/>
            <a:ext cx="1655762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05000"/>
              </a:lnSpc>
              <a:spcBef>
                <a:spcPct val="15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attain</a:t>
            </a:r>
            <a:endParaRPr lang="en-US" altLang="zh-CN" sz="36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5003800" y="2997200"/>
            <a:ext cx="2808288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complicated</a:t>
            </a:r>
            <a:endParaRPr lang="en-US" altLang="zh-CN" sz="36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124200" y="4876800"/>
            <a:ext cx="990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fate</a:t>
            </a:r>
            <a:endParaRPr lang="en-US" altLang="zh-CN" sz="36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333375"/>
            <a:ext cx="8382000" cy="5364163"/>
          </a:xfrm>
          <a:noFill/>
        </p:spPr>
        <p:txBody>
          <a:bodyPr wrap="none"/>
          <a:lstStyle/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a clone was a ______ of more weaknesses 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than its original. Freddy was ____ down and 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looked for some way to _______ the cloning 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procedure to avoid this problem. Sadly this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seemed impossible. So Freddy made up his 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mind to enjoy his singing and to __________ 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as many happy experiences as he could so that 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when he retired he would be able to look back </a:t>
            </a:r>
          </a:p>
          <a:p>
            <a:pPr>
              <a:buFont typeface="Wingdings" pitchFamily="2" charset="2"/>
              <a:buNone/>
            </a:pPr>
            <a:r>
              <a:rPr lang="en-US" altLang="zh-CN" sz="3600" b="1">
                <a:latin typeface="Times New Roman" pitchFamily="18" charset="0"/>
              </a:rPr>
              <a:t>on his life with satisfaction.</a:t>
            </a:r>
            <a:r>
              <a:rPr lang="en-US" altLang="zh-CN" sz="3600">
                <a:latin typeface="Times New Roman" pitchFamily="18" charset="0"/>
              </a:rPr>
              <a:t> 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700338" y="404813"/>
            <a:ext cx="1814512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carrier</a:t>
            </a:r>
            <a:r>
              <a:rPr lang="en-US" altLang="en-US" sz="3600" i="1">
                <a:solidFill>
                  <a:srgbClr val="FF3300"/>
                </a:solidFill>
              </a:rPr>
              <a:t> </a:t>
            </a:r>
            <a:endParaRPr lang="en-US" altLang="zh-CN" sz="3600" i="1">
              <a:solidFill>
                <a:srgbClr val="FF3300"/>
              </a:solidFill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6372225" y="3644900"/>
            <a:ext cx="2592388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accumulate</a:t>
            </a:r>
            <a:endParaRPr lang="en-US" altLang="zh-CN" sz="36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5724525" y="1052513"/>
            <a:ext cx="990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cast</a:t>
            </a:r>
            <a:endParaRPr lang="en-US" altLang="zh-CN" sz="36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4643438" y="1628775"/>
            <a:ext cx="1728787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reform</a:t>
            </a:r>
            <a:endParaRPr lang="en-US" altLang="zh-CN" sz="36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  <p:bldP spid="143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381000" y="990600"/>
            <a:ext cx="807720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lnSpc>
                <a:spcPct val="14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同位语从句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the Appositive clause</a:t>
            </a:r>
          </a:p>
          <a:p>
            <a:pPr>
              <a:lnSpc>
                <a:spcPct val="140000"/>
              </a:lnSpc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(1) </a:t>
            </a:r>
            <a:r>
              <a:rPr lang="zh-CN" altLang="en-US" sz="3600" b="1">
                <a:solidFill>
                  <a:srgbClr val="0000FF"/>
                </a:solidFill>
                <a:latin typeface="Times New Roman" pitchFamily="18" charset="0"/>
              </a:rPr>
              <a:t>同位语从句的定义</a:t>
            </a:r>
          </a:p>
          <a:p>
            <a:pPr>
              <a:lnSpc>
                <a:spcPct val="140000"/>
              </a:lnSpc>
            </a:pPr>
            <a:r>
              <a:rPr lang="zh-CN" altLang="en-US" sz="3600" b="1">
                <a:latin typeface="Times New Roman" pitchFamily="18" charset="0"/>
              </a:rPr>
              <a:t> 在复合句中用作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同位语</a:t>
            </a:r>
            <a:r>
              <a:rPr lang="zh-CN" altLang="en-US" sz="3600" b="1">
                <a:latin typeface="Times New Roman" pitchFamily="18" charset="0"/>
              </a:rPr>
              <a:t>的从句称为</a:t>
            </a:r>
          </a:p>
          <a:p>
            <a:pPr>
              <a:lnSpc>
                <a:spcPct val="140000"/>
              </a:lnSpc>
            </a:pPr>
            <a:r>
              <a:rPr lang="zh-CN" altLang="en-US" sz="3600" b="1">
                <a:latin typeface="Times New Roman" pitchFamily="18" charset="0"/>
              </a:rPr>
              <a:t>同位语从句。同位语从句是名词性从句</a:t>
            </a:r>
          </a:p>
          <a:p>
            <a:pPr>
              <a:lnSpc>
                <a:spcPct val="140000"/>
              </a:lnSpc>
            </a:pPr>
            <a:r>
              <a:rPr lang="zh-CN" altLang="en-US" sz="3600" b="1">
                <a:latin typeface="Times New Roman" pitchFamily="18" charset="0"/>
              </a:rPr>
              <a:t>的一种。它在句中起同位语的作用。　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0" y="0"/>
            <a:ext cx="78120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66"/>
                </a:solidFill>
                <a:latin typeface="Times New Roman" pitchFamily="18" charset="0"/>
              </a:rPr>
              <a:t>Discovering useful structures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381000" y="838200"/>
            <a:ext cx="8305800" cy="509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lnSpc>
                <a:spcPct val="130000"/>
              </a:lnSpc>
            </a:pPr>
            <a:r>
              <a:rPr lang="zh-CN" altLang="en-US" sz="3600" b="1">
                <a:latin typeface="Times New Roman" pitchFamily="18" charset="0"/>
              </a:rPr>
              <a:t>它一般放在</a:t>
            </a:r>
            <a:r>
              <a:rPr lang="en-US" altLang="zh-CN" sz="3600" b="1" u="sng">
                <a:latin typeface="Times New Roman" pitchFamily="18" charset="0"/>
              </a:rPr>
              <a:t>fact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en-US" altLang="zh-CN" sz="3600" b="1" u="sng">
                <a:latin typeface="Times New Roman" pitchFamily="18" charset="0"/>
              </a:rPr>
              <a:t>news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en-US" altLang="zh-CN" sz="3600" b="1" u="sng">
                <a:latin typeface="Times New Roman" pitchFamily="18" charset="0"/>
              </a:rPr>
              <a:t>idea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en-US" altLang="zh-CN" sz="3600" b="1" u="sng">
                <a:latin typeface="Times New Roman" pitchFamily="18" charset="0"/>
              </a:rPr>
              <a:t>truth 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en-US" altLang="zh-CN" sz="3600" b="1" u="sng">
                <a:latin typeface="Times New Roman" pitchFamily="18" charset="0"/>
              </a:rPr>
              <a:t>hope</a:t>
            </a:r>
            <a:r>
              <a:rPr lang="en-US" altLang="zh-CN" sz="3600" b="1">
                <a:latin typeface="Times New Roman" pitchFamily="18" charset="0"/>
              </a:rPr>
              <a:t>, </a:t>
            </a:r>
          </a:p>
          <a:p>
            <a:pPr>
              <a:lnSpc>
                <a:spcPct val="130000"/>
              </a:lnSpc>
            </a:pPr>
            <a:r>
              <a:rPr lang="en-US" altLang="zh-CN" sz="3600" b="1" u="sng">
                <a:latin typeface="Times New Roman" pitchFamily="18" charset="0"/>
              </a:rPr>
              <a:t>problem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en-US" altLang="zh-CN" sz="3600" b="1" u="sng">
                <a:latin typeface="Times New Roman" pitchFamily="18" charset="0"/>
              </a:rPr>
              <a:t>information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en-US" altLang="zh-CN" sz="3600" b="1" u="sng">
                <a:latin typeface="Times New Roman" pitchFamily="18" charset="0"/>
              </a:rPr>
              <a:t>belief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en-US" altLang="zh-CN" sz="3600" b="1" u="sng">
                <a:latin typeface="Times New Roman" pitchFamily="18" charset="0"/>
              </a:rPr>
              <a:t>thought</a:t>
            </a:r>
            <a:r>
              <a:rPr lang="en-US" altLang="zh-CN" sz="3600" b="1">
                <a:latin typeface="Times New Roman" pitchFamily="18" charset="0"/>
              </a:rPr>
              <a:t>, </a:t>
            </a:r>
          </a:p>
          <a:p>
            <a:pPr>
              <a:lnSpc>
                <a:spcPct val="130000"/>
              </a:lnSpc>
            </a:pPr>
            <a:r>
              <a:rPr lang="en-US" altLang="zh-CN" sz="3600" b="1" u="sng">
                <a:latin typeface="Times New Roman" pitchFamily="18" charset="0"/>
              </a:rPr>
              <a:t>doubt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en-US" altLang="zh-CN" sz="3600" b="1" u="sng">
                <a:latin typeface="Times New Roman" pitchFamily="18" charset="0"/>
              </a:rPr>
              <a:t>promise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en-US" altLang="zh-CN" sz="3600" b="1" u="sng">
                <a:latin typeface="Times New Roman" pitchFamily="18" charset="0"/>
              </a:rPr>
              <a:t>question </a:t>
            </a:r>
            <a:r>
              <a:rPr lang="zh-CN" altLang="en-US" sz="3600" b="1">
                <a:latin typeface="Times New Roman" pitchFamily="18" charset="0"/>
              </a:rPr>
              <a:t>等名词的后面</a:t>
            </a:r>
            <a:r>
              <a:rPr lang="en-US" altLang="zh-CN" sz="3600" b="1">
                <a:latin typeface="Times New Roman" pitchFamily="18" charset="0"/>
              </a:rPr>
              <a:t>, </a:t>
            </a:r>
          </a:p>
          <a:p>
            <a:pPr>
              <a:lnSpc>
                <a:spcPct val="130000"/>
              </a:lnSpc>
            </a:pPr>
            <a:r>
              <a:rPr lang="zh-CN" altLang="en-US" sz="3600" b="1">
                <a:latin typeface="Times New Roman" pitchFamily="18" charset="0"/>
              </a:rPr>
              <a:t>对前面的名词作进一步的解释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zh-CN" altLang="en-US" sz="3600" b="1">
                <a:latin typeface="Times New Roman" pitchFamily="18" charset="0"/>
              </a:rPr>
              <a:t>说明</a:t>
            </a:r>
          </a:p>
          <a:p>
            <a:pPr>
              <a:lnSpc>
                <a:spcPct val="130000"/>
              </a:lnSpc>
            </a:pPr>
            <a:r>
              <a:rPr lang="zh-CN" altLang="en-US" sz="3600" b="1">
                <a:latin typeface="Times New Roman" pitchFamily="18" charset="0"/>
              </a:rPr>
              <a:t>前面名词的具体含义。引导同位语从句</a:t>
            </a:r>
          </a:p>
          <a:p>
            <a:pPr>
              <a:lnSpc>
                <a:spcPct val="130000"/>
              </a:lnSpc>
            </a:pPr>
            <a:r>
              <a:rPr lang="zh-CN" altLang="en-US" sz="3600" b="1">
                <a:latin typeface="Times New Roman" pitchFamily="18" charset="0"/>
              </a:rPr>
              <a:t>的词有连词</a:t>
            </a:r>
            <a:r>
              <a:rPr lang="en-US" altLang="zh-CN" sz="3600" b="1" u="sng">
                <a:solidFill>
                  <a:srgbClr val="FF0000"/>
                </a:solidFill>
                <a:latin typeface="Times New Roman" pitchFamily="18" charset="0"/>
              </a:rPr>
              <a:t>that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en-US" altLang="zh-CN" sz="3600" b="1" u="sng">
                <a:solidFill>
                  <a:srgbClr val="FF0000"/>
                </a:solidFill>
                <a:latin typeface="Times New Roman" pitchFamily="18" charset="0"/>
              </a:rPr>
              <a:t>how, when,</a:t>
            </a:r>
            <a:r>
              <a:rPr lang="en-US" altLang="zh-CN" sz="3600" b="1">
                <a:solidFill>
                  <a:srgbClr val="FF0066"/>
                </a:solidFill>
                <a:latin typeface="Times New Roman" pitchFamily="18" charset="0"/>
              </a:rPr>
              <a:t> </a:t>
            </a:r>
          </a:p>
          <a:p>
            <a:pPr>
              <a:lnSpc>
                <a:spcPct val="130000"/>
              </a:lnSpc>
            </a:pPr>
            <a:r>
              <a:rPr lang="en-US" altLang="zh-CN" sz="3600" b="1" u="sng">
                <a:solidFill>
                  <a:srgbClr val="FF0000"/>
                </a:solidFill>
                <a:latin typeface="Times New Roman" pitchFamily="18" charset="0"/>
              </a:rPr>
              <a:t>where, whether, what</a:t>
            </a:r>
            <a:r>
              <a:rPr lang="zh-CN" altLang="en-US" sz="3600" b="1">
                <a:latin typeface="Times New Roman" pitchFamily="18" charset="0"/>
              </a:rPr>
              <a:t>等。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457200" y="838200"/>
            <a:ext cx="83820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 marL="744538" indent="-7445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612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3600" b="1">
                <a:latin typeface="Times New Roman" pitchFamily="18" charset="0"/>
              </a:rPr>
              <a:t>e.g. </a:t>
            </a:r>
            <a:r>
              <a:rPr lang="en-US" altLang="zh-CN" sz="3600" b="1" u="sng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The hope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sz="3600" b="1" u="sng">
                <a:solidFill>
                  <a:srgbClr val="FF0000"/>
                </a:solidFill>
                <a:latin typeface="Times New Roman" pitchFamily="18" charset="0"/>
              </a:rPr>
              <a:t>that he may recover</a:t>
            </a:r>
            <a:r>
              <a:rPr lang="en-US" altLang="zh-CN" sz="3600" b="1">
                <a:latin typeface="Times New Roman" pitchFamily="18" charset="0"/>
              </a:rPr>
              <a:t> is </a:t>
            </a:r>
          </a:p>
          <a:p>
            <a:pPr>
              <a:lnSpc>
                <a:spcPct val="130000"/>
              </a:lnSpc>
            </a:pPr>
            <a:r>
              <a:rPr lang="en-US" altLang="zh-CN" sz="3600" b="1">
                <a:latin typeface="Times New Roman" pitchFamily="18" charset="0"/>
              </a:rPr>
              <a:t>       not gone yet.</a:t>
            </a:r>
          </a:p>
          <a:p>
            <a:pPr>
              <a:lnSpc>
                <a:spcPct val="130000"/>
              </a:lnSpc>
            </a:pPr>
            <a:r>
              <a:rPr lang="en-US" altLang="zh-CN" sz="3600" b="1" u="sng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The problem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sz="3600" b="1" u="sng">
                <a:solidFill>
                  <a:srgbClr val="FF0000"/>
                </a:solidFill>
                <a:latin typeface="Times New Roman" pitchFamily="18" charset="0"/>
              </a:rPr>
              <a:t>whether we should continue </a:t>
            </a:r>
          </a:p>
          <a:p>
            <a:pPr>
              <a:lnSpc>
                <a:spcPct val="130000"/>
              </a:lnSpc>
            </a:pPr>
            <a:r>
              <a:rPr lang="en-US" altLang="zh-CN" sz="3600" b="1" u="sng">
                <a:solidFill>
                  <a:srgbClr val="FF0000"/>
                </a:solidFill>
                <a:latin typeface="Times New Roman" pitchFamily="18" charset="0"/>
              </a:rPr>
              <a:t>to do the experiment</a:t>
            </a:r>
            <a:r>
              <a:rPr lang="en-US" altLang="zh-CN" sz="3600" b="1">
                <a:latin typeface="Times New Roman" pitchFamily="18" charset="0"/>
              </a:rPr>
              <a:t> has been solved.</a:t>
            </a:r>
          </a:p>
          <a:p>
            <a:pPr>
              <a:lnSpc>
                <a:spcPct val="130000"/>
              </a:lnSpc>
            </a:pPr>
            <a:r>
              <a:rPr lang="en-US" altLang="zh-CN" sz="3600" b="1">
                <a:latin typeface="Times New Roman" pitchFamily="18" charset="0"/>
              </a:rPr>
              <a:t>I have no </a:t>
            </a:r>
            <a:r>
              <a:rPr lang="en-US" altLang="zh-CN" sz="3600" b="1" u="sng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idea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sz="3600" b="1" u="sng">
                <a:solidFill>
                  <a:srgbClr val="FF0000"/>
                </a:solidFill>
                <a:latin typeface="Times New Roman" pitchFamily="18" charset="0"/>
              </a:rPr>
              <a:t>when he will come back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/>
          <p:cNvSpPr>
            <a:spLocks noChangeArrowheads="1"/>
          </p:cNvSpPr>
          <p:nvPr/>
        </p:nvSpPr>
        <p:spPr bwMode="auto">
          <a:xfrm>
            <a:off x="395288" y="455613"/>
            <a:ext cx="1944687" cy="1223962"/>
          </a:xfrm>
          <a:prstGeom prst="irregularSeal1">
            <a:avLst/>
          </a:prstGeom>
          <a:solidFill>
            <a:srgbClr val="FF00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rgbClr val="FF0066"/>
              </a:solidFill>
            </a:endParaRP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2370138" y="568325"/>
            <a:ext cx="6335712" cy="152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169862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878013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20574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23678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939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1511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6083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655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3600" b="1">
                <a:latin typeface="Times New Roman" pitchFamily="18" charset="0"/>
              </a:rPr>
              <a:t>同位语从句有时被别的词把它和名词隔开：</a:t>
            </a: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771525" y="687388"/>
            <a:ext cx="12541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Times New Roman" pitchFamily="18" charset="0"/>
              </a:rPr>
              <a:t>注意</a:t>
            </a:r>
            <a:r>
              <a:rPr lang="en-US" altLang="zh-CN" sz="3600" b="1">
                <a:solidFill>
                  <a:schemeClr val="bg1"/>
                </a:solidFill>
                <a:latin typeface="Times New Roman" pitchFamily="18" charset="0"/>
              </a:rPr>
              <a:t>: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584200" y="2655888"/>
            <a:ext cx="8020050" cy="206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en-US" altLang="zh-CN" sz="3600" b="1" u="sng">
                <a:solidFill>
                  <a:srgbClr val="FF0000"/>
                </a:solidFill>
                <a:latin typeface="Times New Roman" pitchFamily="18" charset="0"/>
              </a:rPr>
              <a:t>The story</a:t>
            </a:r>
            <a:r>
              <a:rPr lang="en-US" altLang="zh-CN" sz="3600" b="1">
                <a:latin typeface="Times New Roman" pitchFamily="18" charset="0"/>
              </a:rPr>
              <a:t> goes </a:t>
            </a:r>
            <a:r>
              <a:rPr lang="en-US" altLang="zh-CN" sz="3600" b="1" u="sng">
                <a:latin typeface="Times New Roman" pitchFamily="18" charset="0"/>
              </a:rPr>
              <a:t>that William Tell killed </a:t>
            </a:r>
          </a:p>
          <a:p>
            <a:pPr>
              <a:lnSpc>
                <a:spcPct val="120000"/>
              </a:lnSpc>
            </a:pPr>
            <a:r>
              <a:rPr lang="en-US" altLang="zh-CN" sz="3600" b="1" u="sng">
                <a:latin typeface="Times New Roman" pitchFamily="18" charset="0"/>
              </a:rPr>
              <a:t>the king with an arrow</a:t>
            </a:r>
            <a:r>
              <a:rPr lang="en-US" altLang="zh-CN" sz="3600" b="1">
                <a:latin typeface="Times New Roman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altLang="zh-CN" sz="3600" b="1" u="sng">
                <a:solidFill>
                  <a:srgbClr val="FF0000"/>
                </a:solidFill>
                <a:latin typeface="Times New Roman" pitchFamily="18" charset="0"/>
              </a:rPr>
              <a:t>Word</a:t>
            </a:r>
            <a:r>
              <a:rPr lang="en-US" altLang="zh-CN" sz="3600" b="1">
                <a:latin typeface="Times New Roman" pitchFamily="18" charset="0"/>
              </a:rPr>
              <a:t> came </a:t>
            </a:r>
            <a:r>
              <a:rPr lang="en-US" altLang="zh-CN" sz="3600" b="1" u="sng">
                <a:latin typeface="Times New Roman" pitchFamily="18" charset="0"/>
              </a:rPr>
              <a:t>that their team had won</a:t>
            </a:r>
            <a:r>
              <a:rPr lang="en-US" altLang="zh-CN" sz="3600" b="1"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0" y="914400"/>
            <a:ext cx="8763000" cy="503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⑵ </a:t>
            </a:r>
            <a:r>
              <a:rPr lang="zh-CN" altLang="en-US" sz="3600" b="1">
                <a:solidFill>
                  <a:srgbClr val="0000FF"/>
                </a:solidFill>
                <a:latin typeface="Times New Roman" pitchFamily="18" charset="0"/>
              </a:rPr>
              <a:t>同位语从句的表现形式</a:t>
            </a: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① </a:t>
            </a:r>
            <a:r>
              <a:rPr lang="zh-CN" altLang="en-US" sz="3600" b="1">
                <a:latin typeface="Times New Roman" pitchFamily="18" charset="0"/>
              </a:rPr>
              <a:t>由</a:t>
            </a:r>
            <a:r>
              <a:rPr lang="en-US" altLang="zh-CN" sz="3600" b="1">
                <a:latin typeface="Times New Roman" pitchFamily="18" charset="0"/>
              </a:rPr>
              <a:t>that</a:t>
            </a:r>
            <a:r>
              <a:rPr lang="zh-CN" altLang="en-US" sz="3600" b="1">
                <a:latin typeface="Times New Roman" pitchFamily="18" charset="0"/>
              </a:rPr>
              <a:t>引导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The fact </a:t>
            </a:r>
            <a:r>
              <a:rPr lang="en-US" altLang="zh-CN" sz="3600" b="1" u="sng">
                <a:solidFill>
                  <a:srgbClr val="FF0000"/>
                </a:solidFill>
                <a:latin typeface="Times New Roman" pitchFamily="18" charset="0"/>
              </a:rPr>
              <a:t>that</a:t>
            </a:r>
            <a:r>
              <a:rPr lang="en-US" altLang="zh-CN" sz="3600" b="1" u="sng">
                <a:latin typeface="Times New Roman" pitchFamily="18" charset="0"/>
              </a:rPr>
              <a:t> you haven’t enough time to do </a:t>
            </a:r>
          </a:p>
          <a:p>
            <a:pPr>
              <a:spcBef>
                <a:spcPct val="50000"/>
              </a:spcBef>
            </a:pPr>
            <a:r>
              <a:rPr lang="en-US" altLang="zh-CN" sz="3600" b="1" u="sng">
                <a:latin typeface="Times New Roman" pitchFamily="18" charset="0"/>
              </a:rPr>
              <a:t>the work</a:t>
            </a:r>
            <a:r>
              <a:rPr lang="en-US" altLang="zh-CN" sz="3600" b="1">
                <a:latin typeface="Times New Roman" pitchFamily="18" charset="0"/>
              </a:rPr>
              <a:t> is simply unbelievable.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The hope </a:t>
            </a:r>
            <a:r>
              <a:rPr lang="en-US" altLang="zh-CN" sz="3600" b="1" u="sng">
                <a:solidFill>
                  <a:srgbClr val="FF0000"/>
                </a:solidFill>
                <a:latin typeface="Times New Roman" pitchFamily="18" charset="0"/>
              </a:rPr>
              <a:t>that</a:t>
            </a:r>
            <a:r>
              <a:rPr lang="en-US" altLang="zh-CN" sz="3600" b="1" u="sng">
                <a:latin typeface="Times New Roman" pitchFamily="18" charset="0"/>
              </a:rPr>
              <a:t> he may come here</a:t>
            </a:r>
            <a:r>
              <a:rPr lang="en-US" altLang="zh-CN" sz="3600" b="1">
                <a:latin typeface="Times New Roman" pitchFamily="18" charset="0"/>
              </a:rPr>
              <a:t> is not 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gone yet.</a:t>
            </a:r>
            <a:endParaRPr lang="en-US" altLang="zh-CN" sz="36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304800" y="914400"/>
            <a:ext cx="85344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② </a:t>
            </a:r>
            <a:r>
              <a:rPr lang="zh-CN" altLang="en-US" sz="3600" b="1">
                <a:latin typeface="Times New Roman" pitchFamily="18" charset="0"/>
              </a:rPr>
              <a:t>由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whether</a:t>
            </a:r>
            <a:r>
              <a:rPr lang="zh-CN" altLang="en-US" sz="3600" b="1">
                <a:latin typeface="Times New Roman" pitchFamily="18" charset="0"/>
              </a:rPr>
              <a:t>引导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The question </a:t>
            </a:r>
            <a:r>
              <a:rPr lang="en-US" altLang="zh-CN" sz="3600" b="1" u="sng">
                <a:solidFill>
                  <a:srgbClr val="FF0000"/>
                </a:solidFill>
                <a:latin typeface="Times New Roman" pitchFamily="18" charset="0"/>
              </a:rPr>
              <a:t>whether</a:t>
            </a:r>
            <a:r>
              <a:rPr lang="en-US" altLang="zh-CN" sz="3600" b="1" u="sng">
                <a:latin typeface="Times New Roman" pitchFamily="18" charset="0"/>
              </a:rPr>
              <a:t> we need more </a:t>
            </a:r>
          </a:p>
          <a:p>
            <a:pPr>
              <a:spcBef>
                <a:spcPct val="50000"/>
              </a:spcBef>
            </a:pPr>
            <a:r>
              <a:rPr lang="en-US" altLang="zh-CN" sz="3600" b="1" u="sng">
                <a:latin typeface="Times New Roman" pitchFamily="18" charset="0"/>
              </a:rPr>
              <a:t>time to do the work</a:t>
            </a:r>
            <a:r>
              <a:rPr lang="en-US" altLang="zh-CN" sz="3600" b="1">
                <a:latin typeface="Times New Roman" pitchFamily="18" charset="0"/>
              </a:rPr>
              <a:t> has not been discussed.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③ </a:t>
            </a:r>
            <a:r>
              <a:rPr lang="zh-CN" altLang="en-US" sz="3600" b="1">
                <a:latin typeface="Times New Roman" pitchFamily="18" charset="0"/>
              </a:rPr>
              <a:t>由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when</a:t>
            </a:r>
            <a:r>
              <a:rPr lang="zh-CN" altLang="en-US" sz="3600" b="1">
                <a:latin typeface="Times New Roman" pitchFamily="18" charset="0"/>
              </a:rPr>
              <a:t>引导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I have no idea </a:t>
            </a:r>
            <a:r>
              <a:rPr lang="en-US" altLang="zh-CN" sz="3600" b="1" u="sng">
                <a:solidFill>
                  <a:srgbClr val="FF0000"/>
                </a:solidFill>
                <a:latin typeface="Times New Roman" pitchFamily="18" charset="0"/>
              </a:rPr>
              <a:t>when</a:t>
            </a:r>
            <a:r>
              <a:rPr lang="en-US" altLang="zh-CN" sz="3600" b="1" u="sng">
                <a:latin typeface="Times New Roman" pitchFamily="18" charset="0"/>
              </a:rPr>
              <a:t> they will go</a:t>
            </a:r>
            <a:r>
              <a:rPr lang="en-US" altLang="zh-CN" sz="3600" b="1">
                <a:latin typeface="Times New Roman" pitchFamily="18" charset="0"/>
              </a:rPr>
              <a:t>.</a:t>
            </a:r>
            <a:endParaRPr lang="en-US" altLang="zh-CN" sz="36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304800" y="304800"/>
            <a:ext cx="83058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spcBef>
                <a:spcPct val="3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</a:rPr>
              <a:t>(3) 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同位语从句与定语从句的区别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</a:rPr>
              <a:t>:</a:t>
            </a:r>
          </a:p>
          <a:p>
            <a:pPr>
              <a:spcBef>
                <a:spcPct val="30000"/>
              </a:spcBef>
            </a:pPr>
            <a:r>
              <a:rPr lang="en-US" altLang="zh-CN" sz="3200" b="1">
                <a:latin typeface="Times New Roman" pitchFamily="18" charset="0"/>
              </a:rPr>
              <a:t>     </a:t>
            </a:r>
            <a:r>
              <a:rPr lang="zh-CN" altLang="en-US" sz="3200" b="1">
                <a:latin typeface="Times New Roman" pitchFamily="18" charset="0"/>
              </a:rPr>
              <a:t>同位语从句与定语从句在使用中常常混淆</a:t>
            </a:r>
            <a:r>
              <a:rPr lang="en-US" altLang="zh-CN" sz="3200" b="1">
                <a:latin typeface="Times New Roman" pitchFamily="18" charset="0"/>
              </a:rPr>
              <a:t>,</a:t>
            </a:r>
          </a:p>
          <a:p>
            <a:pPr>
              <a:spcBef>
                <a:spcPct val="30000"/>
              </a:spcBef>
            </a:pPr>
            <a:r>
              <a:rPr lang="en-US" altLang="zh-CN" sz="3200" b="1">
                <a:latin typeface="Times New Roman" pitchFamily="18" charset="0"/>
              </a:rPr>
              <a:t>     </a:t>
            </a:r>
            <a:r>
              <a:rPr lang="zh-CN" altLang="en-US" sz="3200" b="1">
                <a:latin typeface="Times New Roman" pitchFamily="18" charset="0"/>
              </a:rPr>
              <a:t>我们可以从以下几个方面区别它们</a:t>
            </a:r>
            <a:r>
              <a:rPr lang="en-US" altLang="zh-CN" sz="3200" b="1">
                <a:latin typeface="Times New Roman" pitchFamily="18" charset="0"/>
              </a:rPr>
              <a:t>:</a:t>
            </a:r>
          </a:p>
          <a:p>
            <a:pPr>
              <a:spcBef>
                <a:spcPct val="30000"/>
              </a:spcBef>
            </a:pPr>
            <a:r>
              <a:rPr lang="en-US" altLang="zh-CN" sz="3200" b="1">
                <a:latin typeface="Times New Roman" pitchFamily="18" charset="0"/>
              </a:rPr>
              <a:t>① 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同位语从句</a:t>
            </a:r>
            <a:r>
              <a:rPr lang="zh-CN" altLang="en-US" sz="3200" b="1">
                <a:latin typeface="Times New Roman" pitchFamily="18" charset="0"/>
              </a:rPr>
              <a:t>说明的名词大都是抽象名词</a:t>
            </a:r>
            <a:r>
              <a:rPr lang="en-US" altLang="zh-CN" sz="3200" b="1">
                <a:latin typeface="Times New Roman" pitchFamily="18" charset="0"/>
              </a:rPr>
              <a:t>;</a:t>
            </a:r>
          </a:p>
          <a:p>
            <a:pPr>
              <a:spcBef>
                <a:spcPct val="30000"/>
              </a:spcBef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     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定语从句</a:t>
            </a:r>
            <a:r>
              <a:rPr lang="zh-CN" altLang="en-US" sz="3200" b="1">
                <a:latin typeface="Times New Roman" pitchFamily="18" charset="0"/>
              </a:rPr>
              <a:t>所修饰、限定的名词或代词有抽</a:t>
            </a:r>
          </a:p>
          <a:p>
            <a:pPr>
              <a:spcBef>
                <a:spcPct val="30000"/>
              </a:spcBef>
            </a:pPr>
            <a:r>
              <a:rPr lang="zh-CN" altLang="en-US" sz="3200" b="1">
                <a:latin typeface="Times New Roman" pitchFamily="18" charset="0"/>
              </a:rPr>
              <a:t>象的也有不抽象的。</a:t>
            </a:r>
          </a:p>
          <a:p>
            <a:pPr>
              <a:spcBef>
                <a:spcPct val="30000"/>
              </a:spcBef>
            </a:pPr>
            <a:r>
              <a:rPr lang="zh-CN" altLang="en-US" sz="3200" b="1">
                <a:latin typeface="Times New Roman" pitchFamily="18" charset="0"/>
              </a:rPr>
              <a:t>     </a:t>
            </a:r>
            <a:r>
              <a:rPr lang="en-US" altLang="zh-CN" sz="3200" b="1">
                <a:latin typeface="Times New Roman" pitchFamily="18" charset="0"/>
              </a:rPr>
              <a:t>We express the hope </a:t>
            </a:r>
            <a:r>
              <a:rPr lang="en-US" altLang="zh-CN" sz="3200" b="1" u="sng">
                <a:latin typeface="Times New Roman" pitchFamily="18" charset="0"/>
              </a:rPr>
              <a:t>that they will come to </a:t>
            </a:r>
          </a:p>
          <a:p>
            <a:pPr>
              <a:spcBef>
                <a:spcPct val="30000"/>
              </a:spcBef>
            </a:pPr>
            <a:r>
              <a:rPr lang="en-US" altLang="zh-CN" sz="3200" b="1" u="sng">
                <a:latin typeface="Times New Roman" pitchFamily="18" charset="0"/>
              </a:rPr>
              <a:t>visit China again.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同位语从句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)</a:t>
            </a:r>
          </a:p>
          <a:p>
            <a:pPr>
              <a:spcBef>
                <a:spcPct val="30000"/>
              </a:spcBef>
            </a:pPr>
            <a:r>
              <a:rPr lang="en-US" altLang="zh-CN" sz="3200" b="1">
                <a:latin typeface="Times New Roman" pitchFamily="18" charset="0"/>
              </a:rPr>
              <a:t>Those </a:t>
            </a:r>
            <a:r>
              <a:rPr lang="en-US" altLang="zh-CN" sz="3200" b="1" u="sng">
                <a:latin typeface="Times New Roman" pitchFamily="18" charset="0"/>
              </a:rPr>
              <a:t>who want to go</a:t>
            </a:r>
            <a:r>
              <a:rPr lang="en-US" altLang="zh-CN" sz="3200" b="1">
                <a:latin typeface="Times New Roman" pitchFamily="18" charset="0"/>
              </a:rPr>
              <a:t> please sign their names </a:t>
            </a:r>
          </a:p>
          <a:p>
            <a:pPr>
              <a:spcBef>
                <a:spcPct val="30000"/>
              </a:spcBef>
            </a:pPr>
            <a:r>
              <a:rPr lang="en-US" altLang="zh-CN" sz="3200" b="1">
                <a:latin typeface="Times New Roman" pitchFamily="18" charset="0"/>
              </a:rPr>
              <a:t>here.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定语从句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)</a:t>
            </a:r>
            <a:endParaRPr lang="en-US" altLang="zh-CN" sz="320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0" y="692150"/>
            <a:ext cx="8820150" cy="547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spcBef>
                <a:spcPct val="30000"/>
              </a:spcBef>
            </a:pPr>
            <a:r>
              <a:rPr lang="en-US" altLang="en-US" sz="3600" b="1">
                <a:latin typeface="Times New Roman" pitchFamily="18" charset="0"/>
              </a:rPr>
              <a:t>②</a:t>
            </a:r>
            <a:r>
              <a:rPr lang="en-US" altLang="zh-CN" sz="3600" b="1">
                <a:latin typeface="Times New Roman" pitchFamily="18" charset="0"/>
              </a:rPr>
              <a:t>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同位语从句</a:t>
            </a:r>
            <a:r>
              <a:rPr lang="en-US" altLang="en-US" sz="3600" b="1">
                <a:latin typeface="Times New Roman" pitchFamily="18" charset="0"/>
              </a:rPr>
              <a:t>所说明的名词与从句没有</a:t>
            </a:r>
            <a:endParaRPr lang="zh-CN" altLang="en-US" sz="3600" b="1">
              <a:latin typeface="Times New Roman" pitchFamily="18" charset="0"/>
            </a:endParaRPr>
          </a:p>
          <a:p>
            <a:pPr>
              <a:spcBef>
                <a:spcPct val="30000"/>
              </a:spcBef>
            </a:pPr>
            <a:r>
              <a:rPr lang="en-US" altLang="en-US" sz="3600" b="1">
                <a:latin typeface="Times New Roman" pitchFamily="18" charset="0"/>
              </a:rPr>
              <a:t>逻辑关系</a:t>
            </a:r>
            <a:r>
              <a:rPr lang="zh-CN" altLang="en-US" sz="3600" b="1">
                <a:latin typeface="Times New Roman" pitchFamily="18" charset="0"/>
              </a:rPr>
              <a:t>；</a:t>
            </a:r>
          </a:p>
          <a:p>
            <a:pPr>
              <a:spcBef>
                <a:spcPct val="30000"/>
              </a:spcBef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定语从句</a:t>
            </a:r>
            <a:r>
              <a:rPr lang="en-US" altLang="en-US" sz="3600" b="1">
                <a:latin typeface="Times New Roman" pitchFamily="18" charset="0"/>
              </a:rPr>
              <a:t>所限定的名词是从句逻辑上</a:t>
            </a:r>
            <a:endParaRPr lang="zh-CN" altLang="en-US" sz="3600" b="1">
              <a:latin typeface="Times New Roman" pitchFamily="18" charset="0"/>
            </a:endParaRPr>
          </a:p>
          <a:p>
            <a:pPr>
              <a:spcBef>
                <a:spcPct val="30000"/>
              </a:spcBef>
            </a:pPr>
            <a:r>
              <a:rPr lang="en-US" altLang="en-US" sz="3600" b="1">
                <a:latin typeface="Times New Roman" pitchFamily="18" charset="0"/>
              </a:rPr>
              <a:t>的主语、宾语、表语、定语、状语等。</a:t>
            </a:r>
            <a:endParaRPr lang="zh-CN" altLang="en-US" sz="3600" b="1">
              <a:latin typeface="Times New Roman" pitchFamily="18" charset="0"/>
            </a:endParaRPr>
          </a:p>
          <a:p>
            <a:pPr>
              <a:spcBef>
                <a:spcPct val="30000"/>
              </a:spcBef>
            </a:pPr>
            <a:r>
              <a:rPr lang="en-US" altLang="en-US" sz="3600" b="1">
                <a:latin typeface="Times New Roman" pitchFamily="18" charset="0"/>
              </a:rPr>
              <a:t>The news </a:t>
            </a:r>
            <a:r>
              <a:rPr lang="en-US" altLang="en-US" sz="3600" b="1" u="sng">
                <a:latin typeface="Times New Roman" pitchFamily="18" charset="0"/>
              </a:rPr>
              <a:t>that they won the match is true.</a:t>
            </a:r>
            <a:endParaRPr lang="en-US" altLang="zh-CN" sz="3600" b="1" u="sng">
              <a:latin typeface="Times New Roman" pitchFamily="18" charset="0"/>
            </a:endParaRPr>
          </a:p>
          <a:p>
            <a:pPr>
              <a:spcBef>
                <a:spcPct val="3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同位语从句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,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new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s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和从句没有逻辑关系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)</a:t>
            </a:r>
          </a:p>
          <a:p>
            <a:pPr>
              <a:spcBef>
                <a:spcPct val="30000"/>
              </a:spcBef>
            </a:pPr>
            <a:r>
              <a:rPr lang="en-US" altLang="en-US" sz="3600" b="1">
                <a:latin typeface="Times New Roman" pitchFamily="18" charset="0"/>
              </a:rPr>
              <a:t>The news </a:t>
            </a:r>
            <a:r>
              <a:rPr lang="en-US" altLang="en-US" sz="3600" b="1" u="sng">
                <a:latin typeface="Times New Roman" pitchFamily="18" charset="0"/>
              </a:rPr>
              <a:t>that you told us yesterday</a:t>
            </a:r>
            <a:r>
              <a:rPr lang="en-US" altLang="en-US" sz="3600" b="1">
                <a:latin typeface="Times New Roman" pitchFamily="18" charset="0"/>
              </a:rPr>
              <a:t> is true.</a:t>
            </a:r>
            <a:endParaRPr lang="en-US" altLang="zh-CN" sz="3600" b="1">
              <a:latin typeface="Times New Roman" pitchFamily="18" charset="0"/>
            </a:endParaRPr>
          </a:p>
          <a:p>
            <a:pPr>
              <a:spcBef>
                <a:spcPct val="3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定语从句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,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news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是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told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的逻辑宾语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)</a:t>
            </a:r>
            <a:endParaRPr lang="en-US" altLang="zh-CN" sz="360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0" y="692150"/>
            <a:ext cx="8382000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③ 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同位语从句</a:t>
            </a:r>
            <a:r>
              <a:rPr lang="zh-CN" altLang="en-US" sz="3600" b="1">
                <a:latin typeface="Times New Roman" pitchFamily="18" charset="0"/>
              </a:rPr>
              <a:t>主要由连接词</a:t>
            </a:r>
            <a:r>
              <a:rPr lang="en-US" altLang="zh-CN" sz="3600" b="1">
                <a:latin typeface="Times New Roman" pitchFamily="18" charset="0"/>
              </a:rPr>
              <a:t>that</a:t>
            </a:r>
            <a:r>
              <a:rPr lang="zh-CN" altLang="en-US" sz="3600" b="1">
                <a:latin typeface="Times New Roman" pitchFamily="18" charset="0"/>
              </a:rPr>
              <a:t>引导</a:t>
            </a:r>
            <a:r>
              <a:rPr lang="en-US" altLang="zh-CN" sz="3600" b="1">
                <a:latin typeface="Times New Roman" pitchFamily="18" charset="0"/>
              </a:rPr>
              <a:t>,</a:t>
            </a:r>
            <a:r>
              <a:rPr lang="zh-CN" altLang="en-US" sz="3600" b="1">
                <a:latin typeface="Times New Roman" pitchFamily="18" charset="0"/>
              </a:rPr>
              <a:t>有时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itchFamily="18" charset="0"/>
              </a:rPr>
              <a:t>也可用</a:t>
            </a:r>
            <a:r>
              <a:rPr lang="en-US" altLang="zh-CN" sz="3600" b="1">
                <a:latin typeface="Times New Roman" pitchFamily="18" charset="0"/>
              </a:rPr>
              <a:t>when, where, who, whether</a:t>
            </a:r>
            <a:r>
              <a:rPr lang="zh-CN" altLang="en-US" sz="3600" b="1">
                <a:latin typeface="Times New Roman" pitchFamily="18" charset="0"/>
              </a:rPr>
              <a:t>等引导</a:t>
            </a:r>
            <a:r>
              <a:rPr lang="en-US" altLang="zh-CN" sz="3600" b="1">
                <a:latin typeface="Times New Roman" pitchFamily="18" charset="0"/>
              </a:rPr>
              <a:t>; 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定语从句</a:t>
            </a:r>
            <a:r>
              <a:rPr lang="zh-CN" altLang="en-US" sz="3600" b="1">
                <a:latin typeface="Times New Roman" pitchFamily="18" charset="0"/>
              </a:rPr>
              <a:t>由关系代词或关系副词引导。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Then he raised the question </a:t>
            </a:r>
            <a:r>
              <a:rPr lang="en-US" altLang="zh-CN" sz="3600" b="1" u="sng">
                <a:latin typeface="Times New Roman" pitchFamily="18" charset="0"/>
              </a:rPr>
              <a:t>where they </a:t>
            </a:r>
          </a:p>
          <a:p>
            <a:pPr>
              <a:spcBef>
                <a:spcPct val="50000"/>
              </a:spcBef>
            </a:pPr>
            <a:r>
              <a:rPr lang="en-US" altLang="zh-CN" sz="3600" b="1" u="sng">
                <a:latin typeface="Times New Roman" pitchFamily="18" charset="0"/>
              </a:rPr>
              <a:t>were to get the machine needed</a:t>
            </a:r>
            <a:r>
              <a:rPr lang="en-US" altLang="zh-CN" sz="3600" b="1">
                <a:latin typeface="Times New Roman" pitchFamily="18" charset="0"/>
              </a:rPr>
              <a:t>.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同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Do you know the place </a:t>
            </a:r>
            <a:r>
              <a:rPr lang="en-US" altLang="zh-CN" sz="3600" b="1" u="sng">
                <a:latin typeface="Times New Roman" pitchFamily="18" charset="0"/>
              </a:rPr>
              <a:t>where he was born</a:t>
            </a:r>
            <a:r>
              <a:rPr lang="en-US" altLang="zh-CN" sz="3600" b="1">
                <a:latin typeface="Times New Roman" pitchFamily="18" charset="0"/>
              </a:rPr>
              <a:t>?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定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)</a:t>
            </a:r>
            <a:endParaRPr lang="en-US" altLang="zh-CN" sz="360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0" y="836613"/>
            <a:ext cx="9144000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AutoNum type="circleNumDbPlain" startAt="4"/>
            </a:pPr>
            <a:r>
              <a:rPr lang="en-US" altLang="zh-CN" sz="3200" b="1">
                <a:latin typeface="Times New Roman" pitchFamily="18" charset="0"/>
              </a:rPr>
              <a:t> </a:t>
            </a:r>
            <a:r>
              <a:rPr lang="en-US" altLang="en-US" sz="3600" b="1">
                <a:latin typeface="Times New Roman" pitchFamily="18" charset="0"/>
              </a:rPr>
              <a:t>同位语从句与先行词一般可变成一个</a:t>
            </a:r>
            <a:endParaRPr lang="zh-CN" altLang="en-US" sz="3600" b="1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itchFamily="18" charset="0"/>
              </a:rPr>
              <a:t>     </a:t>
            </a:r>
            <a:r>
              <a:rPr lang="en-US" altLang="en-US" sz="3600" b="1">
                <a:latin typeface="Times New Roman" pitchFamily="18" charset="0"/>
              </a:rPr>
              <a:t>完整句子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en-US" altLang="en-US" sz="3600" b="1">
                <a:latin typeface="Times New Roman" pitchFamily="18" charset="0"/>
              </a:rPr>
              <a:t>谓语动词用be的不同形式</a:t>
            </a:r>
            <a:r>
              <a:rPr lang="zh-CN" altLang="en-US" sz="3600" b="1">
                <a:latin typeface="Times New Roman" pitchFamily="18" charset="0"/>
              </a:rPr>
              <a:t>。</a:t>
            </a:r>
            <a:endParaRPr lang="en-US" altLang="en-US" sz="3600" b="1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itchFamily="18" charset="0"/>
              </a:rPr>
              <a:t>     </a:t>
            </a:r>
            <a:r>
              <a:rPr lang="en-US" altLang="en-US" sz="3600" b="1">
                <a:latin typeface="Times New Roman" pitchFamily="18" charset="0"/>
              </a:rPr>
              <a:t>He heard the news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that their team had won.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     </a:t>
            </a:r>
            <a:r>
              <a:rPr lang="en-US" altLang="en-US" sz="3600" b="1">
                <a:latin typeface="Times New Roman" pitchFamily="18" charset="0"/>
              </a:rPr>
              <a:t>此句可以变为一个表语从句</a:t>
            </a:r>
            <a:r>
              <a:rPr lang="en-US" altLang="zh-CN" sz="3600" b="1">
                <a:latin typeface="Times New Roman" pitchFamily="18" charset="0"/>
              </a:rPr>
              <a:t>:</a:t>
            </a:r>
            <a:endParaRPr lang="en-US" altLang="en-US" sz="3600" b="1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     </a:t>
            </a:r>
            <a:r>
              <a:rPr lang="en-US" altLang="en-US" sz="3600" b="1">
                <a:latin typeface="Times New Roman" pitchFamily="18" charset="0"/>
              </a:rPr>
              <a:t>The news </a:t>
            </a: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was </a:t>
            </a:r>
            <a:r>
              <a:rPr lang="en-US" altLang="en-US" sz="3600" b="1">
                <a:latin typeface="Times New Roman" pitchFamily="18" charset="0"/>
              </a:rPr>
              <a:t>that their team had won.</a:t>
            </a:r>
          </a:p>
          <a:p>
            <a:pPr>
              <a:spcBef>
                <a:spcPct val="50000"/>
              </a:spcBef>
            </a:pPr>
            <a:endParaRPr lang="en-US" altLang="zh-CN" sz="36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0" y="260350"/>
            <a:ext cx="9144000" cy="554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 marL="457200" indent="-4572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AutoNum type="circleNumDbPlain" startAt="5"/>
            </a:pPr>
            <a:r>
              <a:rPr lang="zh-CN" altLang="en-US" sz="3600" b="1">
                <a:latin typeface="Times New Roman" pitchFamily="18" charset="0"/>
              </a:rPr>
              <a:t>从引导词来看</a:t>
            </a:r>
            <a:r>
              <a:rPr lang="en-US" altLang="zh-CN" sz="3600" b="1">
                <a:latin typeface="Times New Roman" pitchFamily="18" charset="0"/>
              </a:rPr>
              <a:t>: </a:t>
            </a:r>
            <a:r>
              <a:rPr lang="zh-CN" altLang="en-US" sz="3600" b="1">
                <a:latin typeface="Times New Roman" pitchFamily="18" charset="0"/>
              </a:rPr>
              <a:t>引导词</a:t>
            </a:r>
            <a:r>
              <a:rPr lang="en-US" altLang="zh-CN" sz="3600" b="1">
                <a:latin typeface="Times New Roman" pitchFamily="18" charset="0"/>
              </a:rPr>
              <a:t>that</a:t>
            </a:r>
            <a:r>
              <a:rPr lang="zh-CN" altLang="en-US" sz="3600" b="1">
                <a:latin typeface="Times New Roman" pitchFamily="18" charset="0"/>
              </a:rPr>
              <a:t>在</a:t>
            </a:r>
            <a:r>
              <a:rPr lang="zh-CN" altLang="en-US" sz="3600" b="1">
                <a:solidFill>
                  <a:srgbClr val="000099"/>
                </a:solidFill>
                <a:latin typeface="Times New Roman" pitchFamily="18" charset="0"/>
              </a:rPr>
              <a:t>同位语从句</a:t>
            </a:r>
            <a:r>
              <a:rPr lang="zh-CN" altLang="en-US" sz="3600" b="1">
                <a:latin typeface="Times New Roman" pitchFamily="18" charset="0"/>
              </a:rPr>
              <a:t>中</a:t>
            </a:r>
          </a:p>
          <a:p>
            <a:pPr>
              <a:spcBef>
                <a:spcPct val="20000"/>
              </a:spcBef>
            </a:pPr>
            <a:r>
              <a:rPr lang="zh-CN" altLang="en-US" sz="3600" b="1">
                <a:latin typeface="Times New Roman" pitchFamily="18" charset="0"/>
              </a:rPr>
              <a:t>    是连词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zh-CN" altLang="en-US" sz="3600" b="1">
                <a:latin typeface="Times New Roman" pitchFamily="18" charset="0"/>
              </a:rPr>
              <a:t>只起连接作用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zh-CN" altLang="en-US" sz="3600" b="1">
                <a:latin typeface="Times New Roman" pitchFamily="18" charset="0"/>
              </a:rPr>
              <a:t>无具体词义</a:t>
            </a:r>
            <a:r>
              <a:rPr lang="en-US" altLang="zh-CN" sz="3600" b="1">
                <a:latin typeface="Times New Roman" pitchFamily="18" charset="0"/>
              </a:rPr>
              <a:t>, that</a:t>
            </a:r>
          </a:p>
          <a:p>
            <a:pPr>
              <a:spcBef>
                <a:spcPct val="20000"/>
              </a:spcBef>
            </a:pPr>
            <a:r>
              <a:rPr lang="en-US" altLang="zh-CN" sz="3600" b="1">
                <a:latin typeface="Times New Roman" pitchFamily="18" charset="0"/>
              </a:rPr>
              <a:t>    </a:t>
            </a:r>
            <a:r>
              <a:rPr lang="zh-CN" altLang="en-US" sz="3600" b="1">
                <a:latin typeface="Times New Roman" pitchFamily="18" charset="0"/>
              </a:rPr>
              <a:t>不可省略</a:t>
            </a:r>
            <a:r>
              <a:rPr lang="en-US" altLang="zh-CN" sz="3600" b="1">
                <a:latin typeface="Times New Roman" pitchFamily="18" charset="0"/>
              </a:rPr>
              <a:t>; that</a:t>
            </a:r>
            <a:r>
              <a:rPr lang="zh-CN" altLang="en-US" sz="3600" b="1">
                <a:latin typeface="Times New Roman" pitchFamily="18" charset="0"/>
              </a:rPr>
              <a:t>在</a:t>
            </a:r>
            <a:r>
              <a:rPr lang="zh-CN" altLang="en-US" sz="3600" b="1">
                <a:solidFill>
                  <a:srgbClr val="000099"/>
                </a:solidFill>
                <a:latin typeface="Times New Roman" pitchFamily="18" charset="0"/>
              </a:rPr>
              <a:t>定语从句</a:t>
            </a:r>
            <a:r>
              <a:rPr lang="zh-CN" altLang="en-US" sz="3600" b="1">
                <a:latin typeface="Times New Roman" pitchFamily="18" charset="0"/>
              </a:rPr>
              <a:t>中是关系代词，</a:t>
            </a:r>
          </a:p>
          <a:p>
            <a:pPr>
              <a:spcBef>
                <a:spcPct val="20000"/>
              </a:spcBef>
            </a:pPr>
            <a:r>
              <a:rPr lang="zh-CN" altLang="en-US" sz="3600" b="1">
                <a:latin typeface="Times New Roman" pitchFamily="18" charset="0"/>
              </a:rPr>
              <a:t>    它在从句中充当一定成分</a:t>
            </a:r>
            <a:r>
              <a:rPr lang="en-US" altLang="zh-CN" sz="3600" b="1">
                <a:latin typeface="Times New Roman" pitchFamily="18" charset="0"/>
              </a:rPr>
              <a:t>—</a:t>
            </a:r>
            <a:r>
              <a:rPr lang="zh-CN" altLang="en-US" sz="3600" b="1">
                <a:latin typeface="Times New Roman" pitchFamily="18" charset="0"/>
              </a:rPr>
              <a:t>主语或宾语，</a:t>
            </a:r>
          </a:p>
          <a:p>
            <a:pPr>
              <a:spcBef>
                <a:spcPct val="20000"/>
              </a:spcBef>
            </a:pPr>
            <a:r>
              <a:rPr lang="zh-CN" altLang="en-US" sz="3600" b="1">
                <a:latin typeface="Times New Roman" pitchFamily="18" charset="0"/>
              </a:rPr>
              <a:t>    有具体词义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zh-CN" altLang="en-US" sz="3600" b="1">
                <a:latin typeface="Times New Roman" pitchFamily="18" charset="0"/>
              </a:rPr>
              <a:t>作宾语时还可以省略。例如：</a:t>
            </a:r>
          </a:p>
          <a:p>
            <a:pPr>
              <a:spcBef>
                <a:spcPct val="20000"/>
              </a:spcBef>
            </a:pPr>
            <a:r>
              <a:rPr lang="zh-CN" altLang="en-US" sz="3600" b="1">
                <a:latin typeface="Times New Roman" pitchFamily="18" charset="0"/>
              </a:rPr>
              <a:t> </a:t>
            </a:r>
            <a:r>
              <a:rPr lang="en-US" altLang="zh-CN" sz="3600" b="1">
                <a:latin typeface="Times New Roman" pitchFamily="18" charset="0"/>
              </a:rPr>
              <a:t>a) The factory ______ we visited yesterday</a:t>
            </a:r>
          </a:p>
          <a:p>
            <a:pPr>
              <a:spcBef>
                <a:spcPct val="20000"/>
              </a:spcBef>
            </a:pPr>
            <a:r>
              <a:rPr lang="en-US" altLang="zh-CN" sz="3600" b="1">
                <a:latin typeface="Times New Roman" pitchFamily="18" charset="0"/>
              </a:rPr>
              <a:t>      is a chemical one.</a:t>
            </a:r>
          </a:p>
          <a:p>
            <a:pPr>
              <a:spcBef>
                <a:spcPct val="20000"/>
              </a:spcBef>
            </a:pPr>
            <a:r>
              <a:rPr lang="en-US" altLang="zh-CN" sz="3600" b="1">
                <a:latin typeface="Times New Roman" pitchFamily="18" charset="0"/>
              </a:rPr>
              <a:t> b) The news ______ he will leave for </a:t>
            </a:r>
          </a:p>
          <a:p>
            <a:pPr>
              <a:spcBef>
                <a:spcPct val="20000"/>
              </a:spcBef>
            </a:pPr>
            <a:r>
              <a:rPr lang="en-US" altLang="zh-CN" sz="3600" b="1">
                <a:latin typeface="Times New Roman" pitchFamily="18" charset="0"/>
              </a:rPr>
              <a:t>      Shanghai is true.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3059113" y="3573463"/>
            <a:ext cx="152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(that)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2895600" y="4876800"/>
            <a:ext cx="1295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that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5076825" y="4149725"/>
            <a:ext cx="243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定语从句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4267200" y="5486400"/>
            <a:ext cx="3657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同位语从句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autoUpdateAnimBg="0"/>
      <p:bldP spid="25604" grpId="0" autoUpdateAnimBg="0"/>
      <p:bldP spid="25605" grpId="0" autoUpdateAnimBg="0"/>
      <p:bldP spid="25606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52400" y="508000"/>
            <a:ext cx="9144000" cy="55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600" b="1">
                <a:solidFill>
                  <a:srgbClr val="003399"/>
                </a:solidFill>
                <a:latin typeface="Times New Roman" pitchFamily="18" charset="0"/>
              </a:rPr>
              <a:t>Answer key for  Exercise 1 on Page 14: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1. Altogether Dolly lived for six years, h</a:t>
            </a:r>
            <a:r>
              <a:rPr lang="en-US" altLang="zh-CN" sz="3600" b="1" u="sng">
                <a:latin typeface="Times New Roman" pitchFamily="18" charset="0"/>
              </a:rPr>
              <a:t>alf the length of the life of the original sheep.</a:t>
            </a:r>
            <a:r>
              <a:rPr lang="en-US" altLang="zh-CN" sz="3600" b="1">
                <a:latin typeface="Times New Roman" pitchFamily="18" charset="0"/>
              </a:rPr>
              <a:t> 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2. The fact</a:t>
            </a:r>
            <a:r>
              <a:rPr lang="en-US" altLang="zh-CN" sz="3600" b="1" u="sng">
                <a:latin typeface="Times New Roman" pitchFamily="18" charset="0"/>
              </a:rPr>
              <a:t> that she seemed to develop normally</a:t>
            </a:r>
            <a:r>
              <a:rPr lang="en-US" altLang="zh-CN" sz="3600" b="1">
                <a:latin typeface="Times New Roman" pitchFamily="18" charset="0"/>
              </a:rPr>
              <a:t> was very encouraging. 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3. The whole scientific world followed the progress of the first successful clone, </a:t>
            </a:r>
            <a:r>
              <a:rPr lang="en-US" altLang="zh-CN" sz="3600" b="1" u="sng">
                <a:latin typeface="Times New Roman" pitchFamily="18" charset="0"/>
              </a:rPr>
              <a:t>Dolly the sheep.</a:t>
            </a:r>
            <a:r>
              <a:rPr lang="en-US" altLang="zh-CN" sz="3600" b="1">
                <a:latin typeface="Times New Roman" pitchFamily="18" charset="0"/>
              </a:rPr>
              <a:t> 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4. Then came the disturbing news </a:t>
            </a:r>
            <a:r>
              <a:rPr lang="en-US" altLang="zh-CN" sz="3600" b="1" u="sng">
                <a:latin typeface="Times New Roman" pitchFamily="18" charset="0"/>
              </a:rPr>
              <a:t>that Dolly had become seriously ill.</a:t>
            </a:r>
            <a:r>
              <a:rPr lang="en-US" altLang="zh-CN" sz="3600"/>
              <a:t> </a:t>
            </a:r>
            <a:r>
              <a:rPr lang="en-US" altLang="zh-CN" sz="3600" b="1">
                <a:latin typeface="Times New Roman" pitchFamily="18" charset="0"/>
              </a:rPr>
              <a:t>                             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0" y="528638"/>
            <a:ext cx="9144000" cy="564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600" b="1">
                <a:solidFill>
                  <a:srgbClr val="003399"/>
                </a:solidFill>
                <a:latin typeface="Times New Roman" pitchFamily="18" charset="0"/>
              </a:rPr>
              <a:t>Answer key for  Exercise 2 on Page 14: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600" b="1"/>
              <a:t>         </a:t>
            </a:r>
            <a:r>
              <a:rPr lang="en-US" altLang="zh-CN" sz="3600" b="1">
                <a:latin typeface="Times New Roman" pitchFamily="18" charset="0"/>
              </a:rPr>
              <a:t>Dolly the sheep become a scientific breakthrough when the news </a:t>
            </a:r>
            <a:r>
              <a:rPr lang="en-US" altLang="zh-CN" sz="3600" b="1" u="sng">
                <a:latin typeface="Times New Roman" pitchFamily="18" charset="0"/>
              </a:rPr>
              <a:t>that she had been born</a:t>
            </a:r>
            <a:r>
              <a:rPr lang="en-US" altLang="zh-CN" sz="3600" b="1">
                <a:latin typeface="Times New Roman" pitchFamily="18" charset="0"/>
              </a:rPr>
              <a:t> was announced in 1997. However, the problem </a:t>
            </a:r>
            <a:r>
              <a:rPr lang="en-US" altLang="zh-CN" sz="3600" b="1" u="sng">
                <a:latin typeface="Times New Roman" pitchFamily="18" charset="0"/>
              </a:rPr>
              <a:t>that she later developed a serious lung disease </a:t>
            </a:r>
            <a:r>
              <a:rPr lang="en-US" altLang="zh-CN" sz="3600" b="1">
                <a:latin typeface="Times New Roman" pitchFamily="18" charset="0"/>
              </a:rPr>
              <a:t>bothered scientists . On 14th February 2003 scientists made the decision</a:t>
            </a:r>
            <a:r>
              <a:rPr lang="en-US" altLang="zh-CN" sz="3600" b="1" u="sng">
                <a:latin typeface="Times New Roman" pitchFamily="18" charset="0"/>
              </a:rPr>
              <a:t> that Dolly should be put to sleep</a:t>
            </a:r>
            <a:r>
              <a:rPr lang="en-US" altLang="zh-CN" sz="3600" b="1">
                <a:latin typeface="Times New Roman" pitchFamily="18" charset="0"/>
              </a:rPr>
              <a:t>. Dolly`s death, like her birth, was bound to raise worries. The fact</a:t>
            </a:r>
            <a:r>
              <a:rPr lang="en-US" altLang="zh-CN" sz="3600" b="1" u="sng">
                <a:latin typeface="Times New Roman" pitchFamily="18" charset="0"/>
              </a:rPr>
              <a:t> that Dolly died when she was quite young </a:t>
            </a:r>
            <a:r>
              <a:rPr lang="en-US" altLang="zh-CN" sz="3600" b="1">
                <a:latin typeface="Times New Roman" pitchFamily="18" charset="0"/>
              </a:rPr>
              <a:t>disappointed people the world over 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0" y="1260475"/>
            <a:ext cx="9144000" cy="399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/>
              <a:t> </a:t>
            </a:r>
            <a:r>
              <a:rPr lang="en-US" altLang="zh-CN" sz="3200" b="1">
                <a:latin typeface="Times New Roman" pitchFamily="18" charset="0"/>
              </a:rPr>
              <a:t>Scientists hold the belief </a:t>
            </a:r>
            <a:r>
              <a:rPr lang="en-US" altLang="zh-CN" sz="3200" b="1" u="sng">
                <a:latin typeface="Times New Roman" pitchFamily="18" charset="0"/>
              </a:rPr>
              <a:t>that cloning may lead to many important scientific breakthroughs and medical treatment</a:t>
            </a:r>
            <a:r>
              <a:rPr lang="en-US" altLang="zh-CN" sz="3200" b="1">
                <a:latin typeface="Times New Roman" pitchFamily="18" charset="0"/>
              </a:rPr>
              <a:t> But now the question comes to their minds, </a:t>
            </a:r>
            <a:r>
              <a:rPr lang="en-US" altLang="zh-CN" sz="3200" b="1" u="sng">
                <a:latin typeface="Times New Roman" pitchFamily="18" charset="0"/>
              </a:rPr>
              <a:t>“Did she die young because she was a clone?” </a:t>
            </a:r>
            <a:r>
              <a:rPr lang="en-US" altLang="zh-CN" sz="3200" b="1">
                <a:latin typeface="Times New Roman" pitchFamily="18" charset="0"/>
              </a:rPr>
              <a:t>Besides that, there is also a fierce debate over the question </a:t>
            </a:r>
            <a:r>
              <a:rPr lang="en-US" altLang="zh-CN" sz="3200" b="1" u="sng">
                <a:latin typeface="Times New Roman" pitchFamily="18" charset="0"/>
              </a:rPr>
              <a:t>whether human cloning experiments should be allowed</a:t>
            </a:r>
            <a:r>
              <a:rPr lang="en-US" altLang="zh-CN" sz="3200" b="1">
                <a:latin typeface="Times New Roman" pitchFamily="18" charset="0"/>
              </a:rPr>
              <a:t>. Scientists believe human cloning is just a matter of time but the assumption </a:t>
            </a:r>
            <a:r>
              <a:rPr lang="en-US" altLang="zh-CN" sz="3200" b="1" u="sng">
                <a:latin typeface="Times New Roman" pitchFamily="18" charset="0"/>
              </a:rPr>
              <a:t>that human clones have already been born </a:t>
            </a:r>
            <a:r>
              <a:rPr lang="en-US" altLang="zh-CN" sz="3200" b="1">
                <a:latin typeface="Times New Roman" pitchFamily="18" charset="0"/>
              </a:rPr>
              <a:t>hasn`t been proved yet.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0" y="1089025"/>
            <a:ext cx="9144000" cy="477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/>
              <a:t>          </a:t>
            </a:r>
            <a:r>
              <a:rPr lang="en-US" altLang="zh-CN" sz="3200" b="1">
                <a:latin typeface="Times New Roman" pitchFamily="18" charset="0"/>
              </a:rPr>
              <a:t>1997</a:t>
            </a:r>
            <a:r>
              <a:rPr lang="zh-CN" altLang="en-US" sz="3200" b="1">
                <a:latin typeface="Times New Roman" pitchFamily="18" charset="0"/>
              </a:rPr>
              <a:t>年多莉羊诞生的消息宣布后便成为一项科学突破。但是</a:t>
            </a:r>
            <a:r>
              <a:rPr lang="en-US" altLang="zh-CN" sz="3200" b="1">
                <a:latin typeface="Times New Roman" pitchFamily="18" charset="0"/>
              </a:rPr>
              <a:t>, </a:t>
            </a:r>
            <a:r>
              <a:rPr lang="zh-CN" altLang="en-US" sz="3200" b="1">
                <a:latin typeface="Times New Roman" pitchFamily="18" charset="0"/>
              </a:rPr>
              <a:t>后来多莉羊染上严重肺病的问题又使科学家们忧虑。</a:t>
            </a:r>
            <a:r>
              <a:rPr lang="en-US" altLang="zh-CN" sz="3200" b="1">
                <a:latin typeface="Times New Roman" pitchFamily="18" charset="0"/>
              </a:rPr>
              <a:t>2003</a:t>
            </a:r>
            <a:r>
              <a:rPr lang="zh-CN" altLang="en-US" sz="3200" b="1">
                <a:latin typeface="Times New Roman" pitchFamily="18" charset="0"/>
              </a:rPr>
              <a:t>年</a:t>
            </a:r>
            <a:r>
              <a:rPr lang="en-US" altLang="zh-CN" sz="3200" b="1">
                <a:latin typeface="Times New Roman" pitchFamily="18" charset="0"/>
              </a:rPr>
              <a:t>2</a:t>
            </a:r>
            <a:r>
              <a:rPr lang="zh-CN" altLang="en-US" sz="3200" b="1">
                <a:latin typeface="Times New Roman" pitchFamily="18" charset="0"/>
              </a:rPr>
              <a:t>月</a:t>
            </a:r>
            <a:r>
              <a:rPr lang="en-US" altLang="zh-CN" sz="3200" b="1">
                <a:latin typeface="Times New Roman" pitchFamily="18" charset="0"/>
              </a:rPr>
              <a:t>14</a:t>
            </a:r>
            <a:r>
              <a:rPr lang="zh-CN" altLang="en-US" sz="3200" b="1">
                <a:latin typeface="Times New Roman" pitchFamily="18" charset="0"/>
              </a:rPr>
              <a:t>日科学家们作出让多莉羊长眠的决定。多莉之死正如它的出世一样，肯定会带来焦虑。多莉早亡的事实令世人失望。科学家们认为克隆可能会带来很多重大的科学突破和医学疗法，但是现在他们不得不思考这样的问题：“多莉早死是因为它是一只克隆羊吗？”除此以外，关于是否应该允许进行人类克隆实验的问题也引起了激烈的争论。科学家们相信人类的克隆只不过是实践问题，但是克隆人已经问世的说法还没有被证实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0" y="1030288"/>
            <a:ext cx="9144000" cy="544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800" b="1">
                <a:solidFill>
                  <a:srgbClr val="003399"/>
                </a:solidFill>
                <a:latin typeface="Times New Roman" pitchFamily="18" charset="0"/>
              </a:rPr>
              <a:t>Suggested answers to Exercise 3 on Page 14: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1. I had no idea </a:t>
            </a:r>
            <a:r>
              <a:rPr lang="en-US" altLang="zh-CN" sz="3600" b="1" u="sng">
                <a:latin typeface="Times New Roman" pitchFamily="18" charset="0"/>
              </a:rPr>
              <a:t>that she would come next week for a short visit.</a:t>
            </a:r>
            <a:endParaRPr lang="en-US" altLang="zh-CN" sz="3600" b="1"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2. We heard the news </a:t>
            </a:r>
            <a:r>
              <a:rPr lang="en-US" altLang="zh-CN" sz="3600" b="1" u="sng">
                <a:latin typeface="Times New Roman" pitchFamily="18" charset="0"/>
              </a:rPr>
              <a:t>that a woman trapped under the ruins for six days was rescued.</a:t>
            </a:r>
            <a:endParaRPr lang="en-US" altLang="zh-CN" sz="3600" b="1"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3. John told the truth </a:t>
            </a:r>
            <a:r>
              <a:rPr lang="en-US" altLang="zh-CN" sz="3600" b="1" u="sng">
                <a:latin typeface="Times New Roman" pitchFamily="18" charset="0"/>
              </a:rPr>
              <a:t>that he failed in the test.</a:t>
            </a:r>
            <a:endParaRPr lang="en-US" altLang="zh-CN" sz="3600" b="1"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4. The law </a:t>
            </a:r>
            <a:r>
              <a:rPr lang="en-US" altLang="zh-CN" sz="3600" b="1" u="sng">
                <a:latin typeface="Times New Roman" pitchFamily="18" charset="0"/>
              </a:rPr>
              <a:t>that human cloning is forbidden</a:t>
            </a:r>
            <a:r>
              <a:rPr lang="en-US" altLang="zh-CN" sz="3600" b="1">
                <a:latin typeface="Times New Roman" pitchFamily="18" charset="0"/>
              </a:rPr>
              <a:t> has been passed in our country.</a:t>
            </a:r>
            <a:endParaRPr lang="en-US" altLang="zh-CN" sz="3600" b="1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                             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0" y="990600"/>
            <a:ext cx="9144000" cy="55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5. Charles agreed to the regulation </a:t>
            </a:r>
            <a:r>
              <a:rPr lang="en-US" altLang="zh-CN" sz="3600" b="1" u="sng">
                <a:latin typeface="Times New Roman" pitchFamily="18" charset="0"/>
              </a:rPr>
              <a:t>that he must have safety training.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6. Yesterday I was glad to get a message </a:t>
            </a:r>
            <a:r>
              <a:rPr lang="en-US" altLang="zh-CN" sz="3600" b="1" u="sng">
                <a:latin typeface="Times New Roman" pitchFamily="18" charset="0"/>
              </a:rPr>
              <a:t>that the interview went well. 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7. The fact </a:t>
            </a:r>
            <a:r>
              <a:rPr lang="en-US" altLang="zh-CN" sz="3600" b="1" u="sng">
                <a:latin typeface="Times New Roman" pitchFamily="18" charset="0"/>
              </a:rPr>
              <a:t>that the people in the earthquake-hit areas had rebuilt their homes</a:t>
            </a:r>
            <a:r>
              <a:rPr lang="en-US" altLang="zh-CN" sz="3600" b="1">
                <a:latin typeface="Times New Roman" pitchFamily="18" charset="0"/>
              </a:rPr>
              <a:t> inspired all of us.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8. I got the impression </a:t>
            </a:r>
            <a:r>
              <a:rPr lang="en-US" altLang="zh-CN" sz="3600" b="1" u="sng">
                <a:latin typeface="Times New Roman" pitchFamily="18" charset="0"/>
              </a:rPr>
              <a:t>that everyone in class did well in the performance.</a:t>
            </a:r>
            <a:endParaRPr lang="en-US" altLang="zh-CN" sz="3600" b="1" u="sng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</a:rPr>
              <a:t>                             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1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0" y="854075"/>
            <a:ext cx="9144000" cy="531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3399"/>
                </a:solidFill>
                <a:latin typeface="Times New Roman" pitchFamily="18" charset="0"/>
              </a:rPr>
              <a:t>Answer key for  Exercise 1 on Page 56: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1. C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2. E 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3. A/F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4. B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5. A/F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6. D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The first sentence does not contain an appositive clause, but an objective clause.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27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27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0" y="854075"/>
            <a:ext cx="9144000" cy="531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3399"/>
                </a:solidFill>
                <a:latin typeface="Times New Roman" pitchFamily="18" charset="0"/>
              </a:rPr>
              <a:t>Answer key for  Exercise 2 on Page 56: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1. that they should buy a new car(</a:t>
            </a:r>
            <a:r>
              <a:rPr lang="en-US" altLang="zh-CN" sz="3200" b="1"/>
              <a:t>※</a:t>
            </a:r>
            <a:r>
              <a:rPr lang="en-US" altLang="zh-CN" sz="3200" b="1">
                <a:latin typeface="Times New Roman" pitchFamily="18" charset="0"/>
              </a:rPr>
              <a:t>)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2. that they wanted the most expensive one 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3. that they would save for six months </a:t>
            </a:r>
            <a:r>
              <a:rPr lang="en-US" altLang="zh-CN" sz="3200" b="1"/>
              <a:t>(※)</a:t>
            </a:r>
            <a:endParaRPr lang="en-US" altLang="zh-CN" sz="3200" b="1"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4. that Sue’s uncle had died unexpectedly </a:t>
            </a:r>
            <a:r>
              <a:rPr lang="en-US" altLang="zh-CN" sz="3200" b="1"/>
              <a:t>(※)</a:t>
            </a:r>
            <a:endParaRPr lang="en-US" altLang="zh-CN" sz="3200" b="1"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5. that she must follow when she inherited money.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6. that she should save all her money in the bank.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7. that she was doing the right thing to use the money.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7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37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37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37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0" y="457200"/>
            <a:ext cx="9144000" cy="658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3399"/>
                </a:solidFill>
                <a:latin typeface="Times New Roman" pitchFamily="18" charset="0"/>
              </a:rPr>
              <a:t>Suggested answers to Exercise 3 on Page 56: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zh-CN" sz="3200" b="1">
                <a:latin typeface="Times New Roman" pitchFamily="18" charset="0"/>
              </a:rPr>
              <a:t> the explorer</a:t>
            </a:r>
            <a:endParaRPr lang="en-US" altLang="zh-CN" sz="3200" b="1" u="sng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2. how he got his job</a:t>
            </a:r>
            <a:endParaRPr lang="en-US" altLang="zh-CN" sz="3200" b="1" u="sng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3. that mountain climbing was so popular in his hometown in Florida</a:t>
            </a:r>
            <a:endParaRPr lang="en-US" altLang="zh-CN" sz="3200" b="1" u="sng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4. that he both could take risks and earn a living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5. that he would study earth sciences at university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6. that he spoke many languages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7. why he did not make it his career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8. that he is retiring this year</a:t>
            </a:r>
            <a:endParaRPr lang="en-US" altLang="zh-CN" sz="3200" b="1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                             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48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48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48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48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诗情画意">
  <a:themeElements>
    <a:clrScheme name="诗情画意 1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765"/>
      </a:accent4>
      <a:accent5>
        <a:srgbClr val="F3FAFF"/>
      </a:accent5>
      <a:accent6>
        <a:srgbClr val="2D5CE7"/>
      </a:accent6>
      <a:hlink>
        <a:srgbClr val="DC5900"/>
      </a:hlink>
      <a:folHlink>
        <a:srgbClr val="7979A5"/>
      </a:folHlink>
    </a:clrScheme>
    <a:fontScheme name="诗情画意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CDESIGNL</Template>
  <TotalTime>12</TotalTime>
  <Words>1888</Words>
  <Application>Microsoft Office PowerPoint</Application>
  <PresentationFormat>全屏显示(4:3)</PresentationFormat>
  <Paragraphs>217</Paragraphs>
  <Slides>32</Slides>
  <Notes>0</Notes>
  <HiddenSlides>18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9" baseType="lpstr">
      <vt:lpstr>Arial</vt:lpstr>
      <vt:lpstr>宋体</vt:lpstr>
      <vt:lpstr>Wingdings</vt:lpstr>
      <vt:lpstr>Times New Roman</vt:lpstr>
      <vt:lpstr>Gungsuh</vt:lpstr>
      <vt:lpstr>黑体</vt:lpstr>
      <vt:lpstr>诗情画意</vt:lpstr>
      <vt:lpstr> Unit  2    Cloning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4</cp:revision>
  <cp:lastPrinted>1601-01-01T00:00:00Z</cp:lastPrinted>
  <dcterms:created xsi:type="dcterms:W3CDTF">1601-01-01T00:00:00Z</dcterms:created>
  <dcterms:modified xsi:type="dcterms:W3CDTF">2014-09-16T01:17:04Z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