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81" r:id="rId3"/>
    <p:sldId id="256" r:id="rId4"/>
    <p:sldId id="283" r:id="rId5"/>
    <p:sldId id="280" r:id="rId6"/>
    <p:sldId id="302" r:id="rId7"/>
    <p:sldId id="285" r:id="rId8"/>
    <p:sldId id="306" r:id="rId9"/>
    <p:sldId id="290" r:id="rId10"/>
    <p:sldId id="303" r:id="rId11"/>
    <p:sldId id="286" r:id="rId12"/>
    <p:sldId id="287" r:id="rId13"/>
    <p:sldId id="263" r:id="rId14"/>
    <p:sldId id="304" r:id="rId15"/>
    <p:sldId id="288" r:id="rId16"/>
    <p:sldId id="307" r:id="rId17"/>
    <p:sldId id="275" r:id="rId18"/>
    <p:sldId id="279" r:id="rId19"/>
  </p:sldIdLst>
  <p:sldSz cx="9144000" cy="6858000" type="screen4x3"/>
  <p:notesSz cx="6858000" cy="9144000"/>
  <p:custDataLst>
    <p:tags r:id="rId20"/>
  </p:custDataLst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64"/>
    <p:restoredTop sz="94660"/>
  </p:normalViewPr>
  <p:slideViewPr>
    <p:cSldViewPr showGuides="1">
      <p:cViewPr varScale="1">
        <p:scale>
          <a:sx n="64" d="100"/>
          <a:sy n="64" d="100"/>
        </p:scale>
        <p:origin x="150" y="66"/>
      </p:cViewPr>
      <p:guideLst>
        <p:guide orient="horz" pos="21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2040"/>
    </p:cViewPr>
  </p:sorter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tags" Target="tags/tag1.xml" /><Relationship Id="rId21" Type="http://schemas.openxmlformats.org/officeDocument/2006/relationships/presProps" Target="presProps.xml" /><Relationship Id="rId22" Type="http://schemas.openxmlformats.org/officeDocument/2006/relationships/viewProps" Target="viewProps.xml" /><Relationship Id="rId23" Type="http://schemas.openxmlformats.org/officeDocument/2006/relationships/theme" Target="theme/theme1.xml" /><Relationship Id="rId24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Tx/>
              <a:buNone/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Tx/>
              <a:buNone/>
              <a:defRPr sz="1200" noProof="1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316" name="幻灯片图像占位符 3"/>
          <p:cNvSpPr>
            <a:spLocks noGrp="1" noRot="1" noChangeAspect="1"/>
          </p:cNvSpPr>
          <p:nvPr>
            <p:ph type="sldImg" idx="6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Tx/>
              <a:buNone/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 noProof="1">
                <a:cs typeface="+mn-ea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A07E003-AE39-48DC-B3CA-4A54DC7440F9}" type="slidenum">
              <a:rPr kumimoji="0" lang="en-US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kumimoji="0" lang="en-US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15363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lstStyle/>
          <a:p>
            <a:pPr lvl="0"/>
            <a:endParaRPr lang="zh-CN" altLang="en-US"/>
          </a:p>
        </p:txBody>
      </p:sp>
      <p:sp>
        <p:nvSpPr>
          <p:cNvPr id="4099" name="灯片编号占位符 3"/>
          <p:cNvSpPr txBox="1"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b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F72310F-CD5B-4D41-8B4C-E47D7B23D827}" type="slidenum">
              <a:rPr kumimoji="0" altLang="zh-CN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</a:t>
            </a:fld>
            <a:endParaRPr kumimoji="0" lang="zh-CN" altLang="zh-CN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1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17411" name="文本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lstStyle/>
          <a:p>
            <a:pPr lvl="0"/>
            <a:endParaRPr lang="zh-CN" altLang="en-US"/>
          </a:p>
        </p:txBody>
      </p:sp>
      <p:sp>
        <p:nvSpPr>
          <p:cNvPr id="8195" name="灯片编号占位符 3"/>
          <p:cNvSpPr txBox="1"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b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E4D33C7-1E26-41D6-8B3E-C8416C417BFA}" type="slidenum">
              <a:rPr kumimoji="0" altLang="zh-CN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3</a:t>
            </a:fld>
            <a:endParaRPr kumimoji="0" lang="zh-CN" altLang="zh-CN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lstStyle/>
          <a:p>
            <a:pPr lvl="0"/>
            <a:endParaRPr lang="zh-CN" altLang="en-US"/>
          </a:p>
        </p:txBody>
      </p:sp>
      <p:sp>
        <p:nvSpPr>
          <p:cNvPr id="10243" name="灯片编号占位符 3"/>
          <p:cNvSpPr txBox="1"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b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29D1AFC-1060-497C-95C7-9C10D87D8F73}" type="slidenum">
              <a:rPr kumimoji="0" altLang="zh-CN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4</a:t>
            </a:fld>
            <a:endParaRPr kumimoji="0" lang="zh-CN" altLang="zh-CN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lstStyle/>
          <a:p>
            <a:pPr lvl="0"/>
            <a:endParaRPr lang="zh-CN" altLang="en-US"/>
          </a:p>
        </p:txBody>
      </p:sp>
      <p:sp>
        <p:nvSpPr>
          <p:cNvPr id="12291" name="灯片编号占位符 3"/>
          <p:cNvSpPr txBox="1"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b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67B8417-5859-414C-9876-4D166FA3340F}" type="slidenum">
              <a:rPr kumimoji="0" altLang="zh-CN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5</a:t>
            </a:fld>
            <a:endParaRPr kumimoji="0" lang="zh-CN" altLang="zh-CN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lstStyle/>
          <a:p>
            <a:pPr lvl="0"/>
            <a:endParaRPr lang="zh-CN" altLang="en-US"/>
          </a:p>
        </p:txBody>
      </p:sp>
      <p:sp>
        <p:nvSpPr>
          <p:cNvPr id="14339" name="灯片编号占位符 3"/>
          <p:cNvSpPr txBox="1"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b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4982955-939B-491B-97C6-A394B504C8D4}" type="slidenum">
              <a:rPr kumimoji="0" altLang="zh-CN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6</a:t>
            </a:fld>
            <a:endParaRPr kumimoji="0" lang="zh-CN" altLang="zh-CN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lstStyle/>
          <a:p>
            <a:pPr lvl="0"/>
            <a:endParaRPr lang="zh-CN" altLang="en-US"/>
          </a:p>
        </p:txBody>
      </p:sp>
      <p:sp>
        <p:nvSpPr>
          <p:cNvPr id="16387" name="灯片编号占位符 3"/>
          <p:cNvSpPr txBox="1"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b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3DF225D-E3E6-4EBD-9A2F-3DD74447B04F}" type="slidenum">
              <a:rPr kumimoji="0" altLang="zh-CN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7</a:t>
            </a:fld>
            <a:endParaRPr kumimoji="0" lang="zh-CN" altLang="zh-CN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lstStyle/>
          <a:p>
            <a:pPr lvl="0"/>
            <a:endParaRPr lang="zh-CN" altLang="en-US"/>
          </a:p>
        </p:txBody>
      </p:sp>
      <p:sp>
        <p:nvSpPr>
          <p:cNvPr id="18435" name="灯片编号占位符 3"/>
          <p:cNvSpPr txBox="1"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b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8C1F1B8-099F-427A-879F-95AC1E4AB5B8}" type="slidenum">
              <a:rPr kumimoji="0" altLang="zh-CN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8</a:t>
            </a:fld>
            <a:endParaRPr kumimoji="0" lang="zh-CN" altLang="zh-CN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lstStyle/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lstStyle/>
          <a:p>
            <a:pPr lvl="0"/>
            <a:endParaRPr lang="zh-CN" altLang="en-US"/>
          </a:p>
        </p:txBody>
      </p:sp>
      <p:sp>
        <p:nvSpPr>
          <p:cNvPr id="22531" name="灯片编号占位符 3"/>
          <p:cNvSpPr txBox="1"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b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605D78F-2E79-43D0-955D-D3BF5DA42A09}" type="slidenum">
              <a:rPr kumimoji="0" altLang="zh-CN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10</a:t>
            </a:fld>
            <a:endParaRPr kumimoji="0" lang="zh-CN" altLang="zh-CN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lstStyle/>
          <a:p>
            <a:pPr lvl="0"/>
            <a:endParaRPr lang="zh-CN" altLang="en-US"/>
          </a:p>
        </p:txBody>
      </p:sp>
      <p:sp>
        <p:nvSpPr>
          <p:cNvPr id="24579" name="灯片编号占位符 3"/>
          <p:cNvSpPr txBox="1"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b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89FAA39-8699-4EB3-B5EC-9B38DCBF74C4}" type="slidenum">
              <a:rPr kumimoji="0" altLang="zh-CN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11</a:t>
            </a:fld>
            <a:endParaRPr kumimoji="0" lang="zh-CN" altLang="zh-CN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lstStyle/>
          <a:p>
            <a:pPr lvl="0"/>
            <a:endParaRPr lang="zh-CN" altLang="en-US"/>
          </a:p>
        </p:txBody>
      </p:sp>
      <p:sp>
        <p:nvSpPr>
          <p:cNvPr id="26627" name="灯片编号占位符 3"/>
          <p:cNvSpPr txBox="1"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b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C154A27-FF75-4D25-9C77-CFB4E3691C77}" type="slidenum">
              <a:rPr kumimoji="0" altLang="zh-CN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12</a:t>
            </a:fld>
            <a:endParaRPr kumimoji="0" lang="zh-CN" altLang="zh-CN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993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39939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lstStyle/>
          <a:p>
            <a:pPr lvl="0"/>
            <a:endParaRPr lang="zh-CN" altLang="en-US"/>
          </a:p>
        </p:txBody>
      </p:sp>
      <p:sp>
        <p:nvSpPr>
          <p:cNvPr id="28675" name="灯片编号占位符 3"/>
          <p:cNvSpPr txBox="1"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b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311C403-B8BF-464B-ABD2-A84715360D87}" type="slidenum">
              <a:rPr kumimoji="0" altLang="zh-CN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13</a:t>
            </a:fld>
            <a:endParaRPr kumimoji="0" lang="zh-CN" altLang="zh-CN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lstStyle/>
          <a:p>
            <a:pPr lvl="0"/>
            <a:endParaRPr lang="zh-CN" altLang="en-US"/>
          </a:p>
        </p:txBody>
      </p:sp>
      <p:sp>
        <p:nvSpPr>
          <p:cNvPr id="30723" name="灯片编号占位符 3"/>
          <p:cNvSpPr txBox="1"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b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7F4B279-25C3-4D16-8D69-F3F82E436BBF}" type="slidenum">
              <a:rPr kumimoji="0" altLang="zh-CN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14</a:t>
            </a:fld>
            <a:endParaRPr kumimoji="0" lang="zh-CN" altLang="zh-CN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403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44035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lstStyle/>
          <a:p>
            <a:pPr lvl="0"/>
            <a:endParaRPr lang="zh-CN" altLang="en-US"/>
          </a:p>
        </p:txBody>
      </p:sp>
      <p:sp>
        <p:nvSpPr>
          <p:cNvPr id="32771" name="灯片编号占位符 3"/>
          <p:cNvSpPr txBox="1"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b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2B22277-6008-4298-B75F-ED9CCD50B042}" type="slidenum">
              <a:rPr kumimoji="0" altLang="zh-CN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15</a:t>
            </a:fld>
            <a:endParaRPr kumimoji="0" lang="zh-CN" altLang="zh-CN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608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46083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lstStyle/>
          <a:p>
            <a:pPr lvl="0"/>
            <a:endParaRPr lang="zh-CN" altLang="en-US"/>
          </a:p>
        </p:txBody>
      </p:sp>
      <p:sp>
        <p:nvSpPr>
          <p:cNvPr id="34819" name="灯片编号占位符 3"/>
          <p:cNvSpPr txBox="1"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b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BDC4C92-251F-4F5F-8087-E58D117BAC95}" type="slidenum">
              <a:rPr kumimoji="0" altLang="zh-CN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16</a:t>
            </a:fld>
            <a:endParaRPr kumimoji="0" lang="zh-CN" altLang="zh-CN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 anchorCtr="0"/>
          <a:lstStyle/>
          <a:p>
            <a:pPr lvl="0"/>
            <a:endParaRPr lang="zh-CN" altLang="en-US"/>
          </a:p>
        </p:txBody>
      </p:sp>
      <p:sp>
        <p:nvSpPr>
          <p:cNvPr id="38915" name="灯片编号占位符 3"/>
          <p:cNvSpPr txBox="1"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b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02B6554-0C9B-4189-A499-8F21CAE79B00}" type="slidenum">
              <a:rPr kumimoji="0" altLang="zh-CN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17</a:t>
            </a:fld>
            <a:endParaRPr kumimoji="0" lang="zh-CN" altLang="zh-CN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A852027-7151-4F1C-9ECD-9F80D0BFA89B}" type="slidenum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  <a:t/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79CB162-104C-41D8-B57F-765DD05975C4}" type="slidenum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  <a:t/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44B0CBD-F12D-47EC-B161-5AA2560127B2}" type="slidenum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  <a:t/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25F937C-01D4-421C-A86F-3C33D20FB63E}" type="slidenum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  <a:t/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B388F45-4D1C-4E60-B1E0-A080239265E6}" type="slidenum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  <a:t/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FF1FF95-4A32-4AB9-9CD5-AA0C56D597F8}" type="slidenum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  <a:t/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F6F8622-B8DF-4736-A017-360CC2DA4517}" type="slidenum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  <a:t/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D94CECF-D598-46B1-9B3B-AA0A63258A3D}" type="slidenum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  <a:t/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C4F16A14-2C11-42B4-BAFA-EFC0C0A118FE}" type="slidenum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  <a:t/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B3AF674-C63C-4CE8-BDE9-FD547447F6F0}" type="slidenum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  <a:t/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0103B2B-8F20-4340-932E-BB6C9E292512}" type="slidenum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  <a:t/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file:///D:\qq&#25991;&#20214;\712321467\Image\C2C\Image2\%7b75232B38-A165-1FB7-499C-2E1C792CACB5%7d.png" TargetMode="External" /><Relationship Id="rId13" Type="http://schemas.openxmlformats.org/officeDocument/2006/relationships/image" Target="../media/image2.png" /><Relationship Id="rId14" Type="http://schemas.openxmlformats.org/officeDocument/2006/relationships/image" Target="../media/image1.jpeg" /><Relationship Id="rId15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 idx="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ct val="0"/>
              </a:spcBef>
              <a:spcAft>
                <a:spcPct val="0"/>
              </a:spcAft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ct val="0"/>
              </a:spcBef>
              <a:spcAft>
                <a:spcPct val="0"/>
              </a:spcAft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 noProof="1">
                <a:solidFill>
                  <a:srgbClr val="898989"/>
                </a:solidFill>
                <a:latin typeface="Calibri" panose="020f0502020204030204" pitchFamily="34" charset="0"/>
                <a:cs typeface="+mn-ea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EE6260B-3B1F-481E-AFD0-7A605008669A}" type="slidenum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  <a:t/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028" name="图片 1073743875" descr="学科网 zxxk.com"/>
          <p:cNvPicPr>
            <a:picLocks noChangeAspect="1"/>
          </p:cNvPicPr>
          <p:nvPr/>
        </p:nvPicPr>
        <p:blipFill>
          <a:blip r:embed="rId13" r:link="rId12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image" Target="../media/image5.png" /><Relationship Id="rId6" Type="http://schemas.openxmlformats.org/officeDocument/2006/relationships/image" Target="../media/image6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7.png" /><Relationship Id="rId4" Type="http://schemas.openxmlformats.org/officeDocument/2006/relationships/image" Target="../media/image8.png" /><Relationship Id="rId5" Type="http://schemas.openxmlformats.org/officeDocument/2006/relationships/image" Target="../media/image9.png" /><Relationship Id="rId6" Type="http://schemas.openxmlformats.org/officeDocument/2006/relationships/image" Target="../media/image10.png" /><Relationship Id="rId7" Type="http://schemas.openxmlformats.org/officeDocument/2006/relationships/image" Target="../media/image11.png" /><Relationship Id="rId8" Type="http://schemas.openxmlformats.org/officeDocument/2006/relationships/image" Target="../media/image12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5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3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13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14.png" /><Relationship Id="rId4" Type="http://schemas.openxmlformats.org/officeDocument/2006/relationships/image" Target="../media/image15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9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16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9.png" /><Relationship Id="rId4" Type="http://schemas.openxmlformats.org/officeDocument/2006/relationships/image" Target="../media/image17.png" /><Relationship Id="rId5" Type="http://schemas.openxmlformats.org/officeDocument/2006/relationships/image" Target="../media/image18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19.wmf" /><Relationship Id="rId4" Type="http://schemas.openxmlformats.org/officeDocument/2006/relationships/image" Target="../media/image20.png" /><Relationship Id="rId5" Type="http://schemas.openxmlformats.org/officeDocument/2006/relationships/image" Target="../media/image17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3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4.xml" /><Relationship Id="rId3" Type="http://schemas.openxmlformats.org/officeDocument/2006/relationships/image" Target="../media/image21.png" /><Relationship Id="rId4" Type="http://schemas.openxmlformats.org/officeDocument/2006/relationships/image" Target="../media/image9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5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6.xml" /><Relationship Id="rId3" Type="http://schemas.openxmlformats.org/officeDocument/2006/relationships/image" Target="../media/image22.png" /><Relationship Id="rId4" Type="http://schemas.openxmlformats.org/officeDocument/2006/relationships/image" Target="../media/image23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7.xml" /><Relationship Id="rId3" Type="http://schemas.openxmlformats.org/officeDocument/2006/relationships/image" Target="../media/image24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8" name="文本框 1"/>
          <p:cNvSpPr txBox="1"/>
          <p:nvPr/>
        </p:nvSpPr>
        <p:spPr>
          <a:xfrm>
            <a:off x="827088" y="836613"/>
            <a:ext cx="7705725" cy="29997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54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   </a:t>
            </a:r>
            <a:r>
              <a:rPr lang="zh-CN" altLang="en-US" sz="36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高三化学一轮复习</a:t>
            </a:r>
            <a:endParaRPr lang="en-US" altLang="zh-CN" sz="3600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endParaRPr lang="en-US" altLang="zh-CN" sz="3600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36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</a:t>
            </a:r>
            <a:r>
              <a:rPr lang="zh-CN" altLang="en-US" sz="36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《离子平衡之图像分析》</a:t>
            </a:r>
            <a:endParaRPr lang="zh-CN" altLang="en-US" sz="3600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6" name="TextBox 3"/>
          <p:cNvSpPr txBox="1"/>
          <p:nvPr/>
        </p:nvSpPr>
        <p:spPr>
          <a:xfrm>
            <a:off x="539750" y="563563"/>
            <a:ext cx="8208963" cy="1568450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2021</a:t>
            </a:r>
            <a:r>
              <a:rPr lang="zh-CN" altLang="en-US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年考纲</a:t>
            </a:r>
            <a:endParaRPr lang="en-US" altLang="zh-CN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          ---</a:t>
            </a:r>
            <a:r>
              <a:rPr lang="zh-CN" altLang="en-US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水溶液中的离子平衡</a:t>
            </a:r>
            <a:endParaRPr lang="en-US" altLang="zh-CN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3076" name="TextBox 4"/>
          <p:cNvSpPr txBox="1"/>
          <p:nvPr/>
        </p:nvSpPr>
        <p:spPr>
          <a:xfrm>
            <a:off x="539750" y="2120900"/>
            <a:ext cx="8208963" cy="3324225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000" b="1">
                <a:latin typeface="Times New Roman" panose="02020603050405020304" pitchFamily="18" charset="0"/>
                <a:sym typeface="+mn-ea"/>
              </a:rPr>
              <a:t>1. </a:t>
            </a:r>
            <a:r>
              <a:rPr lang="zh-CN" altLang="en-US" sz="2000" b="1">
                <a:latin typeface="Times New Roman" panose="02020603050405020304" pitchFamily="18" charset="0"/>
                <a:sym typeface="+mn-ea"/>
              </a:rPr>
              <a:t>理解电解质在水中的电离以及电解质溶液的导电性；</a:t>
            </a:r>
            <a:endParaRPr lang="en-US" altLang="zh-CN" sz="20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000" b="1">
                <a:latin typeface="Times New Roman" panose="02020603050405020304" pitchFamily="18" charset="0"/>
                <a:sym typeface="+mn-ea"/>
              </a:rPr>
              <a:t>2.</a:t>
            </a:r>
            <a:r>
              <a:rPr lang="zh-CN" altLang="en-US" sz="2000" b="1">
                <a:latin typeface="Times New Roman" panose="02020603050405020304" pitchFamily="18" charset="0"/>
                <a:sym typeface="+mn-ea"/>
              </a:rPr>
              <a:t>了解水的电离、离子积常数；</a:t>
            </a:r>
            <a:endParaRPr lang="en-US" altLang="zh-CN" sz="20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000" b="1">
                <a:latin typeface="Times New Roman" panose="02020603050405020304" pitchFamily="18" charset="0"/>
                <a:sym typeface="+mn-ea"/>
              </a:rPr>
              <a:t>3.</a:t>
            </a:r>
            <a:r>
              <a:rPr lang="zh-CN" altLang="en-US" sz="2000" b="1">
                <a:latin typeface="Times New Roman" panose="02020603050405020304" pitchFamily="18" charset="0"/>
                <a:sym typeface="+mn-ea"/>
              </a:rPr>
              <a:t>了解溶液</a:t>
            </a:r>
            <a:r>
              <a:rPr lang="en-US" altLang="zh-CN" sz="2000" b="1">
                <a:latin typeface="Times New Roman" panose="02020603050405020304" pitchFamily="18" charset="0"/>
                <a:sym typeface="+mn-ea"/>
              </a:rPr>
              <a:t>pH </a:t>
            </a:r>
            <a:r>
              <a:rPr lang="zh-CN" altLang="en-US" sz="2000" b="1">
                <a:latin typeface="Times New Roman" panose="02020603050405020304" pitchFamily="18" charset="0"/>
                <a:sym typeface="+mn-ea"/>
              </a:rPr>
              <a:t>的含义及其测定方法，能进行</a:t>
            </a:r>
            <a:r>
              <a:rPr lang="en-US" altLang="zh-CN" sz="2000" b="1">
                <a:latin typeface="Times New Roman" panose="02020603050405020304" pitchFamily="18" charset="0"/>
                <a:sym typeface="+mn-ea"/>
              </a:rPr>
              <a:t>pH</a:t>
            </a:r>
            <a:r>
              <a:rPr lang="zh-CN" altLang="en-US" sz="2000" b="1">
                <a:latin typeface="Times New Roman" panose="02020603050405020304" pitchFamily="18" charset="0"/>
                <a:sym typeface="+mn-ea"/>
              </a:rPr>
              <a:t>的简单计算；</a:t>
            </a:r>
            <a:endParaRPr lang="en-US" altLang="zh-CN" sz="20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000" b="1">
                <a:latin typeface="Times New Roman" panose="02020603050405020304" pitchFamily="18" charset="0"/>
                <a:sym typeface="+mn-ea"/>
              </a:rPr>
              <a:t>4. </a:t>
            </a:r>
            <a:r>
              <a:rPr lang="zh-CN" altLang="en-US" sz="2000" b="1">
                <a:latin typeface="Times New Roman" panose="02020603050405020304" pitchFamily="18" charset="0"/>
                <a:sym typeface="+mn-ea"/>
              </a:rPr>
              <a:t>理解弱电解质在水中的电离平衡，能用电离平衡常数进行相关计算；</a:t>
            </a:r>
            <a:endParaRPr lang="en-US" altLang="zh-CN" sz="20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000" b="1">
                <a:latin typeface="Times New Roman" panose="02020603050405020304" pitchFamily="18" charset="0"/>
                <a:sym typeface="+mn-ea"/>
              </a:rPr>
              <a:t>5.</a:t>
            </a:r>
            <a:r>
              <a:rPr lang="zh-CN" altLang="en-US" sz="2000" b="1">
                <a:latin typeface="Times New Roman" panose="02020603050405020304" pitchFamily="18" charset="0"/>
                <a:sym typeface="+mn-ea"/>
              </a:rPr>
              <a:t>了解盐类水解的原理、影响盐类水解的主要因素、盐类水解的应用；</a:t>
            </a:r>
            <a:endParaRPr lang="en-US" altLang="zh-CN" sz="20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000" b="1">
                <a:latin typeface="Times New Roman" panose="02020603050405020304" pitchFamily="18" charset="0"/>
                <a:sym typeface="+mn-ea"/>
              </a:rPr>
              <a:t>6.</a:t>
            </a:r>
            <a:r>
              <a:rPr lang="zh-CN" altLang="en-US" sz="2000" b="1">
                <a:latin typeface="Times New Roman" panose="02020603050405020304" pitchFamily="18" charset="0"/>
                <a:sym typeface="+mn-ea"/>
              </a:rPr>
              <a:t>了解难溶电解质的沉淀溶解平衡，理解溶度积（</a:t>
            </a:r>
            <a:r>
              <a:rPr lang="en-US" altLang="zh-CN" sz="2000" b="1" i="1">
                <a:latin typeface="Times New Roman" panose="02020603050405020304" pitchFamily="18" charset="0"/>
                <a:sym typeface="+mn-ea"/>
              </a:rPr>
              <a:t>K</a:t>
            </a:r>
            <a:r>
              <a:rPr lang="en-US" altLang="zh-CN" sz="2000" b="1">
                <a:latin typeface="Times New Roman" panose="02020603050405020304" pitchFamily="18" charset="0"/>
                <a:sym typeface="+mn-ea"/>
              </a:rPr>
              <a:t>sp</a:t>
            </a:r>
            <a:r>
              <a:rPr lang="zh-CN" altLang="en-US" sz="2000" b="1">
                <a:latin typeface="Times New Roman" panose="02020603050405020304" pitchFamily="18" charset="0"/>
                <a:sym typeface="+mn-ea"/>
              </a:rPr>
              <a:t>）的含义，能进</a:t>
            </a:r>
            <a:endParaRPr lang="zh-CN" altLang="en-US" sz="2000" b="1">
              <a:latin typeface="Times New Roman" panose="02020603050405020304" pitchFamily="18" charset="0"/>
              <a:sym typeface="+mn-ea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000" b="1">
                <a:latin typeface="Times New Roman" panose="02020603050405020304" pitchFamily="18" charset="0"/>
                <a:sym typeface="+mn-ea"/>
              </a:rPr>
              <a:t>   行相关的计算。</a:t>
            </a:r>
            <a:endParaRPr lang="zh-CN" altLang="en-US" sz="2000" b="1">
              <a:latin typeface="MingLiU_HKSCS" panose="02020500000000000000" pitchFamily="18" charset="-120"/>
              <a:ea typeface="MingLiU_HKSCS" panose="02020500000000000000" pitchFamily="18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82625" y="1328738"/>
            <a:ext cx="7777163" cy="2519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146" name="Picture 10"/>
          <p:cNvPicPr>
            <a:picLocks noChangeAspect="1"/>
          </p:cNvPicPr>
          <p:nvPr/>
        </p:nvPicPr>
        <p:blipFill>
          <a:blip r:embed="rId3">
            <a:lum bright="-23999" contrast="42000"/>
          </a:blip>
          <a:stretch>
            <a:fillRect/>
          </a:stretch>
        </p:blipFill>
        <p:spPr>
          <a:xfrm>
            <a:off x="1476375" y="765175"/>
            <a:ext cx="2663825" cy="26114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7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9338" y="981075"/>
            <a:ext cx="2863850" cy="2447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8" name="TextBox 6"/>
          <p:cNvSpPr txBox="1"/>
          <p:nvPr/>
        </p:nvSpPr>
        <p:spPr>
          <a:xfrm>
            <a:off x="1258888" y="3500438"/>
            <a:ext cx="2881312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、水的离子积图像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6149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9250" y="4149725"/>
            <a:ext cx="2447925" cy="22018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2" name="TextBox 8"/>
          <p:cNvSpPr txBox="1"/>
          <p:nvPr/>
        </p:nvSpPr>
        <p:spPr>
          <a:xfrm>
            <a:off x="250825" y="1412875"/>
            <a:ext cx="615950" cy="4311650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vert="eaVert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latin typeface="Arial" panose="020b0604020202020204" pitchFamily="34" charset="0"/>
              </a:rPr>
              <a:t>常见的几种离子平衡图像</a:t>
            </a:r>
            <a:endParaRPr lang="zh-CN" altLang="en-US" sz="2800" b="1">
              <a:latin typeface="Arial" panose="020b0604020202020204" pitchFamily="34" charset="0"/>
            </a:endParaRPr>
          </a:p>
        </p:txBody>
      </p:sp>
      <p:sp>
        <p:nvSpPr>
          <p:cNvPr id="6153" name="TextBox 5"/>
          <p:cNvSpPr txBox="1"/>
          <p:nvPr/>
        </p:nvSpPr>
        <p:spPr>
          <a:xfrm>
            <a:off x="1116013" y="260350"/>
            <a:ext cx="3384550" cy="461963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、电离平衡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--pH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图像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7176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32363" y="4076700"/>
            <a:ext cx="3003550" cy="2133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52" grpId="0"/>
      <p:bldP spid="615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170" name="TextBox 7"/>
          <p:cNvSpPr txBox="1"/>
          <p:nvPr/>
        </p:nvSpPr>
        <p:spPr>
          <a:xfrm>
            <a:off x="468313" y="260350"/>
            <a:ext cx="3816350" cy="461963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、中和滴定曲线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 pH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图像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171" name="TextBox 8"/>
          <p:cNvSpPr txBox="1"/>
          <p:nvPr/>
        </p:nvSpPr>
        <p:spPr>
          <a:xfrm>
            <a:off x="5003800" y="3573463"/>
            <a:ext cx="3938588" cy="368300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1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、酸碱反应的粒子分数</a:t>
            </a:r>
            <a:r>
              <a:rPr lang="en-US" altLang="zh-CN" sz="1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-- pH</a:t>
            </a:r>
            <a:r>
              <a:rPr lang="zh-CN" altLang="en-US" sz="1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图像</a:t>
            </a:r>
            <a:endParaRPr lang="zh-CN" altLang="en-US" sz="1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172" name="TextBox 9"/>
          <p:cNvSpPr txBox="1"/>
          <p:nvPr/>
        </p:nvSpPr>
        <p:spPr>
          <a:xfrm>
            <a:off x="0" y="3492500"/>
            <a:ext cx="45720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1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1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1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、难溶电解质的溶解平衡曲线</a:t>
            </a:r>
            <a:r>
              <a:rPr lang="en-US" altLang="zh-CN" sz="1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– pH</a:t>
            </a:r>
            <a:r>
              <a:rPr lang="zh-CN" altLang="en-US" sz="1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图像</a:t>
            </a:r>
            <a:endParaRPr lang="zh-CN" altLang="en-US" sz="1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717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5925" y="979488"/>
            <a:ext cx="2446338" cy="1944687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</p:pic>
      <p:pic>
        <p:nvPicPr>
          <p:cNvPr id="717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3575" y="4365625"/>
            <a:ext cx="3224213" cy="2016125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</p:pic>
      <p:pic>
        <p:nvPicPr>
          <p:cNvPr id="717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32550" y="4292600"/>
            <a:ext cx="2711450" cy="2016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8" name="Rectangle 7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pic>
        <p:nvPicPr>
          <p:cNvPr id="717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5288" y="4292600"/>
            <a:ext cx="2524125" cy="1944688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</p:pic>
      <p:sp>
        <p:nvSpPr>
          <p:cNvPr id="20490" name="Rectangle 9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pic>
        <p:nvPicPr>
          <p:cNvPr id="717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16688" y="909638"/>
            <a:ext cx="2287587" cy="2232025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</p:pic>
      <p:sp>
        <p:nvSpPr>
          <p:cNvPr id="20492" name="Rectangle 12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pic>
        <p:nvPicPr>
          <p:cNvPr id="718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08400" y="935038"/>
            <a:ext cx="2205038" cy="2062162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</p:pic>
      <p:sp>
        <p:nvSpPr>
          <p:cNvPr id="20494" name="Rectangle 1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/>
      <p:bldP spid="717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331638" y="980728"/>
            <a:ext cx="6336704" cy="3785652"/>
          </a:xfrm>
          <a:prstGeom prst="rect">
            <a:avLst/>
          </a:prstGeom>
          <a:solidFill>
            <a:schemeClr val="bg2"/>
          </a:solidFill>
        </p:spPr>
        <p:txBody>
          <a:bodyPr>
            <a:spAutoFit/>
            <a:scene3d>
              <a:camera prst="orthographicFront"/>
              <a:lightRig rig="soft" dir="tl"/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4000" b="1" i="0" u="none" strike="noStrike" kern="1200" cap="none" spc="50" normalizeH="0" baseline="0" noProof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方正粗黑宋简体" panose="02000000000000000000" pitchFamily="2" charset="-122"/>
              <a:ea typeface="方正粗黑宋简体" panose="02000000000000000000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  中和滴定曲线与</a:t>
            </a:r>
            <a:r>
              <a:rPr kumimoji="0" lang="en-US" altLang="zh-CN" sz="40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pH </a:t>
            </a:r>
            <a:r>
              <a:rPr kumimoji="0" lang="zh-CN" altLang="en-US" sz="40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、</a:t>
            </a:r>
            <a:endParaRPr kumimoji="0" lang="en-US" altLang="zh-CN" sz="4000" b="1" i="0" u="none" strike="noStrike" kern="1200" cap="none" spc="50" normalizeH="0" baseline="0" noProof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方正粗黑宋简体" panose="02000000000000000000" pitchFamily="2" charset="-122"/>
              <a:ea typeface="方正粗黑宋简体" panose="02000000000000000000" pitchFamily="2" charset="-122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粒子分数与</a:t>
            </a:r>
            <a:r>
              <a:rPr kumimoji="0" lang="en-US" altLang="zh-CN" sz="40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pH</a:t>
            </a:r>
            <a:r>
              <a:rPr kumimoji="0" lang="zh-CN" altLang="en-US" sz="40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的图像</a:t>
            </a:r>
            <a:endParaRPr kumimoji="0" lang="en-US" altLang="zh-CN" sz="4000" b="1" i="0" u="none" strike="noStrike" kern="1200" cap="none" spc="50" normalizeH="0" baseline="0" noProof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方正粗黑宋简体" panose="02000000000000000000" pitchFamily="2" charset="-122"/>
              <a:ea typeface="方正粗黑宋简体" panose="02000000000000000000" pitchFamily="2" charset="-122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000" b="1" i="0" u="none" strike="noStrike" kern="1200" cap="none" spc="50" normalizeH="0" baseline="0" noProof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方正粗黑宋简体" panose="02000000000000000000" pitchFamily="2" charset="-122"/>
              <a:ea typeface="方正粗黑宋简体" panose="02000000000000000000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95536" y="109130"/>
            <a:ext cx="8064896" cy="583565"/>
          </a:xfrm>
          <a:prstGeom prst="rect">
            <a:avLst/>
          </a:prstGeom>
          <a:solidFill>
            <a:schemeClr val="bg2"/>
          </a:solidFill>
        </p:spPr>
        <p:txBody>
          <a:bodyPr>
            <a:spAutoFit/>
            <a:scene3d>
              <a:camera prst="orthographicFront"/>
              <a:lightRig rig="soft" dir="tl"/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50" normalizeH="0" baseline="0" noProof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题型一 中和滴定曲线</a:t>
            </a:r>
            <a:endParaRPr kumimoji="0" lang="zh-CN" altLang="en-US" sz="3200" b="1" i="0" u="none" strike="noStrike" kern="1200" cap="none" spc="50" normalizeH="0" baseline="0" noProof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24579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50" y="2420938"/>
            <a:ext cx="3897313" cy="3600450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</p:pic>
      <p:sp>
        <p:nvSpPr>
          <p:cNvPr id="24580" name="TextBox 5"/>
          <p:cNvSpPr txBox="1"/>
          <p:nvPr/>
        </p:nvSpPr>
        <p:spPr>
          <a:xfrm>
            <a:off x="395288" y="836613"/>
            <a:ext cx="8064500" cy="1439862"/>
          </a:xfrm>
          <a:prstGeom prst="rect">
            <a:avLst/>
          </a:prstGeom>
          <a:solidFill>
            <a:schemeClr val="bg2"/>
          </a:soli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0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知识重现：</a:t>
            </a:r>
            <a:r>
              <a:rPr lang="zh-CN" altLang="en-US" sz="1800" b="1">
                <a:latin typeface="Arial" panose="020b0604020202020204" pitchFamily="34" charset="0"/>
              </a:rPr>
              <a:t>常温下，用</a:t>
            </a:r>
            <a:r>
              <a:rPr lang="en-US" altLang="zh-CN" sz="1800" b="1">
                <a:latin typeface="Arial" panose="020b0604020202020204" pitchFamily="34" charset="0"/>
              </a:rPr>
              <a:t>0.1mol/L</a:t>
            </a:r>
            <a:r>
              <a:rPr lang="zh-CN" altLang="en-US" sz="1800" b="1">
                <a:latin typeface="Arial" panose="020b0604020202020204" pitchFamily="34" charset="0"/>
              </a:rPr>
              <a:t>的醋酸溶液滴定</a:t>
            </a:r>
            <a:r>
              <a:rPr lang="en-US" altLang="zh-CN" sz="1800" b="1">
                <a:latin typeface="Arial" panose="020b0604020202020204" pitchFamily="34" charset="0"/>
              </a:rPr>
              <a:t>0.1mol/L</a:t>
            </a:r>
            <a:r>
              <a:rPr lang="zh-CN" altLang="en-US" sz="1800" b="1">
                <a:latin typeface="Arial" panose="020b0604020202020204" pitchFamily="34" charset="0"/>
              </a:rPr>
              <a:t>的氢氧化钠溶液</a:t>
            </a:r>
            <a:endParaRPr lang="en-US" altLang="zh-CN" sz="1800" b="1">
              <a:latin typeface="Arial" panose="020b0604020202020204" pitchFamily="34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Arial" panose="020b0604020202020204" pitchFamily="34" charset="0"/>
              </a:rPr>
              <a:t>                    12.5mL</a:t>
            </a:r>
            <a:r>
              <a:rPr lang="zh-CN" altLang="en-US" sz="1800" b="1">
                <a:latin typeface="Arial" panose="020b0604020202020204" pitchFamily="34" charset="0"/>
              </a:rPr>
              <a:t>，其图如下，请分析</a:t>
            </a:r>
            <a:r>
              <a:rPr lang="en-US" altLang="zh-CN" sz="1800" b="1">
                <a:latin typeface="Arial" panose="020b0604020202020204" pitchFamily="34" charset="0"/>
              </a:rPr>
              <a:t>A</a:t>
            </a:r>
            <a:r>
              <a:rPr lang="zh-CN" altLang="en-US" sz="1800" b="1">
                <a:latin typeface="Arial" panose="020b0604020202020204" pitchFamily="34" charset="0"/>
              </a:rPr>
              <a:t>、</a:t>
            </a:r>
            <a:r>
              <a:rPr lang="en-US" altLang="zh-CN" sz="1800" b="1">
                <a:latin typeface="Arial" panose="020b0604020202020204" pitchFamily="34" charset="0"/>
              </a:rPr>
              <a:t>B</a:t>
            </a:r>
            <a:r>
              <a:rPr lang="zh-CN" altLang="en-US" sz="1800" b="1">
                <a:latin typeface="Arial" panose="020b0604020202020204" pitchFamily="34" charset="0"/>
              </a:rPr>
              <a:t>、</a:t>
            </a:r>
            <a:r>
              <a:rPr lang="en-US" altLang="zh-CN" sz="1800" b="1">
                <a:latin typeface="Arial" panose="020b0604020202020204" pitchFamily="34" charset="0"/>
              </a:rPr>
              <a:t>C</a:t>
            </a:r>
            <a:r>
              <a:rPr lang="zh-CN" altLang="en-US" sz="1800" b="1">
                <a:latin typeface="Arial" panose="020b0604020202020204" pitchFamily="34" charset="0"/>
              </a:rPr>
              <a:t>、</a:t>
            </a:r>
            <a:r>
              <a:rPr lang="en-US" altLang="zh-CN" sz="1800" b="1">
                <a:latin typeface="Arial" panose="020b0604020202020204" pitchFamily="34" charset="0"/>
              </a:rPr>
              <a:t>D</a:t>
            </a:r>
            <a:r>
              <a:rPr lang="zh-CN" altLang="en-US" sz="1800" b="1">
                <a:latin typeface="Arial" panose="020b0604020202020204" pitchFamily="34" charset="0"/>
              </a:rPr>
              <a:t>四点的酸、碱性，</a:t>
            </a:r>
            <a:endParaRPr lang="en-US" altLang="zh-CN" sz="1800" b="1">
              <a:latin typeface="Arial" panose="020b0604020202020204" pitchFamily="34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 b="1">
                <a:latin typeface="Arial" panose="020b0604020202020204" pitchFamily="34" charset="0"/>
              </a:rPr>
              <a:t>                    指示剂选择，定量关系，离子浓度大小等。</a:t>
            </a:r>
            <a:endParaRPr lang="zh-CN" altLang="en-US" sz="1800" b="1">
              <a:latin typeface="Arial" panose="020b0604020202020204" pitchFamily="34" charset="0"/>
            </a:endParaRPr>
          </a:p>
        </p:txBody>
      </p:sp>
      <p:sp>
        <p:nvSpPr>
          <p:cNvPr id="24581" name="TextBox 6"/>
          <p:cNvSpPr txBox="1"/>
          <p:nvPr/>
        </p:nvSpPr>
        <p:spPr>
          <a:xfrm>
            <a:off x="4005263" y="2492375"/>
            <a:ext cx="4392612" cy="3832225"/>
          </a:xfrm>
          <a:prstGeom prst="rect">
            <a:avLst/>
          </a:prstGeom>
          <a:solidFill>
            <a:schemeClr val="bg2"/>
          </a:soli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Arial" panose="020b0604020202020204" pitchFamily="34" charset="0"/>
              </a:rPr>
              <a:t>A</a:t>
            </a:r>
            <a:r>
              <a:rPr lang="zh-CN" altLang="en-US" sz="1800" b="1">
                <a:latin typeface="Arial" panose="020b0604020202020204" pitchFamily="34" charset="0"/>
              </a:rPr>
              <a:t>点（起点）：</a:t>
            </a:r>
            <a:endParaRPr lang="en-US" altLang="zh-CN" sz="1800" b="1">
              <a:latin typeface="Arial" panose="020b0604020202020204" pitchFamily="34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endParaRPr lang="en-US" altLang="zh-CN" sz="1800" b="1">
              <a:latin typeface="Arial" panose="020b0604020202020204" pitchFamily="34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Arial" panose="020b0604020202020204" pitchFamily="34" charset="0"/>
              </a:rPr>
              <a:t>AB</a:t>
            </a:r>
            <a:r>
              <a:rPr lang="zh-CN" altLang="en-US" sz="1800" b="1">
                <a:latin typeface="Arial" panose="020b0604020202020204" pitchFamily="34" charset="0"/>
              </a:rPr>
              <a:t>段：守恒、离子浓度大小（下同）</a:t>
            </a:r>
            <a:endParaRPr lang="en-US" altLang="zh-CN" sz="1800" b="1">
              <a:latin typeface="Arial" panose="020b0604020202020204" pitchFamily="34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endParaRPr lang="en-US" altLang="zh-CN" sz="1800" b="1">
              <a:latin typeface="Arial" panose="020b0604020202020204" pitchFamily="34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Arial" panose="020b0604020202020204" pitchFamily="34" charset="0"/>
              </a:rPr>
              <a:t>B</a:t>
            </a:r>
            <a:r>
              <a:rPr lang="zh-CN" altLang="en-US" sz="1800" b="1">
                <a:latin typeface="Arial" panose="020b0604020202020204" pitchFamily="34" charset="0"/>
              </a:rPr>
              <a:t>点（中性）：</a:t>
            </a:r>
            <a:endParaRPr lang="en-US" altLang="zh-CN" sz="1800" b="1">
              <a:latin typeface="Arial" panose="020b0604020202020204" pitchFamily="34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endParaRPr lang="en-US" altLang="zh-CN" sz="1800" b="1">
              <a:latin typeface="Arial" panose="020b0604020202020204" pitchFamily="34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Arial" panose="020b0604020202020204" pitchFamily="34" charset="0"/>
              </a:rPr>
              <a:t>BD</a:t>
            </a:r>
            <a:r>
              <a:rPr lang="zh-CN" altLang="en-US" sz="1800" b="1">
                <a:latin typeface="Arial" panose="020b0604020202020204" pitchFamily="34" charset="0"/>
              </a:rPr>
              <a:t>段：</a:t>
            </a:r>
            <a:endParaRPr lang="en-US" altLang="zh-CN" sz="1800" b="1">
              <a:latin typeface="Arial" panose="020b0604020202020204" pitchFamily="34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endParaRPr lang="en-US" altLang="zh-CN" sz="1800" b="1">
              <a:latin typeface="Arial" panose="020b0604020202020204" pitchFamily="34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Arial" panose="020b0604020202020204" pitchFamily="34" charset="0"/>
              </a:rPr>
              <a:t>D</a:t>
            </a:r>
            <a:r>
              <a:rPr lang="zh-CN" altLang="en-US" sz="1800" b="1">
                <a:latin typeface="Arial" panose="020b0604020202020204" pitchFamily="34" charset="0"/>
              </a:rPr>
              <a:t>点（</a:t>
            </a:r>
            <a:r>
              <a:rPr lang="en-US" altLang="zh-CN" sz="1800" b="1">
                <a:latin typeface="Arial" panose="020b0604020202020204" pitchFamily="34" charset="0"/>
              </a:rPr>
              <a:t>2</a:t>
            </a:r>
            <a:r>
              <a:rPr lang="zh-CN" altLang="en-US" sz="1800" b="1">
                <a:latin typeface="Arial" panose="020b0604020202020204" pitchFamily="34" charset="0"/>
              </a:rPr>
              <a:t>倍点）：</a:t>
            </a:r>
            <a:endParaRPr lang="zh-CN" altLang="en-US" sz="1800" b="1">
              <a:latin typeface="Arial" panose="020b0604020202020204" pitchFamily="34" charset="0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468313" y="2924175"/>
            <a:ext cx="144463" cy="1444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403350" y="4005263"/>
            <a:ext cx="142875" cy="1444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619250" y="4508500"/>
            <a:ext cx="142875" cy="1444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2051050" y="4797425"/>
            <a:ext cx="144463" cy="1444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2"/>
          <p:cNvSpPr txBox="1"/>
          <p:nvPr/>
        </p:nvSpPr>
        <p:spPr>
          <a:xfrm>
            <a:off x="250825" y="3919538"/>
            <a:ext cx="8497888" cy="2170112"/>
          </a:xfrm>
          <a:prstGeom prst="rect">
            <a:avLst/>
          </a:prstGeom>
          <a:solidFill>
            <a:schemeClr val="bg2"/>
          </a:solidFill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 b="1"/>
              <a:t>          关键：四点</a:t>
            </a:r>
            <a:r>
              <a:rPr lang="en-US" altLang="zh-CN" sz="1800">
                <a:latin typeface="Times New Roman" panose="02020603050405020304" pitchFamily="18" charset="0"/>
                <a:sym typeface="+mn-ea"/>
              </a:rPr>
              <a:t>---</a:t>
            </a:r>
            <a:r>
              <a:rPr lang="zh-CN" altLang="en-US" sz="1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起点</a:t>
            </a:r>
            <a:r>
              <a:rPr lang="zh-CN" altLang="en-US" sz="1800" b="1">
                <a:solidFill>
                  <a:srgbClr val="FF0000"/>
                </a:solidFill>
              </a:rPr>
              <a:t>：</a:t>
            </a:r>
            <a:r>
              <a:rPr lang="zh-CN" altLang="en-US" sz="1800" b="1"/>
              <a:t>判强、弱</a:t>
            </a:r>
            <a:endParaRPr lang="en-US" altLang="zh-CN" sz="1800" b="1"/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/>
              <a:t>                                     </a:t>
            </a:r>
            <a:r>
              <a:rPr lang="zh-CN" altLang="en-US" sz="1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一半</a:t>
            </a:r>
            <a:r>
              <a:rPr lang="zh-CN" altLang="en-US" sz="1800" b="1">
                <a:solidFill>
                  <a:srgbClr val="FF0000"/>
                </a:solidFill>
              </a:rPr>
              <a:t>：</a:t>
            </a:r>
            <a:r>
              <a:rPr lang="zh-CN" altLang="en-US" sz="1800" b="1"/>
              <a:t>判电离与水解大小</a:t>
            </a:r>
            <a:endParaRPr lang="en-US" altLang="zh-CN" sz="1800" b="1"/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 b="1"/>
              <a:t>                                     </a:t>
            </a:r>
            <a:r>
              <a:rPr lang="zh-CN" altLang="en-US" sz="1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恰好反应</a:t>
            </a:r>
            <a:r>
              <a:rPr lang="zh-CN" altLang="en-US" sz="1800" b="1">
                <a:solidFill>
                  <a:srgbClr val="FF0000"/>
                </a:solidFill>
              </a:rPr>
              <a:t>：</a:t>
            </a:r>
            <a:r>
              <a:rPr lang="zh-CN" altLang="en-US" sz="1800" b="1"/>
              <a:t>判水解、体积</a:t>
            </a:r>
            <a:endParaRPr lang="en-US" altLang="zh-CN" sz="1800" b="1"/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 b="1"/>
              <a:t>                                     </a:t>
            </a:r>
            <a:r>
              <a:rPr lang="zh-CN" altLang="en-US" sz="1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恰好中性</a:t>
            </a:r>
            <a:r>
              <a:rPr lang="zh-CN" altLang="en-US" sz="1800" b="1">
                <a:solidFill>
                  <a:srgbClr val="FF0000"/>
                </a:solidFill>
              </a:rPr>
              <a:t>：</a:t>
            </a:r>
            <a:r>
              <a:rPr lang="zh-CN" altLang="en-US" sz="1800" b="1"/>
              <a:t>判用量的多少</a:t>
            </a:r>
            <a:endParaRPr lang="en-US" altLang="zh-CN" sz="1800" b="1"/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/>
              <a:t>           </a:t>
            </a:r>
            <a:r>
              <a:rPr lang="en-US" altLang="zh-CN" sz="1800" b="1">
                <a:latin typeface="楷体" panose="02010609060101010101" pitchFamily="49" charset="-122"/>
                <a:ea typeface="楷体" panose="02010609060101010101" pitchFamily="49" charset="-122"/>
              </a:rPr>
              <a:t>            </a:t>
            </a:r>
            <a:r>
              <a:rPr lang="en-US" altLang="zh-CN" sz="1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1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倍</a:t>
            </a:r>
            <a:r>
              <a:rPr lang="zh-CN" altLang="en-US" sz="1800" b="1">
                <a:solidFill>
                  <a:srgbClr val="FF0000"/>
                </a:solidFill>
              </a:rPr>
              <a:t>：</a:t>
            </a:r>
            <a:r>
              <a:rPr lang="zh-CN" altLang="en-US" sz="1800" b="1"/>
              <a:t>判电离与水解大小</a:t>
            </a:r>
            <a:endParaRPr lang="zh-CN" altLang="en-US" sz="1800" b="1"/>
          </a:p>
        </p:txBody>
      </p:sp>
      <p:sp>
        <p:nvSpPr>
          <p:cNvPr id="26627" name="文本框 2"/>
          <p:cNvSpPr txBox="1"/>
          <p:nvPr/>
        </p:nvSpPr>
        <p:spPr>
          <a:xfrm>
            <a:off x="250825" y="188913"/>
            <a:ext cx="8569325" cy="3416300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方法技巧：</a:t>
            </a:r>
            <a:endParaRPr lang="en-US" altLang="zh-CN" sz="18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抓反应“一半”点</a:t>
            </a:r>
            <a:r>
              <a:rPr lang="en-US" altLang="zh-CN" sz="180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----</a:t>
            </a:r>
            <a:r>
              <a:rPr lang="zh-CN" altLang="en-US" sz="180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反应进行至一半时所得溶液呈什么性，溶质是什么；</a:t>
            </a:r>
            <a:endParaRPr lang="en-US" altLang="zh-CN" sz="18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endParaRPr lang="en-US" altLang="zh-CN" sz="18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抓“恰好”反应点</a:t>
            </a:r>
            <a:r>
              <a:rPr lang="en-US" altLang="zh-CN" sz="180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—--</a:t>
            </a:r>
            <a:r>
              <a:rPr lang="zh-CN" altLang="en-US" sz="180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生成什么溶质，溶液呈什么性，是什么因素造成的；</a:t>
            </a:r>
            <a:endParaRPr lang="en-US" altLang="zh-CN" sz="18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endParaRPr lang="en-US" altLang="zh-CN" sz="18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抓溶液“中性”点</a:t>
            </a:r>
            <a:r>
              <a:rPr lang="en-US" altLang="zh-CN" sz="180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—--</a:t>
            </a:r>
            <a:r>
              <a:rPr lang="zh-CN" altLang="en-US" sz="180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生成什么溶质，哪种反应物过量或不足；</a:t>
            </a:r>
            <a:endParaRPr lang="en-US" altLang="zh-CN" sz="18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endParaRPr lang="en-US" altLang="zh-CN" sz="18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抓反应“过量”点</a:t>
            </a:r>
            <a:r>
              <a:rPr lang="en-US" altLang="zh-CN" sz="180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—--</a:t>
            </a:r>
            <a:r>
              <a:rPr lang="zh-CN" altLang="en-US" sz="180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溶质是什么，判断谁过量。</a:t>
            </a:r>
            <a:endParaRPr lang="en-US" altLang="zh-CN" sz="18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042988" y="620713"/>
            <a:ext cx="936625" cy="50482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568325" y="1463675"/>
            <a:ext cx="936625" cy="50482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028700" y="2282825"/>
            <a:ext cx="936625" cy="503238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038225" y="3113088"/>
            <a:ext cx="935038" cy="503238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2771775" y="620713"/>
            <a:ext cx="5184775" cy="50482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2627313" y="1463675"/>
            <a:ext cx="5257800" cy="50482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2555875" y="2282825"/>
            <a:ext cx="4176713" cy="50323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2627313" y="2997200"/>
            <a:ext cx="2736850" cy="60801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663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7550" y="3008313"/>
            <a:ext cx="3022600" cy="2792412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674" name="文本框 1"/>
          <p:cNvSpPr txBox="1"/>
          <p:nvPr/>
        </p:nvSpPr>
        <p:spPr>
          <a:xfrm>
            <a:off x="250825" y="188913"/>
            <a:ext cx="8569325" cy="6094412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000" b="1">
                <a:latin typeface="Times New Roman" panose="02020603050405020304" pitchFamily="18" charset="0"/>
              </a:rPr>
              <a:t>【例</a:t>
            </a:r>
            <a:r>
              <a:rPr lang="en-US" altLang="zh-CN" sz="2000" b="1">
                <a:latin typeface="Times New Roman" panose="02020603050405020304" pitchFamily="18" charset="0"/>
              </a:rPr>
              <a:t>1</a:t>
            </a:r>
            <a:r>
              <a:rPr lang="zh-CN" altLang="en-US" sz="2000" b="1">
                <a:latin typeface="Times New Roman" panose="02020603050405020304" pitchFamily="18" charset="0"/>
              </a:rPr>
              <a:t>】（</a:t>
            </a:r>
            <a:r>
              <a:rPr lang="en-US" altLang="zh-CN" sz="2000" b="1">
                <a:latin typeface="Times New Roman" panose="02020603050405020304" pitchFamily="18" charset="0"/>
              </a:rPr>
              <a:t>2019</a:t>
            </a:r>
            <a:r>
              <a:rPr lang="zh-CN" altLang="en-US" sz="2000" b="1">
                <a:latin typeface="Times New Roman" panose="02020603050405020304" pitchFamily="18" charset="0"/>
              </a:rPr>
              <a:t>河南天一大联考）</a:t>
            </a:r>
            <a:r>
              <a:rPr lang="en-US" altLang="zh-CN" sz="2000" b="1">
                <a:latin typeface="Times New Roman" panose="02020603050405020304" pitchFamily="18" charset="0"/>
              </a:rPr>
              <a:t>25ºC</a:t>
            </a:r>
            <a:r>
              <a:rPr lang="zh-CN" altLang="en-US" sz="2000" b="1">
                <a:latin typeface="Times New Roman" panose="02020603050405020304" pitchFamily="18" charset="0"/>
              </a:rPr>
              <a:t>时，用</a:t>
            </a:r>
            <a:r>
              <a:rPr lang="en-US" altLang="zh-CN" sz="2000" b="1">
                <a:latin typeface="Times New Roman" panose="02020603050405020304" pitchFamily="18" charset="0"/>
              </a:rPr>
              <a:t>0.100mol·L</a:t>
            </a:r>
            <a:r>
              <a:rPr lang="en-US" altLang="zh-CN" sz="2000" b="1" baseline="30000">
                <a:latin typeface="Times New Roman" panose="02020603050405020304" pitchFamily="18" charset="0"/>
              </a:rPr>
              <a:t>-1</a:t>
            </a:r>
            <a:r>
              <a:rPr lang="en-US" altLang="zh-CN" sz="2000" b="1">
                <a:latin typeface="Times New Roman" panose="02020603050405020304" pitchFamily="18" charset="0"/>
              </a:rPr>
              <a:t> </a:t>
            </a:r>
            <a:r>
              <a:rPr lang="zh-CN" altLang="en-US" sz="2000" b="1">
                <a:latin typeface="Times New Roman" panose="02020603050405020304" pitchFamily="18" charset="0"/>
              </a:rPr>
              <a:t>盐酸滴定</a:t>
            </a:r>
            <a:endParaRPr lang="en-US" altLang="zh-CN" sz="20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000" b="1">
                <a:latin typeface="Times New Roman" panose="02020603050405020304" pitchFamily="18" charset="0"/>
                <a:sym typeface="宋体" panose="02010600030101010101" pitchFamily="2" charset="-122"/>
              </a:rPr>
              <a:t>    25.00mL  </a:t>
            </a:r>
            <a:r>
              <a:rPr lang="en-US" altLang="zh-CN" sz="2000" b="1">
                <a:latin typeface="Times New Roman" panose="02020603050405020304" pitchFamily="18" charset="0"/>
              </a:rPr>
              <a:t>0.100mol·L</a:t>
            </a:r>
            <a:r>
              <a:rPr lang="en-US" altLang="zh-CN" sz="2000" b="1" baseline="30000">
                <a:latin typeface="Times New Roman" panose="02020603050405020304" pitchFamily="18" charset="0"/>
              </a:rPr>
              <a:t>-1</a:t>
            </a:r>
            <a:r>
              <a:rPr lang="en-US" altLang="zh-CN" sz="2000" b="1">
                <a:latin typeface="Times New Roman" panose="02020603050405020304" pitchFamily="18" charset="0"/>
              </a:rPr>
              <a:t>  </a:t>
            </a:r>
            <a:r>
              <a:rPr lang="zh-CN" altLang="en-US" sz="2000" b="1">
                <a:latin typeface="Times New Roman" panose="02020603050405020304" pitchFamily="18" charset="0"/>
              </a:rPr>
              <a:t>氨水的滴定曲线如图所示：</a:t>
            </a:r>
            <a:endParaRPr lang="en-US" altLang="zh-CN" sz="20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endParaRPr lang="en-US" altLang="zh-CN" sz="20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endParaRPr lang="en-US" altLang="zh-CN" sz="20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endParaRPr lang="en-US" altLang="zh-CN" sz="20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000" b="1">
                <a:latin typeface="Times New Roman" panose="02020603050405020304" pitchFamily="18" charset="0"/>
              </a:rPr>
              <a:t> </a:t>
            </a:r>
            <a:endParaRPr lang="en-US" altLang="zh-CN" sz="20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endParaRPr lang="en-US" altLang="zh-CN" sz="20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000" b="1">
                <a:latin typeface="Times New Roman" panose="02020603050405020304" pitchFamily="18" charset="0"/>
              </a:rPr>
              <a:t>  </a:t>
            </a:r>
            <a:endParaRPr lang="zh-CN" altLang="en-US" sz="20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000" b="1">
                <a:latin typeface="Times New Roman" panose="02020603050405020304" pitchFamily="18" charset="0"/>
              </a:rPr>
              <a:t>下列说法正确的是（</a:t>
            </a:r>
            <a:r>
              <a:rPr lang="en-US" altLang="zh-CN" sz="2000" b="1">
                <a:latin typeface="Times New Roman" panose="02020603050405020304" pitchFamily="18" charset="0"/>
              </a:rPr>
              <a:t>     </a:t>
            </a:r>
            <a:r>
              <a:rPr lang="zh-CN" altLang="en-US" sz="2000" b="1">
                <a:latin typeface="Times New Roman" panose="02020603050405020304" pitchFamily="18" charset="0"/>
              </a:rPr>
              <a:t>）</a:t>
            </a:r>
            <a:endParaRPr lang="en-US" altLang="zh-CN" sz="20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000" b="1">
                <a:latin typeface="Times New Roman" panose="02020603050405020304" pitchFamily="18" charset="0"/>
              </a:rPr>
              <a:t>   A. </a:t>
            </a:r>
            <a:r>
              <a:rPr lang="zh-CN" altLang="en-US" sz="2000" b="1">
                <a:latin typeface="Times New Roman" panose="02020603050405020304" pitchFamily="18" charset="0"/>
              </a:rPr>
              <a:t>溶液呈中性时，消耗盐酸</a:t>
            </a:r>
            <a:r>
              <a:rPr lang="en-US" altLang="zh-CN" sz="2000" b="1">
                <a:latin typeface="Times New Roman" panose="02020603050405020304" pitchFamily="18" charset="0"/>
              </a:rPr>
              <a:t>25.00mL</a:t>
            </a:r>
            <a:endParaRPr lang="en-US" altLang="zh-CN" sz="20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000" b="1">
                <a:latin typeface="Times New Roman" panose="02020603050405020304" pitchFamily="18" charset="0"/>
              </a:rPr>
              <a:t>   B. 25ºC</a:t>
            </a:r>
            <a:r>
              <a:rPr lang="zh-CN" altLang="en-US" sz="2000" b="1">
                <a:latin typeface="Times New Roman" panose="02020603050405020304" pitchFamily="18" charset="0"/>
              </a:rPr>
              <a:t>时，</a:t>
            </a:r>
            <a:r>
              <a:rPr lang="en-US" altLang="zh-CN" sz="2000" b="1">
                <a:latin typeface="Times New Roman" panose="02020603050405020304" pitchFamily="18" charset="0"/>
              </a:rPr>
              <a:t>NH</a:t>
            </a:r>
            <a:r>
              <a:rPr lang="en-US" altLang="zh-CN" sz="2000" b="1" baseline="-25000">
                <a:latin typeface="Times New Roman" panose="02020603050405020304" pitchFamily="18" charset="0"/>
              </a:rPr>
              <a:t>3</a:t>
            </a:r>
            <a:r>
              <a:rPr lang="en-US" altLang="zh-CN" sz="2000" b="1">
                <a:latin typeface="Times New Roman" panose="02020603050405020304" pitchFamily="18" charset="0"/>
              </a:rPr>
              <a:t>·H</a:t>
            </a:r>
            <a:r>
              <a:rPr lang="en-US" altLang="zh-CN" sz="2000" b="1" baseline="-25000">
                <a:latin typeface="Times New Roman" panose="02020603050405020304" pitchFamily="18" charset="0"/>
              </a:rPr>
              <a:t>2</a:t>
            </a:r>
            <a:r>
              <a:rPr lang="en-US" altLang="zh-CN" sz="2000" b="1">
                <a:latin typeface="Times New Roman" panose="02020603050405020304" pitchFamily="18" charset="0"/>
              </a:rPr>
              <a:t>O</a:t>
            </a:r>
            <a:r>
              <a:rPr lang="zh-CN" altLang="en-US" sz="2000" b="1">
                <a:latin typeface="Times New Roman" panose="02020603050405020304" pitchFamily="18" charset="0"/>
              </a:rPr>
              <a:t>的</a:t>
            </a:r>
            <a:r>
              <a:rPr lang="en-US" altLang="zh-CN" sz="2000" b="1">
                <a:latin typeface="Times New Roman" panose="02020603050405020304" pitchFamily="18" charset="0"/>
              </a:rPr>
              <a:t>lg</a:t>
            </a:r>
            <a:r>
              <a:rPr lang="en-US" altLang="zh-CN" sz="2000" b="1" i="1">
                <a:latin typeface="Times New Roman" panose="02020603050405020304" pitchFamily="18" charset="0"/>
              </a:rPr>
              <a:t>Kb </a:t>
            </a:r>
            <a:r>
              <a:rPr lang="en-US" altLang="zh-CN" sz="2000" b="1">
                <a:latin typeface="Times New Roman" panose="02020603050405020304" pitchFamily="18" charset="0"/>
              </a:rPr>
              <a:t>=-4.8  </a:t>
            </a:r>
            <a:endParaRPr lang="en-US" altLang="zh-CN" sz="20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000" b="1">
                <a:latin typeface="Times New Roman" panose="02020603050405020304" pitchFamily="18" charset="0"/>
              </a:rPr>
              <a:t>  C. 0.100mol·L</a:t>
            </a:r>
            <a:r>
              <a:rPr lang="en-US" altLang="zh-CN" sz="2000" b="1" baseline="30000">
                <a:latin typeface="Times New Roman" panose="02020603050405020304" pitchFamily="18" charset="0"/>
              </a:rPr>
              <a:t>-1</a:t>
            </a:r>
            <a:r>
              <a:rPr lang="en-US" altLang="zh-CN" sz="2000" b="1">
                <a:latin typeface="Times New Roman" panose="02020603050405020304" pitchFamily="18" charset="0"/>
              </a:rPr>
              <a:t>  </a:t>
            </a:r>
            <a:r>
              <a:rPr lang="zh-CN" altLang="en-US" sz="2000" b="1">
                <a:latin typeface="Times New Roman" panose="02020603050405020304" pitchFamily="18" charset="0"/>
              </a:rPr>
              <a:t>氨水用水稀释时，                         不断减小</a:t>
            </a:r>
            <a:endParaRPr lang="en-US" altLang="zh-CN" sz="20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000" b="1">
                <a:latin typeface="Times New Roman" panose="02020603050405020304" pitchFamily="18" charset="0"/>
              </a:rPr>
              <a:t>  D. </a:t>
            </a:r>
            <a:r>
              <a:rPr lang="zh-CN" altLang="en-US" sz="2000" b="1">
                <a:latin typeface="Times New Roman" panose="02020603050405020304" pitchFamily="18" charset="0"/>
              </a:rPr>
              <a:t>当滴入的盐酸体积为</a:t>
            </a:r>
            <a:r>
              <a:rPr lang="en-US" altLang="zh-CN" sz="2000" b="1">
                <a:latin typeface="Times New Roman" panose="02020603050405020304" pitchFamily="18" charset="0"/>
              </a:rPr>
              <a:t>12.5mL</a:t>
            </a:r>
            <a:r>
              <a:rPr lang="zh-CN" altLang="en-US" sz="2000" b="1">
                <a:latin typeface="Times New Roman" panose="02020603050405020304" pitchFamily="18" charset="0"/>
              </a:rPr>
              <a:t>时，溶液中：</a:t>
            </a:r>
            <a:r>
              <a:rPr lang="en-US" altLang="zh-CN" sz="2000" b="1">
                <a:latin typeface="Times New Roman" panose="02020603050405020304" pitchFamily="18" charset="0"/>
                <a:sym typeface="宋体" panose="02010600030101010101" pitchFamily="2" charset="-122"/>
              </a:rPr>
              <a:t> </a:t>
            </a:r>
            <a:r>
              <a:rPr lang="en-US" altLang="zh-CN" sz="2000" b="1" i="1">
                <a:latin typeface="Times New Roman" panose="02020603050405020304" pitchFamily="18" charset="0"/>
                <a:sym typeface="宋体" panose="02010600030101010101" pitchFamily="2" charset="-122"/>
              </a:rPr>
              <a:t>  c</a:t>
            </a:r>
            <a:r>
              <a:rPr lang="en-US" altLang="zh-CN" sz="2000" b="1">
                <a:latin typeface="Times New Roman" panose="02020603050405020304" pitchFamily="18" charset="0"/>
                <a:sym typeface="宋体" panose="02010600030101010101" pitchFamily="2" charset="-122"/>
              </a:rPr>
              <a:t>(Cl</a:t>
            </a:r>
            <a:r>
              <a:rPr lang="en-US" altLang="zh-CN" sz="2000" b="1" baseline="30000">
                <a:latin typeface="Times New Roman" panose="02020603050405020304" pitchFamily="18" charset="0"/>
                <a:sym typeface="宋体" panose="02010600030101010101" pitchFamily="2" charset="-122"/>
              </a:rPr>
              <a:t>-</a:t>
            </a:r>
            <a:r>
              <a:rPr lang="en-US" altLang="zh-CN" sz="2000" b="1">
                <a:latin typeface="Times New Roman" panose="02020603050405020304" pitchFamily="18" charset="0"/>
                <a:sym typeface="宋体" panose="02010600030101010101" pitchFamily="2" charset="-122"/>
              </a:rPr>
              <a:t>)&gt; </a:t>
            </a:r>
            <a:r>
              <a:rPr lang="en-US" altLang="zh-CN" sz="2000" b="1" i="1">
                <a:latin typeface="Times New Roman" panose="02020603050405020304" pitchFamily="18" charset="0"/>
                <a:sym typeface="宋体" panose="02010600030101010101" pitchFamily="2" charset="-122"/>
              </a:rPr>
              <a:t>c</a:t>
            </a:r>
            <a:r>
              <a:rPr lang="en-US" altLang="zh-CN" sz="2000" b="1">
                <a:latin typeface="Times New Roman" panose="02020603050405020304" pitchFamily="18" charset="0"/>
                <a:sym typeface="宋体" panose="02010600030101010101" pitchFamily="2" charset="-122"/>
              </a:rPr>
              <a:t>(NH</a:t>
            </a:r>
            <a:r>
              <a:rPr lang="en-US" altLang="zh-CN" sz="2000" b="1" baseline="-25000">
                <a:latin typeface="Times New Roman" panose="02020603050405020304" pitchFamily="18" charset="0"/>
                <a:sym typeface="宋体" panose="02010600030101010101" pitchFamily="2" charset="-122"/>
              </a:rPr>
              <a:t>3</a:t>
            </a:r>
            <a:r>
              <a:rPr lang="en-US" altLang="zh-CN" sz="2000" b="1">
                <a:latin typeface="Times New Roman" panose="02020603050405020304" pitchFamily="18" charset="0"/>
                <a:sym typeface="宋体" panose="02010600030101010101" pitchFamily="2" charset="-122"/>
              </a:rPr>
              <a:t>·H</a:t>
            </a:r>
            <a:r>
              <a:rPr lang="en-US" altLang="zh-CN" sz="2000" b="1" baseline="-25000">
                <a:latin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en-US" altLang="zh-CN" sz="2000" b="1">
                <a:latin typeface="Times New Roman" panose="02020603050405020304" pitchFamily="18" charset="0"/>
                <a:sym typeface="宋体" panose="02010600030101010101" pitchFamily="2" charset="-122"/>
              </a:rPr>
              <a:t>O)&gt; </a:t>
            </a:r>
            <a:r>
              <a:rPr lang="en-US" altLang="zh-CN" sz="2000" b="1" i="1">
                <a:latin typeface="Times New Roman" panose="02020603050405020304" pitchFamily="18" charset="0"/>
                <a:sym typeface="宋体" panose="02010600030101010101" pitchFamily="2" charset="-122"/>
              </a:rPr>
              <a:t>c</a:t>
            </a:r>
            <a:r>
              <a:rPr lang="en-US" altLang="zh-CN" sz="2000" b="1">
                <a:latin typeface="Times New Roman" panose="02020603050405020304" pitchFamily="18" charset="0"/>
                <a:sym typeface="宋体" panose="02010600030101010101" pitchFamily="2" charset="-122"/>
              </a:rPr>
              <a:t>(NH</a:t>
            </a:r>
            <a:r>
              <a:rPr lang="en-US" altLang="zh-CN" sz="2000" b="1" baseline="-25000">
                <a:latin typeface="Times New Roman" panose="02020603050405020304" pitchFamily="18" charset="0"/>
                <a:sym typeface="宋体" panose="02010600030101010101" pitchFamily="2" charset="-122"/>
              </a:rPr>
              <a:t>4</a:t>
            </a:r>
            <a:r>
              <a:rPr lang="en-US" altLang="zh-CN" sz="2000" b="1" baseline="30000">
                <a:latin typeface="Times New Roman" panose="02020603050405020304" pitchFamily="18" charset="0"/>
                <a:sym typeface="宋体" panose="02010600030101010101" pitchFamily="2" charset="-122"/>
              </a:rPr>
              <a:t>+</a:t>
            </a:r>
            <a:r>
              <a:rPr lang="en-US" altLang="zh-CN" sz="2000" b="1">
                <a:latin typeface="Times New Roman" panose="02020603050405020304" pitchFamily="18" charset="0"/>
                <a:sym typeface="宋体" panose="02010600030101010101" pitchFamily="2" charset="-122"/>
              </a:rPr>
              <a:t>)</a:t>
            </a:r>
            <a:endParaRPr lang="en-US" altLang="zh-CN" sz="2000" b="1">
              <a:latin typeface="Times New Roman" panose="02020603050405020304" pitchFamily="18" charset="0"/>
            </a:endParaRPr>
          </a:p>
        </p:txBody>
      </p:sp>
      <p:pic>
        <p:nvPicPr>
          <p:cNvPr id="28675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0850" y="5181600"/>
            <a:ext cx="1501775" cy="536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76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6013" y="1196975"/>
            <a:ext cx="5275262" cy="2490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矩形 6"/>
          <p:cNvSpPr/>
          <p:nvPr/>
        </p:nvSpPr>
        <p:spPr>
          <a:xfrm>
            <a:off x="250825" y="3933825"/>
            <a:ext cx="8713788" cy="28082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318" name="文本框 2"/>
          <p:cNvSpPr txBox="1"/>
          <p:nvPr/>
        </p:nvSpPr>
        <p:spPr>
          <a:xfrm>
            <a:off x="900113" y="4005263"/>
            <a:ext cx="7561262" cy="1112837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请同学们分析提取信息，你能提出多少已知和衍生推出的结论？还可以设置哪些问题？以小组为单位进行讨论。</a:t>
            </a:r>
            <a:endParaRPr lang="zh-CN" altLang="en-US" sz="24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95963" y="115888"/>
            <a:ext cx="3240087" cy="2532062"/>
          </a:xfrm>
          <a:prstGeom prst="rect">
            <a:avLst/>
          </a:prstGeom>
          <a:solidFill>
            <a:srgbClr val="003300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 b="1">
                <a:solidFill>
                  <a:schemeClr val="bg1"/>
                </a:solidFill>
                <a:latin typeface="Arial" panose="020b0604020202020204" pitchFamily="34" charset="0"/>
              </a:rPr>
              <a:t>考点：</a:t>
            </a:r>
            <a:endParaRPr lang="en-US" altLang="zh-CN" sz="1800" b="1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 b="1">
                <a:solidFill>
                  <a:schemeClr val="bg1"/>
                </a:solidFill>
                <a:latin typeface="Arial" panose="020b0604020202020204" pitchFamily="34" charset="0"/>
              </a:rPr>
              <a:t>酸碱中和反应（一半、恰好）</a:t>
            </a:r>
            <a:endParaRPr lang="en-US" altLang="zh-CN" sz="1800" b="1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 b="1">
                <a:solidFill>
                  <a:schemeClr val="bg1"/>
                </a:solidFill>
                <a:latin typeface="Arial" panose="020b0604020202020204" pitchFamily="34" charset="0"/>
              </a:rPr>
              <a:t>计算</a:t>
            </a:r>
            <a:r>
              <a:rPr lang="en-US" altLang="zh-CN" sz="1800" b="1">
                <a:solidFill>
                  <a:schemeClr val="bg1"/>
                </a:solidFill>
                <a:latin typeface="Arial" panose="020b0604020202020204" pitchFamily="34" charset="0"/>
              </a:rPr>
              <a:t>Kb</a:t>
            </a:r>
            <a:r>
              <a:rPr lang="zh-CN" altLang="en-US" sz="1800" b="1">
                <a:solidFill>
                  <a:schemeClr val="bg1"/>
                </a:solidFill>
                <a:latin typeface="Arial" panose="020b0604020202020204" pitchFamily="34" charset="0"/>
              </a:rPr>
              <a:t>的方法、</a:t>
            </a:r>
            <a:endParaRPr lang="en-US" altLang="zh-CN" sz="1800" b="1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 b="1">
                <a:solidFill>
                  <a:schemeClr val="bg1"/>
                </a:solidFill>
                <a:latin typeface="Arial" panose="020b0604020202020204" pitchFamily="34" charset="0"/>
              </a:rPr>
              <a:t>稀释问题的变形讨论、</a:t>
            </a:r>
            <a:endParaRPr lang="en-US" altLang="zh-CN" sz="1800" b="1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 b="1">
                <a:solidFill>
                  <a:schemeClr val="bg1"/>
                </a:solidFill>
                <a:latin typeface="Arial" panose="020b0604020202020204" pitchFamily="34" charset="0"/>
              </a:rPr>
              <a:t>离子浓度大小比较，</a:t>
            </a:r>
            <a:endParaRPr lang="en-US" altLang="zh-CN" sz="1800" b="1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 b="1">
                <a:solidFill>
                  <a:schemeClr val="bg1"/>
                </a:solidFill>
                <a:latin typeface="Arial" panose="020b0604020202020204" pitchFamily="34" charset="0"/>
              </a:rPr>
              <a:t>变式作守恒关系。</a:t>
            </a:r>
            <a:endParaRPr lang="zh-CN" altLang="en-US" sz="18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318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722" name="TextBox 1"/>
          <p:cNvSpPr txBox="1"/>
          <p:nvPr/>
        </p:nvSpPr>
        <p:spPr>
          <a:xfrm>
            <a:off x="250825" y="115888"/>
            <a:ext cx="8642350" cy="5078412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 b="1">
                <a:latin typeface="Arial" panose="020b0604020202020204" pitchFamily="34" charset="0"/>
              </a:rPr>
              <a:t>小结（一）：</a:t>
            </a:r>
            <a:endParaRPr lang="en-US" altLang="zh-CN" sz="1800" b="1">
              <a:latin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Arial" panose="020b0604020202020204" pitchFamily="34" charset="0"/>
              </a:rPr>
              <a:t>1.</a:t>
            </a:r>
            <a:r>
              <a:rPr lang="zh-CN" altLang="en-US" sz="1800" b="1">
                <a:latin typeface="Arial" panose="020b0604020202020204" pitchFamily="34" charset="0"/>
              </a:rPr>
              <a:t>必备知识点：</a:t>
            </a:r>
            <a:endParaRPr lang="en-US" altLang="zh-CN" sz="1800" b="1">
              <a:latin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 b="1">
                <a:latin typeface="Times New Roman" panose="02020603050405020304" pitchFamily="18" charset="0"/>
              </a:rPr>
              <a:t>（</a:t>
            </a:r>
            <a:r>
              <a:rPr lang="en-US" altLang="zh-CN" sz="1800" b="1">
                <a:latin typeface="Times New Roman" panose="02020603050405020304" pitchFamily="18" charset="0"/>
              </a:rPr>
              <a:t>1</a:t>
            </a:r>
            <a:r>
              <a:rPr lang="zh-CN" altLang="en-US" sz="1800" b="1">
                <a:latin typeface="Times New Roman" panose="02020603050405020304" pitchFamily="18" charset="0"/>
              </a:rPr>
              <a:t>）</a:t>
            </a:r>
            <a:r>
              <a:rPr lang="en-US" altLang="zh-CN" sz="1800" b="1">
                <a:latin typeface="Times New Roman" panose="02020603050405020304" pitchFamily="18" charset="0"/>
              </a:rPr>
              <a:t>. </a:t>
            </a:r>
            <a:r>
              <a:rPr lang="zh-CN" altLang="en-US" sz="1800" b="1">
                <a:latin typeface="Times New Roman" panose="02020603050405020304" pitchFamily="18" charset="0"/>
              </a:rPr>
              <a:t>弱电解质的电离平衡</a:t>
            </a:r>
            <a:r>
              <a:rPr lang="en-US" altLang="zh-CN" sz="1800" b="1">
                <a:latin typeface="Times New Roman" panose="02020603050405020304" pitchFamily="18" charset="0"/>
              </a:rPr>
              <a:t>------</a:t>
            </a:r>
            <a:r>
              <a:rPr lang="zh-CN" altLang="en-US" sz="1800" b="1">
                <a:latin typeface="Times New Roman" panose="02020603050405020304" pitchFamily="18" charset="0"/>
              </a:rPr>
              <a:t>平衡常数的应用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Times New Roman" panose="02020603050405020304" pitchFamily="18" charset="0"/>
              </a:rPr>
              <a:t>                                                 -----</a:t>
            </a:r>
            <a:r>
              <a:rPr lang="zh-CN" altLang="en-US" sz="1800" b="1">
                <a:latin typeface="Times New Roman" panose="02020603050405020304" pitchFamily="18" charset="0"/>
              </a:rPr>
              <a:t>常常利用变形的方式解决问题；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 b="1">
                <a:latin typeface="Times New Roman" panose="02020603050405020304" pitchFamily="18" charset="0"/>
              </a:rPr>
              <a:t>（</a:t>
            </a:r>
            <a:r>
              <a:rPr lang="en-US" altLang="zh-CN" sz="1800" b="1">
                <a:latin typeface="Times New Roman" panose="02020603050405020304" pitchFamily="18" charset="0"/>
              </a:rPr>
              <a:t>2</a:t>
            </a:r>
            <a:r>
              <a:rPr lang="zh-CN" altLang="en-US" sz="1800" b="1">
                <a:latin typeface="Times New Roman" panose="02020603050405020304" pitchFamily="18" charset="0"/>
              </a:rPr>
              <a:t>）</a:t>
            </a:r>
            <a:r>
              <a:rPr lang="en-US" altLang="zh-CN" sz="1800" b="1">
                <a:latin typeface="Times New Roman" panose="02020603050405020304" pitchFamily="18" charset="0"/>
              </a:rPr>
              <a:t>. </a:t>
            </a:r>
            <a:r>
              <a:rPr lang="zh-CN" altLang="en-US" sz="1800" b="1">
                <a:latin typeface="Times New Roman" panose="02020603050405020304" pitchFamily="18" charset="0"/>
              </a:rPr>
              <a:t>溶液的酸碱性：酸碱中和反应的三种情况（一半、恰好反应、恰好中性）；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Times New Roman" panose="02020603050405020304" pitchFamily="18" charset="0"/>
              </a:rPr>
              <a:t>                                        </a:t>
            </a:r>
            <a:r>
              <a:rPr lang="zh-CN" altLang="en-US" sz="1800" b="1">
                <a:latin typeface="Times New Roman" panose="02020603050405020304" pitchFamily="18" charset="0"/>
              </a:rPr>
              <a:t>能正确分析溶液所含溶质及变化情况；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Times New Roman" panose="02020603050405020304" pitchFamily="18" charset="0"/>
              </a:rPr>
              <a:t>        </a:t>
            </a:r>
            <a:r>
              <a:rPr lang="zh-CN" altLang="en-US" sz="1800" b="1">
                <a:latin typeface="Times New Roman" panose="02020603050405020304" pitchFamily="18" charset="0"/>
              </a:rPr>
              <a:t>实质是生成的盐是否水解而显示酸、碱性（电离与水解同时存在的比较）</a:t>
            </a:r>
            <a:r>
              <a:rPr lang="zh-CN" altLang="en-US" sz="1800" b="1">
                <a:latin typeface="Times New Roman" panose="02020603050405020304" pitchFamily="18" charset="0"/>
                <a:sym typeface="+mn-ea"/>
              </a:rPr>
              <a:t>。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 b="1">
                <a:latin typeface="Times New Roman" panose="02020603050405020304" pitchFamily="18" charset="0"/>
              </a:rPr>
              <a:t>（</a:t>
            </a:r>
            <a:r>
              <a:rPr lang="en-US" altLang="zh-CN" sz="1800" b="1">
                <a:latin typeface="Times New Roman" panose="02020603050405020304" pitchFamily="18" charset="0"/>
              </a:rPr>
              <a:t>3</a:t>
            </a:r>
            <a:r>
              <a:rPr lang="zh-CN" altLang="en-US" sz="1800" b="1">
                <a:latin typeface="Times New Roman" panose="02020603050405020304" pitchFamily="18" charset="0"/>
              </a:rPr>
              <a:t>）</a:t>
            </a:r>
            <a:r>
              <a:rPr lang="en-US" altLang="zh-CN" sz="1800" b="1">
                <a:latin typeface="Times New Roman" panose="02020603050405020304" pitchFamily="18" charset="0"/>
              </a:rPr>
              <a:t>. </a:t>
            </a:r>
            <a:r>
              <a:rPr lang="zh-CN" altLang="en-US" sz="1800" b="1">
                <a:latin typeface="Times New Roman" panose="02020603050405020304" pitchFamily="18" charset="0"/>
              </a:rPr>
              <a:t>酸碱中和滴定的指示剂的选择方法（看产物盐是否水解来定酸碱性）（补充）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Times New Roman" panose="02020603050405020304" pitchFamily="18" charset="0"/>
              </a:rPr>
              <a:t>     </a:t>
            </a:r>
            <a:r>
              <a:rPr lang="en-US" altLang="zh-CN" sz="1800" b="1">
                <a:latin typeface="Times New Roman" panose="02020603050405020304" pitchFamily="18" charset="0"/>
                <a:sym typeface="+mn-ea"/>
              </a:rPr>
              <a:t>①</a:t>
            </a:r>
            <a:r>
              <a:rPr lang="zh-CN" altLang="en-US" sz="1800" b="1">
                <a:latin typeface="Times New Roman" panose="02020603050405020304" pitchFamily="18" charset="0"/>
              </a:rPr>
              <a:t>显酸性选甲基橙，</a:t>
            </a:r>
            <a:r>
              <a:rPr lang="en-US" altLang="zh-CN" sz="1800" b="1">
                <a:latin typeface="Times New Roman" panose="02020603050405020304" pitchFamily="18" charset="0"/>
                <a:sym typeface="+mn-ea"/>
              </a:rPr>
              <a:t>②</a:t>
            </a:r>
            <a:r>
              <a:rPr lang="zh-CN" altLang="en-US" sz="1800" b="1">
                <a:latin typeface="Times New Roman" panose="02020603050405020304" pitchFamily="18" charset="0"/>
              </a:rPr>
              <a:t>显碱性选酚酞，</a:t>
            </a:r>
            <a:r>
              <a:rPr lang="zh-CN" altLang="en-US" sz="1800" b="1">
                <a:latin typeface="微软雅黑" panose="020b0503020204020204" pitchFamily="34" charset="-122"/>
                <a:ea typeface="微软雅黑" panose="020b0503020204020204" pitchFamily="34" charset="-122"/>
              </a:rPr>
              <a:t>③</a:t>
            </a:r>
            <a:r>
              <a:rPr lang="zh-CN" altLang="en-US" sz="1800" b="1">
                <a:latin typeface="Times New Roman" panose="02020603050405020304" pitchFamily="18" charset="0"/>
              </a:rPr>
              <a:t>两强都可以；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Times New Roman" panose="02020603050405020304" pitchFamily="18" charset="0"/>
              </a:rPr>
              <a:t>   </a:t>
            </a:r>
            <a:r>
              <a:rPr lang="zh-CN" altLang="en-US" sz="1800" b="1">
                <a:latin typeface="Times New Roman" panose="02020603050405020304" pitchFamily="18" charset="0"/>
              </a:rPr>
              <a:t>（氨水滴定盐酸选甲基橙</a:t>
            </a:r>
            <a:r>
              <a:rPr lang="en-US" altLang="zh-CN" sz="1800" b="1">
                <a:latin typeface="Times New Roman" panose="02020603050405020304" pitchFamily="18" charset="0"/>
              </a:rPr>
              <a:t>---</a:t>
            </a:r>
            <a:r>
              <a:rPr lang="zh-CN" altLang="en-US" sz="1800" b="1">
                <a:latin typeface="Times New Roman" panose="02020603050405020304" pitchFamily="18" charset="0"/>
              </a:rPr>
              <a:t>红橙黄，醋酸滴定氢氧化钠选酚酞</a:t>
            </a:r>
            <a:r>
              <a:rPr lang="en-US" altLang="zh-CN" sz="1800" b="1"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lang="zh-CN" altLang="en-US" sz="1800" b="1">
                <a:latin typeface="Times New Roman" panose="02020603050405020304" pitchFamily="18" charset="0"/>
              </a:rPr>
              <a:t>无浅红，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Times New Roman" panose="02020603050405020304" pitchFamily="18" charset="0"/>
              </a:rPr>
              <a:t>                                                             </a:t>
            </a:r>
            <a:r>
              <a:rPr lang="zh-CN" altLang="en-US" sz="1800" b="1">
                <a:latin typeface="Times New Roman" panose="02020603050405020304" pitchFamily="18" charset="0"/>
              </a:rPr>
              <a:t>盐酸滴定氢氧化钠选甲基橙或酚酞均可）。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 b="1">
                <a:latin typeface="Times New Roman" panose="02020603050405020304" pitchFamily="18" charset="0"/>
              </a:rPr>
              <a:t>（</a:t>
            </a:r>
            <a:r>
              <a:rPr lang="en-US" altLang="zh-CN" sz="1800" b="1">
                <a:latin typeface="Times New Roman" panose="02020603050405020304" pitchFamily="18" charset="0"/>
              </a:rPr>
              <a:t>4</a:t>
            </a:r>
            <a:r>
              <a:rPr lang="zh-CN" altLang="en-US" sz="1800" b="1">
                <a:latin typeface="Times New Roman" panose="02020603050405020304" pitchFamily="18" charset="0"/>
              </a:rPr>
              <a:t>）</a:t>
            </a:r>
            <a:r>
              <a:rPr lang="en-US" altLang="zh-CN" sz="1800" b="1">
                <a:latin typeface="Times New Roman" panose="02020603050405020304" pitchFamily="18" charset="0"/>
              </a:rPr>
              <a:t>. </a:t>
            </a:r>
            <a:r>
              <a:rPr lang="zh-CN" altLang="en-US" sz="1800" b="1">
                <a:latin typeface="Times New Roman" panose="02020603050405020304" pitchFamily="18" charset="0"/>
              </a:rPr>
              <a:t>盐类水解</a:t>
            </a:r>
            <a:r>
              <a:rPr lang="zh-CN" altLang="en-US" sz="1800" b="1">
                <a:latin typeface="Times New Roman" panose="02020603050405020304" pitchFamily="18" charset="0"/>
                <a:sym typeface="+mn-ea"/>
              </a:rPr>
              <a:t>：</a:t>
            </a:r>
            <a:r>
              <a:rPr lang="zh-CN" altLang="en-US" sz="1800" b="1">
                <a:latin typeface="Times New Roman" panose="02020603050405020304" pitchFamily="18" charset="0"/>
              </a:rPr>
              <a:t>判断溶质、离子、分子的存在，电荷守恒、物料守恒、质子守恒。</a:t>
            </a:r>
            <a:endParaRPr lang="en-US" altLang="zh-CN" sz="18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68313" y="981075"/>
            <a:ext cx="8353425" cy="4616450"/>
          </a:xfrm>
          <a:prstGeom prst="rect">
            <a:avLst/>
          </a:prstGeom>
          <a:solidFill>
            <a:srgbClr val="0E2C18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endParaRPr lang="en-US" altLang="zh-CN" sz="2800" b="1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2.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关键在于：</a:t>
            </a:r>
            <a:endParaRPr lang="en-US" altLang="zh-CN" sz="2800" b="1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   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初步学会判断图示各点的含义、溶质是 什么？</a:t>
            </a:r>
            <a:endParaRPr lang="en-US" altLang="zh-CN" sz="2800" b="1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   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离子、分子的存在形式，守恒关系。</a:t>
            </a:r>
            <a:endParaRPr lang="en-US" altLang="zh-CN" sz="2800" b="1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3.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能力点：针对图示会应用基本知识和关键找出的</a:t>
            </a:r>
            <a:endParaRPr lang="en-US" altLang="zh-CN" sz="2800" b="1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</a:rPr>
              <a:t>  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溶质找出等量关系，再分析各选项来解题。</a:t>
            </a:r>
            <a:endParaRPr lang="en-US" altLang="zh-CN" sz="2800" b="1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endParaRPr lang="en-US" altLang="zh-CN" sz="28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2770" name="TextBox 1"/>
          <p:cNvSpPr txBox="1"/>
          <p:nvPr/>
        </p:nvSpPr>
        <p:spPr>
          <a:xfrm>
            <a:off x="250825" y="188913"/>
            <a:ext cx="8569325" cy="5354637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000" b="1"/>
              <a:t>【</a:t>
            </a:r>
            <a:r>
              <a:rPr lang="zh-CN" altLang="en-US" sz="2200" b="1"/>
              <a:t>练习</a:t>
            </a:r>
            <a:r>
              <a:rPr lang="en-US" altLang="zh-CN" sz="2200" b="1"/>
              <a:t>1</a:t>
            </a:r>
            <a:r>
              <a:rPr lang="zh-CN" altLang="en-US" sz="2200" b="1"/>
              <a:t>】（</a:t>
            </a:r>
            <a:r>
              <a:rPr lang="en-US" altLang="zh-CN" sz="2200" b="1"/>
              <a:t>2019·</a:t>
            </a:r>
            <a:r>
              <a:rPr lang="zh-CN" altLang="zh-CN" sz="2200" b="1"/>
              <a:t>四川遂宁</a:t>
            </a:r>
            <a:r>
              <a:rPr lang="en-US" altLang="zh-CN" sz="2200" b="1"/>
              <a:t>2019·</a:t>
            </a:r>
            <a:r>
              <a:rPr lang="zh-CN" altLang="zh-CN" sz="2200" b="1"/>
              <a:t>届高三第三次诊断性考试）</a:t>
            </a:r>
            <a:endParaRPr lang="en-US" altLang="zh-CN" sz="2200" b="1"/>
          </a:p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200" b="1"/>
              <a:t> </a:t>
            </a:r>
            <a:r>
              <a:rPr lang="zh-CN" altLang="zh-CN" sz="2200" b="1"/>
              <a:t>常温下，用</a:t>
            </a:r>
            <a:r>
              <a:rPr lang="en-US" altLang="zh-CN" sz="2200" b="1"/>
              <a:t>0.1mol/LNaOH</a:t>
            </a:r>
            <a:r>
              <a:rPr lang="zh-CN" altLang="zh-CN" sz="2200" b="1"/>
              <a:t>溶液分别滴定体积均为</a:t>
            </a:r>
            <a:r>
              <a:rPr lang="en-US" altLang="zh-CN" sz="2200" b="1"/>
              <a:t>20.00mL</a:t>
            </a:r>
            <a:r>
              <a:rPr lang="zh-CN" altLang="zh-CN" sz="2200" b="1"/>
              <a:t>、浓度</a:t>
            </a:r>
            <a:endParaRPr lang="en-US" altLang="zh-CN" sz="2200" b="1"/>
          </a:p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200" b="1"/>
              <a:t> </a:t>
            </a:r>
            <a:r>
              <a:rPr lang="zh-CN" altLang="zh-CN" sz="2200" b="1"/>
              <a:t>均为</a:t>
            </a:r>
            <a:r>
              <a:rPr lang="en-US" altLang="zh-CN" sz="2200" b="1"/>
              <a:t>0.1mol/L</a:t>
            </a:r>
            <a:r>
              <a:rPr lang="zh-CN" altLang="zh-CN" sz="2200" b="1"/>
              <a:t>的</a:t>
            </a:r>
            <a:r>
              <a:rPr lang="en-US" altLang="zh-CN" sz="2200" b="1"/>
              <a:t>HX</a:t>
            </a:r>
            <a:r>
              <a:rPr lang="zh-CN" altLang="zh-CN" sz="2200" b="1"/>
              <a:t>、</a:t>
            </a:r>
            <a:r>
              <a:rPr lang="en-US" altLang="zh-CN" sz="2200" b="1"/>
              <a:t>HY</a:t>
            </a:r>
            <a:r>
              <a:rPr lang="zh-CN" altLang="zh-CN" sz="2200" b="1"/>
              <a:t>溶液，</a:t>
            </a:r>
            <a:r>
              <a:rPr lang="en-US" altLang="zh-CN" sz="2200" b="1"/>
              <a:t>pH</a:t>
            </a:r>
            <a:r>
              <a:rPr lang="zh-CN" altLang="zh-CN" sz="2200" b="1"/>
              <a:t>随</a:t>
            </a:r>
            <a:r>
              <a:rPr lang="en-US" altLang="zh-CN" sz="2200" b="1"/>
              <a:t>NaOH</a:t>
            </a:r>
            <a:r>
              <a:rPr lang="zh-CN" altLang="zh-CN" sz="2200" b="1"/>
              <a:t>溶液体积变化如图。</a:t>
            </a:r>
            <a:endParaRPr lang="en-US" altLang="zh-CN" sz="2200" b="1"/>
          </a:p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200" b="1"/>
              <a:t> </a:t>
            </a:r>
            <a:r>
              <a:rPr lang="zh-CN" altLang="zh-CN" sz="2200" b="1"/>
              <a:t>下列结论正确的是（       ）</a:t>
            </a:r>
            <a:r>
              <a:rPr lang="en-US" altLang="zh-CN" sz="2000" b="1"/>
              <a:t> </a:t>
            </a:r>
            <a:endParaRPr lang="en-US" altLang="zh-CN" sz="2000" b="1"/>
          </a:p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endParaRPr lang="zh-CN" altLang="zh-CN" sz="2000"/>
          </a:p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000" b="1"/>
              <a:t>    A</a:t>
            </a:r>
            <a:r>
              <a:rPr lang="zh-CN" altLang="zh-CN" sz="2000" b="1"/>
              <a:t>．酸性</a:t>
            </a:r>
            <a:r>
              <a:rPr lang="en-US" altLang="zh-CN" sz="2000" b="1"/>
              <a:t>:HX &lt; HY</a:t>
            </a:r>
            <a:endParaRPr lang="zh-CN" altLang="zh-CN" sz="2000"/>
          </a:p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000" b="1"/>
              <a:t>    B</a:t>
            </a:r>
            <a:r>
              <a:rPr lang="zh-CN" altLang="zh-CN" sz="2000" b="1"/>
              <a:t>．</a:t>
            </a:r>
            <a:r>
              <a:rPr lang="en-US" altLang="zh-CN" sz="2000" b="1"/>
              <a:t>pH=7</a:t>
            </a:r>
            <a:r>
              <a:rPr lang="zh-CN" altLang="zh-CN" sz="2000" b="1"/>
              <a:t>时，</a:t>
            </a:r>
            <a:r>
              <a:rPr lang="en-US" altLang="zh-CN" sz="2000" b="1"/>
              <a:t>c(Y</a:t>
            </a:r>
            <a:r>
              <a:rPr lang="zh-CN" altLang="zh-CN" sz="2000" b="1" baseline="30000"/>
              <a:t>－</a:t>
            </a:r>
            <a:r>
              <a:rPr lang="en-US" altLang="zh-CN" sz="2000" b="1"/>
              <a:t>)=c(X</a:t>
            </a:r>
            <a:r>
              <a:rPr lang="zh-CN" altLang="zh-CN" sz="2000" b="1" baseline="30000"/>
              <a:t>－</a:t>
            </a:r>
            <a:r>
              <a:rPr lang="en-US" altLang="zh-CN" sz="2000" b="1"/>
              <a:t>)</a:t>
            </a:r>
            <a:endParaRPr lang="zh-CN" altLang="zh-CN" sz="2000"/>
          </a:p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000" b="1"/>
              <a:t>   </a:t>
            </a:r>
            <a:endParaRPr lang="en-US" altLang="zh-CN" sz="2000" b="1"/>
          </a:p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endParaRPr lang="en-US" altLang="zh-CN" sz="2000" b="1"/>
          </a:p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000" b="1"/>
              <a:t>    C</a:t>
            </a:r>
            <a:r>
              <a:rPr lang="zh-CN" altLang="zh-CN" sz="2000" b="1"/>
              <a:t>．</a:t>
            </a:r>
            <a:r>
              <a:rPr lang="en-US" altLang="zh-CN" sz="2000" b="1"/>
              <a:t>a</a:t>
            </a:r>
            <a:r>
              <a:rPr lang="zh-CN" altLang="zh-CN" sz="2000" b="1"/>
              <a:t>、</a:t>
            </a:r>
            <a:r>
              <a:rPr lang="en-US" altLang="zh-CN" sz="2000" b="1"/>
              <a:t>b</a:t>
            </a:r>
            <a:r>
              <a:rPr lang="zh-CN" altLang="zh-CN" sz="2000" b="1"/>
              <a:t>两点溶液混合后，</a:t>
            </a:r>
            <a:r>
              <a:rPr lang="en-US" altLang="zh-CN" sz="2000" b="1"/>
              <a:t>c(HX)+c(HY)+c(H</a:t>
            </a:r>
            <a:r>
              <a:rPr lang="zh-CN" altLang="zh-CN" sz="2000" b="1" baseline="30000"/>
              <a:t>＋</a:t>
            </a:r>
            <a:r>
              <a:rPr lang="en-US" altLang="zh-CN" sz="2000" b="1"/>
              <a:t>)=c(OH</a:t>
            </a:r>
            <a:r>
              <a:rPr lang="zh-CN" altLang="zh-CN" sz="2000" b="1" baseline="30000"/>
              <a:t>－</a:t>
            </a:r>
            <a:r>
              <a:rPr lang="en-US" altLang="zh-CN" sz="2000" b="1"/>
              <a:t>)</a:t>
            </a:r>
            <a:endParaRPr lang="zh-CN" altLang="zh-CN" sz="2000"/>
          </a:p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000" b="1"/>
              <a:t>    D</a:t>
            </a:r>
            <a:r>
              <a:rPr lang="zh-CN" altLang="zh-CN" sz="2000" b="1"/>
              <a:t>．</a:t>
            </a:r>
            <a:r>
              <a:rPr lang="en-US" altLang="zh-CN" sz="2000" b="1"/>
              <a:t>10.00mL</a:t>
            </a:r>
            <a:r>
              <a:rPr lang="zh-CN" altLang="zh-CN" sz="2000" b="1"/>
              <a:t>时，有</a:t>
            </a:r>
            <a:r>
              <a:rPr lang="en-US" altLang="zh-CN" sz="2000" b="1"/>
              <a:t>c(Na</a:t>
            </a:r>
            <a:r>
              <a:rPr lang="zh-CN" altLang="zh-CN" sz="2000" b="1" baseline="30000"/>
              <a:t>＋</a:t>
            </a:r>
            <a:r>
              <a:rPr lang="en-US" altLang="zh-CN" sz="2000" b="1"/>
              <a:t>)&gt;c(HY)&gt;c(Y</a:t>
            </a:r>
            <a:r>
              <a:rPr lang="zh-CN" altLang="zh-CN" sz="2000" b="1" baseline="30000"/>
              <a:t>－</a:t>
            </a:r>
            <a:r>
              <a:rPr lang="en-US" altLang="zh-CN" sz="2000" b="1"/>
              <a:t>)&gt;c(H</a:t>
            </a:r>
            <a:r>
              <a:rPr lang="zh-CN" altLang="zh-CN" sz="2000" b="1" baseline="30000"/>
              <a:t>＋</a:t>
            </a:r>
            <a:r>
              <a:rPr lang="en-US" altLang="zh-CN" sz="2000" b="1"/>
              <a:t>)</a:t>
            </a:r>
            <a:endParaRPr lang="zh-CN" altLang="zh-CN" sz="2000"/>
          </a:p>
        </p:txBody>
      </p:sp>
      <p:sp>
        <p:nvSpPr>
          <p:cNvPr id="4" name="矩形 3"/>
          <p:cNvSpPr/>
          <p:nvPr/>
        </p:nvSpPr>
        <p:spPr>
          <a:xfrm>
            <a:off x="3275856" y="1772814"/>
            <a:ext cx="524503" cy="64633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/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C</a:t>
            </a:r>
            <a:endParaRPr kumimoji="0" lang="zh-CN" altLang="en-US" sz="3600" b="1" i="0" u="none" strike="noStrike" kern="1200" cap="none" spc="50" normalizeH="0" baseline="0" noProof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50825" y="2636838"/>
            <a:ext cx="8569325" cy="31686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277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4163" y="1844675"/>
            <a:ext cx="3311525" cy="2736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2"/>
          <p:cNvSpPr txBox="1"/>
          <p:nvPr/>
        </p:nvSpPr>
        <p:spPr>
          <a:xfrm>
            <a:off x="611188" y="4652963"/>
            <a:ext cx="7561262" cy="1114425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请同学们分析提取信息，你能提出多少已知和衍生推出的结论？还可以设置哪些问题？以小组为单位进行讨论。</a:t>
            </a:r>
            <a:endParaRPr lang="zh-CN" altLang="en-US" sz="24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4818" name="TextBox 1"/>
          <p:cNvSpPr txBox="1"/>
          <p:nvPr/>
        </p:nvSpPr>
        <p:spPr>
          <a:xfrm>
            <a:off x="611188" y="157163"/>
            <a:ext cx="8208962" cy="522287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>
                <a:solidFill>
                  <a:srgbClr val="C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题型二    酸、碱溶液中粒子分数与</a:t>
            </a:r>
            <a:r>
              <a:rPr lang="en-US" altLang="zh-CN" sz="2800" b="1">
                <a:solidFill>
                  <a:srgbClr val="C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pH</a:t>
            </a:r>
            <a:r>
              <a:rPr lang="zh-CN" altLang="en-US" sz="2800" b="1">
                <a:solidFill>
                  <a:srgbClr val="C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的关系图</a:t>
            </a:r>
            <a:endParaRPr lang="zh-CN" altLang="en-US" sz="2800" b="1">
              <a:solidFill>
                <a:srgbClr val="C0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pic>
        <p:nvPicPr>
          <p:cNvPr id="34819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188" y="979488"/>
            <a:ext cx="3373437" cy="2736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611188" y="3806825"/>
            <a:ext cx="8281987" cy="2862263"/>
          </a:xfrm>
          <a:prstGeom prst="rect">
            <a:avLst/>
          </a:prstGeom>
          <a:solidFill>
            <a:schemeClr val="bg2"/>
          </a:solidFill>
          <a:ln w="952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</a:rPr>
              <a:t>关键分析：</a:t>
            </a:r>
            <a:r>
              <a:rPr lang="zh-CN" altLang="en-US" sz="2400" b="1">
                <a:latin typeface="Times New Roman" panose="02020603050405020304" pitchFamily="18" charset="0"/>
                <a:ea typeface="楷体" panose="02010609060101010101" pitchFamily="49" charset="-122"/>
              </a:rPr>
              <a:t>粒子分数纵坐标</a:t>
            </a:r>
            <a:r>
              <a:rPr lang="en-US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-----pH</a:t>
            </a:r>
            <a:r>
              <a:rPr lang="zh-CN" altLang="en-US" sz="2400" b="1">
                <a:latin typeface="Times New Roman" panose="02020603050405020304" pitchFamily="18" charset="0"/>
                <a:ea typeface="楷体" panose="02010609060101010101" pitchFamily="49" charset="-122"/>
              </a:rPr>
              <a:t>横坐标的变化趋势</a:t>
            </a:r>
            <a:endParaRPr lang="en-US" altLang="zh-CN" sz="2400" b="1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</a:rPr>
              <a:t>1.</a:t>
            </a:r>
            <a:r>
              <a:rPr lang="zh-CN" altLang="en-US" sz="2400" b="1">
                <a:latin typeface="Times New Roman" panose="02020603050405020304" pitchFamily="18" charset="0"/>
              </a:rPr>
              <a:t>粒子分数的含义；</a:t>
            </a:r>
            <a:endParaRPr lang="en-US" altLang="zh-CN" sz="24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</a:rPr>
              <a:t>2.</a:t>
            </a:r>
            <a:r>
              <a:rPr lang="zh-CN" altLang="en-US" sz="2400" b="1">
                <a:latin typeface="Times New Roman" panose="02020603050405020304" pitchFamily="18" charset="0"/>
              </a:rPr>
              <a:t>交叉点的含义（三个点）：判溶质、酸碱性（电离与水解）</a:t>
            </a:r>
            <a:endParaRPr lang="en-US" altLang="zh-CN" sz="24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</a:rPr>
              <a:t>     ------</a:t>
            </a:r>
            <a:r>
              <a:rPr lang="zh-CN" altLang="en-US" sz="2400" b="1">
                <a:latin typeface="Times New Roman" panose="02020603050405020304" pitchFamily="18" charset="0"/>
              </a:rPr>
              <a:t>联系平衡常数表达式（变形）可以计算</a:t>
            </a:r>
            <a:r>
              <a:rPr lang="en-US" altLang="zh-CN" sz="2400" b="1" i="1">
                <a:latin typeface="Times New Roman" panose="02020603050405020304" pitchFamily="18" charset="0"/>
              </a:rPr>
              <a:t>K</a:t>
            </a:r>
            <a:r>
              <a:rPr lang="en-US" altLang="zh-CN" sz="2400" b="1">
                <a:latin typeface="Times New Roman" panose="02020603050405020304" pitchFamily="18" charset="0"/>
              </a:rPr>
              <a:t>a/</a:t>
            </a:r>
            <a:r>
              <a:rPr lang="en-US" altLang="zh-CN" sz="2400" b="1" i="1">
                <a:latin typeface="Times New Roman" panose="02020603050405020304" pitchFamily="18" charset="0"/>
              </a:rPr>
              <a:t>K</a:t>
            </a:r>
            <a:r>
              <a:rPr lang="en-US" altLang="zh-CN" sz="1600" b="1">
                <a:latin typeface="Times New Roman" panose="02020603050405020304" pitchFamily="18" charset="0"/>
              </a:rPr>
              <a:t>b</a:t>
            </a:r>
            <a:endParaRPr lang="en-US" altLang="zh-CN" sz="24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</a:rPr>
              <a:t>3. </a:t>
            </a:r>
            <a:r>
              <a:rPr lang="zh-CN" altLang="en-US" sz="2400" b="1">
                <a:latin typeface="Times New Roman" panose="02020603050405020304" pitchFamily="18" charset="0"/>
              </a:rPr>
              <a:t>守恒法的应用</a:t>
            </a:r>
            <a:r>
              <a:rPr lang="en-US" altLang="zh-CN" sz="2400" b="1"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lang="en-US" altLang="zh-CN" sz="2400" b="1">
                <a:latin typeface="Times New Roman" panose="02020603050405020304" pitchFamily="18" charset="0"/>
              </a:rPr>
              <a:t>---</a:t>
            </a:r>
            <a:r>
              <a:rPr lang="zh-CN" altLang="en-US" sz="2400" b="1">
                <a:latin typeface="Times New Roman" panose="02020603050405020304" pitchFamily="18" charset="0"/>
              </a:rPr>
              <a:t>变形、代换。</a:t>
            </a:r>
            <a:endParaRPr lang="zh-CN" altLang="en-US" sz="24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4821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6463" y="979488"/>
            <a:ext cx="3954462" cy="2736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椭圆 1"/>
          <p:cNvSpPr/>
          <p:nvPr/>
        </p:nvSpPr>
        <p:spPr>
          <a:xfrm>
            <a:off x="1258888" y="1844675"/>
            <a:ext cx="433388" cy="431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555875" y="1817688"/>
            <a:ext cx="431800" cy="431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865313" y="2708275"/>
            <a:ext cx="431800" cy="431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48038" y="4508500"/>
            <a:ext cx="4968875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sz="2000" b="1">
                <a:solidFill>
                  <a:srgbClr val="C00000"/>
                </a:solidFill>
                <a:latin typeface="Arial" panose="020b0604020202020204" pitchFamily="34" charset="0"/>
              </a:rPr>
              <a:t>粒子分数</a:t>
            </a:r>
            <a:r>
              <a:rPr lang="en-US" altLang="zh-CN" sz="2000" b="1">
                <a:solidFill>
                  <a:srgbClr val="C00000"/>
                </a:solidFill>
                <a:latin typeface="Arial" panose="020b0604020202020204" pitchFamily="34" charset="0"/>
              </a:rPr>
              <a:t>=</a:t>
            </a:r>
            <a:r>
              <a:rPr lang="zh-CN" altLang="en-US" sz="2000" b="1">
                <a:solidFill>
                  <a:srgbClr val="C00000"/>
                </a:solidFill>
                <a:latin typeface="Arial" panose="020b0604020202020204" pitchFamily="34" charset="0"/>
              </a:rPr>
              <a:t>某粒子的量占总粒子量的比值</a:t>
            </a:r>
            <a:endParaRPr lang="zh-CN" altLang="en-US" sz="2000" b="1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pic>
        <p:nvPicPr>
          <p:cNvPr id="9217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17975" y="1073150"/>
            <a:ext cx="5026025" cy="24066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7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6866" name="Rectangle 28"/>
          <p:cNvSpPr/>
          <p:nvPr/>
        </p:nvSpPr>
        <p:spPr>
          <a:xfrm>
            <a:off x="250825" y="250825"/>
            <a:ext cx="8642350" cy="1016000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anchor="ctr" anchorCtr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000" b="1">
                <a:latin typeface="Times New Roman" panose="02020603050405020304" pitchFamily="18" charset="0"/>
              </a:rPr>
              <a:t>【例</a:t>
            </a:r>
            <a:r>
              <a:rPr lang="en-US" altLang="zh-CN" sz="2000" b="1">
                <a:latin typeface="Times New Roman" panose="02020603050405020304" pitchFamily="18" charset="0"/>
              </a:rPr>
              <a:t>2</a:t>
            </a:r>
            <a:r>
              <a:rPr lang="zh-CN" altLang="en-US" sz="2000" b="1">
                <a:latin typeface="Times New Roman" panose="02020603050405020304" pitchFamily="18" charset="0"/>
              </a:rPr>
              <a:t>】（</a:t>
            </a:r>
            <a:r>
              <a:rPr lang="en-US" altLang="zh-CN" sz="2000" b="1">
                <a:latin typeface="Times New Roman" panose="02020603050405020304" pitchFamily="18" charset="0"/>
              </a:rPr>
              <a:t>2017</a:t>
            </a:r>
            <a:r>
              <a:rPr lang="zh-CN" altLang="en-US" sz="2000" b="1">
                <a:latin typeface="Times New Roman" panose="02020603050405020304" pitchFamily="18" charset="0"/>
              </a:rPr>
              <a:t>新课标</a:t>
            </a:r>
            <a:r>
              <a:rPr lang="en-US" altLang="zh-CN" sz="2000" b="1">
                <a:latin typeface="Times New Roman" panose="02020603050405020304" pitchFamily="18" charset="0"/>
              </a:rPr>
              <a:t>Ⅱ</a:t>
            </a:r>
            <a:r>
              <a:rPr lang="zh-CN" altLang="en-US" sz="2000" b="1">
                <a:latin typeface="Times New Roman" panose="02020603050405020304" pitchFamily="18" charset="0"/>
              </a:rPr>
              <a:t>卷）</a:t>
            </a:r>
            <a:r>
              <a:rPr lang="zh-CN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改变</a:t>
            </a:r>
            <a:r>
              <a:rPr lang="en-US" altLang="zh-CN" sz="2000" b="1">
                <a:latin typeface="Times New Roman" panose="02020603050405020304" pitchFamily="18" charset="0"/>
              </a:rPr>
              <a:t>0.1mol</a:t>
            </a:r>
            <a:r>
              <a:rPr lang="en-US" altLang="zh-CN" sz="2000" b="1">
                <a:latin typeface="Times New Roman" panose="02020603050405020304" pitchFamily="18" charset="0"/>
                <a:ea typeface="Times New Roman" panose="02020603050405020304" pitchFamily="18" charset="0"/>
              </a:rPr>
              <a:t>·</a:t>
            </a:r>
            <a:r>
              <a:rPr lang="en-US" altLang="zh-CN" sz="2000" b="1">
                <a:latin typeface="Times New Roman" panose="02020603050405020304" pitchFamily="18" charset="0"/>
              </a:rPr>
              <a:t>L</a:t>
            </a:r>
            <a:r>
              <a:rPr lang="en-US" altLang="zh-CN" sz="2000" b="1" baseline="30000">
                <a:latin typeface="Times New Roman" panose="02020603050405020304" pitchFamily="18" charset="0"/>
              </a:rPr>
              <a:t>-1</a:t>
            </a:r>
            <a:r>
              <a:rPr lang="zh-CN" altLang="en-US" sz="2000" b="1">
                <a:latin typeface="Times New Roman" panose="02020603050405020304" pitchFamily="18" charset="0"/>
              </a:rPr>
              <a:t>二元弱酸</a:t>
            </a:r>
            <a:r>
              <a:rPr lang="en-US" altLang="zh-CN" sz="2000" b="1">
                <a:latin typeface="Times New Roman" panose="02020603050405020304" pitchFamily="18" charset="0"/>
              </a:rPr>
              <a:t>H</a:t>
            </a:r>
            <a:r>
              <a:rPr lang="en-US" altLang="zh-CN" sz="2000" b="1" baseline="-30000">
                <a:latin typeface="Times New Roman" panose="02020603050405020304" pitchFamily="18" charset="0"/>
              </a:rPr>
              <a:t>2</a:t>
            </a:r>
            <a:r>
              <a:rPr lang="en-US" altLang="zh-CN" sz="2000" b="1">
                <a:latin typeface="Times New Roman" panose="02020603050405020304" pitchFamily="18" charset="0"/>
              </a:rPr>
              <a:t>A</a:t>
            </a:r>
            <a:r>
              <a:rPr lang="zh-CN" altLang="en-US" sz="2000" b="1">
                <a:latin typeface="Times New Roman" panose="02020603050405020304" pitchFamily="18" charset="0"/>
              </a:rPr>
              <a:t>溶液的</a:t>
            </a:r>
            <a:r>
              <a:rPr lang="en-US" altLang="zh-CN" sz="2000" b="1">
                <a:latin typeface="Times New Roman" panose="02020603050405020304" pitchFamily="18" charset="0"/>
              </a:rPr>
              <a:t>pH</a:t>
            </a:r>
            <a:r>
              <a:rPr lang="zh-CN" altLang="en-US" sz="2000" b="1">
                <a:latin typeface="Times New Roman" panose="02020603050405020304" pitchFamily="18" charset="0"/>
              </a:rPr>
              <a:t>，溶液</a:t>
            </a:r>
            <a:endParaRPr lang="en-US" altLang="zh-CN" sz="20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000" b="1">
                <a:latin typeface="Times New Roman" panose="02020603050405020304" pitchFamily="18" charset="0"/>
              </a:rPr>
              <a:t>      </a:t>
            </a:r>
            <a:r>
              <a:rPr lang="zh-CN" altLang="en-US" sz="2000" b="1">
                <a:latin typeface="Times New Roman" panose="02020603050405020304" pitchFamily="18" charset="0"/>
              </a:rPr>
              <a:t>中的 </a:t>
            </a:r>
            <a:r>
              <a:rPr lang="en-US" altLang="zh-CN" sz="2000" b="1">
                <a:latin typeface="Times New Roman" panose="02020603050405020304" pitchFamily="18" charset="0"/>
              </a:rPr>
              <a:t>H</a:t>
            </a:r>
            <a:r>
              <a:rPr lang="en-US" altLang="zh-CN" sz="2000" b="1" baseline="-30000">
                <a:latin typeface="Times New Roman" panose="02020603050405020304" pitchFamily="18" charset="0"/>
              </a:rPr>
              <a:t>2</a:t>
            </a:r>
            <a:r>
              <a:rPr lang="en-US" altLang="zh-CN" sz="2000" b="1">
                <a:latin typeface="Times New Roman" panose="02020603050405020304" pitchFamily="18" charset="0"/>
              </a:rPr>
              <a:t>A</a:t>
            </a:r>
            <a:r>
              <a:rPr lang="zh-CN" altLang="en-US" sz="2000" b="1">
                <a:latin typeface="Times New Roman" panose="02020603050405020304" pitchFamily="18" charset="0"/>
              </a:rPr>
              <a:t>、</a:t>
            </a:r>
            <a:r>
              <a:rPr lang="en-US" altLang="zh-CN" sz="2000" b="1">
                <a:latin typeface="Times New Roman" panose="02020603050405020304" pitchFamily="18" charset="0"/>
              </a:rPr>
              <a:t>HA</a:t>
            </a:r>
            <a:r>
              <a:rPr lang="en-US" altLang="zh-CN" sz="2000" b="1" baseline="30000">
                <a:latin typeface="Times New Roman" panose="02020603050405020304" pitchFamily="18" charset="0"/>
              </a:rPr>
              <a:t>-</a:t>
            </a:r>
            <a:r>
              <a:rPr lang="zh-CN" altLang="en-US" sz="2000" b="1">
                <a:latin typeface="Times New Roman" panose="02020603050405020304" pitchFamily="18" charset="0"/>
              </a:rPr>
              <a:t>、</a:t>
            </a:r>
            <a:r>
              <a:rPr lang="en-US" altLang="zh-CN" sz="2000" b="1">
                <a:latin typeface="Times New Roman" panose="02020603050405020304" pitchFamily="18" charset="0"/>
              </a:rPr>
              <a:t>A</a:t>
            </a:r>
            <a:r>
              <a:rPr lang="en-US" altLang="zh-CN" sz="2000" b="1" baseline="30000">
                <a:latin typeface="Times New Roman" panose="02020603050405020304" pitchFamily="18" charset="0"/>
              </a:rPr>
              <a:t>2-</a:t>
            </a:r>
            <a:r>
              <a:rPr lang="zh-CN" altLang="en-US" sz="2000" b="1">
                <a:latin typeface="Times New Roman" panose="02020603050405020304" pitchFamily="18" charset="0"/>
              </a:rPr>
              <a:t>的物质的量分数           </a:t>
            </a:r>
            <a:r>
              <a:rPr lang="zh-CN" altLang="zh-CN" sz="2000" b="1">
                <a:latin typeface="Times New Roman" panose="02020603050405020304" pitchFamily="18" charset="0"/>
              </a:rPr>
              <a:t>随</a:t>
            </a:r>
            <a:r>
              <a:rPr lang="en-US" altLang="zh-CN" sz="2000" b="1">
                <a:latin typeface="Times New Roman" panose="02020603050405020304" pitchFamily="18" charset="0"/>
              </a:rPr>
              <a:t>pH</a:t>
            </a:r>
            <a:r>
              <a:rPr lang="zh-CN" altLang="zh-CN" sz="2000" b="1">
                <a:latin typeface="Times New Roman" panose="02020603050405020304" pitchFamily="18" charset="0"/>
              </a:rPr>
              <a:t>的变化如图所示</a:t>
            </a:r>
            <a:r>
              <a:rPr lang="en-US" altLang="zh-CN" sz="2000" b="1">
                <a:latin typeface="Times New Roman" panose="02020603050405020304" pitchFamily="18" charset="0"/>
              </a:rPr>
              <a:t> </a:t>
            </a:r>
            <a:r>
              <a:rPr lang="zh-CN" altLang="zh-CN" sz="2000" b="1">
                <a:latin typeface="Times New Roman" panose="02020603050405020304" pitchFamily="18" charset="0"/>
              </a:rPr>
              <a:t>。</a:t>
            </a:r>
            <a:endParaRPr lang="zh-CN" altLang="en-US" sz="20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6867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9500" y="836613"/>
            <a:ext cx="647700" cy="381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6868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850" y="2420938"/>
            <a:ext cx="4895850" cy="3311525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</p:pic>
      <p:sp>
        <p:nvSpPr>
          <p:cNvPr id="6" name="矩形 5"/>
          <p:cNvSpPr/>
          <p:nvPr/>
        </p:nvSpPr>
        <p:spPr>
          <a:xfrm>
            <a:off x="3275856" y="2282693"/>
            <a:ext cx="524503" cy="64632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/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D</a:t>
            </a:r>
            <a:endParaRPr kumimoji="0" lang="zh-CN" altLang="en-US" sz="3600" b="1" i="0" u="none" strike="noStrike" kern="1200" cap="none" spc="50" normalizeH="0" baseline="0" noProof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58775" y="2276475"/>
            <a:ext cx="8785225" cy="42481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6871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1268413"/>
            <a:ext cx="4392613" cy="2879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2" name="TextBox 4"/>
          <p:cNvSpPr txBox="1"/>
          <p:nvPr/>
        </p:nvSpPr>
        <p:spPr>
          <a:xfrm>
            <a:off x="323850" y="4724400"/>
            <a:ext cx="8424863" cy="1385888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请同学们分析，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你可以得出哪些结论和数据？</a:t>
            </a:r>
            <a:endParaRPr lang="en-US" altLang="zh-CN" sz="28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</a:rPr>
              <a:t>提示：改变溶液的</a:t>
            </a:r>
            <a:r>
              <a:rPr lang="en-US" altLang="zh-CN" sz="2800" b="1">
                <a:solidFill>
                  <a:srgbClr val="C00000"/>
                </a:solidFill>
                <a:latin typeface="宋体" panose="02010600030101010101" pitchFamily="2" charset="-122"/>
              </a:rPr>
              <a:t>pH</a:t>
            </a:r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</a:rPr>
              <a:t>的方法</a:t>
            </a:r>
            <a:r>
              <a:rPr lang="en-US" altLang="zh-CN" sz="2800" b="1">
                <a:solidFill>
                  <a:srgbClr val="C00000"/>
                </a:solidFill>
                <a:latin typeface="宋体" panose="02010600030101010101" pitchFamily="2" charset="-122"/>
              </a:rPr>
              <a:t>---</a:t>
            </a:r>
            <a:r>
              <a:rPr lang="zh-CN" altLang="en-US" sz="2800" b="1">
                <a:solidFill>
                  <a:srgbClr val="C00000"/>
                </a:solidFill>
                <a:latin typeface="宋体" panose="02010600030101010101" pitchFamily="2" charset="-122"/>
              </a:rPr>
              <a:t>加入物质消耗酸。</a:t>
            </a:r>
            <a:endParaRPr lang="zh-CN" altLang="en-US" sz="2800" b="1">
              <a:solidFill>
                <a:srgbClr val="C00000"/>
              </a:solidFill>
              <a:latin typeface="宋体" panose="02010600030101010101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0825" y="3860800"/>
            <a:ext cx="8713788" cy="2862263"/>
          </a:xfrm>
          <a:prstGeom prst="rect">
            <a:avLst/>
          </a:prstGeom>
          <a:solidFill>
            <a:schemeClr val="bg2"/>
          </a:solidFill>
          <a:ln w="952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</a:rPr>
              <a:t>考点分析：</a:t>
            </a:r>
            <a:r>
              <a:rPr lang="zh-CN" altLang="en-US" sz="2400" b="1">
                <a:latin typeface="Times New Roman" panose="02020603050405020304" pitchFamily="18" charset="0"/>
                <a:ea typeface="楷体" panose="02010609060101010101" pitchFamily="49" charset="-122"/>
              </a:rPr>
              <a:t>粒子分数纵坐标</a:t>
            </a:r>
            <a:r>
              <a:rPr lang="en-US" altLang="zh-CN" sz="2400" b="1">
                <a:latin typeface="Times New Roman" panose="02020603050405020304" pitchFamily="18" charset="0"/>
                <a:ea typeface="楷体" panose="02010609060101010101" pitchFamily="49" charset="-122"/>
              </a:rPr>
              <a:t>-----pH</a:t>
            </a:r>
            <a:r>
              <a:rPr lang="zh-CN" altLang="en-US" sz="2400" b="1">
                <a:latin typeface="Times New Roman" panose="02020603050405020304" pitchFamily="18" charset="0"/>
                <a:ea typeface="楷体" panose="02010609060101010101" pitchFamily="49" charset="-122"/>
              </a:rPr>
              <a:t>横坐标的变化趋势</a:t>
            </a:r>
            <a:endParaRPr lang="en-US" altLang="zh-CN" sz="2400" b="1">
              <a:latin typeface="Times New Roman" panose="02020603050405020304" pitchFamily="18" charset="0"/>
              <a:ea typeface="楷体" panose="02010609060101010101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</a:rPr>
              <a:t>1.</a:t>
            </a:r>
            <a:r>
              <a:rPr lang="zh-CN" altLang="en-US" sz="2400" b="1">
                <a:latin typeface="Times New Roman" panose="02020603050405020304" pitchFamily="18" charset="0"/>
              </a:rPr>
              <a:t>粒子分数的含义；</a:t>
            </a:r>
            <a:endParaRPr lang="en-US" altLang="zh-CN" sz="24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</a:rPr>
              <a:t>2.</a:t>
            </a:r>
            <a:r>
              <a:rPr lang="zh-CN" altLang="en-US" sz="2400" b="1">
                <a:latin typeface="Times New Roman" panose="02020603050405020304" pitchFamily="18" charset="0"/>
              </a:rPr>
              <a:t>交叉点的含义（三个点）：判溶质、酸碱性（电离与水解）</a:t>
            </a:r>
            <a:endParaRPr lang="en-US" altLang="zh-CN" sz="24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</a:rPr>
              <a:t>     ---</a:t>
            </a:r>
            <a:r>
              <a:rPr lang="zh-CN" altLang="en-US" sz="2400" b="1">
                <a:latin typeface="Times New Roman" panose="02020603050405020304" pitchFamily="18" charset="0"/>
              </a:rPr>
              <a:t>联系平衡常数表达式（变形）、等量关系计算</a:t>
            </a:r>
            <a:r>
              <a:rPr lang="en-US" altLang="zh-CN" sz="2400" b="1" i="1">
                <a:latin typeface="Times New Roman" panose="02020603050405020304" pitchFamily="18" charset="0"/>
              </a:rPr>
              <a:t>K</a:t>
            </a:r>
            <a:r>
              <a:rPr lang="en-US" altLang="zh-CN" sz="2400" b="1">
                <a:latin typeface="Times New Roman" panose="02020603050405020304" pitchFamily="18" charset="0"/>
              </a:rPr>
              <a:t>a/</a:t>
            </a:r>
            <a:r>
              <a:rPr lang="en-US" altLang="zh-CN" sz="2400" b="1" i="1">
                <a:latin typeface="Times New Roman" panose="02020603050405020304" pitchFamily="18" charset="0"/>
              </a:rPr>
              <a:t>K</a:t>
            </a:r>
            <a:r>
              <a:rPr lang="en-US" altLang="zh-CN" sz="1600" b="1">
                <a:latin typeface="Times New Roman" panose="02020603050405020304" pitchFamily="18" charset="0"/>
              </a:rPr>
              <a:t>b</a:t>
            </a:r>
            <a:endParaRPr lang="en-US" altLang="zh-CN" sz="24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</a:rPr>
              <a:t>3. </a:t>
            </a:r>
            <a:r>
              <a:rPr lang="zh-CN" altLang="en-US" sz="2400" b="1">
                <a:latin typeface="Times New Roman" panose="02020603050405020304" pitchFamily="18" charset="0"/>
              </a:rPr>
              <a:t>守恒法的应用</a:t>
            </a:r>
            <a:r>
              <a:rPr lang="en-US" altLang="zh-CN" sz="2400" b="1"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lang="en-US" altLang="zh-CN" sz="2400" b="1">
                <a:latin typeface="Times New Roman" panose="02020603050405020304" pitchFamily="18" charset="0"/>
              </a:rPr>
              <a:t>---</a:t>
            </a:r>
            <a:r>
              <a:rPr lang="zh-CN" altLang="en-US" sz="2400" b="1">
                <a:latin typeface="Times New Roman" panose="02020603050405020304" pitchFamily="18" charset="0"/>
              </a:rPr>
              <a:t>变形、代换。</a:t>
            </a:r>
            <a:endParaRPr lang="zh-CN" altLang="en-US" sz="24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392" grpId="0"/>
      <p:bldP spid="10" grpId="0"/>
      <p:bldP spid="10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8914" name="TextBox 1"/>
          <p:cNvSpPr txBox="1"/>
          <p:nvPr/>
        </p:nvSpPr>
        <p:spPr>
          <a:xfrm>
            <a:off x="250825" y="115888"/>
            <a:ext cx="8642350" cy="2170112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 b="1">
                <a:latin typeface="Arial" panose="020b0604020202020204" pitchFamily="34" charset="0"/>
              </a:rPr>
              <a:t>小结（二）：</a:t>
            </a:r>
            <a:endParaRPr lang="en-US" altLang="zh-CN" sz="1800" b="1">
              <a:latin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Arial" panose="020b0604020202020204" pitchFamily="34" charset="0"/>
              </a:rPr>
              <a:t>1.</a:t>
            </a:r>
            <a:r>
              <a:rPr lang="zh-CN" altLang="en-US" sz="1800" b="1">
                <a:latin typeface="Arial" panose="020b0604020202020204" pitchFamily="34" charset="0"/>
              </a:rPr>
              <a:t>必备知识点：</a:t>
            </a:r>
            <a:endParaRPr lang="en-US" altLang="zh-CN" sz="1800" b="1">
              <a:latin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 b="1">
                <a:latin typeface="Times New Roman" panose="02020603050405020304" pitchFamily="18" charset="0"/>
              </a:rPr>
              <a:t>（</a:t>
            </a:r>
            <a:r>
              <a:rPr lang="en-US" altLang="zh-CN" sz="1800" b="1">
                <a:latin typeface="Times New Roman" panose="02020603050405020304" pitchFamily="18" charset="0"/>
              </a:rPr>
              <a:t>1</a:t>
            </a:r>
            <a:r>
              <a:rPr lang="zh-CN" altLang="en-US" sz="1800" b="1">
                <a:latin typeface="Times New Roman" panose="02020603050405020304" pitchFamily="18" charset="0"/>
              </a:rPr>
              <a:t>）</a:t>
            </a:r>
            <a:r>
              <a:rPr lang="en-US" altLang="zh-CN" sz="1800" b="1">
                <a:latin typeface="Times New Roman" panose="02020603050405020304" pitchFamily="18" charset="0"/>
              </a:rPr>
              <a:t>. </a:t>
            </a:r>
            <a:r>
              <a:rPr lang="zh-CN" altLang="en-US" sz="1800" b="1">
                <a:latin typeface="Times New Roman" panose="02020603050405020304" pitchFamily="18" charset="0"/>
              </a:rPr>
              <a:t>弱电解质的电离平衡</a:t>
            </a:r>
            <a:r>
              <a:rPr lang="en-US" altLang="zh-CN" sz="1800" b="1">
                <a:latin typeface="Times New Roman" panose="02020603050405020304" pitchFamily="18" charset="0"/>
              </a:rPr>
              <a:t>------</a:t>
            </a:r>
            <a:r>
              <a:rPr lang="zh-CN" altLang="en-US" sz="1800" b="1">
                <a:latin typeface="Times New Roman" panose="02020603050405020304" pitchFamily="18" charset="0"/>
              </a:rPr>
              <a:t>平衡常数的应用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Times New Roman" panose="02020603050405020304" pitchFamily="18" charset="0"/>
              </a:rPr>
              <a:t>                                                 -----</a:t>
            </a:r>
            <a:r>
              <a:rPr lang="zh-CN" altLang="en-US" sz="1800" b="1">
                <a:latin typeface="Times New Roman" panose="02020603050405020304" pitchFamily="18" charset="0"/>
              </a:rPr>
              <a:t>常常利用变形的方式解决问题；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 b="1">
                <a:latin typeface="Times New Roman" panose="02020603050405020304" pitchFamily="18" charset="0"/>
              </a:rPr>
              <a:t>（</a:t>
            </a:r>
            <a:r>
              <a:rPr lang="en-US" altLang="zh-CN" sz="1800" b="1">
                <a:latin typeface="Times New Roman" panose="02020603050405020304" pitchFamily="18" charset="0"/>
              </a:rPr>
              <a:t>2</a:t>
            </a:r>
            <a:r>
              <a:rPr lang="zh-CN" altLang="en-US" sz="1800" b="1">
                <a:latin typeface="Times New Roman" panose="02020603050405020304" pitchFamily="18" charset="0"/>
              </a:rPr>
              <a:t>）</a:t>
            </a:r>
            <a:r>
              <a:rPr lang="en-US" altLang="zh-CN" sz="1800" b="1">
                <a:latin typeface="Times New Roman" panose="02020603050405020304" pitchFamily="18" charset="0"/>
              </a:rPr>
              <a:t>. </a:t>
            </a:r>
            <a:r>
              <a:rPr lang="zh-CN" altLang="en-US" sz="1800" b="1">
                <a:latin typeface="Times New Roman" panose="02020603050405020304" pitchFamily="18" charset="0"/>
              </a:rPr>
              <a:t>盐类水解</a:t>
            </a:r>
            <a:r>
              <a:rPr lang="zh-CN" altLang="en-US" sz="1800" b="1">
                <a:latin typeface="Times New Roman" panose="02020603050405020304" pitchFamily="18" charset="0"/>
                <a:sym typeface="+mn-ea"/>
              </a:rPr>
              <a:t>：</a:t>
            </a:r>
            <a:r>
              <a:rPr lang="zh-CN" altLang="en-US" sz="1800" b="1">
                <a:latin typeface="Times New Roman" panose="02020603050405020304" pitchFamily="18" charset="0"/>
              </a:rPr>
              <a:t>判断溶质、离子、分子的存在，电荷守恒、物料守恒、质子守恒。</a:t>
            </a:r>
            <a:endParaRPr lang="en-US" altLang="zh-CN" sz="18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0825" y="2276475"/>
            <a:ext cx="8642350" cy="3970338"/>
          </a:xfrm>
          <a:prstGeom prst="rect">
            <a:avLst/>
          </a:prstGeom>
          <a:solidFill>
            <a:srgbClr val="0E2C18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</a:rPr>
              <a:t>2.</a:t>
            </a: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</a:rPr>
              <a:t>关键在于：</a:t>
            </a:r>
            <a:endParaRPr lang="en-US" altLang="zh-CN" sz="2400" b="1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</a:rPr>
              <a:t>   </a:t>
            </a: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</a:rPr>
              <a:t>初步学会判断图示各交叉点的含义、粒子含量的变化趋势、</a:t>
            </a:r>
            <a:endParaRPr lang="en-US" altLang="zh-CN" sz="2400" b="1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</a:rPr>
              <a:t>   </a:t>
            </a: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</a:rPr>
              <a:t>粒子间的等量关系与</a:t>
            </a: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</a:rPr>
              <a:t>pH</a:t>
            </a: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</a:rPr>
              <a:t>的关系怎样计算平衡常数？</a:t>
            </a:r>
            <a:endParaRPr lang="en-US" altLang="zh-CN" sz="2400" b="1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</a:rPr>
              <a:t>3.</a:t>
            </a: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</a:rPr>
              <a:t>能力点：针对图示会应用基本知识和关键点找出等量关系，</a:t>
            </a:r>
            <a:endParaRPr lang="en-US" altLang="zh-CN" sz="2400" b="1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</a:rPr>
              <a:t>   </a:t>
            </a: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</a:rPr>
              <a:t>会想到平衡常数的表达式或变形来转化关系，再分析各选项</a:t>
            </a:r>
            <a:endParaRPr lang="en-US" altLang="zh-CN" sz="2400" b="1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</a:rPr>
              <a:t>   </a:t>
            </a: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</a:rPr>
              <a:t>来解题。</a:t>
            </a:r>
            <a:endParaRPr lang="en-US" altLang="zh-CN" sz="2400" b="1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endParaRPr lang="en-US" altLang="zh-CN" sz="24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62" name="TextBox 1"/>
          <p:cNvSpPr txBox="1"/>
          <p:nvPr/>
        </p:nvSpPr>
        <p:spPr>
          <a:xfrm>
            <a:off x="395288" y="333375"/>
            <a:ext cx="8353425" cy="5908675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 b="1">
                <a:latin typeface="Times New Roman" panose="02020603050405020304" pitchFamily="18" charset="0"/>
              </a:rPr>
              <a:t>【练习</a:t>
            </a:r>
            <a:r>
              <a:rPr lang="en-US" altLang="zh-CN" sz="1800" b="1">
                <a:latin typeface="Times New Roman" panose="02020603050405020304" pitchFamily="18" charset="0"/>
              </a:rPr>
              <a:t>2</a:t>
            </a:r>
            <a:r>
              <a:rPr lang="zh-CN" altLang="en-US" sz="1800" b="1">
                <a:latin typeface="Times New Roman" panose="02020603050405020304" pitchFamily="18" charset="0"/>
              </a:rPr>
              <a:t>】</a:t>
            </a:r>
            <a:r>
              <a:rPr lang="zh-CN" altLang="zh-CN" sz="1800" b="1">
                <a:latin typeface="Times New Roman" panose="02020603050405020304" pitchFamily="18" charset="0"/>
              </a:rPr>
              <a:t>已知草酸为二元弱酸：</a:t>
            </a:r>
            <a:r>
              <a:rPr lang="pt-BR" altLang="zh-CN" sz="1800" b="1">
                <a:latin typeface="Times New Roman" panose="02020603050405020304" pitchFamily="18" charset="0"/>
              </a:rPr>
              <a:t>H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2</a:t>
            </a:r>
            <a:r>
              <a:rPr lang="pt-BR" altLang="zh-CN" sz="1800" b="1">
                <a:latin typeface="Times New Roman" panose="02020603050405020304" pitchFamily="18" charset="0"/>
              </a:rPr>
              <a:t>C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2</a:t>
            </a:r>
            <a:r>
              <a:rPr lang="pt-BR" altLang="zh-CN" sz="1800" b="1">
                <a:latin typeface="Times New Roman" panose="02020603050405020304" pitchFamily="18" charset="0"/>
              </a:rPr>
              <a:t>O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4</a:t>
            </a:r>
            <a:r>
              <a:rPr lang="en-US" altLang="zh-CN" sz="1800" b="1">
                <a:latin typeface="Times New Roman" panose="02020603050405020304" pitchFamily="18" charset="0"/>
              </a:rPr>
              <a:t>              </a:t>
            </a:r>
            <a:r>
              <a:rPr lang="pt-BR" altLang="zh-CN" sz="1800" b="1">
                <a:latin typeface="Times New Roman" panose="02020603050405020304" pitchFamily="18" charset="0"/>
              </a:rPr>
              <a:t>HC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2</a:t>
            </a:r>
            <a:r>
              <a:rPr lang="pt-BR" altLang="zh-CN" sz="1800" b="1">
                <a:latin typeface="Times New Roman" panose="02020603050405020304" pitchFamily="18" charset="0"/>
              </a:rPr>
              <a:t>O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4</a:t>
            </a:r>
            <a:r>
              <a:rPr lang="pt-BR" altLang="zh-CN" sz="1800" b="1" baseline="30000">
                <a:latin typeface="Times New Roman" panose="02020603050405020304" pitchFamily="18" charset="0"/>
              </a:rPr>
              <a:t>- </a:t>
            </a:r>
            <a:r>
              <a:rPr lang="pt-BR" altLang="zh-CN" sz="1800" b="1">
                <a:latin typeface="Times New Roman" panose="02020603050405020304" pitchFamily="18" charset="0"/>
              </a:rPr>
              <a:t>+ H</a:t>
            </a:r>
            <a:r>
              <a:rPr lang="pt-BR" altLang="zh-CN" sz="1800" b="1" baseline="30000">
                <a:latin typeface="Times New Roman" panose="02020603050405020304" pitchFamily="18" charset="0"/>
              </a:rPr>
              <a:t>+</a:t>
            </a:r>
            <a:r>
              <a:rPr lang="pt-BR" altLang="zh-CN" sz="1800" b="1">
                <a:latin typeface="Times New Roman" panose="02020603050405020304" pitchFamily="18" charset="0"/>
              </a:rPr>
              <a:t>        </a:t>
            </a:r>
            <a:r>
              <a:rPr lang="pt-BR" altLang="zh-CN" sz="1800" b="1" i="1">
                <a:latin typeface="Times New Roman" panose="02020603050405020304" pitchFamily="18" charset="0"/>
              </a:rPr>
              <a:t> K</a:t>
            </a:r>
            <a:r>
              <a:rPr lang="pt-BR" altLang="zh-CN" sz="1800" b="1">
                <a:latin typeface="Times New Roman" panose="02020603050405020304" pitchFamily="18" charset="0"/>
              </a:rPr>
              <a:t>a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1</a:t>
            </a:r>
            <a:endParaRPr lang="zh-CN" altLang="zh-CN" sz="1800" b="1">
              <a:latin typeface="Times New Roman" panose="02020603050405020304" pitchFamily="18" charset="0"/>
            </a:endParaRPr>
          </a:p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pt-BR" altLang="zh-CN" sz="1800" b="1">
                <a:latin typeface="Times New Roman" panose="02020603050405020304" pitchFamily="18" charset="0"/>
              </a:rPr>
              <a:t>                                                          HC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2</a:t>
            </a:r>
            <a:r>
              <a:rPr lang="pt-BR" altLang="zh-CN" sz="1800" b="1">
                <a:latin typeface="Times New Roman" panose="02020603050405020304" pitchFamily="18" charset="0"/>
              </a:rPr>
              <a:t>O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4</a:t>
            </a:r>
            <a:r>
              <a:rPr lang="pt-BR" altLang="zh-CN" sz="1800" b="1" baseline="30000">
                <a:latin typeface="Times New Roman" panose="02020603050405020304" pitchFamily="18" charset="0"/>
              </a:rPr>
              <a:t>-</a:t>
            </a:r>
            <a:r>
              <a:rPr lang="en-US" altLang="zh-CN" sz="1800" b="1">
                <a:latin typeface="Times New Roman" panose="02020603050405020304" pitchFamily="18" charset="0"/>
              </a:rPr>
              <a:t>             </a:t>
            </a:r>
            <a:r>
              <a:rPr lang="pt-BR" altLang="zh-CN" sz="1800" b="1">
                <a:latin typeface="Times New Roman" panose="02020603050405020304" pitchFamily="18" charset="0"/>
              </a:rPr>
              <a:t>C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2</a:t>
            </a:r>
            <a:r>
              <a:rPr lang="pt-BR" altLang="zh-CN" sz="1800" b="1">
                <a:latin typeface="Times New Roman" panose="02020603050405020304" pitchFamily="18" charset="0"/>
              </a:rPr>
              <a:t>O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4</a:t>
            </a:r>
            <a:r>
              <a:rPr lang="pt-BR" altLang="zh-CN" sz="1800" b="1" baseline="30000">
                <a:latin typeface="Times New Roman" panose="02020603050405020304" pitchFamily="18" charset="0"/>
              </a:rPr>
              <a:t>2- </a:t>
            </a:r>
            <a:r>
              <a:rPr lang="pt-BR" altLang="zh-CN" sz="1800" b="1">
                <a:latin typeface="Times New Roman" panose="02020603050405020304" pitchFamily="18" charset="0"/>
              </a:rPr>
              <a:t>+ H</a:t>
            </a:r>
            <a:r>
              <a:rPr lang="pt-BR" altLang="zh-CN" sz="1800" b="1" baseline="30000">
                <a:latin typeface="Times New Roman" panose="02020603050405020304" pitchFamily="18" charset="0"/>
              </a:rPr>
              <a:t>+</a:t>
            </a:r>
            <a:r>
              <a:rPr lang="pt-BR" altLang="zh-CN" sz="1800" b="1">
                <a:latin typeface="Times New Roman" panose="02020603050405020304" pitchFamily="18" charset="0"/>
              </a:rPr>
              <a:t>          </a:t>
            </a:r>
            <a:r>
              <a:rPr lang="pt-BR" altLang="zh-CN" sz="1800" b="1" i="1">
                <a:latin typeface="Times New Roman" panose="02020603050405020304" pitchFamily="18" charset="0"/>
              </a:rPr>
              <a:t>K</a:t>
            </a:r>
            <a:r>
              <a:rPr lang="pt-BR" altLang="zh-CN" sz="1800" b="1">
                <a:latin typeface="Times New Roman" panose="02020603050405020304" pitchFamily="18" charset="0"/>
              </a:rPr>
              <a:t>a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2</a:t>
            </a:r>
            <a:endParaRPr lang="zh-CN" altLang="zh-CN" sz="1800" b="1">
              <a:latin typeface="Times New Roman" panose="02020603050405020304" pitchFamily="18" charset="0"/>
            </a:endParaRPr>
          </a:p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Times New Roman" panose="02020603050405020304" pitchFamily="18" charset="0"/>
              </a:rPr>
              <a:t>   </a:t>
            </a:r>
            <a:r>
              <a:rPr lang="zh-CN" altLang="zh-CN" sz="1800" b="1">
                <a:latin typeface="Times New Roman" panose="02020603050405020304" pitchFamily="18" charset="0"/>
              </a:rPr>
              <a:t>常温下，向某浓度的草酸溶液中逐滴加入一定量浓度的</a:t>
            </a:r>
            <a:r>
              <a:rPr lang="pt-BR" altLang="zh-CN" sz="1800" b="1">
                <a:latin typeface="Times New Roman" panose="02020603050405020304" pitchFamily="18" charset="0"/>
              </a:rPr>
              <a:t>KOH</a:t>
            </a:r>
            <a:r>
              <a:rPr lang="zh-CN" altLang="zh-CN" sz="1800" b="1">
                <a:latin typeface="Times New Roman" panose="02020603050405020304" pitchFamily="18" charset="0"/>
              </a:rPr>
              <a:t>溶液，所得溶液中</a:t>
            </a:r>
            <a:r>
              <a:rPr lang="en-US" altLang="zh-CN" sz="1800" b="1">
                <a:latin typeface="Times New Roman" panose="02020603050405020304" pitchFamily="18" charset="0"/>
              </a:rPr>
              <a:t> 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Times New Roman" panose="02020603050405020304" pitchFamily="18" charset="0"/>
              </a:rPr>
              <a:t>    </a:t>
            </a:r>
            <a:r>
              <a:rPr lang="pt-BR" altLang="zh-CN" sz="1800" b="1">
                <a:latin typeface="Times New Roman" panose="02020603050405020304" pitchFamily="18" charset="0"/>
              </a:rPr>
              <a:t>H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2</a:t>
            </a:r>
            <a:r>
              <a:rPr lang="pt-BR" altLang="zh-CN" sz="1800" b="1">
                <a:latin typeface="Times New Roman" panose="02020603050405020304" pitchFamily="18" charset="0"/>
              </a:rPr>
              <a:t>C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2</a:t>
            </a:r>
            <a:r>
              <a:rPr lang="pt-BR" altLang="zh-CN" sz="1800" b="1">
                <a:latin typeface="Times New Roman" panose="02020603050405020304" pitchFamily="18" charset="0"/>
              </a:rPr>
              <a:t>O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4</a:t>
            </a:r>
            <a:r>
              <a:rPr lang="zh-CN" altLang="zh-CN" sz="1800" b="1">
                <a:latin typeface="Times New Roman" panose="02020603050405020304" pitchFamily="18" charset="0"/>
              </a:rPr>
              <a:t>、</a:t>
            </a:r>
            <a:r>
              <a:rPr lang="pt-BR" altLang="zh-CN" sz="1800" b="1">
                <a:latin typeface="Times New Roman" panose="02020603050405020304" pitchFamily="18" charset="0"/>
              </a:rPr>
              <a:t>HC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2</a:t>
            </a:r>
            <a:r>
              <a:rPr lang="pt-BR" altLang="zh-CN" sz="1800" b="1">
                <a:latin typeface="Times New Roman" panose="02020603050405020304" pitchFamily="18" charset="0"/>
              </a:rPr>
              <a:t>O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4</a:t>
            </a:r>
            <a:r>
              <a:rPr lang="pt-BR" altLang="zh-CN" sz="1800" b="1" baseline="30000">
                <a:latin typeface="Times New Roman" panose="02020603050405020304" pitchFamily="18" charset="0"/>
              </a:rPr>
              <a:t>-</a:t>
            </a:r>
            <a:r>
              <a:rPr lang="zh-CN" altLang="zh-CN" sz="1800" b="1">
                <a:latin typeface="Times New Roman" panose="02020603050405020304" pitchFamily="18" charset="0"/>
              </a:rPr>
              <a:t>、</a:t>
            </a:r>
            <a:r>
              <a:rPr lang="pt-BR" altLang="zh-CN" sz="1800" b="1">
                <a:latin typeface="Times New Roman" panose="02020603050405020304" pitchFamily="18" charset="0"/>
              </a:rPr>
              <a:t>C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2</a:t>
            </a:r>
            <a:r>
              <a:rPr lang="pt-BR" altLang="zh-CN" sz="1800" b="1">
                <a:latin typeface="Times New Roman" panose="02020603050405020304" pitchFamily="18" charset="0"/>
              </a:rPr>
              <a:t>O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4</a:t>
            </a:r>
            <a:r>
              <a:rPr lang="pt-BR" altLang="zh-CN" sz="1800" b="1" baseline="30000">
                <a:latin typeface="Times New Roman" panose="02020603050405020304" pitchFamily="18" charset="0"/>
              </a:rPr>
              <a:t>2-</a:t>
            </a:r>
            <a:r>
              <a:rPr lang="zh-CN" altLang="zh-CN" sz="1800" b="1">
                <a:latin typeface="Times New Roman" panose="02020603050405020304" pitchFamily="18" charset="0"/>
              </a:rPr>
              <a:t>三种微粒的物质的量分数</a:t>
            </a:r>
            <a:r>
              <a:rPr lang="pt-BR" altLang="zh-CN" sz="1800" b="1">
                <a:latin typeface="Times New Roman" panose="02020603050405020304" pitchFamily="18" charset="0"/>
              </a:rPr>
              <a:t>(</a:t>
            </a:r>
            <a:r>
              <a:rPr lang="en-US" altLang="zh-CN" sz="1800" b="1">
                <a:latin typeface="Times New Roman" panose="02020603050405020304" pitchFamily="18" charset="0"/>
              </a:rPr>
              <a:t>δ</a:t>
            </a:r>
            <a:r>
              <a:rPr lang="pt-BR" altLang="zh-CN" sz="1800" b="1">
                <a:latin typeface="Times New Roman" panose="02020603050405020304" pitchFamily="18" charset="0"/>
              </a:rPr>
              <a:t>)</a:t>
            </a:r>
            <a:r>
              <a:rPr lang="zh-CN" altLang="zh-CN" sz="1800" b="1">
                <a:latin typeface="Times New Roman" panose="02020603050405020304" pitchFamily="18" charset="0"/>
              </a:rPr>
              <a:t>与溶液</a:t>
            </a:r>
            <a:r>
              <a:rPr lang="pt-BR" altLang="zh-CN" sz="1800" b="1">
                <a:latin typeface="Times New Roman" panose="02020603050405020304" pitchFamily="18" charset="0"/>
              </a:rPr>
              <a:t>pH</a:t>
            </a:r>
            <a:r>
              <a:rPr lang="zh-CN" altLang="zh-CN" sz="1800" b="1">
                <a:latin typeface="Times New Roman" panose="02020603050405020304" pitchFamily="18" charset="0"/>
              </a:rPr>
              <a:t>的关系如图所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Times New Roman" panose="02020603050405020304" pitchFamily="18" charset="0"/>
              </a:rPr>
              <a:t>     </a:t>
            </a:r>
            <a:r>
              <a:rPr lang="zh-CN" altLang="zh-CN" sz="1800" b="1">
                <a:latin typeface="Times New Roman" panose="02020603050405020304" pitchFamily="18" charset="0"/>
              </a:rPr>
              <a:t>示，则下列说法中</a:t>
            </a:r>
            <a:r>
              <a:rPr lang="zh-CN" altLang="zh-CN" sz="1800" b="1">
                <a:solidFill>
                  <a:srgbClr val="C00000"/>
                </a:solidFill>
                <a:latin typeface="Times New Roman" panose="02020603050405020304" pitchFamily="18" charset="0"/>
              </a:rPr>
              <a:t>不正确</a:t>
            </a:r>
            <a:r>
              <a:rPr lang="zh-CN" altLang="zh-CN" sz="1800" b="1">
                <a:latin typeface="Times New Roman" panose="02020603050405020304" pitchFamily="18" charset="0"/>
              </a:rPr>
              <a:t>的是（</a:t>
            </a:r>
            <a:r>
              <a:rPr lang="en-US" altLang="zh-CN" sz="1800" b="1">
                <a:latin typeface="Times New Roman" panose="02020603050405020304" pitchFamily="18" charset="0"/>
              </a:rPr>
              <a:t>            </a:t>
            </a:r>
            <a:r>
              <a:rPr lang="zh-CN" altLang="en-US" sz="1800" b="1">
                <a:latin typeface="Times New Roman" panose="02020603050405020304" pitchFamily="18" charset="0"/>
              </a:rPr>
              <a:t>）</a:t>
            </a:r>
            <a:r>
              <a:rPr lang="pt-BR" altLang="zh-CN" sz="1800" b="1">
                <a:latin typeface="Times New Roman" panose="02020603050405020304" pitchFamily="18" charset="0"/>
              </a:rPr>
              <a:t> </a:t>
            </a:r>
            <a:endParaRPr lang="pt-BR" altLang="zh-CN" sz="1800" b="1">
              <a:latin typeface="Times New Roman" panose="02020603050405020304" pitchFamily="18" charset="0"/>
            </a:endParaRPr>
          </a:p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pt-BR" altLang="zh-CN" sz="1800" b="1">
                <a:latin typeface="Times New Roman" panose="02020603050405020304" pitchFamily="18" charset="0"/>
              </a:rPr>
              <a:t>     A</a:t>
            </a:r>
            <a:r>
              <a:rPr lang="zh-CN" altLang="zh-CN" sz="1800" b="1">
                <a:latin typeface="Times New Roman" panose="02020603050405020304" pitchFamily="18" charset="0"/>
              </a:rPr>
              <a:t>．</a:t>
            </a:r>
            <a:r>
              <a:rPr lang="pt-BR" altLang="zh-CN" sz="1800" b="1">
                <a:latin typeface="Times New Roman" panose="02020603050405020304" pitchFamily="18" charset="0"/>
              </a:rPr>
              <a:t>pH=1</a:t>
            </a:r>
            <a:r>
              <a:rPr lang="en-US" altLang="zh-CN" sz="1800" b="1">
                <a:latin typeface="Times New Roman" panose="02020603050405020304" pitchFamily="18" charset="0"/>
              </a:rPr>
              <a:t>.</a:t>
            </a:r>
            <a:r>
              <a:rPr lang="pt-BR" altLang="zh-CN" sz="1800" b="1">
                <a:latin typeface="Times New Roman" panose="02020603050405020304" pitchFamily="18" charset="0"/>
              </a:rPr>
              <a:t>2</a:t>
            </a:r>
            <a:r>
              <a:rPr lang="zh-CN" altLang="zh-CN" sz="1800" b="1">
                <a:latin typeface="Times New Roman" panose="02020603050405020304" pitchFamily="18" charset="0"/>
              </a:rPr>
              <a:t>溶液中：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 i="1">
                <a:latin typeface="Times New Roman" panose="02020603050405020304" pitchFamily="18" charset="0"/>
              </a:rPr>
              <a:t>           </a:t>
            </a:r>
            <a:r>
              <a:rPr lang="pt-BR" altLang="zh-CN" sz="1800" b="1" i="1">
                <a:latin typeface="Times New Roman" panose="02020603050405020304" pitchFamily="18" charset="0"/>
              </a:rPr>
              <a:t>c</a:t>
            </a:r>
            <a:r>
              <a:rPr lang="pt-BR" altLang="zh-CN" sz="1800" b="1">
                <a:latin typeface="Times New Roman" panose="02020603050405020304" pitchFamily="18" charset="0"/>
              </a:rPr>
              <a:t>(K</a:t>
            </a:r>
            <a:r>
              <a:rPr lang="pt-BR" altLang="zh-CN" sz="1800" b="1" baseline="30000">
                <a:latin typeface="Times New Roman" panose="02020603050405020304" pitchFamily="18" charset="0"/>
              </a:rPr>
              <a:t>+</a:t>
            </a:r>
            <a:r>
              <a:rPr lang="pt-BR" altLang="zh-CN" sz="1800" b="1">
                <a:latin typeface="Times New Roman" panose="02020603050405020304" pitchFamily="18" charset="0"/>
              </a:rPr>
              <a:t>)+</a:t>
            </a:r>
            <a:r>
              <a:rPr lang="pt-BR" altLang="zh-CN" sz="1800" b="1" i="1">
                <a:latin typeface="Times New Roman" panose="02020603050405020304" pitchFamily="18" charset="0"/>
              </a:rPr>
              <a:t>c</a:t>
            </a:r>
            <a:r>
              <a:rPr lang="pt-BR" altLang="zh-CN" sz="1800" b="1">
                <a:latin typeface="Times New Roman" panose="02020603050405020304" pitchFamily="18" charset="0"/>
              </a:rPr>
              <a:t>(H</a:t>
            </a:r>
            <a:r>
              <a:rPr lang="pt-BR" altLang="zh-CN" sz="1800" b="1" baseline="30000">
                <a:latin typeface="Times New Roman" panose="02020603050405020304" pitchFamily="18" charset="0"/>
              </a:rPr>
              <a:t>+</a:t>
            </a:r>
            <a:r>
              <a:rPr lang="pt-BR" altLang="zh-CN" sz="1800" b="1">
                <a:latin typeface="Times New Roman" panose="02020603050405020304" pitchFamily="18" charset="0"/>
              </a:rPr>
              <a:t>)=c(OH</a:t>
            </a:r>
            <a:r>
              <a:rPr lang="pt-BR" altLang="zh-CN" sz="1800" b="1" baseline="30000">
                <a:latin typeface="Times New Roman" panose="02020603050405020304" pitchFamily="18" charset="0"/>
              </a:rPr>
              <a:t>-</a:t>
            </a:r>
            <a:r>
              <a:rPr lang="pt-BR" altLang="zh-CN" sz="1800" b="1">
                <a:latin typeface="Times New Roman" panose="02020603050405020304" pitchFamily="18" charset="0"/>
              </a:rPr>
              <a:t>)+</a:t>
            </a:r>
            <a:r>
              <a:rPr lang="pt-BR" altLang="zh-CN" sz="1800" b="1" i="1">
                <a:latin typeface="Times New Roman" panose="02020603050405020304" pitchFamily="18" charset="0"/>
              </a:rPr>
              <a:t>c</a:t>
            </a:r>
            <a:r>
              <a:rPr lang="pt-BR" altLang="zh-CN" sz="1800" b="1">
                <a:latin typeface="Times New Roman" panose="02020603050405020304" pitchFamily="18" charset="0"/>
              </a:rPr>
              <a:t>(H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2</a:t>
            </a:r>
            <a:r>
              <a:rPr lang="pt-BR" altLang="zh-CN" sz="1800" b="1">
                <a:latin typeface="Times New Roman" panose="02020603050405020304" pitchFamily="18" charset="0"/>
              </a:rPr>
              <a:t>C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2</a:t>
            </a:r>
            <a:r>
              <a:rPr lang="pt-BR" altLang="zh-CN" sz="1800" b="1">
                <a:latin typeface="Times New Roman" panose="02020603050405020304" pitchFamily="18" charset="0"/>
              </a:rPr>
              <a:t>O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4</a:t>
            </a:r>
            <a:r>
              <a:rPr lang="pt-BR" altLang="zh-CN" sz="1800" b="1">
                <a:latin typeface="Times New Roman" panose="02020603050405020304" pitchFamily="18" charset="0"/>
              </a:rPr>
              <a:t>)</a:t>
            </a:r>
            <a:endParaRPr lang="zh-CN" altLang="zh-CN" sz="1800" b="1">
              <a:latin typeface="Times New Roman" panose="02020603050405020304" pitchFamily="18" charset="0"/>
            </a:endParaRPr>
          </a:p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pt-BR" altLang="zh-CN" sz="1800" b="1">
                <a:latin typeface="Times New Roman" panose="02020603050405020304" pitchFamily="18" charset="0"/>
              </a:rPr>
              <a:t>     B</a:t>
            </a:r>
            <a:r>
              <a:rPr lang="zh-CN" altLang="zh-CN" sz="1800" b="1">
                <a:latin typeface="Times New Roman" panose="02020603050405020304" pitchFamily="18" charset="0"/>
              </a:rPr>
              <a:t>．</a:t>
            </a:r>
            <a:r>
              <a:rPr lang="pt-BR" altLang="zh-CN" sz="1800" b="1">
                <a:latin typeface="Times New Roman" panose="02020603050405020304" pitchFamily="18" charset="0"/>
              </a:rPr>
              <a:t>pH=2</a:t>
            </a:r>
            <a:r>
              <a:rPr lang="en-US" altLang="pt-BR" sz="1800" b="1">
                <a:latin typeface="Times New Roman" panose="02020603050405020304" pitchFamily="18" charset="0"/>
              </a:rPr>
              <a:t>.</a:t>
            </a:r>
            <a:r>
              <a:rPr lang="pt-BR" altLang="zh-CN" sz="1800" b="1">
                <a:latin typeface="Times New Roman" panose="02020603050405020304" pitchFamily="18" charset="0"/>
              </a:rPr>
              <a:t>7</a:t>
            </a:r>
            <a:r>
              <a:rPr lang="zh-CN" altLang="zh-CN" sz="1800" b="1">
                <a:latin typeface="Times New Roman" panose="02020603050405020304" pitchFamily="18" charset="0"/>
              </a:rPr>
              <a:t>溶液中：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 i="1">
                <a:latin typeface="Times New Roman" panose="02020603050405020304" pitchFamily="18" charset="0"/>
              </a:rPr>
              <a:t>          </a:t>
            </a:r>
            <a:r>
              <a:rPr lang="pt-BR" altLang="zh-CN" sz="1800" b="1" i="1">
                <a:latin typeface="Times New Roman" panose="02020603050405020304" pitchFamily="18" charset="0"/>
              </a:rPr>
              <a:t>c</a:t>
            </a:r>
            <a:r>
              <a:rPr lang="pt-BR" altLang="zh-CN" sz="1800" b="1" baseline="30000">
                <a:latin typeface="Times New Roman" panose="02020603050405020304" pitchFamily="18" charset="0"/>
              </a:rPr>
              <a:t>2</a:t>
            </a:r>
            <a:r>
              <a:rPr lang="pt-BR" altLang="zh-CN" sz="1800" b="1">
                <a:latin typeface="Times New Roman" panose="02020603050405020304" pitchFamily="18" charset="0"/>
              </a:rPr>
              <a:t>(HC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2</a:t>
            </a:r>
            <a:r>
              <a:rPr lang="pt-BR" altLang="zh-CN" sz="1800" b="1">
                <a:latin typeface="Times New Roman" panose="02020603050405020304" pitchFamily="18" charset="0"/>
              </a:rPr>
              <a:t>O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4</a:t>
            </a:r>
            <a:r>
              <a:rPr lang="pt-BR" altLang="zh-CN" sz="1800" b="1" baseline="30000">
                <a:latin typeface="Times New Roman" panose="02020603050405020304" pitchFamily="18" charset="0"/>
              </a:rPr>
              <a:t>-</a:t>
            </a:r>
            <a:r>
              <a:rPr lang="pt-BR" altLang="zh-CN" sz="1800" b="1">
                <a:latin typeface="Times New Roman" panose="02020603050405020304" pitchFamily="18" charset="0"/>
              </a:rPr>
              <a:t>)/[</a:t>
            </a:r>
            <a:r>
              <a:rPr lang="pt-BR" altLang="zh-CN" sz="1800" b="1" i="1">
                <a:latin typeface="Times New Roman" panose="02020603050405020304" pitchFamily="18" charset="0"/>
              </a:rPr>
              <a:t>c</a:t>
            </a:r>
            <a:r>
              <a:rPr lang="pt-BR" altLang="zh-CN" sz="1800" b="1">
                <a:latin typeface="Times New Roman" panose="02020603050405020304" pitchFamily="18" charset="0"/>
              </a:rPr>
              <a:t>(H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2</a:t>
            </a:r>
            <a:r>
              <a:rPr lang="pt-BR" altLang="zh-CN" sz="1800" b="1">
                <a:latin typeface="Times New Roman" panose="02020603050405020304" pitchFamily="18" charset="0"/>
              </a:rPr>
              <a:t>C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2</a:t>
            </a:r>
            <a:r>
              <a:rPr lang="pt-BR" altLang="zh-CN" sz="1800" b="1">
                <a:latin typeface="Times New Roman" panose="02020603050405020304" pitchFamily="18" charset="0"/>
              </a:rPr>
              <a:t>O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4</a:t>
            </a:r>
            <a:r>
              <a:rPr lang="pt-BR" altLang="zh-CN" sz="1800" b="1">
                <a:latin typeface="Times New Roman" panose="02020603050405020304" pitchFamily="18" charset="0"/>
              </a:rPr>
              <a:t>)×</a:t>
            </a:r>
            <a:r>
              <a:rPr lang="pt-BR" altLang="zh-CN" sz="1800" b="1" i="1">
                <a:latin typeface="Times New Roman" panose="02020603050405020304" pitchFamily="18" charset="0"/>
              </a:rPr>
              <a:t>c</a:t>
            </a:r>
            <a:r>
              <a:rPr lang="pt-BR" altLang="zh-CN" sz="1800" b="1">
                <a:latin typeface="Times New Roman" panose="02020603050405020304" pitchFamily="18" charset="0"/>
              </a:rPr>
              <a:t>(C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2</a:t>
            </a:r>
            <a:r>
              <a:rPr lang="pt-BR" altLang="zh-CN" sz="1800" b="1">
                <a:latin typeface="Times New Roman" panose="02020603050405020304" pitchFamily="18" charset="0"/>
              </a:rPr>
              <a:t>O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4</a:t>
            </a:r>
            <a:r>
              <a:rPr lang="pt-BR" altLang="zh-CN" sz="1800" b="1" baseline="30000">
                <a:latin typeface="Times New Roman" panose="02020603050405020304" pitchFamily="18" charset="0"/>
              </a:rPr>
              <a:t>2-</a:t>
            </a:r>
            <a:r>
              <a:rPr lang="pt-BR" altLang="zh-CN" sz="1800" b="1">
                <a:latin typeface="Times New Roman" panose="02020603050405020304" pitchFamily="18" charset="0"/>
              </a:rPr>
              <a:t>)]=1000</a:t>
            </a:r>
            <a:endParaRPr lang="zh-CN" altLang="zh-CN" sz="1800" b="1">
              <a:latin typeface="Times New Roman" panose="02020603050405020304" pitchFamily="18" charset="0"/>
            </a:endParaRPr>
          </a:p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pt-BR" altLang="zh-CN" sz="1800" b="1">
                <a:latin typeface="Times New Roman" panose="02020603050405020304" pitchFamily="18" charset="0"/>
              </a:rPr>
              <a:t>     C</a:t>
            </a:r>
            <a:r>
              <a:rPr lang="zh-CN" altLang="zh-CN" sz="1800" b="1">
                <a:latin typeface="Times New Roman" panose="02020603050405020304" pitchFamily="18" charset="0"/>
              </a:rPr>
              <a:t>．将相同物质的量的</a:t>
            </a:r>
            <a:r>
              <a:rPr lang="pt-BR" altLang="zh-CN" sz="1800" b="1">
                <a:latin typeface="Times New Roman" panose="02020603050405020304" pitchFamily="18" charset="0"/>
              </a:rPr>
              <a:t>KHC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2</a:t>
            </a:r>
            <a:r>
              <a:rPr lang="pt-BR" altLang="zh-CN" sz="1800" b="1">
                <a:latin typeface="Times New Roman" panose="02020603050405020304" pitchFamily="18" charset="0"/>
              </a:rPr>
              <a:t>O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4</a:t>
            </a:r>
            <a:r>
              <a:rPr lang="zh-CN" altLang="zh-CN" sz="1800" b="1">
                <a:latin typeface="Times New Roman" panose="02020603050405020304" pitchFamily="18" charset="0"/>
              </a:rPr>
              <a:t>和</a:t>
            </a:r>
            <a:r>
              <a:rPr lang="pt-BR" altLang="zh-CN" sz="1800" b="1">
                <a:latin typeface="Times New Roman" panose="02020603050405020304" pitchFamily="18" charset="0"/>
              </a:rPr>
              <a:t>K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2</a:t>
            </a:r>
            <a:r>
              <a:rPr lang="pt-BR" altLang="zh-CN" sz="1800" b="1">
                <a:latin typeface="Times New Roman" panose="02020603050405020304" pitchFamily="18" charset="0"/>
              </a:rPr>
              <a:t>C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2</a:t>
            </a:r>
            <a:r>
              <a:rPr lang="pt-BR" altLang="zh-CN" sz="1800" b="1">
                <a:latin typeface="Times New Roman" panose="02020603050405020304" pitchFamily="18" charset="0"/>
              </a:rPr>
              <a:t>O</a:t>
            </a:r>
            <a:r>
              <a:rPr lang="pt-BR" altLang="zh-CN" sz="1800" b="1" baseline="-25000">
                <a:latin typeface="Times New Roman" panose="02020603050405020304" pitchFamily="18" charset="0"/>
              </a:rPr>
              <a:t>4</a:t>
            </a:r>
            <a:r>
              <a:rPr lang="zh-CN" altLang="zh-CN" sz="1800" b="1">
                <a:latin typeface="Times New Roman" panose="02020603050405020304" pitchFamily="18" charset="0"/>
              </a:rPr>
              <a:t>固体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Times New Roman" panose="02020603050405020304" pitchFamily="18" charset="0"/>
              </a:rPr>
              <a:t>           </a:t>
            </a:r>
            <a:r>
              <a:rPr lang="zh-CN" altLang="zh-CN" sz="1800" b="1">
                <a:latin typeface="Times New Roman" panose="02020603050405020304" pitchFamily="18" charset="0"/>
              </a:rPr>
              <a:t>完全溶于水所得混合液的</a:t>
            </a:r>
            <a:r>
              <a:rPr lang="pt-BR" altLang="zh-CN" sz="1800" b="1">
                <a:latin typeface="Times New Roman" panose="02020603050405020304" pitchFamily="18" charset="0"/>
              </a:rPr>
              <a:t>pH</a:t>
            </a:r>
            <a:r>
              <a:rPr lang="zh-CN" altLang="zh-CN" sz="1800" b="1">
                <a:latin typeface="Times New Roman" panose="02020603050405020304" pitchFamily="18" charset="0"/>
              </a:rPr>
              <a:t>为</a:t>
            </a:r>
            <a:r>
              <a:rPr lang="pt-BR" altLang="zh-CN" sz="1800" b="1">
                <a:latin typeface="Times New Roman" panose="02020603050405020304" pitchFamily="18" charset="0"/>
              </a:rPr>
              <a:t>4</a:t>
            </a:r>
            <a:r>
              <a:rPr lang="en-US" altLang="zh-CN" sz="1800" b="1">
                <a:latin typeface="Times New Roman" panose="02020603050405020304" pitchFamily="18" charset="0"/>
              </a:rPr>
              <a:t>.</a:t>
            </a:r>
            <a:r>
              <a:rPr lang="pt-BR" altLang="zh-CN" sz="1800" b="1">
                <a:latin typeface="Times New Roman" panose="02020603050405020304" pitchFamily="18" charset="0"/>
              </a:rPr>
              <a:t>2</a:t>
            </a:r>
            <a:endParaRPr lang="zh-CN" altLang="zh-CN" sz="1800" b="1">
              <a:latin typeface="Times New Roman" panose="02020603050405020304" pitchFamily="18" charset="0"/>
            </a:endParaRPr>
          </a:p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Times New Roman" panose="02020603050405020304" pitchFamily="18" charset="0"/>
              </a:rPr>
              <a:t>     D</a:t>
            </a:r>
            <a:r>
              <a:rPr lang="zh-CN" altLang="zh-CN" sz="1800" b="1">
                <a:latin typeface="Times New Roman" panose="02020603050405020304" pitchFamily="18" charset="0"/>
              </a:rPr>
              <a:t>．向</a:t>
            </a:r>
            <a:r>
              <a:rPr lang="en-US" altLang="zh-CN" sz="1800" b="1">
                <a:latin typeface="Times New Roman" panose="02020603050405020304" pitchFamily="18" charset="0"/>
              </a:rPr>
              <a:t>pH=1.2</a:t>
            </a:r>
            <a:r>
              <a:rPr lang="zh-CN" altLang="zh-CN" sz="1800" b="1">
                <a:latin typeface="Times New Roman" panose="02020603050405020304" pitchFamily="18" charset="0"/>
              </a:rPr>
              <a:t>的溶液中加</a:t>
            </a:r>
            <a:r>
              <a:rPr lang="en-US" altLang="zh-CN" sz="1800" b="1">
                <a:latin typeface="Times New Roman" panose="02020603050405020304" pitchFamily="18" charset="0"/>
              </a:rPr>
              <a:t>KOH</a:t>
            </a:r>
            <a:r>
              <a:rPr lang="zh-CN" altLang="zh-CN" sz="1800" b="1">
                <a:latin typeface="Times New Roman" panose="02020603050405020304" pitchFamily="18" charset="0"/>
              </a:rPr>
              <a:t>溶液将</a:t>
            </a:r>
            <a:r>
              <a:rPr lang="en-US" altLang="zh-CN" sz="1800" b="1">
                <a:latin typeface="Times New Roman" panose="02020603050405020304" pitchFamily="18" charset="0"/>
              </a:rPr>
              <a:t>pH</a:t>
            </a:r>
            <a:r>
              <a:rPr lang="zh-CN" altLang="zh-CN" sz="1800" b="1">
                <a:latin typeface="Times New Roman" panose="02020603050405020304" pitchFamily="18" charset="0"/>
              </a:rPr>
              <a:t>增大至</a:t>
            </a:r>
            <a:r>
              <a:rPr lang="en-US" altLang="zh-CN" sz="1800" b="1">
                <a:latin typeface="Times New Roman" panose="02020603050405020304" pitchFamily="18" charset="0"/>
              </a:rPr>
              <a:t>4.2</a:t>
            </a:r>
            <a:r>
              <a:rPr lang="zh-CN" altLang="zh-CN" sz="1800" b="1">
                <a:latin typeface="Times New Roman" panose="02020603050405020304" pitchFamily="18" charset="0"/>
              </a:rPr>
              <a:t>的过程中水的电离</a:t>
            </a:r>
            <a:r>
              <a:rPr lang="zh-CN" altLang="en-US" sz="1800" b="1">
                <a:latin typeface="Times New Roman" panose="02020603050405020304" pitchFamily="18" charset="0"/>
              </a:rPr>
              <a:t>程</a:t>
            </a:r>
            <a:r>
              <a:rPr lang="zh-CN" altLang="zh-CN" sz="1800" b="1">
                <a:latin typeface="Times New Roman" panose="02020603050405020304" pitchFamily="18" charset="0"/>
              </a:rPr>
              <a:t>度</a:t>
            </a:r>
            <a:endParaRPr lang="zh-CN" altLang="zh-CN" sz="1800" b="1">
              <a:latin typeface="Times New Roman" panose="02020603050405020304" pitchFamily="18" charset="0"/>
            </a:endParaRPr>
          </a:p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zh-CN" sz="1800" b="1">
                <a:latin typeface="Times New Roman" panose="02020603050405020304" pitchFamily="18" charset="0"/>
              </a:rPr>
              <a:t>           一定增大</a:t>
            </a:r>
            <a:r>
              <a:rPr lang="en-US" altLang="zh-CN" sz="1800" b="1">
                <a:solidFill>
                  <a:srgbClr val="FF0000"/>
                </a:solidFill>
                <a:latin typeface="Times New Roman" panose="02020603050405020304" pitchFamily="18" charset="0"/>
              </a:rPr>
              <a:t>   </a:t>
            </a:r>
            <a:endParaRPr lang="en-US" altLang="zh-CN" sz="18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0" lvl="0" indent="0" eaLnBrk="1" fontAlgn="ctr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 b="1">
                <a:solidFill>
                  <a:srgbClr val="FF0000"/>
                </a:solidFill>
                <a:latin typeface="Times New Roman" panose="02020603050405020304" pitchFamily="18" charset="0"/>
              </a:rPr>
              <a:t>            （注：可以计算一下草酸的电离平衡常数</a:t>
            </a:r>
            <a:r>
              <a:rPr lang="en-US" altLang="zh-CN" sz="1800" b="1" i="1">
                <a:solidFill>
                  <a:srgbClr val="FF0000"/>
                </a:solidFill>
                <a:latin typeface="Times New Roman" panose="02020603050405020304" pitchFamily="18" charset="0"/>
              </a:rPr>
              <a:t>K</a:t>
            </a:r>
            <a:r>
              <a:rPr lang="en-US" altLang="zh-CN" sz="1800" b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18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1800" b="1">
                <a:solidFill>
                  <a:srgbClr val="FF0000"/>
                </a:solidFill>
                <a:latin typeface="Times New Roman" panose="02020603050405020304" pitchFamily="18" charset="0"/>
              </a:rPr>
              <a:t>  </a:t>
            </a:r>
            <a:r>
              <a:rPr lang="zh-CN" altLang="en-US" sz="1800" b="1">
                <a:solidFill>
                  <a:srgbClr val="FF00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18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1800" b="1" i="1">
                <a:solidFill>
                  <a:srgbClr val="FF0000"/>
                </a:solidFill>
                <a:latin typeface="Times New Roman" panose="02020603050405020304" pitchFamily="18" charset="0"/>
              </a:rPr>
              <a:t>K</a:t>
            </a:r>
            <a:r>
              <a:rPr lang="en-US" altLang="zh-CN" sz="1800" b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18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1800" b="1">
                <a:solidFill>
                  <a:srgbClr val="FF0000"/>
                </a:solidFill>
                <a:latin typeface="Times New Roman" panose="02020603050405020304" pitchFamily="18" charset="0"/>
              </a:rPr>
              <a:t>）</a:t>
            </a:r>
            <a:endParaRPr lang="zh-CN" altLang="zh-CN" sz="18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096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463" y="585788"/>
            <a:ext cx="504825" cy="142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6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463" y="981075"/>
            <a:ext cx="504825" cy="1444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矩形 5"/>
          <p:cNvSpPr/>
          <p:nvPr/>
        </p:nvSpPr>
        <p:spPr>
          <a:xfrm>
            <a:off x="4139952" y="1917338"/>
            <a:ext cx="524503" cy="64632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/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C</a:t>
            </a:r>
            <a:endParaRPr kumimoji="0" lang="zh-CN" altLang="en-US" sz="3600" b="1" i="0" u="none" strike="noStrike" kern="1200" cap="none" spc="50" normalizeH="0" baseline="0" noProof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0966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625" y="2133600"/>
            <a:ext cx="3414713" cy="2663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矩形 7"/>
          <p:cNvSpPr/>
          <p:nvPr/>
        </p:nvSpPr>
        <p:spPr>
          <a:xfrm>
            <a:off x="395288" y="620713"/>
            <a:ext cx="8353425" cy="1200150"/>
          </a:xfrm>
          <a:prstGeom prst="rect">
            <a:avLst/>
          </a:prstGeom>
          <a:solidFill>
            <a:srgbClr val="0E2C18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</a:rPr>
              <a:t>          考点：电荷守恒、等式变形与平衡常数的转化、</a:t>
            </a:r>
            <a:endParaRPr lang="en-US" altLang="zh-CN" sz="2400" b="1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solidFill>
                  <a:schemeClr val="bg1"/>
                </a:solidFill>
                <a:latin typeface="Arial" panose="020b0604020202020204" pitchFamily="34" charset="0"/>
              </a:rPr>
              <a:t>                     </a:t>
            </a: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</a:rPr>
              <a:t>电离与水解比较、水的电离影响等。</a:t>
            </a:r>
            <a:endParaRPr lang="en-US" altLang="zh-CN" sz="24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23850" y="765175"/>
            <a:ext cx="8496300" cy="3416300"/>
          </a:xfrm>
          <a:prstGeom prst="rect">
            <a:avLst/>
          </a:prstGeom>
          <a:solidFill>
            <a:schemeClr val="bg2"/>
          </a:solidFill>
        </p:spPr>
        <p:txBody>
          <a:bodyPr>
            <a:spAutoFit/>
          </a:bodyPr>
          <a:lstStyle/>
          <a:p>
            <a:pPr marL="0" marR="0" lvl="0" indent="267970" algn="just" defTabSz="914400" rtl="0" eaLnBrk="1" fontAlgn="ctr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课堂</a:t>
            </a:r>
            <a:r>
              <a:rPr kumimoji="0" lang="zh-CN" altLang="zh-CN" sz="1800" b="1" i="0" u="none" strike="noStrike" kern="1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总结：</a:t>
            </a:r>
            <a:r>
              <a:rPr kumimoji="0" lang="zh-CN" altLang="en-US" sz="1800" b="1" i="0" u="none" strike="noStrike" kern="1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核心是抓住溶质、离子、分子的量的变化关系。</a:t>
            </a:r>
            <a:endParaRPr kumimoji="0" lang="en-US" altLang="zh-CN" sz="1800" b="1" i="0" u="none" strike="noStrike" kern="1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267970" algn="just" defTabSz="914400" rtl="0" eaLnBrk="1" fontAlgn="ctr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溶液中的离子平衡图像分析要注意以下几点</a:t>
            </a:r>
            <a:endParaRPr kumimoji="0" lang="zh-CN" altLang="zh-CN" sz="1800" b="0" i="0" u="none" strike="noStrike" kern="1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267970" algn="just" defTabSz="914400" rtl="0" eaLnBrk="1" fontAlgn="ctr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kumimoji="0" lang="zh-CN" altLang="zh-CN" sz="1800" b="1" i="0" u="none" strike="noStrike" kern="1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物质的性质（化学反应中量不同，产物不同）要熟悉；</a:t>
            </a:r>
            <a:endParaRPr kumimoji="0" lang="zh-CN" altLang="zh-CN" sz="1800" b="0" i="0" u="none" strike="noStrike" kern="1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267970" algn="just" defTabSz="914400" rtl="0" eaLnBrk="1" fontAlgn="ctr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kumimoji="0" lang="zh-CN" altLang="zh-CN" sz="1800" b="1" i="0" u="none" strike="noStrike" kern="1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溶液中溶质、离子、分子要理清；</a:t>
            </a:r>
            <a:endParaRPr kumimoji="0" lang="zh-CN" altLang="zh-CN" sz="1800" b="0" i="0" u="none" strike="noStrike" kern="1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267970" algn="just" defTabSz="914400" rtl="0" eaLnBrk="1" fontAlgn="ctr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3.</a:t>
            </a:r>
            <a:r>
              <a:rPr kumimoji="0" lang="zh-CN" altLang="zh-CN" sz="1800" b="1" i="0" u="none" strike="noStrike" kern="1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溶液酸、碱性的变化要落实；</a:t>
            </a:r>
            <a:endParaRPr kumimoji="0" lang="zh-CN" altLang="zh-CN" sz="1800" b="0" i="0" u="none" strike="noStrike" kern="1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267970" algn="just" defTabSz="914400" rtl="0" eaLnBrk="1" fontAlgn="ctr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4.</a:t>
            </a:r>
            <a:r>
              <a:rPr kumimoji="0" lang="zh-CN" altLang="zh-CN" sz="1800" b="1" i="0" u="none" strike="noStrike" kern="1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各点、线的含义、</a:t>
            </a:r>
            <a:r>
              <a:rPr kumimoji="0" lang="zh-CN" altLang="en-US" sz="1800" b="1" i="0" u="none" strike="noStrike" kern="1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等量关系、</a:t>
            </a:r>
            <a:r>
              <a:rPr kumimoji="0" lang="zh-CN" altLang="zh-CN" sz="1800" b="1" i="0" u="none" strike="noStrike" kern="1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衍生出的比值关系会变形；</a:t>
            </a:r>
            <a:endParaRPr kumimoji="0" lang="zh-CN" altLang="zh-CN" sz="1800" b="0" i="0" u="none" strike="noStrike" kern="1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267970" algn="just" defTabSz="914400" rtl="0" eaLnBrk="1" fontAlgn="ctr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5.</a:t>
            </a:r>
            <a:r>
              <a:rPr kumimoji="0" lang="zh-CN" altLang="zh-CN" sz="1800" b="1" i="0" u="none" strike="noStrike" kern="1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溶液中的离子浓度大小关系、理清电荷守恒、物料守恒、质子守恒关系。</a:t>
            </a:r>
            <a:endParaRPr kumimoji="0" lang="en-US" altLang="zh-CN" sz="1800" b="1" i="0" u="none" strike="noStrike" kern="1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267970" algn="just" defTabSz="914400" rtl="0" eaLnBrk="1" fontAlgn="ctr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1550" y="4652963"/>
            <a:ext cx="6553200" cy="708025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000">
                <a:latin typeface="Arial" panose="020b0604020202020204" pitchFamily="34" charset="0"/>
              </a:rPr>
              <a:t>作业：课时作业</a:t>
            </a:r>
            <a:r>
              <a:rPr lang="en-US" altLang="zh-CN" sz="4000">
                <a:latin typeface="Arial" panose="020b0604020202020204" pitchFamily="34" charset="0"/>
              </a:rPr>
              <a:t>---</a:t>
            </a:r>
            <a:r>
              <a:rPr lang="zh-CN" altLang="en-US" sz="4000">
                <a:latin typeface="Arial" panose="020b0604020202020204" pitchFamily="34" charset="0"/>
              </a:rPr>
              <a:t>图像分析</a:t>
            </a:r>
            <a:endParaRPr lang="zh-CN" altLang="en-US" sz="400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5058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750" y="144463"/>
            <a:ext cx="8208963" cy="37893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5059" name="图片 3"/>
          <p:cNvPicPr>
            <a:picLocks noChangeAspect="1"/>
          </p:cNvPicPr>
          <p:nvPr/>
        </p:nvPicPr>
        <p:blipFill>
          <a:blip r:embed="rId4">
            <a:lum bright="12000" contrast="30000"/>
          </a:blip>
          <a:stretch>
            <a:fillRect/>
          </a:stretch>
        </p:blipFill>
        <p:spPr>
          <a:xfrm>
            <a:off x="2051050" y="4006850"/>
            <a:ext cx="4537075" cy="2735263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</p:pic>
      <p:sp>
        <p:nvSpPr>
          <p:cNvPr id="5" name="矩形 4"/>
          <p:cNvSpPr/>
          <p:nvPr/>
        </p:nvSpPr>
        <p:spPr>
          <a:xfrm>
            <a:off x="7452319" y="1124744"/>
            <a:ext cx="524503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/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</a:t>
            </a:r>
            <a:endParaRPr kumimoji="0" lang="zh-CN" altLang="en-US" sz="2400" b="1" i="0" u="none" strike="noStrike" kern="1200" cap="none" spc="50" normalizeH="0" baseline="0" noProof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5061" name="文本框 2"/>
          <p:cNvSpPr txBox="1"/>
          <p:nvPr/>
        </p:nvSpPr>
        <p:spPr>
          <a:xfrm>
            <a:off x="395288" y="4510088"/>
            <a:ext cx="738187" cy="1728787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vert="eaVert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</a:rPr>
              <a:t>试一试</a:t>
            </a:r>
            <a:endParaRPr lang="zh-CN" altLang="en-US" sz="36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TextBox 2"/>
          <p:cNvSpPr txBox="1"/>
          <p:nvPr/>
        </p:nvSpPr>
        <p:spPr>
          <a:xfrm>
            <a:off x="250825" y="115888"/>
            <a:ext cx="8569325" cy="6491287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本专题所必备的基础知识：</a:t>
            </a:r>
            <a:endParaRPr lang="en-US" altLang="zh-CN" sz="1800" b="1"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Times New Roman" panose="02020603050405020304" pitchFamily="18" charset="0"/>
              </a:rPr>
              <a:t>1. </a:t>
            </a:r>
            <a:r>
              <a:rPr lang="zh-CN" altLang="en-US" sz="1800" b="1">
                <a:latin typeface="Times New Roman" panose="02020603050405020304" pitchFamily="18" charset="0"/>
              </a:rPr>
              <a:t>弱电解质的电离平衡</a:t>
            </a:r>
            <a:r>
              <a:rPr lang="en-US" altLang="zh-CN" sz="1800" b="1">
                <a:latin typeface="Times New Roman" panose="02020603050405020304" pitchFamily="18" charset="0"/>
              </a:rPr>
              <a:t>------</a:t>
            </a:r>
            <a:r>
              <a:rPr lang="zh-CN" altLang="en-US" sz="1800" b="1">
                <a:latin typeface="Times New Roman" panose="02020603050405020304" pitchFamily="18" charset="0"/>
              </a:rPr>
              <a:t>平衡常数的应用</a:t>
            </a:r>
            <a:r>
              <a:rPr lang="en-US" altLang="zh-CN" sz="1800" b="1">
                <a:latin typeface="Times New Roman" panose="02020603050405020304" pitchFamily="18" charset="0"/>
              </a:rPr>
              <a:t>------</a:t>
            </a:r>
            <a:r>
              <a:rPr lang="zh-CN" altLang="en-US" sz="1800" b="1">
                <a:latin typeface="Times New Roman" panose="02020603050405020304" pitchFamily="18" charset="0"/>
              </a:rPr>
              <a:t>常常利用变形的方式解决问题；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buNone/>
            </a:pPr>
            <a:r>
              <a:rPr lang="en-US" altLang="zh-CN" sz="1800" b="1">
                <a:latin typeface="Times New Roman" panose="02020603050405020304" pitchFamily="18" charset="0"/>
              </a:rPr>
              <a:t>2. </a:t>
            </a:r>
            <a:r>
              <a:rPr lang="zh-CN" altLang="en-US" sz="1800" b="1">
                <a:latin typeface="Times New Roman" panose="02020603050405020304" pitchFamily="18" charset="0"/>
              </a:rPr>
              <a:t>水的电离</a:t>
            </a:r>
            <a:r>
              <a:rPr lang="en-US" altLang="zh-CN" sz="1800" b="1">
                <a:latin typeface="Times New Roman" panose="02020603050405020304" pitchFamily="18" charset="0"/>
              </a:rPr>
              <a:t>-----</a:t>
            </a:r>
            <a:r>
              <a:rPr lang="en-US" altLang="zh-CN" sz="1800" b="1" i="1">
                <a:latin typeface="Times New Roman" panose="02020603050405020304" pitchFamily="18" charset="0"/>
                <a:sym typeface="+mn-ea"/>
              </a:rPr>
              <a:t>K</a:t>
            </a:r>
            <a:r>
              <a:rPr lang="en-US" altLang="zh-CN" sz="1800" b="1">
                <a:latin typeface="Times New Roman" panose="02020603050405020304" pitchFamily="18" charset="0"/>
                <a:sym typeface="+mn-ea"/>
              </a:rPr>
              <a:t>w</a:t>
            </a:r>
            <a:r>
              <a:rPr lang="zh-CN" altLang="en-US" sz="1800" b="1">
                <a:latin typeface="Times New Roman" panose="02020603050405020304" pitchFamily="18" charset="0"/>
              </a:rPr>
              <a:t>、影响水电离的因素有：温度、</a:t>
            </a:r>
            <a:r>
              <a:rPr lang="zh-CN" altLang="en-US" sz="1800" b="1">
                <a:latin typeface="Times New Roman" panose="02020603050405020304" pitchFamily="18" charset="0"/>
                <a:sym typeface="+mn-ea"/>
              </a:rPr>
              <a:t>酸碱性（酸、碱和 </a:t>
            </a:r>
            <a:r>
              <a:rPr lang="en-US" altLang="zh-CN" sz="1800" b="1">
                <a:latin typeface="Times New Roman" panose="02020603050405020304" pitchFamily="18" charset="0"/>
                <a:sym typeface="+mn-ea"/>
              </a:rPr>
              <a:t>HSO</a:t>
            </a:r>
            <a:r>
              <a:rPr lang="en-US" altLang="zh-CN" sz="1800" b="1" baseline="-25000">
                <a:latin typeface="Times New Roman" panose="02020603050405020304" pitchFamily="18" charset="0"/>
                <a:sym typeface="+mn-ea"/>
              </a:rPr>
              <a:t>4</a:t>
            </a:r>
            <a:r>
              <a:rPr lang="en-US" altLang="zh-CN" sz="1800" b="1" baseline="30000">
                <a:latin typeface="Times New Roman" panose="02020603050405020304" pitchFamily="18" charset="0"/>
                <a:sym typeface="+mn-ea"/>
              </a:rPr>
              <a:t>¯</a:t>
            </a:r>
            <a:r>
              <a:rPr lang="zh-CN" altLang="en-US" sz="1800" b="1">
                <a:latin typeface="Times New Roman" panose="02020603050405020304" pitchFamily="18" charset="0"/>
                <a:sym typeface="+mn-ea"/>
              </a:rPr>
              <a:t> </a:t>
            </a:r>
            <a:r>
              <a:rPr lang="zh-CN" altLang="en-US" sz="1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抑制</a:t>
            </a:r>
            <a:endParaRPr lang="zh-CN" altLang="en-US" sz="1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  <a:p>
            <a:pPr marL="0" lvl="0" indent="0" eaLnBrk="1" hangingPunct="1">
              <a:lnSpc>
                <a:spcPct val="150000"/>
              </a:lnSpc>
              <a:buNone/>
            </a:pPr>
            <a:r>
              <a:rPr lang="zh-CN" altLang="en-US" sz="1800" b="1"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                        水的电离，弱根盐</a:t>
            </a:r>
            <a:r>
              <a:rPr lang="zh-CN" altLang="en-US" sz="1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促进</a:t>
            </a:r>
            <a:r>
              <a:rPr lang="zh-CN" altLang="en-US" sz="1800" b="1">
                <a:latin typeface="Times New Roman" panose="02020603050405020304" pitchFamily="18" charset="0"/>
                <a:sym typeface="+mn-ea"/>
              </a:rPr>
              <a:t>水的电离，弱酸根酸式盐由</a:t>
            </a:r>
            <a:r>
              <a:rPr lang="zh-CN" altLang="en-US" sz="1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电离</a:t>
            </a:r>
            <a:r>
              <a:rPr lang="zh-CN" altLang="en-US" sz="1800" b="1">
                <a:latin typeface="Times New Roman" panose="02020603050405020304" pitchFamily="18" charset="0"/>
                <a:sym typeface="+mn-ea"/>
              </a:rPr>
              <a:t>与</a:t>
            </a:r>
            <a:r>
              <a:rPr lang="zh-CN" altLang="en-US" sz="1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水解</a:t>
            </a:r>
            <a:r>
              <a:rPr lang="zh-CN" altLang="en-US" sz="18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的相对</a:t>
            </a:r>
            <a:endParaRPr lang="zh-CN" altLang="en-US" sz="1800" b="1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marL="0" lvl="0" indent="0" eaLnBrk="1" hangingPunct="1">
              <a:lnSpc>
                <a:spcPct val="150000"/>
              </a:lnSpc>
              <a:buNone/>
            </a:pPr>
            <a:r>
              <a:rPr lang="zh-CN" altLang="en-US" sz="18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       </a:t>
            </a:r>
            <a:r>
              <a:rPr lang="zh-CN" altLang="en-US" sz="1800" b="1">
                <a:latin typeface="Times New Roman" panose="02020603050405020304" pitchFamily="18" charset="0"/>
                <a:sym typeface="+mn-ea"/>
              </a:rPr>
              <a:t>大小决定，如</a:t>
            </a:r>
            <a:r>
              <a:rPr lang="en-US" altLang="zh-CN" sz="1800" b="1">
                <a:latin typeface="Times New Roman" panose="02020603050405020304" pitchFamily="18" charset="0"/>
                <a:sym typeface="+mn-ea"/>
              </a:rPr>
              <a:t>HCO</a:t>
            </a:r>
            <a:r>
              <a:rPr lang="en-US" altLang="zh-CN" sz="1800" b="1" baseline="-25000">
                <a:latin typeface="Times New Roman" panose="02020603050405020304" pitchFamily="18" charset="0"/>
                <a:sym typeface="+mn-ea"/>
              </a:rPr>
              <a:t>3</a:t>
            </a:r>
            <a:r>
              <a:rPr lang="en-US" altLang="zh-CN" sz="1800" b="1" baseline="30000">
                <a:latin typeface="Times New Roman" panose="02020603050405020304" pitchFamily="18" charset="0"/>
                <a:sym typeface="+mn-ea"/>
              </a:rPr>
              <a:t>¯</a:t>
            </a:r>
            <a:r>
              <a:rPr lang="zh-CN" altLang="en-US" sz="1800" b="1">
                <a:latin typeface="Times New Roman" panose="02020603050405020304" pitchFamily="18" charset="0"/>
                <a:sym typeface="+mn-ea"/>
              </a:rPr>
              <a:t>、</a:t>
            </a:r>
            <a:r>
              <a:rPr lang="en-US" altLang="zh-CN" sz="1800" b="1">
                <a:latin typeface="Times New Roman" panose="02020603050405020304" pitchFamily="18" charset="0"/>
                <a:sym typeface="+mn-ea"/>
              </a:rPr>
              <a:t>HSO</a:t>
            </a:r>
            <a:r>
              <a:rPr lang="en-US" altLang="zh-CN" sz="1800" b="1" baseline="-25000">
                <a:latin typeface="Times New Roman" panose="02020603050405020304" pitchFamily="18" charset="0"/>
                <a:sym typeface="+mn-ea"/>
              </a:rPr>
              <a:t>3</a:t>
            </a:r>
            <a:r>
              <a:rPr lang="en-US" altLang="zh-CN" sz="1800" baseline="30000">
                <a:latin typeface="Times New Roman" panose="02020603050405020304" pitchFamily="18" charset="0"/>
                <a:sym typeface="+mn-ea"/>
              </a:rPr>
              <a:t>¯</a:t>
            </a:r>
            <a:r>
              <a:rPr lang="zh-CN" altLang="en-US" sz="1800" b="1">
                <a:latin typeface="Times New Roman" panose="02020603050405020304" pitchFamily="18" charset="0"/>
                <a:sym typeface="+mn-ea"/>
              </a:rPr>
              <a:t>）。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Times New Roman" panose="02020603050405020304" pitchFamily="18" charset="0"/>
              </a:rPr>
              <a:t>3. </a:t>
            </a:r>
            <a:r>
              <a:rPr lang="zh-CN" altLang="en-US" sz="1800" b="1">
                <a:latin typeface="Times New Roman" panose="02020603050405020304" pitchFamily="18" charset="0"/>
              </a:rPr>
              <a:t>溶液的酸碱性</a:t>
            </a:r>
            <a:r>
              <a:rPr lang="en-US" altLang="zh-CN" sz="1800" b="1">
                <a:latin typeface="Times New Roman" panose="02020603050405020304" pitchFamily="18" charset="0"/>
              </a:rPr>
              <a:t>------</a:t>
            </a:r>
            <a:r>
              <a:rPr lang="zh-CN" altLang="en-US" sz="1800" b="1">
                <a:latin typeface="Times New Roman" panose="02020603050405020304" pitchFamily="18" charset="0"/>
              </a:rPr>
              <a:t>一定由</a:t>
            </a:r>
            <a:r>
              <a:rPr lang="zh-CN" altLang="en-US" sz="1800" b="1" i="1">
                <a:latin typeface="Times New Roman" panose="02020603050405020304" pitchFamily="18" charset="0"/>
                <a:sym typeface="+mn-ea"/>
              </a:rPr>
              <a:t>c</a:t>
            </a:r>
            <a:r>
              <a:rPr lang="zh-CN" altLang="en-US" sz="1800" b="1">
                <a:latin typeface="Times New Roman" panose="02020603050405020304" pitchFamily="18" charset="0"/>
                <a:sym typeface="+mn-ea"/>
              </a:rPr>
              <a:t>(H</a:t>
            </a:r>
            <a:r>
              <a:rPr lang="zh-CN" altLang="en-US" sz="1800" b="1" baseline="30000">
                <a:latin typeface="Times New Roman" panose="02020603050405020304" pitchFamily="18" charset="0"/>
                <a:sym typeface="+mn-ea"/>
              </a:rPr>
              <a:t>+</a:t>
            </a:r>
            <a:r>
              <a:rPr lang="zh-CN" altLang="en-US" sz="1800" b="1">
                <a:latin typeface="Times New Roman" panose="02020603050405020304" pitchFamily="18" charset="0"/>
                <a:sym typeface="+mn-ea"/>
              </a:rPr>
              <a:t>) 与</a:t>
            </a:r>
            <a:r>
              <a:rPr lang="zh-CN" altLang="en-US" sz="1800" b="1" i="1">
                <a:latin typeface="Times New Roman" panose="02020603050405020304" pitchFamily="18" charset="0"/>
                <a:sym typeface="+mn-ea"/>
              </a:rPr>
              <a:t> c</a:t>
            </a:r>
            <a:r>
              <a:rPr lang="zh-CN" altLang="en-US" sz="1800" b="1">
                <a:latin typeface="Times New Roman" panose="02020603050405020304" pitchFamily="18" charset="0"/>
                <a:sym typeface="+mn-ea"/>
              </a:rPr>
              <a:t>(OH</a:t>
            </a:r>
            <a:r>
              <a:rPr lang="en-US" altLang="zh-CN" sz="1800" baseline="30000">
                <a:latin typeface="Times New Roman" panose="02020603050405020304" pitchFamily="18" charset="0"/>
                <a:sym typeface="+mn-ea"/>
              </a:rPr>
              <a:t>¯</a:t>
            </a:r>
            <a:r>
              <a:rPr lang="zh-CN" altLang="en-US" sz="1800" b="1">
                <a:latin typeface="Times New Roman" panose="02020603050405020304" pitchFamily="18" charset="0"/>
                <a:sym typeface="+mn-ea"/>
              </a:rPr>
              <a:t>)</a:t>
            </a:r>
            <a:r>
              <a:rPr lang="zh-CN" altLang="en-US" sz="1800" b="1">
                <a:latin typeface="Times New Roman" panose="02020603050405020304" pitchFamily="18" charset="0"/>
              </a:rPr>
              <a:t>的相对大小决定。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Times New Roman" panose="02020603050405020304" pitchFamily="18" charset="0"/>
              </a:rPr>
              <a:t>     ①</a:t>
            </a:r>
            <a:r>
              <a:rPr lang="zh-CN" altLang="en-US" sz="1800" b="1">
                <a:latin typeface="Times New Roman" panose="02020603050405020304" pitchFamily="18" charset="0"/>
              </a:rPr>
              <a:t>单一酸或碱的稀释与</a:t>
            </a:r>
            <a:r>
              <a:rPr lang="en-US" altLang="zh-CN" sz="1800" b="1">
                <a:latin typeface="Times New Roman" panose="02020603050405020304" pitchFamily="18" charset="0"/>
              </a:rPr>
              <a:t>pH</a:t>
            </a:r>
            <a:r>
              <a:rPr lang="zh-CN" altLang="en-US" sz="1800" b="1">
                <a:latin typeface="Times New Roman" panose="02020603050405020304" pitchFamily="18" charset="0"/>
              </a:rPr>
              <a:t>变化关系（强的变化大，弱的变化小）；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Times New Roman" panose="02020603050405020304" pitchFamily="18" charset="0"/>
              </a:rPr>
              <a:t>     ②</a:t>
            </a:r>
            <a:r>
              <a:rPr lang="zh-CN" altLang="en-US" sz="1800" b="1">
                <a:latin typeface="Times New Roman" panose="02020603050405020304" pitchFamily="18" charset="0"/>
              </a:rPr>
              <a:t>酸碱中和反应的三种情况（一半、恰好反应、恰好中性）；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Times New Roman" panose="02020603050405020304" pitchFamily="18" charset="0"/>
              </a:rPr>
              <a:t>    ------</a:t>
            </a:r>
            <a:r>
              <a:rPr lang="zh-CN" altLang="en-US" sz="1800" b="1">
                <a:latin typeface="Times New Roman" panose="02020603050405020304" pitchFamily="18" charset="0"/>
              </a:rPr>
              <a:t>实质是生成的盐是否水解而显示酸、碱性（电离与水解同时存在的比较）</a:t>
            </a:r>
            <a:r>
              <a:rPr lang="zh-CN" altLang="en-US" sz="1800" b="1">
                <a:latin typeface="Times New Roman" panose="02020603050405020304" pitchFamily="18" charset="0"/>
                <a:sym typeface="+mn-ea"/>
              </a:rPr>
              <a:t>。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Times New Roman" panose="02020603050405020304" pitchFamily="18" charset="0"/>
              </a:rPr>
              <a:t>4. </a:t>
            </a:r>
            <a:r>
              <a:rPr lang="zh-CN" altLang="en-US" sz="1800" b="1">
                <a:latin typeface="Times New Roman" panose="02020603050405020304" pitchFamily="18" charset="0"/>
              </a:rPr>
              <a:t>酸碱中和滴定的指示剂的选择方法（看生成的盐是否水解来定酸碱性）：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Times New Roman" panose="02020603050405020304" pitchFamily="18" charset="0"/>
              </a:rPr>
              <a:t>     </a:t>
            </a:r>
            <a:r>
              <a:rPr lang="en-US" altLang="zh-CN" sz="1800" b="1">
                <a:latin typeface="Times New Roman" panose="02020603050405020304" pitchFamily="18" charset="0"/>
                <a:sym typeface="+mn-ea"/>
              </a:rPr>
              <a:t>①</a:t>
            </a:r>
            <a:r>
              <a:rPr lang="zh-CN" altLang="en-US" sz="1800" b="1">
                <a:latin typeface="Times New Roman" panose="02020603050405020304" pitchFamily="18" charset="0"/>
              </a:rPr>
              <a:t>显酸性选甲基橙，</a:t>
            </a:r>
            <a:r>
              <a:rPr lang="en-US" altLang="zh-CN" sz="1800" b="1">
                <a:latin typeface="Times New Roman" panose="02020603050405020304" pitchFamily="18" charset="0"/>
                <a:sym typeface="+mn-ea"/>
              </a:rPr>
              <a:t>②</a:t>
            </a:r>
            <a:r>
              <a:rPr lang="zh-CN" altLang="en-US" sz="1800" b="1">
                <a:latin typeface="Times New Roman" panose="02020603050405020304" pitchFamily="18" charset="0"/>
              </a:rPr>
              <a:t>显碱性选酚酞，</a:t>
            </a:r>
            <a:r>
              <a:rPr lang="zh-CN" altLang="en-US" sz="1800" b="1">
                <a:latin typeface="微软雅黑" panose="020b0503020204020204" pitchFamily="34" charset="-122"/>
                <a:ea typeface="微软雅黑" panose="020b0503020204020204" pitchFamily="34" charset="-122"/>
              </a:rPr>
              <a:t>③</a:t>
            </a:r>
            <a:r>
              <a:rPr lang="zh-CN" altLang="en-US" sz="1800" b="1">
                <a:latin typeface="Times New Roman" panose="02020603050405020304" pitchFamily="18" charset="0"/>
              </a:rPr>
              <a:t>两强都可以；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Times New Roman" panose="02020603050405020304" pitchFamily="18" charset="0"/>
              </a:rPr>
              <a:t>   </a:t>
            </a:r>
            <a:r>
              <a:rPr lang="zh-CN" altLang="en-US" sz="1800" b="1">
                <a:latin typeface="Times New Roman" panose="02020603050405020304" pitchFamily="18" charset="0"/>
              </a:rPr>
              <a:t>（氨水滴定盐酸选甲基橙</a:t>
            </a:r>
            <a:r>
              <a:rPr lang="en-US" altLang="zh-CN" sz="1800" b="1">
                <a:latin typeface="Times New Roman" panose="02020603050405020304" pitchFamily="18" charset="0"/>
              </a:rPr>
              <a:t>---</a:t>
            </a:r>
            <a:r>
              <a:rPr lang="zh-CN" altLang="en-US" sz="1800" b="1">
                <a:latin typeface="Times New Roman" panose="02020603050405020304" pitchFamily="18" charset="0"/>
              </a:rPr>
              <a:t>红橙黄，醋酸滴定氢氧化钠选酚酞</a:t>
            </a:r>
            <a:r>
              <a:rPr lang="en-US" altLang="zh-CN" sz="1800" b="1"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lang="zh-CN" altLang="en-US" sz="1800" b="1">
                <a:latin typeface="Times New Roman" panose="02020603050405020304" pitchFamily="18" charset="0"/>
              </a:rPr>
              <a:t>无浅红，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Times New Roman" panose="02020603050405020304" pitchFamily="18" charset="0"/>
              </a:rPr>
              <a:t>     </a:t>
            </a:r>
            <a:r>
              <a:rPr lang="zh-CN" altLang="en-US" sz="1800" b="1">
                <a:latin typeface="Times New Roman" panose="02020603050405020304" pitchFamily="18" charset="0"/>
              </a:rPr>
              <a:t>盐酸滴定氢氧化钠选甲基橙或酚酞均可）。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Times New Roman" panose="02020603050405020304" pitchFamily="18" charset="0"/>
              </a:rPr>
              <a:t>5. </a:t>
            </a:r>
            <a:r>
              <a:rPr lang="zh-CN" altLang="en-US" sz="1800" b="1">
                <a:latin typeface="Times New Roman" panose="02020603050405020304" pitchFamily="18" charset="0"/>
              </a:rPr>
              <a:t>盐类水解</a:t>
            </a:r>
            <a:r>
              <a:rPr lang="en-US" altLang="zh-CN" sz="1800" b="1">
                <a:latin typeface="Times New Roman" panose="02020603050405020304" pitchFamily="18" charset="0"/>
                <a:sym typeface="+mn-ea"/>
              </a:rPr>
              <a:t>------</a:t>
            </a:r>
            <a:r>
              <a:rPr lang="zh-CN" altLang="en-US" sz="1800" b="1">
                <a:latin typeface="Times New Roman" panose="02020603050405020304" pitchFamily="18" charset="0"/>
              </a:rPr>
              <a:t>判断弱根，离子、分子的存在，电荷守恒、物料守恒、质子守恒。</a:t>
            </a:r>
            <a:endParaRPr lang="en-US" altLang="zh-CN" sz="1800" b="1"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800" b="1">
                <a:latin typeface="Times New Roman" panose="02020603050405020304" pitchFamily="18" charset="0"/>
              </a:rPr>
              <a:t>6. </a:t>
            </a:r>
            <a:r>
              <a:rPr lang="zh-CN" altLang="en-US" sz="1800" b="1">
                <a:latin typeface="Times New Roman" panose="02020603050405020304" pitchFamily="18" charset="0"/>
              </a:rPr>
              <a:t>难溶电解质的溶解平衡</a:t>
            </a:r>
            <a:r>
              <a:rPr lang="en-US" altLang="zh-CN" sz="1800" b="1">
                <a:latin typeface="Times New Roman" panose="02020603050405020304" pitchFamily="18" charset="0"/>
              </a:rPr>
              <a:t>------</a:t>
            </a:r>
            <a:r>
              <a:rPr lang="en-US" altLang="zh-CN" sz="1800" b="1" i="1">
                <a:latin typeface="Times New Roman" panose="02020603050405020304" pitchFamily="18" charset="0"/>
              </a:rPr>
              <a:t>K</a:t>
            </a:r>
            <a:r>
              <a:rPr lang="en-US" altLang="zh-CN" sz="1800" b="1">
                <a:latin typeface="Times New Roman" panose="02020603050405020304" pitchFamily="18" charset="0"/>
              </a:rPr>
              <a:t>sp</a:t>
            </a:r>
            <a:r>
              <a:rPr lang="zh-CN" altLang="en-US" sz="1800" b="1">
                <a:latin typeface="Times New Roman" panose="02020603050405020304" pitchFamily="18" charset="0"/>
              </a:rPr>
              <a:t>的应用</a:t>
            </a:r>
            <a:r>
              <a:rPr lang="en-US" altLang="zh-CN" sz="1800" b="1"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lang="en-US" altLang="zh-CN" sz="1800" b="1">
                <a:latin typeface="Times New Roman" panose="02020603050405020304" pitchFamily="18" charset="0"/>
              </a:rPr>
              <a:t>----</a:t>
            </a:r>
            <a:r>
              <a:rPr lang="zh-CN" altLang="en-US" sz="1800" b="1">
                <a:latin typeface="Times New Roman" panose="02020603050405020304" pitchFamily="18" charset="0"/>
              </a:rPr>
              <a:t>巧解离子浓度比值问题。</a:t>
            </a:r>
            <a:endParaRPr lang="zh-CN" altLang="en-US" sz="18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2217400" y="10477500"/>
            <a:ext cx="304800" cy="2159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152</Paragraphs>
  <Slides>17</Slides>
  <Notes>17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baseType="lpstr" size="28">
      <vt:lpstr>Arial</vt:lpstr>
      <vt:lpstr>Calibri</vt:lpstr>
      <vt:lpstr>宋体</vt:lpstr>
      <vt:lpstr>Calibri Light</vt:lpstr>
      <vt:lpstr>方正粗黑宋简体</vt:lpstr>
      <vt:lpstr>Times New Roman</vt:lpstr>
      <vt:lpstr>MingLiU_HKSCS</vt:lpstr>
      <vt:lpstr>黑体</vt:lpstr>
      <vt:lpstr>楷体</vt:lpstr>
      <vt:lpstr>微软雅黑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2022-04-07T10:46:20.641</cp:lastPrinted>
  <dcterms:created xsi:type="dcterms:W3CDTF">2022-04-07T10:46:20Z</dcterms:created>
  <dcterms:modified xsi:type="dcterms:W3CDTF">2022-04-07T02:46:20Z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