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60" r:id="rId5"/>
    <p:sldId id="258" r:id="rId6"/>
    <p:sldId id="267" r:id="rId7"/>
    <p:sldId id="263" r:id="rId8"/>
    <p:sldId id="261" r:id="rId9"/>
    <p:sldId id="259" r:id="rId1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3C25-0B13-4355-BE5E-F765DB156B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7034-C702-431B-B05F-DA33F737D38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3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343660" y="1831340"/>
            <a:ext cx="819023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>
                <a:latin typeface="Times New Roman" panose="02020603050405020304" charset="0"/>
                <a:cs typeface="Times New Roman" panose="02020603050405020304" charset="0"/>
              </a:rPr>
              <a:t>Unit 1 Making Friends</a:t>
            </a:r>
            <a:endParaRPr lang="en-US" altLang="zh-CN" sz="6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 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4800">
                <a:latin typeface="Times New Roman" panose="02020603050405020304" charset="0"/>
                <a:cs typeface="Times New Roman" panose="02020603050405020304" charset="0"/>
              </a:rPr>
              <a:t>                 ----Writing</a:t>
            </a:r>
            <a:endParaRPr lang="en-US" altLang="zh-CN" sz="4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336" y="-744774"/>
            <a:ext cx="12526093" cy="940525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455" y="3810"/>
            <a:ext cx="7920355" cy="740346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7299" y="-1073704"/>
            <a:ext cx="13214139" cy="940525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159510" y="539115"/>
            <a:ext cx="7937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1. This is a letter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from_____ to ______.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63320" y="1363980"/>
            <a:ext cx="79794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2. Person: 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1163320" y="2113915"/>
            <a:ext cx="4984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3: Tense</a:t>
            </a:r>
            <a:r>
              <a:rPr lang="en-US" altLang="zh-CN"/>
              <a:t>:</a:t>
            </a:r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1163320" y="2926715"/>
            <a:ext cx="45929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4: Linking word</a:t>
            </a:r>
            <a:r>
              <a:rPr lang="en-US" altLang="zh-CN"/>
              <a:t>: </a:t>
            </a:r>
            <a:endParaRPr lang="en-US" altLang="zh-CN"/>
          </a:p>
        </p:txBody>
      </p:sp>
      <p:sp>
        <p:nvSpPr>
          <p:cNvPr id="10" name="文本框 9"/>
          <p:cNvSpPr txBox="1"/>
          <p:nvPr/>
        </p:nvSpPr>
        <p:spPr>
          <a:xfrm>
            <a:off x="1163320" y="3688080"/>
            <a:ext cx="638175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5: Paragraphing</a:t>
            </a:r>
            <a:r>
              <a:rPr lang="en-US" altLang="zh-CN"/>
              <a:t>:</a:t>
            </a:r>
            <a:endParaRPr lang="en-US" altLang="zh-CN"/>
          </a:p>
          <a:p>
            <a:endParaRPr lang="en-US" altLang="zh-CN"/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How many paragraphs?</a:t>
            </a:r>
            <a:endParaRPr lang="en-US" altLang="zh-CN"/>
          </a:p>
          <a:p>
            <a:endParaRPr lang="en-US" altLang="zh-CN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6275" y="1363980"/>
            <a:ext cx="6119495" cy="572071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163320" y="5748655"/>
            <a:ext cx="46672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6: The structure :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Rectangle 3"/>
          <p:cNvSpPr/>
          <p:nvPr/>
        </p:nvSpPr>
        <p:spPr>
          <a:xfrm>
            <a:off x="2208213" y="33338"/>
            <a:ext cx="987425" cy="7556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lnSpc>
                <a:spcPct val="9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charset="0"/>
              </a:rPr>
              <a:t>Anna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Calibri" panose="020F0502020204030204" charset="0"/>
              </a:rPr>
              <a:t>Bobby</a:t>
            </a:r>
            <a:endParaRPr lang="en-US" altLang="zh-CN" sz="2400" b="1" dirty="0">
              <a:solidFill>
                <a:srgbClr val="FF0000"/>
              </a:solidFill>
              <a:latin typeface="Calibri" panose="020F0502020204030204" charset="0"/>
            </a:endParaRPr>
          </a:p>
        </p:txBody>
      </p:sp>
      <p:sp>
        <p:nvSpPr>
          <p:cNvPr id="4100" name="矩形 9"/>
          <p:cNvSpPr/>
          <p:nvPr/>
        </p:nvSpPr>
        <p:spPr>
          <a:xfrm>
            <a:off x="1847850" y="692150"/>
            <a:ext cx="9429750" cy="5969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Dear Anna,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name is Bobby. I</a:t>
            </a:r>
            <a:r>
              <a:rPr lang="en-US" altLang="zh-CN" u="sng" dirty="0">
                <a:solidFill>
                  <a:srgbClr val="231F20"/>
                </a:solidFill>
                <a:latin typeface="Calibri" panose="020F0502020204030204" charset="0"/>
              </a:rPr>
              <a:t>’d like</a:t>
            </a: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  to be your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e-friend. I’m from the </a:t>
            </a:r>
            <a:r>
              <a:rPr lang="en-US" altLang="zh-CN" u="sng" dirty="0">
                <a:solidFill>
                  <a:srgbClr val="231F20"/>
                </a:solidFill>
                <a:latin typeface="Calibri" panose="020F0502020204030204" charset="0"/>
              </a:rPr>
              <a:t>US</a:t>
            </a: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. I’m short. I have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(1)______________ hair.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have a big family. My grandfather lives with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us. I have two (2)_____________________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and one (3)____________________. We live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in a house near New York City.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school is very big. It’s far from our house.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take the (4)_________________ to school every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day with my brothers. I like my school. My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(5)_________________ is to be a computer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engineer.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My favourite sport is (6)____________________.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I like swimming too. My other hobbies are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watching (7)_________________ and reading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books. I don’t like (8)__________________.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>
              <a:spcBef>
                <a:spcPts val="1200"/>
              </a:spcBef>
            </a:pPr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Best wishes,</a:t>
            </a:r>
            <a:endParaRPr lang="en-US" altLang="zh-CN" dirty="0">
              <a:latin typeface="Arial" panose="020B0604020202020204" pitchFamily="34" charset="0"/>
            </a:endParaRPr>
          </a:p>
          <a:p>
            <a:pPr eaLnBrk="0" hangingPunct="0"/>
            <a:r>
              <a:rPr lang="en-US" altLang="zh-CN" dirty="0">
                <a:solidFill>
                  <a:srgbClr val="231F20"/>
                </a:solidFill>
                <a:latin typeface="Calibri" panose="020F0502020204030204" charset="0"/>
              </a:rPr>
              <a:t>Bobby</a:t>
            </a:r>
            <a:endParaRPr lang="en-US" altLang="zh-CN" dirty="0">
              <a:latin typeface="Calibri" panose="020F05020202040302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53945" y="1481455"/>
            <a:ext cx="1915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yellow/ short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09035" y="2253615"/>
            <a:ext cx="17252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elder brothers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95955" y="2486660"/>
            <a:ext cx="2296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elder sister</a:t>
            </a:r>
            <a:endParaRPr lang="en-US" altLang="zh-CN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27400" y="3492500"/>
            <a:ext cx="18732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school bus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53945" y="3989070"/>
            <a:ext cx="15976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dream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69740" y="4666615"/>
            <a:ext cx="21697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playing basketball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95955" y="5269865"/>
            <a:ext cx="2084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TV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26535" y="5523865"/>
            <a:ext cx="17360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music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0030" y="1364615"/>
            <a:ext cx="1407160" cy="36830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me</a:t>
            </a:r>
            <a:endParaRPr lang="en-US" altLang="zh-CN"/>
          </a:p>
        </p:txBody>
      </p:sp>
      <p:sp>
        <p:nvSpPr>
          <p:cNvPr id="11" name="文本框 10"/>
          <p:cNvSpPr txBox="1"/>
          <p:nvPr/>
        </p:nvSpPr>
        <p:spPr>
          <a:xfrm>
            <a:off x="240030" y="2348230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family</a:t>
            </a:r>
            <a:endParaRPr lang="en-US" altLang="zh-CN"/>
          </a:p>
        </p:txBody>
      </p:sp>
      <p:sp>
        <p:nvSpPr>
          <p:cNvPr id="12" name="文本框 11"/>
          <p:cNvSpPr txBox="1"/>
          <p:nvPr/>
        </p:nvSpPr>
        <p:spPr>
          <a:xfrm>
            <a:off x="240030" y="3620770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school</a:t>
            </a:r>
            <a:endParaRPr lang="en-US" altLang="zh-CN"/>
          </a:p>
        </p:txBody>
      </p:sp>
      <p:sp>
        <p:nvSpPr>
          <p:cNvPr id="13" name="文本框 12"/>
          <p:cNvSpPr txBox="1"/>
          <p:nvPr/>
        </p:nvSpPr>
        <p:spPr>
          <a:xfrm>
            <a:off x="240030" y="5034915"/>
            <a:ext cx="1407160" cy="64516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/>
              <a:t>About my hobbies</a:t>
            </a:r>
            <a:endParaRPr lang="en-US" altLang="zh-CN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610" y="801370"/>
            <a:ext cx="5445125" cy="509079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846195" y="6090920"/>
            <a:ext cx="6018530" cy="3683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en-US" altLang="zh-CN"/>
              <a:t>Discussion: find the differences between letter and Email.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5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charRg st="5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/>
          <p:cNvPicPr>
            <a:picLocks noChangeAspect="1"/>
          </p:cNvPicPr>
          <p:nvPr/>
        </p:nvPicPr>
        <p:blipFill>
          <a:blip r:embed="rId1"/>
          <a:srcRect t="6613"/>
          <a:stretch>
            <a:fillRect/>
          </a:stretch>
        </p:blipFill>
        <p:spPr>
          <a:xfrm rot="10560000">
            <a:off x="2192338" y="2200275"/>
            <a:ext cx="6089650" cy="440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3"/>
          <p:cNvSpPr>
            <a:spLocks noGrp="1"/>
          </p:cNvSpPr>
          <p:nvPr>
            <p:ph type="title"/>
          </p:nvPr>
        </p:nvSpPr>
        <p:spPr>
          <a:xfrm>
            <a:off x="1919288" y="0"/>
            <a:ext cx="82296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en-US" altLang="zh-CN" dirty="0"/>
              <a:t>More practice</a:t>
            </a:r>
            <a:endParaRPr lang="en-US" altLang="zh-CN" dirty="0"/>
          </a:p>
        </p:txBody>
      </p:sp>
      <p:sp>
        <p:nvSpPr>
          <p:cNvPr id="15364" name="Rectangle 4"/>
          <p:cNvSpPr>
            <a:spLocks noGrp="1"/>
          </p:cNvSpPr>
          <p:nvPr>
            <p:ph idx="1"/>
          </p:nvPr>
        </p:nvSpPr>
        <p:spPr>
          <a:xfrm>
            <a:off x="2135188" y="1196975"/>
            <a:ext cx="8229600" cy="4525963"/>
          </a:xfrm>
        </p:spPr>
        <p:txBody>
          <a:bodyPr vert="horz" wrap="square" lIns="91440" tIns="45720" rIns="91440" bIns="45720" anchor="t"/>
          <a:p>
            <a:pPr marL="0" indent="0" eaLnBrk="1" hangingPunct="1">
              <a:buNone/>
            </a:pPr>
            <a:r>
              <a:rPr lang="zh-CN" altLang="zh-CN" dirty="0"/>
              <a:t>      </a:t>
            </a:r>
            <a:r>
              <a:rPr lang="zh-CN" altLang="en-US" dirty="0"/>
              <a:t>假设你是</a:t>
            </a:r>
            <a:r>
              <a:rPr lang="zh-CN" altLang="zh-CN" dirty="0"/>
              <a:t>Mike, </a:t>
            </a:r>
            <a:r>
              <a:rPr lang="zh-CN" altLang="en-US" dirty="0"/>
              <a:t>你愿意和</a:t>
            </a:r>
            <a:r>
              <a:rPr lang="zh-CN" altLang="zh-CN" dirty="0"/>
              <a:t>Anna</a:t>
            </a:r>
            <a:r>
              <a:rPr lang="zh-CN" altLang="en-US" dirty="0"/>
              <a:t>交朋友，请根据以下信息提示给</a:t>
            </a:r>
            <a:r>
              <a:rPr lang="zh-CN" altLang="zh-CN" dirty="0"/>
              <a:t>Anna</a:t>
            </a:r>
            <a:r>
              <a:rPr lang="zh-CN" altLang="en-US" dirty="0"/>
              <a:t>写一封完整的电子邮件介绍自己。             </a:t>
            </a:r>
            <a:endParaRPr lang="zh-CN" altLang="en-US" dirty="0"/>
          </a:p>
        </p:txBody>
      </p:sp>
      <p:sp>
        <p:nvSpPr>
          <p:cNvPr id="15365" name="Text Box 5"/>
          <p:cNvSpPr txBox="1"/>
          <p:nvPr/>
        </p:nvSpPr>
        <p:spPr>
          <a:xfrm>
            <a:off x="3287713" y="2782888"/>
            <a:ext cx="4073525" cy="4061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名字：Mike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国籍：中国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年龄：12 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外貌：高个儿，黑色短发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家庭成员：爷爷奶奶，爸爸妈妈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最喜欢的科目：语文，英语，历史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爱好：游泳，阅读，放风筝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latin typeface="Arial" panose="020B0604020202020204" pitchFamily="34" charset="0"/>
              </a:rPr>
              <a:t>梦想：成为一名作家。</a:t>
            </a:r>
            <a:endParaRPr lang="zh-CN" altLang="en-US" sz="2000" b="1" dirty="0">
              <a:latin typeface="Arial" panose="020B0604020202020204" pitchFamily="34" charset="0"/>
            </a:endParaRPr>
          </a:p>
          <a:p>
            <a:endParaRPr lang="zh-CN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242" y="-692704"/>
            <a:ext cx="12540344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42340" y="1279525"/>
            <a:ext cx="93129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latin typeface="Times New Roman" panose="02020603050405020304" charset="0"/>
                <a:cs typeface="Times New Roman" panose="02020603050405020304" charset="0"/>
              </a:rPr>
              <a:t>Show your writing and make comments</a:t>
            </a:r>
            <a:endParaRPr lang="en-US" altLang="zh-CN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5" name="表格 4"/>
          <p:cNvGraphicFramePr/>
          <p:nvPr/>
        </p:nvGraphicFramePr>
        <p:xfrm>
          <a:off x="1524000" y="2381885"/>
          <a:ext cx="7907655" cy="4839335"/>
        </p:xfrm>
        <a:graphic>
          <a:graphicData uri="http://schemas.openxmlformats.org/drawingml/2006/table">
            <a:tbl>
              <a:tblPr firstRow="1" bandRow="1">
                <a:effectLst/>
                <a:tableStyleId>{5940675A-B579-460E-94D1-54222C63F5DA}</a:tableStyleId>
              </a:tblPr>
              <a:tblGrid>
                <a:gridCol w="2132965"/>
                <a:gridCol w="3966845"/>
                <a:gridCol w="1807845"/>
              </a:tblGrid>
              <a:tr h="491490">
                <a:tc>
                  <a:txBody>
                    <a:bodyPr/>
                    <a:p>
                      <a:pPr>
                        <a:buNone/>
                      </a:pPr>
                      <a:endParaRPr lang="zh-CN" altLang="en-US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Classmates </a:t>
                      </a:r>
                      <a:r>
                        <a:rPr lang="en-US" altLang="zh-CN" sz="1800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+mn-ea"/>
                        </a:rPr>
                        <a:t>checking table</a:t>
                      </a:r>
                      <a:endParaRPr lang="en-US" altLang="zh-CN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ysClr val="window" lastClr="FFFFFF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perfmormance</a:t>
                      </a:r>
                      <a:endParaRPr lang="en-US" altLang="zh-CN" b="1">
                        <a:solidFill>
                          <a:sysClr val="window" lastClr="FFFFFF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6915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Content(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内容）</a:t>
                      </a: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4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write 4 parts.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9880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Accuracy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（准确性）</a:t>
                      </a: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4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the first person.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simple present tense.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No mistakes in his/her writing.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98806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Passage Structure</a:t>
                      </a:r>
                      <a:r>
                        <a:rPr lang="zh-CN" altLang="en-US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（文章结构）</a:t>
                      </a: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2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He/ She can use the right linking words to make the writing better.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98869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Underline the good sentences&amp; expressions 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6915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Total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ysClr val="windowText" lastClr="000000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</a:rPr>
                        <a:t> 10 points</a:t>
                      </a:r>
                      <a:endParaRPr lang="en-US" altLang="zh-CN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>
                        <a:solidFill>
                          <a:sysClr val="windowText" lastClr="000000"/>
                        </a:solidFill>
                        <a:latin typeface="Calibri" panose="020F05020202040302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8116" y="-692704"/>
            <a:ext cx="12526093" cy="9405258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62610" y="1593850"/>
            <a:ext cx="1091311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Modify your writing and then write a letter to Anna on your exercise book.</a:t>
            </a:r>
            <a:endParaRPr lang="en-US" altLang="zh-CN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50870" y="2826385"/>
            <a:ext cx="5736590" cy="3538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                                  Address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Dear...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Best wishes,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Mike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1767</Words>
  <Application>WPS 演示</Application>
  <PresentationFormat>宽屏</PresentationFormat>
  <Paragraphs>120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8" baseType="lpstr">
      <vt:lpstr>Arial</vt:lpstr>
      <vt:lpstr>宋体</vt:lpstr>
      <vt:lpstr>Wingdings</vt:lpstr>
      <vt:lpstr>Times New Roman</vt:lpstr>
      <vt:lpstr>Calibri</vt:lpstr>
      <vt:lpstr>等线 Light</vt:lpstr>
      <vt:lpstr>等线</vt:lpstr>
      <vt:lpstr>微软雅黑</vt:lpstr>
      <vt:lpstr>Arial Unicode MS</vt:lpstr>
      <vt:lpstr>Office 主题​​</vt:lpstr>
      <vt:lpstr>默认设计模板</vt:lpstr>
      <vt:lpstr>PowerPoint 演示文稿</vt:lpstr>
      <vt:lpstr>PowerPoint 演示文稿</vt:lpstr>
      <vt:lpstr>PowerPoint 演示文稿</vt:lpstr>
      <vt:lpstr>PowerPoint 演示文稿</vt:lpstr>
      <vt:lpstr>More practice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熊佩</cp:lastModifiedBy>
  <cp:revision>7</cp:revision>
  <dcterms:created xsi:type="dcterms:W3CDTF">2018-09-10T00:58:00Z</dcterms:created>
  <dcterms:modified xsi:type="dcterms:W3CDTF">2021-09-11T05:53:40Z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