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0" r:id="rId3"/>
  </p:sldMasterIdLst>
  <p:notesMasterIdLst>
    <p:notesMasterId r:id="rId22"/>
  </p:notesMasterIdLst>
  <p:sldIdLst>
    <p:sldId id="301" r:id="rId4"/>
    <p:sldId id="542" r:id="rId5"/>
    <p:sldId id="545" r:id="rId6"/>
    <p:sldId id="556" r:id="rId7"/>
    <p:sldId id="557" r:id="rId8"/>
    <p:sldId id="558" r:id="rId9"/>
    <p:sldId id="559" r:id="rId10"/>
    <p:sldId id="560" r:id="rId11"/>
    <p:sldId id="561" r:id="rId12"/>
    <p:sldId id="562" r:id="rId13"/>
    <p:sldId id="563" r:id="rId14"/>
    <p:sldId id="564" r:id="rId15"/>
    <p:sldId id="565" r:id="rId16"/>
    <p:sldId id="567" r:id="rId17"/>
    <p:sldId id="571" r:id="rId18"/>
    <p:sldId id="572" r:id="rId19"/>
    <p:sldId id="569" r:id="rId20"/>
    <p:sldId id="570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>
          <p15:clr>
            <a:srgbClr val="A4A3A4"/>
          </p15:clr>
        </p15:guide>
        <p15:guide id="2" pos="37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359" autoAdjust="0"/>
  </p:normalViewPr>
  <p:slideViewPr>
    <p:cSldViewPr>
      <p:cViewPr varScale="1">
        <p:scale>
          <a:sx n="70" d="100"/>
          <a:sy n="70" d="100"/>
        </p:scale>
        <p:origin x="714" y="66"/>
      </p:cViewPr>
      <p:guideLst>
        <p:guide orient="horz" pos="2172"/>
        <p:guide pos="375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F074D11B-FAC1-42A6-A02D-E49EA2FA47E3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2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pPr>
              <a:defRPr/>
            </a:pPr>
            <a:fld id="{22F51E86-EDA9-417D-A1C0-415C0178315D}" type="slidenum">
              <a:rPr lang="en-US" altLang="zh-CN" smtClean="0">
                <a:latin typeface="Arial" panose="020B0604020202020204" pitchFamily="34" charset="0"/>
              </a:rPr>
              <a:pPr>
                <a:defRPr/>
              </a:pPr>
              <a:t>15</a:t>
            </a:fld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zh-CN" smtClean="0">
                <a:latin typeface="Arial" panose="020B0604020202020204" pitchFamily="34" charset="0"/>
              </a:rPr>
              <a:t>www.czsx.com.cn</a:t>
            </a:r>
          </a:p>
        </p:txBody>
      </p:sp>
    </p:spTree>
    <p:extLst>
      <p:ext uri="{BB962C8B-B14F-4D97-AF65-F5344CB8AC3E}">
        <p14:creationId xmlns:p14="http://schemas.microsoft.com/office/powerpoint/2010/main" val="2936674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D5332-EDC8-442F-AB8B-DDACF32B97A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D49AB-6FD5-4E96-B072-56CCFF5F975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00492-0B01-43D3-AB82-DFC3FD0A8D9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22A02-0403-4CB5-A026-4302BEE156EA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208CB-52FE-450D-93BA-E9FB8D57E5F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BDBDECF-9D68-4B5B-8447-CF306A9A1C6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B7B90-E198-4C3C-BAB3-10DBAB29FEFA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77FA1-21C9-418C-83F6-BF0A76C6850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59C91-4785-4F6D-AA91-7B8DC1A1830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EF90A23-DAE6-4898-A183-6FF3A2FF0962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21EEC-B04C-4B39-AC74-5E4AF422BDA5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4B57D-96FB-49D3-9D3D-29F3C5FA001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BB20C-A023-4C11-A8A8-56BDF66366E2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4E99E-47D6-4077-B938-CF04DDF0DF03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C7901-3E02-43D6-B4BE-3F1AC788482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22994EA-447B-49EE-BCC2-ED18B475A1D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A9216-75FB-40C5-86E5-C94B176961CD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4A6AC-8198-4398-90E8-F753645C14F5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ECD7F-3172-48FC-A9AC-56F947937AE9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1D5BA81-2575-4F9C-BC82-A320B4DFF90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021EEC-B04C-4B39-AC74-5E4AF422BDA5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167" y="609600"/>
            <a:ext cx="11387667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8" y="1905001"/>
            <a:ext cx="5592233" cy="41941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1" y="1905001"/>
            <a:ext cx="5592233" cy="41941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F3149-E2DA-42C1-8FC2-B6CD3CEB3F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2300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B81BF-2EC3-437B-BDC9-108C6D8E1D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645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5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5AE8A55-20CF-492A-8B76-21515ABFABA7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7A276EA6-5270-4D23-AFF9-5AF15A2682F5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7.emf"/><Relationship Id="rId10" Type="http://schemas.openxmlformats.org/officeDocument/2006/relationships/image" Target="../media/image20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2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1844824"/>
            <a:ext cx="117411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53392" y="1730739"/>
            <a:ext cx="8545512" cy="1133195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圆周角定理：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一条弧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所对的圆周角等于该弧它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一半；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19"/>
          <p:cNvGrpSpPr/>
          <p:nvPr/>
        </p:nvGrpSpPr>
        <p:grpSpPr>
          <a:xfrm>
            <a:off x="407368" y="1052736"/>
            <a:ext cx="2187575" cy="431800"/>
            <a:chOff x="1097904" y="1484784"/>
            <a:chExt cx="2135523" cy="432048"/>
          </a:xfrm>
          <a:solidFill>
            <a:srgbClr val="002060"/>
          </a:solidFill>
        </p:grpSpPr>
        <p:sp>
          <p:nvSpPr>
            <p:cNvPr id="4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1901204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</a:t>
              </a:r>
            </a:p>
          </p:txBody>
        </p:sp>
      </p:grp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9500" y="3429000"/>
            <a:ext cx="24765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" b="5591"/>
          <a:stretch>
            <a:fillRect/>
          </a:stretch>
        </p:blipFill>
        <p:spPr bwMode="auto">
          <a:xfrm>
            <a:off x="6577013" y="3263899"/>
            <a:ext cx="24765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9264" y="3649662"/>
            <a:ext cx="261937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9"/>
          <p:cNvGrpSpPr/>
          <p:nvPr/>
        </p:nvGrpSpPr>
        <p:grpSpPr>
          <a:xfrm>
            <a:off x="335360" y="1131887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3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圆周角定理的推论</a:t>
              </a:r>
            </a:p>
          </p:txBody>
        </p:sp>
      </p:grp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324744" y="2021156"/>
            <a:ext cx="5202238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同弧或等弧所对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的圆周角相等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638194" y="1131887"/>
            <a:ext cx="2974974" cy="2633663"/>
            <a:chOff x="8751019" y="2718570"/>
            <a:chExt cx="2974974" cy="2633663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197106" y="2718570"/>
              <a:ext cx="2246313" cy="2633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Group 9"/>
            <p:cNvGrpSpPr/>
            <p:nvPr/>
          </p:nvGrpSpPr>
          <p:grpSpPr>
            <a:xfrm>
              <a:off x="9687644" y="4144144"/>
              <a:ext cx="1222375" cy="877888"/>
              <a:chOff x="2040" y="2220"/>
              <a:chExt cx="1278" cy="918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 flipH="1">
                <a:off x="2040" y="2220"/>
                <a:ext cx="696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718" y="2256"/>
                <a:ext cx="600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23"/>
            <p:cNvGrpSpPr/>
            <p:nvPr/>
          </p:nvGrpSpPr>
          <p:grpSpPr>
            <a:xfrm>
              <a:off x="8751019" y="3863158"/>
              <a:ext cx="2160587" cy="1158875"/>
              <a:chOff x="1055" y="1908"/>
              <a:chExt cx="2257" cy="1212"/>
            </a:xfrm>
          </p:grpSpPr>
          <p:sp>
            <p:nvSpPr>
              <p:cNvPr id="11" name="Line 7"/>
              <p:cNvSpPr>
                <a:spLocks noChangeShapeType="1"/>
              </p:cNvSpPr>
              <p:nvPr/>
            </p:nvSpPr>
            <p:spPr bwMode="auto">
              <a:xfrm flipH="1" flipV="1">
                <a:off x="1632" y="2160"/>
                <a:ext cx="384" cy="912"/>
              </a:xfrm>
              <a:prstGeom prst="line">
                <a:avLst/>
              </a:prstGeom>
              <a:noFill/>
              <a:ln w="25400">
                <a:solidFill>
                  <a:srgbClr val="0000CC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8"/>
              <p:cNvSpPr>
                <a:spLocks noChangeShapeType="1"/>
              </p:cNvSpPr>
              <p:nvPr/>
            </p:nvSpPr>
            <p:spPr bwMode="auto">
              <a:xfrm flipH="1" flipV="1">
                <a:off x="1633" y="2140"/>
                <a:ext cx="1679" cy="980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Text Box 21"/>
              <p:cNvSpPr txBox="1">
                <a:spLocks noChangeArrowheads="1"/>
              </p:cNvSpPr>
              <p:nvPr/>
            </p:nvSpPr>
            <p:spPr bwMode="auto">
              <a:xfrm>
                <a:off x="1055" y="1908"/>
                <a:ext cx="575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</p:grpSp>
        <p:grpSp>
          <p:nvGrpSpPr>
            <p:cNvPr id="14" name="Group 28"/>
            <p:cNvGrpSpPr/>
            <p:nvPr/>
          </p:nvGrpSpPr>
          <p:grpSpPr>
            <a:xfrm>
              <a:off x="9192344" y="2924944"/>
              <a:ext cx="1685925" cy="2052638"/>
              <a:chOff x="1551" y="990"/>
              <a:chExt cx="1761" cy="2144"/>
            </a:xfrm>
          </p:grpSpPr>
          <p:grpSp>
            <p:nvGrpSpPr>
              <p:cNvPr id="15" name="Group 9"/>
              <p:cNvGrpSpPr/>
              <p:nvPr/>
            </p:nvGrpSpPr>
            <p:grpSpPr>
              <a:xfrm>
                <a:off x="2064" y="1358"/>
                <a:ext cx="1248" cy="1776"/>
                <a:chOff x="2016" y="1104"/>
                <a:chExt cx="1248" cy="1824"/>
              </a:xfrm>
            </p:grpSpPr>
            <p:sp>
              <p:nvSpPr>
                <p:cNvPr id="17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2016" y="1104"/>
                  <a:ext cx="48" cy="1728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Line 11"/>
                <p:cNvSpPr>
                  <a:spLocks noChangeShapeType="1"/>
                </p:cNvSpPr>
                <p:nvPr/>
              </p:nvSpPr>
              <p:spPr bwMode="auto">
                <a:xfrm flipH="1" flipV="1">
                  <a:off x="2064" y="1104"/>
                  <a:ext cx="1200" cy="1824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" name="Text Box 27"/>
              <p:cNvSpPr txBox="1">
                <a:spLocks noChangeArrowheads="1"/>
              </p:cNvSpPr>
              <p:nvPr/>
            </p:nvSpPr>
            <p:spPr bwMode="auto">
              <a:xfrm>
                <a:off x="1551" y="990"/>
                <a:ext cx="571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</p:grpSp>
        <p:grpSp>
          <p:nvGrpSpPr>
            <p:cNvPr id="19" name="Group 32"/>
            <p:cNvGrpSpPr/>
            <p:nvPr/>
          </p:nvGrpSpPr>
          <p:grpSpPr>
            <a:xfrm>
              <a:off x="9705105" y="3645669"/>
              <a:ext cx="2020888" cy="1385888"/>
              <a:chOff x="2064" y="1680"/>
              <a:chExt cx="2112" cy="1448"/>
            </a:xfrm>
          </p:grpSpPr>
          <p:sp>
            <p:nvSpPr>
              <p:cNvPr id="20" name="Line 17"/>
              <p:cNvSpPr>
                <a:spLocks noChangeShapeType="1"/>
              </p:cNvSpPr>
              <p:nvPr/>
            </p:nvSpPr>
            <p:spPr bwMode="auto">
              <a:xfrm flipV="1">
                <a:off x="3312" y="1976"/>
                <a:ext cx="432" cy="1152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2064" y="1968"/>
                <a:ext cx="1680" cy="1104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Text Box 31"/>
              <p:cNvSpPr txBox="1">
                <a:spLocks noChangeArrowheads="1"/>
              </p:cNvSpPr>
              <p:nvPr/>
            </p:nvSpPr>
            <p:spPr bwMode="auto">
              <a:xfrm>
                <a:off x="3744" y="1680"/>
                <a:ext cx="432" cy="7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</p:grpSp>
      </p:grpSp>
      <p:grpSp>
        <p:nvGrpSpPr>
          <p:cNvPr id="23" name="组合 19"/>
          <p:cNvGrpSpPr/>
          <p:nvPr/>
        </p:nvGrpSpPr>
        <p:grpSpPr>
          <a:xfrm>
            <a:off x="338822" y="3004212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24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圆周角和直径的关系</a:t>
              </a:r>
            </a:p>
          </p:txBody>
        </p:sp>
      </p:grp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23377" y="3928972"/>
            <a:ext cx="7413362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半圆或直径所对的圆周角都相等，都等于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90°.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846" y="3746930"/>
            <a:ext cx="2529835" cy="2922430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6"/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1216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32304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6151"/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0"/>
          <p:cNvSpPr>
            <a:spLocks noChangeArrowheads="1"/>
          </p:cNvSpPr>
          <p:nvPr/>
        </p:nvSpPr>
        <p:spPr bwMode="auto">
          <a:xfrm>
            <a:off x="353695" y="1503948"/>
            <a:ext cx="11373643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的外接圆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335360" y="980728"/>
            <a:ext cx="19752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探究性质</a:t>
            </a:r>
          </a:p>
        </p:txBody>
      </p:sp>
      <p:sp>
        <p:nvSpPr>
          <p:cNvPr id="4" name="TextBox 20"/>
          <p:cNvSpPr txBox="1">
            <a:spLocks noChangeArrowheads="1"/>
          </p:cNvSpPr>
          <p:nvPr/>
        </p:nvSpPr>
        <p:spPr bwMode="auto">
          <a:xfrm>
            <a:off x="335359" y="2714278"/>
            <a:ext cx="734481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之间的关系为：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5" name="TextBox 27"/>
          <p:cNvSpPr txBox="1">
            <a:spLocks noChangeArrowheads="1"/>
          </p:cNvSpPr>
          <p:nvPr/>
        </p:nvSpPr>
        <p:spPr bwMode="auto">
          <a:xfrm>
            <a:off x="614214" y="3486877"/>
            <a:ext cx="287178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245693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1"/>
          <p:cNvSpPr txBox="1">
            <a:spLocks noChangeArrowheads="1"/>
          </p:cNvSpPr>
          <p:nvPr/>
        </p:nvSpPr>
        <p:spPr bwMode="auto">
          <a:xfrm>
            <a:off x="353695" y="4708872"/>
            <a:ext cx="5532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如何证明你的猜想呢？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25"/>
          <p:cNvCxnSpPr>
            <a:cxnSpLocks noChangeShapeType="1"/>
          </p:cNvCxnSpPr>
          <p:nvPr/>
        </p:nvCxnSpPr>
        <p:spPr bwMode="auto">
          <a:xfrm flipV="1">
            <a:off x="10442724" y="2888734"/>
            <a:ext cx="144463" cy="1008062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34"/>
          <p:cNvCxnSpPr>
            <a:cxnSpLocks noChangeShapeType="1"/>
          </p:cNvCxnSpPr>
          <p:nvPr/>
        </p:nvCxnSpPr>
        <p:spPr bwMode="auto">
          <a:xfrm flipH="1">
            <a:off x="9768037" y="3896797"/>
            <a:ext cx="674687" cy="720725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479376" y="5254838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479376" y="5753683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479376" y="6252527"/>
            <a:ext cx="4068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3" name="Text Box 23"/>
          <p:cNvSpPr txBox="1">
            <a:spLocks noChangeArrowheads="1"/>
          </p:cNvSpPr>
          <p:nvPr/>
        </p:nvSpPr>
        <p:spPr bwMode="auto">
          <a:xfrm>
            <a:off x="6040516" y="5973427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推论：圆的内接四边形的对角互补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4" name="矩形 1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/>
          <p:cNvSpPr>
            <a:spLocks noChangeArrowheads="1"/>
          </p:cNvSpPr>
          <p:nvPr/>
        </p:nvSpPr>
        <p:spPr bwMode="auto">
          <a:xfrm>
            <a:off x="8049741" y="2308226"/>
            <a:ext cx="2892425" cy="2886075"/>
          </a:xfrm>
          <a:prstGeom prst="ellipse">
            <a:avLst/>
          </a:prstGeom>
          <a:noFill/>
          <a:ln w="0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Line 4"/>
          <p:cNvSpPr>
            <a:spLocks noChangeShapeType="1"/>
          </p:cNvSpPr>
          <p:nvPr/>
        </p:nvSpPr>
        <p:spPr bwMode="auto">
          <a:xfrm>
            <a:off x="9697566" y="2328862"/>
            <a:ext cx="885825" cy="2338388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8346602" y="4605338"/>
            <a:ext cx="2236788" cy="61913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8176740" y="3151187"/>
            <a:ext cx="169862" cy="1454150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>
            <a:off x="8176741" y="2328863"/>
            <a:ext cx="1520825" cy="822325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10542116" y="4625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0646890" y="4625975"/>
            <a:ext cx="203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9" name="Oval 10"/>
          <p:cNvSpPr>
            <a:spLocks noChangeArrowheads="1"/>
          </p:cNvSpPr>
          <p:nvPr/>
        </p:nvSpPr>
        <p:spPr bwMode="auto">
          <a:xfrm>
            <a:off x="9500716" y="3736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9107015" y="3487737"/>
            <a:ext cx="2228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9656291" y="2287588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9605491" y="1909763"/>
            <a:ext cx="307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3" name="Oval 14"/>
          <p:cNvSpPr>
            <a:spLocks noChangeArrowheads="1"/>
          </p:cNvSpPr>
          <p:nvPr/>
        </p:nvSpPr>
        <p:spPr bwMode="auto">
          <a:xfrm>
            <a:off x="8303741" y="45624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113240" y="4710112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15" name="Oval 16"/>
          <p:cNvSpPr>
            <a:spLocks noChangeArrowheads="1"/>
          </p:cNvSpPr>
          <p:nvPr/>
        </p:nvSpPr>
        <p:spPr bwMode="auto">
          <a:xfrm>
            <a:off x="8135466" y="3108325"/>
            <a:ext cx="104775" cy="106362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7665565" y="2908300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06142" y="1913211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06142" y="2714897"/>
            <a:ext cx="3460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</a:p>
        </p:txBody>
      </p:sp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306143" y="3389586"/>
            <a:ext cx="4068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</a:p>
        </p:txBody>
      </p:sp>
      <p:sp>
        <p:nvSpPr>
          <p:cNvPr id="20" name="Arc 24"/>
          <p:cNvSpPr>
            <a:spLocks noChangeArrowheads="1"/>
          </p:cNvSpPr>
          <p:nvPr/>
        </p:nvSpPr>
        <p:spPr bwMode="auto">
          <a:xfrm>
            <a:off x="8351366" y="2298701"/>
            <a:ext cx="2606675" cy="2871787"/>
          </a:xfrm>
          <a:custGeom>
            <a:avLst/>
            <a:gdLst>
              <a:gd name="T0" fmla="*/ 20349 w 38924"/>
              <a:gd name="T1" fmla="*/ -1 h 42987"/>
              <a:gd name="T2" fmla="*/ 38924 w 38924"/>
              <a:gd name="T3" fmla="*/ 21387 h 42987"/>
              <a:gd name="T4" fmla="*/ 17324 w 38924"/>
              <a:gd name="T5" fmla="*/ 42987 h 42987"/>
              <a:gd name="T6" fmla="*/ -1 w 38924"/>
              <a:gd name="T7" fmla="*/ 34288 h 42987"/>
              <a:gd name="T8" fmla="*/ 20349 w 38924"/>
              <a:gd name="T9" fmla="*/ -1 h 42987"/>
              <a:gd name="T10" fmla="*/ 38924 w 38924"/>
              <a:gd name="T11" fmla="*/ 21387 h 42987"/>
              <a:gd name="T12" fmla="*/ 17324 w 38924"/>
              <a:gd name="T13" fmla="*/ 42987 h 42987"/>
              <a:gd name="T14" fmla="*/ -1 w 38924"/>
              <a:gd name="T15" fmla="*/ 34288 h 42987"/>
              <a:gd name="T16" fmla="*/ 17324 w 38924"/>
              <a:gd name="T17" fmla="*/ 21387 h 42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924" h="42987" fill="none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</a:path>
              <a:path w="38924" h="42987" stroke="0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  <a:lnTo>
                  <a:pt x="17324" y="21387"/>
                </a:lnTo>
                <a:close/>
              </a:path>
            </a:pathLst>
          </a:custGeom>
          <a:noFill/>
          <a:ln w="42863">
            <a:solidFill>
              <a:srgbClr val="C1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" name="Freeform 25"/>
          <p:cNvSpPr>
            <a:spLocks noChangeArrowheads="1"/>
          </p:cNvSpPr>
          <p:nvPr/>
        </p:nvSpPr>
        <p:spPr bwMode="auto">
          <a:xfrm>
            <a:off x="8198966" y="2984500"/>
            <a:ext cx="422275" cy="493712"/>
          </a:xfrm>
          <a:custGeom>
            <a:avLst/>
            <a:gdLst>
              <a:gd name="T0" fmla="*/ 180 w 265"/>
              <a:gd name="T1" fmla="*/ 0 h 226"/>
              <a:gd name="T2" fmla="*/ 0 w 265"/>
              <a:gd name="T3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65" h="226">
                <a:moveTo>
                  <a:pt x="180" y="0"/>
                </a:moveTo>
                <a:cubicBezTo>
                  <a:pt x="265" y="125"/>
                  <a:pt x="112" y="226"/>
                  <a:pt x="0" y="226"/>
                </a:cubicBezTo>
              </a:path>
            </a:pathLst>
          </a:custGeom>
          <a:noFill/>
          <a:ln w="38100">
            <a:solidFill>
              <a:srgbClr val="BD0524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" name="Arc 26"/>
          <p:cNvSpPr>
            <a:spLocks noChangeArrowheads="1"/>
          </p:cNvSpPr>
          <p:nvPr/>
        </p:nvSpPr>
        <p:spPr bwMode="auto">
          <a:xfrm>
            <a:off x="8040216" y="2276475"/>
            <a:ext cx="1647825" cy="2305050"/>
          </a:xfrm>
          <a:custGeom>
            <a:avLst/>
            <a:gdLst>
              <a:gd name="T0" fmla="*/ 4275 w 24625"/>
              <a:gd name="T1" fmla="*/ 34501 h 34501"/>
              <a:gd name="T2" fmla="*/ 0 w 24625"/>
              <a:gd name="T3" fmla="*/ 21600 h 34501"/>
              <a:gd name="T4" fmla="*/ 21600 w 24625"/>
              <a:gd name="T5" fmla="*/ 0 h 34501"/>
              <a:gd name="T6" fmla="*/ 24625 w 24625"/>
              <a:gd name="T7" fmla="*/ 212 h 34501"/>
              <a:gd name="T8" fmla="*/ 4275 w 24625"/>
              <a:gd name="T9" fmla="*/ 34501 h 34501"/>
              <a:gd name="T10" fmla="*/ 0 w 24625"/>
              <a:gd name="T11" fmla="*/ 21600 h 34501"/>
              <a:gd name="T12" fmla="*/ 21600 w 24625"/>
              <a:gd name="T13" fmla="*/ 0 h 34501"/>
              <a:gd name="T14" fmla="*/ 24625 w 24625"/>
              <a:gd name="T15" fmla="*/ 212 h 34501"/>
              <a:gd name="T16" fmla="*/ 21600 w 24625"/>
              <a:gd name="T17" fmla="*/ 21600 h 34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625" h="34501" fill="none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</a:path>
              <a:path w="24625" h="34501" stroke="0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  <a:lnTo>
                  <a:pt x="21600" y="21600"/>
                </a:lnTo>
                <a:close/>
              </a:path>
            </a:pathLst>
          </a:custGeom>
          <a:noFill/>
          <a:ln w="42863">
            <a:solidFill>
              <a:srgbClr val="0000C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" name="Freeform 27"/>
          <p:cNvSpPr>
            <a:spLocks noChangeArrowheads="1"/>
          </p:cNvSpPr>
          <p:nvPr/>
        </p:nvSpPr>
        <p:spPr bwMode="auto">
          <a:xfrm>
            <a:off x="10180165" y="4279900"/>
            <a:ext cx="304800" cy="381000"/>
          </a:xfrm>
          <a:custGeom>
            <a:avLst/>
            <a:gdLst>
              <a:gd name="T0" fmla="*/ 203 w 203"/>
              <a:gd name="T1" fmla="*/ 11 h 203"/>
              <a:gd name="T2" fmla="*/ 45 w 203"/>
              <a:gd name="T3" fmla="*/ 34 h 203"/>
              <a:gd name="T4" fmla="*/ 0 w 203"/>
              <a:gd name="T5" fmla="*/ 135 h 203"/>
              <a:gd name="T6" fmla="*/ 11 w 203"/>
              <a:gd name="T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3" h="203">
                <a:moveTo>
                  <a:pt x="203" y="11"/>
                </a:moveTo>
                <a:cubicBezTo>
                  <a:pt x="150" y="16"/>
                  <a:pt x="86" y="0"/>
                  <a:pt x="45" y="34"/>
                </a:cubicBezTo>
                <a:cubicBezTo>
                  <a:pt x="17" y="57"/>
                  <a:pt x="0" y="135"/>
                  <a:pt x="0" y="135"/>
                </a:cubicBezTo>
                <a:cubicBezTo>
                  <a:pt x="4" y="158"/>
                  <a:pt x="11" y="203"/>
                  <a:pt x="11" y="203"/>
                </a:cubicBezTo>
              </a:path>
            </a:pathLst>
          </a:custGeom>
          <a:noFill/>
          <a:ln w="38100">
            <a:solidFill>
              <a:srgbClr val="3333CC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4" name="Line 47"/>
          <p:cNvSpPr>
            <a:spLocks noChangeShapeType="1"/>
          </p:cNvSpPr>
          <p:nvPr/>
        </p:nvSpPr>
        <p:spPr bwMode="auto">
          <a:xfrm>
            <a:off x="10564340" y="4665663"/>
            <a:ext cx="730250" cy="3175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11129491" y="4641850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</a:p>
        </p:txBody>
      </p:sp>
      <p:sp>
        <p:nvSpPr>
          <p:cNvPr id="26" name="Text Box 22"/>
          <p:cNvSpPr txBox="1">
            <a:spLocks noChangeArrowheads="1"/>
          </p:cNvSpPr>
          <p:nvPr/>
        </p:nvSpPr>
        <p:spPr bwMode="auto">
          <a:xfrm>
            <a:off x="307730" y="4046811"/>
            <a:ext cx="4068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延长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到点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，有</a:t>
            </a:r>
          </a:p>
        </p:txBody>
      </p:sp>
      <p:sp>
        <p:nvSpPr>
          <p:cNvPr id="27" name="Text Box 22"/>
          <p:cNvSpPr txBox="1">
            <a:spLocks noChangeArrowheads="1"/>
          </p:cNvSpPr>
          <p:nvPr/>
        </p:nvSpPr>
        <p:spPr bwMode="auto">
          <a:xfrm>
            <a:off x="307730" y="4740547"/>
            <a:ext cx="4070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</a:p>
        </p:txBody>
      </p: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309317" y="5367611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395064" y="1118394"/>
            <a:ext cx="6170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图中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的大小有何关系？</a:t>
            </a: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193388" y="5931091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推论：圆的内接四边形的任何一个外角都等于它的内对角</a:t>
            </a:r>
            <a:r>
              <a:rPr lang="en-US" altLang="zh-CN"/>
              <a:t>.</a:t>
            </a:r>
          </a:p>
        </p:txBody>
      </p:sp>
      <p:sp>
        <p:nvSpPr>
          <p:cNvPr id="31" name="矩形 30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6" grpId="0"/>
      <p:bldP spid="27" grpId="0"/>
      <p:bldP spid="28" grpId="0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0"/>
          <p:cNvSpPr>
            <a:spLocks noChangeArrowheads="1"/>
          </p:cNvSpPr>
          <p:nvPr/>
        </p:nvSpPr>
        <p:spPr bwMode="auto">
          <a:xfrm>
            <a:off x="263352" y="980728"/>
            <a:ext cx="12025336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的内接四边形，且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=110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=80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，则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1271489" y="1600902"/>
            <a:ext cx="1008063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70º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287688" y="1624878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100º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1161566" y="2262109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90º</a:t>
            </a: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296032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9336" y="878437"/>
            <a:ext cx="12072664" cy="11264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例</a:t>
            </a:r>
            <a:r>
              <a:rPr lang="en-US" altLang="zh-CN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如图，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为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的直径，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CF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⊥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AF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求证：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FGD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ADC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Picture 290" descr="C:\Documents and Settings\Administrator\桌面\BS九下教案（五改）9.5\yibs9xlytu40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0296" y="1955398"/>
            <a:ext cx="2919413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96875" y="1919656"/>
            <a:ext cx="706727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的直径，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垂直平分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04435" y="5699614"/>
            <a:ext cx="10501451" cy="6093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【</a:t>
            </a:r>
            <a:r>
              <a:rPr lang="zh-CN" altLang="en-US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点睛</a:t>
            </a: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】</a:t>
            </a:r>
            <a:r>
              <a:rPr lang="zh-CN" altLang="en-US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圆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内接四边形的性质是沟通角相等关系的重要依据．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8" descr="C:\Documents and Settings\Administrator\桌面\BS九下教案（五改）9.5\yibs9xlytu39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4312" y="1784311"/>
            <a:ext cx="2011362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100"/>
          <p:cNvSpPr txBox="1">
            <a:spLocks noChangeArrowheads="1"/>
          </p:cNvSpPr>
          <p:nvPr/>
        </p:nvSpPr>
        <p:spPr bwMode="auto">
          <a:xfrm>
            <a:off x="119336" y="928051"/>
            <a:ext cx="12241360" cy="171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的内接四边形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，那么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  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100°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80°    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3575" y="3045773"/>
            <a:ext cx="8440737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1352584" y="931499"/>
            <a:ext cx="5180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35360" y="2113510"/>
            <a:ext cx="817086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的度数分别对于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3" name="矩形 66562"/>
          <p:cNvSpPr>
            <a:spLocks noChangeArrowheads="1"/>
          </p:cNvSpPr>
          <p:nvPr/>
        </p:nvSpPr>
        <p:spPr bwMode="auto">
          <a:xfrm>
            <a:off x="335360" y="836712"/>
            <a:ext cx="11665296" cy="138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在圆内接四边形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 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的度数之比是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2︰3︰6.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求这个四边形各角的度数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002110" y="2754860"/>
            <a:ext cx="4410480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内接于圆，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02110" y="3359698"/>
            <a:ext cx="515908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970361" y="3864523"/>
            <a:ext cx="287800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975123" y="4362998"/>
            <a:ext cx="2068493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=22.5°.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938610" y="4940848"/>
            <a:ext cx="7000932" cy="130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A=45°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∠B=67.5°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D=180°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67.5°=112.5°.</a:t>
            </a:r>
          </a:p>
        </p:txBody>
      </p:sp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35360" y="764704"/>
            <a:ext cx="7896225" cy="3538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判断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同一个圆中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等弧所对的圆周角相等  （   ）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相等的弦所对的圆周角也相等   （   ）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同弦所对的圆周角相等 （    ）</a:t>
            </a:r>
            <a:endParaRPr lang="el-GR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TextBox 18"/>
          <p:cNvSpPr txBox="1">
            <a:spLocks noChangeArrowheads="1"/>
          </p:cNvSpPr>
          <p:nvPr/>
        </p:nvSpPr>
        <p:spPr bwMode="auto">
          <a:xfrm>
            <a:off x="7421959" y="1948979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</a:p>
        </p:txBody>
      </p:sp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6810773" y="2807818"/>
            <a:ext cx="5413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</a:p>
        </p:txBody>
      </p:sp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5480447" y="3620617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308940" y="928662"/>
            <a:ext cx="11763724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的三个顶点在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=50°,∠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=47°,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  <a:p>
            <a:pPr eaLnBrk="0" hangingPunct="0">
              <a:lnSpc>
                <a:spcPct val="150000"/>
              </a:lnSpc>
            </a:pP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9192344" y="1557856"/>
            <a:ext cx="2088232" cy="1900953"/>
            <a:chOff x="0" y="0"/>
            <a:chExt cx="1973" cy="1839"/>
          </a:xfrm>
        </p:grpSpPr>
        <p:sp>
          <p:nvSpPr>
            <p:cNvPr id="4" name="Oval 6"/>
            <p:cNvSpPr>
              <a:spLocks noChangeAspect="1" noChangeArrowheads="1"/>
            </p:cNvSpPr>
            <p:nvPr/>
          </p:nvSpPr>
          <p:spPr bwMode="auto">
            <a:xfrm>
              <a:off x="201" y="326"/>
              <a:ext cx="1505" cy="1505"/>
            </a:xfrm>
            <a:prstGeom prst="ellips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Line 7"/>
            <p:cNvSpPr>
              <a:spLocks noChangeShapeType="1"/>
            </p:cNvSpPr>
            <p:nvPr/>
          </p:nvSpPr>
          <p:spPr bwMode="auto">
            <a:xfrm>
              <a:off x="318" y="1451"/>
              <a:ext cx="1270" cy="0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H="1">
              <a:off x="318" y="363"/>
              <a:ext cx="816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1134" y="363"/>
              <a:ext cx="454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H="1">
              <a:off x="318" y="1043"/>
              <a:ext cx="589" cy="409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907" y="1043"/>
              <a:ext cx="681" cy="40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1461" y="145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0" y="136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1089" y="0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843" y="748"/>
              <a:ext cx="351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14" name="矩形 54"/>
          <p:cNvSpPr>
            <a:spLocks noChangeArrowheads="1"/>
          </p:cNvSpPr>
          <p:nvPr/>
        </p:nvSpPr>
        <p:spPr bwMode="auto">
          <a:xfrm>
            <a:off x="1775520" y="1640508"/>
            <a:ext cx="10839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166°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93648" y="3541461"/>
            <a:ext cx="11744384" cy="184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如图，已知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的直径，⊙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的弦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AOD=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的度数为（    ）                                                             </a:t>
            </a:r>
          </a:p>
          <a:p>
            <a:pPr>
              <a:lnSpc>
                <a:spcPct val="170000"/>
              </a:lnSpc>
            </a:pPr>
            <a:r>
              <a:rPr lang="pt-BR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A.30°     B.40°     C.50°     D.60°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563276" y="4107552"/>
            <a:ext cx="6778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pt-BR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pic>
        <p:nvPicPr>
          <p:cNvPr id="17" name="Picture 7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1116" y="4226684"/>
            <a:ext cx="26384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71681"/>
          <p:cNvSpPr>
            <a:spLocks noChangeArrowheads="1"/>
          </p:cNvSpPr>
          <p:nvPr/>
        </p:nvSpPr>
        <p:spPr bwMode="auto">
          <a:xfrm>
            <a:off x="250509" y="800376"/>
            <a:ext cx="11941491" cy="397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如果∠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=130°,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的度数是（   ）  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 115°       B 130°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C 65°         D  50°</a:t>
            </a: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如图，等边三角形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上的一点，则∠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2" name="组合 71682"/>
          <p:cNvGrpSpPr/>
          <p:nvPr/>
        </p:nvGrpSpPr>
        <p:grpSpPr>
          <a:xfrm>
            <a:off x="9062722" y="1292903"/>
            <a:ext cx="2182812" cy="2362476"/>
            <a:chOff x="3545" y="371"/>
            <a:chExt cx="1375" cy="1303"/>
          </a:xfrm>
        </p:grpSpPr>
        <p:sp>
          <p:nvSpPr>
            <p:cNvPr id="3" name="椭圆 71683"/>
            <p:cNvSpPr>
              <a:spLocks noChangeArrowheads="1"/>
            </p:cNvSpPr>
            <p:nvPr/>
          </p:nvSpPr>
          <p:spPr bwMode="auto">
            <a:xfrm>
              <a:off x="3643" y="665"/>
              <a:ext cx="1008" cy="81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直接连接符 71684"/>
            <p:cNvSpPr>
              <a:spLocks noChangeShapeType="1"/>
            </p:cNvSpPr>
            <p:nvPr/>
          </p:nvSpPr>
          <p:spPr bwMode="auto">
            <a:xfrm flipH="1">
              <a:off x="3739" y="665"/>
              <a:ext cx="432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直接连接符 71685"/>
            <p:cNvSpPr>
              <a:spLocks noChangeShapeType="1"/>
            </p:cNvSpPr>
            <p:nvPr/>
          </p:nvSpPr>
          <p:spPr bwMode="auto">
            <a:xfrm flipH="1" flipV="1">
              <a:off x="3739" y="1289"/>
              <a:ext cx="576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直接连接符 71686"/>
            <p:cNvSpPr>
              <a:spLocks noChangeShapeType="1"/>
            </p:cNvSpPr>
            <p:nvPr/>
          </p:nvSpPr>
          <p:spPr bwMode="auto">
            <a:xfrm flipH="1">
              <a:off x="3739" y="1097"/>
              <a:ext cx="432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直接连接符 71687"/>
            <p:cNvSpPr>
              <a:spLocks noChangeShapeType="1"/>
            </p:cNvSpPr>
            <p:nvPr/>
          </p:nvSpPr>
          <p:spPr bwMode="auto">
            <a:xfrm>
              <a:off x="4171" y="1097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直接连接符 71688"/>
            <p:cNvSpPr>
              <a:spLocks noChangeShapeType="1"/>
            </p:cNvSpPr>
            <p:nvPr/>
          </p:nvSpPr>
          <p:spPr bwMode="auto">
            <a:xfrm>
              <a:off x="4180" y="664"/>
              <a:ext cx="384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直接连接符 71689"/>
            <p:cNvSpPr>
              <a:spLocks noChangeShapeType="1"/>
            </p:cNvSpPr>
            <p:nvPr/>
          </p:nvSpPr>
          <p:spPr bwMode="auto">
            <a:xfrm flipH="1">
              <a:off x="4315" y="1289"/>
              <a:ext cx="24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71690"/>
            <p:cNvSpPr txBox="1">
              <a:spLocks noChangeArrowheads="1"/>
            </p:cNvSpPr>
            <p:nvPr/>
          </p:nvSpPr>
          <p:spPr bwMode="auto">
            <a:xfrm>
              <a:off x="4250" y="1308"/>
              <a:ext cx="226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1" name="文本框 71691"/>
            <p:cNvSpPr txBox="1">
              <a:spLocks noChangeArrowheads="1"/>
            </p:cNvSpPr>
            <p:nvPr/>
          </p:nvSpPr>
          <p:spPr bwMode="auto">
            <a:xfrm>
              <a:off x="3545" y="1185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2" name="文本框 71692"/>
            <p:cNvSpPr txBox="1">
              <a:spLocks noChangeArrowheads="1"/>
            </p:cNvSpPr>
            <p:nvPr/>
          </p:nvSpPr>
          <p:spPr bwMode="auto">
            <a:xfrm>
              <a:off x="4121" y="371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13" name="文本框 71693"/>
            <p:cNvSpPr txBox="1">
              <a:spLocks noChangeArrowheads="1"/>
            </p:cNvSpPr>
            <p:nvPr/>
          </p:nvSpPr>
          <p:spPr bwMode="auto">
            <a:xfrm>
              <a:off x="4642" y="1203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4" name="文本框 71694"/>
            <p:cNvSpPr txBox="1">
              <a:spLocks noChangeArrowheads="1"/>
            </p:cNvSpPr>
            <p:nvPr/>
          </p:nvSpPr>
          <p:spPr bwMode="auto">
            <a:xfrm>
              <a:off x="4076" y="755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6" name="任意多边形 71695"/>
          <p:cNvSpPr>
            <a:spLocks noChangeArrowheads="1"/>
          </p:cNvSpPr>
          <p:nvPr/>
        </p:nvSpPr>
        <p:spPr bwMode="auto">
          <a:xfrm rot="20011480">
            <a:off x="6942065" y="4140738"/>
            <a:ext cx="423862" cy="960438"/>
          </a:xfrm>
          <a:custGeom>
            <a:avLst/>
            <a:gdLst>
              <a:gd name="T0" fmla="*/ 0 w 13702"/>
              <a:gd name="T1" fmla="*/ 0 h 21600"/>
              <a:gd name="T2" fmla="*/ 13702 w 13702"/>
              <a:gd name="T3" fmla="*/ 4902 h 21600"/>
              <a:gd name="T4" fmla="*/ 0 w 13702"/>
              <a:gd name="T5" fmla="*/ 0 h 21600"/>
              <a:gd name="T6" fmla="*/ 13702 w 13702"/>
              <a:gd name="T7" fmla="*/ 4902 h 21600"/>
              <a:gd name="T8" fmla="*/ 0 w 13702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02" h="21600" fill="none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</a:path>
              <a:path w="13702" h="21600" stroke="0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7" name="组合 71696"/>
          <p:cNvGrpSpPr/>
          <p:nvPr/>
        </p:nvGrpSpPr>
        <p:grpSpPr>
          <a:xfrm>
            <a:off x="8741253" y="4384499"/>
            <a:ext cx="2554288" cy="2179637"/>
            <a:chOff x="3682" y="2168"/>
            <a:chExt cx="1609" cy="1373"/>
          </a:xfrm>
        </p:grpSpPr>
        <p:sp>
          <p:nvSpPr>
            <p:cNvPr id="18" name="椭圆 71697"/>
            <p:cNvSpPr>
              <a:spLocks noChangeArrowheads="1"/>
            </p:cNvSpPr>
            <p:nvPr/>
          </p:nvSpPr>
          <p:spPr bwMode="auto">
            <a:xfrm>
              <a:off x="3957" y="2510"/>
              <a:ext cx="1008" cy="1031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" name="直接连接符 71698"/>
            <p:cNvSpPr>
              <a:spLocks noChangeShapeType="1"/>
            </p:cNvSpPr>
            <p:nvPr/>
          </p:nvSpPr>
          <p:spPr bwMode="auto">
            <a:xfrm flipH="1">
              <a:off x="4038" y="2510"/>
              <a:ext cx="435" cy="7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直接连接符 71699"/>
            <p:cNvSpPr>
              <a:spLocks noChangeShapeType="1"/>
            </p:cNvSpPr>
            <p:nvPr/>
          </p:nvSpPr>
          <p:spPr bwMode="auto">
            <a:xfrm flipV="1">
              <a:off x="3993" y="3161"/>
              <a:ext cx="942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直接连接符 71700"/>
            <p:cNvSpPr>
              <a:spLocks noChangeShapeType="1"/>
            </p:cNvSpPr>
            <p:nvPr/>
          </p:nvSpPr>
          <p:spPr bwMode="auto">
            <a:xfrm flipH="1" flipV="1">
              <a:off x="4455" y="2537"/>
              <a:ext cx="48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直接连接符 71701"/>
            <p:cNvSpPr>
              <a:spLocks noChangeShapeType="1"/>
            </p:cNvSpPr>
            <p:nvPr/>
          </p:nvSpPr>
          <p:spPr bwMode="auto">
            <a:xfrm flipH="1">
              <a:off x="4028" y="2729"/>
              <a:ext cx="43" cy="5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直接连接符 71702"/>
            <p:cNvSpPr>
              <a:spLocks noChangeShapeType="1"/>
            </p:cNvSpPr>
            <p:nvPr/>
          </p:nvSpPr>
          <p:spPr bwMode="auto">
            <a:xfrm flipV="1">
              <a:off x="4071" y="2536"/>
              <a:ext cx="371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文本框 71703"/>
            <p:cNvSpPr txBox="1">
              <a:spLocks noChangeArrowheads="1"/>
            </p:cNvSpPr>
            <p:nvPr/>
          </p:nvSpPr>
          <p:spPr bwMode="auto">
            <a:xfrm>
              <a:off x="3682" y="3059"/>
              <a:ext cx="278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25" name="文本框 71704"/>
            <p:cNvSpPr txBox="1">
              <a:spLocks noChangeArrowheads="1"/>
            </p:cNvSpPr>
            <p:nvPr/>
          </p:nvSpPr>
          <p:spPr bwMode="auto">
            <a:xfrm>
              <a:off x="5026" y="3050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26" name="文本框 71705"/>
            <p:cNvSpPr txBox="1">
              <a:spLocks noChangeArrowheads="1"/>
            </p:cNvSpPr>
            <p:nvPr/>
          </p:nvSpPr>
          <p:spPr bwMode="auto">
            <a:xfrm>
              <a:off x="4447" y="2168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27" name="文本框 71706"/>
            <p:cNvSpPr txBox="1">
              <a:spLocks noChangeArrowheads="1"/>
            </p:cNvSpPr>
            <p:nvPr/>
          </p:nvSpPr>
          <p:spPr bwMode="auto">
            <a:xfrm>
              <a:off x="3797" y="2441"/>
              <a:ext cx="241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</a:p>
          </p:txBody>
        </p:sp>
      </p:grp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11531285" y="785136"/>
            <a:ext cx="420606" cy="66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0545477" y="3966536"/>
            <a:ext cx="107943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</a:p>
        </p:txBody>
      </p:sp>
      <p:sp>
        <p:nvSpPr>
          <p:cNvPr id="30" name="矩形 2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9048328" y="1977901"/>
            <a:ext cx="2241550" cy="2433638"/>
            <a:chOff x="0" y="0"/>
            <a:chExt cx="2016" cy="2069"/>
          </a:xfrm>
          <a:noFill/>
        </p:grpSpPr>
        <p:sp>
          <p:nvSpPr>
            <p:cNvPr id="3" name="Text Box 6"/>
            <p:cNvSpPr txBox="1">
              <a:spLocks noChangeArrowheads="1"/>
            </p:cNvSpPr>
            <p:nvPr/>
          </p:nvSpPr>
          <p:spPr bwMode="auto">
            <a:xfrm>
              <a:off x="0" y="1200"/>
              <a:ext cx="336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40" y="0"/>
              <a:ext cx="1728" cy="1728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" name="Line 8"/>
            <p:cNvSpPr>
              <a:spLocks noChangeShapeType="1"/>
            </p:cNvSpPr>
            <p:nvPr/>
          </p:nvSpPr>
          <p:spPr bwMode="auto">
            <a:xfrm flipH="1">
              <a:off x="336" y="864"/>
              <a:ext cx="768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>
              <a:off x="1104" y="864"/>
              <a:ext cx="384" cy="768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>
              <a:off x="1104" y="864"/>
              <a:ext cx="720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384" y="1296"/>
              <a:ext cx="1488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384" y="1296"/>
              <a:ext cx="110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 flipV="1">
              <a:off x="1488" y="1296"/>
              <a:ext cx="38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1056" y="528"/>
              <a:ext cx="43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1392" y="1680"/>
              <a:ext cx="384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1824" y="1200"/>
              <a:ext cx="19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</p:grp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1619673" y="5284203"/>
            <a:ext cx="3581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594148" y="2323514"/>
            <a:ext cx="1303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</a:p>
        </p:txBody>
      </p:sp>
      <p:sp>
        <p:nvSpPr>
          <p:cNvPr id="16" name="Rectangle 36"/>
          <p:cNvSpPr>
            <a:spLocks noChangeArrowheads="1"/>
          </p:cNvSpPr>
          <p:nvPr/>
        </p:nvSpPr>
        <p:spPr bwMode="auto">
          <a:xfrm>
            <a:off x="335360" y="908720"/>
            <a:ext cx="11737304" cy="129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8.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graphicFrame>
        <p:nvGraphicFramePr>
          <p:cNvPr id="17" name="Object 78"/>
          <p:cNvGraphicFramePr>
            <a:graphicFrameLocks noChangeAspect="1"/>
          </p:cNvGraphicFramePr>
          <p:nvPr/>
        </p:nvGraphicFramePr>
        <p:xfrm>
          <a:off x="1699048" y="2153652"/>
          <a:ext cx="288925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3" imgW="1358900" imgH="405765" progId="Equation.DSMT4">
                  <p:embed/>
                </p:oleObj>
              </mc:Choice>
              <mc:Fallback>
                <p:oleObj r:id="rId3" imgW="13589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99048" y="2153652"/>
                        <a:ext cx="288925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8"/>
          <p:cNvGraphicFramePr>
            <a:graphicFrameLocks noChangeAspect="1"/>
          </p:cNvGraphicFramePr>
          <p:nvPr/>
        </p:nvGraphicFramePr>
        <p:xfrm>
          <a:off x="1897486" y="3158539"/>
          <a:ext cx="2824162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5" imgW="1244600" imgH="405765" progId="Equation.DSMT4">
                  <p:embed/>
                </p:oleObj>
              </mc:Choice>
              <mc:Fallback>
                <p:oleObj r:id="rId5" imgW="12446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897486" y="3158539"/>
                        <a:ext cx="2824162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1699049" y="4304714"/>
            <a:ext cx="3065463" cy="624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0" name="矩形 1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567286" y="844016"/>
            <a:ext cx="101188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例   如图，⊙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r>
              <a:rPr lang="zh-CN" altLang="en-US" b="1" dirty="0">
                <a:solidFill>
                  <a:srgbClr val="000000"/>
                </a:solidFill>
              </a:rPr>
              <a:t>直径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b="1" dirty="0">
                <a:solidFill>
                  <a:srgbClr val="000000"/>
                </a:solidFill>
              </a:rPr>
              <a:t>为</a:t>
            </a:r>
            <a:r>
              <a:rPr lang="en-US" altLang="zh-CN" b="1" dirty="0">
                <a:solidFill>
                  <a:srgbClr val="000000"/>
                </a:solidFill>
              </a:rPr>
              <a:t>10</a:t>
            </a: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cm</a:t>
            </a:r>
            <a:r>
              <a:rPr lang="zh-CN" altLang="en-US" b="1" dirty="0">
                <a:solidFill>
                  <a:srgbClr val="000000"/>
                </a:solidFill>
              </a:rPr>
              <a:t>，弦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b="1" dirty="0">
                <a:solidFill>
                  <a:srgbClr val="000000"/>
                </a:solidFill>
              </a:rPr>
              <a:t>为</a:t>
            </a:r>
            <a:r>
              <a:rPr lang="en-US" altLang="zh-CN" b="1" dirty="0">
                <a:solidFill>
                  <a:srgbClr val="000000"/>
                </a:solidFill>
              </a:rPr>
              <a:t>6</a:t>
            </a: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cm</a:t>
            </a:r>
            <a:r>
              <a:rPr lang="zh-CN" altLang="en-US" b="1" dirty="0">
                <a:solidFill>
                  <a:srgbClr val="000000"/>
                </a:solidFill>
              </a:rPr>
              <a:t>，∠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ACB</a:t>
            </a:r>
            <a:r>
              <a:rPr lang="zh-CN" altLang="en-US" b="1" dirty="0">
                <a:solidFill>
                  <a:srgbClr val="000000"/>
                </a:solidFill>
              </a:rPr>
              <a:t>的平分线交⊙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r>
              <a:rPr lang="zh-CN" altLang="en-US" b="1" dirty="0">
                <a:solidFill>
                  <a:srgbClr val="000000"/>
                </a:solidFill>
              </a:rPr>
              <a:t>于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b="1" dirty="0">
                <a:solidFill>
                  <a:srgbClr val="000000"/>
                </a:solidFill>
              </a:rPr>
              <a:t>，求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AD</a:t>
            </a:r>
            <a:r>
              <a:rPr lang="zh-CN" altLang="en-US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BD</a:t>
            </a:r>
            <a:r>
              <a:rPr lang="zh-CN" altLang="en-US" b="1" dirty="0">
                <a:solidFill>
                  <a:srgbClr val="000000"/>
                </a:solidFill>
              </a:rPr>
              <a:t>的长．</a:t>
            </a:r>
          </a:p>
        </p:txBody>
      </p:sp>
      <p:graphicFrame>
        <p:nvGraphicFramePr>
          <p:cNvPr id="158723" name="Object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21773679"/>
              </p:ext>
            </p:extLst>
          </p:nvPr>
        </p:nvGraphicFramePr>
        <p:xfrm>
          <a:off x="1899666" y="3368390"/>
          <a:ext cx="5005388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r:id="rId4" imgW="2143061" imgH="228634" progId="Equation.3">
                  <p:embed/>
                </p:oleObj>
              </mc:Choice>
              <mc:Fallback>
                <p:oleObj r:id="rId4" imgW="2143061" imgH="228634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9666" y="3368390"/>
                        <a:ext cx="5005388" cy="522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8724" name="Text Box 4"/>
          <p:cNvSpPr txBox="1">
            <a:spLocks noChangeArrowheads="1"/>
          </p:cNvSpPr>
          <p:nvPr/>
        </p:nvSpPr>
        <p:spPr bwMode="auto">
          <a:xfrm>
            <a:off x="2040955" y="5546439"/>
            <a:ext cx="6408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3300"/>
                </a:solidFill>
              </a:rPr>
              <a:t>又在</a:t>
            </a:r>
            <a:r>
              <a:rPr lang="en-US" altLang="zh-CN" sz="2400">
                <a:solidFill>
                  <a:srgbClr val="FF3300"/>
                </a:solidFill>
              </a:rPr>
              <a:t>Rt△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ABD</a:t>
            </a:r>
            <a:r>
              <a:rPr lang="zh-CN" altLang="en-US" sz="2400">
                <a:solidFill>
                  <a:srgbClr val="FF3300"/>
                </a:solidFill>
              </a:rPr>
              <a:t>中，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AD</a:t>
            </a:r>
            <a:r>
              <a:rPr lang="en-US" altLang="zh-CN" sz="2400" baseline="30000">
                <a:solidFill>
                  <a:srgbClr val="FF3300"/>
                </a:solidFill>
              </a:rPr>
              <a:t>2</a:t>
            </a:r>
            <a:r>
              <a:rPr lang="en-US" altLang="zh-CN" sz="2400">
                <a:solidFill>
                  <a:srgbClr val="FF3300"/>
                </a:solidFill>
              </a:rPr>
              <a:t>+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BD</a:t>
            </a:r>
            <a:r>
              <a:rPr lang="en-US" altLang="zh-CN" sz="2400" baseline="30000">
                <a:solidFill>
                  <a:srgbClr val="FF3300"/>
                </a:solidFill>
              </a:rPr>
              <a:t>2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=AB</a:t>
            </a:r>
            <a:r>
              <a:rPr lang="en-US" altLang="zh-CN" sz="2400" baseline="30000">
                <a:solidFill>
                  <a:srgbClr val="FF3300"/>
                </a:solidFill>
              </a:rPr>
              <a:t>2</a:t>
            </a:r>
            <a:r>
              <a:rPr lang="zh-CN" altLang="en-US" sz="2400">
                <a:solidFill>
                  <a:srgbClr val="FF3300"/>
                </a:solidFill>
              </a:rPr>
              <a:t>，</a:t>
            </a:r>
          </a:p>
        </p:txBody>
      </p:sp>
      <p:graphicFrame>
        <p:nvGraphicFramePr>
          <p:cNvPr id="158725" name="Object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34584343"/>
              </p:ext>
            </p:extLst>
          </p:nvPr>
        </p:nvGraphicFramePr>
        <p:xfrm>
          <a:off x="2040955" y="6005226"/>
          <a:ext cx="619283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r:id="rId6" imgW="2638402" imgH="409489" progId="Equation.DSMT4">
                  <p:embed/>
                </p:oleObj>
              </mc:Choice>
              <mc:Fallback>
                <p:oleObj r:id="rId6" imgW="2638402" imgH="409489" progId="Equation.DSMT4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0955" y="6005226"/>
                        <a:ext cx="6192837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1415480" y="1971389"/>
            <a:ext cx="2689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3300"/>
                </a:solidFill>
              </a:rPr>
              <a:t>解：∵</a:t>
            </a:r>
            <a:r>
              <a:rPr lang="en-US" altLang="zh-CN" sz="2400" i="1" dirty="0">
                <a:solidFill>
                  <a:srgbClr val="FF3300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 dirty="0">
                <a:solidFill>
                  <a:srgbClr val="FF3300"/>
                </a:solidFill>
              </a:rPr>
              <a:t>是直径，</a:t>
            </a: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127059" y="2404777"/>
            <a:ext cx="3499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3300"/>
                </a:solidFill>
              </a:rPr>
              <a:t>∴ ∠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ACB</a:t>
            </a:r>
            <a:r>
              <a:rPr lang="en-US" altLang="zh-CN" sz="2400">
                <a:solidFill>
                  <a:srgbClr val="FF3300"/>
                </a:solidFill>
              </a:rPr>
              <a:t>= ∠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ADB</a:t>
            </a:r>
            <a:r>
              <a:rPr lang="en-US" altLang="zh-CN" sz="2400">
                <a:solidFill>
                  <a:srgbClr val="FF3300"/>
                </a:solidFill>
              </a:rPr>
              <a:t>=90°</a:t>
            </a:r>
            <a:r>
              <a:rPr lang="zh-CN" altLang="en-US" sz="2400">
                <a:solidFill>
                  <a:srgbClr val="FF3300"/>
                </a:solidFill>
              </a:rPr>
              <a:t>．</a:t>
            </a: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1998092" y="2763551"/>
            <a:ext cx="2282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3300"/>
                </a:solidFill>
              </a:rPr>
              <a:t>在</a:t>
            </a:r>
            <a:r>
              <a:rPr lang="en-US" altLang="zh-CN" sz="2400">
                <a:solidFill>
                  <a:srgbClr val="FF3300"/>
                </a:solidFill>
              </a:rPr>
              <a:t>Rt△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FF3300"/>
                </a:solidFill>
              </a:rPr>
              <a:t>中，</a:t>
            </a: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056251" y="3908140"/>
            <a:ext cx="25490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3300"/>
                </a:solidFill>
              </a:rPr>
              <a:t>∵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2400">
                <a:solidFill>
                  <a:srgbClr val="FF3300"/>
                </a:solidFill>
              </a:rPr>
              <a:t>平分∠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ACB</a:t>
            </a:r>
            <a:r>
              <a:rPr lang="zh-CN" altLang="en-US" sz="2400">
                <a:solidFill>
                  <a:srgbClr val="FF3300"/>
                </a:solidFill>
              </a:rPr>
              <a:t>，</a:t>
            </a: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1998543" y="4997165"/>
            <a:ext cx="1515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3300"/>
                </a:solidFill>
              </a:rPr>
              <a:t>∴</a:t>
            </a: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</a:rPr>
              <a:t>AD=BD</a:t>
            </a:r>
            <a:r>
              <a:rPr lang="en-US" altLang="zh-CN" sz="2400">
                <a:solidFill>
                  <a:srgbClr val="FF3300"/>
                </a:solidFill>
              </a:rPr>
              <a:t>.</a:t>
            </a:r>
          </a:p>
        </p:txBody>
      </p:sp>
      <p:graphicFrame>
        <p:nvGraphicFramePr>
          <p:cNvPr id="158731" name="Objec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775842"/>
              </p:ext>
            </p:extLst>
          </p:nvPr>
        </p:nvGraphicFramePr>
        <p:xfrm>
          <a:off x="2044130" y="4470115"/>
          <a:ext cx="26622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r:id="rId8" imgW="1171543" imgH="152512" progId="Equation.DSMT4">
                  <p:embed/>
                </p:oleObj>
              </mc:Choice>
              <mc:Fallback>
                <p:oleObj r:id="rId8" imgW="1171543" imgH="152512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4130" y="4470115"/>
                        <a:ext cx="26622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48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391" y="2187290"/>
            <a:ext cx="2901950" cy="298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829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/>
      <p:bldP spid="158726" grpId="0"/>
      <p:bldP spid="158727" grpId="0"/>
      <p:bldP spid="158728" grpId="0"/>
      <p:bldP spid="158729" grpId="0"/>
      <p:bldP spid="1587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695400" y="1224682"/>
            <a:ext cx="1015312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dirty="0"/>
              <a:t>如图，在△</a:t>
            </a:r>
            <a:r>
              <a:rPr lang="en-US" altLang="zh-CN" sz="2800" b="1" dirty="0"/>
              <a:t>ABC</a:t>
            </a:r>
            <a:r>
              <a:rPr lang="zh-CN" altLang="en-US" sz="2800" b="1" dirty="0"/>
              <a:t>中，∠</a:t>
            </a:r>
            <a:r>
              <a:rPr lang="en-US" altLang="zh-CN" sz="2800" b="1" dirty="0"/>
              <a:t>ACB=90°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是</a:t>
            </a:r>
            <a:r>
              <a:rPr lang="en-US" altLang="zh-CN" sz="2800" b="1" dirty="0"/>
              <a:t>AB</a:t>
            </a:r>
            <a:r>
              <a:rPr lang="zh-CN" altLang="en-US" sz="2800" b="1" dirty="0"/>
              <a:t>的中点，以</a:t>
            </a:r>
            <a:r>
              <a:rPr lang="en-US" altLang="zh-CN" sz="2800" b="1" dirty="0"/>
              <a:t>DC</a:t>
            </a:r>
            <a:r>
              <a:rPr lang="zh-CN" altLang="en-US" sz="2800" b="1" dirty="0"/>
              <a:t>为直径的⊙</a:t>
            </a:r>
            <a:r>
              <a:rPr lang="en-US" altLang="zh-CN" sz="2800" b="1" dirty="0"/>
              <a:t>O</a:t>
            </a:r>
            <a:r>
              <a:rPr lang="zh-CN" altLang="en-US" sz="2800" b="1" dirty="0"/>
              <a:t>交△</a:t>
            </a:r>
            <a:r>
              <a:rPr lang="en-US" altLang="zh-CN" sz="2800" b="1" dirty="0"/>
              <a:t>ABC</a:t>
            </a:r>
            <a:r>
              <a:rPr lang="zh-CN" altLang="en-US" sz="2800" b="1" dirty="0"/>
              <a:t>的边于</a:t>
            </a:r>
            <a:r>
              <a:rPr lang="en-US" altLang="zh-CN" sz="2800" b="1" dirty="0"/>
              <a:t>G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F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E</a:t>
            </a:r>
            <a:r>
              <a:rPr lang="zh-CN" altLang="en-US" sz="2800" b="1" dirty="0"/>
              <a:t>点．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dirty="0"/>
              <a:t>求证：（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</a:t>
            </a:r>
            <a:r>
              <a:rPr lang="en-US" altLang="zh-CN" sz="2800" b="1" dirty="0"/>
              <a:t>F</a:t>
            </a:r>
            <a:r>
              <a:rPr lang="zh-CN" altLang="en-US" sz="2800" b="1" dirty="0"/>
              <a:t>是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的中点；（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）∠</a:t>
            </a:r>
            <a:r>
              <a:rPr lang="en-US" altLang="zh-CN" sz="2800" b="1" dirty="0"/>
              <a:t>A=∠GEF</a:t>
            </a:r>
            <a:r>
              <a:rPr lang="zh-CN" altLang="en-US" sz="2800" b="1" dirty="0"/>
              <a:t>．</a:t>
            </a: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2" y="2492896"/>
            <a:ext cx="4926799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01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3"/>
          <p:cNvGrpSpPr/>
          <p:nvPr/>
        </p:nvGrpSpPr>
        <p:grpSpPr>
          <a:xfrm>
            <a:off x="263351" y="836712"/>
            <a:ext cx="11600209" cy="1772793"/>
            <a:chOff x="611559" y="692696"/>
            <a:chExt cx="11598619" cy="1772869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611559" y="692696"/>
              <a:ext cx="11598619" cy="17728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2800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9.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如图，在△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中，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以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为直径的圆交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(1)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的大小有什么关系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为什么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求证：        </a:t>
              </a:r>
              <a:r>
                <a:rPr lang="en-US" altLang="zh-CN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4" name="Object 2"/>
            <p:cNvGraphicFramePr/>
            <p:nvPr/>
          </p:nvGraphicFramePr>
          <p:xfrm>
            <a:off x="2173922" y="1851070"/>
            <a:ext cx="1267286" cy="540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" r:id="rId3" imgW="622300" imgH="228600" progId="Equation.DSMT4">
                    <p:embed/>
                  </p:oleObj>
                </mc:Choice>
                <mc:Fallback>
                  <p:oleObj r:id="rId3" imgW="6223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173922" y="1851070"/>
                          <a:ext cx="1267286" cy="540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4"/>
          <p:cNvGrpSpPr/>
          <p:nvPr/>
        </p:nvGrpSpPr>
        <p:grpSpPr>
          <a:xfrm>
            <a:off x="8544272" y="2138365"/>
            <a:ext cx="2843213" cy="2598738"/>
            <a:chOff x="0" y="0"/>
            <a:chExt cx="1791" cy="1637"/>
          </a:xfrm>
        </p:grpSpPr>
        <p:sp>
          <p:nvSpPr>
            <p:cNvPr id="6" name="Text Box 15"/>
            <p:cNvSpPr txBox="1">
              <a:spLocks noChangeArrowheads="1"/>
            </p:cNvSpPr>
            <p:nvPr/>
          </p:nvSpPr>
          <p:spPr bwMode="auto">
            <a:xfrm>
              <a:off x="0" y="918"/>
              <a:ext cx="54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" name="Oval 16"/>
            <p:cNvSpPr>
              <a:spLocks noChangeArrowheads="1"/>
            </p:cNvSpPr>
            <p:nvPr/>
          </p:nvSpPr>
          <p:spPr bwMode="auto">
            <a:xfrm>
              <a:off x="176" y="248"/>
              <a:ext cx="1218" cy="1165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Line 17"/>
            <p:cNvSpPr>
              <a:spLocks noChangeShapeType="1"/>
            </p:cNvSpPr>
            <p:nvPr/>
          </p:nvSpPr>
          <p:spPr bwMode="auto">
            <a:xfrm flipH="1">
              <a:off x="517" y="325"/>
              <a:ext cx="510" cy="107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18"/>
            <p:cNvSpPr txBox="1">
              <a:spLocks noChangeArrowheads="1"/>
            </p:cNvSpPr>
            <p:nvPr/>
          </p:nvSpPr>
          <p:spPr bwMode="auto">
            <a:xfrm>
              <a:off x="956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0" name="Line 19"/>
            <p:cNvSpPr>
              <a:spLocks noChangeShapeType="1"/>
            </p:cNvSpPr>
            <p:nvPr/>
          </p:nvSpPr>
          <p:spPr bwMode="auto">
            <a:xfrm flipV="1">
              <a:off x="516" y="1347"/>
              <a:ext cx="1008" cy="1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20"/>
            <p:cNvSpPr>
              <a:spLocks noChangeShapeType="1"/>
            </p:cNvSpPr>
            <p:nvPr/>
          </p:nvSpPr>
          <p:spPr bwMode="auto">
            <a:xfrm>
              <a:off x="1027" y="313"/>
              <a:ext cx="497" cy="107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263" y="1346"/>
              <a:ext cx="28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3" name="Text Box 22"/>
            <p:cNvSpPr txBox="1">
              <a:spLocks noChangeArrowheads="1"/>
            </p:cNvSpPr>
            <p:nvPr/>
          </p:nvSpPr>
          <p:spPr bwMode="auto">
            <a:xfrm>
              <a:off x="1545" y="1218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14" name="Text Box 23"/>
            <p:cNvSpPr txBox="1">
              <a:spLocks noChangeArrowheads="1"/>
            </p:cNvSpPr>
            <p:nvPr/>
          </p:nvSpPr>
          <p:spPr bwMode="auto">
            <a:xfrm>
              <a:off x="982" y="1297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5" name="Text Box 24"/>
            <p:cNvSpPr txBox="1">
              <a:spLocks noChangeArrowheads="1"/>
            </p:cNvSpPr>
            <p:nvPr/>
          </p:nvSpPr>
          <p:spPr bwMode="auto">
            <a:xfrm>
              <a:off x="1427" y="721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</p:grpSp>
      <p:sp>
        <p:nvSpPr>
          <p:cNvPr id="16" name="Line 25"/>
          <p:cNvSpPr>
            <a:spLocks noChangeShapeType="1"/>
          </p:cNvSpPr>
          <p:nvPr/>
        </p:nvSpPr>
        <p:spPr bwMode="auto">
          <a:xfrm flipH="1">
            <a:off x="10192096" y="2616203"/>
            <a:ext cx="0" cy="1746250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98707" y="3178120"/>
            <a:ext cx="54276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是圆的直径，点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在圆上，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562195" y="3690881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2830732" y="3671831"/>
            <a:ext cx="1943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562194" y="4194120"/>
            <a:ext cx="3767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62195" y="4716406"/>
            <a:ext cx="696436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平分顶角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2202082" y="5411731"/>
            <a:ext cx="6584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（同圆或等圆中相等的圆周角所对弧相等）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3" name="Text Box 26"/>
          <p:cNvSpPr txBox="1">
            <a:spLocks noChangeArrowheads="1"/>
          </p:cNvSpPr>
          <p:nvPr/>
        </p:nvSpPr>
        <p:spPr bwMode="auto">
          <a:xfrm>
            <a:off x="314544" y="2655831"/>
            <a:ext cx="4622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理由是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</p:txBody>
      </p:sp>
      <p:graphicFrame>
        <p:nvGraphicFramePr>
          <p:cNvPr id="24" name="Object 3"/>
          <p:cNvGraphicFramePr/>
          <p:nvPr/>
        </p:nvGraphicFramePr>
        <p:xfrm>
          <a:off x="562195" y="5354581"/>
          <a:ext cx="16414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r:id="rId5" imgW="787400" imgH="266700" progId="Equation.DSMT4">
                  <p:embed/>
                </p:oleObj>
              </mc:Choice>
              <mc:Fallback>
                <p:oleObj r:id="rId5" imgW="7874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62195" y="5354581"/>
                        <a:ext cx="1641475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矩形 2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  <p:sp>
        <p:nvSpPr>
          <p:cNvPr id="4" name="矩形 26"/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02148" y="2796022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6151"/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273647" y="4149080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性质</a:t>
            </a:r>
            <a:r>
              <a:rPr lang="en-US" altLang="zh-CN"/>
              <a:t>2</a:t>
            </a:r>
            <a:r>
              <a:rPr lang="zh-CN" altLang="en-US"/>
              <a:t>：圆的内接四边形的任何一个外角都等于它的内对角</a:t>
            </a:r>
            <a:r>
              <a:rPr lang="en-US" altLang="zh-CN"/>
              <a:t>.</a:t>
            </a:r>
          </a:p>
        </p:txBody>
      </p: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241951" y="3124919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性质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138</TotalTime>
  <Words>1218</Words>
  <Application>Microsoft Office PowerPoint</Application>
  <PresentationFormat>宽屏</PresentationFormat>
  <Paragraphs>148</Paragraphs>
  <Slides>18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18</vt:i4>
      </vt:variant>
    </vt:vector>
  </HeadingPairs>
  <TitlesOfParts>
    <vt:vector size="35" baseType="lpstr">
      <vt:lpstr>等线</vt:lpstr>
      <vt:lpstr>等线 Light</vt:lpstr>
      <vt:lpstr>仿宋_GB2312</vt:lpstr>
      <vt:lpstr>黑体</vt:lpstr>
      <vt:lpstr>华文行楷</vt:lpstr>
      <vt:lpstr>华文琥珀</vt:lpstr>
      <vt:lpstr>宋体</vt:lpstr>
      <vt:lpstr>微软雅黑</vt:lpstr>
      <vt:lpstr>Arial</vt:lpstr>
      <vt:lpstr>Times New Roman</vt:lpstr>
      <vt:lpstr>Wingdings</vt:lpstr>
      <vt:lpstr>2_Office 主题​​</vt:lpstr>
      <vt:lpstr>3_Office 主题​​</vt:lpstr>
      <vt:lpstr>微尘数学课件模板（九年级上）</vt:lpstr>
      <vt:lpstr>MathType 6.0 Equation</vt:lpstr>
      <vt:lpstr>Equation.3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</cp:lastModifiedBy>
  <cp:revision>588</cp:revision>
  <dcterms:created xsi:type="dcterms:W3CDTF">2015-07-09T08:14:00Z</dcterms:created>
  <dcterms:modified xsi:type="dcterms:W3CDTF">2020-10-16T01:50:53Z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