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44E030-5668-400E-8C90-A278852F176C}" type="datetimeFigureOut">
              <a:rPr lang="zh-CN" altLang="en-US" smtClean="0"/>
              <a:t>2016/9/14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4B275-A0A7-492F-BE95-ED552BE4916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B|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4B275-A0A7-492F-BE95-ED552BE49161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标题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2" name="副标题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2016/9/14</a:t>
            </a:fld>
            <a:endParaRPr lang="zh-CN" altLang="en-US"/>
          </a:p>
        </p:txBody>
      </p:sp>
      <p:sp>
        <p:nvSpPr>
          <p:cNvPr id="20" name="页脚占位符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椭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0" name="矩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椭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椭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2016/9/14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2016/9/14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2016/9/14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2016/9/14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9" name="流程图: 过程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流程图: 过程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2016/9/14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饼形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椭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同心圆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标题占位符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24" name="日期占位符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2016/9/14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矩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zh-CN" altLang="en-US" dirty="0" smtClean="0"/>
              <a:t> </a:t>
            </a:r>
            <a:r>
              <a:rPr lang="en-US" altLang="zh-CN" sz="5400" dirty="0" smtClean="0"/>
              <a:t>1.2.2  </a:t>
            </a:r>
            <a:r>
              <a:rPr lang="zh-CN" altLang="en-US" sz="5400" dirty="0" smtClean="0"/>
              <a:t>数轴</a:t>
            </a:r>
            <a:endParaRPr lang="zh-CN" altLang="en-US" sz="5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4722208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        数学是一门研究“数”与“形”的学科，因此在解决数学题目时，数形结合是很重要的一种思想方法，而本节课数轴即是一种运用数形结合方法的有效工具，主要反映在：</a:t>
            </a:r>
            <a:endParaRPr lang="en-US" altLang="zh-CN" dirty="0" smtClean="0"/>
          </a:p>
          <a:p>
            <a:r>
              <a:rPr lang="en-US" altLang="zh-CN" dirty="0" smtClean="0"/>
              <a:t>1</a:t>
            </a:r>
            <a:r>
              <a:rPr lang="zh-CN" altLang="en-US" dirty="0" smtClean="0"/>
              <a:t>、利用数轴形象地表示有理数；</a:t>
            </a:r>
            <a:endParaRPr lang="en-US" altLang="zh-CN" dirty="0" smtClean="0"/>
          </a:p>
          <a:p>
            <a:r>
              <a:rPr lang="en-US" altLang="zh-CN" dirty="0" smtClean="0"/>
              <a:t>2</a:t>
            </a:r>
            <a:r>
              <a:rPr lang="zh-CN" altLang="en-US" dirty="0" smtClean="0"/>
              <a:t>、利用数轴直观地解释相反数；</a:t>
            </a:r>
            <a:endParaRPr lang="en-US" altLang="zh-CN" dirty="0" smtClean="0"/>
          </a:p>
          <a:p>
            <a:r>
              <a:rPr lang="en-US" altLang="zh-CN" dirty="0" smtClean="0"/>
              <a:t>3</a:t>
            </a:r>
            <a:r>
              <a:rPr lang="zh-CN" altLang="en-US" dirty="0" smtClean="0"/>
              <a:t>、利用数轴解决与绝对值相关的问题；</a:t>
            </a:r>
            <a:endParaRPr lang="en-US" altLang="zh-CN" dirty="0" smtClean="0"/>
          </a:p>
          <a:p>
            <a:r>
              <a:rPr lang="en-US" altLang="zh-CN" dirty="0" smtClean="0"/>
              <a:t>4</a:t>
            </a:r>
            <a:r>
              <a:rPr lang="zh-CN" altLang="en-US" dirty="0" smtClean="0"/>
              <a:t>、利用数轴比较有理数的大小。</a:t>
            </a:r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14414" y="857232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例</a:t>
            </a:r>
            <a:r>
              <a:rPr lang="en-US" altLang="zh-CN" dirty="0" smtClean="0"/>
              <a:t>1</a:t>
            </a:r>
            <a:r>
              <a:rPr lang="zh-CN" altLang="en-US" dirty="0" smtClean="0"/>
              <a:t>：已知数轴上有</a:t>
            </a:r>
            <a:r>
              <a:rPr lang="en-US" altLang="zh-CN" dirty="0" smtClean="0"/>
              <a:t>A,B</a:t>
            </a:r>
            <a:r>
              <a:rPr lang="zh-CN" altLang="en-US" dirty="0" smtClean="0"/>
              <a:t>两点，</a:t>
            </a:r>
            <a:r>
              <a:rPr lang="en-US" altLang="zh-CN" dirty="0" smtClean="0"/>
              <a:t>AB</a:t>
            </a:r>
            <a:r>
              <a:rPr lang="zh-CN" altLang="en-US" dirty="0" smtClean="0"/>
              <a:t>之间距离为</a:t>
            </a:r>
            <a:r>
              <a:rPr lang="en-US" altLang="zh-CN" dirty="0" smtClean="0"/>
              <a:t>1</a:t>
            </a:r>
            <a:r>
              <a:rPr lang="zh-CN" altLang="en-US" dirty="0" smtClean="0"/>
              <a:t>，点</a:t>
            </a:r>
            <a:r>
              <a:rPr lang="en-US" altLang="zh-CN" dirty="0" smtClean="0"/>
              <a:t>A</a:t>
            </a:r>
            <a:r>
              <a:rPr lang="zh-CN" altLang="en-US" dirty="0" smtClean="0"/>
              <a:t>到原点的距离为</a:t>
            </a:r>
            <a:r>
              <a:rPr lang="en-US" altLang="zh-CN" dirty="0" smtClean="0"/>
              <a:t>3</a:t>
            </a:r>
            <a:r>
              <a:rPr lang="zh-CN" altLang="en-US" dirty="0" smtClean="0"/>
              <a:t>，那么点</a:t>
            </a:r>
            <a:r>
              <a:rPr lang="en-US" altLang="zh-CN" dirty="0" smtClean="0"/>
              <a:t>B</a:t>
            </a:r>
            <a:r>
              <a:rPr lang="zh-CN" altLang="en-US" dirty="0" smtClean="0"/>
              <a:t>对应的数为（    ）</a:t>
            </a:r>
            <a:endParaRPr lang="zh-CN" altLang="en-US" dirty="0"/>
          </a:p>
        </p:txBody>
      </p: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3643314"/>
            <a:ext cx="8915400" cy="1311275"/>
            <a:chOff x="144" y="1680"/>
            <a:chExt cx="5376" cy="826"/>
          </a:xfrm>
        </p:grpSpPr>
        <p:pic>
          <p:nvPicPr>
            <p:cNvPr id="5" name="Picture 16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4" y="1680"/>
              <a:ext cx="5376" cy="6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grpSp>
          <p:nvGrpSpPr>
            <p:cNvPr id="6" name="Group 17"/>
            <p:cNvGrpSpPr>
              <a:grpSpLocks/>
            </p:cNvGrpSpPr>
            <p:nvPr/>
          </p:nvGrpSpPr>
          <p:grpSpPr bwMode="auto">
            <a:xfrm>
              <a:off x="528" y="2016"/>
              <a:ext cx="4848" cy="490"/>
              <a:chOff x="528" y="2016"/>
              <a:chExt cx="4848" cy="490"/>
            </a:xfrm>
          </p:grpSpPr>
          <p:sp>
            <p:nvSpPr>
              <p:cNvPr id="7" name="Line 18"/>
              <p:cNvSpPr>
                <a:spLocks noChangeShapeType="1"/>
              </p:cNvSpPr>
              <p:nvPr/>
            </p:nvSpPr>
            <p:spPr bwMode="auto">
              <a:xfrm>
                <a:off x="5040" y="2028"/>
                <a:ext cx="336" cy="0"/>
              </a:xfrm>
              <a:prstGeom prst="line">
                <a:avLst/>
              </a:prstGeom>
              <a:noFill/>
              <a:ln w="57150">
                <a:solidFill>
                  <a:srgbClr val="00008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" name="Text Box 19"/>
              <p:cNvSpPr txBox="1">
                <a:spLocks noChangeArrowheads="1"/>
              </p:cNvSpPr>
              <p:nvPr/>
            </p:nvSpPr>
            <p:spPr bwMode="auto">
              <a:xfrm>
                <a:off x="2688" y="2016"/>
                <a:ext cx="336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rgbClr val="CC0000"/>
                    </a:solidFill>
                  </a:rPr>
                  <a:t>0</a:t>
                </a:r>
              </a:p>
            </p:txBody>
          </p:sp>
          <p:sp>
            <p:nvSpPr>
              <p:cNvPr id="9" name="Text Box 20"/>
              <p:cNvSpPr txBox="1">
                <a:spLocks noChangeArrowheads="1"/>
              </p:cNvSpPr>
              <p:nvPr/>
            </p:nvSpPr>
            <p:spPr bwMode="auto">
              <a:xfrm>
                <a:off x="3216" y="2016"/>
                <a:ext cx="288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rgbClr val="0000CC"/>
                    </a:solidFill>
                  </a:rPr>
                  <a:t>1</a:t>
                </a:r>
              </a:p>
            </p:txBody>
          </p:sp>
          <p:sp>
            <p:nvSpPr>
              <p:cNvPr id="10" name="Text Box 21"/>
              <p:cNvSpPr txBox="1">
                <a:spLocks noChangeArrowheads="1"/>
              </p:cNvSpPr>
              <p:nvPr/>
            </p:nvSpPr>
            <p:spPr bwMode="auto">
              <a:xfrm>
                <a:off x="1536" y="2064"/>
                <a:ext cx="528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rgbClr val="0000CC"/>
                    </a:solidFill>
                  </a:rPr>
                  <a:t>-2</a:t>
                </a:r>
              </a:p>
            </p:txBody>
          </p:sp>
          <p:sp>
            <p:nvSpPr>
              <p:cNvPr id="11" name="Text Box 22"/>
              <p:cNvSpPr txBox="1">
                <a:spLocks noChangeArrowheads="1"/>
              </p:cNvSpPr>
              <p:nvPr/>
            </p:nvSpPr>
            <p:spPr bwMode="auto">
              <a:xfrm>
                <a:off x="2064" y="2016"/>
                <a:ext cx="480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rgbClr val="0000CC"/>
                    </a:solidFill>
                  </a:rPr>
                  <a:t>-1</a:t>
                </a:r>
              </a:p>
            </p:txBody>
          </p:sp>
          <p:sp>
            <p:nvSpPr>
              <p:cNvPr id="12" name="Text Box 23"/>
              <p:cNvSpPr txBox="1">
                <a:spLocks noChangeArrowheads="1"/>
              </p:cNvSpPr>
              <p:nvPr/>
            </p:nvSpPr>
            <p:spPr bwMode="auto">
              <a:xfrm>
                <a:off x="1008" y="2016"/>
                <a:ext cx="672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rgbClr val="0000CC"/>
                    </a:solidFill>
                  </a:rPr>
                  <a:t>-3</a:t>
                </a:r>
              </a:p>
            </p:txBody>
          </p:sp>
          <p:sp>
            <p:nvSpPr>
              <p:cNvPr id="13" name="Text Box 24"/>
              <p:cNvSpPr txBox="1">
                <a:spLocks noChangeArrowheads="1"/>
              </p:cNvSpPr>
              <p:nvPr/>
            </p:nvSpPr>
            <p:spPr bwMode="auto">
              <a:xfrm>
                <a:off x="4704" y="2016"/>
                <a:ext cx="288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rgbClr val="0000CC"/>
                    </a:solidFill>
                  </a:rPr>
                  <a:t>4</a:t>
                </a:r>
              </a:p>
            </p:txBody>
          </p:sp>
          <p:sp>
            <p:nvSpPr>
              <p:cNvPr id="14" name="Text Box 25"/>
              <p:cNvSpPr txBox="1">
                <a:spLocks noChangeArrowheads="1"/>
              </p:cNvSpPr>
              <p:nvPr/>
            </p:nvSpPr>
            <p:spPr bwMode="auto">
              <a:xfrm>
                <a:off x="4176" y="2016"/>
                <a:ext cx="288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rgbClr val="0000CC"/>
                    </a:solidFill>
                  </a:rPr>
                  <a:t>3</a:t>
                </a:r>
              </a:p>
            </p:txBody>
          </p:sp>
          <p:sp>
            <p:nvSpPr>
              <p:cNvPr id="15" name="Text Box 26"/>
              <p:cNvSpPr txBox="1">
                <a:spLocks noChangeArrowheads="1"/>
              </p:cNvSpPr>
              <p:nvPr/>
            </p:nvSpPr>
            <p:spPr bwMode="auto">
              <a:xfrm>
                <a:off x="3696" y="2016"/>
                <a:ext cx="288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rgbClr val="0000CC"/>
                    </a:solidFill>
                  </a:rPr>
                  <a:t>2</a:t>
                </a:r>
              </a:p>
            </p:txBody>
          </p:sp>
          <p:sp>
            <p:nvSpPr>
              <p:cNvPr id="16" name="Text Box 27"/>
              <p:cNvSpPr txBox="1">
                <a:spLocks noChangeArrowheads="1"/>
              </p:cNvSpPr>
              <p:nvPr/>
            </p:nvSpPr>
            <p:spPr bwMode="auto">
              <a:xfrm>
                <a:off x="528" y="2016"/>
                <a:ext cx="576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4000" b="1">
                    <a:solidFill>
                      <a:srgbClr val="0000CC"/>
                    </a:solidFill>
                  </a:rPr>
                  <a:t>-4</a:t>
                </a:r>
              </a:p>
            </p:txBody>
          </p:sp>
        </p:grpSp>
      </p:grpSp>
      <p:sp>
        <p:nvSpPr>
          <p:cNvPr id="17" name="矩形 16"/>
          <p:cNvSpPr/>
          <p:nvPr/>
        </p:nvSpPr>
        <p:spPr>
          <a:xfrm>
            <a:off x="1571604" y="3286124"/>
            <a:ext cx="5453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</a:t>
            </a:r>
            <a:endParaRPr lang="zh-CN" altLang="en-US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715140" y="3357562"/>
            <a:ext cx="5453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</a:t>
            </a:r>
            <a:endParaRPr lang="zh-CN" altLang="en-US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1538" y="1571612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例</a:t>
            </a:r>
            <a:r>
              <a:rPr lang="en-US" altLang="zh-CN" dirty="0" smtClean="0"/>
              <a:t>2</a:t>
            </a:r>
            <a:r>
              <a:rPr lang="zh-CN" altLang="en-US" dirty="0" smtClean="0"/>
              <a:t>：点</a:t>
            </a:r>
            <a:r>
              <a:rPr lang="en-US" altLang="zh-CN" dirty="0" smtClean="0"/>
              <a:t>A,B</a:t>
            </a:r>
            <a:r>
              <a:rPr lang="zh-CN" altLang="en-US" dirty="0" smtClean="0"/>
              <a:t>分别是数</a:t>
            </a:r>
            <a:r>
              <a:rPr lang="en-US" altLang="zh-CN" dirty="0" smtClean="0"/>
              <a:t>-3</a:t>
            </a:r>
            <a:r>
              <a:rPr lang="zh-CN" altLang="en-US" dirty="0" smtClean="0"/>
              <a:t>，</a:t>
            </a:r>
            <a:r>
              <a:rPr lang="en-US" altLang="zh-CN" dirty="0" smtClean="0"/>
              <a:t>-1/2</a:t>
            </a:r>
            <a:r>
              <a:rPr lang="zh-CN" altLang="en-US" dirty="0" smtClean="0"/>
              <a:t>在数轴上对应的点，使线段</a:t>
            </a:r>
            <a:r>
              <a:rPr lang="en-US" altLang="zh-CN" dirty="0" smtClean="0"/>
              <a:t>AB</a:t>
            </a:r>
            <a:r>
              <a:rPr lang="zh-CN" altLang="en-US" dirty="0" smtClean="0"/>
              <a:t>沿数轴向右移动到</a:t>
            </a:r>
            <a:r>
              <a:rPr lang="en-US" altLang="zh-CN" dirty="0" smtClean="0"/>
              <a:t>A’B’</a:t>
            </a:r>
            <a:r>
              <a:rPr lang="zh-CN" altLang="en-US" dirty="0" smtClean="0"/>
              <a:t>，且线段</a:t>
            </a:r>
            <a:r>
              <a:rPr lang="en-US" altLang="zh-CN" dirty="0" smtClean="0"/>
              <a:t>A’B’</a:t>
            </a:r>
            <a:r>
              <a:rPr lang="zh-CN" altLang="en-US" dirty="0" smtClean="0"/>
              <a:t>的中点对应的数是</a:t>
            </a:r>
            <a:r>
              <a:rPr lang="en-US" altLang="zh-CN" dirty="0" smtClean="0"/>
              <a:t>3</a:t>
            </a:r>
            <a:r>
              <a:rPr lang="zh-CN" altLang="en-US" dirty="0" smtClean="0"/>
              <a:t>，则点</a:t>
            </a:r>
            <a:r>
              <a:rPr lang="en-US" altLang="zh-CN" dirty="0" smtClean="0"/>
              <a:t>A’</a:t>
            </a:r>
            <a:r>
              <a:rPr lang="zh-CN" altLang="en-US" dirty="0" smtClean="0"/>
              <a:t>对应的数是（    ），点</a:t>
            </a:r>
            <a:r>
              <a:rPr lang="en-US" altLang="zh-CN" dirty="0" smtClean="0"/>
              <a:t>A</a:t>
            </a:r>
            <a:r>
              <a:rPr lang="zh-CN" altLang="en-US" dirty="0" smtClean="0"/>
              <a:t>移动的距离为（ ）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85852" y="428604"/>
            <a:ext cx="7498080" cy="4800600"/>
          </a:xfrm>
        </p:spPr>
        <p:txBody>
          <a:bodyPr/>
          <a:lstStyle/>
          <a:p>
            <a:r>
              <a:rPr lang="zh-CN" altLang="en-US" dirty="0" smtClean="0"/>
              <a:t>例</a:t>
            </a:r>
            <a:r>
              <a:rPr lang="en-US" altLang="zh-CN" dirty="0" smtClean="0"/>
              <a:t>4</a:t>
            </a:r>
            <a:r>
              <a:rPr lang="zh-CN" altLang="en-US" dirty="0" smtClean="0"/>
              <a:t>：点</a:t>
            </a:r>
            <a:r>
              <a:rPr lang="en-US" altLang="zh-CN" dirty="0" smtClean="0"/>
              <a:t>A</a:t>
            </a:r>
            <a:r>
              <a:rPr lang="zh-CN" altLang="en-US" dirty="0" smtClean="0"/>
              <a:t>、</a:t>
            </a:r>
            <a:r>
              <a:rPr lang="en-US" altLang="zh-CN" dirty="0" smtClean="0"/>
              <a:t>B</a:t>
            </a:r>
            <a:r>
              <a:rPr lang="zh-CN" altLang="en-US" dirty="0" smtClean="0"/>
              <a:t>在数轴上分别表示数</a:t>
            </a:r>
            <a:r>
              <a:rPr lang="en-US" altLang="zh-CN" dirty="0" err="1" smtClean="0"/>
              <a:t>a,b</a:t>
            </a:r>
            <a:r>
              <a:rPr lang="zh-CN" altLang="en-US" dirty="0" smtClean="0"/>
              <a:t>，且</a:t>
            </a:r>
            <a:r>
              <a:rPr lang="en-US" altLang="zh-CN" dirty="0" smtClean="0"/>
              <a:t>AB</a:t>
            </a:r>
            <a:r>
              <a:rPr lang="zh-CN" altLang="en-US" dirty="0" smtClean="0"/>
              <a:t>两</a:t>
            </a:r>
            <a:r>
              <a:rPr lang="zh-CN" altLang="en-US" dirty="0" smtClean="0"/>
              <a:t>点之间的距离表示为</a:t>
            </a:r>
            <a:r>
              <a:rPr lang="en-US" altLang="zh-CN" dirty="0" smtClean="0"/>
              <a:t>|AB|</a:t>
            </a:r>
            <a:r>
              <a:rPr lang="zh-CN" altLang="en-US" dirty="0" smtClean="0"/>
              <a:t>。当</a:t>
            </a:r>
            <a:r>
              <a:rPr lang="en-US" altLang="zh-CN" dirty="0" smtClean="0"/>
              <a:t>A,B</a:t>
            </a:r>
            <a:r>
              <a:rPr lang="zh-CN" altLang="en-US" dirty="0" smtClean="0"/>
              <a:t>两点其中有一个在原点时，不妨</a:t>
            </a:r>
            <a:r>
              <a:rPr lang="en-US" altLang="zh-CN" dirty="0" smtClean="0"/>
              <a:t>A</a:t>
            </a:r>
            <a:r>
              <a:rPr lang="zh-CN" altLang="en-US" dirty="0" smtClean="0"/>
              <a:t>在原点，</a:t>
            </a:r>
            <a:r>
              <a:rPr lang="en-US" altLang="zh-CN" dirty="0" smtClean="0"/>
              <a:t>|AB|=|OB|=|b|=|a-b|</a:t>
            </a:r>
            <a:r>
              <a:rPr lang="zh-CN" altLang="en-US" dirty="0" smtClean="0"/>
              <a:t>；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85852" y="428604"/>
            <a:ext cx="7498080" cy="4800600"/>
          </a:xfrm>
        </p:spPr>
        <p:txBody>
          <a:bodyPr/>
          <a:lstStyle/>
          <a:p>
            <a:r>
              <a:rPr lang="zh-CN" altLang="en-US" dirty="0" smtClean="0"/>
              <a:t>练习</a:t>
            </a:r>
            <a:r>
              <a:rPr lang="zh-CN" altLang="en-US" dirty="0" smtClean="0">
                <a:sym typeface="Wingdings" pitchFamily="2" charset="2"/>
              </a:rPr>
              <a:t>（</a:t>
            </a:r>
            <a:r>
              <a:rPr lang="en-US" altLang="zh-CN" dirty="0" smtClean="0">
                <a:sym typeface="Wingdings" pitchFamily="2" charset="2"/>
              </a:rPr>
              <a:t>1</a:t>
            </a:r>
            <a:r>
              <a:rPr lang="zh-CN" altLang="en-US" dirty="0" smtClean="0">
                <a:sym typeface="Wingdings" pitchFamily="2" charset="2"/>
              </a:rPr>
              <a:t>）</a:t>
            </a:r>
            <a:r>
              <a:rPr lang="en-US" altLang="zh-CN" dirty="0" smtClean="0"/>
              <a:t>a</a:t>
            </a:r>
            <a:r>
              <a:rPr lang="zh-CN" altLang="en-US" dirty="0" smtClean="0"/>
              <a:t>是有理数，</a:t>
            </a:r>
            <a:r>
              <a:rPr lang="en-US" altLang="zh-CN" dirty="0" smtClean="0"/>
              <a:t>[a]</a:t>
            </a:r>
            <a:r>
              <a:rPr lang="zh-CN" altLang="en-US" dirty="0" smtClean="0"/>
              <a:t>表示不超过</a:t>
            </a:r>
            <a:r>
              <a:rPr lang="en-US" altLang="zh-CN" dirty="0" smtClean="0"/>
              <a:t>a</a:t>
            </a:r>
            <a:r>
              <a:rPr lang="zh-CN" altLang="en-US" dirty="0" smtClean="0"/>
              <a:t>的最大整数，如</a:t>
            </a:r>
            <a:r>
              <a:rPr lang="en-US" altLang="zh-CN" dirty="0" smtClean="0"/>
              <a:t>[1.7]=1</a:t>
            </a:r>
            <a:r>
              <a:rPr lang="zh-CN" altLang="en-US" dirty="0" smtClean="0"/>
              <a:t>；</a:t>
            </a:r>
            <a:r>
              <a:rPr lang="en-US" altLang="zh-CN" dirty="0" smtClean="0"/>
              <a:t>[-1]=-1</a:t>
            </a:r>
            <a:r>
              <a:rPr lang="zh-CN" altLang="en-US" dirty="0" smtClean="0"/>
              <a:t>；</a:t>
            </a:r>
            <a:r>
              <a:rPr lang="en-US" altLang="zh-CN" dirty="0" smtClean="0"/>
              <a:t>[-1.2]=-2</a:t>
            </a:r>
            <a:r>
              <a:rPr lang="zh-CN" altLang="en-US" dirty="0" smtClean="0"/>
              <a:t>；则</a:t>
            </a:r>
            <a:r>
              <a:rPr lang="en-US" altLang="zh-CN" dirty="0" smtClean="0"/>
              <a:t>[a]+[-a]=</a:t>
            </a:r>
          </a:p>
          <a:p>
            <a:r>
              <a:rPr lang="zh-CN" altLang="en-US" dirty="0" smtClean="0"/>
              <a:t>（</a:t>
            </a:r>
            <a:r>
              <a:rPr lang="en-US" altLang="zh-CN" dirty="0" smtClean="0"/>
              <a:t>2</a:t>
            </a:r>
            <a:r>
              <a:rPr lang="zh-CN" altLang="en-US" dirty="0" smtClean="0"/>
              <a:t>）数轴上</a:t>
            </a:r>
            <a:r>
              <a:rPr lang="en-US" altLang="zh-CN" dirty="0" smtClean="0"/>
              <a:t>A,B,C</a:t>
            </a:r>
            <a:r>
              <a:rPr lang="zh-CN" altLang="en-US" dirty="0" smtClean="0"/>
              <a:t>分别对应的数为</a:t>
            </a:r>
            <a:r>
              <a:rPr lang="en-US" altLang="zh-CN" dirty="0" smtClean="0"/>
              <a:t>0</a:t>
            </a:r>
            <a:r>
              <a:rPr lang="zh-CN" altLang="en-US" dirty="0" smtClean="0"/>
              <a:t>，</a:t>
            </a:r>
            <a:r>
              <a:rPr lang="en-US" altLang="zh-CN" dirty="0" smtClean="0"/>
              <a:t>-1</a:t>
            </a:r>
            <a:r>
              <a:rPr lang="zh-CN" altLang="en-US" dirty="0" smtClean="0"/>
              <a:t>，</a:t>
            </a:r>
            <a:r>
              <a:rPr lang="en-US" altLang="zh-CN" dirty="0" smtClean="0"/>
              <a:t>x</a:t>
            </a:r>
            <a:r>
              <a:rPr lang="zh-CN" altLang="en-US" dirty="0" smtClean="0"/>
              <a:t>，且</a:t>
            </a:r>
            <a:r>
              <a:rPr lang="en-US" altLang="zh-CN" dirty="0" smtClean="0"/>
              <a:t>A,C</a:t>
            </a:r>
            <a:r>
              <a:rPr lang="zh-CN" altLang="en-US" dirty="0" smtClean="0"/>
              <a:t>的距离大于</a:t>
            </a:r>
            <a:r>
              <a:rPr lang="en-US" altLang="zh-CN" dirty="0" smtClean="0"/>
              <a:t>C,B</a:t>
            </a:r>
            <a:r>
              <a:rPr lang="zh-CN" altLang="en-US" dirty="0" smtClean="0"/>
              <a:t>的距离，则</a:t>
            </a:r>
            <a:r>
              <a:rPr lang="en-US" altLang="zh-CN" dirty="0" smtClean="0"/>
              <a:t>x</a:t>
            </a:r>
            <a:r>
              <a:rPr lang="zh-CN" altLang="en-US" dirty="0" smtClean="0"/>
              <a:t>的范围是：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夏至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482</TotalTime>
  <Words>336</Words>
  <PresentationFormat>全屏显示(4:3)</PresentationFormat>
  <Paragraphs>24</Paragraphs>
  <Slides>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夏至</vt:lpstr>
      <vt:lpstr> 1.2.2  数轴</vt:lpstr>
      <vt:lpstr>例1：已知数轴上有A,B两点，AB之间距离为1，点A到原点的距离为3，那么点B对应的数为（    ）</vt:lpstr>
      <vt:lpstr>例2：点A,B分别是数-3，-1/2在数轴上对应的点，使线段AB沿数轴向右移动到A’B’，且线段A’B’的中点对应的数是3，则点A’对应的数是（    ），点A移动的距离为（ ）</vt:lpstr>
      <vt:lpstr>幻灯片 4</vt:lpstr>
      <vt:lpstr>幻灯片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1.2.2  数轴</dc:title>
  <dc:creator>Aling</dc:creator>
  <cp:lastModifiedBy>admin</cp:lastModifiedBy>
  <cp:revision>21</cp:revision>
  <dcterms:created xsi:type="dcterms:W3CDTF">2016-09-14T00:59:55Z</dcterms:created>
  <dcterms:modified xsi:type="dcterms:W3CDTF">2016-09-14T09:13:20Z</dcterms:modified>
</cp:coreProperties>
</file>