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heme/theme3.xml" ContentType="application/vnd.openxmlformats-officedocument.theme+xml"/>
  <Override PartName="/ppt/tags/tag277.xml" ContentType="application/vnd.openxmlformats-officedocument.presentationml.tags+xml"/>
  <Override PartName="/ppt/notesSlides/notesSlide1.xml" ContentType="application/vnd.openxmlformats-officedocument.presentationml.notesSlide+xml"/>
  <Override PartName="/ppt/tags/tag278.xml" ContentType="application/vnd.openxmlformats-officedocument.presentationml.tags+xml"/>
  <Override PartName="/ppt/notesSlides/notesSlide2.xml" ContentType="application/vnd.openxmlformats-officedocument.presentationml.notesSlide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notesSlides/notesSlide3.xml" ContentType="application/vnd.openxmlformats-officedocument.presentationml.notesSlide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17"/>
  </p:notesMasterIdLst>
  <p:sldIdLst>
    <p:sldId id="257" r:id="rId3"/>
    <p:sldId id="612" r:id="rId4"/>
    <p:sldId id="629" r:id="rId5"/>
    <p:sldId id="261" r:id="rId6"/>
    <p:sldId id="628" r:id="rId7"/>
    <p:sldId id="631" r:id="rId8"/>
    <p:sldId id="630" r:id="rId9"/>
    <p:sldId id="632" r:id="rId10"/>
    <p:sldId id="626" r:id="rId11"/>
    <p:sldId id="627" r:id="rId12"/>
    <p:sldId id="622" r:id="rId13"/>
    <p:sldId id="640" r:id="rId14"/>
    <p:sldId id="641" r:id="rId15"/>
    <p:sldId id="260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99CC"/>
    <a:srgbClr val="CCCCFF"/>
    <a:srgbClr val="339933"/>
    <a:srgbClr val="FFFFFF"/>
    <a:srgbClr val="DCDCDC"/>
    <a:srgbClr val="F0F0F0"/>
    <a:srgbClr val="E6E6E6"/>
    <a:srgbClr val="C8C8C8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71" d="100"/>
          <a:sy n="71" d="100"/>
        </p:scale>
        <p:origin x="-750" y="-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78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13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1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image" Target="../media/image3.png"/><Relationship Id="rId5" Type="http://schemas.openxmlformats.org/officeDocument/2006/relationships/tags" Target="../tags/tag18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17.xml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file:///C:\Users\1V994W2\PycharmProjects\PPT_Background_Generation/pic_temp/pic_half_right.png" TargetMode="External"/><Relationship Id="rId4" Type="http://schemas.openxmlformats.org/officeDocument/2006/relationships/tags" Target="../tags/tag24.xml"/><Relationship Id="rId9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image" Target="../media/image3.png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32.xml"/><Relationship Id="rId10" Type="http://schemas.openxmlformats.org/officeDocument/2006/relationships/image" Target="../media/image2.png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2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40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Relationship Id="rId1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9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image" Target="../media/image3.png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59.xml"/><Relationship Id="rId10" Type="http://schemas.openxmlformats.org/officeDocument/2006/relationships/image" Target="../media/image2.png"/><Relationship Id="rId4" Type="http://schemas.openxmlformats.org/officeDocument/2006/relationships/tags" Target="../tags/tag58.xml"/><Relationship Id="rId9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image" Target="../media/image3.png"/><Relationship Id="rId5" Type="http://schemas.openxmlformats.org/officeDocument/2006/relationships/tags" Target="../tags/tag67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66.xml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7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tags" Target="../tags/tag75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74.xml"/><Relationship Id="rId10" Type="http://schemas.openxmlformats.org/officeDocument/2006/relationships/image" Target="../media/image3.png"/><Relationship Id="rId4" Type="http://schemas.openxmlformats.org/officeDocument/2006/relationships/tags" Target="../tags/tag73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7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86.xml"/><Relationship Id="rId10" Type="http://schemas.openxmlformats.org/officeDocument/2006/relationships/image" Target="../media/image3.png"/><Relationship Id="rId4" Type="http://schemas.openxmlformats.org/officeDocument/2006/relationships/tags" Target="../tags/tag85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image" Target="../media/image3.pn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92.xml"/><Relationship Id="rId10" Type="http://schemas.openxmlformats.org/officeDocument/2006/relationships/image" Target="../media/image2.png"/><Relationship Id="rId4" Type="http://schemas.openxmlformats.org/officeDocument/2006/relationships/tags" Target="../tags/tag91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00.xml"/><Relationship Id="rId10" Type="http://schemas.openxmlformats.org/officeDocument/2006/relationships/image" Target="../media/image2.png"/><Relationship Id="rId4" Type="http://schemas.openxmlformats.org/officeDocument/2006/relationships/tags" Target="../tags/tag99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image" Target="../media/image3.png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image" Target="../media/image2.png"/><Relationship Id="rId5" Type="http://schemas.openxmlformats.org/officeDocument/2006/relationships/tags" Target="../tags/tag108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13" Type="http://schemas.openxmlformats.org/officeDocument/2006/relationships/image" Target="../media/image3.png"/><Relationship Id="rId3" Type="http://schemas.openxmlformats.org/officeDocument/2006/relationships/tags" Target="../tags/tag115.xml"/><Relationship Id="rId7" Type="http://schemas.openxmlformats.org/officeDocument/2006/relationships/tags" Target="../tags/tag119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11" Type="http://schemas.openxmlformats.org/officeDocument/2006/relationships/image" Target="../media/image2.png"/><Relationship Id="rId5" Type="http://schemas.openxmlformats.org/officeDocument/2006/relationships/tags" Target="../tags/tag11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16.xml"/><Relationship Id="rId9" Type="http://schemas.openxmlformats.org/officeDocument/2006/relationships/tags" Target="../tags/tag121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image" Target="../media/image2.png"/><Relationship Id="rId3" Type="http://schemas.openxmlformats.org/officeDocument/2006/relationships/tags" Target="../tags/tag124.xml"/><Relationship Id="rId7" Type="http://schemas.openxmlformats.org/officeDocument/2006/relationships/tags" Target="../tags/tag128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123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5" Type="http://schemas.openxmlformats.org/officeDocument/2006/relationships/tags" Target="../tags/tag126.xml"/><Relationship Id="rId15" Type="http://schemas.openxmlformats.org/officeDocument/2006/relationships/image" Target="../media/image3.png"/><Relationship Id="rId10" Type="http://schemas.openxmlformats.org/officeDocument/2006/relationships/tags" Target="../tags/tag131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image" Target="../media/image3.png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37.xml"/><Relationship Id="rId10" Type="http://schemas.openxmlformats.org/officeDocument/2006/relationships/image" Target="../media/image2.png"/><Relationship Id="rId4" Type="http://schemas.openxmlformats.org/officeDocument/2006/relationships/tags" Target="../tags/tag136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14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11" Type="http://schemas.openxmlformats.org/officeDocument/2006/relationships/image" Target="../media/image3.png"/><Relationship Id="rId5" Type="http://schemas.openxmlformats.org/officeDocument/2006/relationships/tags" Target="../tags/tag157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156.xml"/><Relationship Id="rId9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62.xml"/><Relationship Id="rId7" Type="http://schemas.openxmlformats.org/officeDocument/2006/relationships/image" Target="file:///C:\Users\1V994W2\PycharmProjects\PPT_Background_Generation/pic_temp/pic_half_right.png" TargetMode="Externa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image" Target="../media/image4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63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17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66.xml"/><Relationship Id="rId7" Type="http://schemas.openxmlformats.org/officeDocument/2006/relationships/tags" Target="../tags/tag170.xml"/><Relationship Id="rId12" Type="http://schemas.openxmlformats.org/officeDocument/2006/relationships/image" Target="../media/image3.png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6" Type="http://schemas.openxmlformats.org/officeDocument/2006/relationships/tags" Target="../tags/tag169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68.xml"/><Relationship Id="rId10" Type="http://schemas.openxmlformats.org/officeDocument/2006/relationships/image" Target="../media/image2.png"/><Relationship Id="rId4" Type="http://schemas.openxmlformats.org/officeDocument/2006/relationships/tags" Target="../tags/tag167.xml"/><Relationship Id="rId9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179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174.xml"/><Relationship Id="rId7" Type="http://schemas.openxmlformats.org/officeDocument/2006/relationships/tags" Target="../tags/tag178.xml"/><Relationship Id="rId12" Type="http://schemas.openxmlformats.org/officeDocument/2006/relationships/image" Target="../media/image2.png"/><Relationship Id="rId2" Type="http://schemas.openxmlformats.org/officeDocument/2006/relationships/tags" Target="../tags/tag173.xml"/><Relationship Id="rId1" Type="http://schemas.openxmlformats.org/officeDocument/2006/relationships/tags" Target="../tags/tag172.xml"/><Relationship Id="rId6" Type="http://schemas.openxmlformats.org/officeDocument/2006/relationships/tags" Target="../tags/tag177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176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181.xml"/><Relationship Id="rId4" Type="http://schemas.openxmlformats.org/officeDocument/2006/relationships/tags" Target="../tags/tag175.xml"/><Relationship Id="rId9" Type="http://schemas.openxmlformats.org/officeDocument/2006/relationships/tags" Target="../tags/tag180.xml"/><Relationship Id="rId1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8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9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90.xml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4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image" Target="../media/image3.png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95.xml"/><Relationship Id="rId10" Type="http://schemas.openxmlformats.org/officeDocument/2006/relationships/image" Target="../media/image2.png"/><Relationship Id="rId4" Type="http://schemas.openxmlformats.org/officeDocument/2006/relationships/tags" Target="../tags/tag194.xml"/><Relationship Id="rId9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201.xml"/><Relationship Id="rId7" Type="http://schemas.openxmlformats.org/officeDocument/2006/relationships/tags" Target="../tags/tag205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200.xml"/><Relationship Id="rId1" Type="http://schemas.openxmlformats.org/officeDocument/2006/relationships/tags" Target="../tags/tag199.xml"/><Relationship Id="rId6" Type="http://schemas.openxmlformats.org/officeDocument/2006/relationships/tags" Target="../tags/tag204.xml"/><Relationship Id="rId11" Type="http://schemas.openxmlformats.org/officeDocument/2006/relationships/image" Target="../media/image3.png"/><Relationship Id="rId5" Type="http://schemas.openxmlformats.org/officeDocument/2006/relationships/tags" Target="../tags/tag203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202.xml"/><Relationship Id="rId9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07.xml"/><Relationship Id="rId1" Type="http://schemas.openxmlformats.org/officeDocument/2006/relationships/tags" Target="../tags/tag206.xml"/><Relationship Id="rId6" Type="http://schemas.openxmlformats.org/officeDocument/2006/relationships/tags" Target="../tags/tag211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10.xml"/><Relationship Id="rId10" Type="http://schemas.openxmlformats.org/officeDocument/2006/relationships/image" Target="../media/image3.png"/><Relationship Id="rId4" Type="http://schemas.openxmlformats.org/officeDocument/2006/relationships/tags" Target="../tags/tag209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2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13.xml"/><Relationship Id="rId1" Type="http://schemas.openxmlformats.org/officeDocument/2006/relationships/tags" Target="../tags/tag212.xml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tags" Target="../tags/tag215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20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19.xml"/><Relationship Id="rId1" Type="http://schemas.openxmlformats.org/officeDocument/2006/relationships/tags" Target="../tags/tag218.xml"/><Relationship Id="rId6" Type="http://schemas.openxmlformats.org/officeDocument/2006/relationships/tags" Target="../tags/tag223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22.xml"/><Relationship Id="rId10" Type="http://schemas.openxmlformats.org/officeDocument/2006/relationships/image" Target="../media/image3.png"/><Relationship Id="rId4" Type="http://schemas.openxmlformats.org/officeDocument/2006/relationships/tags" Target="../tags/tag221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tags" Target="../tags/tag23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26.xml"/><Relationship Id="rId7" Type="http://schemas.openxmlformats.org/officeDocument/2006/relationships/tags" Target="../tags/tag230.xml"/><Relationship Id="rId12" Type="http://schemas.openxmlformats.org/officeDocument/2006/relationships/image" Target="../media/image3.png"/><Relationship Id="rId2" Type="http://schemas.openxmlformats.org/officeDocument/2006/relationships/tags" Target="../tags/tag225.xml"/><Relationship Id="rId1" Type="http://schemas.openxmlformats.org/officeDocument/2006/relationships/tags" Target="../tags/tag224.xml"/><Relationship Id="rId6" Type="http://schemas.openxmlformats.org/officeDocument/2006/relationships/tags" Target="../tags/tag229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28.xml"/><Relationship Id="rId10" Type="http://schemas.openxmlformats.org/officeDocument/2006/relationships/image" Target="../media/image2.png"/><Relationship Id="rId4" Type="http://schemas.openxmlformats.org/officeDocument/2006/relationships/tags" Target="../tags/tag227.xml"/><Relationship Id="rId9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239.xml"/><Relationship Id="rId3" Type="http://schemas.openxmlformats.org/officeDocument/2006/relationships/tags" Target="../tags/tag234.xml"/><Relationship Id="rId7" Type="http://schemas.openxmlformats.org/officeDocument/2006/relationships/tags" Target="../tags/tag238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36.xml"/><Relationship Id="rId10" Type="http://schemas.openxmlformats.org/officeDocument/2006/relationships/image" Target="../media/image2.png"/><Relationship Id="rId4" Type="http://schemas.openxmlformats.org/officeDocument/2006/relationships/tags" Target="../tags/tag235.xml"/><Relationship Id="rId9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tags" Target="../tags/tag247.xml"/><Relationship Id="rId13" Type="http://schemas.openxmlformats.org/officeDocument/2006/relationships/image" Target="../media/image3.png"/><Relationship Id="rId3" Type="http://schemas.openxmlformats.org/officeDocument/2006/relationships/tags" Target="../tags/tag242.xml"/><Relationship Id="rId7" Type="http://schemas.openxmlformats.org/officeDocument/2006/relationships/tags" Target="../tags/tag246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41.xml"/><Relationship Id="rId1" Type="http://schemas.openxmlformats.org/officeDocument/2006/relationships/tags" Target="../tags/tag240.xml"/><Relationship Id="rId6" Type="http://schemas.openxmlformats.org/officeDocument/2006/relationships/tags" Target="../tags/tag245.xml"/><Relationship Id="rId11" Type="http://schemas.openxmlformats.org/officeDocument/2006/relationships/image" Target="../media/image2.png"/><Relationship Id="rId5" Type="http://schemas.openxmlformats.org/officeDocument/2006/relationships/tags" Target="../tags/tag244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43.xml"/><Relationship Id="rId9" Type="http://schemas.openxmlformats.org/officeDocument/2006/relationships/tags" Target="../tags/tag248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256.xml"/><Relationship Id="rId13" Type="http://schemas.openxmlformats.org/officeDocument/2006/relationships/image" Target="../media/image3.png"/><Relationship Id="rId3" Type="http://schemas.openxmlformats.org/officeDocument/2006/relationships/tags" Target="../tags/tag251.xml"/><Relationship Id="rId7" Type="http://schemas.openxmlformats.org/officeDocument/2006/relationships/tags" Target="../tags/tag255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50.xml"/><Relationship Id="rId1" Type="http://schemas.openxmlformats.org/officeDocument/2006/relationships/tags" Target="../tags/tag249.xml"/><Relationship Id="rId6" Type="http://schemas.openxmlformats.org/officeDocument/2006/relationships/tags" Target="../tags/tag254.xml"/><Relationship Id="rId11" Type="http://schemas.openxmlformats.org/officeDocument/2006/relationships/image" Target="../media/image2.png"/><Relationship Id="rId5" Type="http://schemas.openxmlformats.org/officeDocument/2006/relationships/tags" Target="../tags/tag253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52.xml"/><Relationship Id="rId9" Type="http://schemas.openxmlformats.org/officeDocument/2006/relationships/tags" Target="../tags/tag25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65.xml"/><Relationship Id="rId13" Type="http://schemas.openxmlformats.org/officeDocument/2006/relationships/image" Target="../media/image2.png"/><Relationship Id="rId3" Type="http://schemas.openxmlformats.org/officeDocument/2006/relationships/tags" Target="../tags/tag260.xml"/><Relationship Id="rId7" Type="http://schemas.openxmlformats.org/officeDocument/2006/relationships/tags" Target="../tags/tag264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259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258.xml"/><Relationship Id="rId6" Type="http://schemas.openxmlformats.org/officeDocument/2006/relationships/tags" Target="../tags/tag263.xml"/><Relationship Id="rId11" Type="http://schemas.openxmlformats.org/officeDocument/2006/relationships/tags" Target="../tags/tag268.xml"/><Relationship Id="rId5" Type="http://schemas.openxmlformats.org/officeDocument/2006/relationships/tags" Target="../tags/tag262.xml"/><Relationship Id="rId15" Type="http://schemas.openxmlformats.org/officeDocument/2006/relationships/image" Target="../media/image3.png"/><Relationship Id="rId10" Type="http://schemas.openxmlformats.org/officeDocument/2006/relationships/tags" Target="../tags/tag267.xml"/><Relationship Id="rId4" Type="http://schemas.openxmlformats.org/officeDocument/2006/relationships/tags" Target="../tags/tag261.xml"/><Relationship Id="rId9" Type="http://schemas.openxmlformats.org/officeDocument/2006/relationships/tags" Target="../tags/tag266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276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71.xml"/><Relationship Id="rId7" Type="http://schemas.openxmlformats.org/officeDocument/2006/relationships/tags" Target="../tags/tag275.xml"/><Relationship Id="rId12" Type="http://schemas.openxmlformats.org/officeDocument/2006/relationships/image" Target="../media/image3.png"/><Relationship Id="rId2" Type="http://schemas.openxmlformats.org/officeDocument/2006/relationships/tags" Target="../tags/tag270.xml"/><Relationship Id="rId1" Type="http://schemas.openxmlformats.org/officeDocument/2006/relationships/tags" Target="../tags/tag269.xml"/><Relationship Id="rId6" Type="http://schemas.openxmlformats.org/officeDocument/2006/relationships/tags" Target="../tags/tag274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73.xml"/><Relationship Id="rId10" Type="http://schemas.openxmlformats.org/officeDocument/2006/relationships/image" Target="../media/image2.png"/><Relationship Id="rId4" Type="http://schemas.openxmlformats.org/officeDocument/2006/relationships/tags" Target="../tags/tag272.xml"/><Relationship Id="rId9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>
            <p:custDataLst>
              <p:tags r:id="rId5"/>
            </p:custDataLst>
          </p:nvPr>
        </p:nvCxnSpPr>
        <p:spPr>
          <a:xfrm>
            <a:off x="4593590" y="3980815"/>
            <a:ext cx="19608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2820670" y="4074995"/>
            <a:ext cx="5767705" cy="461010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kumimoji="0" lang="zh-CN" altLang="en-US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7"/>
            </p:custDataLst>
          </p:nvPr>
        </p:nvSpPr>
        <p:spPr>
          <a:xfrm>
            <a:off x="2842579" y="3059832"/>
            <a:ext cx="5767705" cy="835660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kumimoji="0" lang="zh-CN" altLang="en-US" sz="4400" b="0" i="0" spc="5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marR="0" lvl="0" indent="0" algn="ctr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2022/9/14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2022/9/14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26" Type="http://schemas.openxmlformats.org/officeDocument/2006/relationships/tags" Target="../tags/tag145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5" Type="http://schemas.openxmlformats.org/officeDocument/2006/relationships/tags" Target="../tags/tag144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24" Type="http://schemas.openxmlformats.org/officeDocument/2006/relationships/tags" Target="../tags/tag143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23" Type="http://schemas.openxmlformats.org/officeDocument/2006/relationships/tags" Target="../tags/tag142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tags" Target="../tags/tag141.xml"/><Relationship Id="rId27" Type="http://schemas.openxmlformats.org/officeDocument/2006/relationships/tags" Target="../tags/tag1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3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tags" Target="../tags/tag27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81.xml"/><Relationship Id="rId2" Type="http://schemas.openxmlformats.org/officeDocument/2006/relationships/tags" Target="../tags/tag280.xml"/><Relationship Id="rId1" Type="http://schemas.openxmlformats.org/officeDocument/2006/relationships/tags" Target="../tags/tag279.xml"/><Relationship Id="rId6" Type="http://schemas.openxmlformats.org/officeDocument/2006/relationships/image" Target="../media/image19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283.xml"/><Relationship Id="rId1" Type="http://schemas.openxmlformats.org/officeDocument/2006/relationships/tags" Target="../tags/tag28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91490" y="141605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广州牛津版七年级上册</a:t>
            </a:r>
          </a:p>
        </p:txBody>
      </p:sp>
      <p:sp>
        <p:nvSpPr>
          <p:cNvPr id="10" name="标题 1"/>
          <p:cNvSpPr>
            <a:spLocks noGrp="1"/>
          </p:cNvSpPr>
          <p:nvPr>
            <p:ph type="ctrTitle" idx="13"/>
          </p:nvPr>
        </p:nvSpPr>
        <p:spPr>
          <a:xfrm>
            <a:off x="1757045" y="1942465"/>
            <a:ext cx="8105775" cy="1398905"/>
          </a:xfrm>
        </p:spPr>
        <p:txBody>
          <a:bodyPr>
            <a:noAutofit/>
          </a:bodyPr>
          <a:lstStyle/>
          <a:p>
            <a: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  <a:t>Unit 2 </a:t>
            </a:r>
            <a:b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  <a:t>Daily life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07532" y="3445511"/>
            <a:ext cx="7004050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charset="0"/>
                <a:cs typeface="Times New Roman" panose="02020603050405020304" charset="0"/>
              </a:rPr>
              <a:t>       </a:t>
            </a:r>
            <a:r>
              <a:rPr lang="en-US" altLang="zh-CN" sz="4000" b="1" dirty="0">
                <a:latin typeface="Times New Roman" panose="02020603050405020304" charset="0"/>
                <a:cs typeface="Times New Roman" panose="02020603050405020304" charset="0"/>
              </a:rPr>
              <a:t>Writing &amp; Culture corner </a:t>
            </a:r>
          </a:p>
          <a:p>
            <a:r>
              <a:rPr lang="en-US" altLang="zh-CN" sz="4000" b="1" dirty="0">
                <a:latin typeface="Times New Roman" panose="02020603050405020304" charset="0"/>
                <a:cs typeface="Times New Roman" panose="02020603050405020304" charset="0"/>
              </a:rPr>
              <a:t>             &amp; Self-assessment</a:t>
            </a:r>
            <a:endParaRPr lang="en-US" altLang="zh-CN" sz="48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5176" y="0"/>
            <a:ext cx="22606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Writing</a:t>
            </a:r>
            <a:endParaRPr lang="zh-CN" alt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768999" y="764057"/>
            <a:ext cx="50403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charset="0"/>
                <a:cs typeface="Times New Roman" panose="02020603050405020304" charset="0"/>
              </a:rPr>
              <a:t>Fang Fang’s daily life </a:t>
            </a:r>
            <a:endParaRPr lang="zh-CN" altLang="en-US" sz="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20536" y="1747975"/>
            <a:ext cx="11591453" cy="781050"/>
          </a:xfrm>
          <a:prstGeom prst="rect">
            <a:avLst/>
          </a:prstGeom>
        </p:spPr>
        <p:txBody>
          <a:bodyPr vert="horz" wrap="square" lIns="0" tIns="45720" rIns="0" bIns="0" numCol="1" rtlCol="0" anchor="b" anchorCtr="0" compatLnSpc="1">
            <a:noAutofit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90000"/>
              </a:lnSpc>
              <a:defRPr/>
            </a:pPr>
            <a:r>
              <a:rPr lang="en-US" altLang="zh-CN" sz="3200" b="0" spc="0" dirty="0">
                <a:latin typeface="Times New Roman" panose="02020603050405020304" charset="0"/>
                <a:ea typeface="+mn-ea"/>
                <a:cs typeface="+mn-cs"/>
              </a:rPr>
              <a:t>Read Fang Fang’s daily schedule below and complete the article about her daily life. </a:t>
            </a:r>
          </a:p>
        </p:txBody>
      </p:sp>
      <p:graphicFrame>
        <p:nvGraphicFramePr>
          <p:cNvPr id="5" name="表格 8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225517" y="2876096"/>
          <a:ext cx="10160001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1631"/>
                <a:gridCol w="2532733"/>
                <a:gridCol w="2096654"/>
                <a:gridCol w="339898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6:30 a.m.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get up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4 </a:t>
                      </a:r>
                      <a:r>
                        <a:rPr lang="en-US" altLang="zh-CN" sz="20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— 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4:30 p.m.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play basketball  with </a:t>
                      </a:r>
                    </a:p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Friends (twice a week)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7a.m. </a:t>
                      </a:r>
                      <a:endParaRPr lang="zh-CN" altLang="en-US" sz="28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have breakfast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4:45 p.m.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go home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7:30 a.m. </a:t>
                      </a:r>
                      <a:endParaRPr lang="zh-CN" altLang="en-US" sz="28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go  to school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6:30 p.m.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have dinner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8:30 a.m. 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— </a:t>
                      </a:r>
                    </a:p>
                    <a:p>
                      <a:r>
                        <a:rPr lang="en-US" altLang="zh-CN" sz="28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4 p.m. </a:t>
                      </a:r>
                      <a:endParaRPr lang="zh-CN" altLang="en-US" sz="28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have classes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9 p.m. 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go to bed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828506"/>
            <a:ext cx="3167063" cy="2625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矩形 8"/>
          <p:cNvSpPr>
            <a:spLocks noChangeArrowheads="1"/>
          </p:cNvSpPr>
          <p:nvPr/>
        </p:nvSpPr>
        <p:spPr bwMode="auto">
          <a:xfrm>
            <a:off x="4362449" y="734914"/>
            <a:ext cx="6989041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Fang </a:t>
            </a:r>
            <a:r>
              <a:rPr lang="en-US" altLang="zh-CN" sz="2800" dirty="0" err="1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Fang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 is a Grade </a:t>
            </a:r>
            <a:r>
              <a:rPr lang="zh-CN" altLang="en-US" sz="28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7 student. She (1)___________ at 6:30 a.m. Then she washes her face and brushes her teeth. At 7 a.m., she (2)_____________. She often eats some bread and drinks a glass of milk.</a:t>
            </a:r>
          </a:p>
        </p:txBody>
      </p:sp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969" y="3523513"/>
            <a:ext cx="3151691" cy="2497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矩形 11"/>
          <p:cNvSpPr>
            <a:spLocks noChangeArrowheads="1"/>
          </p:cNvSpPr>
          <p:nvPr/>
        </p:nvSpPr>
        <p:spPr bwMode="auto">
          <a:xfrm>
            <a:off x="804177" y="4246185"/>
            <a:ext cx="698904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Fang </a:t>
            </a:r>
            <a:r>
              <a:rPr lang="en-US" altLang="zh-CN" sz="2800" dirty="0" err="1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Fang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 lives close to school, so she always (3)_____________ on foot at 7:30 a.m. She (4)____________from 8:30 a.m. to 4 p.m.</a:t>
            </a:r>
          </a:p>
        </p:txBody>
      </p:sp>
      <p:sp>
        <p:nvSpPr>
          <p:cNvPr id="9223" name="矩形 12"/>
          <p:cNvSpPr>
            <a:spLocks noChangeArrowheads="1"/>
          </p:cNvSpPr>
          <p:nvPr/>
        </p:nvSpPr>
        <p:spPr bwMode="auto">
          <a:xfrm>
            <a:off x="4928885" y="1999416"/>
            <a:ext cx="23342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has breakfast </a:t>
            </a:r>
          </a:p>
        </p:txBody>
      </p:sp>
      <p:sp>
        <p:nvSpPr>
          <p:cNvPr id="9224" name="矩形 13"/>
          <p:cNvSpPr>
            <a:spLocks noChangeArrowheads="1"/>
          </p:cNvSpPr>
          <p:nvPr/>
        </p:nvSpPr>
        <p:spPr bwMode="auto">
          <a:xfrm>
            <a:off x="1353558" y="4677072"/>
            <a:ext cx="230319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goes to school</a:t>
            </a:r>
          </a:p>
        </p:txBody>
      </p:sp>
      <p:sp>
        <p:nvSpPr>
          <p:cNvPr id="9225" name="矩形 14"/>
          <p:cNvSpPr>
            <a:spLocks noChangeArrowheads="1"/>
          </p:cNvSpPr>
          <p:nvPr/>
        </p:nvSpPr>
        <p:spPr bwMode="auto">
          <a:xfrm>
            <a:off x="1469303" y="5116572"/>
            <a:ext cx="18053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has classes</a:t>
            </a:r>
          </a:p>
        </p:txBody>
      </p:sp>
      <p:sp>
        <p:nvSpPr>
          <p:cNvPr id="9226" name="矩形 16"/>
          <p:cNvSpPr>
            <a:spLocks noChangeArrowheads="1"/>
          </p:cNvSpPr>
          <p:nvPr/>
        </p:nvSpPr>
        <p:spPr bwMode="auto">
          <a:xfrm>
            <a:off x="5212772" y="1105555"/>
            <a:ext cx="12731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gets 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utoUpdateAnimBg="0"/>
      <p:bldP spid="9224" grpId="0" autoUpdateAnimBg="0"/>
      <p:bldP spid="9225" grpId="0" autoUpdateAnimBg="0"/>
      <p:bldP spid="922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2909" y="1165536"/>
            <a:ext cx="2073275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矩形 2"/>
          <p:cNvSpPr>
            <a:spLocks noChangeArrowheads="1"/>
          </p:cNvSpPr>
          <p:nvPr/>
        </p:nvSpPr>
        <p:spPr bwMode="auto">
          <a:xfrm>
            <a:off x="92364" y="1315417"/>
            <a:ext cx="9790545" cy="130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rgbClr val="231F20"/>
                </a:solidFill>
                <a:latin typeface="Calibri" panose="020F0502020204030204" pitchFamily="34" charset="0"/>
              </a:rPr>
              <a:t>  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After school, she 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(5)____________________________________.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She (6)_________________ at 4:45 p.m.</a:t>
            </a:r>
          </a:p>
        </p:txBody>
      </p:sp>
      <p:sp>
        <p:nvSpPr>
          <p:cNvPr id="10244" name="矩形 4"/>
          <p:cNvSpPr>
            <a:spLocks noChangeArrowheads="1"/>
          </p:cNvSpPr>
          <p:nvPr/>
        </p:nvSpPr>
        <p:spPr bwMode="auto">
          <a:xfrm>
            <a:off x="3148445" y="1434876"/>
            <a:ext cx="66095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Arial" panose="020B0604020202020204" pitchFamily="34" charset="0"/>
              </a:rPr>
              <a:t>plays basketball with friends twice a week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Arial" panose="020B0604020202020204" pitchFamily="34" charset="0"/>
            </a:endParaRPr>
          </a:p>
        </p:txBody>
      </p:sp>
      <p:sp>
        <p:nvSpPr>
          <p:cNvPr id="10245" name="矩形 5"/>
          <p:cNvSpPr>
            <a:spLocks noChangeArrowheads="1"/>
          </p:cNvSpPr>
          <p:nvPr/>
        </p:nvSpPr>
        <p:spPr bwMode="auto">
          <a:xfrm>
            <a:off x="1774825" y="2083905"/>
            <a:ext cx="18065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goes home</a:t>
            </a:r>
          </a:p>
        </p:txBody>
      </p:sp>
      <p:sp>
        <p:nvSpPr>
          <p:cNvPr id="8198" name="矩形 7"/>
          <p:cNvSpPr>
            <a:spLocks noChangeArrowheads="1"/>
          </p:cNvSpPr>
          <p:nvPr/>
        </p:nvSpPr>
        <p:spPr bwMode="auto">
          <a:xfrm>
            <a:off x="3947246" y="3556737"/>
            <a:ext cx="7731559" cy="196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Fang </a:t>
            </a:r>
            <a:r>
              <a:rPr lang="en-US" altLang="zh-CN" sz="2800" dirty="0" err="1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Fang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 usually (7)______________ at 6:30 p.m.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She sometimes watches TV in the evening. She</a:t>
            </a:r>
            <a:r>
              <a:rPr lang="zh-CN" altLang="en-US" sz="28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 a</a:t>
            </a:r>
            <a:r>
              <a:rPr lang="en-US" altLang="zh-CN" sz="2800" dirty="0" err="1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lways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 (8)____________________.</a:t>
            </a:r>
          </a:p>
        </p:txBody>
      </p:sp>
      <p:pic>
        <p:nvPicPr>
          <p:cNvPr id="819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95" y="3602370"/>
            <a:ext cx="2635250" cy="190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矩形 9"/>
          <p:cNvSpPr>
            <a:spLocks noChangeArrowheads="1"/>
          </p:cNvSpPr>
          <p:nvPr/>
        </p:nvSpPr>
        <p:spPr bwMode="auto">
          <a:xfrm>
            <a:off x="7452936" y="3602370"/>
            <a:ext cx="18117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has dinner</a:t>
            </a:r>
          </a:p>
        </p:txBody>
      </p:sp>
      <p:sp>
        <p:nvSpPr>
          <p:cNvPr id="10249" name="矩形 10"/>
          <p:cNvSpPr>
            <a:spLocks noChangeArrowheads="1"/>
          </p:cNvSpPr>
          <p:nvPr/>
        </p:nvSpPr>
        <p:spPr bwMode="auto">
          <a:xfrm>
            <a:off x="5673292" y="4982562"/>
            <a:ext cx="33145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goes to bed at 9 p.m.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8" grpId="0" autoUpdateAnimBg="0"/>
      <p:bldP spid="1024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6018" y="1502966"/>
            <a:ext cx="41328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charset="0"/>
                <a:cs typeface="Times New Roman" panose="02020603050405020304" charset="0"/>
              </a:rPr>
              <a:t>_______ daily life </a:t>
            </a:r>
            <a:endParaRPr lang="zh-CN" altLang="en-US" sz="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3" name="表格 3"/>
          <p:cNvGraphicFramePr>
            <a:graphicFrameLocks noGrp="1"/>
          </p:cNvGraphicFramePr>
          <p:nvPr/>
        </p:nvGraphicFramePr>
        <p:xfrm>
          <a:off x="1653308" y="2541637"/>
          <a:ext cx="8128000" cy="31089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            Time 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               Activity 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0547" y="165999"/>
            <a:ext cx="11591453" cy="781050"/>
          </a:xfrm>
          <a:prstGeom prst="rect">
            <a:avLst/>
          </a:prstGeom>
        </p:spPr>
        <p:txBody>
          <a:bodyPr vert="horz" wrap="square" lIns="0" tIns="45720" rIns="0" bIns="0" numCol="1" rtlCol="0" anchor="b" anchorCtr="0" compatLnSpc="1">
            <a:noAutofit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90000"/>
              </a:lnSpc>
              <a:defRPr/>
            </a:pPr>
            <a:r>
              <a:rPr lang="en-US" altLang="zh-CN" sz="3200" b="0" spc="0" dirty="0">
                <a:latin typeface="Times New Roman" panose="02020603050405020304" charset="0"/>
                <a:ea typeface="+mn-ea"/>
                <a:cs typeface="+mn-cs"/>
              </a:rPr>
              <a:t>Fill in  your daily schedule below and share it with your partner.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34463" y="0"/>
            <a:ext cx="23230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charset="0"/>
                <a:cs typeface="Times New Roman" panose="02020603050405020304" charset="0"/>
              </a:rPr>
              <a:t>写作训练</a:t>
            </a:r>
            <a:endParaRPr lang="zh-CN" altLang="en-US" sz="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7532" y="511360"/>
            <a:ext cx="11656291" cy="1212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fontAlgn="ctr">
              <a:lnSpc>
                <a:spcPct val="130000"/>
              </a:lnSpc>
              <a:spcAft>
                <a:spcPts val="0"/>
              </a:spcAft>
            </a:pPr>
            <a:r>
              <a:rPr lang="zh-CN" altLang="en-US" sz="28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  假如你是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Peter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，你的网友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Susan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想了解你一天的生活。请根据以下表格内容，用英文给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Susan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写一封电子邮件，向她讲述你的日常生活。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endParaRPr lang="zh-CN" altLang="en-US" sz="28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893454" y="1724000"/>
          <a:ext cx="7610763" cy="49453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52139"/>
                <a:gridCol w="5658624"/>
              </a:tblGrid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时间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活动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6:30 a.m.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起床</a:t>
                      </a:r>
                      <a:r>
                        <a:rPr lang="en-US" altLang="zh-CN" sz="24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,</a:t>
                      </a:r>
                      <a:r>
                        <a:rPr lang="zh-CN" altLang="en-US" sz="24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吃早餐</a:t>
                      </a:r>
                      <a:endParaRPr lang="zh-CN" altLang="en-US" sz="24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7:30 a.m.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去学校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8:20 a.m.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开始上课</a:t>
                      </a:r>
                      <a:r>
                        <a:rPr lang="en-US" altLang="zh-CN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,</a:t>
                      </a: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上五节课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12:10 p.m.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在学校吃午餐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4:30 p.m.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上完三节课后放学</a:t>
                      </a:r>
                      <a:r>
                        <a:rPr lang="en-US" altLang="zh-CN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,</a:t>
                      </a: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和朋友一起打篮球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5:30 p.m.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回家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6:30 p.m.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吃晚餐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7:30 p.m.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做作业</a:t>
                      </a:r>
                      <a:r>
                        <a:rPr lang="en-US" altLang="zh-CN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,</a:t>
                      </a: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有时看电视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9:30 p.m.</a:t>
                      </a:r>
                      <a:endParaRPr lang="zh-CN" altLang="en-US" sz="2400" dirty="0"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font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?(</a:t>
                      </a:r>
                      <a:r>
                        <a:rPr lang="zh-CN" altLang="en-US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请你补充</a:t>
                      </a:r>
                      <a:r>
                        <a:rPr lang="en-US" altLang="zh-CN" sz="24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)</a:t>
                      </a:r>
                      <a:endParaRPr lang="zh-CN" altLang="en-US" sz="24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92325" y="1846696"/>
            <a:ext cx="55252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72653" y="43827"/>
            <a:ext cx="11231419" cy="6814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）词数</a:t>
            </a: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60</a:t>
            </a:r>
            <a:r>
              <a:rPr lang="zh-CN" altLang="en-US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左右</a:t>
            </a: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文章的开头和结尾已给出，不计入词数</a:t>
            </a: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zh-CN" altLang="en-US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）在作文中不得出现学校的真实名称和学生的真实姓名</a:t>
            </a:r>
            <a:endParaRPr lang="zh-CN" altLang="en-US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Dear Susan,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133350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I'm glad to tell you something about my daily life. _______________________________</a:t>
            </a:r>
          </a:p>
          <a:p>
            <a:pPr indent="133350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133350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That's my daily life. What about yours?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Best wishes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Peter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236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charset="0"/>
                <a:cs typeface="Times New Roman" panose="02020603050405020304" charset="0"/>
              </a:rPr>
              <a:t>参考范文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4220" y="716915"/>
            <a:ext cx="10703560" cy="5846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Dear Susan,  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133350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I'm glad to tell you something about my daily life. I'm glad to tell you something about my daily life. I usually get up at 6: 30 a. m. Then I have breakfast. I go to school at 7: 30 a. m. My school starts at 8: 20 a. m. I have five lessons in the morning. At 12: 10 p. m. , I have lunch at school. In the afternoon. I have three lessons. School ends at 4: 30 p. m. After school, I usually play basketball with my friends for about an hour. At 5. 30 p. m. , I go home. I have dinner at 6: 30 p. m. After dinner, I begin to do my homework at 7: 30. I sometimes watch TV in the evening. At about 9: 30 p. m. , I go to bed. 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133350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That's my daily life. What about yours?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Best wishes,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 fontAlgn="ctr">
              <a:lnSpc>
                <a:spcPct val="13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Peter</a:t>
            </a:r>
            <a:endParaRPr lang="en-US" altLang="zh-CN" sz="24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75189">
            <a:off x="1976004" y="1382309"/>
            <a:ext cx="6551613" cy="24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548843" y="3970787"/>
            <a:ext cx="10479376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altLang="zh-CN" sz="3200" b="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Many people around the world keep a diary. They write in it every day. In a diary, you can write about your daily life.</a:t>
            </a:r>
          </a:p>
          <a:p>
            <a:endParaRPr lang="en-US" altLang="zh-CN" sz="3200" b="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/>
            <a:r>
              <a:rPr lang="en-US" altLang="zh-CN" sz="3200" b="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People often start by writing “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Dear Diary</a:t>
            </a:r>
            <a:r>
              <a:rPr lang="en-US" altLang="zh-CN" sz="3200" b="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”. They think of the diary as a friend.</a:t>
            </a:r>
            <a:endParaRPr lang="en-US" altLang="zh-CN" sz="3200" b="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-141140"/>
            <a:ext cx="41201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Culture corner</a:t>
            </a:r>
            <a:endParaRPr lang="zh-CN" alt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50525" y="560857"/>
            <a:ext cx="26391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charset="0"/>
                <a:cs typeface="Times New Roman" panose="02020603050405020304" charset="0"/>
              </a:rPr>
              <a:t>Dear Diary</a:t>
            </a:r>
            <a:endParaRPr lang="zh-CN" altLang="en-US" sz="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66065" y="1959423"/>
            <a:ext cx="1047937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altLang="zh-CN" sz="4800" b="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Do you </a:t>
            </a:r>
            <a:r>
              <a:rPr lang="en-US" altLang="zh-CN" sz="4800" b="0" dirty="0">
                <a:solidFill>
                  <a:srgbClr val="FF000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keep a diary</a:t>
            </a:r>
            <a:r>
              <a:rPr lang="en-US" altLang="zh-CN" sz="4800" b="0" dirty="0">
                <a:solidFill>
                  <a:srgbClr val="231F20"/>
                </a:solidFill>
                <a:latin typeface="Times New Roman" panose="02020603050405020304" charset="0"/>
                <a:ea typeface="微?雅?"/>
                <a:cs typeface="Times New Roman" panose="02020603050405020304" charset="0"/>
              </a:rPr>
              <a:t>? </a:t>
            </a:r>
          </a:p>
          <a:p>
            <a:r>
              <a:rPr lang="en-US" altLang="zh-CN" sz="48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Would you like to keep one? </a:t>
            </a:r>
          </a:p>
          <a:p>
            <a:r>
              <a:rPr lang="en-US" altLang="zh-CN" sz="4800" b="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What things do / would you write about? </a:t>
            </a:r>
            <a:endParaRPr lang="en-US" altLang="zh-CN" sz="4800" b="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5470" y="110836"/>
            <a:ext cx="2719942" cy="3002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26" y="260711"/>
            <a:ext cx="10778548" cy="6177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316782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32720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448683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4858" y="563848"/>
            <a:ext cx="38002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charset="0"/>
                <a:ea typeface="宋体" panose="02010600030101010101" pitchFamily="2" charset="-122"/>
              </a:rPr>
              <a:t>⭐可参考作业布置如下：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56345" y="2344250"/>
            <a:ext cx="2115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Samples:</a:t>
            </a:r>
          </a:p>
        </p:txBody>
      </p:sp>
      <p:graphicFrame>
        <p:nvGraphicFramePr>
          <p:cNvPr id="7" name="表格 1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844858" y="3058447"/>
          <a:ext cx="10502283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7140"/>
                <a:gridCol w="5175143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作业类型多样性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  <a:alpha val="43137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个人作业（可选）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小组作业（可选）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背诵本篇作文，将其抄入作文集锦中。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小组任务：完成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》N4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版第五课时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writing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部分。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  <a:tr h="122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找出作文中重点词组和句型，并模仿造句。</a:t>
                      </a:r>
                    </a:p>
                    <a:p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》Writing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部分练习。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9" name="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17273" y="1287803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Homework</a:t>
            </a: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03076" y="1287803"/>
            <a:ext cx="1782652" cy="17487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2"/>
            </p:custDataLst>
          </p:nvPr>
        </p:nvSpPr>
        <p:spPr>
          <a:xfrm>
            <a:off x="1487169" y="2728978"/>
            <a:ext cx="6499225" cy="1398905"/>
          </a:xfrm>
          <a:noFill/>
        </p:spPr>
        <p:txBody>
          <a:bodyPr vert="horz" wrap="square" lIns="0" tIns="0" rIns="0" bIns="0" rtlCol="0" anchor="t" anchorCtr="0">
            <a:normAutofit/>
          </a:bodyPr>
          <a:lstStyle/>
          <a:p>
            <a:r>
              <a:rPr lang="en-US" altLang="zh-CN" dirty="0"/>
              <a:t>  THANKS</a:t>
            </a: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4050" y="5951855"/>
            <a:ext cx="2458085" cy="68453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2IwMzY5ZWJmYTM4OGI2OGRlNjVmYmNhMzgwMDliYmI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SUBCATEGORY" val="0"/>
  <p:tag name="KSO_WM_SLIDE_ITEM_CNT" val="0"/>
  <p:tag name="KSO_WM_SLIDE_INDEX" val="1"/>
  <p:tag name="KSO_WM_TAG_VERSION" val="1.0"/>
  <p:tag name="KSO_WM_SLIDE_LAYOUT" val="a_b"/>
  <p:tag name="KSO_WM_SLIDE_LAYOUT_CNT" val="1_1"/>
  <p:tag name="KSO_WM_SLIDE_TYPE" val="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1"/>
  <p:tag name="KSO_WM_TEMPLATE_MASTER_THUMB_INDEX" val="12"/>
  <p:tag name="KSO_WM_TEMPLATE_THUMBS_INDEX" val="1、4、6、8、11、12、17、20、21、22、23、24、27、30、35、38、39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8cdd1d1b-447b-420f-9bce-fcdbf61060a7}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b69cc664-6f59-4280-aa0f-c774322319a8}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  <p:tag name="KSO_WM_UNIT_PLACING_PICTURE_USER_VIEWPORT" val="{&quot;height&quot;:2753.957480314961,&quot;width&quot;:2807.3259842519683}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SUBCATEGORY" val="0"/>
  <p:tag name="KSO_WM_SLIDE_ITEM_CNT" val="0"/>
  <p:tag name="KSO_WM_SLIDE_INDEX" val="39"/>
  <p:tag name="KSO_WM_TAG_VERSION" val="1.0"/>
  <p:tag name="KSO_WM_SLIDE_LAYOUT" val="a_b"/>
  <p:tag name="KSO_WM_SLIDE_LAYOUT_CNT" val="1_1"/>
  <p:tag name="KSO_WM_SLIDE_TYPE" val="endPag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39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ISCONTENTSTITLE" val="0"/>
  <p:tag name="KSO_WM_UNIT_NOCLEAR" val="1"/>
  <p:tag name="KSO_WM_UNIT_TYPE" val="a"/>
  <p:tag name="KSO_WM_UNIT_INDEX" val="1"/>
  <p:tag name="KSO_WM_UNIT_PRESET_TEXT" val="谢谢观看"/>
  <p:tag name="KSO_WM_TEMPLATE_CATEGORY" val="custom"/>
  <p:tag name="KSO_WM_TEMPLATE_INDEX" val="20204413"/>
  <p:tag name="KSO_WM_UNIT_ID" val="custom20204413_39*a*1"/>
  <p:tag name="KSO_WM_UNIT_ISNUMDGMTITLE" val="0"/>
</p:tagLst>
</file>

<file path=ppt/theme/theme1.xml><?xml version="1.0" encoding="utf-8"?>
<a:theme xmlns:a="http://schemas.openxmlformats.org/drawingml/2006/main" name="1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831</Words>
  <Application>Microsoft Office PowerPoint</Application>
  <PresentationFormat>自定义</PresentationFormat>
  <Paragraphs>103</Paragraphs>
  <Slides>14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16" baseType="lpstr">
      <vt:lpstr>1_Office 主题​​</vt:lpstr>
      <vt:lpstr>2_Office 主题​​</vt:lpstr>
      <vt:lpstr>Unit 2  Daily life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翼课网</dc:creator>
  <cp:lastModifiedBy>Windows 用户</cp:lastModifiedBy>
  <cp:revision>192</cp:revision>
  <dcterms:created xsi:type="dcterms:W3CDTF">2019-06-19T02:08:00Z</dcterms:created>
  <dcterms:modified xsi:type="dcterms:W3CDTF">2022-09-14T08:44:55Z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2052-11.1.0.12313</vt:lpwstr>
  </property>
  <property fmtid="{D5CDD505-2E9C-101B-9397-08002B2CF9AE}" pid="3" name="ICV">
    <vt:lpwstr>43943D52F5D649D786F74CDCCEE1C4C3</vt:lpwstr>
  </property>
</Properties>
</file>