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</p:sldMasterIdLst>
  <p:notesMasterIdLst>
    <p:notesMasterId r:id="rId32"/>
  </p:notesMasterIdLst>
  <p:handoutMasterIdLst>
    <p:handoutMasterId r:id="rId33"/>
  </p:handoutMasterIdLst>
  <p:sldIdLst>
    <p:sldId id="631" r:id="rId4"/>
    <p:sldId id="607" r:id="rId5"/>
    <p:sldId id="608" r:id="rId6"/>
    <p:sldId id="632" r:id="rId7"/>
    <p:sldId id="633" r:id="rId8"/>
    <p:sldId id="634" r:id="rId9"/>
    <p:sldId id="635" r:id="rId10"/>
    <p:sldId id="636" r:id="rId11"/>
    <p:sldId id="637" r:id="rId12"/>
    <p:sldId id="638" r:id="rId13"/>
    <p:sldId id="611" r:id="rId14"/>
    <p:sldId id="612" r:id="rId15"/>
    <p:sldId id="613" r:id="rId16"/>
    <p:sldId id="639" r:id="rId17"/>
    <p:sldId id="619" r:id="rId18"/>
    <p:sldId id="640" r:id="rId19"/>
    <p:sldId id="641" r:id="rId20"/>
    <p:sldId id="642" r:id="rId21"/>
    <p:sldId id="643" r:id="rId22"/>
    <p:sldId id="644" r:id="rId23"/>
    <p:sldId id="645" r:id="rId24"/>
    <p:sldId id="646" r:id="rId25"/>
    <p:sldId id="647" r:id="rId26"/>
    <p:sldId id="648" r:id="rId27"/>
    <p:sldId id="628" r:id="rId28"/>
    <p:sldId id="649" r:id="rId29"/>
    <p:sldId id="650" r:id="rId30"/>
    <p:sldId id="630" r:id="rId3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CC"/>
    <a:srgbClr val="FFFF66"/>
    <a:srgbClr val="FFFFCC"/>
    <a:srgbClr val="CCECFF"/>
    <a:srgbClr val="CCFFFF"/>
    <a:srgbClr val="CCCC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14"/>
        <p:guide pos="29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handoutMaster" Target="handoutMasters/handoutMaster1.xml"/><Relationship Id="rId32" Type="http://schemas.openxmlformats.org/officeDocument/2006/relationships/notesMaster" Target="notesMasters/notesMaster1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日期占位符 3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日期占位符 3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2.jpeg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6" Type="http://schemas.openxmlformats.org/officeDocument/2006/relationships/theme" Target="../theme/theme2.xml"/><Relationship Id="rId15" Type="http://schemas.openxmlformats.org/officeDocument/2006/relationships/image" Target="../media/image3.png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052" name="组合 1"/>
          <p:cNvGrpSpPr/>
          <p:nvPr userDrawn="1"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055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2056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5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4 Writing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052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053" name="Picture 10" descr="英语周报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4 Writing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2056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1105535"/>
            <a:ext cx="9130665" cy="5755640"/>
          </a:xfrm>
          <a:prstGeom prst="rect">
            <a:avLst/>
          </a:prstGeom>
        </p:spPr>
      </p:pic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151130" y="349885"/>
            <a:ext cx="8386445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4 	Seasons 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43166" y="1922187"/>
            <a:ext cx="5257662" cy="1685310"/>
          </a:xfrm>
          <a:prstGeom prst="rect">
            <a:avLst/>
          </a:prstGeom>
          <a:noFill/>
        </p:spPr>
        <p:txBody>
          <a:bodyPr spcFirstLastPara="1" wrap="none" numCol="1">
            <a:prstTxWarp prst="textArchUp">
              <a:avLst>
                <a:gd name="adj" fmla="val 10530036"/>
              </a:avLst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8000" b="1" i="0" u="none" strike="noStrike" kern="1200" cap="none" spc="0" normalizeH="0" baseline="0" noProof="0" dirty="0">
                <a:ln w="50800"/>
                <a:solidFill>
                  <a:srgbClr val="0000FF"/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Writing</a:t>
            </a:r>
            <a:endParaRPr kumimoji="0" lang="en-US" altLang="zh-CN" sz="8000" b="1" i="0" u="none" strike="noStrike" kern="1200" cap="none" spc="0" normalizeH="0" baseline="0" noProof="0" dirty="0">
              <a:ln w="50800"/>
              <a:solidFill>
                <a:srgbClr val="0000FF"/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8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4" y="2819098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6" y="3657010"/>
            <a:ext cx="1625370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6"/>
            <a:ext cx="1625368" cy="1625368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1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2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3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4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  <a:endParaRPr kumimoji="0" lang="zh-CN" altLang="en-US" sz="40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364163" y="1268413"/>
            <a:ext cx="17272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503238" y="2257425"/>
            <a:ext cx="30607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5221288" y="3068638"/>
            <a:ext cx="359886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325438" y="3860800"/>
            <a:ext cx="32385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39" grpId="0"/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2700338" y="3414713"/>
            <a:ext cx="3605212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Review</a:t>
            </a:r>
            <a:endParaRPr lang="en-US" altLang="zh-CN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/>
          <p:nvPr/>
        </p:nvSpPr>
        <p:spPr>
          <a:xfrm>
            <a:off x="3203575" y="5679757"/>
            <a:ext cx="280606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Children's Day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7171" name="Rectangle 3"/>
          <p:cNvSpPr/>
          <p:nvPr/>
        </p:nvSpPr>
        <p:spPr>
          <a:xfrm>
            <a:off x="971550" y="494982"/>
            <a:ext cx="68707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zh-CN" sz="2800" b="1" noProof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</a:rPr>
              <a:t>Talk about four seasons and festivals</a:t>
            </a:r>
            <a:endParaRPr lang="zh-CN" altLang="zh-CN" sz="2800" b="1" noProof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7172" name="Picture 4" descr="QQ截图201406261746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913" y="1287145"/>
            <a:ext cx="6569075" cy="4365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/>
          <p:nvPr/>
        </p:nvSpPr>
        <p:spPr>
          <a:xfrm>
            <a:off x="2164110" y="5234127"/>
            <a:ext cx="5334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the Dragon Boat Festival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pic>
        <p:nvPicPr>
          <p:cNvPr id="8195" name="Picture 3" descr="26_130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9672" y="692696"/>
            <a:ext cx="6058604" cy="4392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/>
          <p:nvPr/>
        </p:nvSpPr>
        <p:spPr>
          <a:xfrm>
            <a:off x="2057152" y="5373216"/>
            <a:ext cx="55181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the Mid-Autumn Festival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pic>
        <p:nvPicPr>
          <p:cNvPr id="9219" name="Picture 3" descr="QQ截图2014062617533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7624" y="836712"/>
            <a:ext cx="6662440" cy="4342274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975" y="836713"/>
            <a:ext cx="5370040" cy="43924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3"/>
          <p:cNvSpPr txBox="1"/>
          <p:nvPr/>
        </p:nvSpPr>
        <p:spPr>
          <a:xfrm>
            <a:off x="2918917" y="5302883"/>
            <a:ext cx="26396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Teachers' Day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5073812_123312232000_2_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764704"/>
            <a:ext cx="8382000" cy="405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3"/>
          <p:cNvSpPr txBox="1"/>
          <p:nvPr/>
        </p:nvSpPr>
        <p:spPr>
          <a:xfrm>
            <a:off x="3059113" y="5297805"/>
            <a:ext cx="24745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National Day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/>
          <p:nvPr/>
        </p:nvSpPr>
        <p:spPr>
          <a:xfrm>
            <a:off x="3276600" y="5444654"/>
            <a:ext cx="198882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Christmas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pic>
        <p:nvPicPr>
          <p:cNvPr id="12291" name="Picture 3" descr="QQ截图201406261750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213" y="764704"/>
            <a:ext cx="7718425" cy="4456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86E26F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913" y="602922"/>
            <a:ext cx="6276975" cy="477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Text Box 3"/>
          <p:cNvSpPr txBox="1"/>
          <p:nvPr/>
        </p:nvSpPr>
        <p:spPr>
          <a:xfrm>
            <a:off x="2627313" y="5427335"/>
            <a:ext cx="345694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the Spring Festival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9" name="TextBox 4"/>
          <p:cNvSpPr txBox="1"/>
          <p:nvPr/>
        </p:nvSpPr>
        <p:spPr>
          <a:xfrm>
            <a:off x="2351088" y="3414713"/>
            <a:ext cx="48863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4"/>
          <p:cNvSpPr txBox="1"/>
          <p:nvPr/>
        </p:nvSpPr>
        <p:spPr>
          <a:xfrm>
            <a:off x="946820" y="1484015"/>
            <a:ext cx="77041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/>
            <a:r>
              <a:rPr lang="en-US" altLang="zh-CN" sz="3200" dirty="0">
                <a:latin typeface="Times New Roman" panose="02020603050405020304" pitchFamily="18" charset="0"/>
              </a:rPr>
              <a:t>Let's learn the new words and expressions.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pic>
        <p:nvPicPr>
          <p:cNvPr id="10243" name="图片 5" descr="学习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1720" y="1988840"/>
            <a:ext cx="4799013" cy="3598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/>
          </p:cNvSpPr>
          <p:nvPr>
            <p:ph idx="1"/>
          </p:nvPr>
        </p:nvSpPr>
        <p:spPr>
          <a:xfrm>
            <a:off x="173990" y="1236980"/>
            <a:ext cx="7422346" cy="4154984"/>
          </a:xfrm>
        </p:spPr>
        <p:txBody>
          <a:bodyPr vert="horz"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grandparent 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n. </a:t>
            </a:r>
            <a:r>
              <a:rPr 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祖父（母）；外祖父（母）</a:t>
            </a:r>
            <a:endParaRPr lang="zh-CN" altLang="zh-CN" sz="3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grandfather 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（外）祖父</a:t>
            </a:r>
            <a:endParaRPr lang="zh-CN" altLang="en-US" sz="3000" dirty="0">
              <a:solidFill>
                <a:schemeClr val="tx1"/>
              </a:solidFill>
              <a:latin typeface="Times New Roman" panose="02020603050405020304" pitchFamily="18" charset="0"/>
              <a:sym typeface="+mn-ea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grandmother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（外）祖母</a:t>
            </a:r>
            <a:endParaRPr lang="zh-CN" altLang="en-US" sz="3000" dirty="0">
              <a:solidFill>
                <a:schemeClr val="tx1"/>
              </a:solidFill>
              <a:latin typeface="Times New Roman" panose="02020603050405020304" pitchFamily="18" charset="0"/>
              <a:sym typeface="+mn-ea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grandchild 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（外）孙子；（外）孙女</a:t>
            </a:r>
            <a:endParaRPr lang="zh-CN" altLang="en-US" sz="3000" dirty="0">
              <a:solidFill>
                <a:schemeClr val="tx1"/>
              </a:solidFill>
              <a:latin typeface="Times New Roman" panose="02020603050405020304" pitchFamily="18" charset="0"/>
              <a:sym typeface="+mn-ea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grandson 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（外）孙子</a:t>
            </a:r>
            <a:endParaRPr lang="zh-CN" altLang="en-US" sz="3000" dirty="0">
              <a:solidFill>
                <a:schemeClr val="tx1"/>
              </a:solidFill>
              <a:latin typeface="Times New Roman" panose="02020603050405020304" pitchFamily="18" charset="0"/>
              <a:sym typeface="+mn-ea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granddaughter 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（外）孙女</a:t>
            </a:r>
            <a:endParaRPr lang="zh-CN" altLang="en-US" sz="3000" dirty="0">
              <a:solidFill>
                <a:schemeClr val="tx1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Rectangle 2"/>
          <p:cNvSpPr txBox="1"/>
          <p:nvPr/>
        </p:nvSpPr>
        <p:spPr>
          <a:xfrm>
            <a:off x="2883535" y="591820"/>
            <a:ext cx="318198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zh-CN" sz="3600" b="1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Notes </a:t>
            </a:r>
            <a:r>
              <a:rPr kumimoji="0" lang="en-US" altLang="zh-CN" sz="3600" b="1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(Writing)</a:t>
            </a:r>
            <a:r>
              <a:rPr kumimoji="0" lang="zh-CN" altLang="zh-CN" sz="3600" b="1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kumimoji="0" lang="en-US" altLang="zh-CN" sz="3600" b="1" cap="none" spc="0" normalizeH="0" baseline="0" noProof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" name="图片 1" descr="095801ubb4f9v7tro4bv7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6136" y="3068960"/>
            <a:ext cx="2713355" cy="27133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/>
          </p:cNvSpPr>
          <p:nvPr>
            <p:ph idx="4294967295"/>
          </p:nvPr>
        </p:nvSpPr>
        <p:spPr>
          <a:xfrm>
            <a:off x="15602" y="620688"/>
            <a:ext cx="8028384" cy="5539978"/>
          </a:xfrm>
        </p:spPr>
        <p:txBody>
          <a:bodyPr vert="horz"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1. red packet 		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红包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也可以翻译为 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red envelope</a:t>
            </a:r>
            <a:endParaRPr lang="en-US" altLang="zh-CN" sz="30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2. go  swimming		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去游泳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go+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动词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ing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形式，常用来表示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去做某事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”</a:t>
            </a:r>
            <a:endParaRPr lang="en-US" altLang="zh-CN" sz="30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go cycling </a:t>
            </a:r>
            <a:r>
              <a:rPr lang="zh-CN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去骑车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		go fishing 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去钓鱼</a:t>
            </a:r>
            <a:endParaRPr lang="zh-CN" altLang="en-US" sz="30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3. have a picnic 		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野餐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have a picnic 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强调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进行野餐活动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”</a:t>
            </a:r>
            <a:endParaRPr lang="en-US" altLang="zh-CN" sz="30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None/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go on a picnic 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强调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去野餐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”</a:t>
            </a:r>
            <a:endParaRPr lang="en-US" altLang="zh-CN" sz="3000" dirty="0">
              <a:solidFill>
                <a:schemeClr val="tx1"/>
              </a:solidFill>
              <a:latin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 descr="t01263fb827f2a0e4b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8184" y="4149080"/>
            <a:ext cx="2505710" cy="18916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87" name="TextBox 4"/>
          <p:cNvSpPr txBox="1"/>
          <p:nvPr/>
        </p:nvSpPr>
        <p:spPr>
          <a:xfrm>
            <a:off x="1763713" y="3414713"/>
            <a:ext cx="56737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01980" y="876618"/>
            <a:ext cx="8243888" cy="495300"/>
          </a:xfr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1" u="none" strike="noStrike" kern="1200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 Mandy has written about her favourite season, winter.</a:t>
            </a:r>
            <a:endParaRPr kumimoji="0" lang="zh-CN" altLang="zh-CN" sz="2800" b="1" i="1" u="none" strike="noStrike" kern="1200" cap="none" spc="0" normalizeH="0" baseline="0" noProof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7775575" cy="4392613"/>
          </a:xfr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My favourite season is winter.</a:t>
            </a:r>
            <a:endParaRPr kumimoji="0" lang="en-US" altLang="zh-CN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What is Mandy's </a:t>
            </a:r>
            <a:r>
              <a:rPr kumimoji="0" lang="en-US" altLang="zh-CN" sz="3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favourite</a:t>
            </a: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season?</a:t>
            </a:r>
            <a:endParaRPr kumimoji="0" lang="en-US" altLang="zh-CN" sz="3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Winter is very cold and sometimes snowy.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It is 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interesting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to </a:t>
            </a: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ake snowmen in winter.</a:t>
            </a:r>
            <a:endParaRPr kumimoji="0" lang="en-US" altLang="zh-CN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 panose="05020102010507070707"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What 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is the weather like in this season?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 panose="05020102010507070707"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What 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things can she do in this season?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图片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29651" y="3284984"/>
            <a:ext cx="1882673" cy="1300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Rectangle 3"/>
          <p:cNvSpPr>
            <a:spLocks noGrp="1"/>
          </p:cNvSpPr>
          <p:nvPr>
            <p:ph idx="1"/>
          </p:nvPr>
        </p:nvSpPr>
        <p:spPr>
          <a:xfrm>
            <a:off x="395288" y="981075"/>
            <a:ext cx="8497887" cy="4764509"/>
          </a:xfrm>
        </p:spPr>
        <p:txBody>
          <a:bodyPr vert="horz" wrap="square" anchor="t"/>
          <a:lstStyle/>
          <a:p>
            <a:pPr algn="just">
              <a:lnSpc>
                <a:spcPct val="110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The Spring Festival is in winer and it is my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favourite holiday. I visit my grandparents and eat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lots of nice food. It is exciting to get red packets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during the Spring Festival.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Is there a festival or holiday in this season?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it?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does she eat at this festival or holiday?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How does she like about this festival or holiday?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内容占位符 2"/>
          <p:cNvSpPr>
            <a:spLocks noGrp="1"/>
          </p:cNvSpPr>
          <p:nvPr>
            <p:ph idx="1"/>
          </p:nvPr>
        </p:nvSpPr>
        <p:spPr>
          <a:xfrm>
            <a:off x="468312" y="2349500"/>
            <a:ext cx="8675687" cy="2933065"/>
          </a:xfrm>
          <a:gradFill rotWithShape="1">
            <a:gsLst>
              <a:gs pos="0">
                <a:srgbClr val="FFFF80">
                  <a:alpha val="100000"/>
                </a:srgbClr>
              </a:gs>
              <a:gs pos="50000">
                <a:srgbClr val="FFFFB3">
                  <a:alpha val="100000"/>
                </a:srgbClr>
              </a:gs>
              <a:gs pos="100000">
                <a:srgbClr val="FFFFDA">
                  <a:alpha val="100000"/>
                </a:srgbClr>
              </a:gs>
            </a:gsLst>
            <a:lin ang="5400000" scaled="1"/>
            <a:tileRect/>
          </a:gradFill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☆warm/ hot/ cool/ cold/ wet/ rainy/ windy/ cloudy/ sunny/ snowy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☆exciting/ </a:t>
            </a:r>
            <a:r>
              <a:rPr lang="zh-CN" altLang="en-US" sz="3000" dirty="0">
                <a:latin typeface="Times New Roman" panose="02020603050405020304" pitchFamily="18" charset="0"/>
              </a:rPr>
              <a:t>nice</a:t>
            </a:r>
            <a:r>
              <a:rPr lang="en-US" altLang="zh-CN" sz="3000" dirty="0">
                <a:latin typeface="Times New Roman" panose="02020603050405020304" pitchFamily="18" charset="0"/>
              </a:rPr>
              <a:t>/ interesting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☆plant trees/ fly kites/ go swimming/ have a picnic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☆the Mid-Autumn Festival/ the Dragon Boat Festival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95288" y="1052513"/>
            <a:ext cx="8424863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2800" b="1" i="1" kern="1200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 Write a short passage about your favourite season. Follow the example in A.</a:t>
            </a:r>
            <a:endParaRPr kumimoji="0" lang="zh-CN" altLang="zh-CN" sz="2800" b="1" i="1" kern="1200" cap="none" spc="0" normalizeH="0" baseline="0" noProof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eps85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1544" y="2996952"/>
            <a:ext cx="2987675" cy="2705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Rectangle 2"/>
          <p:cNvSpPr>
            <a:spLocks noGrp="1"/>
          </p:cNvSpPr>
          <p:nvPr>
            <p:ph type="title"/>
          </p:nvPr>
        </p:nvSpPr>
        <p:spPr>
          <a:xfrm>
            <a:off x="427038" y="919163"/>
            <a:ext cx="6767512" cy="725487"/>
          </a:xfrm>
        </p:spPr>
        <p:txBody>
          <a:bodyPr vert="horz" wrap="square" lIns="0" rIns="0" bIns="0" anchor="b"/>
          <a:lstStyle/>
          <a:p>
            <a:r>
              <a:rPr lang="zh-CN" altLang="zh-CN" sz="3000" b="1" i="1" kern="120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Learn to write a passage</a:t>
            </a:r>
            <a:endParaRPr lang="zh-CN" altLang="zh-CN" sz="3000" b="1" i="1" kern="1200" noProof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2" name="Rectangle 3"/>
          <p:cNvSpPr>
            <a:spLocks noGrp="1"/>
          </p:cNvSpPr>
          <p:nvPr>
            <p:ph type="body"/>
          </p:nvPr>
        </p:nvSpPr>
        <p:spPr>
          <a:xfrm>
            <a:off x="323850" y="1773238"/>
            <a:ext cx="8002588" cy="1922145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3000" dirty="0">
                <a:solidFill>
                  <a:srgbClr val="FF9900"/>
                </a:solidFill>
                <a:latin typeface="Times New Roman" panose="02020603050405020304" pitchFamily="18" charset="0"/>
              </a:rPr>
              <a:t>1.What is your favourite season?</a:t>
            </a:r>
            <a:endParaRPr lang="zh-CN" altLang="en-US" sz="3000" dirty="0">
              <a:solidFill>
                <a:srgbClr val="FF99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Char char="•"/>
            </a:pPr>
            <a:r>
              <a:rPr lang="zh-CN" altLang="en-US" sz="3000" dirty="0">
                <a:latin typeface="Times New Roman" panose="02020603050405020304" pitchFamily="18" charset="0"/>
              </a:rPr>
              <a:t>My favorite season is ______.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 </a:t>
            </a:r>
            <a:r>
              <a:rPr lang="en-US" altLang="zh-CN" sz="3000" dirty="0">
                <a:latin typeface="Times New Roman" panose="02020603050405020304" pitchFamily="18" charset="0"/>
              </a:rPr>
              <a:t>(</a:t>
            </a:r>
            <a:r>
              <a:rPr lang="zh-CN" altLang="en-US" sz="3000" dirty="0">
                <a:latin typeface="Times New Roman" panose="02020603050405020304" pitchFamily="18" charset="0"/>
              </a:rPr>
              <a:t>spring/summer/autumn/winter)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/>
          </p:nvPr>
        </p:nvSpPr>
        <p:spPr>
          <a:xfrm>
            <a:off x="395288" y="1052513"/>
            <a:ext cx="8424862" cy="2922905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3200" dirty="0">
                <a:solidFill>
                  <a:srgbClr val="FF9900"/>
                </a:solidFill>
                <a:latin typeface="Times New Roman" panose="02020603050405020304" pitchFamily="18" charset="0"/>
              </a:rPr>
              <a:t>2.What is the weather like?</a:t>
            </a:r>
            <a:endParaRPr lang="zh-CN" altLang="en-US" sz="3200" dirty="0">
              <a:solidFill>
                <a:srgbClr val="FF99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Char char="•"/>
            </a:pPr>
            <a:r>
              <a:rPr lang="zh-CN" altLang="en-US" sz="3200" dirty="0">
                <a:latin typeface="Times New Roman" panose="02020603050405020304" pitchFamily="18" charset="0"/>
              </a:rPr>
              <a:t>It is ______ and sometimes ______ (weather).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(w</a:t>
            </a:r>
            <a:r>
              <a:rPr lang="zh-CN" altLang="en-US" sz="3200" dirty="0">
                <a:latin typeface="Times New Roman" panose="02020603050405020304" pitchFamily="18" charset="0"/>
              </a:rPr>
              <a:t>arm/hot/cool/cold/wet/rainy/windy/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3200" dirty="0">
                <a:latin typeface="Times New Roman" panose="02020603050405020304" pitchFamily="18" charset="0"/>
              </a:rPr>
              <a:t>cloudy/sunny/snowy...)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pic>
        <p:nvPicPr>
          <p:cNvPr id="18435" name="Picture 5" descr="QQ截图201507101502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9672" y="4437112"/>
            <a:ext cx="7189788" cy="1362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873600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5520" y="3861048"/>
            <a:ext cx="2771775" cy="1855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Rectangle 3"/>
          <p:cNvSpPr>
            <a:spLocks noGrp="1"/>
          </p:cNvSpPr>
          <p:nvPr>
            <p:ph type="body"/>
          </p:nvPr>
        </p:nvSpPr>
        <p:spPr>
          <a:xfrm>
            <a:off x="250825" y="981075"/>
            <a:ext cx="8424863" cy="3128010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buNone/>
            </a:pPr>
            <a:r>
              <a:rPr lang="zh-CN" altLang="en-US" sz="3000" dirty="0">
                <a:solidFill>
                  <a:srgbClr val="FF9900"/>
                </a:solidFill>
                <a:latin typeface="Times New Roman" panose="02020603050405020304" pitchFamily="18" charset="0"/>
              </a:rPr>
              <a:t>3.What do you do? And how do you feel about it?</a:t>
            </a:r>
            <a:endParaRPr lang="zh-CN" altLang="en-US" sz="3000" dirty="0">
              <a:solidFill>
                <a:srgbClr val="FF99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Char char="•"/>
            </a:pPr>
            <a:r>
              <a:rPr lang="zh-CN" altLang="en-US" sz="3000" dirty="0">
                <a:latin typeface="Times New Roman" panose="02020603050405020304" pitchFamily="18" charset="0"/>
              </a:rPr>
              <a:t>It is _____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zh-CN" altLang="en-US" sz="3000" dirty="0">
                <a:latin typeface="Times New Roman" panose="02020603050405020304" pitchFamily="18" charset="0"/>
              </a:rPr>
              <a:t>to</a:t>
            </a:r>
            <a:r>
              <a:rPr lang="en-US" altLang="zh-CN" sz="3000" dirty="0">
                <a:latin typeface="Times New Roman" panose="02020603050405020304" pitchFamily="18" charset="0"/>
              </a:rPr>
              <a:t> _______________(</a:t>
            </a:r>
            <a:r>
              <a:rPr lang="zh-CN" altLang="en-US" sz="3000" dirty="0">
                <a:latin typeface="Times New Roman" panose="02020603050405020304" pitchFamily="18" charset="0"/>
              </a:rPr>
              <a:t>acivity).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(e</a:t>
            </a:r>
            <a:r>
              <a:rPr lang="zh-CN" altLang="en-US" sz="3000" dirty="0">
                <a:latin typeface="Times New Roman" panose="02020603050405020304" pitchFamily="18" charset="0"/>
              </a:rPr>
              <a:t>xciting/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zh-CN" altLang="en-US" sz="3000" dirty="0">
                <a:latin typeface="Times New Roman" panose="02020603050405020304" pitchFamily="18" charset="0"/>
              </a:rPr>
              <a:t>nice/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zh-CN" altLang="en-US" sz="3000" dirty="0">
                <a:latin typeface="Times New Roman" panose="02020603050405020304" pitchFamily="18" charset="0"/>
              </a:rPr>
              <a:t>interesting...)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</a:t>
            </a:r>
            <a:r>
              <a:rPr lang="zh-CN" altLang="en-US" sz="3000" dirty="0">
                <a:latin typeface="Times New Roman" panose="02020603050405020304" pitchFamily="18" charset="0"/>
              </a:rPr>
              <a:t>(</a:t>
            </a:r>
            <a:r>
              <a:rPr lang="en-US" altLang="zh-CN" sz="3000" dirty="0">
                <a:latin typeface="Times New Roman" panose="02020603050405020304" pitchFamily="18" charset="0"/>
              </a:rPr>
              <a:t>p</a:t>
            </a:r>
            <a:r>
              <a:rPr lang="zh-CN" altLang="en-US" sz="3000" dirty="0">
                <a:latin typeface="Times New Roman" panose="02020603050405020304" pitchFamily="18" charset="0"/>
              </a:rPr>
              <a:t>lant trees/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zh-CN" altLang="en-US" sz="3000" dirty="0">
                <a:latin typeface="Times New Roman" panose="02020603050405020304" pitchFamily="18" charset="0"/>
              </a:rPr>
              <a:t>fly kites/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zh-CN" altLang="en-US" sz="3000" dirty="0">
                <a:latin typeface="Times New Roman" panose="02020603050405020304" pitchFamily="18" charset="0"/>
              </a:rPr>
              <a:t>go swimming/</a:t>
            </a:r>
            <a:r>
              <a:rPr lang="en-US" altLang="zh-CN" sz="3000" dirty="0">
                <a:latin typeface="Times New Roman" panose="02020603050405020304" pitchFamily="18" charset="0"/>
              </a:rPr>
              <a:t>  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  have a picnic…)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QQ截图201507101508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43438" y="3774282"/>
            <a:ext cx="4500562" cy="20558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Rectangle 3"/>
          <p:cNvSpPr>
            <a:spLocks noGrp="1"/>
          </p:cNvSpPr>
          <p:nvPr>
            <p:ph type="body"/>
          </p:nvPr>
        </p:nvSpPr>
        <p:spPr>
          <a:xfrm>
            <a:off x="323850" y="981075"/>
            <a:ext cx="8820150" cy="2568575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3000" dirty="0">
                <a:solidFill>
                  <a:srgbClr val="FF9900"/>
                </a:solidFill>
                <a:latin typeface="Times New Roman" panose="02020603050405020304" pitchFamily="18" charset="0"/>
              </a:rPr>
              <a:t>4.What festival does it have?</a:t>
            </a:r>
            <a:endParaRPr lang="zh-CN" altLang="en-US" sz="3000" dirty="0">
              <a:solidFill>
                <a:srgbClr val="FF99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Char char="•"/>
            </a:pPr>
            <a:r>
              <a:rPr lang="zh-CN" altLang="en-US" sz="3000" dirty="0">
                <a:latin typeface="Times New Roman" panose="02020603050405020304" pitchFamily="18" charset="0"/>
              </a:rPr>
              <a:t>______(festival) is in ______(season).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(The Mid-Autumn Festival/the Dragon Boat Festival...)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(s</a:t>
            </a:r>
            <a:r>
              <a:rPr lang="zh-CN" altLang="en-US" sz="3000" dirty="0">
                <a:latin typeface="Times New Roman" panose="02020603050405020304" pitchFamily="18" charset="0"/>
              </a:rPr>
              <a:t>pring/summer/autumn/winter)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/>
          </p:nvPr>
        </p:nvSpPr>
        <p:spPr>
          <a:xfrm>
            <a:off x="468313" y="1196975"/>
            <a:ext cx="7940675" cy="2568575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en-US" altLang="zh-CN" sz="3000" dirty="0">
                <a:solidFill>
                  <a:srgbClr val="FF9900"/>
                </a:solidFill>
                <a:latin typeface="Times New Roman" panose="02020603050405020304" pitchFamily="18" charset="0"/>
              </a:rPr>
              <a:t>5</a:t>
            </a:r>
            <a:r>
              <a:rPr lang="zh-CN" altLang="en-US" sz="3000" dirty="0">
                <a:solidFill>
                  <a:srgbClr val="FF9900"/>
                </a:solidFill>
                <a:latin typeface="Times New Roman" panose="02020603050405020304" pitchFamily="18" charset="0"/>
              </a:rPr>
              <a:t>.What do you do at this festival?</a:t>
            </a:r>
            <a:endParaRPr lang="zh-CN" altLang="en-US" sz="3000" dirty="0">
              <a:solidFill>
                <a:srgbClr val="FF99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Char char="•"/>
            </a:pPr>
            <a:r>
              <a:rPr lang="zh-CN" altLang="en-US" sz="3000" dirty="0">
                <a:latin typeface="Times New Roman" panose="02020603050405020304" pitchFamily="18" charset="0"/>
              </a:rPr>
              <a:t>I _________________________.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Char char="•"/>
            </a:pPr>
            <a:r>
              <a:rPr lang="zh-CN" altLang="en-US" sz="3000" dirty="0">
                <a:latin typeface="Times New Roman" panose="02020603050405020304" pitchFamily="18" charset="0"/>
              </a:rPr>
              <a:t>It is _____ to_________________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(activity).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pic>
        <p:nvPicPr>
          <p:cNvPr id="21507" name="Picture 5" descr="W0201306075079869066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86153" y="3212976"/>
            <a:ext cx="2627312" cy="26273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>
          <a:xfrm>
            <a:off x="395288" y="836613"/>
            <a:ext cx="8229600" cy="725487"/>
          </a:xfrm>
        </p:spPr>
        <p:txBody>
          <a:bodyPr vert="horz" wrap="square" lIns="0" rIns="0" bIns="0" anchor="b"/>
          <a:lstStyle/>
          <a:p>
            <a:r>
              <a:rPr lang="zh-CN" altLang="zh-CN" sz="2800" b="1" i="1" kern="120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Join the sentences into a passage.</a:t>
            </a:r>
            <a:endParaRPr lang="zh-CN" altLang="zh-CN" sz="2800" b="1" i="1" kern="1200" noProof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31" name="Rectangle 3"/>
          <p:cNvSpPr>
            <a:spLocks noGrp="1"/>
          </p:cNvSpPr>
          <p:nvPr>
            <p:ph type="body"/>
          </p:nvPr>
        </p:nvSpPr>
        <p:spPr>
          <a:xfrm>
            <a:off x="395288" y="1773238"/>
            <a:ext cx="8280400" cy="2848610"/>
          </a:xfrm>
        </p:spPr>
        <p:txBody>
          <a:bodyPr vert="horz" wrap="square" anchor="t"/>
          <a:lstStyle/>
          <a:p>
            <a:pPr>
              <a:lnSpc>
                <a:spcPct val="125000"/>
              </a:lnSpc>
              <a:spcBef>
                <a:spcPct val="15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 My favourite season is ______. It is ______ and sometimes ______(weather). It is _____to _______________(acivity). _______(festival) is in ______(season). I _________________________.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5000"/>
              </a:lnSpc>
              <a:spcBef>
                <a:spcPct val="15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 It is _____ to _______________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zh-CN" altLang="en-US" sz="3000" dirty="0">
                <a:latin typeface="Times New Roman" panose="02020603050405020304" pitchFamily="18" charset="0"/>
              </a:rPr>
              <a:t>(activity).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531" name="TextBox 4"/>
          <p:cNvSpPr txBox="1"/>
          <p:nvPr/>
        </p:nvSpPr>
        <p:spPr>
          <a:xfrm>
            <a:off x="2124075" y="3414713"/>
            <a:ext cx="51498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2"/>
          <p:cNvSpPr/>
          <p:nvPr/>
        </p:nvSpPr>
        <p:spPr>
          <a:xfrm>
            <a:off x="2843213" y="836613"/>
            <a:ext cx="33528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8100" dir="2699999" algn="tl" rotWithShape="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omic Sans MS" panose="030F0702030302020204" pitchFamily="66" charset="0"/>
              </a:rPr>
              <a:t>Interview</a:t>
            </a:r>
            <a:endParaRPr lang="zh-CN" altLang="en-US" sz="36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8100" dir="2699999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omic Sans MS" panose="030F0702030302020204" pitchFamily="66" charset="0"/>
            </a:endParaRPr>
          </a:p>
        </p:txBody>
      </p:sp>
      <p:graphicFrame>
        <p:nvGraphicFramePr>
          <p:cNvPr id="19459" name="Group 3"/>
          <p:cNvGraphicFramePr>
            <a:graphicFrameLocks noGrp="1"/>
          </p:cNvGraphicFramePr>
          <p:nvPr>
            <p:ph idx="1"/>
          </p:nvPr>
        </p:nvGraphicFramePr>
        <p:xfrm>
          <a:off x="323850" y="2276475"/>
          <a:ext cx="8534400" cy="3759200"/>
        </p:xfrm>
        <a:graphic>
          <a:graphicData uri="http://schemas.openxmlformats.org/drawingml/2006/table">
            <a:tbl>
              <a:tblPr/>
              <a:tblGrid>
                <a:gridCol w="1798638"/>
                <a:gridCol w="1782762"/>
                <a:gridCol w="1600200"/>
                <a:gridCol w="1554163"/>
                <a:gridCol w="1798637"/>
              </a:tblGrid>
              <a:tr h="1066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Name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season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Weather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Activity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Favourite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festival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908050"/>
            <a:ext cx="8280400" cy="1071563"/>
          </a:xfr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1" u="none" strike="noStrike" kern="1200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Exercise: According to the interview, write a short passage about your friend's favourite season.</a:t>
            </a:r>
            <a:endParaRPr kumimoji="0" lang="zh-CN" altLang="zh-CN" sz="2800" b="1" i="1" u="none" strike="noStrike" kern="1200" cap="none" spc="0" normalizeH="0" baseline="0" noProof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79" name="Rectangle 3"/>
          <p:cNvSpPr>
            <a:spLocks noGrp="1"/>
          </p:cNvSpPr>
          <p:nvPr>
            <p:ph idx="1"/>
          </p:nvPr>
        </p:nvSpPr>
        <p:spPr>
          <a:xfrm>
            <a:off x="395288" y="2276475"/>
            <a:ext cx="8229600" cy="3143885"/>
          </a:xfrm>
        </p:spPr>
        <p:txBody>
          <a:bodyPr vert="horz" wrap="square" anchor="t"/>
          <a:lstStyle/>
          <a:p>
            <a:pPr algn="ctr">
              <a:buNone/>
            </a:pPr>
            <a:r>
              <a:rPr lang="en-US" altLang="zh-CN" sz="3200" dirty="0"/>
              <a:t>_______'s favourite season</a:t>
            </a:r>
            <a:endParaRPr lang="en-US" altLang="zh-CN" sz="3200" dirty="0"/>
          </a:p>
          <a:p>
            <a:pPr>
              <a:buNone/>
            </a:pPr>
            <a:r>
              <a:rPr lang="en-US" altLang="zh-CN" sz="3200" dirty="0"/>
              <a:t> ________________________________________________________________________________________________________________________________________________________</a:t>
            </a:r>
            <a:endParaRPr lang="en-US" altLang="zh-CN" sz="32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699" name="TextBox 4"/>
          <p:cNvSpPr txBox="1"/>
          <p:nvPr/>
        </p:nvSpPr>
        <p:spPr>
          <a:xfrm>
            <a:off x="3040063" y="3414713"/>
            <a:ext cx="256698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Writ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Writ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Writing模板</Template>
  <TotalTime>0</TotalTime>
  <Words>2838</Words>
  <Application>WPS 演示</Application>
  <PresentationFormat>全屏显示(4:3)</PresentationFormat>
  <Paragraphs>144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42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Cooper Black</vt:lpstr>
      <vt:lpstr>Arial Unicode MS</vt:lpstr>
      <vt:lpstr>Wingdings 2</vt:lpstr>
      <vt:lpstr>Writing模板</vt:lpstr>
      <vt:lpstr>1_Writing模板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 Mandy has written about her favourite season, winter.</vt:lpstr>
      <vt:lpstr>PowerPoint 演示文稿</vt:lpstr>
      <vt:lpstr>PowerPoint 演示文稿</vt:lpstr>
      <vt:lpstr>Learn to write a passage</vt:lpstr>
      <vt:lpstr>PowerPoint 演示文稿</vt:lpstr>
      <vt:lpstr>PowerPoint 演示文稿</vt:lpstr>
      <vt:lpstr>PowerPoint 演示文稿</vt:lpstr>
      <vt:lpstr>PowerPoint 演示文稿</vt:lpstr>
      <vt:lpstr>Join the sentences into a passage.</vt:lpstr>
      <vt:lpstr>PowerPoint 演示文稿</vt:lpstr>
      <vt:lpstr>PowerPoint 演示文稿</vt:lpstr>
      <vt:lpstr>Exercise: According to the interview, write a short passage about your friend's favourite season.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dc:subject>英语周报</dc:subject>
  <cp:lastModifiedBy>Administrator</cp:lastModifiedBy>
  <cp:revision>20</cp:revision>
  <dcterms:created xsi:type="dcterms:W3CDTF">2017-06-02T02:03:00Z</dcterms:created>
  <dcterms:modified xsi:type="dcterms:W3CDTF">2020-07-14T07:41:53Z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