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5144135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7" Type="http://schemas.openxmlformats.org/officeDocument/2006/relationships/image" Target="../media/image8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841921"/>
            <a:ext cx="6858010" cy="179101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2702005"/>
            <a:ext cx="6858010" cy="1242041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30"/>
            <a:ext cx="7886712" cy="213993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5"/>
            <a:ext cx="7886712" cy="112533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369460"/>
            <a:ext cx="3886206" cy="32640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369460"/>
            <a:ext cx="3886206" cy="32640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273892"/>
            <a:ext cx="7886712" cy="9943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334064"/>
            <a:ext cx="3655186" cy="618043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1999387"/>
            <a:ext cx="3655186" cy="26436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11" y="1334064"/>
            <a:ext cx="3673187" cy="618043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11" y="1999387"/>
            <a:ext cx="3673187" cy="26436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42961"/>
            <a:ext cx="3124016" cy="120036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342961"/>
            <a:ext cx="4629157" cy="405360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1543322"/>
            <a:ext cx="3124016" cy="2859196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273892"/>
            <a:ext cx="1971678" cy="435964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273892"/>
            <a:ext cx="5800734" cy="435964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273892"/>
            <a:ext cx="7886712" cy="435964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273892"/>
            <a:ext cx="7886712" cy="9943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369460"/>
            <a:ext cx="7886712" cy="326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4768104"/>
            <a:ext cx="2057403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4768104"/>
            <a:ext cx="3086105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4768104"/>
            <a:ext cx="2057403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4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9" Type="http://schemas.openxmlformats.org/officeDocument/2006/relationships/vmlDrawing" Target="../drawings/vmlDrawing1.vml"/><Relationship Id="rId18" Type="http://schemas.openxmlformats.org/officeDocument/2006/relationships/slideLayout" Target="../slideLayouts/slideLayout2.xml"/><Relationship Id="rId17" Type="http://schemas.openxmlformats.org/officeDocument/2006/relationships/image" Target="../media/image9.wmf"/><Relationship Id="rId16" Type="http://schemas.openxmlformats.org/officeDocument/2006/relationships/oleObject" Target="../embeddings/oleObject8.bin"/><Relationship Id="rId15" Type="http://schemas.openxmlformats.org/officeDocument/2006/relationships/image" Target="../media/image8.wmf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7.w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6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6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平抛运动与类平抛专题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一、平抛运动的特点</a:t>
            </a:r>
            <a:endParaRPr lang="zh-CN" altLang="en-US"/>
          </a:p>
        </p:txBody>
      </p:sp>
      <p:pic>
        <p:nvPicPr>
          <p:cNvPr id="6" name="内容占位符 5" descr="F:\2015赵瑊\同步\物理\人教必修2\word\A189.TIF"/>
          <p:cNvPicPr>
            <a:picLocks noChangeAspect="1"/>
          </p:cNvPicPr>
          <p:nvPr>
            <p:ph idx="1"/>
          </p:nvPr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1612900"/>
            <a:ext cx="3159760" cy="262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内容占位符 2"/>
          <p:cNvSpPr>
            <a:spLocks noGrp="1"/>
          </p:cNvSpPr>
          <p:nvPr/>
        </p:nvSpPr>
        <p:spPr>
          <a:xfrm>
            <a:off x="344805" y="1115695"/>
            <a:ext cx="175387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位移方程</a:t>
            </a:r>
            <a:endParaRPr lang="zh-CN" altLang="en-US"/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95525" y="1039495"/>
          <a:ext cx="90170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444500" imgH="228600" progId="Equation.KSEE3">
                  <p:embed/>
                </p:oleObj>
              </mc:Choice>
              <mc:Fallback>
                <p:oleObj name="" r:id="rId2" imgW="4445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95525" y="1039495"/>
                        <a:ext cx="901700" cy="463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78050" y="1557020"/>
          <a:ext cx="1211580" cy="798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4" imgW="596900" imgH="393700" progId="Equation.KSEE3">
                  <p:embed/>
                </p:oleObj>
              </mc:Choice>
              <mc:Fallback>
                <p:oleObj name="" r:id="rId4" imgW="5969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78050" y="1557020"/>
                        <a:ext cx="1211580" cy="7988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内容占位符 2"/>
          <p:cNvSpPr>
            <a:spLocks noGrp="1"/>
          </p:cNvSpPr>
          <p:nvPr/>
        </p:nvSpPr>
        <p:spPr>
          <a:xfrm>
            <a:off x="3441700" y="1064260"/>
            <a:ext cx="175387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匀速直线</a:t>
            </a:r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/>
        </p:nvSpPr>
        <p:spPr>
          <a:xfrm>
            <a:off x="3546475" y="1727200"/>
            <a:ext cx="175387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自由落体</a:t>
            </a:r>
            <a:endParaRPr lang="zh-CN" altLang="en-US"/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70510" y="2381885"/>
            <a:ext cx="175387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速度方程</a:t>
            </a:r>
            <a:endParaRPr lang="zh-CN" altLang="en-US"/>
          </a:p>
        </p:txBody>
      </p: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6205" y="1631950"/>
          <a:ext cx="1727200" cy="567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6" imgW="850900" imgH="279400" progId="Equation.KSEE3">
                  <p:embed/>
                </p:oleObj>
              </mc:Choice>
              <mc:Fallback>
                <p:oleObj name="" r:id="rId6" imgW="850900" imgH="2794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6205" y="1631950"/>
                        <a:ext cx="1727200" cy="5676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92008" y="2364423"/>
          <a:ext cx="902335" cy="464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8" imgW="444500" imgH="228600" progId="Equation.KSEE3">
                  <p:embed/>
                </p:oleObj>
              </mc:Choice>
              <mc:Fallback>
                <p:oleObj name="" r:id="rId8" imgW="4445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92008" y="2364423"/>
                        <a:ext cx="902335" cy="464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32013" y="2999740"/>
          <a:ext cx="954405" cy="490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10" imgW="469900" imgH="241300" progId="Equation.KSEE3">
                  <p:embed/>
                </p:oleObj>
              </mc:Choice>
              <mc:Fallback>
                <p:oleObj name="" r:id="rId10" imgW="469900" imgH="2413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132013" y="2999740"/>
                        <a:ext cx="954405" cy="4902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椭圆 19"/>
          <p:cNvSpPr/>
          <p:nvPr/>
        </p:nvSpPr>
        <p:spPr>
          <a:xfrm>
            <a:off x="3047365" y="1080770"/>
            <a:ext cx="122555" cy="44640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129915" y="1788160"/>
            <a:ext cx="122555" cy="44640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950845" y="3016250"/>
            <a:ext cx="122555" cy="44640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内容占位符 2"/>
          <p:cNvSpPr>
            <a:spLocks noGrp="1"/>
          </p:cNvSpPr>
          <p:nvPr/>
        </p:nvSpPr>
        <p:spPr>
          <a:xfrm>
            <a:off x="5493385" y="525780"/>
            <a:ext cx="2412365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8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分运动的同时性</a:t>
            </a:r>
            <a:endParaRPr lang="zh-CN" altLang="en-US"/>
          </a:p>
        </p:txBody>
      </p:sp>
      <p:sp>
        <p:nvSpPr>
          <p:cNvPr id="25" name="内容占位符 2"/>
          <p:cNvSpPr>
            <a:spLocks noGrp="1"/>
          </p:cNvSpPr>
          <p:nvPr/>
        </p:nvSpPr>
        <p:spPr>
          <a:xfrm>
            <a:off x="6074410" y="939165"/>
            <a:ext cx="253492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t</a:t>
            </a:r>
            <a:r>
              <a:rPr lang="zh-CN" altLang="zh-CN"/>
              <a:t>是重要的中转因素</a:t>
            </a:r>
            <a:endParaRPr lang="zh-CN" altLang="zh-CN"/>
          </a:p>
        </p:txBody>
      </p:sp>
      <p:sp>
        <p:nvSpPr>
          <p:cNvPr id="26" name="内容占位符 2"/>
          <p:cNvSpPr>
            <a:spLocks noGrp="1"/>
          </p:cNvSpPr>
          <p:nvPr/>
        </p:nvSpPr>
        <p:spPr>
          <a:xfrm>
            <a:off x="156210" y="3540125"/>
            <a:ext cx="175387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两类题型</a:t>
            </a:r>
            <a:endParaRPr lang="zh-CN" altLang="en-US"/>
          </a:p>
        </p:txBody>
      </p:sp>
      <p:sp>
        <p:nvSpPr>
          <p:cNvPr id="27" name="内容占位符 2"/>
          <p:cNvSpPr>
            <a:spLocks noGrp="1"/>
          </p:cNvSpPr>
          <p:nvPr/>
        </p:nvSpPr>
        <p:spPr>
          <a:xfrm>
            <a:off x="2032000" y="3584575"/>
            <a:ext cx="2546985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6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1</a:t>
            </a:r>
            <a:r>
              <a:rPr lang="zh-CN" altLang="en-US"/>
              <a:t>、已知位移求速度</a:t>
            </a:r>
            <a:endParaRPr lang="zh-CN" altLang="en-US"/>
          </a:p>
        </p:txBody>
      </p:sp>
      <p:sp>
        <p:nvSpPr>
          <p:cNvPr id="28" name="内容占位符 2"/>
          <p:cNvSpPr>
            <a:spLocks noGrp="1"/>
          </p:cNvSpPr>
          <p:nvPr/>
        </p:nvSpPr>
        <p:spPr>
          <a:xfrm>
            <a:off x="2080260" y="4102735"/>
            <a:ext cx="2546985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6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2</a:t>
            </a:r>
            <a:r>
              <a:rPr lang="zh-CN" altLang="en-US"/>
              <a:t>、已知速度求位移</a:t>
            </a:r>
            <a:endParaRPr lang="zh-CN" altLang="en-US"/>
          </a:p>
        </p:txBody>
      </p:sp>
      <p:sp>
        <p:nvSpPr>
          <p:cNvPr id="29" name="内容占位符 2"/>
          <p:cNvSpPr>
            <a:spLocks noGrp="1"/>
          </p:cNvSpPr>
          <p:nvPr/>
        </p:nvSpPr>
        <p:spPr>
          <a:xfrm>
            <a:off x="4838700" y="4270375"/>
            <a:ext cx="3640455" cy="412750"/>
          </a:xfrm>
          <a:prstGeom prst="rect">
            <a:avLst/>
          </a:prstGeom>
        </p:spPr>
        <p:txBody>
          <a:bodyPr vert="horz" lIns="91440" tIns="45720" rIns="91440" bIns="45720" rtlCol="0">
            <a:normAutofit fontScale="6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核心思想：化繁为简、合成分解</a:t>
            </a:r>
            <a:endParaRPr lang="zh-CN" altLang="en-US"/>
          </a:p>
        </p:txBody>
      </p:sp>
      <p:graphicFrame>
        <p:nvGraphicFramePr>
          <p:cNvPr id="30" name="对象 2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83305" y="2734310"/>
          <a:ext cx="1106805" cy="76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2" imgW="660400" imgH="457200" progId="Equation.KSEE3">
                  <p:embed/>
                </p:oleObj>
              </mc:Choice>
              <mc:Fallback>
                <p:oleObj name="" r:id="rId12" imgW="660400" imgH="457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583305" y="2734310"/>
                        <a:ext cx="1106805" cy="766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对象 3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52825" y="2055178"/>
          <a:ext cx="106362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4" imgW="634365" imgH="393700" progId="Equation.KSEE3">
                  <p:embed/>
                </p:oleObj>
              </mc:Choice>
              <mc:Fallback>
                <p:oleObj name="" r:id="rId14" imgW="634365" imgH="3937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552825" y="2055178"/>
                        <a:ext cx="1063625" cy="660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右大括号 31"/>
          <p:cNvSpPr/>
          <p:nvPr/>
        </p:nvSpPr>
        <p:spPr>
          <a:xfrm>
            <a:off x="4747895" y="2406015"/>
            <a:ext cx="76200" cy="101663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3" name="对象 3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49215" y="2760663"/>
          <a:ext cx="1533525" cy="297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16" imgW="914400" imgH="177165" progId="Equation.KSEE3">
                  <p:embed/>
                </p:oleObj>
              </mc:Choice>
              <mc:Fallback>
                <p:oleObj name="" r:id="rId16" imgW="914400" imgH="177165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49215" y="2760663"/>
                        <a:ext cx="1533525" cy="297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bldLvl="0" animBg="1"/>
      <p:bldP spid="22" grpId="0" bldLvl="0" animBg="1"/>
      <p:bldP spid="3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182880" y="617220"/>
            <a:ext cx="8830310" cy="19202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l"/>
            <a:r>
              <a:rPr lang="zh-CN" altLang="en-US" sz="2000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  <a:sym typeface="+mn-ea"/>
              </a:rPr>
              <a:t>例一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   跳台滑雪是勇敢者的运动，运动员在专用滑雪板上，不带雪杖在助滑路上获得高速后水平飞出，在空中飞行一段距离后着陆，这项运动极为壮观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.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设一位运动员由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a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点沿水平方向跃起，到山坡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b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点着陆，如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所示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.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测得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a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、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b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间距离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L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＝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40 m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，山坡倾角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θ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＝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30°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，山坡可以看成一个斜面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.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试计算：</a:t>
            </a:r>
            <a:endParaRPr lang="zh-CN" altLang="en-US" sz="2400" b="0" u="none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marL="0" indent="0" algn="l"/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(1)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运动员起跳后他在空中从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a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到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b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飞行的时间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.(2)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运动员在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a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点的起跳速度大小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.(</a:t>
            </a:r>
            <a:r>
              <a:rPr lang="zh-CN" altLang="en-US" sz="2000">
                <a:latin typeface="宋体" charset="0"/>
                <a:ea typeface="宋体" charset="0"/>
                <a:cs typeface="宋体" charset="0"/>
                <a:sym typeface="+mn-ea"/>
              </a:rPr>
              <a:t>不计空气阻力，</a:t>
            </a:r>
            <a:r>
              <a:rPr lang="en-US" altLang="zh-CN" sz="2000" i="1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g</a:t>
            </a:r>
            <a:r>
              <a:rPr lang="zh-CN" altLang="en-US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取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10 m/s</a:t>
            </a:r>
            <a:r>
              <a:rPr lang="en-US" altLang="zh-CN" sz="2000" baseline="30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2</a:t>
            </a:r>
            <a:r>
              <a:rPr lang="en-US" altLang="zh-CN" sz="2000">
                <a:latin typeface="Times New Roman" charset="0"/>
                <a:ea typeface="Times New Roman" charset="0"/>
                <a:cs typeface="Times New Roman" charset="0"/>
                <a:sym typeface="+mn-ea"/>
              </a:rPr>
              <a:t>)</a:t>
            </a:r>
            <a:endParaRPr lang="en-US" altLang="zh-CN" sz="2000">
              <a:latin typeface="Times New Roman" charset="0"/>
              <a:ea typeface="Times New Roman" charset="0"/>
              <a:cs typeface="Times New Roman" charset="0"/>
              <a:sym typeface="+mn-ea"/>
            </a:endParaRPr>
          </a:p>
        </p:txBody>
      </p:sp>
      <p:pic>
        <p:nvPicPr>
          <p:cNvPr id="9" name="图片 8" descr="QQ图片201604131056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070" y="2620645"/>
            <a:ext cx="7713980" cy="2428875"/>
          </a:xfrm>
          <a:prstGeom prst="rect">
            <a:avLst/>
          </a:prstGeom>
        </p:spPr>
      </p:pic>
      <p:pic>
        <p:nvPicPr>
          <p:cNvPr id="16" name="图片 16" descr="A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88075" y="2726055"/>
            <a:ext cx="2542540" cy="172656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内容占位符 2"/>
          <p:cNvSpPr>
            <a:spLocks noGrp="1"/>
          </p:cNvSpPr>
          <p:nvPr/>
        </p:nvSpPr>
        <p:spPr>
          <a:xfrm>
            <a:off x="293370" y="71755"/>
            <a:ext cx="274320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latin typeface="楷体" charset="0"/>
                <a:ea typeface="楷体" charset="0"/>
              </a:rPr>
              <a:t>一、已知位移求速度</a:t>
            </a:r>
            <a:endParaRPr lang="zh-CN" altLang="en-US" b="1"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325120" y="701040"/>
            <a:ext cx="7748270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例二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从某高度水平抛出一小球，经过时间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到达地面时其速度与水平方向的夹角为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θ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，不计空气阻力，重力加速度为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g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，</a:t>
            </a:r>
            <a:endParaRPr lang="zh-CN" altLang="en-US" sz="2000" b="0" u="none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l"/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求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、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物体水平抛出的初速度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；</a:t>
            </a:r>
            <a:r>
              <a:rPr lang="en-US" altLang="zh-CN" sz="2000" b="0" u="none">
                <a:latin typeface="Times New Roman" charset="0"/>
                <a:ea typeface="宋体" charset="0"/>
                <a:cs typeface="Times New Roman" charset="0"/>
              </a:rPr>
              <a:t>2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、下落的竖直高度</a:t>
            </a:r>
            <a:endParaRPr lang="zh-CN" altLang="en-US" sz="2000" b="0" u="none">
              <a:latin typeface="Times New Roman" charset="0"/>
              <a:ea typeface="宋体" charset="0"/>
              <a:cs typeface="Times New Roman" charset="0"/>
            </a:endParaRPr>
          </a:p>
        </p:txBody>
      </p:sp>
      <p:pic>
        <p:nvPicPr>
          <p:cNvPr id="12" name="图片 12" descr="A6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4435" y="1530350"/>
            <a:ext cx="2310130" cy="157670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内容占位符 2"/>
          <p:cNvSpPr>
            <a:spLocks noGrp="1"/>
          </p:cNvSpPr>
          <p:nvPr/>
        </p:nvSpPr>
        <p:spPr>
          <a:xfrm>
            <a:off x="132080" y="74295"/>
            <a:ext cx="4286885" cy="51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>
                <a:latin typeface="楷体" charset="0"/>
                <a:ea typeface="楷体" charset="0"/>
              </a:rPr>
              <a:t>二、已知速度求位移</a:t>
            </a:r>
            <a:endParaRPr lang="zh-CN" altLang="en-US" b="1"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201295" y="655955"/>
            <a:ext cx="8216900" cy="16154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例三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 女排比赛时，某运动员进行了一次跳发球，若击球点恰在发球处底线上方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3.04 m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高处，击球后排球以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25.0 m/s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的速度水平飞出，球的初速度方向与底线垂直，排球场的有关尺寸如图所示，试计算说明：</a:t>
            </a:r>
            <a:endParaRPr lang="zh-CN" altLang="en-US" sz="2000" b="0" u="none">
              <a:latin typeface="宋体" charset="0"/>
              <a:ea typeface="宋体" charset="0"/>
              <a:cs typeface="宋体" charset="0"/>
            </a:endParaRPr>
          </a:p>
          <a:p>
            <a:pPr marL="0" indent="0" algn="l"/>
            <a:r>
              <a:rPr lang="zh-CN" altLang="en-US" sz="2000"/>
              <a:t>(1)此球能否过网？</a:t>
            </a:r>
            <a:endParaRPr lang="zh-CN" altLang="en-US" sz="2000"/>
          </a:p>
          <a:p>
            <a:pPr marL="0" indent="0" algn="l"/>
            <a:r>
              <a:rPr lang="zh-CN" altLang="en-US" sz="2000"/>
              <a:t>(2)球是落在对方界内，还是界外？(不计空气阻力，g取10 m/s</a:t>
            </a:r>
            <a:r>
              <a:rPr lang="zh-CN" altLang="en-US" sz="2000" baseline="30000"/>
              <a:t>2</a:t>
            </a:r>
            <a:r>
              <a:rPr lang="zh-CN" altLang="en-US" sz="2000"/>
              <a:t>)</a:t>
            </a:r>
            <a:endParaRPr lang="zh-CN" altLang="en-US" sz="2000"/>
          </a:p>
        </p:txBody>
      </p:sp>
      <p:pic>
        <p:nvPicPr>
          <p:cNvPr id="5" name="图片 4" descr="QQ图片201604131109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30" y="2375535"/>
            <a:ext cx="7656830" cy="2000250"/>
          </a:xfrm>
          <a:prstGeom prst="rect">
            <a:avLst/>
          </a:prstGeom>
        </p:spPr>
      </p:pic>
      <p:pic>
        <p:nvPicPr>
          <p:cNvPr id="4" name="图片 1" descr="A6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95975" y="2471420"/>
            <a:ext cx="2946400" cy="169354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内容占位符 2"/>
          <p:cNvSpPr>
            <a:spLocks noGrp="1"/>
          </p:cNvSpPr>
          <p:nvPr/>
        </p:nvSpPr>
        <p:spPr>
          <a:xfrm>
            <a:off x="346075" y="112395"/>
            <a:ext cx="3235325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latin typeface="楷体" charset="0"/>
                <a:ea typeface="楷体" charset="0"/>
              </a:rPr>
              <a:t>三、多条件限制问题</a:t>
            </a:r>
            <a:endParaRPr lang="zh-CN" altLang="en-US" b="1">
              <a:latin typeface="楷体" charset="0"/>
              <a:ea typeface="楷体" charset="0"/>
            </a:endParaRPr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368935" y="4388485"/>
            <a:ext cx="812800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）若发球有效，求以这个起跳高度发球，初速度的大小取值区间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88900" y="582930"/>
            <a:ext cx="8737600" cy="2225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例四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如图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所示，从倾角为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θ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的斜面上某点先后将同一小球以不同的初速度水平抛出，小球均落在斜面上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当抛出的速度为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时，小球到达斜面时速度方向与斜面的夹角为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；当抛出速度为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时，小球到达斜面时速度方向与斜面的夹角为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，则</a:t>
            </a:r>
            <a:endParaRPr lang="zh-CN" altLang="en-US" sz="2000" b="0" u="none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l"/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A.当v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＞v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时，α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＞α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                                 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B.当v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＞v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时，α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＜α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endParaRPr lang="en-US" altLang="zh-CN" sz="2000" b="0" u="none" baseline="-2500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l"/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C.无论v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、v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关系如何，均有α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＝α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endParaRPr lang="en-US" altLang="zh-CN" sz="2000" b="0" u="none" baseline="-2500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l"/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D.α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、α</a:t>
            </a:r>
            <a:r>
              <a:rPr lang="en-US" altLang="zh-CN" sz="2000" b="0" u="none" baseline="-2500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的关系与斜面倾角θ有关</a:t>
            </a:r>
            <a:endParaRPr lang="en-US" altLang="zh-CN" sz="2000" b="0" u="none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图片 4" descr="A65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81470" y="1609090"/>
            <a:ext cx="2353945" cy="186436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内容占位符 2"/>
          <p:cNvSpPr>
            <a:spLocks noGrp="1"/>
          </p:cNvSpPr>
          <p:nvPr/>
        </p:nvSpPr>
        <p:spPr>
          <a:xfrm>
            <a:off x="346075" y="112395"/>
            <a:ext cx="4892040" cy="512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latin typeface="楷体" charset="0"/>
                <a:ea typeface="楷体" charset="0"/>
              </a:rPr>
              <a:t>四、速度、位移夹角规律的应用</a:t>
            </a:r>
            <a:endParaRPr lang="zh-CN" altLang="en-US" b="1">
              <a:latin typeface="楷体" charset="0"/>
              <a:ea typeface="楷体" charset="0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34988" y="2918460"/>
          <a:ext cx="2094230" cy="851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2" imgW="1498600" imgH="609600" progId="Equation.KSEE3">
                  <p:embed/>
                </p:oleObj>
              </mc:Choice>
              <mc:Fallback>
                <p:oleObj name="" r:id="rId2" imgW="1498600" imgH="609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4988" y="2918460"/>
                        <a:ext cx="2094230" cy="8515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内容占位符 2"/>
          <p:cNvSpPr>
            <a:spLocks noGrp="1"/>
          </p:cNvSpPr>
          <p:nvPr/>
        </p:nvSpPr>
        <p:spPr>
          <a:xfrm>
            <a:off x="3173095" y="3188970"/>
            <a:ext cx="2252345" cy="363855"/>
          </a:xfrm>
          <a:prstGeom prst="rect">
            <a:avLst/>
          </a:prstGeom>
        </p:spPr>
        <p:txBody>
          <a:bodyPr vert="horz" lIns="91440" tIns="45720" rIns="91440" bIns="45720" rtlCol="0">
            <a:normAutofit fontScale="6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分位移夹角正切值</a:t>
            </a:r>
            <a:endParaRPr lang="zh-CN" altLang="en-US"/>
          </a:p>
        </p:txBody>
      </p:sp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24230" y="4031933"/>
          <a:ext cx="1792605" cy="638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4" imgW="1282700" imgH="457200" progId="Equation.KSEE3">
                  <p:embed/>
                </p:oleObj>
              </mc:Choice>
              <mc:Fallback>
                <p:oleObj name="" r:id="rId4" imgW="1282700" imgH="4572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24230" y="4031933"/>
                        <a:ext cx="1792605" cy="638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内容占位符 2"/>
          <p:cNvSpPr>
            <a:spLocks noGrp="1"/>
          </p:cNvSpPr>
          <p:nvPr/>
        </p:nvSpPr>
        <p:spPr>
          <a:xfrm>
            <a:off x="3117215" y="4150360"/>
            <a:ext cx="2252345" cy="363855"/>
          </a:xfrm>
          <a:prstGeom prst="rect">
            <a:avLst/>
          </a:prstGeom>
        </p:spPr>
        <p:txBody>
          <a:bodyPr vert="horz" lIns="91440" tIns="45720" rIns="91440" bIns="45720" rtlCol="0">
            <a:normAutofit fontScale="6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分速度夹角正切值</a:t>
            </a:r>
            <a:endParaRPr lang="zh-CN" altLang="en-US"/>
          </a:p>
        </p:txBody>
      </p:sp>
      <p:pic>
        <p:nvPicPr>
          <p:cNvPr id="9" name="内容占位符 8" descr="F:\2015赵瑊\同步\物理\人教必修2\word\A189.TIF"/>
          <p:cNvPicPr>
            <a:picLocks noChangeAspect="1"/>
          </p:cNvPicPr>
          <p:nvPr>
            <p:ph idx="1"/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360" y="3521710"/>
            <a:ext cx="1759585" cy="146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191770" y="720090"/>
            <a:ext cx="8394065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例五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 斜面上有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、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R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、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、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四个点，如图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所示，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PR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＝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RS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＝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ST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，从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点正上方的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Q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点以速度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水平抛出一个物体，物体落于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R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点，若从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Q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点以速度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水平抛出一个物体，不计空气阻力，则物体落在斜面上的</a:t>
            </a:r>
            <a:endParaRPr lang="zh-CN" altLang="en-US" sz="2000" b="0" u="none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l"/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A.R与S间的某一点  	B.S点        C.S与T间某一点  	D.T点</a:t>
            </a:r>
            <a:endParaRPr lang="zh-CN" altLang="en-US" sz="2000" b="0" u="none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图片 5" descr="A60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9495" y="2296795"/>
            <a:ext cx="2520315" cy="178371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内容占位符 2"/>
          <p:cNvSpPr>
            <a:spLocks noGrp="1"/>
          </p:cNvSpPr>
          <p:nvPr/>
        </p:nvSpPr>
        <p:spPr>
          <a:xfrm>
            <a:off x="346075" y="112395"/>
            <a:ext cx="4892040" cy="51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latin typeface="楷体" charset="0"/>
                <a:ea typeface="楷体" charset="0"/>
              </a:rPr>
              <a:t>五、关于轨迹判断的小题</a:t>
            </a:r>
            <a:endParaRPr lang="zh-CN" altLang="en-US" b="1">
              <a:latin typeface="楷体" charset="0"/>
              <a:ea typeface="楷体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663690" y="3537585"/>
            <a:ext cx="1017270" cy="11430"/>
          </a:xfrm>
          <a:prstGeom prst="line">
            <a:avLst/>
          </a:prstGeom>
          <a:ln w="12700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任意多边形 5"/>
          <p:cNvSpPr/>
          <p:nvPr/>
        </p:nvSpPr>
        <p:spPr>
          <a:xfrm>
            <a:off x="6686550" y="2543175"/>
            <a:ext cx="1005840" cy="994410"/>
          </a:xfrm>
          <a:custGeom>
            <a:avLst/>
            <a:gdLst>
              <a:gd name="connisteX0" fmla="*/ 0 w 1005840"/>
              <a:gd name="connsiteY0" fmla="*/ 0 h 994410"/>
              <a:gd name="connisteX1" fmla="*/ 411480 w 1005840"/>
              <a:gd name="connsiteY1" fmla="*/ 171450 h 994410"/>
              <a:gd name="connisteX2" fmla="*/ 1005840 w 1005840"/>
              <a:gd name="connsiteY2" fmla="*/ 994410 h 9944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1005840" h="994410">
                <a:moveTo>
                  <a:pt x="0" y="0"/>
                </a:moveTo>
                <a:cubicBezTo>
                  <a:pt x="70485" y="17780"/>
                  <a:pt x="210185" y="-27305"/>
                  <a:pt x="411480" y="171450"/>
                </a:cubicBezTo>
                <a:cubicBezTo>
                  <a:pt x="612775" y="370205"/>
                  <a:pt x="895350" y="833120"/>
                  <a:pt x="1005840" y="994410"/>
                </a:cubicBezTo>
              </a:path>
            </a:pathLst>
          </a:custGeom>
          <a:noFill/>
          <a:ln w="28575" cmpd="sng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内容占位符 2"/>
          <p:cNvSpPr>
            <a:spLocks noGrp="1"/>
          </p:cNvSpPr>
          <p:nvPr/>
        </p:nvSpPr>
        <p:spPr>
          <a:xfrm>
            <a:off x="346075" y="112395"/>
            <a:ext cx="4892040" cy="51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latin typeface="楷体" charset="0"/>
                <a:ea typeface="楷体" charset="0"/>
              </a:rPr>
              <a:t>六、实验：平抛运动</a:t>
            </a:r>
            <a:endParaRPr lang="zh-CN" altLang="en-US" b="1">
              <a:latin typeface="楷体" charset="0"/>
              <a:ea typeface="楷体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80340" y="800100"/>
            <a:ext cx="8451850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例六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在做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“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测量平抛运动的初速度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”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的课题研究时，得到如图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所示一小球做平抛运动的闪光照片的一部分，图中方格每边长为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5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厘米，</a:t>
            </a:r>
            <a:r>
              <a:rPr lang="en-US" altLang="zh-CN" sz="2000" b="0" i="1" u="none">
                <a:latin typeface="Times New Roman" charset="0"/>
                <a:ea typeface="Times New Roman" charset="0"/>
                <a:cs typeface="Times New Roman" charset="0"/>
              </a:rPr>
              <a:t>g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取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10 m</a:t>
            </a:r>
            <a:r>
              <a:rPr lang="en-US" altLang="zh-CN" sz="2000" b="0" u="none">
                <a:latin typeface="IPAPANNEW" charset="0"/>
                <a:ea typeface="IPAPANNEW" charset="0"/>
                <a:cs typeface="IPAPANNEW" charset="0"/>
              </a:rPr>
              <a:t>/s</a:t>
            </a:r>
            <a:r>
              <a:rPr lang="en-US" altLang="zh-CN" sz="2000" b="0" u="none" baseline="30000">
                <a:latin typeface="IPAPANNEW" charset="0"/>
                <a:ea typeface="IPAPANNEW" charset="0"/>
                <a:cs typeface="IPAPANNEW" charset="0"/>
              </a:rPr>
              <a:t>2</a:t>
            </a:r>
            <a:r>
              <a:rPr lang="zh-CN" altLang="en-US" sz="2000" b="0" u="none">
                <a:latin typeface="IPAPANNEW" charset="0"/>
                <a:ea typeface="IPAPANNEW" charset="0"/>
                <a:cs typeface="IPAPANNEW" charset="0"/>
              </a:rPr>
              <a:t>，则闪光频率是</a:t>
            </a:r>
            <a:r>
              <a:rPr lang="zh-CN" altLang="en-US" sz="2000" b="0" u="sng">
                <a:latin typeface="IPAPANNEW" charset="0"/>
                <a:ea typeface="IPAPANNEW" charset="0"/>
                <a:cs typeface="IPAPANNEW" charset="0"/>
              </a:rPr>
              <a:t>      </a:t>
            </a:r>
            <a:r>
              <a:rPr lang="zh-CN" altLang="en-US" sz="2000" b="0" u="none">
                <a:latin typeface="IPAPANNEW" charset="0"/>
                <a:ea typeface="IPAPANNEW" charset="0"/>
                <a:cs typeface="IPAPANNEW" charset="0"/>
              </a:rPr>
              <a:t> </a:t>
            </a:r>
            <a:r>
              <a:rPr lang="en-US" altLang="zh-CN" sz="2000" b="0" u="none">
                <a:latin typeface="IPAPANNEW" charset="0"/>
                <a:ea typeface="IPAPANNEW" charset="0"/>
                <a:cs typeface="IPAPANNEW" charset="0"/>
              </a:rPr>
              <a:t>Hz</a:t>
            </a:r>
            <a:r>
              <a:rPr lang="zh-CN" altLang="en-US" sz="2000" b="0" u="none">
                <a:latin typeface="宋体" charset="0"/>
                <a:ea typeface="宋体" charset="0"/>
                <a:cs typeface="宋体" charset="0"/>
              </a:rPr>
              <a:t>，小球做平抛运动的初速度</a:t>
            </a:r>
            <a:r>
              <a:rPr lang="en-US" altLang="zh-CN" sz="2000" b="0" i="1" u="none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en-US" altLang="zh-CN" sz="2000" b="0" u="none" baseline="-25000">
                <a:latin typeface="IPAPANNEW" charset="0"/>
                <a:ea typeface="IPAPANNEW" charset="0"/>
                <a:cs typeface="IPAPANNEW" charset="0"/>
              </a:rPr>
              <a:t>0</a:t>
            </a:r>
            <a:r>
              <a:rPr lang="zh-CN" altLang="en-US" sz="2000" b="0" u="none">
                <a:latin typeface="IPAPANNEW" charset="0"/>
                <a:ea typeface="IPAPANNEW" charset="0"/>
                <a:cs typeface="IPAPANNEW" charset="0"/>
              </a:rPr>
              <a:t>＝</a:t>
            </a:r>
            <a:r>
              <a:rPr lang="zh-CN" altLang="en-US" sz="2000" b="0" u="sng">
                <a:latin typeface="IPAPANNEW" charset="0"/>
                <a:ea typeface="IPAPANNEW" charset="0"/>
                <a:cs typeface="IPAPANNEW" charset="0"/>
              </a:rPr>
              <a:t>      </a:t>
            </a:r>
            <a:r>
              <a:rPr lang="zh-CN" altLang="en-US" sz="2000" b="0" u="none">
                <a:latin typeface="IPAPANNEW" charset="0"/>
                <a:ea typeface="IPAPANNEW" charset="0"/>
                <a:cs typeface="IPAPANNEW" charset="0"/>
              </a:rPr>
              <a:t> </a:t>
            </a:r>
            <a:r>
              <a:rPr lang="en-US" altLang="zh-CN" sz="2000" b="0" u="none">
                <a:latin typeface="IPAPANNEW" charset="0"/>
                <a:ea typeface="IPAPANNEW" charset="0"/>
                <a:cs typeface="IPAPANNEW" charset="0"/>
              </a:rPr>
              <a:t>m/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s.</a:t>
            </a:r>
            <a:endParaRPr lang="zh-CN" altLang="en-US" sz="2000"/>
          </a:p>
        </p:txBody>
      </p:sp>
      <p:pic>
        <p:nvPicPr>
          <p:cNvPr id="13" name="图片 13" descr="A79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07835" y="2015490"/>
            <a:ext cx="1918335" cy="238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 descr="QQ图片201604131457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1911985"/>
            <a:ext cx="4116705" cy="2954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内容占位符 2"/>
          <p:cNvSpPr>
            <a:spLocks noGrp="1"/>
          </p:cNvSpPr>
          <p:nvPr/>
        </p:nvSpPr>
        <p:spPr>
          <a:xfrm>
            <a:off x="346075" y="112395"/>
            <a:ext cx="4892040" cy="512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latin typeface="楷体" charset="0"/>
                <a:ea typeface="楷体" charset="0"/>
              </a:rPr>
              <a:t>七、类平抛运动</a:t>
            </a:r>
            <a:endParaRPr lang="zh-CN" altLang="en-US" b="1">
              <a:latin typeface="楷体" charset="0"/>
              <a:ea typeface="楷体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80340" y="800100"/>
            <a:ext cx="845185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chemeClr val="accent6"/>
                </a:solidFill>
                <a:latin typeface="Times New Roman" charset="0"/>
                <a:ea typeface="Times New Roman" charset="0"/>
                <a:cs typeface="Times New Roman" charset="0"/>
              </a:rPr>
              <a:t>例七</a:t>
            </a:r>
            <a:r>
              <a:rPr lang="zh-CN" altLang="en-US" sz="2000" b="0" u="none">
                <a:latin typeface="Times New Roman" charset="0"/>
                <a:ea typeface="Times New Roman" charset="0"/>
                <a:cs typeface="Times New Roman" charset="0"/>
              </a:rPr>
              <a:t>  如图，给小球平行于</a:t>
            </a:r>
            <a:r>
              <a:rPr lang="en-US" altLang="zh-CN" sz="2000" b="0" u="none">
                <a:latin typeface="Times New Roman" charset="0"/>
                <a:ea typeface="Times New Roman" charset="0"/>
                <a:cs typeface="Times New Roman" charset="0"/>
              </a:rPr>
              <a:t>AB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边的初速度，从</a:t>
            </a:r>
            <a:r>
              <a:rPr lang="en-US" altLang="zh-CN" sz="2000" b="0" u="none">
                <a:latin typeface="Times New Roman" charset="0"/>
                <a:ea typeface="宋体" charset="0"/>
                <a:cs typeface="Times New Roman" charset="0"/>
              </a:rPr>
              <a:t>O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沿着光滑的斜面抛出，</a:t>
            </a:r>
            <a:r>
              <a:rPr lang="en-US" altLang="zh-CN" sz="2000" b="0" u="none">
                <a:latin typeface="Times New Roman" charset="0"/>
                <a:ea typeface="宋体" charset="0"/>
                <a:cs typeface="Times New Roman" charset="0"/>
              </a:rPr>
              <a:t>O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点距</a:t>
            </a:r>
            <a:r>
              <a:rPr lang="en-US" altLang="zh-CN" sz="2000" b="0" u="none">
                <a:latin typeface="Times New Roman" charset="0"/>
                <a:ea typeface="宋体" charset="0"/>
                <a:cs typeface="Times New Roman" charset="0"/>
              </a:rPr>
              <a:t>AB</a:t>
            </a:r>
            <a:r>
              <a:rPr lang="zh-CN" altLang="en-US" sz="2000" b="0" u="none">
                <a:latin typeface="Times New Roman" charset="0"/>
                <a:ea typeface="宋体" charset="0"/>
                <a:cs typeface="Times New Roman" charset="0"/>
              </a:rPr>
              <a:t>的距离为</a:t>
            </a:r>
            <a:r>
              <a:rPr lang="en-US" altLang="zh-CN" sz="2000" b="0" u="none">
                <a:latin typeface="Vijaya" charset="0"/>
                <a:ea typeface="宋体" charset="0"/>
                <a:cs typeface="Times New Roman" charset="0"/>
              </a:rPr>
              <a:t>l</a:t>
            </a:r>
            <a:r>
              <a:rPr lang="zh-CN" altLang="en-US" sz="2000" b="0" u="none">
                <a:latin typeface="Vijaya" charset="0"/>
                <a:ea typeface="宋体" charset="0"/>
                <a:cs typeface="Times New Roman" charset="0"/>
              </a:rPr>
              <a:t>，若</a:t>
            </a:r>
            <a:r>
              <a:rPr lang="en-US" altLang="zh-CN" sz="2000" b="0" u="none">
                <a:latin typeface="Vijaya" charset="0"/>
                <a:ea typeface="宋体" charset="0"/>
                <a:cs typeface="Times New Roman" charset="0"/>
              </a:rPr>
              <a:t>AB</a:t>
            </a:r>
            <a:r>
              <a:rPr lang="zh-CN" altLang="en-US" sz="2000" b="0" u="none">
                <a:latin typeface="Vijaya" charset="0"/>
                <a:ea typeface="宋体" charset="0"/>
                <a:cs typeface="Times New Roman" charset="0"/>
              </a:rPr>
              <a:t>边足够长，求，小球滑到底端用的时间</a:t>
            </a:r>
            <a:endParaRPr lang="zh-CN" altLang="en-US" sz="2000" b="0" u="none">
              <a:latin typeface="Vijaya" charset="0"/>
              <a:ea typeface="宋体" charset="0"/>
              <a:cs typeface="Times New Roman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116320" y="2383155"/>
            <a:ext cx="2617470" cy="1112520"/>
            <a:chOff x="9794" y="3609"/>
            <a:chExt cx="4122" cy="1752"/>
          </a:xfrm>
        </p:grpSpPr>
        <p:cxnSp>
          <p:nvCxnSpPr>
            <p:cNvPr id="12" name="直接箭头连接符 11"/>
            <p:cNvCxnSpPr/>
            <p:nvPr/>
          </p:nvCxnSpPr>
          <p:spPr>
            <a:xfrm>
              <a:off x="10098" y="3825"/>
              <a:ext cx="900" cy="0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19"/>
            <p:cNvGrpSpPr/>
            <p:nvPr/>
          </p:nvGrpSpPr>
          <p:grpSpPr>
            <a:xfrm>
              <a:off x="9794" y="3609"/>
              <a:ext cx="4122" cy="1752"/>
              <a:chOff x="9794" y="3609"/>
              <a:chExt cx="4122" cy="1752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9794" y="3609"/>
                <a:ext cx="4122" cy="1752"/>
                <a:chOff x="9794" y="3609"/>
                <a:chExt cx="4122" cy="1752"/>
              </a:xfrm>
            </p:grpSpPr>
            <p:grpSp>
              <p:nvGrpSpPr>
                <p:cNvPr id="18" name="组合 17"/>
                <p:cNvGrpSpPr/>
                <p:nvPr/>
              </p:nvGrpSpPr>
              <p:grpSpPr>
                <a:xfrm>
                  <a:off x="9900" y="3609"/>
                  <a:ext cx="4016" cy="1752"/>
                  <a:chOff x="9900" y="3609"/>
                  <a:chExt cx="4016" cy="1752"/>
                </a:xfrm>
              </p:grpSpPr>
              <p:grpSp>
                <p:nvGrpSpPr>
                  <p:cNvPr id="17" name="组合 16"/>
                  <p:cNvGrpSpPr/>
                  <p:nvPr/>
                </p:nvGrpSpPr>
                <p:grpSpPr>
                  <a:xfrm>
                    <a:off x="9900" y="3609"/>
                    <a:ext cx="3764" cy="1750"/>
                    <a:chOff x="9900" y="3609"/>
                    <a:chExt cx="3764" cy="1750"/>
                  </a:xfrm>
                </p:grpSpPr>
                <p:grpSp>
                  <p:nvGrpSpPr>
                    <p:cNvPr id="11" name="组合 10"/>
                    <p:cNvGrpSpPr/>
                    <p:nvPr/>
                  </p:nvGrpSpPr>
                  <p:grpSpPr>
                    <a:xfrm>
                      <a:off x="9900" y="3609"/>
                      <a:ext cx="3764" cy="1332"/>
                      <a:chOff x="9216" y="3951"/>
                      <a:chExt cx="3764" cy="1332"/>
                    </a:xfrm>
                  </p:grpSpPr>
                  <p:cxnSp>
                    <p:nvCxnSpPr>
                      <p:cNvPr id="4" name="直接连接符 3"/>
                      <p:cNvCxnSpPr/>
                      <p:nvPr/>
                    </p:nvCxnSpPr>
                    <p:spPr>
                      <a:xfrm>
                        <a:off x="9216" y="3969"/>
                        <a:ext cx="2808" cy="0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" name="直接连接符 4"/>
                      <p:cNvCxnSpPr/>
                      <p:nvPr/>
                    </p:nvCxnSpPr>
                    <p:spPr>
                      <a:xfrm>
                        <a:off x="10172" y="5249"/>
                        <a:ext cx="2808" cy="0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" name="直接连接符 5"/>
                      <p:cNvCxnSpPr/>
                      <p:nvPr/>
                    </p:nvCxnSpPr>
                    <p:spPr>
                      <a:xfrm>
                        <a:off x="9234" y="3951"/>
                        <a:ext cx="936" cy="1314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7" name="直接连接符 6"/>
                      <p:cNvCxnSpPr/>
                      <p:nvPr/>
                    </p:nvCxnSpPr>
                    <p:spPr>
                      <a:xfrm>
                        <a:off x="9234" y="3951"/>
                        <a:ext cx="0" cy="1062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8" name="直接连接符 7"/>
                      <p:cNvCxnSpPr/>
                      <p:nvPr/>
                    </p:nvCxnSpPr>
                    <p:spPr>
                      <a:xfrm>
                        <a:off x="9234" y="4977"/>
                        <a:ext cx="918" cy="306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" name="直接连接符 9"/>
                      <p:cNvCxnSpPr/>
                      <p:nvPr/>
                    </p:nvCxnSpPr>
                    <p:spPr>
                      <a:xfrm>
                        <a:off x="12026" y="3953"/>
                        <a:ext cx="936" cy="1314"/>
                      </a:xfrm>
                      <a:prstGeom prst="line">
                        <a:avLst/>
                      </a:prstGeom>
                      <a:ln w="28575" cmpd="sng">
                        <a:solidFill>
                          <a:schemeClr val="tx1"/>
                        </a:solidFill>
                        <a:prstDash val="soli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13" name="文本框 12"/>
                    <p:cNvSpPr txBox="1"/>
                    <p:nvPr/>
                  </p:nvSpPr>
                  <p:spPr>
                    <a:xfrm>
                      <a:off x="10620" y="4779"/>
                      <a:ext cx="450" cy="58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p>
                      <a:r>
                        <a:rPr lang="en-US" altLang="zh-CN"/>
                        <a:t>A</a:t>
                      </a:r>
                      <a:endParaRPr lang="en-US" altLang="zh-CN"/>
                    </a:p>
                  </p:txBody>
                </p:sp>
              </p:grpSp>
              <p:sp>
                <p:nvSpPr>
                  <p:cNvPr id="14" name="文本框 13"/>
                  <p:cNvSpPr txBox="1"/>
                  <p:nvPr/>
                </p:nvSpPr>
                <p:spPr>
                  <a:xfrm>
                    <a:off x="13466" y="4781"/>
                    <a:ext cx="450" cy="58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altLang="zh-CN"/>
                      <a:t>B</a:t>
                    </a:r>
                    <a:endParaRPr lang="en-US" altLang="zh-CN"/>
                  </a:p>
                </p:txBody>
              </p:sp>
            </p:grpSp>
            <p:sp>
              <p:nvSpPr>
                <p:cNvPr id="15" name="文本框 14"/>
                <p:cNvSpPr txBox="1"/>
                <p:nvPr/>
              </p:nvSpPr>
              <p:spPr>
                <a:xfrm>
                  <a:off x="9794" y="3719"/>
                  <a:ext cx="450" cy="5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/>
                    <a:t>O</a:t>
                  </a:r>
                  <a:endParaRPr lang="en-US" altLang="zh-CN"/>
                </a:p>
              </p:txBody>
            </p:sp>
          </p:grpSp>
          <p:sp>
            <p:nvSpPr>
              <p:cNvPr id="16" name="文本框 15"/>
              <p:cNvSpPr txBox="1"/>
              <p:nvPr/>
            </p:nvSpPr>
            <p:spPr>
              <a:xfrm>
                <a:off x="10244" y="4331"/>
                <a:ext cx="450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>
                    <a:cs typeface="Arial" charset="0"/>
                  </a:rPr>
                  <a:t>θ</a:t>
                </a:r>
                <a:endParaRPr lang="en-US" altLang="zh-CN">
                  <a:cs typeface="Arial" charset="0"/>
                </a:endParaRPr>
              </a:p>
            </p:txBody>
          </p:sp>
        </p:grpSp>
      </p:grpSp>
      <p:sp>
        <p:nvSpPr>
          <p:cNvPr id="22" name="任意多边形 21"/>
          <p:cNvSpPr/>
          <p:nvPr/>
        </p:nvSpPr>
        <p:spPr>
          <a:xfrm>
            <a:off x="6309360" y="2520315"/>
            <a:ext cx="1614805" cy="742315"/>
          </a:xfrm>
          <a:custGeom>
            <a:avLst/>
            <a:gdLst>
              <a:gd name="connisteX0" fmla="*/ 0 w 1615095"/>
              <a:gd name="connsiteY0" fmla="*/ 0 h 742331"/>
              <a:gd name="connisteX1" fmla="*/ 434340 w 1615095"/>
              <a:gd name="connsiteY1" fmla="*/ 80010 h 742331"/>
              <a:gd name="connisteX2" fmla="*/ 1040130 w 1615095"/>
              <a:gd name="connsiteY2" fmla="*/ 388620 h 742331"/>
              <a:gd name="connisteX3" fmla="*/ 1554480 w 1615095"/>
              <a:gd name="connsiteY3" fmla="*/ 708660 h 742331"/>
              <a:gd name="connisteX4" fmla="*/ 1588770 w 1615095"/>
              <a:gd name="connsiteY4" fmla="*/ 720090 h 74233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1615096" h="742331">
                <a:moveTo>
                  <a:pt x="0" y="0"/>
                </a:moveTo>
                <a:cubicBezTo>
                  <a:pt x="74930" y="9525"/>
                  <a:pt x="226060" y="2540"/>
                  <a:pt x="434340" y="80010"/>
                </a:cubicBezTo>
                <a:cubicBezTo>
                  <a:pt x="642620" y="157480"/>
                  <a:pt x="815975" y="262890"/>
                  <a:pt x="1040130" y="388620"/>
                </a:cubicBezTo>
                <a:cubicBezTo>
                  <a:pt x="1264285" y="514350"/>
                  <a:pt x="1444625" y="642620"/>
                  <a:pt x="1554480" y="708660"/>
                </a:cubicBezTo>
                <a:cubicBezTo>
                  <a:pt x="1664335" y="774700"/>
                  <a:pt x="1591945" y="723900"/>
                  <a:pt x="1588770" y="720090"/>
                </a:cubicBezTo>
              </a:path>
            </a:pathLst>
          </a:cu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 cmpd="sng">
          <a:solidFill>
            <a:schemeClr val="tx1"/>
          </a:solidFill>
          <a:prstDash val="soli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1154</Words>
  <Application>WPS 演示</Application>
  <PresentationFormat>宽屏</PresentationFormat>
  <Paragraphs>75</Paragraphs>
  <Slides>9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Office 主题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2016-04-13T02:40:08Z</dcterms:created>
  <dcterms:modified xsi:type="dcterms:W3CDTF">2016-04-13T07:15:18Z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