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66" r:id="rId3"/>
    <p:sldId id="284" r:id="rId4"/>
    <p:sldId id="271" r:id="rId5"/>
    <p:sldId id="283" r:id="rId6"/>
    <p:sldId id="269" r:id="rId7"/>
    <p:sldId id="275" r:id="rId8"/>
    <p:sldId id="273" r:id="rId9"/>
    <p:sldId id="282" r:id="rId10"/>
    <p:sldId id="285" r:id="rId11"/>
    <p:sldId id="286" r:id="rId12"/>
    <p:sldId id="287" r:id="rId13"/>
    <p:sldId id="290" r:id="rId14"/>
    <p:sldId id="277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44B830-EAFB-43E9-899E-8786FE758C07}" type="doc">
      <dgm:prSet loTypeId="urn:microsoft.com/office/officeart/2005/8/layout/radial4#1" loCatId="relationship" qsTypeId="urn:microsoft.com/office/officeart/2005/8/quickstyle/simple2#1" qsCatId="simple" csTypeId="urn:microsoft.com/office/officeart/2005/8/colors/colorful5#1" csCatId="colorful" phldr="1"/>
      <dgm:spPr/>
      <dgm:t>
        <a:bodyPr/>
        <a:lstStyle/>
        <a:p>
          <a:endParaRPr lang="zh-CN" altLang="en-US"/>
        </a:p>
      </dgm:t>
    </dgm:pt>
    <dgm:pt modelId="{B6959E38-E340-4930-8B14-5E4A144D5F12}">
      <dgm:prSet phldrT="[文本]" custT="1"/>
      <dgm:spPr>
        <a:solidFill>
          <a:srgbClr val="FFC000"/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What is your mother like?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64D026-1F17-4AD0-9510-35D451B19B91}" type="parTrans" cxnId="{836983EC-D45F-4DAA-9932-A955B7CE951E}">
      <dgm:prSet/>
      <dgm:spPr/>
      <dgm:t>
        <a:bodyPr/>
        <a:lstStyle/>
        <a:p>
          <a:endParaRPr lang="zh-CN" altLang="en-US"/>
        </a:p>
      </dgm:t>
    </dgm:pt>
    <dgm:pt modelId="{124F15BA-1F0E-48FB-BFF6-03A3D3857514}" type="sibTrans" cxnId="{836983EC-D45F-4DAA-9932-A955B7CE951E}">
      <dgm:prSet/>
      <dgm:spPr/>
      <dgm:t>
        <a:bodyPr/>
        <a:lstStyle/>
        <a:p>
          <a:endParaRPr lang="zh-CN" altLang="en-US"/>
        </a:p>
      </dgm:t>
    </dgm:pt>
    <dgm:pt modelId="{B1237227-F542-41A1-9E57-C8F4B2C1DB2B}">
      <dgm:prSet phldrT="[文本]" custT="1"/>
      <dgm:spPr/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Hobby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772DA6E-8D52-4026-8B7C-E4C0D427505C}" type="parTrans" cxnId="{2B2D3517-10F1-4F8C-A2AE-A2D9171CF9E7}">
      <dgm:prSet/>
      <dgm:spPr/>
      <dgm:t>
        <a:bodyPr/>
        <a:lstStyle/>
        <a:p>
          <a:endParaRPr lang="zh-CN" altLang="en-US"/>
        </a:p>
      </dgm:t>
    </dgm:pt>
    <dgm:pt modelId="{D4417D03-D099-4BC4-9760-919A759B06E9}" type="sibTrans" cxnId="{2B2D3517-10F1-4F8C-A2AE-A2D9171CF9E7}">
      <dgm:prSet/>
      <dgm:spPr/>
      <dgm:t>
        <a:bodyPr/>
        <a:lstStyle/>
        <a:p>
          <a:endParaRPr lang="zh-CN" altLang="en-US"/>
        </a:p>
      </dgm:t>
    </dgm:pt>
    <dgm:pt modelId="{BCD89B5A-D10B-494B-8C9C-CFED6A651C06}">
      <dgm:prSet phldrT="[文本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Appearance</a:t>
          </a:r>
        </a:p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外貌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BBC6944-4675-48BB-9D21-45863DC27296}" type="parTrans" cxnId="{B66DAD07-FBCF-4205-BF59-7B5E25D8868A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zh-CN" altLang="en-US"/>
        </a:p>
      </dgm:t>
    </dgm:pt>
    <dgm:pt modelId="{D69E1E77-C01A-477F-B7CF-374DD69BA9B6}" type="sibTrans" cxnId="{B66DAD07-FBCF-4205-BF59-7B5E25D8868A}">
      <dgm:prSet/>
      <dgm:spPr/>
      <dgm:t>
        <a:bodyPr/>
        <a:lstStyle/>
        <a:p>
          <a:endParaRPr lang="zh-CN" altLang="en-US"/>
        </a:p>
      </dgm:t>
    </dgm:pt>
    <dgm:pt modelId="{CA6BDCCC-4665-4226-A295-18361DC4F3F9}">
      <dgm:prSet phldrT="[文本]" custT="1"/>
      <dgm:spPr>
        <a:solidFill>
          <a:srgbClr val="FF7C80"/>
        </a:solidFill>
      </dgm:spPr>
      <dgm:t>
        <a:bodyPr/>
        <a:lstStyle/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Character</a:t>
          </a:r>
        </a:p>
        <a:p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性格，品质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AFF6B5-6FEC-45B2-A840-D9DBA5A4EF47}" type="parTrans" cxnId="{79F04E35-8D6D-4CCF-830E-02E72E6A0F3D}">
      <dgm:prSet/>
      <dgm:spPr>
        <a:solidFill>
          <a:srgbClr val="FF7C80"/>
        </a:solidFill>
      </dgm:spPr>
      <dgm:t>
        <a:bodyPr/>
        <a:lstStyle/>
        <a:p>
          <a:endParaRPr lang="zh-CN" altLang="en-US"/>
        </a:p>
      </dgm:t>
    </dgm:pt>
    <dgm:pt modelId="{DF7EECF5-5E8A-4F5F-918B-10E15CFA192E}" type="sibTrans" cxnId="{79F04E35-8D6D-4CCF-830E-02E72E6A0F3D}">
      <dgm:prSet/>
      <dgm:spPr/>
      <dgm:t>
        <a:bodyPr/>
        <a:lstStyle/>
        <a:p>
          <a:endParaRPr lang="zh-CN" altLang="en-US"/>
        </a:p>
      </dgm:t>
    </dgm:pt>
    <dgm:pt modelId="{253601AA-3237-4150-BB4B-D5A90C42F8CF}">
      <dgm:prSet custT="1"/>
      <dgm:spPr>
        <a:solidFill>
          <a:srgbClr val="FF99FF"/>
        </a:solidFill>
      </dgm:spPr>
      <dgm:t>
        <a:bodyPr/>
        <a:lstStyle/>
        <a:p>
          <a:pPr algn="l"/>
          <a:r>
            <a:rPr lang="en-US" altLang="zh-CN" sz="2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Age/Job</a:t>
          </a:r>
          <a:r>
            <a:rPr lang="en-US" altLang="zh-CN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zh-CN" altLang="en-US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21D359E-7226-4137-A91A-0BAC84979A5D}" type="parTrans" cxnId="{175167B0-3F40-466D-A05B-ECE08806E1B7}">
      <dgm:prSet/>
      <dgm:spPr>
        <a:solidFill>
          <a:srgbClr val="FF99FF"/>
        </a:solidFill>
      </dgm:spPr>
      <dgm:t>
        <a:bodyPr/>
        <a:lstStyle/>
        <a:p>
          <a:endParaRPr lang="zh-CN" altLang="en-US"/>
        </a:p>
      </dgm:t>
    </dgm:pt>
    <dgm:pt modelId="{3789074B-7222-4483-89C7-B20327AF5F6F}" type="sibTrans" cxnId="{175167B0-3F40-466D-A05B-ECE08806E1B7}">
      <dgm:prSet/>
      <dgm:spPr/>
      <dgm:t>
        <a:bodyPr/>
        <a:lstStyle/>
        <a:p>
          <a:endParaRPr lang="zh-CN" altLang="en-US"/>
        </a:p>
      </dgm:t>
    </dgm:pt>
    <dgm:pt modelId="{A018085A-FE83-4DAB-9F5F-8B5A0EDF130B}" type="pres">
      <dgm:prSet presAssocID="{4E44B830-EAFB-43E9-899E-8786FE758C0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6604A69-57FF-4A2C-A7E4-01890B98C268}" type="pres">
      <dgm:prSet presAssocID="{B6959E38-E340-4930-8B14-5E4A144D5F12}" presName="centerShape" presStyleLbl="node0" presStyleIdx="0" presStyleCnt="1" custScaleX="188077" custScaleY="55388" custLinFactNeighborX="-63" custLinFactNeighborY="-21364"/>
      <dgm:spPr>
        <a:prstGeom prst="roundRect">
          <a:avLst/>
        </a:prstGeom>
      </dgm:spPr>
      <dgm:t>
        <a:bodyPr/>
        <a:lstStyle/>
        <a:p>
          <a:endParaRPr lang="zh-CN" altLang="en-US"/>
        </a:p>
      </dgm:t>
    </dgm:pt>
    <dgm:pt modelId="{FA553CB9-D0EC-4D13-8B8A-75DAF2C5417E}" type="pres">
      <dgm:prSet presAssocID="{B772DA6E-8D52-4026-8B7C-E4C0D427505C}" presName="parTrans" presStyleLbl="bgSibTrans2D1" presStyleIdx="0" presStyleCnt="4"/>
      <dgm:spPr/>
      <dgm:t>
        <a:bodyPr/>
        <a:lstStyle/>
        <a:p>
          <a:endParaRPr lang="zh-CN" altLang="en-US"/>
        </a:p>
      </dgm:t>
    </dgm:pt>
    <dgm:pt modelId="{E9354789-231B-4C0C-B0F3-804A7979DF09}" type="pres">
      <dgm:prSet presAssocID="{B1237227-F542-41A1-9E57-C8F4B2C1DB2B}" presName="node" presStyleLbl="node1" presStyleIdx="0" presStyleCnt="4" custScaleY="93026" custRadScaleRad="96743" custRadScaleInc="-3899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35A269-2A5E-434E-A1F3-ACD76272CBB9}" type="pres">
      <dgm:prSet presAssocID="{DBBC6944-4675-48BB-9D21-45863DC27296}" presName="parTrans" presStyleLbl="bgSibTrans2D1" presStyleIdx="1" presStyleCnt="4"/>
      <dgm:spPr/>
      <dgm:t>
        <a:bodyPr/>
        <a:lstStyle/>
        <a:p>
          <a:endParaRPr lang="zh-CN" altLang="en-US"/>
        </a:p>
      </dgm:t>
    </dgm:pt>
    <dgm:pt modelId="{4D6C1089-A079-44DC-8128-CC82E006DB7E}" type="pres">
      <dgm:prSet presAssocID="{BCD89B5A-D10B-494B-8C9C-CFED6A651C06}" presName="node" presStyleLbl="node1" presStyleIdx="1" presStyleCnt="4" custScaleX="127419" custScaleY="82900" custRadScaleRad="135204" custRadScaleInc="-3534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AAEBC3C-014A-41F4-83F2-B67DD741D3C2}" type="pres">
      <dgm:prSet presAssocID="{6CAFF6B5-6FEC-45B2-A840-D9DBA5A4EF47}" presName="parTrans" presStyleLbl="bgSibTrans2D1" presStyleIdx="2" presStyleCnt="4"/>
      <dgm:spPr/>
      <dgm:t>
        <a:bodyPr/>
        <a:lstStyle/>
        <a:p>
          <a:endParaRPr lang="zh-CN" altLang="en-US"/>
        </a:p>
      </dgm:t>
    </dgm:pt>
    <dgm:pt modelId="{EAD5659A-9C21-47FC-9A7A-F3F34DF59808}" type="pres">
      <dgm:prSet presAssocID="{CA6BDCCC-4665-4226-A295-18361DC4F3F9}" presName="node" presStyleLbl="node1" presStyleIdx="2" presStyleCnt="4" custScaleX="139771" custScaleY="88095" custRadScaleRad="155520" custRadScaleInc="3080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A1F7F17-CA72-43E0-ACB0-1A9BDB3165B5}" type="pres">
      <dgm:prSet presAssocID="{B21D359E-7226-4137-A91A-0BAC84979A5D}" presName="parTrans" presStyleLbl="bgSibTrans2D1" presStyleIdx="3" presStyleCnt="4"/>
      <dgm:spPr/>
      <dgm:t>
        <a:bodyPr/>
        <a:lstStyle/>
        <a:p>
          <a:endParaRPr lang="zh-CN" altLang="en-US"/>
        </a:p>
      </dgm:t>
    </dgm:pt>
    <dgm:pt modelId="{DF804B47-CCD6-4BB5-B4A2-842AE108B4CF}" type="pres">
      <dgm:prSet presAssocID="{253601AA-3237-4150-BB4B-D5A90C42F8CF}" presName="node" presStyleLbl="node1" presStyleIdx="3" presStyleCnt="4" custScaleY="88089" custRadScaleRad="98387" custRadScaleInc="3781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B2D3517-10F1-4F8C-A2AE-A2D9171CF9E7}" srcId="{B6959E38-E340-4930-8B14-5E4A144D5F12}" destId="{B1237227-F542-41A1-9E57-C8F4B2C1DB2B}" srcOrd="0" destOrd="0" parTransId="{B772DA6E-8D52-4026-8B7C-E4C0D427505C}" sibTransId="{D4417D03-D099-4BC4-9760-919A759B06E9}"/>
    <dgm:cxn modelId="{6880C7CD-2DBD-414B-A612-98CC0B3F34B6}" type="presOf" srcId="{CA6BDCCC-4665-4226-A295-18361DC4F3F9}" destId="{EAD5659A-9C21-47FC-9A7A-F3F34DF59808}" srcOrd="0" destOrd="0" presId="urn:microsoft.com/office/officeart/2005/8/layout/radial4#1"/>
    <dgm:cxn modelId="{B66DAD07-FBCF-4205-BF59-7B5E25D8868A}" srcId="{B6959E38-E340-4930-8B14-5E4A144D5F12}" destId="{BCD89B5A-D10B-494B-8C9C-CFED6A651C06}" srcOrd="1" destOrd="0" parTransId="{DBBC6944-4675-48BB-9D21-45863DC27296}" sibTransId="{D69E1E77-C01A-477F-B7CF-374DD69BA9B6}"/>
    <dgm:cxn modelId="{836983EC-D45F-4DAA-9932-A955B7CE951E}" srcId="{4E44B830-EAFB-43E9-899E-8786FE758C07}" destId="{B6959E38-E340-4930-8B14-5E4A144D5F12}" srcOrd="0" destOrd="0" parTransId="{7C64D026-1F17-4AD0-9510-35D451B19B91}" sibTransId="{124F15BA-1F0E-48FB-BFF6-03A3D3857514}"/>
    <dgm:cxn modelId="{E2B0E014-D884-4749-B180-DCF0F48B2E8A}" type="presOf" srcId="{DBBC6944-4675-48BB-9D21-45863DC27296}" destId="{6E35A269-2A5E-434E-A1F3-ACD76272CBB9}" srcOrd="0" destOrd="0" presId="urn:microsoft.com/office/officeart/2005/8/layout/radial4#1"/>
    <dgm:cxn modelId="{690D0A10-A4C9-482A-81D4-2CD928C8D10F}" type="presOf" srcId="{B21D359E-7226-4137-A91A-0BAC84979A5D}" destId="{1A1F7F17-CA72-43E0-ACB0-1A9BDB3165B5}" srcOrd="0" destOrd="0" presId="urn:microsoft.com/office/officeart/2005/8/layout/radial4#1"/>
    <dgm:cxn modelId="{68345279-4E7A-48C0-92AF-A60F8AFD0748}" type="presOf" srcId="{B772DA6E-8D52-4026-8B7C-E4C0D427505C}" destId="{FA553CB9-D0EC-4D13-8B8A-75DAF2C5417E}" srcOrd="0" destOrd="0" presId="urn:microsoft.com/office/officeart/2005/8/layout/radial4#1"/>
    <dgm:cxn modelId="{79F04E35-8D6D-4CCF-830E-02E72E6A0F3D}" srcId="{B6959E38-E340-4930-8B14-5E4A144D5F12}" destId="{CA6BDCCC-4665-4226-A295-18361DC4F3F9}" srcOrd="2" destOrd="0" parTransId="{6CAFF6B5-6FEC-45B2-A840-D9DBA5A4EF47}" sibTransId="{DF7EECF5-5E8A-4F5F-918B-10E15CFA192E}"/>
    <dgm:cxn modelId="{231ABDDD-AC17-42BF-A539-48EEED3C1AB8}" type="presOf" srcId="{6CAFF6B5-6FEC-45B2-A840-D9DBA5A4EF47}" destId="{DAAEBC3C-014A-41F4-83F2-B67DD741D3C2}" srcOrd="0" destOrd="0" presId="urn:microsoft.com/office/officeart/2005/8/layout/radial4#1"/>
    <dgm:cxn modelId="{F83C14A8-2C52-416A-877C-27B345F1B5A6}" type="presOf" srcId="{253601AA-3237-4150-BB4B-D5A90C42F8CF}" destId="{DF804B47-CCD6-4BB5-B4A2-842AE108B4CF}" srcOrd="0" destOrd="0" presId="urn:microsoft.com/office/officeart/2005/8/layout/radial4#1"/>
    <dgm:cxn modelId="{E4E70B02-9AEE-4A32-B766-E8F5D81D1C66}" type="presOf" srcId="{BCD89B5A-D10B-494B-8C9C-CFED6A651C06}" destId="{4D6C1089-A079-44DC-8128-CC82E006DB7E}" srcOrd="0" destOrd="0" presId="urn:microsoft.com/office/officeart/2005/8/layout/radial4#1"/>
    <dgm:cxn modelId="{537D720A-CC25-47D4-A016-9D3898A33208}" type="presOf" srcId="{B1237227-F542-41A1-9E57-C8F4B2C1DB2B}" destId="{E9354789-231B-4C0C-B0F3-804A7979DF09}" srcOrd="0" destOrd="0" presId="urn:microsoft.com/office/officeart/2005/8/layout/radial4#1"/>
    <dgm:cxn modelId="{F467141E-8277-4BAF-A93F-2B024100B717}" type="presOf" srcId="{4E44B830-EAFB-43E9-899E-8786FE758C07}" destId="{A018085A-FE83-4DAB-9F5F-8B5A0EDF130B}" srcOrd="0" destOrd="0" presId="urn:microsoft.com/office/officeart/2005/8/layout/radial4#1"/>
    <dgm:cxn modelId="{175167B0-3F40-466D-A05B-ECE08806E1B7}" srcId="{B6959E38-E340-4930-8B14-5E4A144D5F12}" destId="{253601AA-3237-4150-BB4B-D5A90C42F8CF}" srcOrd="3" destOrd="0" parTransId="{B21D359E-7226-4137-A91A-0BAC84979A5D}" sibTransId="{3789074B-7222-4483-89C7-B20327AF5F6F}"/>
    <dgm:cxn modelId="{E94723FB-5AA9-455C-9653-C8CF0A83C1DE}" type="presOf" srcId="{B6959E38-E340-4930-8B14-5E4A144D5F12}" destId="{46604A69-57FF-4A2C-A7E4-01890B98C268}" srcOrd="0" destOrd="0" presId="urn:microsoft.com/office/officeart/2005/8/layout/radial4#1"/>
    <dgm:cxn modelId="{9A081C0E-B5C5-43EE-8332-D22B6890FBBB}" type="presParOf" srcId="{A018085A-FE83-4DAB-9F5F-8B5A0EDF130B}" destId="{46604A69-57FF-4A2C-A7E4-01890B98C268}" srcOrd="0" destOrd="0" presId="urn:microsoft.com/office/officeart/2005/8/layout/radial4#1"/>
    <dgm:cxn modelId="{3FAFC015-6360-4D8B-8FA8-49FFCDDAADEA}" type="presParOf" srcId="{A018085A-FE83-4DAB-9F5F-8B5A0EDF130B}" destId="{FA553CB9-D0EC-4D13-8B8A-75DAF2C5417E}" srcOrd="1" destOrd="0" presId="urn:microsoft.com/office/officeart/2005/8/layout/radial4#1"/>
    <dgm:cxn modelId="{D0ABB0D4-1AD2-4F67-AC6D-BF8880AA002C}" type="presParOf" srcId="{A018085A-FE83-4DAB-9F5F-8B5A0EDF130B}" destId="{E9354789-231B-4C0C-B0F3-804A7979DF09}" srcOrd="2" destOrd="0" presId="urn:microsoft.com/office/officeart/2005/8/layout/radial4#1"/>
    <dgm:cxn modelId="{83FCB94E-D139-45AA-9A0B-DF14950E35F3}" type="presParOf" srcId="{A018085A-FE83-4DAB-9F5F-8B5A0EDF130B}" destId="{6E35A269-2A5E-434E-A1F3-ACD76272CBB9}" srcOrd="3" destOrd="0" presId="urn:microsoft.com/office/officeart/2005/8/layout/radial4#1"/>
    <dgm:cxn modelId="{671A510D-7C29-4BF4-98E8-72CC3AD4EA3E}" type="presParOf" srcId="{A018085A-FE83-4DAB-9F5F-8B5A0EDF130B}" destId="{4D6C1089-A079-44DC-8128-CC82E006DB7E}" srcOrd="4" destOrd="0" presId="urn:microsoft.com/office/officeart/2005/8/layout/radial4#1"/>
    <dgm:cxn modelId="{D08E8265-5B74-41E6-B72F-A0014267CDBD}" type="presParOf" srcId="{A018085A-FE83-4DAB-9F5F-8B5A0EDF130B}" destId="{DAAEBC3C-014A-41F4-83F2-B67DD741D3C2}" srcOrd="5" destOrd="0" presId="urn:microsoft.com/office/officeart/2005/8/layout/radial4#1"/>
    <dgm:cxn modelId="{7C320157-DC70-4C2B-AA5D-FC4632DCBD2B}" type="presParOf" srcId="{A018085A-FE83-4DAB-9F5F-8B5A0EDF130B}" destId="{EAD5659A-9C21-47FC-9A7A-F3F34DF59808}" srcOrd="6" destOrd="0" presId="urn:microsoft.com/office/officeart/2005/8/layout/radial4#1"/>
    <dgm:cxn modelId="{1F9F8D8F-FBC5-4358-82D3-8DBA0EE1A81E}" type="presParOf" srcId="{A018085A-FE83-4DAB-9F5F-8B5A0EDF130B}" destId="{1A1F7F17-CA72-43E0-ACB0-1A9BDB3165B5}" srcOrd="7" destOrd="0" presId="urn:microsoft.com/office/officeart/2005/8/layout/radial4#1"/>
    <dgm:cxn modelId="{8BD6904C-EC67-4697-AF4B-B9052B5CD90F}" type="presParOf" srcId="{A018085A-FE83-4DAB-9F5F-8B5A0EDF130B}" destId="{DF804B47-CCD6-4BB5-B4A2-842AE108B4CF}" srcOrd="8" destOrd="0" presId="urn:microsoft.com/office/officeart/2005/8/layout/radial4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6604A69-57FF-4A2C-A7E4-01890B98C268}">
      <dsp:nvSpPr>
        <dsp:cNvPr id="0" name=""/>
        <dsp:cNvSpPr/>
      </dsp:nvSpPr>
      <dsp:spPr>
        <a:xfrm>
          <a:off x="2000242" y="1928838"/>
          <a:ext cx="4135553" cy="1217905"/>
        </a:xfrm>
        <a:prstGeom prst="roundRect">
          <a:avLst/>
        </a:prstGeom>
        <a:solidFill>
          <a:srgbClr val="FFC00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What is your mother like?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00242" y="1928838"/>
        <a:ext cx="4135553" cy="1217905"/>
      </dsp:txXfrm>
    </dsp:sp>
    <dsp:sp modelId="{FA553CB9-D0EC-4D13-8B8A-75DAF2C5417E}">
      <dsp:nvSpPr>
        <dsp:cNvPr id="0" name=""/>
        <dsp:cNvSpPr/>
      </dsp:nvSpPr>
      <dsp:spPr>
        <a:xfrm rot="9243173">
          <a:off x="941017" y="3246687"/>
          <a:ext cx="2052383" cy="626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9354789-231B-4C0C-B0F3-804A7979DF09}">
      <dsp:nvSpPr>
        <dsp:cNvPr id="0" name=""/>
        <dsp:cNvSpPr/>
      </dsp:nvSpPr>
      <dsp:spPr>
        <a:xfrm>
          <a:off x="0" y="3231732"/>
          <a:ext cx="2088918" cy="15545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Hobby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231732"/>
        <a:ext cx="2088918" cy="1554589"/>
      </dsp:txXfrm>
    </dsp:sp>
    <dsp:sp modelId="{6E35A269-2A5E-434E-A1F3-ACD76272CBB9}">
      <dsp:nvSpPr>
        <dsp:cNvPr id="0" name=""/>
        <dsp:cNvSpPr/>
      </dsp:nvSpPr>
      <dsp:spPr>
        <a:xfrm rot="12839012">
          <a:off x="1145006" y="987493"/>
          <a:ext cx="2176013" cy="626675"/>
        </a:xfrm>
        <a:prstGeom prst="leftArrow">
          <a:avLst>
            <a:gd name="adj1" fmla="val 60000"/>
            <a:gd name="adj2" fmla="val 50000"/>
          </a:avLst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6C1089-A079-44DC-8128-CC82E006DB7E}">
      <dsp:nvSpPr>
        <dsp:cNvPr id="0" name=""/>
        <dsp:cNvSpPr/>
      </dsp:nvSpPr>
      <dsp:spPr>
        <a:xfrm>
          <a:off x="0" y="0"/>
          <a:ext cx="2661679" cy="1385370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Appearance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外貌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2661679" cy="1385370"/>
      </dsp:txXfrm>
    </dsp:sp>
    <dsp:sp modelId="{DAAEBC3C-014A-41F4-83F2-B67DD741D3C2}">
      <dsp:nvSpPr>
        <dsp:cNvPr id="0" name=""/>
        <dsp:cNvSpPr/>
      </dsp:nvSpPr>
      <dsp:spPr>
        <a:xfrm rot="19526675">
          <a:off x="4797677" y="1009499"/>
          <a:ext cx="2068903" cy="626675"/>
        </a:xfrm>
        <a:prstGeom prst="leftArrow">
          <a:avLst>
            <a:gd name="adj1" fmla="val 60000"/>
            <a:gd name="adj2" fmla="val 50000"/>
          </a:avLst>
        </a:prstGeom>
        <a:solidFill>
          <a:srgbClr val="FF7C8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D5659A-9C21-47FC-9A7A-F3F34DF59808}">
      <dsp:nvSpPr>
        <dsp:cNvPr id="0" name=""/>
        <dsp:cNvSpPr/>
      </dsp:nvSpPr>
      <dsp:spPr>
        <a:xfrm>
          <a:off x="5224229" y="0"/>
          <a:ext cx="2919702" cy="1472186"/>
        </a:xfrm>
        <a:prstGeom prst="roundRect">
          <a:avLst>
            <a:gd name="adj" fmla="val 10000"/>
          </a:avLst>
        </a:prstGeom>
        <a:solidFill>
          <a:srgbClr val="FF7C8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Character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zh-CN" altLang="en-US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性格，品质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24229" y="0"/>
        <a:ext cx="2919702" cy="1472186"/>
      </dsp:txXfrm>
    </dsp:sp>
    <dsp:sp modelId="{1A1F7F17-CA72-43E0-ACB0-1A9BDB3165B5}">
      <dsp:nvSpPr>
        <dsp:cNvPr id="0" name=""/>
        <dsp:cNvSpPr/>
      </dsp:nvSpPr>
      <dsp:spPr>
        <a:xfrm rot="1531098">
          <a:off x="5161325" y="3232688"/>
          <a:ext cx="2037529" cy="626675"/>
        </a:xfrm>
        <a:prstGeom prst="leftArrow">
          <a:avLst>
            <a:gd name="adj1" fmla="val 60000"/>
            <a:gd name="adj2" fmla="val 50000"/>
          </a:avLst>
        </a:prstGeom>
        <a:solidFill>
          <a:srgbClr val="FF99FF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804B47-CCD6-4BB5-B4A2-842AE108B4CF}">
      <dsp:nvSpPr>
        <dsp:cNvPr id="0" name=""/>
        <dsp:cNvSpPr/>
      </dsp:nvSpPr>
      <dsp:spPr>
        <a:xfrm>
          <a:off x="6055013" y="3248866"/>
          <a:ext cx="2088918" cy="1472085"/>
        </a:xfrm>
        <a:prstGeom prst="roundRect">
          <a:avLst>
            <a:gd name="adj" fmla="val 10000"/>
          </a:avLst>
        </a:prstGeom>
        <a:solidFill>
          <a:srgbClr val="FF99FF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Age/Job</a:t>
          </a:r>
          <a:r>
            <a:rPr lang="en-US" altLang="zh-CN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zh-CN" altLang="en-US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55013" y="3248866"/>
        <a:ext cx="2088918" cy="14720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#1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Sty" val="arr"/>
              <dgm:param type="endSty" val="noArr"/>
              <dgm:param type="begPts" val="auto"/>
              <dgm:param type="endPts" val="ct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113C1-DA9E-402A-86EF-0027B72EC0D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B7849-868A-4720-BD5D-50BE23FEA6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buFont typeface="Arial" charset="0"/>
              <a:buNone/>
              <a:defRPr/>
            </a:pPr>
            <a:fld id="{8F022874-0686-4773-8BFA-38E11E5C09AB}" type="slidenum">
              <a:rPr lang="zh-CN" altLang="en-US" smtClean="0">
                <a:latin typeface="Arial" charset="0"/>
              </a:rPr>
              <a:pPr>
                <a:buFont typeface="Arial" charset="0"/>
                <a:buNone/>
                <a:defRPr/>
              </a:pPr>
              <a:t>3</a:t>
            </a:fld>
            <a:endParaRPr lang="zh-CN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D150D-0A9F-484B-9446-E95CD9F3D0AF}" type="datetimeFigureOut">
              <a:rPr lang="zh-CN" altLang="en-US"/>
              <a:pPr>
                <a:defRPr/>
              </a:pPr>
              <a:t>2017/2/17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91A6D-1A12-46CC-8566-FF89777FF99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14375" y="725488"/>
            <a:ext cx="1214438" cy="14176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5000"/>
              </a:lnSpc>
            </a:pPr>
            <a:r>
              <a:rPr lang="en-US" altLang="zh-CN" sz="4000" b="1" dirty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Unit</a:t>
            </a:r>
            <a:r>
              <a:rPr lang="en-US" altLang="zh-CN" sz="3600" dirty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</a:p>
          <a:p>
            <a:pPr algn="ctr">
              <a:lnSpc>
                <a:spcPts val="5000"/>
              </a:lnSpc>
            </a:pPr>
            <a:r>
              <a:rPr lang="en-US" altLang="zh-CN" sz="6000" b="1" dirty="0" smtClean="0">
                <a:solidFill>
                  <a:srgbClr val="F2F2F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1</a:t>
            </a:r>
            <a:endParaRPr lang="en-US" altLang="zh-CN" sz="6000" b="1" dirty="0">
              <a:solidFill>
                <a:srgbClr val="F2F2F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500063" y="304800"/>
            <a:ext cx="17859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600" dirty="0">
                <a:solidFill>
                  <a:srgbClr val="002060"/>
                </a:solidFill>
                <a:latin typeface="Cooper Black" pitchFamily="18" charset="0"/>
              </a:rPr>
              <a:t>Oxford English</a:t>
            </a: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5786446" y="3000372"/>
            <a:ext cx="2519362" cy="2024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A603AB">
                        <a:alpha val="67998"/>
                      </a:srgbClr>
                    </a:gs>
                  </a:gsLst>
                  <a:path path="rect">
                    <a:fillToRect r="100000" b="100000"/>
                  </a:path>
                </a:gradFill>
                <a:latin typeface="方正舒体"/>
                <a:ea typeface="方正舒体"/>
              </a:rPr>
              <a:t>More</a:t>
            </a:r>
          </a:p>
          <a:p>
            <a:pPr algn="ctr"/>
            <a:r>
              <a:rPr lang="en-US" altLang="zh-CN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A603AB">
                        <a:alpha val="67998"/>
                      </a:srgbClr>
                    </a:gs>
                  </a:gsLst>
                  <a:path path="rect">
                    <a:fillToRect r="100000" b="100000"/>
                  </a:path>
                </a:gradFill>
                <a:latin typeface="方正舒体"/>
                <a:ea typeface="方正舒体"/>
              </a:rPr>
              <a:t>Practice</a:t>
            </a:r>
            <a:endParaRPr lang="en-US" altLang="zh-CN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100000">
                    <a:srgbClr val="A603AB">
                      <a:alpha val="67998"/>
                    </a:srgbClr>
                  </a:gs>
                </a:gsLst>
                <a:path path="rect">
                  <a:fillToRect r="100000" b="100000"/>
                </a:path>
              </a:gradFill>
              <a:latin typeface="方正舒体"/>
              <a:ea typeface="方正舒体"/>
            </a:endParaRPr>
          </a:p>
          <a:p>
            <a:pPr algn="ctr"/>
            <a:endParaRPr lang="zh-CN" altLang="en-U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100000">
                    <a:srgbClr val="A603AB">
                      <a:alpha val="67998"/>
                    </a:srgbClr>
                  </a:gs>
                </a:gsLst>
                <a:path path="rect">
                  <a:fillToRect r="100000" b="100000"/>
                </a:path>
              </a:gradFill>
              <a:latin typeface="方正舒体"/>
              <a:ea typeface="方正舒体"/>
            </a:endParaRP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2286000" y="434975"/>
            <a:ext cx="6643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Module 1  </a:t>
            </a:r>
            <a:r>
              <a:rPr lang="en-US" altLang="zh-CN" sz="4000" b="1">
                <a:latin typeface="Bradley Hand ITC" pitchFamily="66" charset="0"/>
              </a:rPr>
              <a:t>People and places</a:t>
            </a:r>
            <a:endParaRPr lang="zh-CN" altLang="en-US" sz="4000" b="1">
              <a:latin typeface="Bradley Hand ITC" pitchFamily="66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457450" y="1311275"/>
            <a:ext cx="5089525" cy="877888"/>
            <a:chOff x="0" y="0"/>
            <a:chExt cx="3206" cy="553"/>
          </a:xfrm>
        </p:grpSpPr>
        <p:pic>
          <p:nvPicPr>
            <p:cNvPr id="18" name="TextBox 6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3206" cy="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 Box 9"/>
            <p:cNvSpPr txBox="1">
              <a:spLocks noChangeArrowheads="1"/>
            </p:cNvSpPr>
            <p:nvPr/>
          </p:nvSpPr>
          <p:spPr bwMode="auto">
            <a:xfrm>
              <a:off x="72" y="72"/>
              <a:ext cx="30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3600" b="1" dirty="0">
                  <a:solidFill>
                    <a:srgbClr val="37609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itchFamily="34" charset="0"/>
                  <a:ea typeface="宋体" pitchFamily="2" charset="-122"/>
                </a:rPr>
                <a:t>People around us</a:t>
              </a:r>
              <a:endParaRPr lang="zh-CN" altLang="en-US" sz="3600" b="1" dirty="0">
                <a:solidFill>
                  <a:srgbClr val="37609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宋体" pitchFamily="2" charset="-122"/>
              </a:endParaRPr>
            </a:p>
          </p:txBody>
        </p:sp>
      </p:grpSp>
      <p:pic>
        <p:nvPicPr>
          <p:cNvPr id="10" name="Picture 2" descr="http://caveofknowledge.com/wp-content/uploads/2011/05/2011-mothers-da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275" y="2395538"/>
            <a:ext cx="5051425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0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3" name="Picture 2" descr="http://www.flowers-magzine.com/wp-content/uploads/2011/04/Happy-Mother-D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7425"/>
            <a:ext cx="915035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7"/>
          <p:cNvSpPr>
            <a:spLocks noChangeArrowheads="1"/>
          </p:cNvSpPr>
          <p:nvPr/>
        </p:nvSpPr>
        <p:spPr bwMode="auto">
          <a:xfrm>
            <a:off x="0" y="1000125"/>
            <a:ext cx="9144000" cy="5857875"/>
          </a:xfrm>
          <a:prstGeom prst="rect">
            <a:avLst/>
          </a:prstGeom>
          <a:solidFill>
            <a:schemeClr val="bg1">
              <a:alpha val="63921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857250" y="1571625"/>
            <a:ext cx="7929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Discussion 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57158" y="428604"/>
            <a:ext cx="7143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W</a:t>
            </a:r>
            <a:r>
              <a:rPr lang="en-US" altLang="zh-CN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arming-up </a:t>
            </a:r>
            <a:endParaRPr lang="en-US" sz="3600" b="1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0" y="2708275"/>
            <a:ext cx="9144000" cy="3046413"/>
          </a:xfrm>
          <a:prstGeom prst="rect">
            <a:avLst/>
          </a:prstGeom>
          <a:solidFill>
            <a:srgbClr val="1E1C11">
              <a:alpha val="57001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is the greatest person in your family?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do you like best in your family? Why?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cooks and cleans for you in your family?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FF7C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  <a:ea typeface="+mn-ea"/>
              </a:rPr>
              <a:t>Who makes you feel better when you are sad in your family?</a:t>
            </a:r>
          </a:p>
        </p:txBody>
      </p:sp>
      <p:pic>
        <p:nvPicPr>
          <p:cNvPr id="10" name="Picture 10" descr="http://momitforward.com/wp-content/uploads/2012/04/mom-with-chil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44" y="1754510"/>
            <a:ext cx="6675313" cy="4432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1187450" y="2030413"/>
            <a:ext cx="2928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It</a:t>
            </a:r>
            <a:r>
              <a:rPr lang="en-US" altLang="zh-CN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’s MUM! </a:t>
            </a:r>
            <a:endParaRPr 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 autoUpdateAnimBg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pic1.cxtuku.com/00/06/74/b13862f53cbe.jpg"/>
          <p:cNvPicPr>
            <a:picLocks noChangeAspect="1" noChangeArrowheads="1"/>
          </p:cNvPicPr>
          <p:nvPr/>
        </p:nvPicPr>
        <p:blipFill>
          <a:blip r:embed="rId3" cstate="print"/>
          <a:srcRect b="4877"/>
          <a:stretch>
            <a:fillRect/>
          </a:stretch>
        </p:blipFill>
        <p:spPr bwMode="auto">
          <a:xfrm>
            <a:off x="4252913" y="107950"/>
            <a:ext cx="2020887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图示 2"/>
          <p:cNvGraphicFramePr/>
          <p:nvPr/>
        </p:nvGraphicFramePr>
        <p:xfrm>
          <a:off x="500033" y="1214422"/>
          <a:ext cx="8143932" cy="4786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rcRect l="9039" r="9764" b="6448"/>
          <a:stretch>
            <a:fillRect/>
          </a:stretch>
        </p:blipFill>
        <p:spPr bwMode="auto">
          <a:xfrm>
            <a:off x="-36513" y="2457450"/>
            <a:ext cx="5111751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83"/>
          <p:cNvSpPr>
            <a:spLocks noChangeArrowheads="1"/>
          </p:cNvSpPr>
          <p:nvPr/>
        </p:nvSpPr>
        <p:spPr bwMode="auto">
          <a:xfrm>
            <a:off x="2916238" y="2600325"/>
            <a:ext cx="1836737" cy="519113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5" name="Oval 84"/>
          <p:cNvSpPr>
            <a:spLocks noChangeArrowheads="1"/>
          </p:cNvSpPr>
          <p:nvPr/>
        </p:nvSpPr>
        <p:spPr bwMode="auto">
          <a:xfrm>
            <a:off x="395288" y="3465513"/>
            <a:ext cx="576262" cy="519112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6" name="Oval 85"/>
          <p:cNvSpPr>
            <a:spLocks noChangeArrowheads="1"/>
          </p:cNvSpPr>
          <p:nvPr/>
        </p:nvSpPr>
        <p:spPr bwMode="auto">
          <a:xfrm>
            <a:off x="395288" y="4602163"/>
            <a:ext cx="576262" cy="519112"/>
          </a:xfrm>
          <a:prstGeom prst="ellipse">
            <a:avLst/>
          </a:prstGeom>
          <a:noFill/>
          <a:ln w="28575" algn="ctr">
            <a:solidFill>
              <a:srgbClr val="00206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7" name="AutoShape 86"/>
          <p:cNvSpPr>
            <a:spLocks noChangeArrowheads="1"/>
          </p:cNvSpPr>
          <p:nvPr/>
        </p:nvSpPr>
        <p:spPr bwMode="auto">
          <a:xfrm>
            <a:off x="4824413" y="1773238"/>
            <a:ext cx="4321175" cy="2447925"/>
          </a:xfrm>
          <a:prstGeom prst="wedgeRoundRectCallout">
            <a:avLst>
              <a:gd name="adj1" fmla="val -47907"/>
              <a:gd name="adj2" fmla="val 65046"/>
              <a:gd name="adj3" fmla="val 16667"/>
            </a:avLst>
          </a:prstGeom>
          <a:solidFill>
            <a:srgbClr val="FF7C80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sz="3200"/>
              <a:t>In most countries, Mother’s Day is </a:t>
            </a:r>
            <a:r>
              <a:rPr lang="en-US" altLang="zh-CN" sz="3200">
                <a:solidFill>
                  <a:srgbClr val="0000FF"/>
                </a:solidFill>
              </a:rPr>
              <a:t>on the second Sunday</a:t>
            </a:r>
            <a:r>
              <a:rPr lang="en-US" altLang="zh-CN" sz="3200"/>
              <a:t> in May every year.</a:t>
            </a:r>
          </a:p>
        </p:txBody>
      </p:sp>
      <p:sp>
        <p:nvSpPr>
          <p:cNvPr id="8" name="Text Box 87"/>
          <p:cNvSpPr txBox="1">
            <a:spLocks noChangeArrowheads="1"/>
          </p:cNvSpPr>
          <p:nvPr/>
        </p:nvSpPr>
        <p:spPr bwMode="auto">
          <a:xfrm>
            <a:off x="1403350" y="333375"/>
            <a:ext cx="59055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altLang="zh-CN" sz="3600"/>
              <a:t>Mother’s Day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1366838" y="971550"/>
            <a:ext cx="53641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1E1C11">
                    <a:alpha val="73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When is Mother’s Day?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momitforward.com/wp-content/uploads/2012/04/mom-with-chi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2214554"/>
            <a:ext cx="6675313" cy="4432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85720" y="214290"/>
            <a:ext cx="850112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altLang="zh-CN" sz="36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Speak up:</a:t>
            </a:r>
          </a:p>
          <a:p>
            <a:pPr algn="ctr" eaLnBrk="1" hangingPunct="1">
              <a:spcBef>
                <a:spcPct val="0"/>
              </a:spcBef>
            </a:pPr>
            <a:r>
              <a:rPr lang="en-US" altLang="zh-CN" sz="36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+mn-ea"/>
              </a:rPr>
              <a:t>How will you celebrate this Mother’s Day to show your love?</a:t>
            </a:r>
            <a:endParaRPr lang="zh-CN" altLang="en-US" sz="3600" b="1" dirty="0" smtClean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矩形 7"/>
          <p:cNvSpPr>
            <a:spLocks noChangeArrowheads="1"/>
          </p:cNvSpPr>
          <p:nvPr/>
        </p:nvSpPr>
        <p:spPr bwMode="auto">
          <a:xfrm>
            <a:off x="900113" y="1412875"/>
            <a:ext cx="6192837" cy="42703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buFont typeface="Arial" charset="0"/>
              <a:buChar char="•"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buy flowers</a:t>
            </a:r>
          </a:p>
          <a:p>
            <a:pPr eaLnBrk="1" hangingPunct="1">
              <a:lnSpc>
                <a:spcPct val="115000"/>
              </a:lnSpc>
              <a:buFont typeface="Arial" charset="0"/>
              <a:buChar char="•"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make special Mother’s Day cards</a:t>
            </a:r>
            <a:endParaRPr lang="zh-CN" altLang="en-US" sz="2800" b="1" dirty="0" smtClean="0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eaLnBrk="1" hangingPunct="1">
              <a:lnSpc>
                <a:spcPct val="115000"/>
              </a:lnSpc>
              <a:buFont typeface="Arial" charset="0"/>
              <a:buChar char="•"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help them do the housework</a:t>
            </a:r>
            <a:endParaRPr lang="zh-CN" altLang="en-US" sz="2800" b="1" dirty="0" smtClean="0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eaLnBrk="1" hangingPunct="1">
              <a:lnSpc>
                <a:spcPct val="115000"/>
              </a:lnSpc>
              <a:buFont typeface="Arial" charset="0"/>
              <a:buChar char="•"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take them to the park or the</a:t>
            </a:r>
          </a:p>
          <a:p>
            <a:pPr eaLnBrk="1" hangingPunct="1">
              <a:lnSpc>
                <a:spcPct val="115000"/>
              </a:lnSpc>
              <a:buFont typeface="Arial" charset="0"/>
              <a:buNone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cinema</a:t>
            </a:r>
            <a:endParaRPr lang="zh-CN" altLang="en-US" sz="2800" b="1" dirty="0" smtClean="0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eaLnBrk="1" hangingPunct="1">
              <a:lnSpc>
                <a:spcPct val="115000"/>
              </a:lnSpc>
              <a:buFont typeface="Arial" charset="0"/>
              <a:buChar char="•"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give them a simple hug or say </a:t>
            </a:r>
          </a:p>
          <a:p>
            <a:pPr eaLnBrk="1" hangingPunct="1">
              <a:lnSpc>
                <a:spcPct val="115000"/>
              </a:lnSpc>
              <a:buFont typeface="Arial" charset="0"/>
              <a:buNone/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“I love you, Mum”</a:t>
            </a:r>
            <a:endParaRPr lang="zh-CN" altLang="en-US" sz="2800" b="1" dirty="0" smtClean="0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eaLnBrk="1" hangingPunct="1">
              <a:lnSpc>
                <a:spcPct val="115000"/>
              </a:lnSpc>
              <a:defRPr/>
            </a:pPr>
            <a:r>
              <a:rPr lang="en-US" altLang="zh-CN" sz="2800" b="1" dirty="0" smtClean="0">
                <a:solidFill>
                  <a:srgbClr val="9848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…</a:t>
            </a:r>
            <a:endParaRPr lang="zh-CN" altLang="en-US" sz="2800" b="1" dirty="0" smtClean="0">
              <a:solidFill>
                <a:srgbClr val="9848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eaLnBrk="1" hangingPunct="1">
              <a:lnSpc>
                <a:spcPts val="2000"/>
              </a:lnSpc>
              <a:defRPr/>
            </a:pPr>
            <a:endParaRPr lang="en-US" altLang="zh-CN" sz="1400" b="1" dirty="0" smtClean="0">
              <a:solidFill>
                <a:srgbClr val="953735"/>
              </a:solidFill>
              <a:latin typeface="Times New Roman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9388" y="333375"/>
            <a:ext cx="89646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600" b="1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Ways to celebrate Mother’s Day</a:t>
            </a:r>
            <a:endParaRPr lang="zh-CN" altLang="en-US" sz="3600" b="1" smtClean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Text Box 45"/>
          <p:cNvSpPr txBox="1">
            <a:spLocks noChangeArrowheads="1"/>
          </p:cNvSpPr>
          <p:nvPr/>
        </p:nvSpPr>
        <p:spPr bwMode="auto">
          <a:xfrm>
            <a:off x="252413" y="113259"/>
            <a:ext cx="4032250" cy="57943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/>
              <a:t>Fill in the table below.</a:t>
            </a:r>
          </a:p>
        </p:txBody>
      </p:sp>
      <p:sp>
        <p:nvSpPr>
          <p:cNvPr id="4" name="Line 345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" name="Line 348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6" name="Line 355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" name="Line 356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" name="Line 367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9" name="Line 369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0" name="Line 373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2" name="Line 377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" name="Line 381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4" name="Line 519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" name="Line 522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6" name="Line 529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" name="Line 530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8" name="Line 541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9" name="Line 543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0" name="Line 547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" name="Line 551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2" name="Line 555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3" name="Line 730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4" name="Line 733"/>
          <p:cNvSpPr>
            <a:spLocks noChangeShapeType="1"/>
          </p:cNvSpPr>
          <p:nvPr/>
        </p:nvSpPr>
        <p:spPr bwMode="auto">
          <a:xfrm>
            <a:off x="4346575" y="-157257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5" name="Line 740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6" name="Line 741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7" name="Line 752"/>
          <p:cNvSpPr>
            <a:spLocks noChangeShapeType="1"/>
          </p:cNvSpPr>
          <p:nvPr/>
        </p:nvSpPr>
        <p:spPr bwMode="auto">
          <a:xfrm>
            <a:off x="4346575" y="-154511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8" name="Line 754"/>
          <p:cNvSpPr>
            <a:spLocks noChangeShapeType="1"/>
          </p:cNvSpPr>
          <p:nvPr/>
        </p:nvSpPr>
        <p:spPr bwMode="auto">
          <a:xfrm>
            <a:off x="4346575" y="-151765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9" name="Line 758"/>
          <p:cNvSpPr>
            <a:spLocks noChangeShapeType="1"/>
          </p:cNvSpPr>
          <p:nvPr/>
        </p:nvSpPr>
        <p:spPr bwMode="auto">
          <a:xfrm>
            <a:off x="4346575" y="-150241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0" name="Line 762"/>
          <p:cNvSpPr>
            <a:spLocks noChangeShapeType="1"/>
          </p:cNvSpPr>
          <p:nvPr/>
        </p:nvSpPr>
        <p:spPr bwMode="auto">
          <a:xfrm>
            <a:off x="4346575" y="-148717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1" name="Line 766"/>
          <p:cNvSpPr>
            <a:spLocks noChangeShapeType="1"/>
          </p:cNvSpPr>
          <p:nvPr/>
        </p:nvSpPr>
        <p:spPr bwMode="auto">
          <a:xfrm>
            <a:off x="4346575" y="-147193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graphicFrame>
        <p:nvGraphicFramePr>
          <p:cNvPr id="32" name="Group 994"/>
          <p:cNvGraphicFramePr>
            <a:graphicFrameLocks noGrp="1"/>
          </p:cNvGraphicFramePr>
          <p:nvPr/>
        </p:nvGraphicFramePr>
        <p:xfrm>
          <a:off x="250825" y="868363"/>
          <a:ext cx="8713788" cy="5365749"/>
        </p:xfrm>
        <a:graphic>
          <a:graphicData uri="http://schemas.openxmlformats.org/drawingml/2006/table">
            <a:tbl>
              <a:tblPr/>
              <a:tblGrid>
                <a:gridCol w="1685289"/>
                <a:gridCol w="7028499"/>
              </a:tblGrid>
              <a:tr h="457254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505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Mother's Day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505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11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Date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Things mums usually do for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</a:rPr>
                        <a:t>1. cook for us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2. clean for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9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3. encourage us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4. give us support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701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ways to celebrate Mother's Day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1. buy flowers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2. make special Mother's Day cards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3. help them do the housework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4. take them to the park or the cinema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5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" pitchFamily="18" charset="0"/>
                          <a:ea typeface="宋体" pitchFamily="2" charset="-122"/>
                          <a:cs typeface="Times New Roman" pitchFamily="18" charset="0"/>
                        </a:rPr>
                        <a:t>5. give them a simple hug or say "I love you, Mum."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" pitchFamily="18" charset="0"/>
                        <a:ea typeface="宋体" pitchFamily="2" charset="-122"/>
                      </a:endParaRPr>
                    </a:p>
                  </a:txBody>
                  <a:tcPr marL="91441" marR="91441"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" name="Rectangle 950"/>
          <p:cNvSpPr>
            <a:spLocks noChangeArrowheads="1"/>
          </p:cNvSpPr>
          <p:nvPr/>
        </p:nvSpPr>
        <p:spPr bwMode="auto">
          <a:xfrm>
            <a:off x="1927225" y="1487488"/>
            <a:ext cx="40052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 the second Sunday in May</a:t>
            </a:r>
          </a:p>
        </p:txBody>
      </p:sp>
      <p:sp>
        <p:nvSpPr>
          <p:cNvPr id="34" name="Rectangle 983"/>
          <p:cNvSpPr>
            <a:spLocks noChangeArrowheads="1"/>
          </p:cNvSpPr>
          <p:nvPr/>
        </p:nvSpPr>
        <p:spPr bwMode="auto">
          <a:xfrm>
            <a:off x="1979613" y="1439863"/>
            <a:ext cx="3887787" cy="5048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5" name="Rectangle 984"/>
          <p:cNvSpPr>
            <a:spLocks noChangeArrowheads="1"/>
          </p:cNvSpPr>
          <p:nvPr/>
        </p:nvSpPr>
        <p:spPr bwMode="auto">
          <a:xfrm>
            <a:off x="2285984" y="2055813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6" name="Rectangle 985"/>
          <p:cNvSpPr>
            <a:spLocks noChangeArrowheads="1"/>
          </p:cNvSpPr>
          <p:nvPr/>
        </p:nvSpPr>
        <p:spPr bwMode="auto">
          <a:xfrm>
            <a:off x="2285984" y="2500306"/>
            <a:ext cx="3887788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7" name="Rectangle 986"/>
          <p:cNvSpPr>
            <a:spLocks noChangeArrowheads="1"/>
          </p:cNvSpPr>
          <p:nvPr/>
        </p:nvSpPr>
        <p:spPr bwMode="auto">
          <a:xfrm>
            <a:off x="2285984" y="3000372"/>
            <a:ext cx="3887788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8" name="Rectangle 987"/>
          <p:cNvSpPr>
            <a:spLocks noChangeArrowheads="1"/>
          </p:cNvSpPr>
          <p:nvPr/>
        </p:nvSpPr>
        <p:spPr bwMode="auto">
          <a:xfrm>
            <a:off x="2285984" y="3498850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39" name="Rectangle 989"/>
          <p:cNvSpPr>
            <a:spLocks noChangeArrowheads="1"/>
          </p:cNvSpPr>
          <p:nvPr/>
        </p:nvSpPr>
        <p:spPr bwMode="auto">
          <a:xfrm>
            <a:off x="2285984" y="3930650"/>
            <a:ext cx="3941779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0" name="Rectangle 990"/>
          <p:cNvSpPr>
            <a:spLocks noChangeArrowheads="1"/>
          </p:cNvSpPr>
          <p:nvPr/>
        </p:nvSpPr>
        <p:spPr bwMode="auto">
          <a:xfrm>
            <a:off x="2285985" y="4437063"/>
            <a:ext cx="4446604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1" name="Rectangle 991"/>
          <p:cNvSpPr>
            <a:spLocks noChangeArrowheads="1"/>
          </p:cNvSpPr>
          <p:nvPr/>
        </p:nvSpPr>
        <p:spPr bwMode="auto">
          <a:xfrm>
            <a:off x="2214546" y="4938713"/>
            <a:ext cx="4013217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2" name="Rectangle 992"/>
          <p:cNvSpPr>
            <a:spLocks noChangeArrowheads="1"/>
          </p:cNvSpPr>
          <p:nvPr/>
        </p:nvSpPr>
        <p:spPr bwMode="auto">
          <a:xfrm>
            <a:off x="2285985" y="5372100"/>
            <a:ext cx="5022866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  <p:sp>
        <p:nvSpPr>
          <p:cNvPr id="43" name="Rectangle 993"/>
          <p:cNvSpPr>
            <a:spLocks noChangeArrowheads="1"/>
          </p:cNvSpPr>
          <p:nvPr/>
        </p:nvSpPr>
        <p:spPr bwMode="auto">
          <a:xfrm>
            <a:off x="2285985" y="5805488"/>
            <a:ext cx="6534166" cy="36933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3860800"/>
            <a:ext cx="94281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eaLnBrk="0" fontAlgn="auto" hangingPunct="0"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What does the author advise people to do on 	this day?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04863" y="2000250"/>
            <a:ext cx="6873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It is on the second Sunday in May every year.</a:t>
            </a:r>
          </a:p>
        </p:txBody>
      </p:sp>
      <p:sp>
        <p:nvSpPr>
          <p:cNvPr id="5" name="矩形 5"/>
          <p:cNvSpPr>
            <a:spLocks noChangeArrowheads="1"/>
          </p:cNvSpPr>
          <p:nvPr/>
        </p:nvSpPr>
        <p:spPr bwMode="auto">
          <a:xfrm>
            <a:off x="785813" y="2967038"/>
            <a:ext cx="83581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People like to buy flowers and make special Mother’s Day cards for their mums.</a:t>
            </a:r>
          </a:p>
        </p:txBody>
      </p:sp>
      <p:sp>
        <p:nvSpPr>
          <p:cNvPr id="6" name="矩形 6"/>
          <p:cNvSpPr>
            <a:spLocks noChangeArrowheads="1"/>
          </p:cNvSpPr>
          <p:nvPr/>
        </p:nvSpPr>
        <p:spPr bwMode="auto">
          <a:xfrm>
            <a:off x="0" y="1133475"/>
            <a:ext cx="91440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fontAlgn="auto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When is Mother’s Day in most countries?</a:t>
            </a:r>
          </a:p>
        </p:txBody>
      </p:sp>
      <p:sp>
        <p:nvSpPr>
          <p:cNvPr id="7" name="矩形 9"/>
          <p:cNvSpPr>
            <a:spLocks noChangeArrowheads="1"/>
          </p:cNvSpPr>
          <p:nvPr/>
        </p:nvSpPr>
        <p:spPr bwMode="auto">
          <a:xfrm>
            <a:off x="785813" y="4929188"/>
            <a:ext cx="83581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The author advises people to help their mums do the housework, take them to the park or the cinema, give them a simple hug or say “I love you, Mum”.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-36513" y="2060575"/>
            <a:ext cx="9144001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lvl="1" eaLnBrk="0" fontAlgn="auto" hangingPunct="0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"/>
              <a:defRPr/>
            </a:pPr>
            <a:r>
              <a:rPr lang="en-US" altLang="zh-CN" sz="3200" b="1" dirty="0" smtClean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What do people like to do on this day?</a:t>
            </a: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755576" y="386661"/>
            <a:ext cx="7272808" cy="95410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</a:rPr>
              <a:t>Read an online article about Mother’s Day and answer the questions below.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39750" y="1700213"/>
            <a:ext cx="813593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zh-CN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07950" y="44450"/>
            <a:ext cx="4681538" cy="6704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zh-CN" altLang="en-US" sz="2400" b="1">
                <a:solidFill>
                  <a:schemeClr val="hlink"/>
                </a:solidFill>
              </a:rPr>
              <a:t>翻译下列词组</a:t>
            </a:r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大量辛苦工作</a:t>
            </a:r>
            <a:r>
              <a:rPr lang="en-US" altLang="zh-CN" sz="2800" b="1"/>
              <a:t>(L1)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鼓励我们</a:t>
            </a:r>
            <a:r>
              <a:rPr lang="en-US" altLang="zh-CN" sz="2800" b="1"/>
              <a:t>(L2)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给我们支持</a:t>
            </a:r>
            <a:r>
              <a:rPr lang="en-US" altLang="zh-CN" sz="2800" b="1"/>
              <a:t>(L2)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在大部分国家</a:t>
            </a:r>
            <a:r>
              <a:rPr lang="en-US" altLang="zh-CN" sz="2800" b="1"/>
              <a:t>(L4)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在五月份第二个星期天</a:t>
            </a:r>
            <a:r>
              <a:rPr lang="en-US" altLang="zh-CN" sz="2800" b="1"/>
              <a:t>(L4)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在这一天</a:t>
            </a:r>
            <a:r>
              <a:rPr lang="en-US" altLang="zh-CN" sz="2800" b="1"/>
              <a:t>(L5)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不仅关于礼物</a:t>
            </a:r>
            <a:r>
              <a:rPr lang="en-US" altLang="zh-CN" sz="2800" b="1"/>
              <a:t>(L7)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  <a:buFontTx/>
              <a:buAutoNum type="arabicPeriod"/>
            </a:pPr>
            <a:r>
              <a:rPr lang="zh-CN" altLang="en-US" sz="2800" b="1"/>
              <a:t>做家务</a:t>
            </a:r>
            <a:r>
              <a:rPr lang="en-US" altLang="zh-CN" sz="2800" b="1"/>
              <a:t>(L7)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9. </a:t>
            </a:r>
            <a:r>
              <a:rPr lang="zh-CN" altLang="en-US" sz="2800" b="1"/>
              <a:t>带某人去某地</a:t>
            </a:r>
            <a:r>
              <a:rPr lang="en-US" altLang="zh-CN" sz="2800" b="1"/>
              <a:t>(L8)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10. </a:t>
            </a:r>
            <a:r>
              <a:rPr lang="zh-CN" altLang="en-US" sz="2800" b="1"/>
              <a:t>一个简单的拥抱</a:t>
            </a:r>
            <a:r>
              <a:rPr lang="en-US" altLang="zh-CN" sz="2800" b="1"/>
              <a:t>(L9)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11. </a:t>
            </a:r>
            <a:r>
              <a:rPr lang="zh-CN" altLang="en-US" sz="2800" b="1"/>
              <a:t>最好的礼物</a:t>
            </a:r>
            <a:r>
              <a:rPr lang="en-US" altLang="zh-CN" sz="2800" b="1"/>
              <a:t>(L9)</a:t>
            </a:r>
            <a:endParaRPr lang="zh-CN" altLang="en-US" sz="2800" b="1"/>
          </a:p>
          <a:p>
            <a:pPr marL="342900" indent="-3429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 b="1"/>
              <a:t>12. </a:t>
            </a:r>
            <a:r>
              <a:rPr lang="zh-CN" altLang="en-US" sz="2800" b="1"/>
              <a:t>为什么不</a:t>
            </a:r>
            <a:r>
              <a:rPr lang="en-US" altLang="zh-CN" sz="2800" b="1"/>
              <a:t>…… (L12)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4031803" y="404664"/>
            <a:ext cx="5112197" cy="6257932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  <a:effectLst>
            <a:outerShdw dist="35921" dir="2700000" algn="ctr" rotWithShape="0">
              <a:schemeClr val="bg2"/>
            </a:outerShdw>
            <a:softEdge rad="12700"/>
          </a:effectLst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09600" indent="-6096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990600" indent="-5334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371600" indent="-4572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752600" indent="-3810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209800" indent="-3810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a lot of hard work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encourage us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give us support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in most countries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on the second Sunday in May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on this day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not only about gifts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do the housework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take sb. to </a:t>
            </a:r>
            <a:r>
              <a:rPr lang="en-US" altLang="zh-CN" sz="2800" dirty="0" err="1" smtClean="0">
                <a:solidFill>
                  <a:schemeClr val="hlink"/>
                </a:solidFill>
                <a:latin typeface="Comic Sans MS" panose="030F0702030302020204" pitchFamily="66" charset="0"/>
              </a:rPr>
              <a:t>spl</a:t>
            </a: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a simple hug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the perfect gift</a:t>
            </a: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n-US" altLang="zh-CN" sz="2800" dirty="0" smtClean="0">
                <a:solidFill>
                  <a:schemeClr val="hlink"/>
                </a:solidFill>
                <a:latin typeface="Comic Sans MS" panose="030F0702030302020204" pitchFamily="66" charset="0"/>
              </a:rPr>
              <a:t>Why not…?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785813" y="981075"/>
            <a:ext cx="764381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In most countries, people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celebrate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Mother’s Day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the second Sunday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May every year.</a:t>
            </a: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在大多数国家，人们在每年五月份的第二个星期日庆祝母亲节。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①celebrate		v.	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庆祝；庆贺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/>
              <a:t>如</a:t>
            </a:r>
            <a:r>
              <a:rPr lang="en-US" altLang="zh-CN" sz="2800" dirty="0"/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Jack and his friends will go out for a meal to celebrate his birthday.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杰克和他的朋友们要出去吃饭以庆祝他的生日。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②on</a:t>
            </a:r>
            <a:r>
              <a:rPr lang="zh-CN" altLang="en-US" sz="2800" dirty="0">
                <a:cs typeface="Times New Roman" pitchFamily="18" charset="0"/>
              </a:rPr>
              <a:t>和</a:t>
            </a:r>
            <a:r>
              <a:rPr lang="en-US" altLang="zh-CN" sz="2800" dirty="0">
                <a:cs typeface="Times New Roman" pitchFamily="18" charset="0"/>
              </a:rPr>
              <a:t>in</a:t>
            </a:r>
            <a:r>
              <a:rPr lang="zh-CN" altLang="en-US" sz="2800" dirty="0">
                <a:cs typeface="Times New Roman" pitchFamily="18" charset="0"/>
              </a:rPr>
              <a:t>是介词，在本句中表示时间。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   on</a:t>
            </a:r>
            <a:r>
              <a:rPr lang="zh-CN" altLang="en-US" sz="2800" dirty="0">
                <a:cs typeface="Times New Roman" pitchFamily="18" charset="0"/>
              </a:rPr>
              <a:t>意为“在（某一天）”；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  表示“在</a:t>
            </a:r>
            <a:r>
              <a:rPr lang="en-US" altLang="zh-CN" sz="2800" dirty="0">
                <a:cs typeface="Times New Roman" pitchFamily="18" charset="0"/>
              </a:rPr>
              <a:t>……</a:t>
            </a:r>
            <a:r>
              <a:rPr lang="zh-CN" altLang="en-US" sz="2800" dirty="0">
                <a:cs typeface="Times New Roman" pitchFamily="18" charset="0"/>
              </a:rPr>
              <a:t>月份”时用</a:t>
            </a:r>
            <a:r>
              <a:rPr lang="en-US" altLang="zh-CN" sz="2800" dirty="0">
                <a:cs typeface="Times New Roman" pitchFamily="18" charset="0"/>
              </a:rPr>
              <a:t>in</a:t>
            </a:r>
            <a:r>
              <a:rPr lang="zh-CN" altLang="en-US" sz="2800" dirty="0">
                <a:cs typeface="Times New Roman" pitchFamily="18" charset="0"/>
              </a:rPr>
              <a:t>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  表示时间的介词还有</a:t>
            </a:r>
            <a:r>
              <a:rPr lang="en-US" altLang="zh-CN" sz="2800" dirty="0">
                <a:cs typeface="Times New Roman" pitchFamily="18" charset="0"/>
              </a:rPr>
              <a:t>at</a:t>
            </a:r>
            <a:r>
              <a:rPr lang="zh-CN" altLang="en-US" sz="2800" dirty="0">
                <a:cs typeface="Times New Roman" pitchFamily="18" charset="0"/>
              </a:rPr>
              <a:t>。</a:t>
            </a:r>
            <a:endParaRPr lang="en-US" altLang="zh-CN" sz="2800" dirty="0"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794000" y="195263"/>
            <a:ext cx="3001963" cy="857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altLang="en-US" sz="3200" kern="0" dirty="0">
                <a:ea typeface="+mj-ea"/>
                <a:cs typeface="Times New Roman" pitchFamily="18" charset="0"/>
              </a:rPr>
              <a:t>Notes</a:t>
            </a:r>
            <a:r>
              <a:rPr lang="zh-CN" altLang="en-US" sz="3200" kern="0" dirty="0">
                <a:ea typeface="+mj-ea"/>
                <a:cs typeface="Times New Roman" pitchFamily="18" charset="0"/>
              </a:rPr>
              <a:t>（</a:t>
            </a:r>
            <a:r>
              <a:rPr lang="en-GB" altLang="en-US" sz="3200" kern="0" dirty="0">
                <a:ea typeface="+mj-ea"/>
                <a:cs typeface="Times New Roman" pitchFamily="18" charset="0"/>
              </a:rPr>
              <a:t>P</a:t>
            </a:r>
            <a:r>
              <a:rPr lang="en-GB" altLang="en-US" sz="2400" kern="0" dirty="0">
                <a:ea typeface="+mj-ea"/>
                <a:cs typeface="Times New Roman" pitchFamily="18" charset="0"/>
              </a:rPr>
              <a:t>12</a:t>
            </a:r>
            <a:r>
              <a:rPr lang="zh-CN" altLang="en-US" sz="3600" kern="0" dirty="0">
                <a:ea typeface="+mj-ea"/>
                <a:cs typeface="Times New Roman" pitchFamily="18" charset="0"/>
              </a:rPr>
              <a:t>）</a:t>
            </a:r>
            <a:endParaRPr lang="en-US" sz="3600" kern="0" dirty="0">
              <a:ea typeface="+mj-ea"/>
              <a:cs typeface="Times New Roman" pitchFamily="18" charset="0"/>
            </a:endParaRPr>
          </a:p>
        </p:txBody>
      </p:sp>
      <p:pic>
        <p:nvPicPr>
          <p:cNvPr id="4" name="图片 2" descr="母亲节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3175" y="4762500"/>
            <a:ext cx="27908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93" name="Group 29"/>
          <p:cNvGraphicFramePr>
            <a:graphicFrameLocks noGrp="1"/>
          </p:cNvGraphicFramePr>
          <p:nvPr>
            <p:ph sz="half" idx="2"/>
          </p:nvPr>
        </p:nvGraphicFramePr>
        <p:xfrm>
          <a:off x="528638" y="1196975"/>
          <a:ext cx="8207375" cy="3092451"/>
        </p:xfrm>
        <a:graphic>
          <a:graphicData uri="http://schemas.openxmlformats.org/drawingml/2006/table">
            <a:tbl>
              <a:tblPr/>
              <a:tblGrid>
                <a:gridCol w="575295"/>
                <a:gridCol w="3024336"/>
                <a:gridCol w="4607744"/>
              </a:tblGrid>
              <a:tr h="517413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在星期几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Monday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在星期一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19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在某月某日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1 May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在五月一日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198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在节日当天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New Year’s Day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在新年那天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79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在具体某天的上午、下午或晚上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Sunday morning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在星期天上午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5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在有限定词修饰的上午、下午或晚上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on a cold winter evening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在一个寒冷冬天的晚上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"/>
          <p:cNvGraphicFramePr>
            <a:graphicFrameLocks/>
          </p:cNvGraphicFramePr>
          <p:nvPr/>
        </p:nvGraphicFramePr>
        <p:xfrm>
          <a:off x="519113" y="4292600"/>
          <a:ext cx="8229600" cy="2016125"/>
        </p:xfrm>
        <a:graphic>
          <a:graphicData uri="http://schemas.openxmlformats.org/drawingml/2006/table">
            <a:tbl>
              <a:tblPr/>
              <a:tblGrid>
                <a:gridCol w="586408"/>
                <a:gridCol w="3024336"/>
                <a:gridCol w="4618856"/>
              </a:tblGrid>
              <a:tr h="50403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泛指在上午、下午或晚上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 the afternoon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在下午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3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在某年、某月或某个季节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in 2013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2013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年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68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在具体时刻前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six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6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点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7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习惯搭配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noon 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在中午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at night</a:t>
                      </a: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在晚上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6" name="矩形 5"/>
          <p:cNvSpPr>
            <a:spLocks noChangeArrowheads="1"/>
          </p:cNvSpPr>
          <p:nvPr/>
        </p:nvSpPr>
        <p:spPr bwMode="auto">
          <a:xfrm>
            <a:off x="1619250" y="477838"/>
            <a:ext cx="6048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on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in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与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at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在表示时间时的不同用法</a:t>
            </a:r>
            <a:endParaRPr lang="zh-CN" altLang="en-US" sz="280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468313" y="1195517"/>
            <a:ext cx="817721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. On this day ,people like to buy flowers and make special Mother’s Day cards for their mums.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①buy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for sb. = buy sb.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给某人买礼物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514350" indent="-514350"/>
            <a:r>
              <a:rPr lang="zh-CN" altLang="en-US" sz="2800" dirty="0"/>
              <a:t>如</a:t>
            </a:r>
            <a:r>
              <a:rPr lang="en-US" altLang="zh-CN" sz="2800" dirty="0"/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father often buys gifts for us.</a:t>
            </a:r>
          </a:p>
          <a:p>
            <a:pPr marL="514350" indent="-514350"/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 My father often buys us gifts.  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我爸爸经常给我们买礼物。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en-US" altLang="zh-CN" sz="2800" dirty="0">
                <a:cs typeface="Times New Roman" pitchFamily="18" charset="0"/>
              </a:rPr>
              <a:t>②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make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for sb.= make sb.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给某人制作某物</a:t>
            </a:r>
            <a:endParaRPr lang="en-US" altLang="zh-CN" sz="2800" dirty="0">
              <a:cs typeface="Times New Roman" pitchFamily="18" charset="0"/>
            </a:endParaRP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如</a:t>
            </a:r>
            <a:r>
              <a:rPr lang="en-US" altLang="zh-CN" sz="2800" dirty="0">
                <a:cs typeface="Times New Roman" pitchFamily="18" charset="0"/>
              </a:rPr>
              <a:t>:	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 often makes cakes for her children.</a:t>
            </a:r>
          </a:p>
          <a:p>
            <a:pPr marL="514350" indent="-514350"/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	She often makes her children cakes.</a:t>
            </a:r>
          </a:p>
          <a:p>
            <a:pPr marL="514350" indent="-514350"/>
            <a:r>
              <a:rPr lang="zh-CN" altLang="en-US" sz="2800" dirty="0">
                <a:cs typeface="Times New Roman" pitchFamily="18" charset="0"/>
              </a:rPr>
              <a:t>她经常给她的孩子们做蛋糕。</a:t>
            </a:r>
            <a:endParaRPr lang="en-US" altLang="zh-CN" sz="2800" dirty="0">
              <a:cs typeface="Times New Roman" pitchFamily="18" charset="0"/>
            </a:endParaRPr>
          </a:p>
        </p:txBody>
      </p:sp>
      <p:pic>
        <p:nvPicPr>
          <p:cNvPr id="3" name="图片 2" descr="母亲节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652963"/>
            <a:ext cx="194377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468313" y="1471613"/>
            <a:ext cx="8177212" cy="31083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514350" indent="-514350">
              <a:defRPr/>
            </a:pP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why not plan a special Mother’s Day for her? </a:t>
            </a:r>
          </a:p>
          <a:p>
            <a:pPr marL="514350" indent="-514350">
              <a:defRPr/>
            </a:pPr>
            <a:r>
              <a:rPr lang="zh-CN" altLang="en-US" sz="2800" dirty="0">
                <a:latin typeface="Times New Roman" pitchFamily="18" charset="0"/>
              </a:rPr>
              <a:t>为什么不为她计划一个特别的母亲节呢？</a:t>
            </a:r>
            <a:endParaRPr lang="en-US" altLang="zh-CN" sz="2800" dirty="0">
              <a:latin typeface="Times New Roman" pitchFamily="18" charset="0"/>
            </a:endParaRPr>
          </a:p>
          <a:p>
            <a:pPr>
              <a:defRPr/>
            </a:pPr>
            <a:r>
              <a:rPr lang="en-US" altLang="zh-CN" sz="2800" dirty="0">
                <a:latin typeface="Times New Roman" pitchFamily="18" charset="0"/>
              </a:rPr>
              <a:t>Why not do </a:t>
            </a:r>
            <a:r>
              <a:rPr lang="en-US" altLang="zh-CN" sz="2800" dirty="0" err="1">
                <a:latin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</a:rPr>
              <a:t>.=Why don’t you/we do </a:t>
            </a:r>
            <a:r>
              <a:rPr lang="en-US" altLang="zh-CN" sz="2800" dirty="0" err="1">
                <a:latin typeface="Times New Roman" pitchFamily="18" charset="0"/>
              </a:rPr>
              <a:t>sth</a:t>
            </a:r>
            <a:r>
              <a:rPr lang="en-US" altLang="zh-CN" sz="2800" dirty="0">
                <a:latin typeface="Times New Roman" pitchFamily="18" charset="0"/>
              </a:rPr>
              <a:t>.?</a:t>
            </a:r>
          </a:p>
          <a:p>
            <a:pPr>
              <a:defRPr/>
            </a:pPr>
            <a:r>
              <a:rPr lang="en-US" altLang="zh-CN" sz="2800" dirty="0">
                <a:latin typeface="Times New Roman" pitchFamily="18" charset="0"/>
              </a:rPr>
              <a:t> </a:t>
            </a:r>
            <a:r>
              <a:rPr lang="zh-CN" altLang="en-US" sz="2800" dirty="0">
                <a:latin typeface="Times New Roman" pitchFamily="18" charset="0"/>
              </a:rPr>
              <a:t>为什么不做某事呢？ 用于提出建议。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defRPr/>
            </a:pPr>
            <a:r>
              <a:rPr lang="zh-CN" altLang="en-US" sz="2800" dirty="0">
                <a:latin typeface="Times New Roman" pitchFamily="18" charset="0"/>
              </a:rPr>
              <a:t>如</a:t>
            </a:r>
            <a:r>
              <a:rPr lang="en-US" altLang="zh-CN" sz="2800" dirty="0">
                <a:latin typeface="Times New Roman" pitchFamily="18" charset="0"/>
              </a:rPr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Why not go out for a walk?</a:t>
            </a:r>
          </a:p>
          <a:p>
            <a:pPr marL="514350" indent="-514350">
              <a:defRPr/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=Why don’t you/we go out for a walk?</a:t>
            </a:r>
          </a:p>
          <a:p>
            <a:pPr>
              <a:defRPr/>
            </a:pP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为什么不出去走走呢？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母亲节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5225" y="4652963"/>
            <a:ext cx="27908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流程图: 文档 10"/>
          <p:cNvSpPr/>
          <p:nvPr/>
        </p:nvSpPr>
        <p:spPr>
          <a:xfrm flipV="1">
            <a:off x="0" y="4857750"/>
            <a:ext cx="9144000" cy="2000250"/>
          </a:xfrm>
          <a:prstGeom prst="flowChartDocumen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1331913" y="2852738"/>
            <a:ext cx="6191250" cy="1219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altLang="zh-CN" sz="9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Thank you!</a:t>
            </a:r>
            <a:endParaRPr lang="zh-CN" altLang="en-US" sz="9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33CC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楷体_GB2312"/>
              <a:ea typeface="楷体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740</Words>
  <Application>Microsoft Office PowerPoint</Application>
  <PresentationFormat>全屏显示(4:3)</PresentationFormat>
  <Paragraphs>142</Paragraphs>
  <Slides>14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john-grace</cp:lastModifiedBy>
  <cp:revision>74</cp:revision>
  <dcterms:created xsi:type="dcterms:W3CDTF">2016-12-30T08:24:01Z</dcterms:created>
  <dcterms:modified xsi:type="dcterms:W3CDTF">2017-02-17T00:53:26Z</dcterms:modified>
</cp:coreProperties>
</file>