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70" r:id="rId2"/>
    <p:sldId id="284" r:id="rId3"/>
    <p:sldId id="283" r:id="rId4"/>
    <p:sldId id="256" r:id="rId5"/>
    <p:sldId id="257" r:id="rId6"/>
    <p:sldId id="278" r:id="rId7"/>
    <p:sldId id="276" r:id="rId8"/>
    <p:sldId id="271" r:id="rId9"/>
    <p:sldId id="258" r:id="rId10"/>
    <p:sldId id="268" r:id="rId11"/>
    <p:sldId id="285" r:id="rId12"/>
    <p:sldId id="266" r:id="rId13"/>
    <p:sldId id="263" r:id="rId14"/>
    <p:sldId id="280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086600" y="6248400"/>
            <a:ext cx="1524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8100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2A8B52-B188-4C76-9383-7D6E585CCED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2134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CEDF1-DF60-4D4E-8075-82A62E76D0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3448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C7BE5-A1AF-4E3F-8493-8AC2E66913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6038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F4FDB-B824-4738-94BA-EF375FD9E0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6253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6BF3D-89E9-404D-85D0-BA3F18728E9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5820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FAFA2-9DE3-4216-B6FA-49C5570795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5196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685F5-C111-4E68-8752-D52CB576E2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1227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BF10B-0074-4A1E-8429-B8780D9A86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5017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946D2-1389-416D-8223-E5780754C94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97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5099A-0575-4C7A-BA1F-C32C6DBA8C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9081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90500"/>
            <a:ext cx="1752600" cy="58293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24000" y="190500"/>
            <a:ext cx="5105400" cy="58293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B7362-28CB-4C49-9E6D-39EA7B6418D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1268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90500"/>
            <a:ext cx="7010400" cy="152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905000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fld id="{CF9E496E-C2B3-44C4-85E1-2B7025F9F1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2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33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1034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>
          <a:solidFill>
            <a:schemeClr val="tx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2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2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sucai.com/detail-14748--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ooopic.com/ziku/2009-3-17/475110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hi.nipic.com/xiangjie161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ooopic.com/ziku/2009-3-29/486862.html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6" descr="纸袋"/>
          <p:cNvSpPr>
            <a:spLocks noChangeArrowheads="1" noChangeShapeType="1" noTextEdit="1"/>
          </p:cNvSpPr>
          <p:nvPr/>
        </p:nvSpPr>
        <p:spPr bwMode="auto">
          <a:xfrm>
            <a:off x="827584" y="1772816"/>
            <a:ext cx="6192837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方正粗倩简体"/>
                <a:ea typeface="方正粗倩简体"/>
              </a:rPr>
              <a:t>艺术字设计</a:t>
            </a:r>
            <a:endParaRPr lang="zh-CN" altLang="en-US" sz="3600" b="1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3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方正粗倩简体"/>
              <a:ea typeface="方正粗倩简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教学\教学设计-课件\初三\字体设计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72"/>
          <a:stretch/>
        </p:blipFill>
        <p:spPr bwMode="auto">
          <a:xfrm>
            <a:off x="899592" y="817938"/>
            <a:ext cx="7376673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16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16.nipic.com/20110826/8179001_114054026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8"/>
          <a:stretch/>
        </p:blipFill>
        <p:spPr bwMode="auto">
          <a:xfrm>
            <a:off x="0" y="44624"/>
            <a:ext cx="9086189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5" descr="AI_cd0006_01573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0" t="22041" r="10846" b="27386"/>
          <a:stretch/>
        </p:blipFill>
        <p:spPr bwMode="auto">
          <a:xfrm>
            <a:off x="9861" y="44624"/>
            <a:ext cx="9098643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pic_147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56" b="78140"/>
          <a:stretch>
            <a:fillRect/>
          </a:stretch>
        </p:blipFill>
        <p:spPr bwMode="auto">
          <a:xfrm>
            <a:off x="2124075" y="1509713"/>
            <a:ext cx="5256213" cy="2206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pic_147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75" r="60332" b="12637"/>
          <a:stretch>
            <a:fillRect/>
          </a:stretch>
        </p:blipFill>
        <p:spPr bwMode="auto">
          <a:xfrm>
            <a:off x="2125663" y="3884613"/>
            <a:ext cx="5183187" cy="2281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9"/>
          <p:cNvSpPr txBox="1">
            <a:spLocks noChangeArrowheads="1"/>
          </p:cNvSpPr>
          <p:nvPr/>
        </p:nvSpPr>
        <p:spPr bwMode="auto">
          <a:xfrm>
            <a:off x="1619250" y="627063"/>
            <a:ext cx="5329014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3600" dirty="0">
                <a:ea typeface="方正粗倩简体" pitchFamily="65" charset="-122"/>
              </a:rPr>
              <a:t>先来看看字体的演变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53"/>
          <a:stretch>
            <a:fillRect/>
          </a:stretch>
        </p:blipFill>
        <p:spPr bwMode="auto">
          <a:xfrm>
            <a:off x="539750" y="1700213"/>
            <a:ext cx="81375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735013" y="4959350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楷体_GB2312" pitchFamily="49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楷体_GB2312" pitchFamily="49" charset="-122"/>
              </a:rPr>
              <a:t>鱼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719263" y="5032375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大标宋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大标宋简体" pitchFamily="2" charset="-122"/>
              </a:rPr>
              <a:t>鱼</a:t>
            </a:r>
            <a:endParaRPr lang="zh-CN" altLang="en-US" b="1">
              <a:solidFill>
                <a:schemeClr val="tx2"/>
              </a:solidFill>
            </a:endParaRP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2727325" y="5032375"/>
            <a:ext cx="692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chemeClr val="tx2"/>
                </a:solidFill>
                <a:ea typeface="方正大黑简体" pitchFamily="2" charset="-122"/>
              </a:rPr>
              <a:t>马</a:t>
            </a:r>
          </a:p>
          <a:p>
            <a:pPr eaLnBrk="1" hangingPunct="1"/>
            <a:r>
              <a:rPr lang="zh-CN" altLang="en-US" sz="4000">
                <a:solidFill>
                  <a:schemeClr val="tx2"/>
                </a:solidFill>
                <a:ea typeface="方正大黑简体" pitchFamily="2" charset="-122"/>
              </a:rPr>
              <a:t>鱼</a:t>
            </a:r>
            <a:endParaRPr lang="zh-CN" altLang="en-US" b="1">
              <a:solidFill>
                <a:schemeClr val="tx2"/>
              </a:solidFill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5076825" y="5035550"/>
            <a:ext cx="6937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细珊瑚简体" pitchFamily="65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细珊瑚简体" pitchFamily="65" charset="-122"/>
              </a:rPr>
              <a:t>鱼</a:t>
            </a:r>
          </a:p>
        </p:txBody>
      </p:sp>
      <p:sp>
        <p:nvSpPr>
          <p:cNvPr id="6151" name="Text Box 9"/>
          <p:cNvSpPr txBox="1">
            <a:spLocks noChangeArrowheads="1"/>
          </p:cNvSpPr>
          <p:nvPr/>
        </p:nvSpPr>
        <p:spPr bwMode="auto">
          <a:xfrm>
            <a:off x="3851275" y="5035550"/>
            <a:ext cx="6937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准圆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准圆简体" pitchFamily="2" charset="-122"/>
              </a:rPr>
              <a:t>鱼</a:t>
            </a:r>
          </a:p>
        </p:txBody>
      </p:sp>
      <p:sp>
        <p:nvSpPr>
          <p:cNvPr id="6152" name="Text Box 10"/>
          <p:cNvSpPr txBox="1">
            <a:spLocks noChangeArrowheads="1"/>
          </p:cNvSpPr>
          <p:nvPr/>
        </p:nvSpPr>
        <p:spPr bwMode="auto">
          <a:xfrm>
            <a:off x="6300788" y="5029200"/>
            <a:ext cx="6937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综艺简体" pitchFamily="2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方正综艺简体" pitchFamily="2" charset="-122"/>
              </a:rPr>
              <a:t>鱼</a:t>
            </a:r>
          </a:p>
        </p:txBody>
      </p:sp>
      <p:sp>
        <p:nvSpPr>
          <p:cNvPr id="6153" name="Text Box 11"/>
          <p:cNvSpPr txBox="1">
            <a:spLocks noChangeArrowheads="1"/>
          </p:cNvSpPr>
          <p:nvPr/>
        </p:nvSpPr>
        <p:spPr bwMode="auto">
          <a:xfrm>
            <a:off x="7551738" y="4997450"/>
            <a:ext cx="692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文鼎胡子体" pitchFamily="33" charset="-122"/>
              </a:rPr>
              <a:t>马</a:t>
            </a:r>
          </a:p>
          <a:p>
            <a:pPr eaLnBrk="1" hangingPunct="1"/>
            <a:r>
              <a:rPr lang="zh-CN" altLang="en-US" sz="4000" b="1">
                <a:solidFill>
                  <a:schemeClr val="tx2"/>
                </a:solidFill>
                <a:ea typeface="文鼎胡子体" pitchFamily="33" charset="-122"/>
              </a:rPr>
              <a:t>鱼</a:t>
            </a:r>
          </a:p>
        </p:txBody>
      </p:sp>
      <p:sp>
        <p:nvSpPr>
          <p:cNvPr id="6154" name="WordArt 12"/>
          <p:cNvSpPr>
            <a:spLocks noChangeArrowheads="1" noChangeShapeType="1" noTextEdit="1"/>
          </p:cNvSpPr>
          <p:nvPr/>
        </p:nvSpPr>
        <p:spPr bwMode="auto">
          <a:xfrm>
            <a:off x="1619250" y="620713"/>
            <a:ext cx="41052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多变的字体设计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SL104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25538"/>
            <a:ext cx="4335463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775" y="1052513"/>
            <a:ext cx="3578225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 descr="132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1125539"/>
            <a:ext cx="3486150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6016625" y="1268413"/>
            <a:ext cx="3079750" cy="5400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晚来风定钓丝闲</a:t>
            </a:r>
            <a:endParaRPr lang="en-US" altLang="zh-CN" sz="5200" b="1" dirty="0"/>
          </a:p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上下是新月千里水</a:t>
            </a:r>
            <a:endParaRPr lang="en-US" altLang="zh-CN" sz="5200" b="1" dirty="0"/>
          </a:p>
          <a:p>
            <a:pPr algn="just" eaLnBrk="1" hangingPunct="1">
              <a:lnSpc>
                <a:spcPct val="125000"/>
              </a:lnSpc>
            </a:pPr>
            <a:r>
              <a:rPr lang="zh-CN" altLang="en-US" sz="5200" b="1" dirty="0"/>
              <a:t>天一色看孤鸿明灭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1619250" y="523875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/>
              <a:t>试比较一下左右两幅作品字体的特征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 animBg="1"/>
      <p:bldP spid="327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1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4" r="24866"/>
          <a:stretch>
            <a:fillRect/>
          </a:stretch>
        </p:blipFill>
        <p:spPr bwMode="auto">
          <a:xfrm>
            <a:off x="4604910" y="260648"/>
            <a:ext cx="4534153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1670898"/>
            <a:ext cx="3022128" cy="226215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2800" b="1" dirty="0" smtClean="0">
                <a:latin typeface="+mn-ea"/>
                <a:ea typeface="+mn-ea"/>
              </a:rPr>
              <a:t>字体设计的要点</a:t>
            </a:r>
            <a:endParaRPr lang="en-US" altLang="zh-CN" sz="2800" b="1" dirty="0" smtClean="0"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6600" b="1" dirty="0" smtClean="0">
                <a:latin typeface="+mn-ea"/>
                <a:ea typeface="+mn-ea"/>
              </a:rPr>
              <a:t>笔画</a:t>
            </a:r>
            <a:endParaRPr lang="zh-CN" altLang="en-US" sz="66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8" descr="OOOPIC_anyexl_200903179a822ad460e291b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9" t="37813" r="3604" b="24374"/>
          <a:stretch>
            <a:fillRect/>
          </a:stretch>
        </p:blipFill>
        <p:spPr bwMode="auto">
          <a:xfrm>
            <a:off x="0" y="4170061"/>
            <a:ext cx="6516216" cy="268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1368058"/>
            <a:ext cx="2827297" cy="249299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3200" b="1" dirty="0" smtClean="0">
                <a:latin typeface="+mn-ea"/>
                <a:ea typeface="+mn-ea"/>
              </a:rPr>
              <a:t>字体设计要点</a:t>
            </a:r>
            <a:endParaRPr lang="en-US" altLang="zh-CN" sz="3200" b="1" dirty="0" smtClean="0"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7200" b="1" dirty="0" smtClean="0">
                <a:latin typeface="+mn-ea"/>
                <a:ea typeface="+mn-ea"/>
              </a:rPr>
              <a:t>装饰</a:t>
            </a:r>
            <a:endParaRPr lang="zh-CN" altLang="en-US" sz="7200" b="1" dirty="0">
              <a:latin typeface="+mn-ea"/>
              <a:ea typeface="+mn-ea"/>
            </a:endParaRPr>
          </a:p>
        </p:txBody>
      </p:sp>
      <p:pic>
        <p:nvPicPr>
          <p:cNvPr id="10242" name="Picture 6" descr="200811485128824_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370954"/>
            <a:ext cx="4608512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211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84" b="29260"/>
          <a:stretch/>
        </p:blipFill>
        <p:spPr bwMode="auto">
          <a:xfrm>
            <a:off x="4500563" y="5045450"/>
            <a:ext cx="4248150" cy="14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8" descr="2112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7" b="27970"/>
          <a:stretch/>
        </p:blipFill>
        <p:spPr bwMode="auto">
          <a:xfrm>
            <a:off x="4500563" y="3553921"/>
            <a:ext cx="4233692" cy="142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1" descr="2113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7" r="35178" b="8773"/>
          <a:stretch/>
        </p:blipFill>
        <p:spPr bwMode="auto">
          <a:xfrm>
            <a:off x="5580112" y="464732"/>
            <a:ext cx="3154143" cy="303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4" descr="2114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4" b="10147"/>
          <a:stretch/>
        </p:blipFill>
        <p:spPr bwMode="auto">
          <a:xfrm>
            <a:off x="60325" y="3553920"/>
            <a:ext cx="4224338" cy="2899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75656" y="640467"/>
            <a:ext cx="3240931" cy="175432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+mn-ea"/>
                <a:ea typeface="+mn-ea"/>
              </a:rPr>
              <a:t>字体设计原则</a:t>
            </a:r>
            <a:endParaRPr lang="en-US" altLang="zh-CN" sz="28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bg1"/>
                </a:solidFill>
                <a:latin typeface="+mn-ea"/>
                <a:ea typeface="+mn-ea"/>
              </a:rPr>
              <a:t>变化与统一</a:t>
            </a:r>
            <a:endParaRPr lang="zh-CN" altLang="en-US" sz="96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教学\教学设计-课件\初三\18-3多变的字体设计\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176" y="429196"/>
            <a:ext cx="4379824" cy="350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教学\教学设计-课件\初三\18-3多变的字体设计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7" y="1399078"/>
            <a:ext cx="4326509" cy="217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教学\教学设计-课件\初三\18-3多变的字体设计\08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30" y="354246"/>
            <a:ext cx="3421884" cy="98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教学\教学设计-课件\初三\18-3多变的字体设计\0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3" y="3552607"/>
            <a:ext cx="4368361" cy="330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教学\教学设计-课件\初三\18-3多变的字体设计\1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365" y="4221088"/>
            <a:ext cx="2621017" cy="242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教学\教学设计-课件\初三\18-3多变的字体设计\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1" y="4622402"/>
            <a:ext cx="4762433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教学\教学设计-课件\初三\18-3多变的字体设计\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57359"/>
            <a:ext cx="3754299" cy="265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教学\教学设计-课件\初三\18-3多变的字体设计\08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44" y="498262"/>
            <a:ext cx="3421884" cy="98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教学\教学设计-课件\初三\18-3多变的字体设计\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33" y="2852936"/>
            <a:ext cx="3921268" cy="368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2116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3" r="6585"/>
          <a:stretch/>
        </p:blipFill>
        <p:spPr bwMode="auto">
          <a:xfrm>
            <a:off x="361216" y="1611965"/>
            <a:ext cx="3706728" cy="2825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032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117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58" b="8892"/>
          <a:stretch/>
        </p:blipFill>
        <p:spPr bwMode="auto">
          <a:xfrm>
            <a:off x="1691680" y="1255801"/>
            <a:ext cx="5832475" cy="3701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OOOPIC_anyexl_2009032971b9e1b0805f2b5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1" t="30287" r="9157" b="17690"/>
          <a:stretch>
            <a:fillRect/>
          </a:stretch>
        </p:blipFill>
        <p:spPr bwMode="auto">
          <a:xfrm>
            <a:off x="900113" y="692150"/>
            <a:ext cx="7847012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1816100" y="446088"/>
            <a:ext cx="142218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  <a:ea typeface="文鼎弹簧体" pitchFamily="33" charset="-122"/>
              </a:rPr>
              <a:t>作业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476375" y="1412875"/>
            <a:ext cx="7056438" cy="152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4000" b="1">
                <a:latin typeface="汉仪竹节体简" pitchFamily="49" charset="-122"/>
                <a:ea typeface="汉仪竹节体简" pitchFamily="49" charset="-122"/>
              </a:rPr>
              <a:t>    </a:t>
            </a:r>
            <a:r>
              <a:rPr lang="zh-CN" altLang="en-US" sz="4000" b="1">
                <a:latin typeface="汉仪竹节体简" pitchFamily="49" charset="-122"/>
                <a:ea typeface="汉仪竹节体简" pitchFamily="49" charset="-122"/>
              </a:rPr>
              <a:t>以自己的姓名为内容，进行</a:t>
            </a:r>
            <a:r>
              <a:rPr lang="en-US" altLang="zh-CN" sz="4000" b="1">
                <a:latin typeface="汉仪竹节体简" pitchFamily="49" charset="-122"/>
                <a:ea typeface="汉仪竹节体简" pitchFamily="49" charset="-122"/>
              </a:rPr>
              <a:t>1-2</a:t>
            </a:r>
            <a:r>
              <a:rPr lang="zh-CN" altLang="en-US" sz="4000" b="1">
                <a:latin typeface="汉仪竹节体简" pitchFamily="49" charset="-122"/>
                <a:ea typeface="汉仪竹节体简" pitchFamily="49" charset="-122"/>
              </a:rPr>
              <a:t>种美术字体设计。</a:t>
            </a: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1547813" y="3036888"/>
            <a:ext cx="705643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以自己的姓名为内容，进行</a:t>
            </a:r>
            <a:r>
              <a:rPr lang="en-US" altLang="zh-CN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1-2</a:t>
            </a:r>
            <a:r>
              <a:rPr lang="zh-CN" altLang="en-US" sz="4000" b="1" dirty="0">
                <a:solidFill>
                  <a:srgbClr val="FF0000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种美术字体设计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1387</TotalTime>
  <Words>100</Words>
  <Application>Microsoft Office PowerPoint</Application>
  <PresentationFormat>全屏显示(4:3)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Echo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tianqiang</dc:creator>
  <cp:lastModifiedBy>TIANQIANG</cp:lastModifiedBy>
  <cp:revision>36</cp:revision>
  <dcterms:created xsi:type="dcterms:W3CDTF">2008-03-24T13:17:04Z</dcterms:created>
  <dcterms:modified xsi:type="dcterms:W3CDTF">2015-06-30T08:02:31Z</dcterms:modified>
</cp:coreProperties>
</file>