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13"/>
  </p:notesMasterIdLst>
  <p:sldIdLst>
    <p:sldId id="307" r:id="rId2"/>
    <p:sldId id="308" r:id="rId3"/>
    <p:sldId id="306" r:id="rId4"/>
    <p:sldId id="309" r:id="rId5"/>
    <p:sldId id="289" r:id="rId6"/>
    <p:sldId id="310" r:id="rId7"/>
    <p:sldId id="311" r:id="rId8"/>
    <p:sldId id="312" r:id="rId9"/>
    <p:sldId id="313" r:id="rId10"/>
    <p:sldId id="291" r:id="rId11"/>
    <p:sldId id="299" r:id="rId1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A44A"/>
    <a:srgbClr val="FF0000"/>
    <a:srgbClr val="0000FF"/>
    <a:srgbClr val="000000"/>
    <a:srgbClr val="000066"/>
    <a:srgbClr val="FF6600"/>
    <a:srgbClr val="1F7703"/>
    <a:srgbClr val="6600CC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2280" autoAdjust="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pPr>
              <a:defRPr/>
            </a:pPr>
            <a:fld id="{EE9F9369-89A3-4AF7-B4B3-3162A56FD23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368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687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99227959-3EBE-47E9-A1A4-5DB0B519067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8AE2E6-EA85-4EFC-9A8D-34BB8D66E6B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F5ADD0-8A94-4DE4-A24E-F1A4CDD5201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1E6290-F53C-4A7B-B7CF-07B03887013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0EF6E8-AE7F-41FC-9DCF-92FE531EBF6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3D938F-C400-4BDD-A15A-90592776A4E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266F7E-510F-431D-BF99-7983B4B305D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ED29F1-6E40-4B01-B2EA-5956975D307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E22CCC-FE9C-4163-81E8-05BF33D867D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A176EF-BC66-4D2C-A5BF-BE0FA5141C4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EEECE8-05C5-438A-8268-E79B398FD47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150938" y="214313"/>
            <a:ext cx="7804150" cy="5918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777182-1395-4461-AFD0-7CB8D3282CD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1182688" y="2017713"/>
            <a:ext cx="381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1182688" y="4151313"/>
            <a:ext cx="381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BE0FDE-52D6-4E1E-B933-A1F30D55D8C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5846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5847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5848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58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58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58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>
              <a:defRPr/>
            </a:pPr>
            <a:fld id="{B9170859-BF25-481B-91A4-D66E5B19F1D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</p:sldLayoutIdLst>
  <p:transition spd="med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/>
          <p:cNvSpPr txBox="1">
            <a:spLocks noChangeArrowheads="1"/>
          </p:cNvSpPr>
          <p:nvPr/>
        </p:nvSpPr>
        <p:spPr bwMode="auto">
          <a:xfrm>
            <a:off x="827088" y="1628775"/>
            <a:ext cx="77771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chemeClr val="hlink"/>
                </a:solidFill>
              </a:rPr>
              <a:t>实验活动</a:t>
            </a:r>
            <a:r>
              <a:rPr lang="en-US" altLang="zh-CN" sz="3600">
                <a:solidFill>
                  <a:schemeClr val="hlink"/>
                </a:solidFill>
              </a:rPr>
              <a:t>8   </a:t>
            </a:r>
            <a:r>
              <a:rPr lang="zh-CN" altLang="en-US" sz="3600">
                <a:solidFill>
                  <a:schemeClr val="hlink"/>
                </a:solidFill>
              </a:rPr>
              <a:t>粗盐中难溶性杂质的去除</a:t>
            </a:r>
          </a:p>
        </p:txBody>
      </p:sp>
      <p:grpSp>
        <p:nvGrpSpPr>
          <p:cNvPr id="3075" name="Group 5"/>
          <p:cNvGrpSpPr>
            <a:grpSpLocks/>
          </p:cNvGrpSpPr>
          <p:nvPr/>
        </p:nvGrpSpPr>
        <p:grpSpPr bwMode="auto">
          <a:xfrm>
            <a:off x="757238" y="3500438"/>
            <a:ext cx="3908425" cy="2016125"/>
            <a:chOff x="22" y="1797"/>
            <a:chExt cx="2883" cy="1323"/>
          </a:xfrm>
        </p:grpSpPr>
        <p:pic>
          <p:nvPicPr>
            <p:cNvPr id="3083" name="Picture 6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2" y="1797"/>
              <a:ext cx="786" cy="1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84" name="AutoShape 7"/>
            <p:cNvSpPr>
              <a:spLocks noChangeArrowheads="1"/>
            </p:cNvSpPr>
            <p:nvPr/>
          </p:nvSpPr>
          <p:spPr bwMode="auto">
            <a:xfrm>
              <a:off x="627" y="2522"/>
              <a:ext cx="453" cy="318"/>
            </a:xfrm>
            <a:prstGeom prst="rightArrow">
              <a:avLst>
                <a:gd name="adj1" fmla="val 50000"/>
                <a:gd name="adj2" fmla="val 3561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3085" name="Picture 8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71" y="1842"/>
              <a:ext cx="1734" cy="1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86" name="AutoShape 9"/>
            <p:cNvSpPr>
              <a:spLocks noChangeArrowheads="1"/>
            </p:cNvSpPr>
            <p:nvPr/>
          </p:nvSpPr>
          <p:spPr bwMode="auto">
            <a:xfrm>
              <a:off x="1806" y="2523"/>
              <a:ext cx="453" cy="318"/>
            </a:xfrm>
            <a:prstGeom prst="rightArrow">
              <a:avLst>
                <a:gd name="adj1" fmla="val 50000"/>
                <a:gd name="adj2" fmla="val 3561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076" name="Group 10"/>
          <p:cNvGrpSpPr>
            <a:grpSpLocks/>
          </p:cNvGrpSpPr>
          <p:nvPr/>
        </p:nvGrpSpPr>
        <p:grpSpPr bwMode="auto">
          <a:xfrm>
            <a:off x="4760913" y="3579813"/>
            <a:ext cx="1895475" cy="1936750"/>
            <a:chOff x="2940" y="1842"/>
            <a:chExt cx="1399" cy="1271"/>
          </a:xfrm>
        </p:grpSpPr>
        <p:pic>
          <p:nvPicPr>
            <p:cNvPr id="77835" name="Picture 11" descr="pic_2863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424" y="1842"/>
              <a:ext cx="915" cy="1271"/>
            </a:xfrm>
            <a:prstGeom prst="rect">
              <a:avLst/>
            </a:prstGeom>
            <a:noFill/>
            <a:effectLst>
              <a:outerShdw dist="35921" dir="2700000" algn="ctr" rotWithShape="0">
                <a:srgbClr val="808080"/>
              </a:outerShdw>
            </a:effectLst>
          </p:spPr>
        </p:pic>
        <p:sp>
          <p:nvSpPr>
            <p:cNvPr id="3082" name="AutoShape 12"/>
            <p:cNvSpPr>
              <a:spLocks noChangeArrowheads="1"/>
            </p:cNvSpPr>
            <p:nvPr/>
          </p:nvSpPr>
          <p:spPr bwMode="auto">
            <a:xfrm>
              <a:off x="2940" y="2478"/>
              <a:ext cx="453" cy="318"/>
            </a:xfrm>
            <a:prstGeom prst="rightArrow">
              <a:avLst>
                <a:gd name="adj1" fmla="val 50000"/>
                <a:gd name="adj2" fmla="val 3561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077" name="Group 13"/>
          <p:cNvGrpSpPr>
            <a:grpSpLocks/>
          </p:cNvGrpSpPr>
          <p:nvPr/>
        </p:nvGrpSpPr>
        <p:grpSpPr bwMode="auto">
          <a:xfrm>
            <a:off x="6794500" y="3502025"/>
            <a:ext cx="1738313" cy="1998663"/>
            <a:chOff x="4377" y="1797"/>
            <a:chExt cx="1283" cy="1312"/>
          </a:xfrm>
        </p:grpSpPr>
        <p:pic>
          <p:nvPicPr>
            <p:cNvPr id="77838" name="Picture 14" descr="pic_28633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818" y="1797"/>
              <a:ext cx="842" cy="1312"/>
            </a:xfrm>
            <a:prstGeom prst="rect">
              <a:avLst/>
            </a:prstGeom>
            <a:noFill/>
            <a:effectLst>
              <a:outerShdw dist="35921" dir="2700000" algn="ctr" rotWithShape="0">
                <a:srgbClr val="808080"/>
              </a:outerShdw>
            </a:effectLst>
          </p:spPr>
        </p:pic>
        <p:sp>
          <p:nvSpPr>
            <p:cNvPr id="3080" name="AutoShape 15"/>
            <p:cNvSpPr>
              <a:spLocks noChangeArrowheads="1"/>
            </p:cNvSpPr>
            <p:nvPr/>
          </p:nvSpPr>
          <p:spPr bwMode="auto">
            <a:xfrm>
              <a:off x="4377" y="2387"/>
              <a:ext cx="453" cy="318"/>
            </a:xfrm>
            <a:prstGeom prst="rightArrow">
              <a:avLst>
                <a:gd name="adj1" fmla="val 50000"/>
                <a:gd name="adj2" fmla="val 3561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078" name="Text Box 16"/>
          <p:cNvSpPr txBox="1">
            <a:spLocks noChangeArrowheads="1"/>
          </p:cNvSpPr>
          <p:nvPr/>
        </p:nvSpPr>
        <p:spPr bwMode="auto">
          <a:xfrm>
            <a:off x="6156325" y="5991225"/>
            <a:ext cx="23439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0033CC"/>
                </a:solidFill>
              </a:rPr>
              <a:t>2017</a:t>
            </a:r>
            <a:r>
              <a:rPr lang="zh-CN" altLang="en-US" sz="2800" dirty="0" smtClean="0">
                <a:solidFill>
                  <a:srgbClr val="0033CC"/>
                </a:solidFill>
              </a:rPr>
              <a:t>年</a:t>
            </a:r>
            <a:r>
              <a:rPr lang="en-US" altLang="zh-CN" sz="2800" dirty="0" smtClean="0">
                <a:solidFill>
                  <a:srgbClr val="0033CC"/>
                </a:solidFill>
              </a:rPr>
              <a:t>4</a:t>
            </a:r>
            <a:r>
              <a:rPr lang="zh-CN" altLang="en-US" sz="2800" dirty="0" smtClean="0">
                <a:solidFill>
                  <a:srgbClr val="0033CC"/>
                </a:solidFill>
              </a:rPr>
              <a:t>月</a:t>
            </a:r>
            <a:r>
              <a:rPr lang="en-US" altLang="zh-CN" sz="2800" smtClean="0">
                <a:solidFill>
                  <a:srgbClr val="0033CC"/>
                </a:solidFill>
              </a:rPr>
              <a:t>2</a:t>
            </a:r>
            <a:r>
              <a:rPr lang="zh-CN" altLang="en-US" sz="2800" smtClean="0">
                <a:solidFill>
                  <a:srgbClr val="0033CC"/>
                </a:solidFill>
              </a:rPr>
              <a:t>日</a:t>
            </a:r>
            <a:endParaRPr lang="zh-CN" altLang="en-US" sz="2800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4"/>
          <p:cNvSpPr txBox="1">
            <a:spLocks noChangeArrowheads="1"/>
          </p:cNvSpPr>
          <p:nvPr/>
        </p:nvSpPr>
        <p:spPr bwMode="auto">
          <a:xfrm>
            <a:off x="468313" y="1985963"/>
            <a:ext cx="2622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0000FF"/>
                </a:solidFill>
              </a:rPr>
              <a:t>【</a:t>
            </a:r>
            <a:r>
              <a:rPr lang="zh-CN" altLang="en-US" sz="3200">
                <a:solidFill>
                  <a:srgbClr val="0000FF"/>
                </a:solidFill>
              </a:rPr>
              <a:t>实验目的</a:t>
            </a:r>
            <a:r>
              <a:rPr lang="en-US" altLang="zh-CN" sz="3200">
                <a:solidFill>
                  <a:srgbClr val="0000FF"/>
                </a:solidFill>
              </a:rPr>
              <a:t>】</a:t>
            </a:r>
          </a:p>
        </p:txBody>
      </p:sp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1111250" y="2636838"/>
            <a:ext cx="582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、体验固体混合物初步提纯的实验过程。</a:t>
            </a: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1130300" y="3263900"/>
            <a:ext cx="7042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、学习蒸发操作技能，巩固溶解、过滤操作技能。</a:t>
            </a:r>
          </a:p>
        </p:txBody>
      </p:sp>
      <p:sp>
        <p:nvSpPr>
          <p:cNvPr id="78855" name="Text Box 7"/>
          <p:cNvSpPr txBox="1">
            <a:spLocks noChangeArrowheads="1"/>
          </p:cNvSpPr>
          <p:nvPr/>
        </p:nvSpPr>
        <p:spPr bwMode="auto">
          <a:xfrm>
            <a:off x="468313" y="3781425"/>
            <a:ext cx="26225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0000FF"/>
                </a:solidFill>
              </a:rPr>
              <a:t>【</a:t>
            </a:r>
            <a:r>
              <a:rPr lang="zh-CN" altLang="en-US" sz="3200">
                <a:solidFill>
                  <a:srgbClr val="0000FF"/>
                </a:solidFill>
              </a:rPr>
              <a:t>实验用品</a:t>
            </a:r>
            <a:r>
              <a:rPr lang="en-US" altLang="zh-CN" sz="3200">
                <a:solidFill>
                  <a:srgbClr val="0000FF"/>
                </a:solidFill>
              </a:rPr>
              <a:t>】</a:t>
            </a:r>
          </a:p>
        </p:txBody>
      </p:sp>
      <p:sp>
        <p:nvSpPr>
          <p:cNvPr id="78856" name="Text Box 8"/>
          <p:cNvSpPr txBox="1">
            <a:spLocks noChangeArrowheads="1"/>
          </p:cNvSpPr>
          <p:nvPr/>
        </p:nvSpPr>
        <p:spPr bwMode="auto">
          <a:xfrm>
            <a:off x="1111250" y="4618038"/>
            <a:ext cx="76517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烧杯、玻璃棒、蒸发皿、坩埚钳、酒精灯、漏斗、药匙</a:t>
            </a:r>
          </a:p>
          <a:p>
            <a:r>
              <a:rPr lang="zh-CN" altLang="en-US"/>
              <a:t>量筒（</a:t>
            </a:r>
            <a:r>
              <a:rPr lang="en-US" altLang="zh-CN"/>
              <a:t>10mL</a:t>
            </a:r>
            <a:r>
              <a:rPr lang="zh-CN" altLang="en-US"/>
              <a:t>）、铁架台（带铁圈）、托盘天平、滤纸、</a:t>
            </a:r>
          </a:p>
          <a:p>
            <a:r>
              <a:rPr lang="zh-CN" altLang="en-US"/>
              <a:t>火柴</a:t>
            </a:r>
          </a:p>
        </p:txBody>
      </p:sp>
      <p:sp>
        <p:nvSpPr>
          <p:cNvPr id="4103" name="Text Box 10"/>
          <p:cNvSpPr txBox="1">
            <a:spLocks noChangeArrowheads="1"/>
          </p:cNvSpPr>
          <p:nvPr/>
        </p:nvSpPr>
        <p:spPr bwMode="auto">
          <a:xfrm>
            <a:off x="1042988" y="1120775"/>
            <a:ext cx="77771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hlink"/>
                </a:solidFill>
              </a:rPr>
              <a:t>实验活动</a:t>
            </a:r>
            <a:r>
              <a:rPr lang="en-US" altLang="zh-CN" sz="3200">
                <a:solidFill>
                  <a:schemeClr val="hlink"/>
                </a:solidFill>
              </a:rPr>
              <a:t>8   </a:t>
            </a:r>
            <a:r>
              <a:rPr lang="zh-CN" altLang="en-US" sz="3200">
                <a:solidFill>
                  <a:schemeClr val="hlink"/>
                </a:solidFill>
              </a:rPr>
              <a:t>粗盐中难溶性杂质的去除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8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78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5" grpId="0"/>
      <p:bldP spid="7885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13" name="Text Box 13"/>
          <p:cNvSpPr txBox="1">
            <a:spLocks noChangeArrowheads="1"/>
          </p:cNvSpPr>
          <p:nvPr/>
        </p:nvSpPr>
        <p:spPr bwMode="auto">
          <a:xfrm>
            <a:off x="3976688" y="3233738"/>
            <a:ext cx="262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不溶性杂质：泥沙</a:t>
            </a: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997325" y="3952875"/>
            <a:ext cx="1993900" cy="1368425"/>
            <a:chOff x="1987" y="2976"/>
            <a:chExt cx="1256" cy="862"/>
          </a:xfrm>
        </p:grpSpPr>
        <p:sp>
          <p:nvSpPr>
            <p:cNvPr id="5138" name="Text Box 14"/>
            <p:cNvSpPr txBox="1">
              <a:spLocks noChangeArrowheads="1"/>
            </p:cNvSpPr>
            <p:nvPr/>
          </p:nvSpPr>
          <p:spPr bwMode="auto">
            <a:xfrm>
              <a:off x="1987" y="3233"/>
              <a:ext cx="10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/>
                <a:t>可溶性</a:t>
              </a:r>
              <a:r>
                <a:rPr lang="zh-CN" altLang="en-US">
                  <a:solidFill>
                    <a:schemeClr val="hlink"/>
                  </a:solidFill>
                </a:rPr>
                <a:t>杂质</a:t>
              </a:r>
            </a:p>
          </p:txBody>
        </p:sp>
        <p:sp>
          <p:nvSpPr>
            <p:cNvPr id="5139" name="AutoShape 15"/>
            <p:cNvSpPr>
              <a:spLocks/>
            </p:cNvSpPr>
            <p:nvPr/>
          </p:nvSpPr>
          <p:spPr bwMode="auto">
            <a:xfrm>
              <a:off x="3152" y="2976"/>
              <a:ext cx="91" cy="862"/>
            </a:xfrm>
            <a:prstGeom prst="leftBrace">
              <a:avLst>
                <a:gd name="adj1" fmla="val 78938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76816" name="Text Box 16"/>
          <p:cNvSpPr txBox="1">
            <a:spLocks noChangeArrowheads="1"/>
          </p:cNvSpPr>
          <p:nvPr/>
        </p:nvSpPr>
        <p:spPr bwMode="auto">
          <a:xfrm>
            <a:off x="6062663" y="3665538"/>
            <a:ext cx="9636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CaCl</a:t>
            </a:r>
            <a:r>
              <a:rPr lang="en-US" altLang="zh-CN" baseline="-25000"/>
              <a:t>2</a:t>
            </a:r>
            <a:endParaRPr lang="en-US" altLang="zh-CN"/>
          </a:p>
        </p:txBody>
      </p:sp>
      <p:sp>
        <p:nvSpPr>
          <p:cNvPr id="76817" name="Text Box 17"/>
          <p:cNvSpPr txBox="1">
            <a:spLocks noChangeArrowheads="1"/>
          </p:cNvSpPr>
          <p:nvPr/>
        </p:nvSpPr>
        <p:spPr bwMode="auto">
          <a:xfrm>
            <a:off x="6081713" y="4124325"/>
            <a:ext cx="1030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MgCl</a:t>
            </a:r>
            <a:r>
              <a:rPr lang="en-US" altLang="zh-CN" baseline="-25000"/>
              <a:t>2</a:t>
            </a:r>
            <a:endParaRPr lang="en-US" altLang="zh-CN"/>
          </a:p>
        </p:txBody>
      </p:sp>
      <p:sp>
        <p:nvSpPr>
          <p:cNvPr id="76818" name="Text Box 18"/>
          <p:cNvSpPr txBox="1">
            <a:spLocks noChangeArrowheads="1"/>
          </p:cNvSpPr>
          <p:nvPr/>
        </p:nvSpPr>
        <p:spPr bwMode="auto">
          <a:xfrm>
            <a:off x="6081713" y="4556125"/>
            <a:ext cx="11769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dirty="0" smtClean="0"/>
              <a:t>Na</a:t>
            </a:r>
            <a:r>
              <a:rPr lang="en-US" altLang="zh-CN" baseline="-25000" dirty="0" smtClean="0"/>
              <a:t>2</a:t>
            </a:r>
            <a:r>
              <a:rPr lang="en-US" altLang="zh-CN" dirty="0" smtClean="0"/>
              <a:t>SO</a:t>
            </a:r>
            <a:r>
              <a:rPr lang="en-US" altLang="zh-CN" baseline="-25000" dirty="0" smtClean="0"/>
              <a:t>4</a:t>
            </a:r>
            <a:endParaRPr lang="en-US" altLang="zh-CN" dirty="0"/>
          </a:p>
        </p:txBody>
      </p:sp>
      <p:sp>
        <p:nvSpPr>
          <p:cNvPr id="76819" name="Text Box 19"/>
          <p:cNvSpPr txBox="1">
            <a:spLocks noChangeArrowheads="1"/>
          </p:cNvSpPr>
          <p:nvPr/>
        </p:nvSpPr>
        <p:spPr bwMode="auto">
          <a:xfrm>
            <a:off x="6097588" y="4987925"/>
            <a:ext cx="1131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dirty="0"/>
              <a:t>MgSO</a:t>
            </a:r>
            <a:r>
              <a:rPr lang="en-US" altLang="zh-CN" baseline="-25000" dirty="0"/>
              <a:t>4</a:t>
            </a:r>
            <a:endParaRPr lang="en-US" altLang="zh-CN" dirty="0"/>
          </a:p>
        </p:txBody>
      </p:sp>
      <p:grpSp>
        <p:nvGrpSpPr>
          <p:cNvPr id="3" name="Group 25"/>
          <p:cNvGrpSpPr>
            <a:grpSpLocks/>
          </p:cNvGrpSpPr>
          <p:nvPr/>
        </p:nvGrpSpPr>
        <p:grpSpPr bwMode="auto">
          <a:xfrm>
            <a:off x="971550" y="3068638"/>
            <a:ext cx="1852613" cy="1008062"/>
            <a:chOff x="126" y="3067"/>
            <a:chExt cx="1167" cy="635"/>
          </a:xfrm>
        </p:grpSpPr>
        <p:sp>
          <p:nvSpPr>
            <p:cNvPr id="5136" name="Text Box 10"/>
            <p:cNvSpPr txBox="1">
              <a:spLocks noChangeArrowheads="1"/>
            </p:cNvSpPr>
            <p:nvPr/>
          </p:nvSpPr>
          <p:spPr bwMode="auto">
            <a:xfrm>
              <a:off x="126" y="3246"/>
              <a:ext cx="102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/>
                <a:t>           </a:t>
              </a:r>
              <a:r>
                <a:rPr lang="zh-CN" altLang="en-US"/>
                <a:t>粗盐</a:t>
              </a:r>
            </a:p>
          </p:txBody>
        </p:sp>
        <p:sp>
          <p:nvSpPr>
            <p:cNvPr id="5137" name="AutoShape 22"/>
            <p:cNvSpPr>
              <a:spLocks/>
            </p:cNvSpPr>
            <p:nvPr/>
          </p:nvSpPr>
          <p:spPr bwMode="auto">
            <a:xfrm>
              <a:off x="1202" y="3067"/>
              <a:ext cx="91" cy="635"/>
            </a:xfrm>
            <a:prstGeom prst="leftBrace">
              <a:avLst>
                <a:gd name="adj1" fmla="val 58150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" name="Group 26"/>
          <p:cNvGrpSpPr>
            <a:grpSpLocks/>
          </p:cNvGrpSpPr>
          <p:nvPr/>
        </p:nvGrpSpPr>
        <p:grpSpPr bwMode="auto">
          <a:xfrm>
            <a:off x="2916238" y="3573463"/>
            <a:ext cx="1009650" cy="1008062"/>
            <a:chOff x="1292" y="2750"/>
            <a:chExt cx="636" cy="635"/>
          </a:xfrm>
        </p:grpSpPr>
        <p:sp>
          <p:nvSpPr>
            <p:cNvPr id="5134" name="AutoShape 11"/>
            <p:cNvSpPr>
              <a:spLocks/>
            </p:cNvSpPr>
            <p:nvPr/>
          </p:nvSpPr>
          <p:spPr bwMode="auto">
            <a:xfrm>
              <a:off x="1837" y="2750"/>
              <a:ext cx="91" cy="635"/>
            </a:xfrm>
            <a:prstGeom prst="leftBrace">
              <a:avLst>
                <a:gd name="adj1" fmla="val 58150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5" name="Text Box 23"/>
            <p:cNvSpPr txBox="1">
              <a:spLocks noChangeArrowheads="1"/>
            </p:cNvSpPr>
            <p:nvPr/>
          </p:nvSpPr>
          <p:spPr bwMode="auto">
            <a:xfrm>
              <a:off x="1292" y="2886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/>
                <a:t>杂质</a:t>
              </a:r>
            </a:p>
          </p:txBody>
        </p:sp>
      </p:grpSp>
      <p:sp>
        <p:nvSpPr>
          <p:cNvPr id="76824" name="Text Box 24"/>
          <p:cNvSpPr txBox="1">
            <a:spLocks noChangeArrowheads="1"/>
          </p:cNvSpPr>
          <p:nvPr/>
        </p:nvSpPr>
        <p:spPr bwMode="auto">
          <a:xfrm>
            <a:off x="2846388" y="2852738"/>
            <a:ext cx="862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NaCl</a:t>
            </a:r>
          </a:p>
        </p:txBody>
      </p:sp>
      <p:sp>
        <p:nvSpPr>
          <p:cNvPr id="5131" name="Rectangle 31"/>
          <p:cNvSpPr>
            <a:spLocks noChangeArrowheads="1"/>
          </p:cNvSpPr>
          <p:nvPr/>
        </p:nvSpPr>
        <p:spPr bwMode="auto">
          <a:xfrm>
            <a:off x="468313" y="2189163"/>
            <a:ext cx="5688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【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思考</a:t>
            </a: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1】</a:t>
            </a:r>
            <a:r>
              <a:rPr lang="zh-CN" altLang="en-US">
                <a:latin typeface="宋体" pitchFamily="2" charset="-122"/>
              </a:rPr>
              <a:t>粗盐中含有哪些杂质？</a:t>
            </a:r>
          </a:p>
        </p:txBody>
      </p:sp>
      <p:sp>
        <p:nvSpPr>
          <p:cNvPr id="5132" name="Text Box 32"/>
          <p:cNvSpPr txBox="1">
            <a:spLocks noChangeArrowheads="1"/>
          </p:cNvSpPr>
          <p:nvPr/>
        </p:nvSpPr>
        <p:spPr bwMode="auto">
          <a:xfrm>
            <a:off x="1042988" y="1120775"/>
            <a:ext cx="77771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hlink"/>
                </a:solidFill>
              </a:rPr>
              <a:t>实验活动</a:t>
            </a:r>
            <a:r>
              <a:rPr lang="en-US" altLang="zh-CN" sz="3200">
                <a:solidFill>
                  <a:schemeClr val="hlink"/>
                </a:solidFill>
              </a:rPr>
              <a:t>8   </a:t>
            </a:r>
            <a:r>
              <a:rPr lang="zh-CN" altLang="en-US" sz="3200">
                <a:solidFill>
                  <a:schemeClr val="hlink"/>
                </a:solidFill>
              </a:rPr>
              <a:t>粗盐中难溶性杂质的去除</a:t>
            </a:r>
          </a:p>
        </p:txBody>
      </p:sp>
      <p:sp>
        <p:nvSpPr>
          <p:cNvPr id="76833" name="Text Box 33"/>
          <p:cNvSpPr txBox="1">
            <a:spLocks noChangeArrowheads="1"/>
          </p:cNvSpPr>
          <p:nvPr/>
        </p:nvSpPr>
        <p:spPr bwMode="auto">
          <a:xfrm>
            <a:off x="468313" y="5589588"/>
            <a:ext cx="8280400" cy="457200"/>
          </a:xfrm>
          <a:prstGeom prst="rect">
            <a:avLst/>
          </a:prstGeom>
          <a:noFill/>
          <a:ln w="76200" cmpd="thickThin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en-US" altLang="zh-CN">
                <a:solidFill>
                  <a:srgbClr val="0000FF"/>
                </a:solidFill>
                <a:latin typeface="Arial" charset="0"/>
              </a:rPr>
              <a:t>【</a:t>
            </a:r>
            <a:r>
              <a:rPr lang="zh-CN" altLang="en-US">
                <a:solidFill>
                  <a:srgbClr val="0000FF"/>
                </a:solidFill>
                <a:latin typeface="Arial" charset="0"/>
              </a:rPr>
              <a:t>思考</a:t>
            </a:r>
            <a:r>
              <a:rPr kumimoji="1" lang="en-US" altLang="zh-CN">
                <a:solidFill>
                  <a:srgbClr val="FF0000"/>
                </a:solidFill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Arial" charset="0"/>
              </a:rPr>
              <a:t>】</a:t>
            </a:r>
            <a:r>
              <a:rPr lang="zh-CN" altLang="en-US">
                <a:solidFill>
                  <a:schemeClr val="hlink"/>
                </a:solidFill>
              </a:rPr>
              <a:t>粗盐中难溶性杂质去除</a:t>
            </a:r>
            <a:r>
              <a:rPr lang="zh-CN" altLang="en-US">
                <a:solidFill>
                  <a:srgbClr val="0000FF"/>
                </a:solidFill>
                <a:latin typeface="Arial" charset="0"/>
              </a:rPr>
              <a:t>的主要操作步骤有哪些？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6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6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76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76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76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76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76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3" grpId="0"/>
      <p:bldP spid="76816" grpId="0"/>
      <p:bldP spid="76817" grpId="0"/>
      <p:bldP spid="76818" grpId="0"/>
      <p:bldP spid="76819" grpId="0"/>
      <p:bldP spid="76824" grpId="0"/>
      <p:bldP spid="768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042988" y="2317750"/>
            <a:ext cx="3446462" cy="1816100"/>
            <a:chOff x="22" y="1797"/>
            <a:chExt cx="2883" cy="1323"/>
          </a:xfrm>
        </p:grpSpPr>
        <p:pic>
          <p:nvPicPr>
            <p:cNvPr id="6159" name="Picture 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2" y="1797"/>
              <a:ext cx="786" cy="1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160" name="AutoShape 4"/>
            <p:cNvSpPr>
              <a:spLocks noChangeArrowheads="1"/>
            </p:cNvSpPr>
            <p:nvPr/>
          </p:nvSpPr>
          <p:spPr bwMode="auto">
            <a:xfrm>
              <a:off x="627" y="2522"/>
              <a:ext cx="453" cy="318"/>
            </a:xfrm>
            <a:prstGeom prst="rightArrow">
              <a:avLst>
                <a:gd name="adj1" fmla="val 50000"/>
                <a:gd name="adj2" fmla="val 3561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6161" name="Picture 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71" y="1842"/>
              <a:ext cx="1734" cy="1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162" name="AutoShape 6"/>
            <p:cNvSpPr>
              <a:spLocks noChangeArrowheads="1"/>
            </p:cNvSpPr>
            <p:nvPr/>
          </p:nvSpPr>
          <p:spPr bwMode="auto">
            <a:xfrm>
              <a:off x="1806" y="2523"/>
              <a:ext cx="453" cy="318"/>
            </a:xfrm>
            <a:prstGeom prst="rightArrow">
              <a:avLst>
                <a:gd name="adj1" fmla="val 50000"/>
                <a:gd name="adj2" fmla="val 3561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4808538" y="2389188"/>
            <a:ext cx="1671637" cy="1744662"/>
            <a:chOff x="2940" y="1842"/>
            <a:chExt cx="1399" cy="1271"/>
          </a:xfrm>
        </p:grpSpPr>
        <p:pic>
          <p:nvPicPr>
            <p:cNvPr id="79880" name="Picture 8" descr="pic_2863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424" y="1842"/>
              <a:ext cx="915" cy="1271"/>
            </a:xfrm>
            <a:prstGeom prst="rect">
              <a:avLst/>
            </a:prstGeom>
            <a:noFill/>
            <a:effectLst>
              <a:outerShdw dist="35921" dir="2700000" algn="ctr" rotWithShape="0">
                <a:srgbClr val="808080"/>
              </a:outerShdw>
            </a:effectLst>
          </p:spPr>
        </p:pic>
        <p:sp>
          <p:nvSpPr>
            <p:cNvPr id="6158" name="AutoShape 9"/>
            <p:cNvSpPr>
              <a:spLocks noChangeArrowheads="1"/>
            </p:cNvSpPr>
            <p:nvPr/>
          </p:nvSpPr>
          <p:spPr bwMode="auto">
            <a:xfrm>
              <a:off x="2940" y="2478"/>
              <a:ext cx="453" cy="318"/>
            </a:xfrm>
            <a:prstGeom prst="rightArrow">
              <a:avLst>
                <a:gd name="adj1" fmla="val 50000"/>
                <a:gd name="adj2" fmla="val 3561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6773863" y="2419350"/>
            <a:ext cx="1533525" cy="1800225"/>
            <a:chOff x="4377" y="1797"/>
            <a:chExt cx="1283" cy="1312"/>
          </a:xfrm>
        </p:grpSpPr>
        <p:pic>
          <p:nvPicPr>
            <p:cNvPr id="79883" name="Picture 11" descr="pic_28633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818" y="1797"/>
              <a:ext cx="842" cy="1312"/>
            </a:xfrm>
            <a:prstGeom prst="rect">
              <a:avLst/>
            </a:prstGeom>
            <a:noFill/>
            <a:effectLst>
              <a:outerShdw dist="35921" dir="2700000" algn="ctr" rotWithShape="0">
                <a:srgbClr val="808080"/>
              </a:outerShdw>
            </a:effectLst>
          </p:spPr>
        </p:pic>
        <p:sp>
          <p:nvSpPr>
            <p:cNvPr id="6156" name="AutoShape 12"/>
            <p:cNvSpPr>
              <a:spLocks noChangeArrowheads="1"/>
            </p:cNvSpPr>
            <p:nvPr/>
          </p:nvSpPr>
          <p:spPr bwMode="auto">
            <a:xfrm>
              <a:off x="4377" y="2387"/>
              <a:ext cx="453" cy="318"/>
            </a:xfrm>
            <a:prstGeom prst="rightArrow">
              <a:avLst>
                <a:gd name="adj1" fmla="val 50000"/>
                <a:gd name="adj2" fmla="val 3561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79885" name="Text Box 13"/>
          <p:cNvSpPr txBox="1">
            <a:spLocks noChangeArrowheads="1"/>
          </p:cNvSpPr>
          <p:nvPr/>
        </p:nvSpPr>
        <p:spPr bwMode="auto">
          <a:xfrm>
            <a:off x="2236788" y="4349750"/>
            <a:ext cx="14398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1F7703"/>
                </a:solidFill>
                <a:latin typeface="黑体" pitchFamily="49" charset="-122"/>
                <a:ea typeface="黑体" pitchFamily="49" charset="-122"/>
              </a:rPr>
              <a:t>溶解</a:t>
            </a:r>
          </a:p>
        </p:txBody>
      </p:sp>
      <p:sp>
        <p:nvSpPr>
          <p:cNvPr id="79886" name="Text Box 14"/>
          <p:cNvSpPr txBox="1">
            <a:spLocks noChangeArrowheads="1"/>
          </p:cNvSpPr>
          <p:nvPr/>
        </p:nvSpPr>
        <p:spPr bwMode="auto">
          <a:xfrm>
            <a:off x="5476875" y="4349750"/>
            <a:ext cx="14398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1F7703"/>
                </a:solidFill>
                <a:latin typeface="黑体" pitchFamily="49" charset="-122"/>
                <a:ea typeface="黑体" pitchFamily="49" charset="-122"/>
              </a:rPr>
              <a:t>过滤</a:t>
            </a:r>
          </a:p>
        </p:txBody>
      </p:sp>
      <p:sp>
        <p:nvSpPr>
          <p:cNvPr id="79887" name="Text Box 15"/>
          <p:cNvSpPr txBox="1">
            <a:spLocks noChangeArrowheads="1"/>
          </p:cNvSpPr>
          <p:nvPr/>
        </p:nvSpPr>
        <p:spPr bwMode="auto">
          <a:xfrm>
            <a:off x="7421563" y="4349750"/>
            <a:ext cx="14398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1F7703"/>
                </a:solidFill>
                <a:latin typeface="黑体" pitchFamily="49" charset="-122"/>
                <a:ea typeface="黑体" pitchFamily="49" charset="-122"/>
              </a:rPr>
              <a:t>蒸发</a:t>
            </a:r>
          </a:p>
        </p:txBody>
      </p:sp>
      <p:sp>
        <p:nvSpPr>
          <p:cNvPr id="79889" name="Text Box 17"/>
          <p:cNvSpPr txBox="1">
            <a:spLocks noChangeArrowheads="1"/>
          </p:cNvSpPr>
          <p:nvPr/>
        </p:nvSpPr>
        <p:spPr bwMode="auto">
          <a:xfrm>
            <a:off x="1476374" y="5084763"/>
            <a:ext cx="623889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chemeClr val="hlink"/>
                </a:solidFill>
              </a:rPr>
              <a:t>**</a:t>
            </a:r>
            <a:r>
              <a:rPr lang="zh-CN" altLang="en-US" dirty="0"/>
              <a:t>适用于提纯两种混合物中的</a:t>
            </a:r>
            <a:r>
              <a:rPr lang="zh-CN" altLang="en-US" dirty="0" smtClean="0"/>
              <a:t>可溶性物质</a:t>
            </a:r>
            <a:endParaRPr lang="zh-CN" altLang="en-US" dirty="0"/>
          </a:p>
        </p:txBody>
      </p:sp>
      <p:sp>
        <p:nvSpPr>
          <p:cNvPr id="79890" name="Rectangle 18"/>
          <p:cNvSpPr>
            <a:spLocks noChangeArrowheads="1"/>
          </p:cNvSpPr>
          <p:nvPr/>
        </p:nvSpPr>
        <p:spPr bwMode="auto">
          <a:xfrm>
            <a:off x="1870074" y="5805488"/>
            <a:ext cx="291623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条件</a:t>
            </a:r>
            <a:r>
              <a:rPr lang="zh-CN" altLang="en-US" dirty="0" smtClean="0">
                <a:solidFill>
                  <a:schemeClr val="hlink"/>
                </a:solidFill>
              </a:rPr>
              <a:t>：</a:t>
            </a:r>
            <a:r>
              <a:rPr lang="zh-CN" altLang="en-US" dirty="0" smtClean="0">
                <a:solidFill>
                  <a:srgbClr val="0000FF"/>
                </a:solidFill>
              </a:rPr>
              <a:t>一溶一不溶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6154" name="Text Box 19"/>
          <p:cNvSpPr txBox="1">
            <a:spLocks noChangeArrowheads="1"/>
          </p:cNvSpPr>
          <p:nvPr/>
        </p:nvSpPr>
        <p:spPr bwMode="auto">
          <a:xfrm>
            <a:off x="757238" y="1243013"/>
            <a:ext cx="8135937" cy="457200"/>
          </a:xfrm>
          <a:prstGeom prst="rect">
            <a:avLst/>
          </a:prstGeom>
          <a:noFill/>
          <a:ln w="76200" cmpd="thickThin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en-US" altLang="zh-CN">
                <a:solidFill>
                  <a:srgbClr val="0000FF"/>
                </a:solidFill>
                <a:latin typeface="Arial" charset="0"/>
              </a:rPr>
              <a:t>【</a:t>
            </a:r>
            <a:r>
              <a:rPr lang="zh-CN" altLang="en-US">
                <a:solidFill>
                  <a:srgbClr val="0000FF"/>
                </a:solidFill>
                <a:latin typeface="Arial" charset="0"/>
              </a:rPr>
              <a:t>思考</a:t>
            </a:r>
            <a:r>
              <a:rPr kumimoji="1" lang="en-US" altLang="zh-CN">
                <a:solidFill>
                  <a:srgbClr val="FF0000"/>
                </a:solidFill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Arial" charset="0"/>
              </a:rPr>
              <a:t>】</a:t>
            </a:r>
            <a:r>
              <a:rPr lang="zh-CN" altLang="en-US">
                <a:solidFill>
                  <a:schemeClr val="hlink"/>
                </a:solidFill>
              </a:rPr>
              <a:t>粗盐中难溶性杂质去除</a:t>
            </a:r>
            <a:r>
              <a:rPr lang="zh-CN" altLang="en-US">
                <a:solidFill>
                  <a:srgbClr val="0000FF"/>
                </a:solidFill>
                <a:latin typeface="Arial" charset="0"/>
              </a:rPr>
              <a:t>的主要操作步骤有哪些？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79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79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79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79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79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85" grpId="0"/>
      <p:bldP spid="79886" grpId="0"/>
      <p:bldP spid="79887" grpId="0"/>
      <p:bldP spid="79889" grpId="0"/>
      <p:bldP spid="7989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29"/>
          <p:cNvGrpSpPr>
            <a:grpSpLocks/>
          </p:cNvGrpSpPr>
          <p:nvPr/>
        </p:nvGrpSpPr>
        <p:grpSpPr bwMode="auto">
          <a:xfrm>
            <a:off x="2771775" y="2189163"/>
            <a:ext cx="3446463" cy="1816100"/>
            <a:chOff x="22" y="1797"/>
            <a:chExt cx="2883" cy="1323"/>
          </a:xfrm>
        </p:grpSpPr>
        <p:pic>
          <p:nvPicPr>
            <p:cNvPr id="7177" name="Picture 30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2" y="1797"/>
              <a:ext cx="786" cy="1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178" name="AutoShape 31"/>
            <p:cNvSpPr>
              <a:spLocks noChangeArrowheads="1"/>
            </p:cNvSpPr>
            <p:nvPr/>
          </p:nvSpPr>
          <p:spPr bwMode="auto">
            <a:xfrm>
              <a:off x="627" y="2522"/>
              <a:ext cx="453" cy="318"/>
            </a:xfrm>
            <a:prstGeom prst="rightArrow">
              <a:avLst>
                <a:gd name="adj1" fmla="val 50000"/>
                <a:gd name="adj2" fmla="val 3561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7179" name="Picture 3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71" y="1842"/>
              <a:ext cx="1734" cy="1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180" name="AutoShape 33"/>
            <p:cNvSpPr>
              <a:spLocks noChangeArrowheads="1"/>
            </p:cNvSpPr>
            <p:nvPr/>
          </p:nvSpPr>
          <p:spPr bwMode="auto">
            <a:xfrm>
              <a:off x="1806" y="2523"/>
              <a:ext cx="453" cy="318"/>
            </a:xfrm>
            <a:prstGeom prst="rightArrow">
              <a:avLst>
                <a:gd name="adj1" fmla="val 50000"/>
                <a:gd name="adj2" fmla="val 3561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7171" name="Text Box 40"/>
          <p:cNvSpPr txBox="1">
            <a:spLocks noChangeArrowheads="1"/>
          </p:cNvSpPr>
          <p:nvPr/>
        </p:nvSpPr>
        <p:spPr bwMode="auto">
          <a:xfrm>
            <a:off x="611188" y="2060575"/>
            <a:ext cx="196054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1F7703"/>
                </a:solidFill>
                <a:latin typeface="+mn-ea"/>
                <a:ea typeface="+mn-ea"/>
              </a:rPr>
              <a:t>1</a:t>
            </a:r>
            <a:r>
              <a:rPr lang="zh-CN" altLang="en-US" sz="3200" dirty="0">
                <a:solidFill>
                  <a:srgbClr val="1F7703"/>
                </a:solidFill>
                <a:latin typeface="+mn-ea"/>
                <a:ea typeface="+mn-ea"/>
              </a:rPr>
              <a:t>、溶解</a:t>
            </a:r>
          </a:p>
        </p:txBody>
      </p:sp>
      <p:sp>
        <p:nvSpPr>
          <p:cNvPr id="7172" name="Text Box 48"/>
          <p:cNvSpPr txBox="1">
            <a:spLocks noChangeArrowheads="1"/>
          </p:cNvSpPr>
          <p:nvPr/>
        </p:nvSpPr>
        <p:spPr bwMode="auto">
          <a:xfrm>
            <a:off x="2627313" y="4124325"/>
            <a:ext cx="1327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5.0g</a:t>
            </a:r>
            <a:r>
              <a:rPr lang="zh-CN" altLang="en-US"/>
              <a:t>粗盐</a:t>
            </a:r>
          </a:p>
        </p:txBody>
      </p:sp>
      <p:sp>
        <p:nvSpPr>
          <p:cNvPr id="7173" name="Text Box 49"/>
          <p:cNvSpPr txBox="1">
            <a:spLocks noChangeArrowheads="1"/>
          </p:cNvSpPr>
          <p:nvPr/>
        </p:nvSpPr>
        <p:spPr bwMode="auto">
          <a:xfrm>
            <a:off x="4356100" y="4124325"/>
            <a:ext cx="1673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dirty="0"/>
              <a:t>10mL  H</a:t>
            </a:r>
            <a:r>
              <a:rPr lang="en-US" altLang="zh-CN" baseline="-25000" dirty="0"/>
              <a:t>2</a:t>
            </a:r>
            <a:r>
              <a:rPr lang="en-US" altLang="zh-CN" dirty="0"/>
              <a:t>O</a:t>
            </a:r>
          </a:p>
        </p:txBody>
      </p:sp>
      <p:sp>
        <p:nvSpPr>
          <p:cNvPr id="57394" name="Text Box 50"/>
          <p:cNvSpPr txBox="1">
            <a:spLocks noChangeArrowheads="1"/>
          </p:cNvSpPr>
          <p:nvPr/>
        </p:nvSpPr>
        <p:spPr bwMode="auto">
          <a:xfrm>
            <a:off x="808038" y="4622800"/>
            <a:ext cx="775564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注意</a:t>
            </a:r>
            <a:r>
              <a:rPr lang="en-US" altLang="zh-CN" dirty="0"/>
              <a:t>】1</a:t>
            </a:r>
            <a:r>
              <a:rPr lang="zh-CN" altLang="en-US" dirty="0"/>
              <a:t>、取</a:t>
            </a:r>
            <a:r>
              <a:rPr lang="en-US" altLang="zh-CN" dirty="0"/>
              <a:t>10mL</a:t>
            </a:r>
            <a:r>
              <a:rPr lang="zh-CN" altLang="en-US" dirty="0"/>
              <a:t>水于烧杯中，用药匙将粗盐</a:t>
            </a:r>
            <a:r>
              <a:rPr lang="zh-CN" altLang="en-US" dirty="0">
                <a:solidFill>
                  <a:schemeClr val="hlink"/>
                </a:solidFill>
              </a:rPr>
              <a:t>边加边</a:t>
            </a:r>
          </a:p>
          <a:p>
            <a:r>
              <a:rPr lang="zh-CN" altLang="en-US" dirty="0">
                <a:solidFill>
                  <a:schemeClr val="hlink"/>
                </a:solidFill>
              </a:rPr>
              <a:t>                      用玻璃棒搅拌</a:t>
            </a:r>
            <a:r>
              <a:rPr lang="zh-CN" altLang="en-US" dirty="0"/>
              <a:t>，至</a:t>
            </a:r>
            <a:r>
              <a:rPr lang="zh-CN" altLang="en-US" dirty="0" smtClean="0"/>
              <a:t>粗盐</a:t>
            </a:r>
            <a:r>
              <a:rPr lang="zh-CN" altLang="en-US" dirty="0" smtClean="0">
                <a:solidFill>
                  <a:srgbClr val="0000FF"/>
                </a:solidFill>
              </a:rPr>
              <a:t>恰好</a:t>
            </a:r>
            <a:r>
              <a:rPr lang="zh-CN" altLang="en-US" dirty="0" smtClean="0"/>
              <a:t>不再</a:t>
            </a:r>
            <a:r>
              <a:rPr lang="zh-CN" altLang="en-US" dirty="0"/>
              <a:t>溶解为止。</a:t>
            </a:r>
          </a:p>
        </p:txBody>
      </p:sp>
      <p:sp>
        <p:nvSpPr>
          <p:cNvPr id="7175" name="Text Box 51"/>
          <p:cNvSpPr txBox="1">
            <a:spLocks noChangeArrowheads="1"/>
          </p:cNvSpPr>
          <p:nvPr/>
        </p:nvSpPr>
        <p:spPr bwMode="auto">
          <a:xfrm>
            <a:off x="1116013" y="1125538"/>
            <a:ext cx="2622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0000FF"/>
                </a:solidFill>
              </a:rPr>
              <a:t>【</a:t>
            </a:r>
            <a:r>
              <a:rPr lang="zh-CN" altLang="en-US" sz="3200">
                <a:solidFill>
                  <a:srgbClr val="0000FF"/>
                </a:solidFill>
              </a:rPr>
              <a:t>实验步骤</a:t>
            </a:r>
            <a:r>
              <a:rPr lang="en-US" altLang="zh-CN" sz="3200">
                <a:solidFill>
                  <a:srgbClr val="0000FF"/>
                </a:solidFill>
              </a:rPr>
              <a:t>】</a:t>
            </a:r>
          </a:p>
        </p:txBody>
      </p:sp>
      <p:sp>
        <p:nvSpPr>
          <p:cNvPr id="57396" name="Text Box 52"/>
          <p:cNvSpPr txBox="1">
            <a:spLocks noChangeArrowheads="1"/>
          </p:cNvSpPr>
          <p:nvPr/>
        </p:nvSpPr>
        <p:spPr bwMode="auto">
          <a:xfrm>
            <a:off x="2032000" y="5446713"/>
            <a:ext cx="6280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、没有溶解的粗盐需要称量，以计算</a:t>
            </a:r>
            <a:r>
              <a:rPr lang="en-US" altLang="zh-CN"/>
              <a:t>10mL</a:t>
            </a:r>
            <a:r>
              <a:rPr lang="zh-CN" altLang="en-US"/>
              <a:t>水</a:t>
            </a:r>
          </a:p>
          <a:p>
            <a:r>
              <a:rPr lang="zh-CN" altLang="en-US"/>
              <a:t>      中溶解了多少克粗盐。</a:t>
            </a:r>
          </a:p>
        </p:txBody>
      </p:sp>
      <p:sp>
        <p:nvSpPr>
          <p:cNvPr id="15" name="圆角矩形标注 14"/>
          <p:cNvSpPr/>
          <p:nvPr/>
        </p:nvSpPr>
        <p:spPr bwMode="auto">
          <a:xfrm>
            <a:off x="6858016" y="357166"/>
            <a:ext cx="1643074" cy="928694"/>
          </a:xfrm>
          <a:prstGeom prst="wedgeRoundRectCallout">
            <a:avLst>
              <a:gd name="adj1" fmla="val -116236"/>
              <a:gd name="adj2" fmla="val 375352"/>
              <a:gd name="adj3" fmla="val 16667"/>
            </a:avLst>
          </a:prstGeom>
          <a:solidFill>
            <a:srgbClr val="00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宋体" pitchFamily="2" charset="-122"/>
              </a:rPr>
              <a:t>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宋体" pitchFamily="2" charset="-122"/>
              </a:rPr>
              <a:t>最好取多少</a:t>
            </a:r>
            <a:r>
              <a:rPr kumimoji="0" lang="en-US" altLang="zh-CN" sz="2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宋体" pitchFamily="2" charset="-122"/>
              </a:rPr>
              <a:t>mL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宋体" pitchFamily="2" charset="-122"/>
              </a:rPr>
              <a:t>水？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7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7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94" grpId="0"/>
      <p:bldP spid="57396" grpId="0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7" name="Text Box 11"/>
          <p:cNvSpPr txBox="1">
            <a:spLocks noChangeArrowheads="1"/>
          </p:cNvSpPr>
          <p:nvPr/>
        </p:nvSpPr>
        <p:spPr bwMode="auto">
          <a:xfrm>
            <a:off x="827088" y="2611438"/>
            <a:ext cx="49023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注意</a:t>
            </a:r>
            <a:r>
              <a:rPr lang="en-US" altLang="zh-CN" dirty="0" smtClean="0"/>
              <a:t>】</a:t>
            </a:r>
            <a:r>
              <a:rPr lang="zh-CN" altLang="en-US" dirty="0" smtClean="0"/>
              <a:t>① “</a:t>
            </a:r>
            <a:r>
              <a:rPr lang="zh-CN" altLang="en-US" dirty="0"/>
              <a:t>一贴、二低、三靠”</a:t>
            </a:r>
          </a:p>
        </p:txBody>
      </p:sp>
      <p:pic>
        <p:nvPicPr>
          <p:cNvPr id="80909" name="Picture 13" descr="pic_286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05588" y="2060575"/>
            <a:ext cx="1609725" cy="2232025"/>
          </a:xfrm>
          <a:prstGeom prst="rect">
            <a:avLst/>
          </a:prstGeom>
          <a:noFill/>
          <a:effectLst>
            <a:outerShdw dist="35921" dir="2700000" algn="ctr" rotWithShape="0">
              <a:srgbClr val="808080"/>
            </a:outerShdw>
          </a:effectLst>
        </p:spPr>
      </p:pic>
      <p:sp>
        <p:nvSpPr>
          <p:cNvPr id="80910" name="Text Box 14"/>
          <p:cNvSpPr txBox="1">
            <a:spLocks noChangeArrowheads="1"/>
          </p:cNvSpPr>
          <p:nvPr/>
        </p:nvSpPr>
        <p:spPr bwMode="auto">
          <a:xfrm>
            <a:off x="468313" y="3429000"/>
            <a:ext cx="6048375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 smtClean="0"/>
              <a:t>②   </a:t>
            </a:r>
            <a:r>
              <a:rPr lang="zh-CN" altLang="en-US" dirty="0" smtClean="0">
                <a:latin typeface="Arial" charset="0"/>
              </a:rPr>
              <a:t>过滤</a:t>
            </a:r>
            <a:r>
              <a:rPr lang="zh-CN" altLang="en-US" dirty="0">
                <a:latin typeface="Arial" charset="0"/>
              </a:rPr>
              <a:t>时，先过滤</a:t>
            </a:r>
            <a:r>
              <a:rPr lang="zh-CN" altLang="en-US" dirty="0">
                <a:solidFill>
                  <a:schemeClr val="hlink"/>
                </a:solidFill>
                <a:latin typeface="Arial" charset="0"/>
              </a:rPr>
              <a:t>上层清液</a:t>
            </a:r>
            <a:r>
              <a:rPr lang="zh-CN" altLang="en-US" dirty="0">
                <a:latin typeface="Arial" charset="0"/>
              </a:rPr>
              <a:t>，然后再将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Arial" charset="0"/>
              </a:rPr>
              <a:t>      混有大量沉淀的悬浊液倒入漏斗，</a:t>
            </a:r>
            <a:r>
              <a:rPr lang="zh-CN" altLang="en-US" dirty="0">
                <a:solidFill>
                  <a:srgbClr val="0000FF"/>
                </a:solidFill>
                <a:latin typeface="Arial" charset="0"/>
              </a:rPr>
              <a:t>以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charset="0"/>
              </a:rPr>
              <a:t>      免</a:t>
            </a:r>
            <a:r>
              <a:rPr lang="zh-CN" altLang="en-US" dirty="0">
                <a:latin typeface="Arial" charset="0"/>
              </a:rPr>
              <a:t>沉淀先行进入漏斗后可能堵塞滤纸，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Arial" charset="0"/>
              </a:rPr>
              <a:t>      使</a:t>
            </a:r>
            <a:r>
              <a:rPr lang="zh-CN" altLang="en-US" dirty="0">
                <a:solidFill>
                  <a:srgbClr val="0000FF"/>
                </a:solidFill>
                <a:latin typeface="Arial" charset="0"/>
              </a:rPr>
              <a:t>过滤速度过慢</a:t>
            </a:r>
            <a:r>
              <a:rPr lang="zh-CN" altLang="en-US" dirty="0">
                <a:latin typeface="Arial" charset="0"/>
              </a:rPr>
              <a:t>。</a:t>
            </a:r>
          </a:p>
        </p:txBody>
      </p:sp>
      <p:sp>
        <p:nvSpPr>
          <p:cNvPr id="8197" name="Text Box 17"/>
          <p:cNvSpPr txBox="1">
            <a:spLocks noChangeArrowheads="1"/>
          </p:cNvSpPr>
          <p:nvPr/>
        </p:nvSpPr>
        <p:spPr bwMode="auto">
          <a:xfrm>
            <a:off x="1331912" y="1196975"/>
            <a:ext cx="202564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1F7703"/>
                </a:solidFill>
                <a:latin typeface="宋体" pitchFamily="2" charset="-122"/>
              </a:rPr>
              <a:t>2</a:t>
            </a:r>
            <a:r>
              <a:rPr lang="zh-CN" altLang="en-US" sz="3200" dirty="0">
                <a:solidFill>
                  <a:srgbClr val="1F7703"/>
                </a:solidFill>
                <a:latin typeface="宋体" pitchFamily="2" charset="-122"/>
              </a:rPr>
              <a:t>、过滤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0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0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7" grpId="0"/>
      <p:bldP spid="809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11"/>
          <p:cNvSpPr txBox="1">
            <a:spLocks noChangeArrowheads="1"/>
          </p:cNvSpPr>
          <p:nvPr/>
        </p:nvSpPr>
        <p:spPr bwMode="auto">
          <a:xfrm>
            <a:off x="611188" y="2112963"/>
            <a:ext cx="21764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）</a:t>
            </a:r>
            <a:r>
              <a:rPr lang="zh-CN" altLang="en-US"/>
              <a:t>实验仪器</a:t>
            </a:r>
          </a:p>
        </p:txBody>
      </p:sp>
      <p:sp>
        <p:nvSpPr>
          <p:cNvPr id="81932" name="Text Box 12"/>
          <p:cNvSpPr txBox="1">
            <a:spLocks noChangeArrowheads="1"/>
          </p:cNvSpPr>
          <p:nvPr/>
        </p:nvSpPr>
        <p:spPr bwMode="auto">
          <a:xfrm>
            <a:off x="1387475" y="2708275"/>
            <a:ext cx="53451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  <a:latin typeface="宋体" pitchFamily="2" charset="-122"/>
              </a:rPr>
              <a:t>铁架台（带铁圈）、蒸发皿、玻璃棒、酒精灯</a:t>
            </a:r>
          </a:p>
        </p:txBody>
      </p:sp>
      <p:sp>
        <p:nvSpPr>
          <p:cNvPr id="81933" name="Rectangle 13"/>
          <p:cNvSpPr>
            <a:spLocks noChangeArrowheads="1"/>
          </p:cNvSpPr>
          <p:nvPr/>
        </p:nvSpPr>
        <p:spPr bwMode="auto">
          <a:xfrm>
            <a:off x="611188" y="3573463"/>
            <a:ext cx="2789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）蒸发皿的使用</a:t>
            </a:r>
          </a:p>
        </p:txBody>
      </p:sp>
      <p:sp>
        <p:nvSpPr>
          <p:cNvPr id="81934" name="Rectangle 14"/>
          <p:cNvSpPr>
            <a:spLocks noChangeArrowheads="1"/>
          </p:cNvSpPr>
          <p:nvPr/>
        </p:nvSpPr>
        <p:spPr bwMode="auto">
          <a:xfrm>
            <a:off x="1071563" y="4129088"/>
            <a:ext cx="7559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①</a:t>
            </a:r>
            <a:r>
              <a:rPr lang="zh-CN" altLang="en-US">
                <a:latin typeface="宋体" pitchFamily="2" charset="-122"/>
              </a:rPr>
              <a:t>用于</a:t>
            </a:r>
            <a:r>
              <a:rPr lang="en-US" altLang="zh-CN">
                <a:latin typeface="宋体" pitchFamily="2" charset="-122"/>
              </a:rPr>
              <a:t>____________________</a:t>
            </a:r>
            <a:r>
              <a:rPr lang="zh-CN" altLang="en-US">
                <a:latin typeface="宋体" pitchFamily="2" charset="-122"/>
              </a:rPr>
              <a:t>，常与</a:t>
            </a:r>
            <a:r>
              <a:rPr lang="en-US" altLang="zh-CN">
                <a:latin typeface="宋体" pitchFamily="2" charset="-122"/>
              </a:rPr>
              <a:t>________</a:t>
            </a:r>
            <a:r>
              <a:rPr lang="zh-CN" altLang="en-US">
                <a:latin typeface="宋体" pitchFamily="2" charset="-122"/>
              </a:rPr>
              <a:t>配套使用</a:t>
            </a:r>
          </a:p>
        </p:txBody>
      </p:sp>
      <p:sp>
        <p:nvSpPr>
          <p:cNvPr id="81935" name="Rectangle 15"/>
          <p:cNvSpPr>
            <a:spLocks noChangeArrowheads="1"/>
          </p:cNvSpPr>
          <p:nvPr/>
        </p:nvSpPr>
        <p:spPr bwMode="auto">
          <a:xfrm>
            <a:off x="2149475" y="4076700"/>
            <a:ext cx="296908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hlink"/>
                </a:solidFill>
                <a:latin typeface="宋体" pitchFamily="2" charset="-122"/>
              </a:rPr>
              <a:t>浓缩溶液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或蒸发结晶</a:t>
            </a:r>
            <a:endParaRPr lang="zh-CN" altLang="en-US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81936" name="Rectangle 16"/>
          <p:cNvSpPr>
            <a:spLocks noChangeArrowheads="1"/>
          </p:cNvSpPr>
          <p:nvPr/>
        </p:nvSpPr>
        <p:spPr bwMode="auto">
          <a:xfrm>
            <a:off x="6156325" y="4076700"/>
            <a:ext cx="1103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  <a:latin typeface="宋体" pitchFamily="2" charset="-122"/>
              </a:rPr>
              <a:t>玻璃棒</a:t>
            </a:r>
          </a:p>
        </p:txBody>
      </p:sp>
      <p:sp>
        <p:nvSpPr>
          <p:cNvPr id="81937" name="Rectangle 17"/>
          <p:cNvSpPr>
            <a:spLocks noChangeArrowheads="1"/>
          </p:cNvSpPr>
          <p:nvPr/>
        </p:nvSpPr>
        <p:spPr bwMode="auto">
          <a:xfrm>
            <a:off x="1044575" y="4624388"/>
            <a:ext cx="79200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②</a:t>
            </a:r>
            <a:r>
              <a:rPr lang="zh-CN" altLang="en-US">
                <a:latin typeface="宋体" pitchFamily="2" charset="-122"/>
              </a:rPr>
              <a:t>量：加入液体的量不超过蒸发皿容积的</a:t>
            </a:r>
            <a:r>
              <a:rPr lang="zh-CN" altLang="en-US" u="sng">
                <a:latin typeface="宋体" pitchFamily="2" charset="-122"/>
              </a:rPr>
              <a:t>      </a:t>
            </a:r>
            <a:r>
              <a:rPr lang="zh-CN" altLang="en-US">
                <a:latin typeface="宋体" pitchFamily="2" charset="-122"/>
              </a:rPr>
              <a:t>，以防：</a:t>
            </a:r>
          </a:p>
          <a:p>
            <a:r>
              <a:rPr lang="zh-CN" altLang="en-US">
                <a:latin typeface="宋体" pitchFamily="2" charset="-122"/>
              </a:rPr>
              <a:t>      </a:t>
            </a:r>
            <a:r>
              <a:rPr lang="en-US" altLang="zh-CN">
                <a:latin typeface="宋体" pitchFamily="2" charset="-122"/>
              </a:rPr>
              <a:t>_____________________</a:t>
            </a:r>
            <a:r>
              <a:rPr lang="zh-CN" altLang="en-US">
                <a:latin typeface="宋体" pitchFamily="2" charset="-122"/>
              </a:rPr>
              <a:t>；</a:t>
            </a:r>
          </a:p>
        </p:txBody>
      </p:sp>
      <p:sp>
        <p:nvSpPr>
          <p:cNvPr id="81938" name="Rectangle 18"/>
          <p:cNvSpPr>
            <a:spLocks noChangeArrowheads="1"/>
          </p:cNvSpPr>
          <p:nvPr/>
        </p:nvSpPr>
        <p:spPr bwMode="auto">
          <a:xfrm>
            <a:off x="6732588" y="4579938"/>
            <a:ext cx="6461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2/3</a:t>
            </a:r>
          </a:p>
        </p:txBody>
      </p:sp>
      <p:sp>
        <p:nvSpPr>
          <p:cNvPr id="81939" name="Rectangle 19"/>
          <p:cNvSpPr>
            <a:spLocks noChangeArrowheads="1"/>
          </p:cNvSpPr>
          <p:nvPr/>
        </p:nvSpPr>
        <p:spPr bwMode="auto">
          <a:xfrm>
            <a:off x="2051050" y="4959350"/>
            <a:ext cx="3248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  <a:latin typeface="宋体" pitchFamily="2" charset="-122"/>
              </a:rPr>
              <a:t>受热液体飞溅出蒸发皿</a:t>
            </a:r>
          </a:p>
        </p:txBody>
      </p:sp>
      <p:sp>
        <p:nvSpPr>
          <p:cNvPr id="81940" name="Rectangle 20"/>
          <p:cNvSpPr>
            <a:spLocks noChangeArrowheads="1"/>
          </p:cNvSpPr>
          <p:nvPr/>
        </p:nvSpPr>
        <p:spPr bwMode="auto">
          <a:xfrm>
            <a:off x="1042988" y="5472113"/>
            <a:ext cx="52466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③</a:t>
            </a:r>
            <a:r>
              <a:rPr lang="zh-CN" altLang="en-US">
                <a:latin typeface="宋体" pitchFamily="2" charset="-122"/>
              </a:rPr>
              <a:t>夹：移动时要使用</a:t>
            </a:r>
            <a:r>
              <a:rPr lang="en-US" altLang="zh-CN">
                <a:latin typeface="宋体" pitchFamily="2" charset="-122"/>
              </a:rPr>
              <a:t>_________</a:t>
            </a:r>
            <a:r>
              <a:rPr lang="zh-CN" altLang="en-US">
                <a:latin typeface="宋体" pitchFamily="2" charset="-122"/>
              </a:rPr>
              <a:t>夹持。</a:t>
            </a:r>
          </a:p>
        </p:txBody>
      </p:sp>
      <p:sp>
        <p:nvSpPr>
          <p:cNvPr id="81941" name="Rectangle 21"/>
          <p:cNvSpPr>
            <a:spLocks noChangeArrowheads="1"/>
          </p:cNvSpPr>
          <p:nvPr/>
        </p:nvSpPr>
        <p:spPr bwMode="auto">
          <a:xfrm>
            <a:off x="4086225" y="5445125"/>
            <a:ext cx="1103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  <a:latin typeface="宋体" pitchFamily="2" charset="-122"/>
              </a:rPr>
              <a:t>坩埚钳</a:t>
            </a:r>
          </a:p>
        </p:txBody>
      </p:sp>
      <p:sp>
        <p:nvSpPr>
          <p:cNvPr id="81942" name="Rectangle 22"/>
          <p:cNvSpPr>
            <a:spLocks noChangeArrowheads="1"/>
          </p:cNvSpPr>
          <p:nvPr/>
        </p:nvSpPr>
        <p:spPr bwMode="auto">
          <a:xfrm>
            <a:off x="1042988" y="6046788"/>
            <a:ext cx="57070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④</a:t>
            </a:r>
            <a:r>
              <a:rPr lang="zh-CN" altLang="en-US">
                <a:latin typeface="宋体" pitchFamily="2" charset="-122"/>
              </a:rPr>
              <a:t>匀：加热后要放在</a:t>
            </a:r>
            <a:r>
              <a:rPr lang="en-US" altLang="zh-CN">
                <a:latin typeface="宋体" pitchFamily="2" charset="-122"/>
              </a:rPr>
              <a:t>__________</a:t>
            </a:r>
            <a:r>
              <a:rPr lang="zh-CN" altLang="en-US">
                <a:latin typeface="宋体" pitchFamily="2" charset="-122"/>
              </a:rPr>
              <a:t>上冷却。</a:t>
            </a:r>
          </a:p>
        </p:txBody>
      </p:sp>
      <p:sp>
        <p:nvSpPr>
          <p:cNvPr id="81943" name="Rectangle 23"/>
          <p:cNvSpPr>
            <a:spLocks noChangeArrowheads="1"/>
          </p:cNvSpPr>
          <p:nvPr/>
        </p:nvSpPr>
        <p:spPr bwMode="auto">
          <a:xfrm>
            <a:off x="4010025" y="6046788"/>
            <a:ext cx="1103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  <a:latin typeface="宋体" pitchFamily="2" charset="-122"/>
              </a:rPr>
              <a:t>石棉网</a:t>
            </a:r>
          </a:p>
        </p:txBody>
      </p:sp>
      <p:sp>
        <p:nvSpPr>
          <p:cNvPr id="9231" name="Text Box 25"/>
          <p:cNvSpPr txBox="1">
            <a:spLocks noChangeArrowheads="1"/>
          </p:cNvSpPr>
          <p:nvPr/>
        </p:nvSpPr>
        <p:spPr bwMode="auto">
          <a:xfrm>
            <a:off x="1331912" y="1196975"/>
            <a:ext cx="195420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1F7703"/>
                </a:solidFill>
                <a:latin typeface="+mn-ea"/>
                <a:ea typeface="+mn-ea"/>
              </a:rPr>
              <a:t>3</a:t>
            </a:r>
            <a:r>
              <a:rPr lang="zh-CN" altLang="en-US" sz="3200" dirty="0">
                <a:solidFill>
                  <a:srgbClr val="1F7703"/>
                </a:solidFill>
                <a:latin typeface="+mn-ea"/>
                <a:ea typeface="+mn-ea"/>
              </a:rPr>
              <a:t>、蒸发</a:t>
            </a:r>
          </a:p>
        </p:txBody>
      </p:sp>
      <p:pic>
        <p:nvPicPr>
          <p:cNvPr id="81946" name="Picture 26" descr="pic_28633"/>
          <p:cNvPicPr>
            <a:picLocks noChangeAspect="1" noChangeArrowheads="1"/>
          </p:cNvPicPr>
          <p:nvPr/>
        </p:nvPicPr>
        <p:blipFill>
          <a:blip r:embed="rId2"/>
          <a:srcRect t="7497"/>
          <a:stretch>
            <a:fillRect/>
          </a:stretch>
        </p:blipFill>
        <p:spPr bwMode="auto">
          <a:xfrm>
            <a:off x="7019925" y="261938"/>
            <a:ext cx="1497013" cy="2159000"/>
          </a:xfrm>
          <a:prstGeom prst="rect">
            <a:avLst/>
          </a:prstGeom>
          <a:noFill/>
          <a:effectLst>
            <a:outerShdw dist="35921" dir="2700000" algn="ctr" rotWithShape="0">
              <a:srgbClr val="808080"/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1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1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81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81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81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2000"/>
                                        <p:tgtEl>
                                          <p:spTgt spid="81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81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81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81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2000"/>
                                        <p:tgtEl>
                                          <p:spTgt spid="81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32" grpId="0"/>
      <p:bldP spid="81933" grpId="0"/>
      <p:bldP spid="81934" grpId="0"/>
      <p:bldP spid="81935" grpId="0"/>
      <p:bldP spid="81936" grpId="0"/>
      <p:bldP spid="81937" grpId="0"/>
      <p:bldP spid="81938" grpId="0"/>
      <p:bldP spid="81939" grpId="0"/>
      <p:bldP spid="81940" grpId="0"/>
      <p:bldP spid="81941" grpId="0"/>
      <p:bldP spid="81942" grpId="0"/>
      <p:bldP spid="819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468313" y="2060575"/>
            <a:ext cx="2022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注意事项</a:t>
            </a:r>
            <a:r>
              <a:rPr lang="en-US" altLang="zh-CN"/>
              <a:t>】</a:t>
            </a:r>
          </a:p>
        </p:txBody>
      </p:sp>
      <p:sp>
        <p:nvSpPr>
          <p:cNvPr id="82950" name="Text Box 6"/>
          <p:cNvSpPr txBox="1">
            <a:spLocks noChangeArrowheads="1"/>
          </p:cNvSpPr>
          <p:nvPr/>
        </p:nvSpPr>
        <p:spPr bwMode="auto">
          <a:xfrm>
            <a:off x="609600" y="2636838"/>
            <a:ext cx="81391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① </a:t>
            </a:r>
            <a:r>
              <a:rPr lang="zh-CN" altLang="en-US">
                <a:latin typeface="宋体" pitchFamily="2" charset="-122"/>
              </a:rPr>
              <a:t>在加热过程中，用</a:t>
            </a:r>
            <a:r>
              <a:rPr lang="zh-CN" altLang="en-US">
                <a:solidFill>
                  <a:srgbClr val="0000FF"/>
                </a:solidFill>
                <a:latin typeface="宋体" pitchFamily="2" charset="-122"/>
              </a:rPr>
              <a:t>玻璃棒不断搅拌</a:t>
            </a:r>
            <a:r>
              <a:rPr lang="zh-CN" altLang="en-US">
                <a:latin typeface="宋体" pitchFamily="2" charset="-122"/>
              </a:rPr>
              <a:t>，</a:t>
            </a:r>
            <a:r>
              <a:rPr lang="zh-CN" altLang="en-US">
                <a:solidFill>
                  <a:srgbClr val="0000FF"/>
                </a:solidFill>
                <a:latin typeface="宋体" pitchFamily="2" charset="-122"/>
              </a:rPr>
              <a:t>防止</a:t>
            </a:r>
            <a:r>
              <a:rPr lang="zh-CN" altLang="en-US">
                <a:solidFill>
                  <a:schemeClr val="hlink"/>
                </a:solidFill>
                <a:latin typeface="宋体" pitchFamily="2" charset="-122"/>
              </a:rPr>
              <a:t>因局部温度较 </a:t>
            </a:r>
          </a:p>
          <a:p>
            <a:r>
              <a:rPr lang="zh-CN" altLang="en-US">
                <a:solidFill>
                  <a:schemeClr val="hlink"/>
                </a:solidFill>
                <a:latin typeface="宋体" pitchFamily="2" charset="-122"/>
              </a:rPr>
              <a:t>   高，造成</a:t>
            </a:r>
            <a:r>
              <a:rPr lang="zh-CN" altLang="en-US">
                <a:solidFill>
                  <a:srgbClr val="0000FF"/>
                </a:solidFill>
                <a:latin typeface="宋体" pitchFamily="2" charset="-122"/>
              </a:rPr>
              <a:t>液滴飞溅</a:t>
            </a:r>
            <a:r>
              <a:rPr lang="zh-CN" altLang="en-US">
                <a:latin typeface="宋体" pitchFamily="2" charset="-122"/>
              </a:rPr>
              <a:t>。</a:t>
            </a:r>
          </a:p>
        </p:txBody>
      </p:sp>
      <p:sp>
        <p:nvSpPr>
          <p:cNvPr id="82955" name="Rectangle 11"/>
          <p:cNvSpPr>
            <a:spLocks noChangeArrowheads="1"/>
          </p:cNvSpPr>
          <p:nvPr/>
        </p:nvSpPr>
        <p:spPr bwMode="auto">
          <a:xfrm>
            <a:off x="612775" y="3429000"/>
            <a:ext cx="82073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② </a:t>
            </a:r>
            <a:r>
              <a:rPr lang="zh-CN" altLang="en-US" dirty="0">
                <a:latin typeface="宋体" pitchFamily="2" charset="-122"/>
              </a:rPr>
              <a:t>当蒸发皿中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出现</a:t>
            </a:r>
            <a:r>
              <a:rPr lang="zh-CN" altLang="en-US" dirty="0">
                <a:solidFill>
                  <a:schemeClr val="hlink"/>
                </a:solidFill>
                <a:latin typeface="宋体" pitchFamily="2" charset="-122"/>
              </a:rPr>
              <a:t>较多固体</a:t>
            </a:r>
            <a:r>
              <a:rPr lang="zh-CN" altLang="en-US" dirty="0">
                <a:latin typeface="宋体" pitchFamily="2" charset="-122"/>
              </a:rPr>
              <a:t>时，停止加热。</a:t>
            </a: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利用蒸发皿的</a:t>
            </a:r>
          </a:p>
          <a:p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   余热使滤液蒸干</a:t>
            </a:r>
            <a:r>
              <a:rPr lang="zh-CN" altLang="en-US" dirty="0">
                <a:latin typeface="宋体" pitchFamily="2" charset="-122"/>
              </a:rPr>
              <a:t>。</a:t>
            </a:r>
          </a:p>
        </p:txBody>
      </p:sp>
      <p:sp>
        <p:nvSpPr>
          <p:cNvPr id="82965" name="Text Box 21"/>
          <p:cNvSpPr txBox="1">
            <a:spLocks noChangeArrowheads="1"/>
          </p:cNvSpPr>
          <p:nvPr/>
        </p:nvSpPr>
        <p:spPr bwMode="auto">
          <a:xfrm>
            <a:off x="1116013" y="4703763"/>
            <a:ext cx="1716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间歇式加热</a:t>
            </a:r>
          </a:p>
        </p:txBody>
      </p:sp>
      <p:sp>
        <p:nvSpPr>
          <p:cNvPr id="82966" name="Rectangle 22"/>
          <p:cNvSpPr>
            <a:spLocks noChangeArrowheads="1"/>
          </p:cNvSpPr>
          <p:nvPr/>
        </p:nvSpPr>
        <p:spPr bwMode="auto">
          <a:xfrm>
            <a:off x="611188" y="4221163"/>
            <a:ext cx="80730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dirty="0"/>
              <a:t>③  </a:t>
            </a:r>
            <a:r>
              <a:rPr lang="zh-CN" altLang="en-US" dirty="0"/>
              <a:t>为了尽量减少飞溅，</a:t>
            </a:r>
            <a:r>
              <a:rPr lang="zh-CN" altLang="en-US" dirty="0" smtClean="0">
                <a:solidFill>
                  <a:srgbClr val="FF0000"/>
                </a:solidFill>
              </a:rPr>
              <a:t>除不断搅拌</a:t>
            </a:r>
            <a:r>
              <a:rPr lang="zh-CN" altLang="en-US" dirty="0"/>
              <a:t>外，还可以怎样操作？</a:t>
            </a:r>
          </a:p>
        </p:txBody>
      </p:sp>
      <p:sp>
        <p:nvSpPr>
          <p:cNvPr id="82967" name="Text Box 23"/>
          <p:cNvSpPr txBox="1">
            <a:spLocks noChangeArrowheads="1"/>
          </p:cNvSpPr>
          <p:nvPr/>
        </p:nvSpPr>
        <p:spPr bwMode="auto">
          <a:xfrm>
            <a:off x="3132138" y="4700588"/>
            <a:ext cx="3248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或来回移动酒精灯加热</a:t>
            </a:r>
          </a:p>
        </p:txBody>
      </p:sp>
      <p:sp>
        <p:nvSpPr>
          <p:cNvPr id="82968" name="Text Box 24"/>
          <p:cNvSpPr txBox="1">
            <a:spLocks noChangeArrowheads="1"/>
          </p:cNvSpPr>
          <p:nvPr/>
        </p:nvSpPr>
        <p:spPr bwMode="auto">
          <a:xfrm>
            <a:off x="1108075" y="5157788"/>
            <a:ext cx="3248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或来回移动蒸发皿加热</a:t>
            </a:r>
          </a:p>
        </p:txBody>
      </p:sp>
      <p:sp>
        <p:nvSpPr>
          <p:cNvPr id="82969" name="Text Box 25"/>
          <p:cNvSpPr txBox="1">
            <a:spLocks noChangeArrowheads="1"/>
          </p:cNvSpPr>
          <p:nvPr/>
        </p:nvSpPr>
        <p:spPr bwMode="auto">
          <a:xfrm>
            <a:off x="611188" y="5646738"/>
            <a:ext cx="23764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008000"/>
                </a:solidFill>
                <a:latin typeface="+mn-ea"/>
                <a:ea typeface="+mn-ea"/>
              </a:rPr>
              <a:t>4</a:t>
            </a:r>
            <a:r>
              <a:rPr lang="zh-CN" altLang="en-US" sz="2800" dirty="0">
                <a:solidFill>
                  <a:srgbClr val="008000"/>
                </a:solidFill>
                <a:latin typeface="+mn-ea"/>
                <a:ea typeface="+mn-ea"/>
              </a:rPr>
              <a:t>、计算产率</a:t>
            </a:r>
          </a:p>
        </p:txBody>
      </p:sp>
      <p:sp>
        <p:nvSpPr>
          <p:cNvPr id="82970" name="Text Box 26"/>
          <p:cNvSpPr txBox="1">
            <a:spLocks noChangeArrowheads="1"/>
          </p:cNvSpPr>
          <p:nvPr/>
        </p:nvSpPr>
        <p:spPr bwMode="auto">
          <a:xfrm>
            <a:off x="1239838" y="6140450"/>
            <a:ext cx="6311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用玻璃棒将蒸发皿中的固体</a:t>
            </a:r>
            <a:r>
              <a:rPr lang="zh-CN" altLang="en-US">
                <a:solidFill>
                  <a:schemeClr val="hlink"/>
                </a:solidFill>
              </a:rPr>
              <a:t>转移</a:t>
            </a:r>
            <a:r>
              <a:rPr lang="zh-CN" altLang="en-US"/>
              <a:t>至纸上称量。</a:t>
            </a:r>
          </a:p>
        </p:txBody>
      </p:sp>
      <p:pic>
        <p:nvPicPr>
          <p:cNvPr id="82971" name="Picture 27" descr="pic_28633"/>
          <p:cNvPicPr>
            <a:picLocks noChangeAspect="1" noChangeArrowheads="1"/>
          </p:cNvPicPr>
          <p:nvPr/>
        </p:nvPicPr>
        <p:blipFill>
          <a:blip r:embed="rId2"/>
          <a:srcRect t="7497"/>
          <a:stretch>
            <a:fillRect/>
          </a:stretch>
        </p:blipFill>
        <p:spPr bwMode="auto">
          <a:xfrm>
            <a:off x="7019925" y="261938"/>
            <a:ext cx="1497013" cy="2159000"/>
          </a:xfrm>
          <a:prstGeom prst="rect">
            <a:avLst/>
          </a:prstGeom>
          <a:noFill/>
          <a:effectLst>
            <a:outerShdw dist="35921" dir="2700000" algn="ctr" rotWithShape="0">
              <a:srgbClr val="808080"/>
            </a:outerShdw>
          </a:effectLst>
        </p:spPr>
      </p:pic>
      <p:sp>
        <p:nvSpPr>
          <p:cNvPr id="13" name="Text Box 25"/>
          <p:cNvSpPr txBox="1">
            <a:spLocks noChangeArrowheads="1"/>
          </p:cNvSpPr>
          <p:nvPr/>
        </p:nvSpPr>
        <p:spPr bwMode="auto">
          <a:xfrm>
            <a:off x="1331912" y="1196975"/>
            <a:ext cx="195420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3</a:t>
            </a:r>
            <a:r>
              <a:rPr lang="zh-CN" altLang="en-US" sz="3200" dirty="0">
                <a:solidFill>
                  <a:srgbClr val="008000"/>
                </a:solidFill>
                <a:latin typeface="+mn-ea"/>
                <a:ea typeface="+mn-ea"/>
              </a:rPr>
              <a:t>、蒸发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2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82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82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82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82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2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82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82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0" grpId="0"/>
      <p:bldP spid="82955" grpId="0"/>
      <p:bldP spid="82965" grpId="0"/>
      <p:bldP spid="82966" grpId="0"/>
      <p:bldP spid="82967" grpId="0"/>
      <p:bldP spid="82968" grpId="0"/>
      <p:bldP spid="82969" grpId="0"/>
      <p:bldP spid="829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5"/>
          <p:cNvSpPr txBox="1">
            <a:spLocks noChangeArrowheads="1"/>
          </p:cNvSpPr>
          <p:nvPr/>
        </p:nvSpPr>
        <p:spPr bwMode="auto">
          <a:xfrm>
            <a:off x="1331913" y="1196975"/>
            <a:ext cx="2328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问题与交流</a:t>
            </a:r>
            <a:r>
              <a:rPr lang="en-US" altLang="zh-CN"/>
              <a:t>】</a:t>
            </a:r>
          </a:p>
        </p:txBody>
      </p:sp>
      <p:sp>
        <p:nvSpPr>
          <p:cNvPr id="11267" name="Text Box 6"/>
          <p:cNvSpPr txBox="1">
            <a:spLocks noChangeArrowheads="1"/>
          </p:cNvSpPr>
          <p:nvPr/>
        </p:nvSpPr>
        <p:spPr bwMode="auto">
          <a:xfrm>
            <a:off x="808038" y="2060575"/>
            <a:ext cx="6464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、制取粗盐时，晒盐和煮盐的</a:t>
            </a:r>
            <a:r>
              <a:rPr lang="zh-CN" altLang="en-US">
                <a:solidFill>
                  <a:srgbClr val="0000FF"/>
                </a:solidFill>
              </a:rPr>
              <a:t>目的</a:t>
            </a:r>
            <a:r>
              <a:rPr lang="zh-CN" altLang="en-US"/>
              <a:t>都是什么？</a:t>
            </a:r>
          </a:p>
        </p:txBody>
      </p:sp>
      <p:sp>
        <p:nvSpPr>
          <p:cNvPr id="83975" name="Text Box 7"/>
          <p:cNvSpPr txBox="1">
            <a:spLocks noChangeArrowheads="1"/>
          </p:cNvSpPr>
          <p:nvPr/>
        </p:nvSpPr>
        <p:spPr bwMode="auto">
          <a:xfrm>
            <a:off x="1258888" y="3187700"/>
            <a:ext cx="7537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想一想：能否采用降低溶液温度的方法达到同一目的？</a:t>
            </a:r>
          </a:p>
        </p:txBody>
      </p:sp>
      <p:sp>
        <p:nvSpPr>
          <p:cNvPr id="83976" name="Text Box 8"/>
          <p:cNvSpPr txBox="1">
            <a:spLocks noChangeArrowheads="1"/>
          </p:cNvSpPr>
          <p:nvPr/>
        </p:nvSpPr>
        <p:spPr bwMode="auto">
          <a:xfrm>
            <a:off x="879475" y="3789363"/>
            <a:ext cx="7077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、本实验中采用的方法利用了氯化钠的哪些性质？</a:t>
            </a:r>
          </a:p>
        </p:txBody>
      </p:sp>
      <p:sp>
        <p:nvSpPr>
          <p:cNvPr id="83977" name="Text Box 9"/>
          <p:cNvSpPr txBox="1">
            <a:spLocks noChangeArrowheads="1"/>
          </p:cNvSpPr>
          <p:nvPr/>
        </p:nvSpPr>
        <p:spPr bwMode="auto">
          <a:xfrm>
            <a:off x="1295400" y="4365625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易溶于水</a:t>
            </a:r>
          </a:p>
        </p:txBody>
      </p:sp>
      <p:sp>
        <p:nvSpPr>
          <p:cNvPr id="83978" name="Text Box 10"/>
          <p:cNvSpPr txBox="1">
            <a:spLocks noChangeArrowheads="1"/>
          </p:cNvSpPr>
          <p:nvPr/>
        </p:nvSpPr>
        <p:spPr bwMode="auto">
          <a:xfrm>
            <a:off x="2693988" y="4365625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、熔点高</a:t>
            </a:r>
          </a:p>
        </p:txBody>
      </p:sp>
      <p:sp>
        <p:nvSpPr>
          <p:cNvPr id="83979" name="Text Box 11"/>
          <p:cNvSpPr txBox="1">
            <a:spLocks noChangeArrowheads="1"/>
          </p:cNvSpPr>
          <p:nvPr/>
        </p:nvSpPr>
        <p:spPr bwMode="auto">
          <a:xfrm>
            <a:off x="4062413" y="4365625"/>
            <a:ext cx="2022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、热稳定性好</a:t>
            </a:r>
          </a:p>
        </p:txBody>
      </p:sp>
      <p:sp>
        <p:nvSpPr>
          <p:cNvPr id="83980" name="Text Box 12"/>
          <p:cNvSpPr txBox="1">
            <a:spLocks noChangeArrowheads="1"/>
          </p:cNvSpPr>
          <p:nvPr/>
        </p:nvSpPr>
        <p:spPr bwMode="auto">
          <a:xfrm>
            <a:off x="1311275" y="4870450"/>
            <a:ext cx="780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从粗盐的来源考虑，你提纯所得到的精盐是否是纯净物？</a:t>
            </a:r>
          </a:p>
        </p:txBody>
      </p:sp>
      <p:sp>
        <p:nvSpPr>
          <p:cNvPr id="83981" name="Text Box 13"/>
          <p:cNvSpPr txBox="1">
            <a:spLocks noChangeArrowheads="1"/>
          </p:cNvSpPr>
          <p:nvPr/>
        </p:nvSpPr>
        <p:spPr bwMode="auto">
          <a:xfrm>
            <a:off x="1331913" y="5419725"/>
            <a:ext cx="41671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请你设计实验证明你的判断。</a:t>
            </a:r>
          </a:p>
        </p:txBody>
      </p:sp>
      <p:sp>
        <p:nvSpPr>
          <p:cNvPr id="83982" name="Rectangle 14"/>
          <p:cNvSpPr>
            <a:spLocks noChangeArrowheads="1"/>
          </p:cNvSpPr>
          <p:nvPr/>
        </p:nvSpPr>
        <p:spPr bwMode="auto">
          <a:xfrm>
            <a:off x="1258888" y="2636838"/>
            <a:ext cx="6607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通过蒸发盐溶液中的水分，使之浓缩</a:t>
            </a:r>
            <a:r>
              <a:rPr lang="zh-CN" altLang="en-US"/>
              <a:t>。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3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83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83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83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83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83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83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5" grpId="0"/>
      <p:bldP spid="83976" grpId="0"/>
      <p:bldP spid="83977" grpId="0"/>
      <p:bldP spid="83978" grpId="0"/>
      <p:bldP spid="83979" grpId="0"/>
      <p:bldP spid="83980" grpId="0"/>
      <p:bldP spid="83981" grpId="0"/>
      <p:bldP spid="8398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04" name="Text Box 12"/>
          <p:cNvSpPr txBox="1">
            <a:spLocks noChangeArrowheads="1"/>
          </p:cNvSpPr>
          <p:nvPr/>
        </p:nvSpPr>
        <p:spPr bwMode="auto">
          <a:xfrm>
            <a:off x="107950" y="4221163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隶书" pitchFamily="49" charset="-122"/>
              </a:rPr>
              <a:t>① </a:t>
            </a:r>
            <a:r>
              <a:rPr lang="zh-CN" altLang="en-US">
                <a:latin typeface="宋体" pitchFamily="2" charset="-122"/>
              </a:rPr>
              <a:t>加速粗盐的溶解</a:t>
            </a:r>
          </a:p>
        </p:txBody>
      </p:sp>
      <p:sp>
        <p:nvSpPr>
          <p:cNvPr id="59405" name="Text Box 13"/>
          <p:cNvSpPr txBox="1">
            <a:spLocks noChangeArrowheads="1"/>
          </p:cNvSpPr>
          <p:nvPr/>
        </p:nvSpPr>
        <p:spPr bwMode="auto">
          <a:xfrm>
            <a:off x="3924300" y="4221163"/>
            <a:ext cx="1584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Arial" charset="0"/>
              </a:rPr>
              <a:t>②</a:t>
            </a:r>
            <a:r>
              <a:rPr lang="en-US" altLang="zh-CN">
                <a:latin typeface="宋体" pitchFamily="2" charset="-122"/>
              </a:rPr>
              <a:t> </a:t>
            </a:r>
            <a:r>
              <a:rPr lang="zh-CN" altLang="en-US">
                <a:latin typeface="宋体" pitchFamily="2" charset="-122"/>
              </a:rPr>
              <a:t>引流</a:t>
            </a:r>
          </a:p>
        </p:txBody>
      </p:sp>
      <p:sp>
        <p:nvSpPr>
          <p:cNvPr id="59406" name="Text Box 14"/>
          <p:cNvSpPr txBox="1">
            <a:spLocks noChangeArrowheads="1"/>
          </p:cNvSpPr>
          <p:nvPr/>
        </p:nvSpPr>
        <p:spPr bwMode="auto">
          <a:xfrm>
            <a:off x="6299200" y="4221163"/>
            <a:ext cx="2736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Arial" charset="0"/>
              </a:rPr>
              <a:t>③</a:t>
            </a:r>
            <a:r>
              <a:rPr lang="en-US" altLang="zh-CN">
                <a:latin typeface="宋体" pitchFamily="2" charset="-122"/>
              </a:rPr>
              <a:t> </a:t>
            </a:r>
            <a:r>
              <a:rPr lang="zh-CN" altLang="en-US">
                <a:latin typeface="Arial" charset="0"/>
              </a:rPr>
              <a:t>防止液滴飞溅</a:t>
            </a:r>
          </a:p>
        </p:txBody>
      </p:sp>
      <p:sp>
        <p:nvSpPr>
          <p:cNvPr id="12293" name="Rectangle 17"/>
          <p:cNvSpPr>
            <a:spLocks noChangeArrowheads="1"/>
          </p:cNvSpPr>
          <p:nvPr/>
        </p:nvSpPr>
        <p:spPr bwMode="auto">
          <a:xfrm>
            <a:off x="1187450" y="1196975"/>
            <a:ext cx="7345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>
                <a:solidFill>
                  <a:srgbClr val="1F7703"/>
                </a:solidFill>
              </a:rPr>
              <a:t>【</a:t>
            </a:r>
            <a:r>
              <a:rPr kumimoji="1" lang="zh-CN" altLang="en-US">
                <a:solidFill>
                  <a:srgbClr val="1F7703"/>
                </a:solidFill>
              </a:rPr>
              <a:t>思考</a:t>
            </a:r>
            <a:r>
              <a:rPr kumimoji="1" lang="en-US" altLang="zh-CN">
                <a:solidFill>
                  <a:srgbClr val="1F7703"/>
                </a:solidFill>
              </a:rPr>
              <a:t>3】</a:t>
            </a:r>
            <a:r>
              <a:rPr kumimoji="1" lang="zh-CN" altLang="en-US">
                <a:solidFill>
                  <a:srgbClr val="1F7703"/>
                </a:solidFill>
              </a:rPr>
              <a:t>在粗盐提纯实验中</a:t>
            </a:r>
            <a:r>
              <a:rPr kumimoji="1" lang="zh-CN" altLang="en-US">
                <a:solidFill>
                  <a:schemeClr val="hlink"/>
                </a:solidFill>
              </a:rPr>
              <a:t>玻璃棒</a:t>
            </a:r>
            <a:r>
              <a:rPr kumimoji="1" lang="zh-CN" altLang="en-US">
                <a:solidFill>
                  <a:srgbClr val="1F7703"/>
                </a:solidFill>
              </a:rPr>
              <a:t>的作用有哪些？</a:t>
            </a:r>
          </a:p>
        </p:txBody>
      </p:sp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250825" y="1989138"/>
            <a:ext cx="8459788" cy="2187575"/>
            <a:chOff x="136" y="1253"/>
            <a:chExt cx="5329" cy="1378"/>
          </a:xfrm>
        </p:grpSpPr>
        <p:sp>
          <p:nvSpPr>
            <p:cNvPr id="12301" name="Text Box 9"/>
            <p:cNvSpPr txBox="1">
              <a:spLocks noChangeArrowheads="1"/>
            </p:cNvSpPr>
            <p:nvPr/>
          </p:nvSpPr>
          <p:spPr bwMode="auto">
            <a:xfrm>
              <a:off x="431" y="2341"/>
              <a:ext cx="90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①</a:t>
              </a:r>
              <a:r>
                <a:rPr lang="zh-CN" altLang="en-US">
                  <a:latin typeface="宋体" pitchFamily="2" charset="-122"/>
                </a:rPr>
                <a:t>溶解</a:t>
              </a:r>
            </a:p>
          </p:txBody>
        </p:sp>
        <p:sp>
          <p:nvSpPr>
            <p:cNvPr id="12302" name="Text Box 10"/>
            <p:cNvSpPr txBox="1">
              <a:spLocks noChangeArrowheads="1"/>
            </p:cNvSpPr>
            <p:nvPr/>
          </p:nvSpPr>
          <p:spPr bwMode="auto">
            <a:xfrm>
              <a:off x="2472" y="2343"/>
              <a:ext cx="90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②</a:t>
              </a:r>
              <a:r>
                <a:rPr lang="zh-CN" altLang="en-US">
                  <a:latin typeface="宋体" pitchFamily="2" charset="-122"/>
                </a:rPr>
                <a:t>过滤</a:t>
              </a:r>
            </a:p>
          </p:txBody>
        </p:sp>
        <p:sp>
          <p:nvSpPr>
            <p:cNvPr id="12303" name="Text Box 11"/>
            <p:cNvSpPr txBox="1">
              <a:spLocks noChangeArrowheads="1"/>
            </p:cNvSpPr>
            <p:nvPr/>
          </p:nvSpPr>
          <p:spPr bwMode="auto">
            <a:xfrm>
              <a:off x="4332" y="2341"/>
              <a:ext cx="90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③</a:t>
              </a:r>
              <a:r>
                <a:rPr lang="zh-CN" altLang="en-US">
                  <a:latin typeface="宋体" pitchFamily="2" charset="-122"/>
                </a:rPr>
                <a:t>蒸发</a:t>
              </a:r>
            </a:p>
          </p:txBody>
        </p:sp>
        <p:grpSp>
          <p:nvGrpSpPr>
            <p:cNvPr id="12304" name="Group 25"/>
            <p:cNvGrpSpPr>
              <a:grpSpLocks/>
            </p:cNvGrpSpPr>
            <p:nvPr/>
          </p:nvGrpSpPr>
          <p:grpSpPr bwMode="auto">
            <a:xfrm>
              <a:off x="136" y="1253"/>
              <a:ext cx="5329" cy="1134"/>
              <a:chOff x="136" y="1253"/>
              <a:chExt cx="5329" cy="1134"/>
            </a:xfrm>
          </p:grpSpPr>
          <p:sp>
            <p:nvSpPr>
              <p:cNvPr id="12305" name="AutoShape 8"/>
              <p:cNvSpPr>
                <a:spLocks noChangeArrowheads="1"/>
              </p:cNvSpPr>
              <p:nvPr/>
            </p:nvSpPr>
            <p:spPr bwMode="auto">
              <a:xfrm>
                <a:off x="3560" y="1706"/>
                <a:ext cx="317" cy="136"/>
              </a:xfrm>
              <a:prstGeom prst="rightArrow">
                <a:avLst>
                  <a:gd name="adj1" fmla="val 50000"/>
                  <a:gd name="adj2" fmla="val 58272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pic>
            <p:nvPicPr>
              <p:cNvPr id="12306" name="Picture 19"/>
              <p:cNvPicPr>
                <a:picLocks noChangeAspect="1" noChangeArrowheads="1"/>
              </p:cNvPicPr>
              <p:nvPr/>
            </p:nvPicPr>
            <p:blipFill>
              <a:blip r:embed="rId2"/>
              <a:srcRect l="9875" r="7718"/>
              <a:stretch>
                <a:fillRect/>
              </a:stretch>
            </p:blipFill>
            <p:spPr bwMode="auto">
              <a:xfrm>
                <a:off x="2064" y="1298"/>
                <a:ext cx="1452" cy="10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2307" name="Picture 20"/>
              <p:cNvPicPr>
                <a:picLocks noChangeAspect="1" noChangeArrowheads="1"/>
              </p:cNvPicPr>
              <p:nvPr/>
            </p:nvPicPr>
            <p:blipFill>
              <a:blip r:embed="rId3"/>
              <a:srcRect r="10846"/>
              <a:stretch>
                <a:fillRect/>
              </a:stretch>
            </p:blipFill>
            <p:spPr bwMode="auto">
              <a:xfrm>
                <a:off x="3969" y="1253"/>
                <a:ext cx="1496" cy="10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2308" name="Picture 23"/>
              <p:cNvPicPr>
                <a:picLocks noChangeAspect="1" noChangeArrowheads="1"/>
              </p:cNvPicPr>
              <p:nvPr/>
            </p:nvPicPr>
            <p:blipFill>
              <a:blip r:embed="rId4"/>
              <a:srcRect r="14099"/>
              <a:stretch>
                <a:fillRect/>
              </a:stretch>
            </p:blipFill>
            <p:spPr bwMode="auto">
              <a:xfrm>
                <a:off x="136" y="1305"/>
                <a:ext cx="1474" cy="10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2309" name="AutoShape 24"/>
              <p:cNvSpPr>
                <a:spLocks noChangeArrowheads="1"/>
              </p:cNvSpPr>
              <p:nvPr/>
            </p:nvSpPr>
            <p:spPr bwMode="auto">
              <a:xfrm>
                <a:off x="1701" y="1751"/>
                <a:ext cx="317" cy="136"/>
              </a:xfrm>
              <a:prstGeom prst="rightArrow">
                <a:avLst>
                  <a:gd name="adj1" fmla="val 50000"/>
                  <a:gd name="adj2" fmla="val 58272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59419" name="Text Box 27"/>
          <p:cNvSpPr txBox="1">
            <a:spLocks noChangeArrowheads="1"/>
          </p:cNvSpPr>
          <p:nvPr/>
        </p:nvSpPr>
        <p:spPr bwMode="auto">
          <a:xfrm>
            <a:off x="1116013" y="4843463"/>
            <a:ext cx="2016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④ </a:t>
            </a:r>
            <a:r>
              <a:rPr lang="zh-CN" altLang="en-US"/>
              <a:t>转移固体</a:t>
            </a:r>
          </a:p>
        </p:txBody>
      </p:sp>
      <p:sp>
        <p:nvSpPr>
          <p:cNvPr id="59420" name="Rectangle 28"/>
          <p:cNvSpPr>
            <a:spLocks noChangeArrowheads="1"/>
          </p:cNvSpPr>
          <p:nvPr/>
        </p:nvSpPr>
        <p:spPr bwMode="auto">
          <a:xfrm>
            <a:off x="3203575" y="4797425"/>
            <a:ext cx="2089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⑤ </a:t>
            </a:r>
            <a:r>
              <a:rPr lang="zh-CN" altLang="en-US"/>
              <a:t>沾取溶液</a:t>
            </a:r>
          </a:p>
        </p:txBody>
      </p:sp>
      <p:sp>
        <p:nvSpPr>
          <p:cNvPr id="59421" name="Text Box 29"/>
          <p:cNvSpPr txBox="1">
            <a:spLocks noChangeArrowheads="1"/>
          </p:cNvSpPr>
          <p:nvPr/>
        </p:nvSpPr>
        <p:spPr bwMode="auto">
          <a:xfrm>
            <a:off x="1116013" y="5300663"/>
            <a:ext cx="7307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⑥ </a:t>
            </a:r>
            <a:r>
              <a:rPr lang="zh-CN" altLang="en-US">
                <a:solidFill>
                  <a:srgbClr val="0000FF"/>
                </a:solidFill>
              </a:rPr>
              <a:t>酸碱中和：</a:t>
            </a:r>
            <a:r>
              <a:rPr lang="zh-CN" altLang="en-US"/>
              <a:t>使反应物的充分接触，加快反应速度。</a:t>
            </a:r>
          </a:p>
        </p:txBody>
      </p:sp>
      <p:sp>
        <p:nvSpPr>
          <p:cNvPr id="59422" name="Text Box 30"/>
          <p:cNvSpPr txBox="1">
            <a:spLocks noChangeArrowheads="1"/>
          </p:cNvSpPr>
          <p:nvPr/>
        </p:nvSpPr>
        <p:spPr bwMode="auto">
          <a:xfrm>
            <a:off x="107950" y="4822825"/>
            <a:ext cx="1103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另外：</a:t>
            </a:r>
          </a:p>
        </p:txBody>
      </p:sp>
      <p:sp>
        <p:nvSpPr>
          <p:cNvPr id="59423" name="Rectangle 31"/>
          <p:cNvSpPr>
            <a:spLocks noChangeArrowheads="1"/>
          </p:cNvSpPr>
          <p:nvPr/>
        </p:nvSpPr>
        <p:spPr bwMode="auto">
          <a:xfrm>
            <a:off x="1116013" y="5732463"/>
            <a:ext cx="583044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⑦ </a:t>
            </a:r>
            <a:r>
              <a:rPr lang="zh-CN" altLang="en-US" dirty="0">
                <a:solidFill>
                  <a:srgbClr val="0000FF"/>
                </a:solidFill>
              </a:rPr>
              <a:t>浓硫酸的稀释中</a:t>
            </a:r>
            <a:r>
              <a:rPr lang="zh-CN" altLang="en-US" dirty="0"/>
              <a:t>：加速浓硫酸的稀释、</a:t>
            </a:r>
          </a:p>
          <a:p>
            <a:r>
              <a:rPr lang="zh-CN" altLang="en-US" dirty="0"/>
              <a:t>                                     </a:t>
            </a:r>
            <a:r>
              <a:rPr lang="en-US" altLang="zh-CN" smtClean="0"/>
              <a:t> </a:t>
            </a:r>
            <a:r>
              <a:rPr lang="zh-CN" altLang="en-US" smtClean="0"/>
              <a:t>加快</a:t>
            </a:r>
            <a:r>
              <a:rPr lang="zh-CN" altLang="en-US" dirty="0" smtClean="0"/>
              <a:t>散热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  <p:sp>
        <p:nvSpPr>
          <p:cNvPr id="59424" name="AutoShape 32"/>
          <p:cNvSpPr>
            <a:spLocks noChangeArrowheads="1"/>
          </p:cNvSpPr>
          <p:nvPr/>
        </p:nvSpPr>
        <p:spPr bwMode="auto">
          <a:xfrm>
            <a:off x="2987675" y="115888"/>
            <a:ext cx="5543550" cy="1079500"/>
          </a:xfrm>
          <a:prstGeom prst="wedgeRoundRectCallout">
            <a:avLst>
              <a:gd name="adj1" fmla="val -77463"/>
              <a:gd name="adj2" fmla="val 396764"/>
              <a:gd name="adj3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>
                <a:solidFill>
                  <a:schemeClr val="bg1"/>
                </a:solidFill>
              </a:rPr>
              <a:t>计算产率前，称量精盐时，要将所有精盐转移至托盘天平上称量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59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59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80"/>
                                        <p:tgtEl>
                                          <p:spTgt spid="594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80"/>
                                        <p:tgtEl>
                                          <p:spTgt spid="594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80"/>
                                        <p:tgtEl>
                                          <p:spTgt spid="594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59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04" grpId="0"/>
      <p:bldP spid="59405" grpId="0"/>
      <p:bldP spid="59406" grpId="0"/>
      <p:bldP spid="59419" grpId="0"/>
      <p:bldP spid="59420" grpId="0"/>
      <p:bldP spid="59421" grpId="0"/>
      <p:bldP spid="59422" grpId="0"/>
      <p:bldP spid="59423" grpId="0"/>
      <p:bldP spid="594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3"/>
          <p:cNvSpPr txBox="1">
            <a:spLocks noChangeArrowheads="1"/>
          </p:cNvSpPr>
          <p:nvPr/>
        </p:nvSpPr>
        <p:spPr bwMode="auto">
          <a:xfrm>
            <a:off x="900113" y="908050"/>
            <a:ext cx="748823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4】</a:t>
            </a:r>
            <a:r>
              <a:rPr lang="zh-CN" altLang="en-US"/>
              <a:t>如果还要将粗盐中的</a:t>
            </a:r>
            <a:r>
              <a:rPr lang="en-US" altLang="zh-CN"/>
              <a:t>CaCl</a:t>
            </a:r>
            <a:r>
              <a:rPr lang="en-US" altLang="zh-CN" baseline="-25000"/>
              <a:t>2</a:t>
            </a:r>
            <a:r>
              <a:rPr lang="zh-CN" altLang="en-US"/>
              <a:t>和</a:t>
            </a:r>
            <a:r>
              <a:rPr lang="en-US" altLang="zh-CN"/>
              <a:t>MgCl</a:t>
            </a:r>
            <a:r>
              <a:rPr lang="en-US" altLang="zh-CN" baseline="-25000"/>
              <a:t>2</a:t>
            </a:r>
            <a:r>
              <a:rPr lang="zh-CN" altLang="en-US"/>
              <a:t>等可溶性</a:t>
            </a:r>
          </a:p>
          <a:p>
            <a:r>
              <a:rPr lang="zh-CN" altLang="en-US"/>
              <a:t>                  杂质除掉，其操作步骤又将怎样？</a:t>
            </a:r>
          </a:p>
        </p:txBody>
      </p: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193675" y="2749550"/>
            <a:ext cx="806450" cy="46672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粗盐</a:t>
            </a: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2105025" y="2219325"/>
            <a:ext cx="896938" cy="132080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/>
              <a:t>NaCl</a:t>
            </a:r>
          </a:p>
          <a:p>
            <a:r>
              <a:rPr lang="en-US" altLang="zh-CN" sz="2000"/>
              <a:t>CaCl</a:t>
            </a:r>
            <a:r>
              <a:rPr lang="en-US" altLang="zh-CN" sz="2000" baseline="-25000"/>
              <a:t>2</a:t>
            </a:r>
            <a:endParaRPr lang="en-US" altLang="zh-CN" sz="2000"/>
          </a:p>
          <a:p>
            <a:r>
              <a:rPr lang="en-US" altLang="zh-CN" sz="2000"/>
              <a:t>MgCl</a:t>
            </a:r>
            <a:r>
              <a:rPr lang="en-US" altLang="zh-CN" sz="2000" baseline="-25000"/>
              <a:t>2</a:t>
            </a:r>
            <a:endParaRPr lang="en-US" altLang="zh-CN" sz="2000"/>
          </a:p>
          <a:p>
            <a:r>
              <a:rPr lang="zh-CN" altLang="en-US" sz="2000"/>
              <a:t>泥沙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3001963" y="2219325"/>
            <a:ext cx="2254250" cy="1423988"/>
            <a:chOff x="1881" y="1933"/>
            <a:chExt cx="1420" cy="897"/>
          </a:xfrm>
        </p:grpSpPr>
        <p:sp>
          <p:nvSpPr>
            <p:cNvPr id="13360" name="AutoShape 7"/>
            <p:cNvSpPr>
              <a:spLocks noChangeArrowheads="1"/>
            </p:cNvSpPr>
            <p:nvPr/>
          </p:nvSpPr>
          <p:spPr bwMode="auto">
            <a:xfrm>
              <a:off x="1881" y="2334"/>
              <a:ext cx="681" cy="91"/>
            </a:xfrm>
            <a:prstGeom prst="notchedRightArrow">
              <a:avLst>
                <a:gd name="adj1" fmla="val 50000"/>
                <a:gd name="adj2" fmla="val 187088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61" name="Text Box 8"/>
            <p:cNvSpPr txBox="1">
              <a:spLocks noChangeArrowheads="1"/>
            </p:cNvSpPr>
            <p:nvPr/>
          </p:nvSpPr>
          <p:spPr bwMode="auto">
            <a:xfrm>
              <a:off x="1926" y="2017"/>
              <a:ext cx="508" cy="294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</a:rPr>
                <a:t>过滤</a:t>
              </a:r>
            </a:p>
          </p:txBody>
        </p:sp>
        <p:grpSp>
          <p:nvGrpSpPr>
            <p:cNvPr id="13362" name="Group 9"/>
            <p:cNvGrpSpPr>
              <a:grpSpLocks/>
            </p:cNvGrpSpPr>
            <p:nvPr/>
          </p:nvGrpSpPr>
          <p:grpSpPr bwMode="auto">
            <a:xfrm>
              <a:off x="2562" y="1933"/>
              <a:ext cx="739" cy="897"/>
              <a:chOff x="2562" y="1933"/>
              <a:chExt cx="739" cy="897"/>
            </a:xfrm>
          </p:grpSpPr>
          <p:sp>
            <p:nvSpPr>
              <p:cNvPr id="13363" name="AutoShape 10"/>
              <p:cNvSpPr>
                <a:spLocks/>
              </p:cNvSpPr>
              <p:nvPr/>
            </p:nvSpPr>
            <p:spPr bwMode="auto">
              <a:xfrm>
                <a:off x="2562" y="2024"/>
                <a:ext cx="99" cy="703"/>
              </a:xfrm>
              <a:prstGeom prst="leftBrace">
                <a:avLst>
                  <a:gd name="adj1" fmla="val 59175"/>
                  <a:gd name="adj2" fmla="val 50000"/>
                </a:avLst>
              </a:prstGeom>
              <a:noFill/>
              <a:ln w="2222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364" name="Text Box 11"/>
              <p:cNvSpPr txBox="1">
                <a:spLocks noChangeArrowheads="1"/>
              </p:cNvSpPr>
              <p:nvPr/>
            </p:nvSpPr>
            <p:spPr bwMode="auto">
              <a:xfrm>
                <a:off x="2683" y="1933"/>
                <a:ext cx="605" cy="256"/>
              </a:xfrm>
              <a:prstGeom prst="rect">
                <a:avLst/>
              </a:prstGeom>
              <a:noFill/>
              <a:ln w="9525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2000">
                    <a:solidFill>
                      <a:srgbClr val="0000FF"/>
                    </a:solidFill>
                  </a:rPr>
                  <a:t>滤液</a:t>
                </a:r>
                <a:r>
                  <a:rPr lang="en-US" altLang="zh-CN" sz="2000">
                    <a:solidFill>
                      <a:srgbClr val="0000FF"/>
                    </a:solidFill>
                  </a:rPr>
                  <a:t>Ⅰ</a:t>
                </a:r>
              </a:p>
            </p:txBody>
          </p:sp>
          <p:sp>
            <p:nvSpPr>
              <p:cNvPr id="13365" name="Text Box 12"/>
              <p:cNvSpPr txBox="1">
                <a:spLocks noChangeArrowheads="1"/>
              </p:cNvSpPr>
              <p:nvPr/>
            </p:nvSpPr>
            <p:spPr bwMode="auto">
              <a:xfrm>
                <a:off x="2697" y="2536"/>
                <a:ext cx="604" cy="294"/>
              </a:xfrm>
              <a:prstGeom prst="rect">
                <a:avLst/>
              </a:prstGeom>
              <a:noFill/>
              <a:ln w="9525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>
                    <a:solidFill>
                      <a:srgbClr val="067A00"/>
                    </a:solidFill>
                  </a:rPr>
                  <a:t>滤渣</a:t>
                </a:r>
                <a:r>
                  <a:rPr lang="en-US" altLang="zh-CN">
                    <a:solidFill>
                      <a:srgbClr val="067A00"/>
                    </a:solidFill>
                  </a:rPr>
                  <a:t>1</a:t>
                </a:r>
              </a:p>
            </p:txBody>
          </p:sp>
        </p:grp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1000125" y="2389188"/>
            <a:ext cx="1081088" cy="611187"/>
            <a:chOff x="620" y="2040"/>
            <a:chExt cx="681" cy="385"/>
          </a:xfrm>
        </p:grpSpPr>
        <p:sp>
          <p:nvSpPr>
            <p:cNvPr id="13358" name="Text Box 14"/>
            <p:cNvSpPr txBox="1">
              <a:spLocks noChangeArrowheads="1"/>
            </p:cNvSpPr>
            <p:nvPr/>
          </p:nvSpPr>
          <p:spPr bwMode="auto">
            <a:xfrm>
              <a:off x="698" y="2040"/>
              <a:ext cx="508" cy="294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</a:rPr>
                <a:t>溶解</a:t>
              </a:r>
            </a:p>
          </p:txBody>
        </p:sp>
        <p:sp>
          <p:nvSpPr>
            <p:cNvPr id="13359" name="AutoShape 15"/>
            <p:cNvSpPr>
              <a:spLocks noChangeArrowheads="1"/>
            </p:cNvSpPr>
            <p:nvPr/>
          </p:nvSpPr>
          <p:spPr bwMode="auto">
            <a:xfrm>
              <a:off x="620" y="2334"/>
              <a:ext cx="681" cy="91"/>
            </a:xfrm>
            <a:prstGeom prst="notchedRightArrow">
              <a:avLst>
                <a:gd name="adj1" fmla="val 50000"/>
                <a:gd name="adj2" fmla="val 187088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69648" name="Line 16"/>
          <p:cNvSpPr>
            <a:spLocks noChangeShapeType="1"/>
          </p:cNvSpPr>
          <p:nvPr/>
        </p:nvSpPr>
        <p:spPr bwMode="auto">
          <a:xfrm>
            <a:off x="6388100" y="2435225"/>
            <a:ext cx="1512888" cy="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649" name="Text Box 17"/>
          <p:cNvSpPr txBox="1">
            <a:spLocks noChangeArrowheads="1"/>
          </p:cNvSpPr>
          <p:nvPr/>
        </p:nvSpPr>
        <p:spPr bwMode="auto">
          <a:xfrm>
            <a:off x="6529388" y="1643063"/>
            <a:ext cx="1154112" cy="711200"/>
          </a:xfrm>
          <a:prstGeom prst="rect">
            <a:avLst/>
          </a:prstGeom>
          <a:solidFill>
            <a:srgbClr val="0000FF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chemeClr val="bg1"/>
                </a:solidFill>
              </a:rPr>
              <a:t>①NaOH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(</a:t>
            </a:r>
            <a:r>
              <a:rPr lang="zh-CN" altLang="en-US" sz="2000">
                <a:solidFill>
                  <a:schemeClr val="bg1"/>
                </a:solidFill>
              </a:rPr>
              <a:t>过量</a:t>
            </a:r>
            <a:r>
              <a:rPr lang="en-US" altLang="zh-CN" sz="200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69650" name="Text Box 18"/>
          <p:cNvSpPr txBox="1">
            <a:spLocks noChangeArrowheads="1"/>
          </p:cNvSpPr>
          <p:nvPr/>
        </p:nvSpPr>
        <p:spPr bwMode="auto">
          <a:xfrm>
            <a:off x="6470650" y="2476500"/>
            <a:ext cx="1357313" cy="771525"/>
          </a:xfrm>
          <a:prstGeom prst="rect">
            <a:avLst/>
          </a:prstGeom>
          <a:solidFill>
            <a:srgbClr val="0000FF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>
                <a:solidFill>
                  <a:schemeClr val="bg1"/>
                </a:solidFill>
              </a:rPr>
              <a:t>②</a:t>
            </a:r>
            <a:r>
              <a:rPr lang="en-US" altLang="zh-CN" sz="2000">
                <a:solidFill>
                  <a:schemeClr val="bg1"/>
                </a:solidFill>
              </a:rPr>
              <a:t>Na</a:t>
            </a:r>
            <a:r>
              <a:rPr lang="en-US" altLang="zh-CN" sz="2000" baseline="-25000">
                <a:solidFill>
                  <a:schemeClr val="bg1"/>
                </a:solidFill>
              </a:rPr>
              <a:t>2</a:t>
            </a:r>
            <a:r>
              <a:rPr lang="en-US" altLang="zh-CN" sz="2000">
                <a:solidFill>
                  <a:schemeClr val="bg1"/>
                </a:solidFill>
              </a:rPr>
              <a:t>CO</a:t>
            </a:r>
            <a:r>
              <a:rPr lang="en-US" altLang="zh-CN" sz="2000" baseline="-25000">
                <a:solidFill>
                  <a:schemeClr val="bg1"/>
                </a:solidFill>
              </a:rPr>
              <a:t>3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(</a:t>
            </a:r>
            <a:r>
              <a:rPr lang="zh-CN" altLang="en-US" sz="2000">
                <a:solidFill>
                  <a:schemeClr val="bg1"/>
                </a:solidFill>
              </a:rPr>
              <a:t>过量</a:t>
            </a:r>
            <a:r>
              <a:rPr lang="en-US" altLang="zh-CN" sz="2000">
                <a:solidFill>
                  <a:schemeClr val="bg1"/>
                </a:solidFill>
              </a:rPr>
              <a:t>)</a:t>
            </a:r>
          </a:p>
        </p:txBody>
      </p: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7937500" y="1931988"/>
            <a:ext cx="1042988" cy="2519362"/>
            <a:chOff x="4990" y="1752"/>
            <a:chExt cx="657" cy="1587"/>
          </a:xfrm>
        </p:grpSpPr>
        <p:sp>
          <p:nvSpPr>
            <p:cNvPr id="13355" name="AutoShape 20"/>
            <p:cNvSpPr>
              <a:spLocks noChangeArrowheads="1"/>
            </p:cNvSpPr>
            <p:nvPr/>
          </p:nvSpPr>
          <p:spPr bwMode="auto">
            <a:xfrm>
              <a:off x="4990" y="1752"/>
              <a:ext cx="657" cy="1587"/>
            </a:xfrm>
            <a:prstGeom prst="downArrowCallout">
              <a:avLst>
                <a:gd name="adj1" fmla="val 25000"/>
                <a:gd name="adj2" fmla="val 25000"/>
                <a:gd name="adj3" fmla="val 40259"/>
                <a:gd name="adj4" fmla="val 66667"/>
              </a:avLst>
            </a:prstGeom>
            <a:solidFill>
              <a:srgbClr val="0000FF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56" name="Line 21"/>
            <p:cNvSpPr>
              <a:spLocks noChangeShapeType="1"/>
            </p:cNvSpPr>
            <p:nvPr/>
          </p:nvSpPr>
          <p:spPr bwMode="auto">
            <a:xfrm>
              <a:off x="5187" y="1791"/>
              <a:ext cx="0" cy="309"/>
            </a:xfrm>
            <a:prstGeom prst="line">
              <a:avLst/>
            </a:prstGeom>
            <a:noFill/>
            <a:ln w="34925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57" name="Text Box 22"/>
            <p:cNvSpPr txBox="1">
              <a:spLocks noChangeArrowheads="1"/>
            </p:cNvSpPr>
            <p:nvPr/>
          </p:nvSpPr>
          <p:spPr bwMode="auto">
            <a:xfrm>
              <a:off x="5242" y="1893"/>
              <a:ext cx="314" cy="294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</a:rPr>
                <a:t>白</a:t>
              </a:r>
            </a:p>
          </p:txBody>
        </p:sp>
      </p:grpSp>
      <p:sp>
        <p:nvSpPr>
          <p:cNvPr id="69655" name="Text Box 23"/>
          <p:cNvSpPr txBox="1">
            <a:spLocks noChangeArrowheads="1"/>
          </p:cNvSpPr>
          <p:nvPr/>
        </p:nvSpPr>
        <p:spPr bwMode="auto">
          <a:xfrm>
            <a:off x="7932738" y="2795588"/>
            <a:ext cx="1047750" cy="711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chemeClr val="bg1"/>
                </a:solidFill>
                <a:latin typeface="宋体" pitchFamily="2" charset="-122"/>
              </a:rPr>
              <a:t>Mg(OH)</a:t>
            </a:r>
            <a:r>
              <a:rPr lang="en-US" altLang="zh-CN" sz="2000" baseline="-25000">
                <a:solidFill>
                  <a:schemeClr val="bg1"/>
                </a:solidFill>
                <a:latin typeface="宋体" pitchFamily="2" charset="-122"/>
              </a:rPr>
              <a:t>2</a:t>
            </a:r>
          </a:p>
          <a:p>
            <a:r>
              <a:rPr lang="en-US" altLang="zh-CN" sz="2000">
                <a:solidFill>
                  <a:schemeClr val="bg1"/>
                </a:solidFill>
                <a:latin typeface="宋体" pitchFamily="2" charset="-122"/>
              </a:rPr>
              <a:t>CaCO</a:t>
            </a:r>
            <a:r>
              <a:rPr lang="en-US" altLang="zh-CN" sz="2000" baseline="-25000">
                <a:solidFill>
                  <a:schemeClr val="bg1"/>
                </a:solidFill>
                <a:latin typeface="宋体" pitchFamily="2" charset="-122"/>
              </a:rPr>
              <a:t>3</a:t>
            </a:r>
            <a:endParaRPr lang="en-US" altLang="zh-CN" sz="2000">
              <a:solidFill>
                <a:schemeClr val="bg1"/>
              </a:solidFill>
              <a:latin typeface="宋体" pitchFamily="2" charset="-122"/>
            </a:endParaRPr>
          </a:p>
        </p:txBody>
      </p:sp>
      <p:grpSp>
        <p:nvGrpSpPr>
          <p:cNvPr id="6" name="Group 24"/>
          <p:cNvGrpSpPr>
            <a:grpSpLocks/>
          </p:cNvGrpSpPr>
          <p:nvPr/>
        </p:nvGrpSpPr>
        <p:grpSpPr bwMode="auto">
          <a:xfrm>
            <a:off x="6099175" y="4092575"/>
            <a:ext cx="2376488" cy="1244600"/>
            <a:chOff x="3832" y="3067"/>
            <a:chExt cx="1497" cy="784"/>
          </a:xfrm>
        </p:grpSpPr>
        <p:sp>
          <p:nvSpPr>
            <p:cNvPr id="13347" name="Text Box 25"/>
            <p:cNvSpPr txBox="1">
              <a:spLocks noChangeArrowheads="1"/>
            </p:cNvSpPr>
            <p:nvPr/>
          </p:nvSpPr>
          <p:spPr bwMode="auto">
            <a:xfrm>
              <a:off x="4649" y="3090"/>
              <a:ext cx="508" cy="294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</a:rPr>
                <a:t>过滤</a:t>
              </a:r>
            </a:p>
          </p:txBody>
        </p:sp>
        <p:grpSp>
          <p:nvGrpSpPr>
            <p:cNvPr id="13348" name="Group 26"/>
            <p:cNvGrpSpPr>
              <a:grpSpLocks/>
            </p:cNvGrpSpPr>
            <p:nvPr/>
          </p:nvGrpSpPr>
          <p:grpSpPr bwMode="auto">
            <a:xfrm>
              <a:off x="3832" y="3067"/>
              <a:ext cx="1497" cy="784"/>
              <a:chOff x="3560" y="3067"/>
              <a:chExt cx="1497" cy="784"/>
            </a:xfrm>
          </p:grpSpPr>
          <p:sp>
            <p:nvSpPr>
              <p:cNvPr id="13349" name="AutoShape 27"/>
              <p:cNvSpPr>
                <a:spLocks/>
              </p:cNvSpPr>
              <p:nvPr/>
            </p:nvSpPr>
            <p:spPr bwMode="auto">
              <a:xfrm>
                <a:off x="4241" y="3157"/>
                <a:ext cx="45" cy="499"/>
              </a:xfrm>
              <a:prstGeom prst="rightBrace">
                <a:avLst>
                  <a:gd name="adj1" fmla="val 92407"/>
                  <a:gd name="adj2" fmla="val 50000"/>
                </a:avLst>
              </a:prstGeom>
              <a:noFill/>
              <a:ln w="3492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pSp>
            <p:nvGrpSpPr>
              <p:cNvPr id="13350" name="Group 28"/>
              <p:cNvGrpSpPr>
                <a:grpSpLocks/>
              </p:cNvGrpSpPr>
              <p:nvPr/>
            </p:nvGrpSpPr>
            <p:grpSpPr bwMode="auto">
              <a:xfrm>
                <a:off x="4286" y="3294"/>
                <a:ext cx="771" cy="136"/>
                <a:chOff x="4286" y="3294"/>
                <a:chExt cx="771" cy="136"/>
              </a:xfrm>
            </p:grpSpPr>
            <p:sp>
              <p:nvSpPr>
                <p:cNvPr id="13353" name="Line 29"/>
                <p:cNvSpPr>
                  <a:spLocks noChangeShapeType="1"/>
                </p:cNvSpPr>
                <p:nvPr/>
              </p:nvSpPr>
              <p:spPr bwMode="auto">
                <a:xfrm flipH="1">
                  <a:off x="4286" y="3429"/>
                  <a:ext cx="771" cy="0"/>
                </a:xfrm>
                <a:prstGeom prst="line">
                  <a:avLst/>
                </a:prstGeom>
                <a:noFill/>
                <a:ln w="34925">
                  <a:solidFill>
                    <a:srgbClr val="FF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354" name="Line 30"/>
                <p:cNvSpPr>
                  <a:spLocks noChangeShapeType="1"/>
                </p:cNvSpPr>
                <p:nvPr/>
              </p:nvSpPr>
              <p:spPr bwMode="auto">
                <a:xfrm>
                  <a:off x="5057" y="3294"/>
                  <a:ext cx="0" cy="136"/>
                </a:xfrm>
                <a:prstGeom prst="line">
                  <a:avLst/>
                </a:prstGeom>
                <a:noFill/>
                <a:ln w="34925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3351" name="Text Box 31"/>
              <p:cNvSpPr txBox="1">
                <a:spLocks noChangeArrowheads="1"/>
              </p:cNvSpPr>
              <p:nvPr/>
            </p:nvSpPr>
            <p:spPr bwMode="auto">
              <a:xfrm>
                <a:off x="3560" y="3067"/>
                <a:ext cx="605" cy="256"/>
              </a:xfrm>
              <a:prstGeom prst="rect">
                <a:avLst/>
              </a:prstGeom>
              <a:noFill/>
              <a:ln w="9525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2000">
                    <a:solidFill>
                      <a:srgbClr val="0000FF"/>
                    </a:solidFill>
                  </a:rPr>
                  <a:t>滤液</a:t>
                </a:r>
                <a:r>
                  <a:rPr lang="en-US" altLang="zh-CN" sz="2000">
                    <a:solidFill>
                      <a:srgbClr val="0000FF"/>
                    </a:solidFill>
                  </a:rPr>
                  <a:t>Ⅱ</a:t>
                </a:r>
              </a:p>
            </p:txBody>
          </p:sp>
          <p:sp>
            <p:nvSpPr>
              <p:cNvPr id="13352" name="Text Box 32"/>
              <p:cNvSpPr txBox="1">
                <a:spLocks noChangeArrowheads="1"/>
              </p:cNvSpPr>
              <p:nvPr/>
            </p:nvSpPr>
            <p:spPr bwMode="auto">
              <a:xfrm>
                <a:off x="3606" y="3557"/>
                <a:ext cx="604" cy="294"/>
              </a:xfrm>
              <a:prstGeom prst="rect">
                <a:avLst/>
              </a:prstGeom>
              <a:noFill/>
              <a:ln w="9525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>
                    <a:solidFill>
                      <a:srgbClr val="067A00"/>
                    </a:solidFill>
                  </a:rPr>
                  <a:t>滤渣</a:t>
                </a:r>
                <a:r>
                  <a:rPr lang="en-US" altLang="zh-CN">
                    <a:solidFill>
                      <a:srgbClr val="067A00"/>
                    </a:solidFill>
                  </a:rPr>
                  <a:t>2</a:t>
                </a:r>
              </a:p>
            </p:txBody>
          </p:sp>
        </p:grpSp>
      </p:grpSp>
      <p:sp>
        <p:nvSpPr>
          <p:cNvPr id="69665" name="Text Box 33"/>
          <p:cNvSpPr txBox="1">
            <a:spLocks noChangeArrowheads="1"/>
          </p:cNvSpPr>
          <p:nvPr/>
        </p:nvSpPr>
        <p:spPr bwMode="auto">
          <a:xfrm>
            <a:off x="5811838" y="5486400"/>
            <a:ext cx="1871662" cy="37623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800">
                <a:solidFill>
                  <a:srgbClr val="0000FF"/>
                </a:solidFill>
                <a:latin typeface="宋体" pitchFamily="2" charset="-122"/>
              </a:rPr>
              <a:t>Mg(OH)</a:t>
            </a:r>
            <a:r>
              <a:rPr lang="en-US" altLang="zh-CN" sz="1800" baseline="-25000">
                <a:solidFill>
                  <a:srgbClr val="0000FF"/>
                </a:solidFill>
                <a:latin typeface="宋体" pitchFamily="2" charset="-122"/>
              </a:rPr>
              <a:t>2</a:t>
            </a:r>
            <a:r>
              <a:rPr lang="zh-CN" altLang="en-US" sz="1800">
                <a:solidFill>
                  <a:srgbClr val="0000FF"/>
                </a:solidFill>
                <a:latin typeface="宋体" pitchFamily="2" charset="-122"/>
              </a:rPr>
              <a:t>、</a:t>
            </a:r>
            <a:r>
              <a:rPr lang="en-US" altLang="zh-CN" sz="1800">
                <a:solidFill>
                  <a:srgbClr val="0000FF"/>
                </a:solidFill>
                <a:latin typeface="宋体" pitchFamily="2" charset="-122"/>
              </a:rPr>
              <a:t>CaCO</a:t>
            </a:r>
            <a:r>
              <a:rPr lang="en-US" altLang="zh-CN" sz="1800" baseline="-25000">
                <a:solidFill>
                  <a:srgbClr val="0000FF"/>
                </a:solidFill>
                <a:latin typeface="宋体" pitchFamily="2" charset="-122"/>
              </a:rPr>
              <a:t>3</a:t>
            </a:r>
            <a:endParaRPr lang="en-US" altLang="zh-CN" sz="180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69666" name="Line 34"/>
          <p:cNvSpPr>
            <a:spLocks noChangeShapeType="1"/>
          </p:cNvSpPr>
          <p:nvPr/>
        </p:nvSpPr>
        <p:spPr bwMode="auto">
          <a:xfrm flipH="1">
            <a:off x="1060450" y="4379913"/>
            <a:ext cx="3598863" cy="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9" name="Group 35"/>
          <p:cNvGrpSpPr>
            <a:grpSpLocks/>
          </p:cNvGrpSpPr>
          <p:nvPr/>
        </p:nvGrpSpPr>
        <p:grpSpPr bwMode="auto">
          <a:xfrm>
            <a:off x="5238750" y="1931988"/>
            <a:ext cx="1077913" cy="1016000"/>
            <a:chOff x="3288" y="1752"/>
            <a:chExt cx="679" cy="640"/>
          </a:xfrm>
        </p:grpSpPr>
        <p:sp>
          <p:nvSpPr>
            <p:cNvPr id="13344" name="Text Box 36"/>
            <p:cNvSpPr txBox="1">
              <a:spLocks noChangeArrowheads="1"/>
            </p:cNvSpPr>
            <p:nvPr/>
          </p:nvSpPr>
          <p:spPr bwMode="auto">
            <a:xfrm>
              <a:off x="3469" y="1752"/>
              <a:ext cx="498" cy="640"/>
            </a:xfrm>
            <a:prstGeom prst="rect">
              <a:avLst/>
            </a:prstGeom>
            <a:noFill/>
            <a:ln w="9525">
              <a:solidFill>
                <a:srgbClr val="0000FF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000">
                  <a:solidFill>
                    <a:schemeClr val="hlink"/>
                  </a:solidFill>
                  <a:latin typeface="宋体" pitchFamily="2" charset="-122"/>
                </a:rPr>
                <a:t>NaCl</a:t>
              </a:r>
            </a:p>
            <a:p>
              <a:r>
                <a:rPr lang="en-US" altLang="zh-CN" sz="2000">
                  <a:solidFill>
                    <a:schemeClr val="hlink"/>
                  </a:solidFill>
                  <a:latin typeface="宋体" pitchFamily="2" charset="-122"/>
                </a:rPr>
                <a:t>CaCl</a:t>
              </a:r>
              <a:r>
                <a:rPr lang="en-US" altLang="zh-CN" sz="2000" baseline="-25000">
                  <a:solidFill>
                    <a:schemeClr val="hlink"/>
                  </a:solidFill>
                  <a:latin typeface="宋体" pitchFamily="2" charset="-122"/>
                </a:rPr>
                <a:t>2</a:t>
              </a:r>
              <a:endParaRPr lang="en-US" altLang="zh-CN" sz="2000">
                <a:solidFill>
                  <a:schemeClr val="hlink"/>
                </a:solidFill>
                <a:latin typeface="宋体" pitchFamily="2" charset="-122"/>
              </a:endParaRPr>
            </a:p>
            <a:p>
              <a:r>
                <a:rPr lang="en-US" altLang="zh-CN" sz="2000">
                  <a:solidFill>
                    <a:schemeClr val="hlink"/>
                  </a:solidFill>
                  <a:latin typeface="宋体" pitchFamily="2" charset="-122"/>
                </a:rPr>
                <a:t>MgCl</a:t>
              </a:r>
              <a:r>
                <a:rPr lang="en-US" altLang="zh-CN" sz="2000" baseline="-25000">
                  <a:solidFill>
                    <a:schemeClr val="hlink"/>
                  </a:solidFill>
                  <a:latin typeface="宋体" pitchFamily="2" charset="-122"/>
                </a:rPr>
                <a:t>2</a:t>
              </a:r>
              <a:endParaRPr lang="en-US" altLang="zh-CN" sz="2000">
                <a:solidFill>
                  <a:schemeClr val="hlink"/>
                </a:solidFill>
                <a:latin typeface="宋体" pitchFamily="2" charset="-122"/>
              </a:endParaRPr>
            </a:p>
          </p:txBody>
        </p:sp>
        <p:sp>
          <p:nvSpPr>
            <p:cNvPr id="13345" name="Line 37"/>
            <p:cNvSpPr>
              <a:spLocks noChangeShapeType="1"/>
            </p:cNvSpPr>
            <p:nvPr/>
          </p:nvSpPr>
          <p:spPr bwMode="auto">
            <a:xfrm flipV="1">
              <a:off x="3288" y="1752"/>
              <a:ext cx="182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6" name="Line 38"/>
            <p:cNvSpPr>
              <a:spLocks noChangeShapeType="1"/>
            </p:cNvSpPr>
            <p:nvPr/>
          </p:nvSpPr>
          <p:spPr bwMode="auto">
            <a:xfrm>
              <a:off x="3288" y="2205"/>
              <a:ext cx="182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Group 39"/>
          <p:cNvGrpSpPr>
            <a:grpSpLocks/>
          </p:cNvGrpSpPr>
          <p:nvPr/>
        </p:nvGrpSpPr>
        <p:grpSpPr bwMode="auto">
          <a:xfrm>
            <a:off x="4772025" y="3805238"/>
            <a:ext cx="1328738" cy="935037"/>
            <a:chOff x="2996" y="2886"/>
            <a:chExt cx="837" cy="589"/>
          </a:xfrm>
        </p:grpSpPr>
        <p:sp>
          <p:nvSpPr>
            <p:cNvPr id="13341" name="Line 40"/>
            <p:cNvSpPr>
              <a:spLocks noChangeShapeType="1"/>
            </p:cNvSpPr>
            <p:nvPr/>
          </p:nvSpPr>
          <p:spPr bwMode="auto">
            <a:xfrm>
              <a:off x="3606" y="2886"/>
              <a:ext cx="227" cy="181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2" name="Text Box 41"/>
            <p:cNvSpPr txBox="1">
              <a:spLocks noChangeArrowheads="1"/>
            </p:cNvSpPr>
            <p:nvPr/>
          </p:nvSpPr>
          <p:spPr bwMode="auto">
            <a:xfrm>
              <a:off x="2996" y="2892"/>
              <a:ext cx="610" cy="583"/>
            </a:xfrm>
            <a:prstGeom prst="rect">
              <a:avLst/>
            </a:prstGeom>
            <a:noFill/>
            <a:ln w="9525">
              <a:solidFill>
                <a:srgbClr val="0000FF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1800">
                  <a:solidFill>
                    <a:schemeClr val="hlink"/>
                  </a:solidFill>
                </a:rPr>
                <a:t>NaCl</a:t>
              </a:r>
            </a:p>
            <a:p>
              <a:r>
                <a:rPr lang="en-US" altLang="zh-CN" sz="1800">
                  <a:solidFill>
                    <a:schemeClr val="hlink"/>
                  </a:solidFill>
                </a:rPr>
                <a:t>NaOH</a:t>
              </a:r>
            </a:p>
            <a:p>
              <a:r>
                <a:rPr lang="en-US" altLang="zh-CN" sz="1800">
                  <a:solidFill>
                    <a:schemeClr val="hlink"/>
                  </a:solidFill>
                </a:rPr>
                <a:t>Na</a:t>
              </a:r>
              <a:r>
                <a:rPr lang="en-US" altLang="zh-CN" sz="1800" baseline="-25000">
                  <a:solidFill>
                    <a:schemeClr val="hlink"/>
                  </a:solidFill>
                </a:rPr>
                <a:t>2</a:t>
              </a:r>
              <a:r>
                <a:rPr lang="en-US" altLang="zh-CN" sz="1800">
                  <a:solidFill>
                    <a:schemeClr val="hlink"/>
                  </a:solidFill>
                </a:rPr>
                <a:t>CO</a:t>
              </a:r>
              <a:r>
                <a:rPr lang="en-US" altLang="zh-CN" sz="1800" baseline="-25000">
                  <a:solidFill>
                    <a:schemeClr val="hlink"/>
                  </a:solidFill>
                </a:rPr>
                <a:t>3</a:t>
              </a:r>
              <a:endParaRPr lang="en-US" altLang="zh-CN" sz="1800">
                <a:solidFill>
                  <a:schemeClr val="hlink"/>
                </a:solidFill>
              </a:endParaRPr>
            </a:p>
          </p:txBody>
        </p:sp>
        <p:sp>
          <p:nvSpPr>
            <p:cNvPr id="13343" name="Line 42"/>
            <p:cNvSpPr>
              <a:spLocks noChangeShapeType="1"/>
            </p:cNvSpPr>
            <p:nvPr/>
          </p:nvSpPr>
          <p:spPr bwMode="auto">
            <a:xfrm flipV="1">
              <a:off x="3606" y="3339"/>
              <a:ext cx="227" cy="135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9675" name="Text Box 43"/>
          <p:cNvSpPr txBox="1">
            <a:spLocks noChangeArrowheads="1"/>
          </p:cNvSpPr>
          <p:nvPr/>
        </p:nvSpPr>
        <p:spPr bwMode="auto">
          <a:xfrm>
            <a:off x="1201738" y="3938588"/>
            <a:ext cx="1520825" cy="376237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逐滴滴加</a:t>
            </a:r>
            <a:r>
              <a:rPr lang="en-US" altLang="zh-CN" sz="1800">
                <a:solidFill>
                  <a:schemeClr val="bg1"/>
                </a:solidFill>
              </a:rPr>
              <a:t>HCl</a:t>
            </a:r>
          </a:p>
        </p:txBody>
      </p:sp>
      <p:sp>
        <p:nvSpPr>
          <p:cNvPr id="69676" name="Text Box 44"/>
          <p:cNvSpPr txBox="1">
            <a:spLocks noChangeArrowheads="1"/>
          </p:cNvSpPr>
          <p:nvPr/>
        </p:nvSpPr>
        <p:spPr bwMode="auto">
          <a:xfrm>
            <a:off x="179388" y="3979863"/>
            <a:ext cx="871537" cy="83185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NaCl</a:t>
            </a:r>
          </a:p>
          <a:p>
            <a:r>
              <a:rPr lang="zh-CN" altLang="en-US">
                <a:solidFill>
                  <a:srgbClr val="0000FF"/>
                </a:solidFill>
              </a:rPr>
              <a:t>溶液</a:t>
            </a:r>
          </a:p>
        </p:txBody>
      </p:sp>
      <p:grpSp>
        <p:nvGrpSpPr>
          <p:cNvPr id="11" name="Group 45"/>
          <p:cNvGrpSpPr>
            <a:grpSpLocks/>
          </p:cNvGrpSpPr>
          <p:nvPr/>
        </p:nvGrpSpPr>
        <p:grpSpPr bwMode="auto">
          <a:xfrm>
            <a:off x="547688" y="4883150"/>
            <a:ext cx="2887662" cy="1081088"/>
            <a:chOff x="295" y="3611"/>
            <a:chExt cx="1819" cy="681"/>
          </a:xfrm>
        </p:grpSpPr>
        <p:grpSp>
          <p:nvGrpSpPr>
            <p:cNvPr id="13336" name="Group 46"/>
            <p:cNvGrpSpPr>
              <a:grpSpLocks/>
            </p:cNvGrpSpPr>
            <p:nvPr/>
          </p:nvGrpSpPr>
          <p:grpSpPr bwMode="auto">
            <a:xfrm>
              <a:off x="295" y="3611"/>
              <a:ext cx="1224" cy="545"/>
              <a:chOff x="295" y="3611"/>
              <a:chExt cx="953" cy="454"/>
            </a:xfrm>
          </p:grpSpPr>
          <p:sp>
            <p:nvSpPr>
              <p:cNvPr id="13339" name="Line 47"/>
              <p:cNvSpPr>
                <a:spLocks noChangeShapeType="1"/>
              </p:cNvSpPr>
              <p:nvPr/>
            </p:nvSpPr>
            <p:spPr bwMode="auto">
              <a:xfrm>
                <a:off x="295" y="4065"/>
                <a:ext cx="953" cy="0"/>
              </a:xfrm>
              <a:prstGeom prst="line">
                <a:avLst/>
              </a:prstGeom>
              <a:noFill/>
              <a:ln w="34925">
                <a:solidFill>
                  <a:srgbClr val="FF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40" name="Line 48"/>
              <p:cNvSpPr>
                <a:spLocks noChangeShapeType="1"/>
              </p:cNvSpPr>
              <p:nvPr/>
            </p:nvSpPr>
            <p:spPr bwMode="auto">
              <a:xfrm>
                <a:off x="295" y="3611"/>
                <a:ext cx="0" cy="454"/>
              </a:xfrm>
              <a:prstGeom prst="line">
                <a:avLst/>
              </a:prstGeom>
              <a:noFill/>
              <a:ln w="3492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3337" name="Text Box 49"/>
            <p:cNvSpPr txBox="1">
              <a:spLocks noChangeArrowheads="1"/>
            </p:cNvSpPr>
            <p:nvPr/>
          </p:nvSpPr>
          <p:spPr bwMode="auto">
            <a:xfrm>
              <a:off x="444" y="3838"/>
              <a:ext cx="894" cy="294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</a:rPr>
                <a:t>蒸发结晶</a:t>
              </a:r>
            </a:p>
          </p:txBody>
        </p:sp>
        <p:sp>
          <p:nvSpPr>
            <p:cNvPr id="13338" name="Text Box 50"/>
            <p:cNvSpPr txBox="1">
              <a:spLocks noChangeArrowheads="1"/>
            </p:cNvSpPr>
            <p:nvPr/>
          </p:nvSpPr>
          <p:spPr bwMode="auto">
            <a:xfrm>
              <a:off x="1565" y="3768"/>
              <a:ext cx="549" cy="524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</a:rPr>
                <a:t>NaCl</a:t>
              </a:r>
            </a:p>
            <a:p>
              <a:r>
                <a:rPr lang="zh-CN" altLang="en-US">
                  <a:solidFill>
                    <a:srgbClr val="FF0000"/>
                  </a:solidFill>
                </a:rPr>
                <a:t>晶体</a:t>
              </a:r>
            </a:p>
          </p:txBody>
        </p:sp>
      </p:grpSp>
      <p:grpSp>
        <p:nvGrpSpPr>
          <p:cNvPr id="13" name="Group 51"/>
          <p:cNvGrpSpPr>
            <a:grpSpLocks/>
          </p:cNvGrpSpPr>
          <p:nvPr/>
        </p:nvGrpSpPr>
        <p:grpSpPr bwMode="auto">
          <a:xfrm>
            <a:off x="1203325" y="3938588"/>
            <a:ext cx="3395663" cy="874712"/>
            <a:chOff x="703" y="2971"/>
            <a:chExt cx="2139" cy="551"/>
          </a:xfrm>
        </p:grpSpPr>
        <p:sp>
          <p:nvSpPr>
            <p:cNvPr id="13334" name="Rectangle 52"/>
            <p:cNvSpPr>
              <a:spLocks noChangeArrowheads="1"/>
            </p:cNvSpPr>
            <p:nvPr/>
          </p:nvSpPr>
          <p:spPr bwMode="auto">
            <a:xfrm>
              <a:off x="703" y="3285"/>
              <a:ext cx="2007" cy="237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hlink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1800">
                  <a:solidFill>
                    <a:schemeClr val="bg1"/>
                  </a:solidFill>
                </a:rPr>
                <a:t>溶液中恰好没有气泡冒出为止</a:t>
              </a:r>
            </a:p>
          </p:txBody>
        </p:sp>
        <p:sp>
          <p:nvSpPr>
            <p:cNvPr id="13335" name="Rectangle 53"/>
            <p:cNvSpPr>
              <a:spLocks noChangeArrowheads="1"/>
            </p:cNvSpPr>
            <p:nvPr/>
          </p:nvSpPr>
          <p:spPr bwMode="auto">
            <a:xfrm>
              <a:off x="1705" y="2971"/>
              <a:ext cx="1137" cy="237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hlink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1800">
                  <a:solidFill>
                    <a:schemeClr val="bg1"/>
                  </a:solidFill>
                </a:rPr>
                <a:t>并不断搅拌，至</a:t>
              </a:r>
            </a:p>
          </p:txBody>
        </p:sp>
      </p:grpSp>
      <p:sp>
        <p:nvSpPr>
          <p:cNvPr id="55" name="TextBox 54"/>
          <p:cNvSpPr txBox="1">
            <a:spLocks noChangeArrowheads="1"/>
          </p:cNvSpPr>
          <p:nvPr/>
        </p:nvSpPr>
        <p:spPr bwMode="auto">
          <a:xfrm>
            <a:off x="714375" y="6072188"/>
            <a:ext cx="80597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  <a:r>
              <a:rPr lang="zh-CN" altLang="en-US"/>
              <a:t>如果杂质中还有</a:t>
            </a:r>
            <a:r>
              <a:rPr lang="en-US" altLang="zh-CN">
                <a:solidFill>
                  <a:srgbClr val="FF0000"/>
                </a:solidFill>
              </a:rPr>
              <a:t>Na</a:t>
            </a:r>
            <a:r>
              <a:rPr lang="en-US" altLang="zh-CN" baseline="-25000">
                <a:solidFill>
                  <a:srgbClr val="FF0000"/>
                </a:solidFill>
              </a:rPr>
              <a:t>2</a:t>
            </a:r>
            <a:r>
              <a:rPr lang="en-US" altLang="zh-CN">
                <a:solidFill>
                  <a:srgbClr val="FF0000"/>
                </a:solidFill>
              </a:rPr>
              <a:t>SO</a:t>
            </a:r>
            <a:r>
              <a:rPr lang="en-US" altLang="zh-CN" baseline="-25000">
                <a:solidFill>
                  <a:srgbClr val="FF0000"/>
                </a:solidFill>
              </a:rPr>
              <a:t>4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zh-CN" altLang="en-US"/>
              <a:t>我们又应该怎样除去它？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69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69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69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1000"/>
                                        <p:tgtEl>
                                          <p:spTgt spid="696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1000"/>
                                        <p:tgtEl>
                                          <p:spTgt spid="696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000"/>
                                        <p:tgtEl>
                                          <p:spTgt spid="696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69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2000"/>
                                        <p:tgtEl>
                                          <p:spTgt spid="69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69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6" dur="2000"/>
                                        <p:tgtEl>
                                          <p:spTgt spid="69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7" grpId="0" animBg="1"/>
      <p:bldP spid="69648" grpId="0" animBg="1"/>
      <p:bldP spid="69649" grpId="0" animBg="1"/>
      <p:bldP spid="69650" grpId="0" animBg="1"/>
      <p:bldP spid="69655" grpId="0" animBg="1"/>
      <p:bldP spid="69665" grpId="0" animBg="1"/>
      <p:bldP spid="69666" grpId="0" animBg="1"/>
      <p:bldP spid="69675" grpId="0" animBg="1"/>
      <p:bldP spid="69676" grpId="0" animBg="1"/>
      <p:bldP spid="55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3228</TotalTime>
  <Words>774</Words>
  <Application>Microsoft PowerPoint</Application>
  <PresentationFormat>全屏显示(4:3)</PresentationFormat>
  <Paragraphs>131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deng</cp:lastModifiedBy>
  <cp:revision>222</cp:revision>
  <dcterms:created xsi:type="dcterms:W3CDTF">2004-03-09T10:49:12Z</dcterms:created>
  <dcterms:modified xsi:type="dcterms:W3CDTF">2017-04-05T06:27:45Z</dcterms:modified>
</cp:coreProperties>
</file>