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</p:sldMasterIdLst>
  <p:notesMasterIdLst>
    <p:notesMasterId r:id="rId27"/>
  </p:notesMasterIdLst>
  <p:sldIdLst>
    <p:sldId id="391" r:id="rId2"/>
    <p:sldId id="392" r:id="rId3"/>
    <p:sldId id="330" r:id="rId4"/>
    <p:sldId id="395" r:id="rId5"/>
    <p:sldId id="396" r:id="rId6"/>
    <p:sldId id="397" r:id="rId7"/>
    <p:sldId id="363" r:id="rId8"/>
    <p:sldId id="333" r:id="rId9"/>
    <p:sldId id="394" r:id="rId10"/>
    <p:sldId id="350" r:id="rId11"/>
    <p:sldId id="351" r:id="rId12"/>
    <p:sldId id="352" r:id="rId13"/>
    <p:sldId id="354" r:id="rId14"/>
    <p:sldId id="390" r:id="rId15"/>
    <p:sldId id="367" r:id="rId16"/>
    <p:sldId id="368" r:id="rId17"/>
    <p:sldId id="356" r:id="rId18"/>
    <p:sldId id="353" r:id="rId19"/>
    <p:sldId id="370" r:id="rId20"/>
    <p:sldId id="260" r:id="rId21"/>
    <p:sldId id="376" r:id="rId22"/>
    <p:sldId id="373" r:id="rId23"/>
    <p:sldId id="360" r:id="rId24"/>
    <p:sldId id="303" r:id="rId25"/>
    <p:sldId id="398" r:id="rId26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B1EAED"/>
    <a:srgbClr val="0000FF"/>
    <a:srgbClr val="EDB1EA"/>
    <a:srgbClr val="0000CC"/>
    <a:srgbClr val="000000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81" autoAdjust="0"/>
  </p:normalViewPr>
  <p:slideViewPr>
    <p:cSldViewPr>
      <p:cViewPr varScale="1">
        <p:scale>
          <a:sx n="74" d="100"/>
          <a:sy n="74" d="100"/>
        </p:scale>
        <p:origin x="576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14</a:t>
            </a:r>
            <a:r>
              <a:rPr lang="zh-CN"/>
              <a:t>种金属的制备年代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Sheet8!$H$6</c:f>
              <c:strCache>
                <c:ptCount val="1"/>
                <c:pt idx="0">
                  <c:v>制备年代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6"/>
              <c:layout>
                <c:manualLayout>
                  <c:x val="-4.5449614252763788E-2"/>
                  <c:y val="4.59865308284277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736880617195585E-2"/>
                  <c:y val="-3.74601692702456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1207190010339615E-2"/>
                  <c:y val="-5.56007562482180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5.0455738487234546E-3"/>
                  <c:y val="2.784594385045528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3.9389034703995442E-2"/>
                  <c:y val="-2.47475393700787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4.1409210212359819E-2"/>
                  <c:y val="4.59865308284277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5835361488904794E-2"/>
                  <c:y val="4.961464822402224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Sheet8!$G$7:$G$20</c:f>
              <c:strCache>
                <c:ptCount val="14"/>
                <c:pt idx="0">
                  <c:v>K</c:v>
                </c:pt>
                <c:pt idx="1">
                  <c:v>Ca</c:v>
                </c:pt>
                <c:pt idx="2">
                  <c:v>Na</c:v>
                </c:pt>
                <c:pt idx="3">
                  <c:v>Mg</c:v>
                </c:pt>
                <c:pt idx="4">
                  <c:v>Al</c:v>
                </c:pt>
                <c:pt idx="5">
                  <c:v>Zn</c:v>
                </c:pt>
                <c:pt idx="6">
                  <c:v>Fe</c:v>
                </c:pt>
                <c:pt idx="7">
                  <c:v>Sn</c:v>
                </c:pt>
                <c:pt idx="8">
                  <c:v>Pb</c:v>
                </c:pt>
                <c:pt idx="9">
                  <c:v>Cu</c:v>
                </c:pt>
                <c:pt idx="10">
                  <c:v>Hg</c:v>
                </c:pt>
                <c:pt idx="11">
                  <c:v>Ag</c:v>
                </c:pt>
                <c:pt idx="12">
                  <c:v>Pt</c:v>
                </c:pt>
                <c:pt idx="13">
                  <c:v>Au</c:v>
                </c:pt>
              </c:strCache>
            </c:strRef>
          </c:cat>
          <c:val>
            <c:numRef>
              <c:f>Sheet8!$H$7:$H$20</c:f>
              <c:numCache>
                <c:formatCode>General</c:formatCode>
                <c:ptCount val="14"/>
                <c:pt idx="0">
                  <c:v>1807</c:v>
                </c:pt>
                <c:pt idx="1">
                  <c:v>1808</c:v>
                </c:pt>
                <c:pt idx="2">
                  <c:v>1807</c:v>
                </c:pt>
                <c:pt idx="3">
                  <c:v>1808</c:v>
                </c:pt>
                <c:pt idx="4">
                  <c:v>1812</c:v>
                </c:pt>
                <c:pt idx="5">
                  <c:v>800</c:v>
                </c:pt>
                <c:pt idx="6">
                  <c:v>-5000</c:v>
                </c:pt>
                <c:pt idx="7">
                  <c:v>-3500</c:v>
                </c:pt>
                <c:pt idx="8">
                  <c:v>-7000</c:v>
                </c:pt>
                <c:pt idx="9">
                  <c:v>-9000</c:v>
                </c:pt>
                <c:pt idx="10">
                  <c:v>-2000</c:v>
                </c:pt>
                <c:pt idx="11">
                  <c:v>-5000</c:v>
                </c:pt>
                <c:pt idx="12">
                  <c:v>1735</c:v>
                </c:pt>
                <c:pt idx="13">
                  <c:v>-6000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71523712"/>
        <c:axId val="371528416"/>
      </c:lineChart>
      <c:catAx>
        <c:axId val="37152371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CN"/>
                  <a:t>金属按活泼性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71528416"/>
        <c:crosses val="autoZero"/>
        <c:auto val="1"/>
        <c:lblAlgn val="ctr"/>
        <c:lblOffset val="100"/>
        <c:noMultiLvlLbl val="0"/>
      </c:catAx>
      <c:valAx>
        <c:axId val="371528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CN"/>
                  <a:t>大致时间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71523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aseline="0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37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37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EAA5AA3-96D6-487F-8177-19CC5495025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36993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BE3A9-058C-4394-AC1D-D86DC9EDABEB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69294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284D73-61A5-40C6-ABFE-4C903610158F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6383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9F17A5-E2EF-4EA9-B828-EE900B3A4E4F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512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3B27C7-7716-4A5A-B112-72557DBAD343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5986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23EA0C-8202-434B-B31A-EECDC7AE4764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041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85A54-899E-403F-9DC7-3AF136B2D428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0855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C7F43-9B7B-4EF9-AE4D-262936DF71EA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0194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EB6FD9-7B59-41CF-8C2E-ADFC3A29F416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3519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27ABEB-711B-463F-9A61-57C0DA8F624F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833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2BB09E-D9EE-4248-A54A-6FB519D3B824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47412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F8023C-CC43-41CE-8031-810067759CB5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1481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17861CD-6966-4668-9557-7698D6A015A2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141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slide" Target="slide8.xml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Relationship Id="rId1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447800"/>
            <a:ext cx="9144000" cy="3810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59517" y="5539769"/>
            <a:ext cx="716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/>
              <a:t>A view of Iguazu Falls, on the border between Brazil and Argentina. UN Photo/Mark Garten</a:t>
            </a:r>
            <a:endParaRPr lang="zh-CN" altLang="en-US" sz="2000" dirty="0"/>
          </a:p>
        </p:txBody>
      </p:sp>
      <p:sp>
        <p:nvSpPr>
          <p:cNvPr id="4" name="矩形 3"/>
          <p:cNvSpPr/>
          <p:nvPr/>
        </p:nvSpPr>
        <p:spPr>
          <a:xfrm>
            <a:off x="2705100" y="381001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333333"/>
                </a:solidFill>
                <a:latin typeface="Roboto"/>
              </a:rPr>
              <a:t>International Mother Earth Day (22 April)</a:t>
            </a:r>
          </a:p>
          <a:p>
            <a:pPr algn="ctr"/>
            <a:r>
              <a:rPr lang="zh-CN" altLang="en-US" sz="2400" dirty="0">
                <a:solidFill>
                  <a:srgbClr val="FF0000"/>
                </a:solidFill>
                <a:latin typeface="Roboto"/>
              </a:rPr>
              <a:t>美丽的地球</a:t>
            </a:r>
            <a:endParaRPr lang="en-US" altLang="zh-CN" sz="2400" dirty="0">
              <a:solidFill>
                <a:srgbClr val="FF0000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00023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24000"/>
            <a:ext cx="9144000" cy="3810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088783" y="5562601"/>
            <a:ext cx="66551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/>
              <a:t>Students from the Agrarian University La Molina in agrometeorology field practice, in Lima, Perú. Photo WMO/Marlene Dapozzo Moali.</a:t>
            </a:r>
            <a:endParaRPr lang="zh-CN" altLang="en-US" sz="2000" dirty="0"/>
          </a:p>
        </p:txBody>
      </p:sp>
      <p:sp>
        <p:nvSpPr>
          <p:cNvPr id="4" name="矩形 3"/>
          <p:cNvSpPr/>
          <p:nvPr/>
        </p:nvSpPr>
        <p:spPr>
          <a:xfrm>
            <a:off x="3124200" y="457201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333333"/>
                </a:solidFill>
                <a:latin typeface="Roboto"/>
              </a:rPr>
              <a:t>International Mother Earth Day (22 April)</a:t>
            </a:r>
          </a:p>
          <a:p>
            <a:pPr algn="ctr"/>
            <a:r>
              <a:rPr lang="zh-CN" altLang="en-US" sz="2400" dirty="0">
                <a:solidFill>
                  <a:srgbClr val="FF0000"/>
                </a:solidFill>
                <a:latin typeface="Roboto"/>
              </a:rPr>
              <a:t>土地养育人类</a:t>
            </a:r>
            <a:endParaRPr lang="en-US" altLang="zh-CN" sz="2400" dirty="0">
              <a:solidFill>
                <a:srgbClr val="FF0000"/>
              </a:solidFill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15126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0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6299"/>
            <a:ext cx="3614670" cy="5099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CC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</a14:hiddenEffects>
            </a:ext>
          </a:extLst>
        </p:spPr>
      </p:pic>
      <p:pic>
        <p:nvPicPr>
          <p:cNvPr id="302086" name="Picture 6" descr="xinsrc_09040222161253314596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54254"/>
            <a:ext cx="5388674" cy="5076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191000" y="5619447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月</a:t>
            </a:r>
            <a:r>
              <a:rPr lang="en-US" altLang="zh-CN" dirty="0" smtClean="0"/>
              <a:t>22</a:t>
            </a:r>
            <a:r>
              <a:rPr lang="zh-CN" altLang="en-US" dirty="0" smtClean="0"/>
              <a:t>日  世界地球日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3505200" y="6096000"/>
            <a:ext cx="510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333333"/>
                </a:solidFill>
                <a:latin typeface="Roboto"/>
              </a:rPr>
              <a:t>International Mother Earth Day (22 April)</a:t>
            </a:r>
            <a:endParaRPr lang="en-US" altLang="zh-CN" b="0" i="0" dirty="0">
              <a:solidFill>
                <a:srgbClr val="333333"/>
              </a:solidFill>
              <a:effectLst/>
              <a:latin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7603" y="2286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第八章  化学与可持续发展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150772" y="936487"/>
            <a:ext cx="8305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/>
              <a:t>第一节  </a:t>
            </a:r>
            <a:endParaRPr lang="en-US" altLang="zh-CN" sz="4000" dirty="0"/>
          </a:p>
          <a:p>
            <a:pPr algn="ctr"/>
            <a:r>
              <a:rPr lang="zh-CN" altLang="en-US" sz="4000" dirty="0"/>
              <a:t>自然资源的开发利用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536" y="2424313"/>
            <a:ext cx="3627549" cy="312775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895600" y="5776696"/>
            <a:ext cx="1354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电气石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864" y="2424313"/>
            <a:ext cx="5792137" cy="312775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705600" y="5800568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海底金属结核矿</a:t>
            </a:r>
          </a:p>
        </p:txBody>
      </p:sp>
    </p:spTree>
    <p:extLst>
      <p:ext uri="{BB962C8B-B14F-4D97-AF65-F5344CB8AC3E}">
        <p14:creationId xmlns:p14="http://schemas.microsoft.com/office/powerpoint/2010/main" val="326483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8288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自然资源</a:t>
            </a:r>
            <a:endParaRPr lang="zh-CN" altLang="en-US" sz="2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85800"/>
            <a:ext cx="10210800" cy="577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0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22860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/>
              <a:t>可持续发展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066800"/>
            <a:ext cx="8001000" cy="461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8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ChangeArrowheads="1"/>
          </p:cNvSpPr>
          <p:nvPr/>
        </p:nvSpPr>
        <p:spPr bwMode="auto">
          <a:xfrm>
            <a:off x="2601913" y="268288"/>
            <a:ext cx="7129462" cy="1511300"/>
          </a:xfrm>
          <a:prstGeom prst="roundRect">
            <a:avLst>
              <a:gd name="adj" fmla="val 16667"/>
            </a:avLst>
          </a:prstGeom>
          <a:noFill/>
          <a:ln w="50800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0243" name="Picture 3" descr="赤铁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39" y="2017713"/>
            <a:ext cx="1633537" cy="12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磁铁矿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1" y="2017713"/>
            <a:ext cx="16224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黄铁矿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611564"/>
            <a:ext cx="158908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孔雀石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581400"/>
            <a:ext cx="1633538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菱镁矿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3509963"/>
            <a:ext cx="1690688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铝土矿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5302251"/>
            <a:ext cx="15890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 descr="氯化钠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6" y="5248275"/>
            <a:ext cx="16541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铜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1" y="5237163"/>
            <a:ext cx="1662113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AutoShape 11"/>
          <p:cNvSpPr>
            <a:spLocks noChangeArrowheads="1"/>
          </p:cNvSpPr>
          <p:nvPr/>
        </p:nvSpPr>
        <p:spPr bwMode="auto">
          <a:xfrm>
            <a:off x="2601913" y="1814514"/>
            <a:ext cx="2233612" cy="1500187"/>
          </a:xfrm>
          <a:prstGeom prst="roundRect">
            <a:avLst>
              <a:gd name="adj" fmla="val 16667"/>
            </a:avLst>
          </a:prstGeom>
          <a:noFill/>
          <a:ln w="50800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0252" name="Picture 12" descr="0130000023184612201790651645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1" y="484188"/>
            <a:ext cx="15605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3" descr="陨石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9" y="1924050"/>
            <a:ext cx="162242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4" descr="k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9" y="484189"/>
            <a:ext cx="1654175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 descr="kk4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6" y="412751"/>
            <a:ext cx="159702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2459039" y="1635126"/>
            <a:ext cx="2376487" cy="2381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57" name="AutoShape 17"/>
          <p:cNvSpPr>
            <a:spLocks noChangeArrowheads="1"/>
          </p:cNvSpPr>
          <p:nvPr/>
        </p:nvSpPr>
        <p:spPr bwMode="auto">
          <a:xfrm>
            <a:off x="2601913" y="3386138"/>
            <a:ext cx="7200900" cy="3313112"/>
          </a:xfrm>
          <a:prstGeom prst="roundRect">
            <a:avLst>
              <a:gd name="adj" fmla="val 16667"/>
            </a:avLst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58" name="AutoShape 18"/>
          <p:cNvSpPr>
            <a:spLocks noChangeArrowheads="1"/>
          </p:cNvSpPr>
          <p:nvPr/>
        </p:nvSpPr>
        <p:spPr bwMode="auto">
          <a:xfrm>
            <a:off x="4978401" y="1946276"/>
            <a:ext cx="4824413" cy="1439863"/>
          </a:xfrm>
          <a:prstGeom prst="roundRect">
            <a:avLst>
              <a:gd name="adj" fmla="val 16667"/>
            </a:avLst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 rot="-5400000">
            <a:off x="6959600" y="1333500"/>
            <a:ext cx="287338" cy="41036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60" name="Rectangle 20"/>
          <p:cNvSpPr>
            <a:spLocks noChangeArrowheads="1"/>
          </p:cNvSpPr>
          <p:nvPr/>
        </p:nvSpPr>
        <p:spPr bwMode="auto">
          <a:xfrm>
            <a:off x="9155113" y="3170238"/>
            <a:ext cx="64770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61" name="PubHalfFrame">
            <a:hlinkClick r:id="rId14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2339975" y="44450"/>
            <a:ext cx="1397000" cy="1397000"/>
          </a:xfrm>
          <a:custGeom>
            <a:avLst/>
            <a:gdLst>
              <a:gd name="T0" fmla="*/ 698500 w 21600"/>
              <a:gd name="T1" fmla="*/ 0 h 21600"/>
              <a:gd name="T2" fmla="*/ 0 w 21600"/>
              <a:gd name="T3" fmla="*/ 698500 h 21600"/>
              <a:gd name="T4" fmla="*/ 232833 w 21600"/>
              <a:gd name="T5" fmla="*/ 1164167 h 21600"/>
              <a:gd name="T6" fmla="*/ 1164167 w 21600"/>
              <a:gd name="T7" fmla="*/ 232833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14400 w 21600"/>
              <a:gd name="T15" fmla="*/ 7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7200" y="14400"/>
                </a:lnTo>
                <a:lnTo>
                  <a:pt x="7200" y="7200"/>
                </a:lnTo>
                <a:lnTo>
                  <a:pt x="14400" y="72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0262" name="PubHalfFrame">
            <a:hlinkClick r:id="rId15" action="ppaction://hlinksldjump"/>
          </p:cNvPr>
          <p:cNvSpPr>
            <a:spLocks noEditPoints="1" noChangeArrowheads="1"/>
          </p:cNvSpPr>
          <p:nvPr/>
        </p:nvSpPr>
        <p:spPr bwMode="auto">
          <a:xfrm rot="10800000">
            <a:off x="8759825" y="5629790"/>
            <a:ext cx="1165226" cy="1117734"/>
          </a:xfrm>
          <a:custGeom>
            <a:avLst/>
            <a:gdLst>
              <a:gd name="T0" fmla="*/ 698500 w 21600"/>
              <a:gd name="T1" fmla="*/ 0 h 21600"/>
              <a:gd name="T2" fmla="*/ 0 w 21600"/>
              <a:gd name="T3" fmla="*/ 698500 h 21600"/>
              <a:gd name="T4" fmla="*/ 232833 w 21600"/>
              <a:gd name="T5" fmla="*/ 1164167 h 21600"/>
              <a:gd name="T6" fmla="*/ 1164167 w 21600"/>
              <a:gd name="T7" fmla="*/ 232833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14400 w 21600"/>
              <a:gd name="T15" fmla="*/ 7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7200" y="14400"/>
                </a:lnTo>
                <a:lnTo>
                  <a:pt x="7200" y="7200"/>
                </a:lnTo>
                <a:lnTo>
                  <a:pt x="14400" y="72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4527550" y="1087438"/>
            <a:ext cx="4171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9933FF"/>
                </a:solidFill>
                <a:cs typeface="Arial" panose="020B0604020202020204" pitchFamily="34" charset="0"/>
              </a:rPr>
              <a:t>金</a:t>
            </a:r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6707188" y="1082676"/>
            <a:ext cx="4171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9933FF"/>
                </a:solidFill>
                <a:cs typeface="Arial" panose="020B0604020202020204" pitchFamily="34" charset="0"/>
              </a:rPr>
              <a:t>银</a:t>
            </a: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9136063" y="1087438"/>
            <a:ext cx="4171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9933FF"/>
                </a:solidFill>
                <a:cs typeface="Arial" panose="020B0604020202020204" pitchFamily="34" charset="0"/>
              </a:rPr>
              <a:t>铂</a:t>
            </a: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4475163" y="2168525"/>
            <a:ext cx="360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9933FF"/>
                </a:solidFill>
                <a:cs typeface="Arial" panose="020B0604020202020204" pitchFamily="34" charset="0"/>
              </a:rPr>
              <a:t>陨</a:t>
            </a:r>
          </a:p>
          <a:p>
            <a:pPr eaLnBrk="1" hangingPunct="1"/>
            <a:r>
              <a:rPr lang="zh-CN" altLang="en-US" b="1">
                <a:solidFill>
                  <a:srgbClr val="9933FF"/>
                </a:solidFill>
                <a:cs typeface="Arial" panose="020B0604020202020204" pitchFamily="34" charset="0"/>
              </a:rPr>
              <a:t>铁</a:t>
            </a:r>
          </a:p>
        </p:txBody>
      </p:sp>
      <p:sp>
        <p:nvSpPr>
          <p:cNvPr id="10267" name="Line 27"/>
          <p:cNvSpPr>
            <a:spLocks noChangeShapeType="1"/>
          </p:cNvSpPr>
          <p:nvPr/>
        </p:nvSpPr>
        <p:spPr bwMode="auto">
          <a:xfrm>
            <a:off x="9802813" y="2809876"/>
            <a:ext cx="0" cy="136842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68" name="Rectangle 28"/>
          <p:cNvSpPr>
            <a:spLocks noChangeArrowheads="1"/>
          </p:cNvSpPr>
          <p:nvPr/>
        </p:nvSpPr>
        <p:spPr bwMode="auto">
          <a:xfrm>
            <a:off x="6707188" y="2233614"/>
            <a:ext cx="4318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赤铁矿</a:t>
            </a:r>
          </a:p>
        </p:txBody>
      </p:sp>
      <p:sp>
        <p:nvSpPr>
          <p:cNvPr id="10269" name="Rectangle 29"/>
          <p:cNvSpPr>
            <a:spLocks noChangeArrowheads="1"/>
          </p:cNvSpPr>
          <p:nvPr/>
        </p:nvSpPr>
        <p:spPr bwMode="auto">
          <a:xfrm>
            <a:off x="9155114" y="2233614"/>
            <a:ext cx="5048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磁铁矿</a:t>
            </a:r>
          </a:p>
        </p:txBody>
      </p:sp>
      <p:sp>
        <p:nvSpPr>
          <p:cNvPr id="10270" name="Rectangle 30"/>
          <p:cNvSpPr>
            <a:spLocks noChangeArrowheads="1"/>
          </p:cNvSpPr>
          <p:nvPr/>
        </p:nvSpPr>
        <p:spPr bwMode="auto">
          <a:xfrm>
            <a:off x="4402139" y="3817939"/>
            <a:ext cx="34607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黄铁矿</a:t>
            </a:r>
          </a:p>
        </p:txBody>
      </p:sp>
      <p:sp>
        <p:nvSpPr>
          <p:cNvPr id="10271" name="Rectangle 31"/>
          <p:cNvSpPr>
            <a:spLocks noChangeArrowheads="1"/>
          </p:cNvSpPr>
          <p:nvPr/>
        </p:nvSpPr>
        <p:spPr bwMode="auto">
          <a:xfrm>
            <a:off x="6721476" y="3838575"/>
            <a:ext cx="3460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孔雀石</a:t>
            </a:r>
          </a:p>
        </p:txBody>
      </p:sp>
      <p:sp>
        <p:nvSpPr>
          <p:cNvPr id="10272" name="Rectangle 32"/>
          <p:cNvSpPr>
            <a:spLocks noChangeArrowheads="1"/>
          </p:cNvSpPr>
          <p:nvPr/>
        </p:nvSpPr>
        <p:spPr bwMode="auto">
          <a:xfrm>
            <a:off x="9155113" y="3746500"/>
            <a:ext cx="4318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菱镁矿</a:t>
            </a:r>
          </a:p>
        </p:txBody>
      </p:sp>
      <p:sp>
        <p:nvSpPr>
          <p:cNvPr id="10273" name="Rectangle 33"/>
          <p:cNvSpPr>
            <a:spLocks noChangeArrowheads="1"/>
          </p:cNvSpPr>
          <p:nvPr/>
        </p:nvSpPr>
        <p:spPr bwMode="auto">
          <a:xfrm>
            <a:off x="4402139" y="5445125"/>
            <a:ext cx="4349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铝土矿</a:t>
            </a:r>
          </a:p>
        </p:txBody>
      </p:sp>
      <p:sp>
        <p:nvSpPr>
          <p:cNvPr id="10274" name="Rectangle 34"/>
          <p:cNvSpPr>
            <a:spLocks noChangeArrowheads="1"/>
          </p:cNvSpPr>
          <p:nvPr/>
        </p:nvSpPr>
        <p:spPr bwMode="auto">
          <a:xfrm>
            <a:off x="6778626" y="5445125"/>
            <a:ext cx="5048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b="1">
                <a:cs typeface="Arial" panose="020B0604020202020204" pitchFamily="34" charset="0"/>
              </a:rPr>
              <a:t>氯化钠</a:t>
            </a:r>
          </a:p>
        </p:txBody>
      </p:sp>
      <p:sp>
        <p:nvSpPr>
          <p:cNvPr id="10275" name="Rectangle 35"/>
          <p:cNvSpPr>
            <a:spLocks noChangeArrowheads="1"/>
          </p:cNvSpPr>
          <p:nvPr/>
        </p:nvSpPr>
        <p:spPr bwMode="auto">
          <a:xfrm>
            <a:off x="2530476" y="1441451"/>
            <a:ext cx="288925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276" name="Line 36"/>
          <p:cNvSpPr>
            <a:spLocks noChangeShapeType="1"/>
          </p:cNvSpPr>
          <p:nvPr/>
        </p:nvSpPr>
        <p:spPr bwMode="auto">
          <a:xfrm>
            <a:off x="2601913" y="1298576"/>
            <a:ext cx="0" cy="1152525"/>
          </a:xfrm>
          <a:prstGeom prst="line">
            <a:avLst/>
          </a:prstGeom>
          <a:noFill/>
          <a:ln w="50800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1029" name="Rectangle 37"/>
          <p:cNvSpPr>
            <a:spLocks noChangeArrowheads="1"/>
          </p:cNvSpPr>
          <p:nvPr/>
        </p:nvSpPr>
        <p:spPr bwMode="auto">
          <a:xfrm>
            <a:off x="1674814" y="495300"/>
            <a:ext cx="504825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cs typeface="Arial" panose="020B0604020202020204" pitchFamily="34" charset="0"/>
              </a:rPr>
              <a:t>游离态金属矿</a:t>
            </a:r>
          </a:p>
        </p:txBody>
      </p:sp>
      <p:sp>
        <p:nvSpPr>
          <p:cNvPr id="341030" name="Text Box 38"/>
          <p:cNvSpPr txBox="1">
            <a:spLocks noChangeArrowheads="1"/>
          </p:cNvSpPr>
          <p:nvPr/>
        </p:nvSpPr>
        <p:spPr bwMode="auto">
          <a:xfrm>
            <a:off x="9983789" y="3357563"/>
            <a:ext cx="668337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cs typeface="Arial" panose="020B0604020202020204" pitchFamily="34" charset="0"/>
              </a:rPr>
              <a:t>化合态金属矿</a:t>
            </a:r>
          </a:p>
        </p:txBody>
      </p: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9172576" y="5465764"/>
            <a:ext cx="30797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cs typeface="Arial" panose="020B0604020202020204" pitchFamily="34" charset="0"/>
              </a:rPr>
              <a:t>黄铜矿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0" y="0"/>
            <a:ext cx="189388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金属矿物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4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4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0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图表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5700123"/>
              </p:ext>
            </p:extLst>
          </p:nvPr>
        </p:nvGraphicFramePr>
        <p:xfrm>
          <a:off x="217489" y="261610"/>
          <a:ext cx="12039600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0" y="0"/>
            <a:ext cx="189388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金属冶炼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1676400" y="5796809"/>
            <a:ext cx="35163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越活泼的金属，制备成单质的年代越晚。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1658378" y="825558"/>
            <a:ext cx="875820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3333CC"/>
                </a:solidFill>
                <a:latin typeface="Times New Roman" panose="02020603050405020304" pitchFamily="18" charset="0"/>
              </a:rPr>
              <a:t>将金属从其化合物中还原出来用于生产和制造各种金属材料的过程，在工业上称为金属的冶炼。</a:t>
            </a:r>
          </a:p>
        </p:txBody>
      </p:sp>
      <p:sp>
        <p:nvSpPr>
          <p:cNvPr id="48" name="矩形 47"/>
          <p:cNvSpPr/>
          <p:nvPr/>
        </p:nvSpPr>
        <p:spPr>
          <a:xfrm>
            <a:off x="370524" y="908003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概念：</a:t>
            </a:r>
            <a:endParaRPr kumimoji="1"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" name="Text Box 8"/>
          <p:cNvSpPr txBox="1">
            <a:spLocks noChangeArrowheads="1"/>
          </p:cNvSpPr>
          <p:nvPr/>
        </p:nvSpPr>
        <p:spPr bwMode="auto">
          <a:xfrm>
            <a:off x="370524" y="2248423"/>
            <a:ext cx="10262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步骤</a:t>
            </a:r>
            <a:r>
              <a:rPr lang="en-US" altLang="zh-CN" sz="2800" b="1" dirty="0">
                <a:solidFill>
                  <a:schemeClr val="tx2"/>
                </a:solidFill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50" name="Rectangle 3"/>
          <p:cNvSpPr>
            <a:spLocks noChangeArrowheads="1"/>
          </p:cNvSpPr>
          <p:nvPr/>
        </p:nvSpPr>
        <p:spPr bwMode="auto">
          <a:xfrm>
            <a:off x="1798045" y="2314443"/>
            <a:ext cx="2286000" cy="91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000099"/>
                </a:solidFill>
                <a:ea typeface="黑体" panose="02010609060101010101" pitchFamily="49" charset="-122"/>
              </a:rPr>
              <a:t>矿石富集</a:t>
            </a:r>
          </a:p>
        </p:txBody>
      </p:sp>
      <p:sp>
        <p:nvSpPr>
          <p:cNvPr id="51" name="Line 4"/>
          <p:cNvSpPr>
            <a:spLocks noChangeShapeType="1"/>
          </p:cNvSpPr>
          <p:nvPr/>
        </p:nvSpPr>
        <p:spPr bwMode="auto">
          <a:xfrm>
            <a:off x="4160245" y="2847843"/>
            <a:ext cx="838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" name="Rectangle 5"/>
          <p:cNvSpPr>
            <a:spLocks noChangeArrowheads="1"/>
          </p:cNvSpPr>
          <p:nvPr/>
        </p:nvSpPr>
        <p:spPr bwMode="auto">
          <a:xfrm>
            <a:off x="4998445" y="2314443"/>
            <a:ext cx="2286000" cy="914400"/>
          </a:xfrm>
          <a:prstGeom prst="rect">
            <a:avLst/>
          </a:prstGeom>
          <a:solidFill>
            <a:schemeClr val="bg1"/>
          </a:solidFill>
          <a:ln w="571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000099"/>
                </a:solidFill>
                <a:ea typeface="黑体" panose="02010609060101010101" pitchFamily="49" charset="-122"/>
              </a:rPr>
              <a:t>金属冶炼</a:t>
            </a: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>
            <a:off x="7284445" y="2847843"/>
            <a:ext cx="838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" name="Rectangle 7"/>
          <p:cNvSpPr>
            <a:spLocks noChangeArrowheads="1"/>
          </p:cNvSpPr>
          <p:nvPr/>
        </p:nvSpPr>
        <p:spPr bwMode="auto">
          <a:xfrm>
            <a:off x="8198845" y="2314443"/>
            <a:ext cx="2209800" cy="914400"/>
          </a:xfrm>
          <a:prstGeom prst="rect">
            <a:avLst/>
          </a:prstGeom>
          <a:solidFill>
            <a:schemeClr val="bg1"/>
          </a:solidFill>
          <a:ln w="571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000099"/>
                </a:solidFill>
                <a:ea typeface="黑体" panose="02010609060101010101" pitchFamily="49" charset="-122"/>
              </a:rPr>
              <a:t>金属精炼</a:t>
            </a:r>
          </a:p>
        </p:txBody>
      </p:sp>
      <p:sp>
        <p:nvSpPr>
          <p:cNvPr id="43" name="Text Box 8"/>
          <p:cNvSpPr txBox="1">
            <a:spLocks noChangeArrowheads="1"/>
          </p:cNvSpPr>
          <p:nvPr/>
        </p:nvSpPr>
        <p:spPr bwMode="auto">
          <a:xfrm>
            <a:off x="391685" y="3886200"/>
            <a:ext cx="1266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原理：</a:t>
            </a:r>
            <a:endParaRPr lang="en-US" altLang="zh-CN" sz="2800" b="1" dirty="0">
              <a:solidFill>
                <a:schemeClr val="tx2"/>
              </a:solidFill>
              <a:ea typeface="黑体" panose="02010609060101010101" pitchFamily="49" charset="-122"/>
            </a:endParaRPr>
          </a:p>
        </p:txBody>
      </p:sp>
      <p:sp>
        <p:nvSpPr>
          <p:cNvPr id="55" name="Rectangle 3"/>
          <p:cNvSpPr txBox="1">
            <a:spLocks noChangeArrowheads="1"/>
          </p:cNvSpPr>
          <p:nvPr/>
        </p:nvSpPr>
        <p:spPr>
          <a:xfrm>
            <a:off x="1876717" y="3886200"/>
            <a:ext cx="8540750" cy="19398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2800" b="1" dirty="0">
                <a:solidFill>
                  <a:schemeClr val="folHlink"/>
                </a:solidFill>
              </a:rPr>
              <a:t>         </a:t>
            </a:r>
            <a:endParaRPr lang="en-US" altLang="zh-CN" sz="2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金属元素：</a:t>
            </a: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化合态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</a:p>
          <a:p>
            <a:pPr eaLnBrk="1" hangingPunct="1">
              <a:buFontTx/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4092868" y="4943023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2800"/>
          </a:p>
        </p:txBody>
      </p:sp>
      <p:grpSp>
        <p:nvGrpSpPr>
          <p:cNvPr id="57" name="Group 6"/>
          <p:cNvGrpSpPr>
            <a:grpSpLocks/>
          </p:cNvGrpSpPr>
          <p:nvPr/>
        </p:nvGrpSpPr>
        <p:grpSpPr bwMode="auto">
          <a:xfrm>
            <a:off x="3864268" y="5168035"/>
            <a:ext cx="4270687" cy="522913"/>
            <a:chOff x="1104" y="2016"/>
            <a:chExt cx="2304" cy="468"/>
          </a:xfrm>
        </p:grpSpPr>
        <p:sp>
          <p:nvSpPr>
            <p:cNvPr id="58" name="Text Box 7"/>
            <p:cNvSpPr txBox="1">
              <a:spLocks noChangeArrowheads="1"/>
            </p:cNvSpPr>
            <p:nvPr/>
          </p:nvSpPr>
          <p:spPr bwMode="auto">
            <a:xfrm>
              <a:off x="1104" y="2016"/>
              <a:ext cx="2304" cy="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</a:rPr>
                <a:t>即：</a:t>
              </a:r>
              <a:r>
                <a:rPr lang="en-US" altLang="zh-CN" sz="2800" b="1" dirty="0" err="1">
                  <a:solidFill>
                    <a:srgbClr val="FF0000"/>
                  </a:solidFill>
                </a:rPr>
                <a:t>M</a:t>
              </a:r>
              <a:r>
                <a:rPr lang="en-US" altLang="zh-CN" sz="2800" b="1" baseline="30000" dirty="0" err="1">
                  <a:solidFill>
                    <a:srgbClr val="FF0000"/>
                  </a:solidFill>
                </a:rPr>
                <a:t>n</a:t>
              </a:r>
              <a:r>
                <a:rPr lang="en-US" altLang="zh-CN" sz="2800" b="1" baseline="30000" dirty="0">
                  <a:solidFill>
                    <a:srgbClr val="FF0000"/>
                  </a:solidFill>
                </a:rPr>
                <a:t>+</a:t>
              </a:r>
              <a:r>
                <a:rPr lang="en-US" altLang="zh-CN" sz="2800" b="1" dirty="0">
                  <a:solidFill>
                    <a:srgbClr val="FF0000"/>
                  </a:solidFill>
                </a:rPr>
                <a:t>    +  ne</a:t>
              </a:r>
              <a:r>
                <a:rPr lang="en-US" altLang="zh-CN" sz="2800" b="1" baseline="30000" dirty="0">
                  <a:solidFill>
                    <a:srgbClr val="FF0000"/>
                  </a:solidFill>
                </a:rPr>
                <a:t>-</a:t>
              </a:r>
              <a:r>
                <a:rPr lang="en-US" altLang="zh-CN" sz="2800" b="1" dirty="0">
                  <a:solidFill>
                    <a:srgbClr val="FF0000"/>
                  </a:solidFill>
                </a:rPr>
                <a:t>  →  M</a:t>
              </a:r>
            </a:p>
          </p:txBody>
        </p:sp>
        <p:sp>
          <p:nvSpPr>
            <p:cNvPr id="59" name="Text Box 8"/>
            <p:cNvSpPr txBox="1">
              <a:spLocks noChangeArrowheads="1"/>
            </p:cNvSpPr>
            <p:nvPr/>
          </p:nvSpPr>
          <p:spPr bwMode="auto">
            <a:xfrm>
              <a:off x="1344" y="2016"/>
              <a:ext cx="336" cy="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zh-CN" sz="2800" b="1">
                <a:solidFill>
                  <a:srgbClr val="FF0000"/>
                </a:solidFill>
              </a:endParaRPr>
            </a:p>
          </p:txBody>
        </p:sp>
      </p:grpSp>
      <p:sp>
        <p:nvSpPr>
          <p:cNvPr id="60" name="Line 9"/>
          <p:cNvSpPr>
            <a:spLocks noChangeShapeType="1"/>
          </p:cNvSpPr>
          <p:nvPr/>
        </p:nvSpPr>
        <p:spPr bwMode="auto">
          <a:xfrm>
            <a:off x="5254918" y="4669066"/>
            <a:ext cx="17526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61" name="Text Box 10"/>
          <p:cNvSpPr txBox="1">
            <a:spLocks noChangeArrowheads="1"/>
          </p:cNvSpPr>
          <p:nvPr/>
        </p:nvSpPr>
        <p:spPr bwMode="auto">
          <a:xfrm>
            <a:off x="5254918" y="4145846"/>
            <a:ext cx="1981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得到电子</a:t>
            </a:r>
          </a:p>
        </p:txBody>
      </p:sp>
      <p:sp>
        <p:nvSpPr>
          <p:cNvPr id="62" name="Text Box 11"/>
          <p:cNvSpPr txBox="1">
            <a:spLocks noChangeArrowheads="1"/>
          </p:cNvSpPr>
          <p:nvPr/>
        </p:nvSpPr>
        <p:spPr bwMode="auto">
          <a:xfrm>
            <a:off x="7007518" y="4423317"/>
            <a:ext cx="2438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游离态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0" y="0"/>
            <a:ext cx="189388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金属冶炼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115774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utoUpdateAnimBg="0"/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43" grpId="0"/>
      <p:bldP spid="60" grpId="0" animBg="1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04800" y="1905000"/>
            <a:ext cx="3352800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浪淘沙九首之六</a:t>
            </a:r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》</a:t>
            </a:r>
            <a:endParaRPr lang="en-US" altLang="zh-CN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 smtClean="0">
                <a:cs typeface="Arial" panose="020B0604020202020204" pitchFamily="34" charset="0"/>
              </a:rPr>
              <a:t>【</a:t>
            </a:r>
            <a:r>
              <a:rPr lang="zh-CN" altLang="en-US" sz="2800" b="1" dirty="0" smtClean="0">
                <a:cs typeface="Arial" panose="020B0604020202020204" pitchFamily="34" charset="0"/>
              </a:rPr>
              <a:t>唐</a:t>
            </a:r>
            <a:r>
              <a:rPr lang="en-US" altLang="zh-CN" sz="2800" b="1" dirty="0" smtClean="0">
                <a:cs typeface="Arial" panose="020B0604020202020204" pitchFamily="34" charset="0"/>
              </a:rPr>
              <a:t>】</a:t>
            </a:r>
            <a:r>
              <a:rPr lang="zh-CN" altLang="en-US" sz="2800" b="1" dirty="0" smtClean="0">
                <a:cs typeface="Arial" panose="020B0604020202020204" pitchFamily="34" charset="0"/>
              </a:rPr>
              <a:t>刘</a:t>
            </a:r>
            <a:r>
              <a:rPr lang="zh-CN" altLang="en-US" sz="2800" b="1" dirty="0">
                <a:cs typeface="Arial" panose="020B0604020202020204" pitchFamily="34" charset="0"/>
              </a:rPr>
              <a:t>禹锡</a:t>
            </a:r>
          </a:p>
          <a:p>
            <a:pPr eaLnBrk="1" hangingPunct="1"/>
            <a:endParaRPr lang="zh-CN" altLang="en-US" sz="2800" b="1" dirty="0"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>
                <a:cs typeface="Arial" panose="020B0604020202020204" pitchFamily="34" charset="0"/>
              </a:rPr>
              <a:t>日照澄洲江雾开</a:t>
            </a:r>
            <a:r>
              <a:rPr lang="en-US" altLang="zh-CN" sz="2800" b="1" dirty="0">
                <a:cs typeface="Arial" panose="020B0604020202020204" pitchFamily="34" charset="0"/>
              </a:rPr>
              <a:t>,</a:t>
            </a:r>
          </a:p>
          <a:p>
            <a:pPr eaLnBrk="1" hangingPunct="1"/>
            <a:r>
              <a:rPr lang="zh-CN" altLang="en-US" sz="2800" b="1" dirty="0">
                <a:cs typeface="Arial" panose="020B0604020202020204" pitchFamily="34" charset="0"/>
              </a:rPr>
              <a:t>涛金女伴满江</a:t>
            </a:r>
            <a:r>
              <a:rPr lang="zh-CN" altLang="en-US" sz="2800" b="1" dirty="0" smtClean="0">
                <a:cs typeface="Arial" panose="020B0604020202020204" pitchFamily="34" charset="0"/>
              </a:rPr>
              <a:t>隈。</a:t>
            </a:r>
            <a:endParaRPr lang="en-US" altLang="zh-CN" sz="2800" b="1" dirty="0"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cs typeface="Arial" panose="020B0604020202020204" pitchFamily="34" charset="0"/>
              </a:rPr>
              <a:t>美人首饰侯王印</a:t>
            </a:r>
            <a:r>
              <a:rPr lang="en-US" altLang="zh-CN" sz="2800" b="1" dirty="0">
                <a:solidFill>
                  <a:srgbClr val="FF0000"/>
                </a:solidFill>
                <a:cs typeface="Arial" panose="020B0604020202020204" pitchFamily="34" charset="0"/>
              </a:rPr>
              <a:t>,</a:t>
            </a: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cs typeface="Arial" panose="020B0604020202020204" pitchFamily="34" charset="0"/>
              </a:rPr>
              <a:t>尽是沙中海底来</a:t>
            </a:r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。</a:t>
            </a:r>
            <a:endParaRPr lang="en-US" altLang="zh-CN" sz="28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100512" y="1904999"/>
            <a:ext cx="3457575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抱朴子</a:t>
            </a:r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》</a:t>
            </a:r>
            <a:endParaRPr lang="en-US" altLang="zh-CN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 smtClean="0">
                <a:cs typeface="Arial" panose="020B0604020202020204" pitchFamily="34" charset="0"/>
              </a:rPr>
              <a:t>【</a:t>
            </a:r>
            <a:r>
              <a:rPr lang="zh-CN" altLang="en-US" sz="2800" b="1" dirty="0" smtClean="0">
                <a:cs typeface="Arial" panose="020B0604020202020204" pitchFamily="34" charset="0"/>
              </a:rPr>
              <a:t>晋</a:t>
            </a:r>
            <a:r>
              <a:rPr lang="en-US" altLang="zh-CN" sz="2800" b="1" dirty="0" smtClean="0">
                <a:cs typeface="Arial" panose="020B0604020202020204" pitchFamily="34" charset="0"/>
              </a:rPr>
              <a:t>】</a:t>
            </a:r>
            <a:r>
              <a:rPr lang="zh-CN" altLang="en-US" sz="2800" b="1" dirty="0" smtClean="0">
                <a:cs typeface="Arial" panose="020B0604020202020204" pitchFamily="34" charset="0"/>
              </a:rPr>
              <a:t>葛洪</a:t>
            </a:r>
            <a:endParaRPr lang="zh-CN" altLang="en-US" sz="2800" b="1" dirty="0">
              <a:cs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 smtClean="0">
                <a:cs typeface="Arial" panose="020B0604020202020204" pitchFamily="34" charset="0"/>
              </a:rPr>
              <a:t>丹砂烧之成水银</a:t>
            </a:r>
            <a:endParaRPr lang="en-US" altLang="zh-CN" sz="28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7696200" y="1904999"/>
            <a:ext cx="3457575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梦溪笔谈</a:t>
            </a:r>
            <a:r>
              <a:rPr lang="en-US" altLang="zh-CN" sz="28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》</a:t>
            </a:r>
            <a:endParaRPr lang="en-US" altLang="zh-CN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 smtClean="0">
                <a:cs typeface="Arial" panose="020B0604020202020204" pitchFamily="34" charset="0"/>
              </a:rPr>
              <a:t>【</a:t>
            </a:r>
            <a:r>
              <a:rPr lang="zh-CN" altLang="en-US" sz="2800" b="1" dirty="0" smtClean="0">
                <a:cs typeface="Arial" panose="020B0604020202020204" pitchFamily="34" charset="0"/>
              </a:rPr>
              <a:t>北宋</a:t>
            </a:r>
            <a:r>
              <a:rPr lang="en-US" altLang="zh-CN" sz="2800" b="1" dirty="0" smtClean="0">
                <a:cs typeface="Arial" panose="020B0604020202020204" pitchFamily="34" charset="0"/>
              </a:rPr>
              <a:t>】</a:t>
            </a:r>
            <a:r>
              <a:rPr lang="zh-CN" altLang="en-US" sz="2800" b="1" dirty="0" smtClean="0">
                <a:cs typeface="Arial" panose="020B0604020202020204" pitchFamily="34" charset="0"/>
              </a:rPr>
              <a:t>沈括</a:t>
            </a:r>
            <a:endParaRPr lang="en-US" altLang="zh-CN" sz="2800" b="1" dirty="0" smtClean="0">
              <a:cs typeface="Arial" panose="020B0604020202020204" pitchFamily="34" charset="0"/>
            </a:endParaRPr>
          </a:p>
          <a:p>
            <a:pPr eaLnBrk="1" hangingPunct="1"/>
            <a:endParaRPr lang="en-US" altLang="zh-CN" sz="2800" b="1" dirty="0"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 smtClean="0">
                <a:cs typeface="Arial" panose="020B0604020202020204" pitchFamily="34" charset="0"/>
              </a:rPr>
              <a:t>信州铅山县有苦泉，流以为涧。挹其水熬之，则成胆矾，烹胆矾则成铜。熬胆矾铁釜，久之亦化为铜。</a:t>
            </a:r>
            <a:endParaRPr lang="en-US" altLang="zh-CN" sz="2800" b="1" dirty="0" smtClean="0"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7200" y="755079"/>
            <a:ext cx="102108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以下文献中涉及了那些金属的冶炼？写出相关的化学方程式</a:t>
            </a:r>
            <a:r>
              <a:rPr lang="zh-CN" altLang="en-US" sz="2800" dirty="0"/>
              <a:t>。</a:t>
            </a:r>
          </a:p>
        </p:txBody>
      </p:sp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4100512" y="4255248"/>
            <a:ext cx="3113088" cy="630238"/>
            <a:chOff x="1480" y="2568"/>
            <a:chExt cx="1961" cy="397"/>
          </a:xfrm>
        </p:grpSpPr>
        <p:sp>
          <p:nvSpPr>
            <p:cNvPr id="12" name="AutoShape 5"/>
            <p:cNvSpPr>
              <a:spLocks noChangeArrowheads="1"/>
            </p:cNvSpPr>
            <p:nvPr/>
          </p:nvSpPr>
          <p:spPr bwMode="auto">
            <a:xfrm>
              <a:off x="2228" y="2568"/>
              <a:ext cx="219" cy="163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8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6"/>
            <p:cNvSpPr>
              <a:spLocks noChangeArrowheads="1"/>
            </p:cNvSpPr>
            <p:nvPr/>
          </p:nvSpPr>
          <p:spPr bwMode="auto">
            <a:xfrm>
              <a:off x="1480" y="2635"/>
              <a:ext cx="196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2800" b="1" dirty="0">
                  <a:latin typeface="Times New Roman" panose="02020603050405020304" pitchFamily="18" charset="0"/>
                </a:rPr>
                <a:t>2HgO == 2Hg+O</a:t>
              </a:r>
              <a:r>
                <a:rPr kumimoji="1" lang="en-US" altLang="zh-CN" sz="28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 b="1" dirty="0">
                  <a:latin typeface="Times New Roman" panose="02020603050405020304" pitchFamily="18" charset="0"/>
                </a:rPr>
                <a:t>↑</a:t>
              </a:r>
            </a:p>
          </p:txBody>
        </p:sp>
      </p:grp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6477000" y="5717187"/>
            <a:ext cx="55306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Fe+CuSO</a:t>
            </a:r>
            <a:r>
              <a:rPr lang="en-US" altLang="zh-CN" sz="14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4</a:t>
            </a:r>
            <a:r>
              <a:rPr lang="en-US" altLang="zh-CN" sz="28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=FeSO</a:t>
            </a:r>
            <a:r>
              <a:rPr lang="en-US" altLang="zh-CN" sz="14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4</a:t>
            </a:r>
            <a:r>
              <a:rPr lang="en-US" altLang="zh-CN" sz="28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+Cu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湿法炼铜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43400" y="2068708"/>
            <a:ext cx="3600450" cy="993775"/>
          </a:xfrm>
        </p:spPr>
        <p:txBody>
          <a:bodyPr anchor="ctr"/>
          <a:lstStyle/>
          <a:p>
            <a:pPr eaLnBrk="1" hangingPunct="1"/>
            <a:r>
              <a:rPr lang="zh-CN" altLang="en-US" sz="4400" b="1" dirty="0"/>
              <a:t>淘金原理</a:t>
            </a:r>
          </a:p>
        </p:txBody>
      </p:sp>
      <p:pic>
        <p:nvPicPr>
          <p:cNvPr id="19459" name="Picture 3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9" y="3612782"/>
            <a:ext cx="4114800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2f4ca8831453d19c6c8119a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1910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174406" y="6315904"/>
            <a:ext cx="2519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cs typeface="Arial" panose="020B0604020202020204" pitchFamily="34" charset="0"/>
              </a:rPr>
              <a:t> </a:t>
            </a:r>
            <a:r>
              <a:rPr lang="zh-CN" altLang="en-US" b="1" dirty="0">
                <a:cs typeface="Arial" panose="020B0604020202020204" pitchFamily="34" charset="0"/>
              </a:rPr>
              <a:t>刚果手工金矿开采</a:t>
            </a:r>
            <a:endParaRPr lang="zh-CN" altLang="en-US" dirty="0">
              <a:cs typeface="Arial" panose="020B0604020202020204" pitchFamily="34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662045" y="3269226"/>
            <a:ext cx="2486025" cy="366713"/>
          </a:xfrm>
          <a:prstGeom prst="rect">
            <a:avLst/>
          </a:prstGeom>
          <a:solidFill>
            <a:srgbClr val="F8F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cs typeface="Arial" panose="020B0604020202020204" pitchFamily="34" charset="0"/>
              </a:rPr>
              <a:t>马达加斯加街头淘金者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4876800" y="3065463"/>
            <a:ext cx="478155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>
                <a:latin typeface="+mn-ea"/>
                <a:ea typeface="+mn-ea"/>
                <a:cs typeface="Arial" panose="020B0604020202020204" pitchFamily="34" charset="0"/>
              </a:rPr>
              <a:t>原理</a:t>
            </a:r>
            <a:r>
              <a:rPr lang="en-US" altLang="zh-CN" sz="3200" dirty="0">
                <a:latin typeface="+mn-ea"/>
                <a:ea typeface="+mn-ea"/>
                <a:cs typeface="Arial" panose="020B0604020202020204" pitchFamily="34" charset="0"/>
              </a:rPr>
              <a:t>:</a:t>
            </a:r>
            <a:r>
              <a:rPr lang="zh-CN" altLang="en-US" sz="3200" dirty="0">
                <a:latin typeface="+mn-ea"/>
                <a:ea typeface="+mn-ea"/>
                <a:cs typeface="Arial" panose="020B0604020202020204" pitchFamily="34" charset="0"/>
              </a:rPr>
              <a:t>金的质量较沙重</a:t>
            </a:r>
            <a:r>
              <a:rPr lang="en-US" altLang="zh-CN" sz="3200" dirty="0">
                <a:latin typeface="+mn-ea"/>
                <a:ea typeface="+mn-ea"/>
                <a:cs typeface="Arial" panose="020B0604020202020204" pitchFamily="34" charset="0"/>
              </a:rPr>
              <a:t>,</a:t>
            </a:r>
            <a:r>
              <a:rPr lang="zh-CN" altLang="en-US" sz="3200" dirty="0">
                <a:latin typeface="+mn-ea"/>
                <a:ea typeface="+mn-ea"/>
                <a:cs typeface="Arial" panose="020B0604020202020204" pitchFamily="34" charset="0"/>
              </a:rPr>
              <a:t>在淘去粗沙后</a:t>
            </a:r>
            <a:r>
              <a:rPr lang="en-US" altLang="zh-CN" sz="3200" dirty="0">
                <a:latin typeface="+mn-ea"/>
                <a:ea typeface="+mn-ea"/>
                <a:cs typeface="Arial" panose="020B0604020202020204" pitchFamily="34" charset="0"/>
              </a:rPr>
              <a:t>,</a:t>
            </a:r>
            <a:r>
              <a:rPr lang="zh-CN" altLang="en-US" sz="3200" dirty="0">
                <a:latin typeface="+mn-ea"/>
                <a:ea typeface="+mn-ea"/>
                <a:cs typeface="Arial" panose="020B0604020202020204" pitchFamily="34" charset="0"/>
              </a:rPr>
              <a:t>用水银滚动吸附金</a:t>
            </a:r>
            <a:r>
              <a:rPr lang="en-US" altLang="zh-CN" sz="3200" dirty="0">
                <a:latin typeface="+mn-ea"/>
                <a:ea typeface="+mn-ea"/>
                <a:cs typeface="Arial" panose="020B0604020202020204" pitchFamily="34" charset="0"/>
              </a:rPr>
              <a:t>,</a:t>
            </a:r>
            <a:r>
              <a:rPr lang="zh-CN" altLang="en-US" sz="3200" dirty="0">
                <a:latin typeface="+mn-ea"/>
                <a:ea typeface="+mn-ea"/>
                <a:cs typeface="Arial" panose="020B0604020202020204" pitchFamily="34" charset="0"/>
              </a:rPr>
              <a:t>水银是已知唯一可以粘附金的物质</a:t>
            </a:r>
            <a:r>
              <a:rPr lang="en-US" altLang="zh-CN" sz="3200" dirty="0">
                <a:latin typeface="+mn-ea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4229100" y="415635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物理方法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3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778807"/>
            <a:ext cx="2159001" cy="533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dirty="0" smtClean="0"/>
              <a:t>2</a:t>
            </a:r>
            <a:r>
              <a:rPr lang="zh-CN" altLang="en-US" dirty="0" smtClean="0"/>
              <a:t>热分解法</a:t>
            </a:r>
            <a:endParaRPr lang="zh-CN" altLang="en-US" dirty="0" smtClean="0"/>
          </a:p>
        </p:txBody>
      </p:sp>
      <p:grpSp>
        <p:nvGrpSpPr>
          <p:cNvPr id="327684" name="Group 4"/>
          <p:cNvGrpSpPr>
            <a:grpSpLocks/>
          </p:cNvGrpSpPr>
          <p:nvPr/>
        </p:nvGrpSpPr>
        <p:grpSpPr bwMode="auto">
          <a:xfrm>
            <a:off x="1905000" y="1981200"/>
            <a:ext cx="4787900" cy="876301"/>
            <a:chOff x="1480" y="2568"/>
            <a:chExt cx="3016" cy="552"/>
          </a:xfrm>
        </p:grpSpPr>
        <p:sp>
          <p:nvSpPr>
            <p:cNvPr id="20491" name="AutoShape 5"/>
            <p:cNvSpPr>
              <a:spLocks noChangeArrowheads="1"/>
            </p:cNvSpPr>
            <p:nvPr/>
          </p:nvSpPr>
          <p:spPr bwMode="auto">
            <a:xfrm>
              <a:off x="2653" y="2568"/>
              <a:ext cx="219" cy="163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4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2" name="Rectangle 6"/>
            <p:cNvSpPr>
              <a:spLocks noChangeArrowheads="1"/>
            </p:cNvSpPr>
            <p:nvPr/>
          </p:nvSpPr>
          <p:spPr bwMode="auto">
            <a:xfrm>
              <a:off x="1480" y="2635"/>
              <a:ext cx="3016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2HgO == 2Hg+O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↑</a:t>
              </a:r>
            </a:p>
          </p:txBody>
        </p:sp>
      </p:grpSp>
      <p:grpSp>
        <p:nvGrpSpPr>
          <p:cNvPr id="327687" name="Group 7"/>
          <p:cNvGrpSpPr>
            <a:grpSpLocks/>
          </p:cNvGrpSpPr>
          <p:nvPr/>
        </p:nvGrpSpPr>
        <p:grpSpPr bwMode="auto">
          <a:xfrm>
            <a:off x="1784351" y="3352800"/>
            <a:ext cx="4911725" cy="796926"/>
            <a:chOff x="1409" y="3339"/>
            <a:chExt cx="3094" cy="502"/>
          </a:xfrm>
        </p:grpSpPr>
        <p:sp>
          <p:nvSpPr>
            <p:cNvPr id="20489" name="Rectangle 8"/>
            <p:cNvSpPr>
              <a:spLocks noChangeArrowheads="1"/>
            </p:cNvSpPr>
            <p:nvPr/>
          </p:nvSpPr>
          <p:spPr bwMode="auto">
            <a:xfrm>
              <a:off x="1409" y="3356"/>
              <a:ext cx="3094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2Ag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O == 4Ag+O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20490" name="AutoShape 9"/>
            <p:cNvSpPr>
              <a:spLocks noChangeArrowheads="1"/>
            </p:cNvSpPr>
            <p:nvPr/>
          </p:nvSpPr>
          <p:spPr bwMode="auto">
            <a:xfrm>
              <a:off x="2653" y="3339"/>
              <a:ext cx="244" cy="163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4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1" name="Rectangle 3"/>
          <p:cNvSpPr>
            <a:spLocks noGrp="1" noChangeArrowheads="1"/>
          </p:cNvSpPr>
          <p:nvPr>
            <p:ph idx="1"/>
          </p:nvPr>
        </p:nvSpPr>
        <p:spPr>
          <a:xfrm>
            <a:off x="675482" y="623482"/>
            <a:ext cx="1839118" cy="502496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dirty="0" smtClean="0"/>
              <a:t>3</a:t>
            </a:r>
            <a:r>
              <a:rPr lang="zh-CN" altLang="en-US" dirty="0" smtClean="0"/>
              <a:t>热</a:t>
            </a:r>
            <a:r>
              <a:rPr lang="zh-CN" altLang="en-US" dirty="0" smtClean="0"/>
              <a:t>还原法</a:t>
            </a:r>
          </a:p>
        </p:txBody>
      </p:sp>
      <p:grpSp>
        <p:nvGrpSpPr>
          <p:cNvPr id="329732" name="Group 4"/>
          <p:cNvGrpSpPr>
            <a:grpSpLocks/>
          </p:cNvGrpSpPr>
          <p:nvPr/>
        </p:nvGrpSpPr>
        <p:grpSpPr bwMode="auto">
          <a:xfrm>
            <a:off x="2819401" y="1375567"/>
            <a:ext cx="5330825" cy="784224"/>
            <a:chOff x="826" y="1661"/>
            <a:chExt cx="3358" cy="494"/>
          </a:xfrm>
        </p:grpSpPr>
        <p:sp>
          <p:nvSpPr>
            <p:cNvPr id="21515" name="Rectangle 5"/>
            <p:cNvSpPr>
              <a:spLocks noChangeArrowheads="1"/>
            </p:cNvSpPr>
            <p:nvPr/>
          </p:nvSpPr>
          <p:spPr bwMode="auto">
            <a:xfrm>
              <a:off x="826" y="1670"/>
              <a:ext cx="3358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CuO+H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 == Cu+H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21516" name="AutoShape 6"/>
            <p:cNvSpPr>
              <a:spLocks noChangeArrowheads="1"/>
            </p:cNvSpPr>
            <p:nvPr/>
          </p:nvSpPr>
          <p:spPr bwMode="auto">
            <a:xfrm>
              <a:off x="2426" y="1661"/>
              <a:ext cx="232" cy="155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4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29735" name="Group 7"/>
          <p:cNvGrpSpPr>
            <a:grpSpLocks/>
          </p:cNvGrpSpPr>
          <p:nvPr/>
        </p:nvGrpSpPr>
        <p:grpSpPr bwMode="auto">
          <a:xfrm>
            <a:off x="2514600" y="2215357"/>
            <a:ext cx="6148388" cy="777875"/>
            <a:chOff x="731" y="2387"/>
            <a:chExt cx="3873" cy="490"/>
          </a:xfrm>
        </p:grpSpPr>
        <p:sp>
          <p:nvSpPr>
            <p:cNvPr id="21513" name="Rectangle 8"/>
            <p:cNvSpPr>
              <a:spLocks noChangeArrowheads="1"/>
            </p:cNvSpPr>
            <p:nvPr/>
          </p:nvSpPr>
          <p:spPr bwMode="auto">
            <a:xfrm>
              <a:off x="731" y="2397"/>
              <a:ext cx="3873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2CuO+C == 2Cu+CO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21514" name="AutoShape 9"/>
            <p:cNvSpPr>
              <a:spLocks noChangeArrowheads="1"/>
            </p:cNvSpPr>
            <p:nvPr/>
          </p:nvSpPr>
          <p:spPr bwMode="auto">
            <a:xfrm>
              <a:off x="2336" y="2387"/>
              <a:ext cx="227" cy="154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4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29738" name="Group 10"/>
          <p:cNvGrpSpPr>
            <a:grpSpLocks/>
          </p:cNvGrpSpPr>
          <p:nvPr/>
        </p:nvGrpSpPr>
        <p:grpSpPr bwMode="auto">
          <a:xfrm>
            <a:off x="2211388" y="3218659"/>
            <a:ext cx="6345238" cy="769938"/>
            <a:chOff x="385" y="3076"/>
            <a:chExt cx="3997" cy="485"/>
          </a:xfrm>
        </p:grpSpPr>
        <p:sp>
          <p:nvSpPr>
            <p:cNvPr id="21511" name="Rectangle 11"/>
            <p:cNvSpPr>
              <a:spLocks noChangeArrowheads="1"/>
            </p:cNvSpPr>
            <p:nvPr/>
          </p:nvSpPr>
          <p:spPr bwMode="auto">
            <a:xfrm>
              <a:off x="385" y="3076"/>
              <a:ext cx="3997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400" b="1" dirty="0">
                  <a:latin typeface="Times New Roman" panose="02020603050405020304" pitchFamily="18" charset="0"/>
                </a:rPr>
                <a:t>Fe</a:t>
              </a:r>
              <a:r>
                <a:rPr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lang="en-US" altLang="zh-CN" sz="4400" b="1" dirty="0">
                  <a:latin typeface="Times New Roman" panose="02020603050405020304" pitchFamily="18" charset="0"/>
                </a:rPr>
                <a:t>O</a:t>
              </a:r>
              <a:r>
                <a:rPr lang="en-US" altLang="zh-CN" sz="4400" b="1" baseline="-25000" dirty="0">
                  <a:latin typeface="Times New Roman" panose="02020603050405020304" pitchFamily="18" charset="0"/>
                </a:rPr>
                <a:t>3</a:t>
              </a:r>
              <a:r>
                <a:rPr lang="en-US" altLang="zh-CN" sz="4400" b="1" dirty="0">
                  <a:latin typeface="Times New Roman" panose="02020603050405020304" pitchFamily="18" charset="0"/>
                </a:rPr>
                <a:t>+3CO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== 2Fe+3CO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endParaRPr kumimoji="1" lang="en-US" altLang="zh-CN" sz="4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1512" name="AutoShape 12"/>
            <p:cNvSpPr>
              <a:spLocks noChangeArrowheads="1"/>
            </p:cNvSpPr>
            <p:nvPr/>
          </p:nvSpPr>
          <p:spPr bwMode="auto">
            <a:xfrm>
              <a:off x="2336" y="3113"/>
              <a:ext cx="272" cy="109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kumimoji="1" lang="en-US" altLang="zh-CN" sz="2400" b="1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29741" name="AutoShape 13"/>
          <p:cNvSpPr>
            <a:spLocks noChangeArrowheads="1"/>
          </p:cNvSpPr>
          <p:nvPr/>
        </p:nvSpPr>
        <p:spPr bwMode="auto">
          <a:xfrm>
            <a:off x="4300538" y="1240632"/>
            <a:ext cx="1008062" cy="3095625"/>
          </a:xfrm>
          <a:prstGeom prst="roundRect">
            <a:avLst>
              <a:gd name="adj" fmla="val 16667"/>
            </a:avLst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824038" y="4724400"/>
            <a:ext cx="4953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Na        </a:t>
            </a:r>
            <a:r>
              <a:rPr lang="zh-CN" altLang="en-US" sz="2400" dirty="0"/>
              <a:t>熔点</a:t>
            </a:r>
            <a:r>
              <a:rPr lang="en-US" altLang="zh-CN" sz="2400" dirty="0"/>
              <a:t>97.8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zh-CN" altLang="en-US" sz="2400" dirty="0"/>
              <a:t>沸点</a:t>
            </a:r>
            <a:r>
              <a:rPr lang="en-US" altLang="zh-CN" sz="2400" dirty="0"/>
              <a:t>882.94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en-US" altLang="zh-CN" sz="2400" dirty="0"/>
              <a:t>       K         </a:t>
            </a:r>
            <a:r>
              <a:rPr lang="zh-CN" altLang="en-US" sz="2400" dirty="0"/>
              <a:t>熔点</a:t>
            </a:r>
            <a:r>
              <a:rPr lang="en-US" altLang="zh-CN" sz="2400" dirty="0"/>
              <a:t>63.5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zh-CN" altLang="en-US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；</a:t>
            </a:r>
            <a:r>
              <a:rPr lang="zh-CN" altLang="en-US" sz="2400" dirty="0"/>
              <a:t>沸点</a:t>
            </a:r>
            <a:r>
              <a:rPr lang="en-US" altLang="zh-CN" sz="2400" dirty="0"/>
              <a:t>759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 </a:t>
            </a:r>
            <a:r>
              <a:rPr lang="en-US" altLang="zh-CN" sz="2400" dirty="0"/>
              <a:t>   NaCl   </a:t>
            </a:r>
            <a:r>
              <a:rPr lang="zh-CN" altLang="en-US" sz="2400" dirty="0"/>
              <a:t>熔点</a:t>
            </a:r>
            <a:r>
              <a:rPr lang="en-US" altLang="zh-CN" sz="2400" dirty="0"/>
              <a:t>801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zh-CN" altLang="en-US" sz="2400" dirty="0"/>
              <a:t>沸点</a:t>
            </a:r>
            <a:r>
              <a:rPr lang="en-US" altLang="zh-CN" sz="2400" dirty="0"/>
              <a:t>1413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en-US" altLang="zh-CN" sz="2400" dirty="0"/>
              <a:t>    </a:t>
            </a:r>
          </a:p>
          <a:p>
            <a:r>
              <a:rPr lang="en-US" altLang="zh-CN" sz="2400" dirty="0"/>
              <a:t>KCl     </a:t>
            </a:r>
            <a:r>
              <a:rPr lang="zh-CN" altLang="en-US" sz="2400" dirty="0"/>
              <a:t>熔点</a:t>
            </a:r>
            <a:r>
              <a:rPr lang="en-US" altLang="zh-CN" sz="2400" dirty="0"/>
              <a:t>770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r>
              <a:rPr lang="zh-CN" altLang="en-US" sz="2400" dirty="0"/>
              <a:t>沸点</a:t>
            </a:r>
            <a:r>
              <a:rPr lang="en-US" altLang="zh-CN" sz="2400" dirty="0"/>
              <a:t>1420</a:t>
            </a:r>
            <a:r>
              <a:rPr lang="en-US" altLang="zh-CN" sz="2400" dirty="0">
                <a:latin typeface="MS PMincho" panose="02020600040205080304" pitchFamily="18" charset="-128"/>
                <a:ea typeface="MS PMincho" panose="02020600040205080304" pitchFamily="18" charset="-128"/>
              </a:rPr>
              <a:t>℃</a:t>
            </a:r>
            <a:endParaRPr lang="zh-CN" altLang="en-US" sz="2400" dirty="0"/>
          </a:p>
        </p:txBody>
      </p:sp>
      <p:pic>
        <p:nvPicPr>
          <p:cNvPr id="14" name="图片 13"/>
          <p:cNvPicPr/>
          <p:nvPr/>
        </p:nvPicPr>
        <p:blipFill>
          <a:blip r:embed="rId2"/>
          <a:stretch>
            <a:fillRect/>
          </a:stretch>
        </p:blipFill>
        <p:spPr>
          <a:xfrm>
            <a:off x="6324600" y="4997854"/>
            <a:ext cx="4050420" cy="969154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9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9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9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9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29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1" grpId="0" build="p"/>
      <p:bldP spid="329741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448800" y="4185539"/>
            <a:ext cx="2157729" cy="714543"/>
          </a:xfrm>
        </p:spPr>
        <p:txBody>
          <a:bodyPr/>
          <a:lstStyle/>
          <a:p>
            <a:r>
              <a:rPr lang="zh-CN" altLang="en-US" sz="3600" dirty="0"/>
              <a:t>铝热反应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476" y="259138"/>
            <a:ext cx="3380394" cy="22462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81" y="2691667"/>
            <a:ext cx="5571584" cy="37022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-64008"/>
            <a:ext cx="5039556" cy="334876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85" t="31115"/>
          <a:stretch/>
        </p:blipFill>
        <p:spPr>
          <a:xfrm>
            <a:off x="5615946" y="3057357"/>
            <a:ext cx="3043331" cy="32766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99505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铝热反应的实验装置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371475"/>
            <a:ext cx="392271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45092" name="Group 4"/>
          <p:cNvGraphicFramePr>
            <a:graphicFrameLocks noGrp="1"/>
          </p:cNvGraphicFramePr>
          <p:nvPr/>
        </p:nvGraphicFramePr>
        <p:xfrm>
          <a:off x="1905000" y="5019675"/>
          <a:ext cx="8305800" cy="1600200"/>
        </p:xfrm>
        <a:graphic>
          <a:graphicData uri="http://schemas.openxmlformats.org/drawingml/2006/table">
            <a:tbl>
              <a:tblPr/>
              <a:tblGrid>
                <a:gridCol w="1600200"/>
                <a:gridCol w="6705600"/>
              </a:tblGrid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2133600" y="4791075"/>
            <a:ext cx="129540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000" b="1">
              <a:solidFill>
                <a:srgbClr val="000099"/>
              </a:solidFill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 b="1">
                <a:solidFill>
                  <a:srgbClr val="000099"/>
                </a:solidFill>
                <a:ea typeface="黑体" panose="02010609060101010101" pitchFamily="49" charset="-122"/>
              </a:rPr>
              <a:t>现象</a:t>
            </a: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2133601" y="5857876"/>
            <a:ext cx="100860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99"/>
                </a:solidFill>
                <a:ea typeface="黑体" panose="02010609060101010101" pitchFamily="49" charset="-122"/>
              </a:rPr>
              <a:t>原理</a:t>
            </a:r>
          </a:p>
        </p:txBody>
      </p:sp>
      <p:sp>
        <p:nvSpPr>
          <p:cNvPr id="345105" name="Text Box 17"/>
          <p:cNvSpPr txBox="1">
            <a:spLocks noChangeArrowheads="1"/>
          </p:cNvSpPr>
          <p:nvPr/>
        </p:nvSpPr>
        <p:spPr bwMode="auto">
          <a:xfrm>
            <a:off x="3657600" y="5019676"/>
            <a:ext cx="6553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99"/>
                </a:solidFill>
                <a:ea typeface="黑体" panose="02010609060101010101" pitchFamily="49" charset="-122"/>
              </a:rPr>
              <a:t>镁条剧烈燃烧，发出白光，导致混合物</a:t>
            </a:r>
          </a:p>
          <a:p>
            <a:pPr eaLnBrk="1" hangingPunct="1"/>
            <a:r>
              <a:rPr lang="zh-CN" altLang="en-US" sz="2400" b="1">
                <a:solidFill>
                  <a:srgbClr val="000099"/>
                </a:solidFill>
                <a:ea typeface="黑体" panose="02010609060101010101" pitchFamily="49" charset="-122"/>
              </a:rPr>
              <a:t>剧烈反应，发出强光，有红热的熔融物生成。</a:t>
            </a:r>
          </a:p>
        </p:txBody>
      </p:sp>
      <p:sp>
        <p:nvSpPr>
          <p:cNvPr id="345106" name="Text Box 18"/>
          <p:cNvSpPr txBox="1">
            <a:spLocks noChangeArrowheads="1"/>
          </p:cNvSpPr>
          <p:nvPr/>
        </p:nvSpPr>
        <p:spPr bwMode="auto">
          <a:xfrm>
            <a:off x="3489326" y="6003926"/>
            <a:ext cx="5789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2Al+Fe</a:t>
            </a:r>
            <a:r>
              <a:rPr lang="en-US" altLang="zh-CN" sz="20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20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===2Fe+Al</a:t>
            </a:r>
            <a:r>
              <a:rPr lang="en-US" altLang="zh-CN" sz="20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20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</a:p>
        </p:txBody>
      </p:sp>
      <p:sp>
        <p:nvSpPr>
          <p:cNvPr id="345107" name="Text Box 19"/>
          <p:cNvSpPr txBox="1">
            <a:spLocks noChangeArrowheads="1"/>
          </p:cNvSpPr>
          <p:nvPr/>
        </p:nvSpPr>
        <p:spPr bwMode="auto">
          <a:xfrm>
            <a:off x="6003926" y="5845176"/>
            <a:ext cx="1006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高温</a:t>
            </a:r>
          </a:p>
        </p:txBody>
      </p:sp>
      <p:sp>
        <p:nvSpPr>
          <p:cNvPr id="345108" name="AutoShape 20"/>
          <p:cNvSpPr>
            <a:spLocks noChangeArrowheads="1"/>
          </p:cNvSpPr>
          <p:nvPr/>
        </p:nvSpPr>
        <p:spPr bwMode="auto">
          <a:xfrm>
            <a:off x="1697832" y="1111071"/>
            <a:ext cx="4495800" cy="2514600"/>
          </a:xfrm>
          <a:prstGeom prst="wedgeRectCallout">
            <a:avLst>
              <a:gd name="adj1" fmla="val 72245"/>
              <a:gd name="adj2" fmla="val 4406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chemeClr val="bg1"/>
                </a:solidFill>
                <a:ea typeface="黑体" panose="02010609060101010101" pitchFamily="49" charset="-122"/>
              </a:rPr>
              <a:t>镁条为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49" charset="-122"/>
              </a:rPr>
              <a:t>引燃剂</a:t>
            </a:r>
          </a:p>
          <a:p>
            <a:pPr eaLnBrk="1" hangingPunct="1"/>
            <a:endParaRPr lang="zh-CN" altLang="en-US" sz="4000" b="1">
              <a:solidFill>
                <a:schemeClr val="bg1"/>
              </a:solidFill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b="1">
                <a:solidFill>
                  <a:schemeClr val="bg1"/>
                </a:solidFill>
                <a:ea typeface="黑体" panose="02010609060101010101" pitchFamily="49" charset="-122"/>
              </a:rPr>
              <a:t>氯酸钾为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49" charset="-122"/>
              </a:rPr>
              <a:t>助燃剂</a:t>
            </a:r>
          </a:p>
          <a:p>
            <a:pPr eaLnBrk="1" hangingPunct="1"/>
            <a:endParaRPr lang="en-US" altLang="zh-CN" sz="40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345109" name="Text Box 21"/>
          <p:cNvSpPr txBox="1">
            <a:spLocks noChangeArrowheads="1"/>
          </p:cNvSpPr>
          <p:nvPr/>
        </p:nvSpPr>
        <p:spPr bwMode="auto">
          <a:xfrm>
            <a:off x="7848600" y="752476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tx2"/>
                </a:solidFill>
                <a:ea typeface="黑体" panose="02010609060101010101" pitchFamily="49" charset="-122"/>
              </a:rPr>
              <a:t>铝热剂：</a:t>
            </a:r>
            <a:r>
              <a:rPr lang="zh-CN" altLang="en-US" sz="2400" b="1">
                <a:solidFill>
                  <a:srgbClr val="FF0066"/>
                </a:solidFill>
                <a:ea typeface="黑体" panose="02010609060101010101" pitchFamily="49" charset="-122"/>
              </a:rPr>
              <a:t>铝与氧化铁的混合物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5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5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5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5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5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5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105" grpId="0"/>
      <p:bldP spid="345106" grpId="0"/>
      <p:bldP spid="345107" grpId="0"/>
      <p:bldP spid="345108" grpId="0" animBg="1"/>
      <p:bldP spid="3451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114" name="Group 2"/>
          <p:cNvGrpSpPr>
            <a:grpSpLocks/>
          </p:cNvGrpSpPr>
          <p:nvPr/>
        </p:nvGrpSpPr>
        <p:grpSpPr bwMode="auto">
          <a:xfrm>
            <a:off x="3413975" y="1634925"/>
            <a:ext cx="5791200" cy="1014768"/>
            <a:chOff x="1200" y="1298"/>
            <a:chExt cx="3648" cy="454"/>
          </a:xfrm>
        </p:grpSpPr>
        <p:sp>
          <p:nvSpPr>
            <p:cNvPr id="24586" name="Text Box 3"/>
            <p:cNvSpPr txBox="1">
              <a:spLocks noChangeArrowheads="1"/>
            </p:cNvSpPr>
            <p:nvPr/>
          </p:nvSpPr>
          <p:spPr bwMode="auto">
            <a:xfrm>
              <a:off x="1200" y="1490"/>
              <a:ext cx="3648" cy="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 dirty="0">
                  <a:latin typeface="Times New Roman" panose="02020603050405020304" pitchFamily="18" charset="0"/>
                </a:rPr>
                <a:t>3MnO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+4Al === 3Mn+ 2Al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4587" name="Text Box 4"/>
            <p:cNvSpPr txBox="1">
              <a:spLocks noChangeArrowheads="1"/>
            </p:cNvSpPr>
            <p:nvPr/>
          </p:nvSpPr>
          <p:spPr bwMode="auto">
            <a:xfrm>
              <a:off x="2544" y="1298"/>
              <a:ext cx="720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高温</a:t>
              </a:r>
            </a:p>
          </p:txBody>
        </p:sp>
      </p:grpSp>
      <p:grpSp>
        <p:nvGrpSpPr>
          <p:cNvPr id="346117" name="Group 5"/>
          <p:cNvGrpSpPr>
            <a:grpSpLocks/>
          </p:cNvGrpSpPr>
          <p:nvPr/>
        </p:nvGrpSpPr>
        <p:grpSpPr bwMode="auto">
          <a:xfrm>
            <a:off x="3432175" y="2852739"/>
            <a:ext cx="5791200" cy="884237"/>
            <a:chOff x="1200" y="1922"/>
            <a:chExt cx="3648" cy="557"/>
          </a:xfrm>
        </p:grpSpPr>
        <p:sp>
          <p:nvSpPr>
            <p:cNvPr id="24584" name="Text Box 6"/>
            <p:cNvSpPr txBox="1">
              <a:spLocks noChangeArrowheads="1"/>
            </p:cNvSpPr>
            <p:nvPr/>
          </p:nvSpPr>
          <p:spPr bwMode="auto">
            <a:xfrm>
              <a:off x="1200" y="2114"/>
              <a:ext cx="364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 dirty="0">
                  <a:latin typeface="Times New Roman" panose="02020603050405020304" pitchFamily="18" charset="0"/>
                </a:rPr>
                <a:t>Cr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+2Al === 2Cr + Al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4585" name="Text Box 7"/>
            <p:cNvSpPr txBox="1">
              <a:spLocks noChangeArrowheads="1"/>
            </p:cNvSpPr>
            <p:nvPr/>
          </p:nvSpPr>
          <p:spPr bwMode="auto">
            <a:xfrm>
              <a:off x="2496" y="1922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高温</a:t>
              </a:r>
            </a:p>
          </p:txBody>
        </p:sp>
      </p:grpSp>
      <p:grpSp>
        <p:nvGrpSpPr>
          <p:cNvPr id="346120" name="Group 8"/>
          <p:cNvGrpSpPr>
            <a:grpSpLocks/>
          </p:cNvGrpSpPr>
          <p:nvPr/>
        </p:nvGrpSpPr>
        <p:grpSpPr bwMode="auto">
          <a:xfrm>
            <a:off x="3429000" y="4117975"/>
            <a:ext cx="5791200" cy="808038"/>
            <a:chOff x="1200" y="2594"/>
            <a:chExt cx="3648" cy="509"/>
          </a:xfrm>
        </p:grpSpPr>
        <p:sp>
          <p:nvSpPr>
            <p:cNvPr id="24582" name="Text Box 9"/>
            <p:cNvSpPr txBox="1">
              <a:spLocks noChangeArrowheads="1"/>
            </p:cNvSpPr>
            <p:nvPr/>
          </p:nvSpPr>
          <p:spPr bwMode="auto">
            <a:xfrm>
              <a:off x="1200" y="2738"/>
              <a:ext cx="364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200" b="1" dirty="0">
                  <a:latin typeface="Times New Roman" panose="02020603050405020304" pitchFamily="18" charset="0"/>
                </a:rPr>
                <a:t>3Co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+8Al === 9Co + 4Al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4583" name="Text Box 10"/>
            <p:cNvSpPr txBox="1">
              <a:spLocks noChangeArrowheads="1"/>
            </p:cNvSpPr>
            <p:nvPr/>
          </p:nvSpPr>
          <p:spPr bwMode="auto">
            <a:xfrm>
              <a:off x="2592" y="2594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高温</a:t>
              </a:r>
            </a:p>
          </p:txBody>
        </p:sp>
      </p:grpSp>
      <p:sp>
        <p:nvSpPr>
          <p:cNvPr id="346123" name="Text Box 11"/>
          <p:cNvSpPr txBox="1">
            <a:spLocks noChangeArrowheads="1"/>
          </p:cNvSpPr>
          <p:nvPr/>
        </p:nvSpPr>
        <p:spPr bwMode="auto">
          <a:xfrm>
            <a:off x="2462213" y="771526"/>
            <a:ext cx="52181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其它铝热反应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6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6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6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46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6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612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82" name="Text Box 6"/>
          <p:cNvSpPr txBox="1">
            <a:spLocks noChangeArrowheads="1"/>
          </p:cNvSpPr>
          <p:nvPr/>
        </p:nvSpPr>
        <p:spPr bwMode="auto">
          <a:xfrm>
            <a:off x="5840859" y="2664182"/>
            <a:ext cx="2542214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应用：</a:t>
            </a:r>
          </a:p>
          <a:p>
            <a:pPr eaLnBrk="1" hangingPunct="1"/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焊接钢轨，</a:t>
            </a:r>
          </a:p>
          <a:p>
            <a:pPr eaLnBrk="1" hangingPunct="1"/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冶炼金属。</a:t>
            </a:r>
          </a:p>
        </p:txBody>
      </p:sp>
      <p:pic>
        <p:nvPicPr>
          <p:cNvPr id="331778" name="Picture 2" descr="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114" y="437927"/>
            <a:ext cx="33035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1779" name="Picture 3" descr="lvrefany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849" y="3670077"/>
            <a:ext cx="37433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20051028169239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848" y="584554"/>
            <a:ext cx="374332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1781" name="Picture 5" descr="pic_620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670077"/>
            <a:ext cx="3446539" cy="277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1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1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1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1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82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746591"/>
            <a:ext cx="1981200" cy="485776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dirty="0" smtClean="0"/>
              <a:t>4</a:t>
            </a:r>
            <a:r>
              <a:rPr lang="zh-CN" altLang="en-US" dirty="0" smtClean="0"/>
              <a:t>电解法</a:t>
            </a:r>
            <a:r>
              <a:rPr lang="zh-CN" altLang="en-US" dirty="0"/>
              <a:t>：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dirty="0"/>
              <a:t>    </a:t>
            </a:r>
          </a:p>
        </p:txBody>
      </p:sp>
      <p:grpSp>
        <p:nvGrpSpPr>
          <p:cNvPr id="328708" name="Group 4"/>
          <p:cNvGrpSpPr>
            <a:grpSpLocks/>
          </p:cNvGrpSpPr>
          <p:nvPr/>
        </p:nvGrpSpPr>
        <p:grpSpPr bwMode="auto">
          <a:xfrm>
            <a:off x="2424114" y="4114801"/>
            <a:ext cx="6345237" cy="950913"/>
            <a:chOff x="1440" y="3239"/>
            <a:chExt cx="3997" cy="599"/>
          </a:xfrm>
        </p:grpSpPr>
        <p:sp>
          <p:nvSpPr>
            <p:cNvPr id="27660" name="Rectangle 5"/>
            <p:cNvSpPr>
              <a:spLocks noChangeArrowheads="1"/>
            </p:cNvSpPr>
            <p:nvPr/>
          </p:nvSpPr>
          <p:spPr bwMode="auto">
            <a:xfrm>
              <a:off x="1440" y="3358"/>
              <a:ext cx="3997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MgCl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（熔融）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===Mg+Cl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27661" name="Text Box 6"/>
            <p:cNvSpPr txBox="1">
              <a:spLocks noChangeArrowheads="1"/>
            </p:cNvSpPr>
            <p:nvPr/>
          </p:nvSpPr>
          <p:spPr bwMode="auto">
            <a:xfrm>
              <a:off x="3312" y="3239"/>
              <a:ext cx="56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2800" b="1">
                  <a:solidFill>
                    <a:srgbClr val="990000"/>
                  </a:solidFill>
                  <a:latin typeface="Times New Roman" panose="02020603050405020304" pitchFamily="18" charset="0"/>
                </a:rPr>
                <a:t>电解</a:t>
              </a:r>
            </a:p>
          </p:txBody>
        </p:sp>
      </p:grpSp>
      <p:grpSp>
        <p:nvGrpSpPr>
          <p:cNvPr id="328711" name="Group 7"/>
          <p:cNvGrpSpPr>
            <a:grpSpLocks/>
          </p:cNvGrpSpPr>
          <p:nvPr/>
        </p:nvGrpSpPr>
        <p:grpSpPr bwMode="auto">
          <a:xfrm>
            <a:off x="2286000" y="1752601"/>
            <a:ext cx="6624638" cy="1101725"/>
            <a:chOff x="612" y="1833"/>
            <a:chExt cx="4173" cy="694"/>
          </a:xfrm>
        </p:grpSpPr>
        <p:grpSp>
          <p:nvGrpSpPr>
            <p:cNvPr id="27656" name="Group 8"/>
            <p:cNvGrpSpPr>
              <a:grpSpLocks/>
            </p:cNvGrpSpPr>
            <p:nvPr/>
          </p:nvGrpSpPr>
          <p:grpSpPr bwMode="auto">
            <a:xfrm>
              <a:off x="612" y="1833"/>
              <a:ext cx="4173" cy="599"/>
              <a:chOff x="1440" y="2423"/>
              <a:chExt cx="4173" cy="599"/>
            </a:xfrm>
          </p:grpSpPr>
          <p:sp>
            <p:nvSpPr>
              <p:cNvPr id="27658" name="Rectangle 9"/>
              <p:cNvSpPr>
                <a:spLocks noChangeArrowheads="1"/>
              </p:cNvSpPr>
              <p:nvPr/>
            </p:nvSpPr>
            <p:spPr bwMode="auto">
              <a:xfrm>
                <a:off x="3371" y="2423"/>
                <a:ext cx="66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zh-CN" altLang="en-US" sz="2800" b="1">
                    <a:solidFill>
                      <a:srgbClr val="A50021"/>
                    </a:solidFill>
                    <a:latin typeface="宋体" panose="02010600030101010101" pitchFamily="2" charset="-122"/>
                  </a:rPr>
                  <a:t>电解</a:t>
                </a:r>
              </a:p>
            </p:txBody>
          </p:sp>
          <p:sp>
            <p:nvSpPr>
              <p:cNvPr id="27659" name="Rectangle 10"/>
              <p:cNvSpPr>
                <a:spLocks noChangeArrowheads="1"/>
              </p:cNvSpPr>
              <p:nvPr/>
            </p:nvSpPr>
            <p:spPr bwMode="auto">
              <a:xfrm>
                <a:off x="1440" y="2542"/>
                <a:ext cx="4173" cy="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4400" b="1" dirty="0">
                    <a:latin typeface="Times New Roman" panose="02020603050405020304" pitchFamily="18" charset="0"/>
                  </a:rPr>
                  <a:t>2Al</a:t>
                </a:r>
                <a:r>
                  <a:rPr kumimoji="1" lang="en-US" altLang="zh-CN" sz="44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4400" b="1" dirty="0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4400" b="1" baseline="-25000" dirty="0">
                    <a:latin typeface="Times New Roman" panose="02020603050405020304" pitchFamily="18" charset="0"/>
                  </a:rPr>
                  <a:t>3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（熔融）</a:t>
                </a:r>
                <a:r>
                  <a:rPr kumimoji="1" lang="en-US" altLang="zh-CN" sz="4400" b="1" dirty="0">
                    <a:latin typeface="Times New Roman" panose="02020603050405020304" pitchFamily="18" charset="0"/>
                  </a:rPr>
                  <a:t>===4Al+3O</a:t>
                </a:r>
                <a:r>
                  <a:rPr kumimoji="1" lang="en-US" altLang="zh-CN" sz="44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4400" b="1" dirty="0">
                    <a:latin typeface="Times New Roman" panose="02020603050405020304" pitchFamily="18" charset="0"/>
                  </a:rPr>
                  <a:t>↑</a:t>
                </a:r>
              </a:p>
            </p:txBody>
          </p:sp>
        </p:grpSp>
        <p:sp>
          <p:nvSpPr>
            <p:cNvPr id="27657" name="Text Box 11"/>
            <p:cNvSpPr txBox="1">
              <a:spLocks noChangeArrowheads="1"/>
            </p:cNvSpPr>
            <p:nvPr/>
          </p:nvSpPr>
          <p:spPr bwMode="auto">
            <a:xfrm>
              <a:off x="2562" y="2296"/>
              <a:ext cx="55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800000"/>
                  </a:solidFill>
                </a:rPr>
                <a:t>冰晶石</a:t>
              </a:r>
            </a:p>
          </p:txBody>
        </p:sp>
      </p:grpSp>
      <p:grpSp>
        <p:nvGrpSpPr>
          <p:cNvPr id="328716" name="Group 12"/>
          <p:cNvGrpSpPr>
            <a:grpSpLocks/>
          </p:cNvGrpSpPr>
          <p:nvPr/>
        </p:nvGrpSpPr>
        <p:grpSpPr bwMode="auto">
          <a:xfrm>
            <a:off x="1524001" y="2819401"/>
            <a:ext cx="8886825" cy="1095375"/>
            <a:chOff x="4" y="1470"/>
            <a:chExt cx="5598" cy="690"/>
          </a:xfrm>
        </p:grpSpPr>
        <p:sp>
          <p:nvSpPr>
            <p:cNvPr id="27654" name="Rectangle 13"/>
            <p:cNvSpPr>
              <a:spLocks noChangeArrowheads="1"/>
            </p:cNvSpPr>
            <p:nvPr/>
          </p:nvSpPr>
          <p:spPr bwMode="auto">
            <a:xfrm>
              <a:off x="2472" y="1470"/>
              <a:ext cx="72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2800" b="1">
                  <a:solidFill>
                    <a:srgbClr val="A50021"/>
                  </a:solidFill>
                  <a:latin typeface="宋体" panose="02010600030101010101" pitchFamily="2" charset="-122"/>
                </a:rPr>
                <a:t>电解</a:t>
              </a:r>
            </a:p>
          </p:txBody>
        </p:sp>
        <p:sp>
          <p:nvSpPr>
            <p:cNvPr id="27655" name="Rectangle 14"/>
            <p:cNvSpPr>
              <a:spLocks noChangeArrowheads="1"/>
            </p:cNvSpPr>
            <p:nvPr/>
          </p:nvSpPr>
          <p:spPr bwMode="auto">
            <a:xfrm>
              <a:off x="4" y="1680"/>
              <a:ext cx="5598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lvl="2" eaLnBrk="1" hangingPunct="1"/>
              <a:r>
                <a:rPr kumimoji="1" lang="en-US" altLang="zh-CN" sz="4400" b="1" dirty="0">
                  <a:latin typeface="Times New Roman" panose="02020603050405020304" pitchFamily="18" charset="0"/>
                </a:rPr>
                <a:t>2NaCl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（熔融） 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=== 2Na+Cl</a:t>
              </a:r>
              <a:r>
                <a:rPr kumimoji="1" lang="en-US" altLang="zh-CN" sz="44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4400" b="1" dirty="0">
                  <a:latin typeface="Times New Roman" panose="02020603050405020304" pitchFamily="18" charset="0"/>
                </a:rPr>
                <a:t>↑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28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70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0221" name="Group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219411"/>
              </p:ext>
            </p:extLst>
          </p:nvPr>
        </p:nvGraphicFramePr>
        <p:xfrm>
          <a:off x="0" y="2438400"/>
          <a:ext cx="12191999" cy="2575560"/>
        </p:xfrm>
        <a:graphic>
          <a:graphicData uri="http://schemas.openxmlformats.org/drawingml/2006/table">
            <a:tbl>
              <a:tblPr/>
              <a:tblGrid>
                <a:gridCol w="3657600"/>
                <a:gridCol w="2743200"/>
                <a:gridCol w="2743200"/>
                <a:gridCol w="1428748"/>
                <a:gridCol w="1619251"/>
              </a:tblGrid>
              <a:tr h="733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属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的活动顺序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K Ca Na Mg Al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Zn Fe Sn 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Pb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Cu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Hg Ag 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Pt  Au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金属原子失电子能力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金属离子得电子能力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09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主要冶炼方法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438400" y="1027631"/>
            <a:ext cx="45291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ea typeface="黑体" panose="02010609060101010101" pitchFamily="49" charset="-122"/>
              </a:rPr>
              <a:t>请结合金属活泼性顺序表总结</a:t>
            </a:r>
          </a:p>
          <a:p>
            <a:pPr eaLnBrk="1" hangingPunct="1"/>
            <a:r>
              <a:rPr lang="zh-CN" altLang="en-US" sz="2400" dirty="0">
                <a:ea typeface="黑体" panose="02010609060101010101" pitchFamily="49" charset="-122"/>
              </a:rPr>
              <a:t>金属冶炼方法的一般规律：</a:t>
            </a: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410200" y="3429001"/>
            <a:ext cx="457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强</a:t>
            </a:r>
          </a:p>
        </p:txBody>
      </p:sp>
      <p:sp>
        <p:nvSpPr>
          <p:cNvPr id="350213" name="Line 5"/>
          <p:cNvSpPr>
            <a:spLocks noChangeShapeType="1"/>
          </p:cNvSpPr>
          <p:nvPr/>
        </p:nvSpPr>
        <p:spPr bwMode="auto">
          <a:xfrm>
            <a:off x="6096000" y="3657600"/>
            <a:ext cx="1295400" cy="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350214" name="Text Box 6"/>
          <p:cNvSpPr txBox="1">
            <a:spLocks noChangeArrowheads="1"/>
          </p:cNvSpPr>
          <p:nvPr/>
        </p:nvSpPr>
        <p:spPr bwMode="auto">
          <a:xfrm>
            <a:off x="7567198" y="3429001"/>
            <a:ext cx="5453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弱</a:t>
            </a:r>
          </a:p>
        </p:txBody>
      </p:sp>
      <p:sp>
        <p:nvSpPr>
          <p:cNvPr id="350215" name="Text Box 7"/>
          <p:cNvSpPr txBox="1">
            <a:spLocks noChangeArrowheads="1"/>
          </p:cNvSpPr>
          <p:nvPr/>
        </p:nvSpPr>
        <p:spPr bwMode="auto">
          <a:xfrm>
            <a:off x="7567198" y="3886201"/>
            <a:ext cx="5453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强</a:t>
            </a:r>
          </a:p>
        </p:txBody>
      </p:sp>
      <p:sp>
        <p:nvSpPr>
          <p:cNvPr id="350216" name="Line 8"/>
          <p:cNvSpPr>
            <a:spLocks noChangeShapeType="1"/>
          </p:cNvSpPr>
          <p:nvPr/>
        </p:nvSpPr>
        <p:spPr bwMode="auto">
          <a:xfrm>
            <a:off x="6096000" y="4114800"/>
            <a:ext cx="1295400" cy="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350217" name="Text Box 9"/>
          <p:cNvSpPr txBox="1">
            <a:spLocks noChangeArrowheads="1"/>
          </p:cNvSpPr>
          <p:nvPr/>
        </p:nvSpPr>
        <p:spPr bwMode="auto">
          <a:xfrm>
            <a:off x="5357398" y="3962401"/>
            <a:ext cx="5453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弱</a:t>
            </a:r>
          </a:p>
        </p:txBody>
      </p:sp>
      <p:sp>
        <p:nvSpPr>
          <p:cNvPr id="350218" name="Text Box 10"/>
          <p:cNvSpPr txBox="1">
            <a:spLocks noChangeArrowheads="1"/>
          </p:cNvSpPr>
          <p:nvPr/>
        </p:nvSpPr>
        <p:spPr bwMode="auto">
          <a:xfrm>
            <a:off x="4378341" y="4451577"/>
            <a:ext cx="11128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rgbClr val="000099"/>
                </a:solidFill>
                <a:ea typeface="黑体" panose="02010609060101010101" pitchFamily="49" charset="-122"/>
              </a:rPr>
              <a:t>电解法</a:t>
            </a: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6967537" y="4481157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rgbClr val="000099"/>
                </a:solidFill>
                <a:ea typeface="黑体" panose="02010609060101010101" pitchFamily="49" charset="-122"/>
              </a:rPr>
              <a:t>热还原法</a:t>
            </a:r>
          </a:p>
        </p:txBody>
      </p:sp>
      <p:sp>
        <p:nvSpPr>
          <p:cNvPr id="350220" name="Text Box 12"/>
          <p:cNvSpPr txBox="1">
            <a:spLocks noChangeArrowheads="1"/>
          </p:cNvSpPr>
          <p:nvPr/>
        </p:nvSpPr>
        <p:spPr bwMode="auto">
          <a:xfrm>
            <a:off x="9158394" y="4451577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rgbClr val="000099"/>
                </a:solidFill>
                <a:ea typeface="黑体" panose="02010609060101010101" pitchFamily="49" charset="-122"/>
              </a:rPr>
              <a:t>热分解</a:t>
            </a:r>
            <a:r>
              <a:rPr lang="zh-CN" altLang="en-US" sz="24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法</a:t>
            </a:r>
            <a:endParaRPr lang="zh-CN" altLang="zh-CN" sz="2400" dirty="0"/>
          </a:p>
        </p:txBody>
      </p:sp>
      <p:sp>
        <p:nvSpPr>
          <p:cNvPr id="15" name="文本框 14"/>
          <p:cNvSpPr txBox="1"/>
          <p:nvPr/>
        </p:nvSpPr>
        <p:spPr>
          <a:xfrm>
            <a:off x="0" y="0"/>
            <a:ext cx="27432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金属冶炼方法</a:t>
            </a:r>
            <a:endParaRPr lang="zh-CN" altLang="en-US" sz="2800" dirty="0"/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10675196" y="4451576"/>
            <a:ext cx="14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rgbClr val="000099"/>
                </a:solidFill>
                <a:ea typeface="黑体" panose="02010609060101010101" pitchFamily="49" charset="-122"/>
              </a:rPr>
              <a:t>物理方法</a:t>
            </a:r>
            <a:endParaRPr lang="zh-CN" altLang="en-US" sz="2400" b="1" dirty="0">
              <a:solidFill>
                <a:srgbClr val="000099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0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0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0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0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0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0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0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0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0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0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0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0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2" grpId="0"/>
      <p:bldP spid="350213" grpId="0" animBg="1"/>
      <p:bldP spid="350214" grpId="0"/>
      <p:bldP spid="350215" grpId="0"/>
      <p:bldP spid="350216" grpId="0" animBg="1"/>
      <p:bldP spid="350217" grpId="0"/>
      <p:bldP spid="350218" grpId="0"/>
      <p:bldP spid="350219" grpId="0"/>
      <p:bldP spid="35022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2971801" y="196851"/>
            <a:ext cx="7331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ea typeface="黑体" panose="02010609060101010101" pitchFamily="49" charset="-122"/>
              </a:rPr>
              <a:t>常见</a:t>
            </a:r>
            <a:r>
              <a:rPr lang="zh-CN" altLang="en-US" sz="4000" b="1" dirty="0">
                <a:ea typeface="黑体" panose="02010609060101010101" pitchFamily="49" charset="-122"/>
              </a:rPr>
              <a:t>金属的冶炼原理</a:t>
            </a:r>
          </a:p>
        </p:txBody>
      </p:sp>
      <p:graphicFrame>
        <p:nvGraphicFramePr>
          <p:cNvPr id="9252" name="Group 36"/>
          <p:cNvGraphicFramePr>
            <a:graphicFrameLocks noGrp="1"/>
          </p:cNvGraphicFramePr>
          <p:nvPr/>
        </p:nvGraphicFramePr>
        <p:xfrm>
          <a:off x="1828800" y="958850"/>
          <a:ext cx="8534400" cy="5715000"/>
        </p:xfrm>
        <a:graphic>
          <a:graphicData uri="http://schemas.openxmlformats.org/drawingml/2006/table">
            <a:tbl>
              <a:tblPr/>
              <a:tblGrid>
                <a:gridCol w="1143000"/>
                <a:gridCol w="7391400"/>
              </a:tblGrid>
              <a:tr h="965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38" name="Text Box 30"/>
          <p:cNvSpPr txBox="1">
            <a:spLocks noChangeArrowheads="1"/>
          </p:cNvSpPr>
          <p:nvPr/>
        </p:nvSpPr>
        <p:spPr bwMode="auto">
          <a:xfrm>
            <a:off x="1828800" y="1111251"/>
            <a:ext cx="1752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00099"/>
                </a:solidFill>
                <a:ea typeface="黑体" panose="02010609060101010101" pitchFamily="49" charset="-122"/>
              </a:rPr>
              <a:t>金属</a:t>
            </a:r>
          </a:p>
        </p:txBody>
      </p:sp>
      <p:sp>
        <p:nvSpPr>
          <p:cNvPr id="38939" name="Text Box 31"/>
          <p:cNvSpPr txBox="1">
            <a:spLocks noChangeArrowheads="1"/>
          </p:cNvSpPr>
          <p:nvPr/>
        </p:nvSpPr>
        <p:spPr bwMode="auto">
          <a:xfrm>
            <a:off x="5410200" y="1111251"/>
            <a:ext cx="3886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00099"/>
                </a:solidFill>
                <a:ea typeface="黑体" panose="02010609060101010101" pitchFamily="49" charset="-122"/>
              </a:rPr>
              <a:t>冶炼原理</a:t>
            </a:r>
          </a:p>
        </p:txBody>
      </p:sp>
      <p:sp>
        <p:nvSpPr>
          <p:cNvPr id="38940" name="Text Box 32"/>
          <p:cNvSpPr txBox="1">
            <a:spLocks noChangeArrowheads="1"/>
          </p:cNvSpPr>
          <p:nvPr/>
        </p:nvSpPr>
        <p:spPr bwMode="auto">
          <a:xfrm>
            <a:off x="2057400" y="2101851"/>
            <a:ext cx="776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Fe</a:t>
            </a:r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3108326" y="1938339"/>
            <a:ext cx="619272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Fe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+3CO===2Fe+3CO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高炉炼铁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)</a:t>
            </a:r>
          </a:p>
          <a:p>
            <a:pPr eaLnBrk="1" hangingPunct="1"/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Fe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+2Al===2Fe+Al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铝热法炼铁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4953000" y="179705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高温</a:t>
            </a:r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4800601" y="2254251"/>
            <a:ext cx="695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高温</a:t>
            </a:r>
          </a:p>
        </p:txBody>
      </p:sp>
      <p:sp>
        <p:nvSpPr>
          <p:cNvPr id="38944" name="Text Box 37"/>
          <p:cNvSpPr txBox="1">
            <a:spLocks noChangeArrowheads="1"/>
          </p:cNvSpPr>
          <p:nvPr/>
        </p:nvSpPr>
        <p:spPr bwMode="auto">
          <a:xfrm>
            <a:off x="1965326" y="3162301"/>
            <a:ext cx="8604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Cu</a:t>
            </a:r>
          </a:p>
        </p:txBody>
      </p:sp>
      <p:sp>
        <p:nvSpPr>
          <p:cNvPr id="9254" name="Text Box 38"/>
          <p:cNvSpPr txBox="1">
            <a:spLocks noChangeArrowheads="1"/>
          </p:cNvSpPr>
          <p:nvPr/>
        </p:nvSpPr>
        <p:spPr bwMode="auto">
          <a:xfrm>
            <a:off x="3124200" y="2940051"/>
            <a:ext cx="59506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Cu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S+O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===2Cu+SO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火法炼铜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)</a:t>
            </a:r>
          </a:p>
          <a:p>
            <a:pPr eaLnBrk="1" hangingPunct="1"/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Fe+CuSO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===FeSO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4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+Cu(</a:t>
            </a:r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湿法炼铜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9255" name="Text Box 39"/>
          <p:cNvSpPr txBox="1">
            <a:spLocks noChangeArrowheads="1"/>
          </p:cNvSpPr>
          <p:nvPr/>
        </p:nvSpPr>
        <p:spPr bwMode="auto">
          <a:xfrm>
            <a:off x="4572000" y="2787651"/>
            <a:ext cx="114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高温</a:t>
            </a:r>
          </a:p>
        </p:txBody>
      </p:sp>
      <p:sp>
        <p:nvSpPr>
          <p:cNvPr id="38947" name="Text Box 40"/>
          <p:cNvSpPr txBox="1">
            <a:spLocks noChangeArrowheads="1"/>
          </p:cNvSpPr>
          <p:nvPr/>
        </p:nvSpPr>
        <p:spPr bwMode="auto">
          <a:xfrm>
            <a:off x="1905001" y="4006851"/>
            <a:ext cx="917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Mg</a:t>
            </a:r>
          </a:p>
        </p:txBody>
      </p:sp>
      <p:sp>
        <p:nvSpPr>
          <p:cNvPr id="9257" name="Text Box 41"/>
          <p:cNvSpPr txBox="1">
            <a:spLocks noChangeArrowheads="1"/>
          </p:cNvSpPr>
          <p:nvPr/>
        </p:nvSpPr>
        <p:spPr bwMode="auto">
          <a:xfrm>
            <a:off x="3124200" y="3854450"/>
            <a:ext cx="6705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MgO+C===Mg+CO↑</a:t>
            </a:r>
          </a:p>
          <a:p>
            <a:pPr eaLnBrk="1" hangingPunct="1"/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MgCl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熔融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)===Mg+Cl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↑</a:t>
            </a:r>
          </a:p>
        </p:txBody>
      </p:sp>
      <p:sp>
        <p:nvSpPr>
          <p:cNvPr id="9258" name="Text Box 42"/>
          <p:cNvSpPr txBox="1">
            <a:spLocks noChangeArrowheads="1"/>
          </p:cNvSpPr>
          <p:nvPr/>
        </p:nvSpPr>
        <p:spPr bwMode="auto">
          <a:xfrm>
            <a:off x="4343400" y="3702051"/>
            <a:ext cx="121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高温</a:t>
            </a:r>
          </a:p>
        </p:txBody>
      </p:sp>
      <p:sp>
        <p:nvSpPr>
          <p:cNvPr id="38950" name="Text Box 43"/>
          <p:cNvSpPr txBox="1">
            <a:spLocks noChangeArrowheads="1"/>
          </p:cNvSpPr>
          <p:nvPr/>
        </p:nvSpPr>
        <p:spPr bwMode="auto">
          <a:xfrm>
            <a:off x="2057400" y="4921251"/>
            <a:ext cx="692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Al</a:t>
            </a:r>
          </a:p>
        </p:txBody>
      </p:sp>
      <p:sp>
        <p:nvSpPr>
          <p:cNvPr id="9260" name="Text Box 44"/>
          <p:cNvSpPr txBox="1">
            <a:spLocks noChangeArrowheads="1"/>
          </p:cNvSpPr>
          <p:nvPr/>
        </p:nvSpPr>
        <p:spPr bwMode="auto">
          <a:xfrm>
            <a:off x="3276600" y="4921251"/>
            <a:ext cx="739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2Al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熔融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)===4Al+3O</a:t>
            </a:r>
            <a:r>
              <a:rPr lang="en-US" altLang="zh-CN" sz="1400" b="1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000099"/>
                </a:solidFill>
                <a:ea typeface="黑体" panose="02010609060101010101" pitchFamily="49" charset="-122"/>
              </a:rPr>
              <a:t>↑</a:t>
            </a:r>
          </a:p>
        </p:txBody>
      </p:sp>
      <p:sp>
        <p:nvSpPr>
          <p:cNvPr id="9261" name="Text Box 45"/>
          <p:cNvSpPr txBox="1">
            <a:spLocks noChangeArrowheads="1"/>
          </p:cNvSpPr>
          <p:nvPr/>
        </p:nvSpPr>
        <p:spPr bwMode="auto">
          <a:xfrm>
            <a:off x="5257800" y="4768851"/>
            <a:ext cx="114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电解</a:t>
            </a:r>
          </a:p>
        </p:txBody>
      </p:sp>
      <p:sp>
        <p:nvSpPr>
          <p:cNvPr id="9262" name="Text Box 46"/>
          <p:cNvSpPr txBox="1">
            <a:spLocks noChangeArrowheads="1"/>
          </p:cNvSpPr>
          <p:nvPr/>
        </p:nvSpPr>
        <p:spPr bwMode="auto">
          <a:xfrm>
            <a:off x="5181600" y="5149851"/>
            <a:ext cx="137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冰晶石</a:t>
            </a:r>
          </a:p>
        </p:txBody>
      </p:sp>
      <p:sp>
        <p:nvSpPr>
          <p:cNvPr id="38954" name="Text Box 47"/>
          <p:cNvSpPr txBox="1">
            <a:spLocks noChangeArrowheads="1"/>
          </p:cNvSpPr>
          <p:nvPr/>
        </p:nvSpPr>
        <p:spPr bwMode="auto">
          <a:xfrm>
            <a:off x="1981200" y="5988051"/>
            <a:ext cx="833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000099"/>
                </a:solidFill>
                <a:ea typeface="黑体" panose="02010609060101010101" pitchFamily="49" charset="-122"/>
              </a:rPr>
              <a:t>Na</a:t>
            </a:r>
          </a:p>
        </p:txBody>
      </p:sp>
      <p:sp>
        <p:nvSpPr>
          <p:cNvPr id="9264" name="Text Box 48"/>
          <p:cNvSpPr txBox="1">
            <a:spLocks noChangeArrowheads="1"/>
          </p:cNvSpPr>
          <p:nvPr/>
        </p:nvSpPr>
        <p:spPr bwMode="auto">
          <a:xfrm>
            <a:off x="3048000" y="5759450"/>
            <a:ext cx="7086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2NaCl(</a:t>
            </a:r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熔融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)===2Na+Cl</a:t>
            </a:r>
            <a:r>
              <a:rPr lang="en-US" altLang="zh-CN" sz="1400" b="1" dirty="0">
                <a:solidFill>
                  <a:srgbClr val="000099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↑</a:t>
            </a:r>
          </a:p>
          <a:p>
            <a:pPr eaLnBrk="1" hangingPunct="1"/>
            <a:endParaRPr lang="en-US" altLang="zh-CN" sz="2800" b="1" dirty="0">
              <a:solidFill>
                <a:srgbClr val="000099"/>
              </a:solidFill>
              <a:ea typeface="黑体" panose="02010609060101010101" pitchFamily="49" charset="-122"/>
            </a:endParaRPr>
          </a:p>
        </p:txBody>
      </p:sp>
      <p:sp>
        <p:nvSpPr>
          <p:cNvPr id="9265" name="Text Box 49"/>
          <p:cNvSpPr txBox="1">
            <a:spLocks noChangeArrowheads="1"/>
          </p:cNvSpPr>
          <p:nvPr/>
        </p:nvSpPr>
        <p:spPr bwMode="auto">
          <a:xfrm>
            <a:off x="5029200" y="560705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电解</a:t>
            </a:r>
          </a:p>
        </p:txBody>
      </p:sp>
      <p:sp>
        <p:nvSpPr>
          <p:cNvPr id="9266" name="Text Box 50"/>
          <p:cNvSpPr txBox="1">
            <a:spLocks noChangeArrowheads="1"/>
          </p:cNvSpPr>
          <p:nvPr/>
        </p:nvSpPr>
        <p:spPr bwMode="auto">
          <a:xfrm>
            <a:off x="5181600" y="6064251"/>
            <a:ext cx="1447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2000" b="1">
              <a:solidFill>
                <a:srgbClr val="000099"/>
              </a:solidFill>
              <a:ea typeface="黑体" panose="02010609060101010101" pitchFamily="49" charset="-122"/>
            </a:endParaRPr>
          </a:p>
        </p:txBody>
      </p:sp>
      <p:sp>
        <p:nvSpPr>
          <p:cNvPr id="9267" name="Text Box 51"/>
          <p:cNvSpPr txBox="1">
            <a:spLocks noChangeArrowheads="1"/>
          </p:cNvSpPr>
          <p:nvPr/>
        </p:nvSpPr>
        <p:spPr bwMode="auto">
          <a:xfrm>
            <a:off x="5105400" y="4159251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99"/>
                </a:solidFill>
                <a:ea typeface="黑体" panose="02010609060101010101" pitchFamily="49" charset="-122"/>
              </a:rPr>
              <a:t>电解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9" grpId="0"/>
      <p:bldP spid="9250" grpId="0"/>
      <p:bldP spid="9251" grpId="0"/>
      <p:bldP spid="9254" grpId="0"/>
      <p:bldP spid="9255" grpId="0"/>
      <p:bldP spid="9257" grpId="0"/>
      <p:bldP spid="9258" grpId="0"/>
      <p:bldP spid="9260" grpId="0"/>
      <p:bldP spid="9261" grpId="0"/>
      <p:bldP spid="9262" grpId="0"/>
      <p:bldP spid="9264" grpId="0"/>
      <p:bldP spid="9265" grpId="0"/>
      <p:bldP spid="9266" grpId="0"/>
      <p:bldP spid="926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410200" y="34344"/>
            <a:ext cx="1143000" cy="457200"/>
          </a:xfrm>
          <a:solidFill>
            <a:srgbClr val="B1EAED"/>
          </a:solidFill>
        </p:spPr>
        <p:txBody>
          <a:bodyPr/>
          <a:lstStyle/>
          <a:p>
            <a:pPr eaLnBrk="1" hangingPunct="1"/>
            <a:r>
              <a:rPr lang="zh-CN" altLang="en-US" sz="2400" b="1" dirty="0">
                <a:solidFill>
                  <a:srgbClr val="FF0066"/>
                </a:solidFill>
                <a:ea typeface="楷体_GB2312" pitchFamily="49" charset="-122"/>
              </a:rPr>
              <a:t>练习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600200" y="512614"/>
            <a:ext cx="9067800" cy="2493814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．在冶金工业上，均不能用通常化学还原剂制得的金属组是 （      ） </a:t>
            </a:r>
          </a:p>
          <a:p>
            <a:pPr eaLnBrk="1" hangingPunct="1">
              <a:buFontTx/>
              <a:buNone/>
            </a:pPr>
            <a:r>
              <a:rPr lang="zh-CN" altLang="en-US" sz="2400" b="1" dirty="0"/>
              <a:t>       </a:t>
            </a:r>
            <a:r>
              <a:rPr lang="en-US" altLang="zh-CN" sz="2400" b="1" dirty="0"/>
              <a:t>A</a:t>
            </a:r>
            <a:r>
              <a:rPr lang="zh-CN" altLang="en-US" sz="2400" b="1" dirty="0"/>
              <a:t>．</a:t>
            </a:r>
            <a:r>
              <a:rPr lang="en-US" altLang="zh-CN" sz="2400" b="1" dirty="0"/>
              <a:t>Na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Mg 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Al</a:t>
            </a:r>
            <a:r>
              <a:rPr lang="zh-CN" altLang="en-US" sz="2400" b="1" dirty="0"/>
              <a:t>　         	</a:t>
            </a:r>
          </a:p>
          <a:p>
            <a:pPr eaLnBrk="1" hangingPunct="1">
              <a:buFontTx/>
              <a:buNone/>
            </a:pPr>
            <a:r>
              <a:rPr lang="zh-CN" altLang="en-US" sz="2400" b="1" dirty="0"/>
              <a:t>       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．</a:t>
            </a:r>
            <a:r>
              <a:rPr lang="en-US" altLang="zh-CN" sz="2400" b="1" dirty="0"/>
              <a:t>Na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K 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Zn  </a:t>
            </a:r>
            <a:r>
              <a:rPr lang="zh-CN" altLang="en-US" sz="2400" b="1" dirty="0"/>
              <a:t>　</a:t>
            </a:r>
          </a:p>
          <a:p>
            <a:pPr eaLnBrk="1" hangingPunct="1">
              <a:buFontTx/>
              <a:buNone/>
            </a:pPr>
            <a:r>
              <a:rPr lang="zh-CN" altLang="en-US" sz="2400" b="1" dirty="0"/>
              <a:t>       </a:t>
            </a:r>
            <a:r>
              <a:rPr lang="en-US" altLang="zh-CN" sz="2400" b="1" dirty="0"/>
              <a:t>C</a:t>
            </a:r>
            <a:r>
              <a:rPr lang="zh-CN" altLang="en-US" sz="2400" b="1" dirty="0"/>
              <a:t>．</a:t>
            </a:r>
            <a:r>
              <a:rPr lang="en-US" altLang="zh-CN" sz="2400" b="1" dirty="0"/>
              <a:t>Fe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Cu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Ag         	</a:t>
            </a:r>
          </a:p>
          <a:p>
            <a:pPr eaLnBrk="1" hangingPunct="1">
              <a:buFontTx/>
              <a:buNone/>
            </a:pPr>
            <a:r>
              <a:rPr lang="en-US" altLang="zh-CN" sz="2400" b="1" dirty="0"/>
              <a:t>       D</a:t>
            </a:r>
            <a:r>
              <a:rPr lang="zh-CN" altLang="en-US" sz="2400" b="1" dirty="0"/>
              <a:t>．</a:t>
            </a:r>
            <a:r>
              <a:rPr lang="en-US" altLang="zh-CN" sz="2400" b="1" dirty="0"/>
              <a:t>Na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Ca</a:t>
            </a:r>
            <a:r>
              <a:rPr lang="zh-CN" altLang="en-US" sz="2400" b="1" dirty="0"/>
              <a:t>、</a:t>
            </a:r>
            <a:r>
              <a:rPr lang="en-US" altLang="zh-CN" sz="2400" b="1" dirty="0"/>
              <a:t>Cu</a:t>
            </a:r>
          </a:p>
          <a:p>
            <a:pPr eaLnBrk="1" hangingPunct="1"/>
            <a:endParaRPr lang="en-US" altLang="zh-CN" sz="2400" dirty="0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7391400" y="2544764"/>
            <a:ext cx="1371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2400"/>
          </a:p>
        </p:txBody>
      </p:sp>
      <p:sp>
        <p:nvSpPr>
          <p:cNvPr id="366597" name="Text Box 5"/>
          <p:cNvSpPr txBox="1">
            <a:spLocks noChangeArrowheads="1"/>
          </p:cNvSpPr>
          <p:nvPr/>
        </p:nvSpPr>
        <p:spPr bwMode="auto">
          <a:xfrm>
            <a:off x="2209800" y="762000"/>
            <a:ext cx="609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600200" y="3436500"/>
            <a:ext cx="8458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  <a:tab pos="1466850" algn="l"/>
                <a:tab pos="266700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ea typeface="黑体" panose="02010609060101010101" pitchFamily="49" charset="-122"/>
              </a:rPr>
              <a:t>．目前，工业上冶炼铝，通常采用的方法是 （      ）                             		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153400" y="3390333"/>
            <a:ext cx="68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66"/>
                </a:solidFill>
              </a:rPr>
              <a:t>C</a:t>
            </a:r>
          </a:p>
        </p:txBody>
      </p:sp>
      <p:sp>
        <p:nvSpPr>
          <p:cNvPr id="8" name="矩形 7"/>
          <p:cNvSpPr/>
          <p:nvPr/>
        </p:nvSpPr>
        <p:spPr>
          <a:xfrm>
            <a:off x="2133600" y="39624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ea typeface="黑体" panose="02010609060101010101" pitchFamily="49" charset="-122"/>
              </a:rPr>
              <a:t>A</a:t>
            </a:r>
            <a:r>
              <a:rPr lang="zh-CN" altLang="en-US" sz="2400" b="1" dirty="0">
                <a:ea typeface="黑体" panose="02010609060101010101" pitchFamily="49" charset="-122"/>
              </a:rPr>
              <a:t>．</a:t>
            </a:r>
            <a:r>
              <a:rPr lang="en-US" altLang="zh-CN" sz="2400" b="1" dirty="0">
                <a:ea typeface="黑体" panose="02010609060101010101" pitchFamily="49" charset="-122"/>
              </a:rPr>
              <a:t>CO</a:t>
            </a:r>
            <a:r>
              <a:rPr lang="zh-CN" altLang="en-US" sz="2400" b="1" dirty="0">
                <a:ea typeface="黑体" panose="02010609060101010101" pitchFamily="49" charset="-122"/>
              </a:rPr>
              <a:t>或氢气还原法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ea typeface="黑体" panose="02010609060101010101" pitchFamily="49" charset="-122"/>
              </a:rPr>
              <a:t>B</a:t>
            </a:r>
            <a:r>
              <a:rPr lang="zh-CN" altLang="en-US" sz="2400" b="1" dirty="0">
                <a:ea typeface="黑体" panose="02010609060101010101" pitchFamily="49" charset="-122"/>
              </a:rPr>
              <a:t>．铝热反应</a:t>
            </a:r>
            <a:endParaRPr lang="en-US" altLang="zh-CN" sz="2400" b="1" dirty="0"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ea typeface="黑体" panose="02010609060101010101" pitchFamily="49" charset="-122"/>
              </a:rPr>
              <a:t>．电解法	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ea typeface="黑体" panose="02010609060101010101" pitchFamily="49" charset="-122"/>
              </a:rPr>
              <a:t>D</a:t>
            </a:r>
            <a:r>
              <a:rPr lang="zh-CN" altLang="en-US" sz="2400" b="1" dirty="0">
                <a:ea typeface="黑体" panose="02010609060101010101" pitchFamily="49" charset="-122"/>
              </a:rPr>
              <a:t>．热分解法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6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6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ChangeArrowheads="1"/>
          </p:cNvSpPr>
          <p:nvPr/>
        </p:nvSpPr>
        <p:spPr bwMode="auto">
          <a:xfrm>
            <a:off x="1752600" y="1146939"/>
            <a:ext cx="86868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00025"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466850" algn="l"/>
                <a:tab pos="3067050" algn="l"/>
                <a:tab pos="386715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 b="1" dirty="0"/>
              <a:t>3</a:t>
            </a:r>
            <a:r>
              <a:rPr lang="zh-CN" altLang="en-US" sz="2400" b="1" dirty="0"/>
              <a:t>．下列叙述正确的是（     ）     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/>
              <a:t>A</a:t>
            </a:r>
            <a:r>
              <a:rPr lang="zh-CN" altLang="en-US" sz="2400" b="1" dirty="0"/>
              <a:t>．工业上用电解熔融氯化钠的方法制取钠</a:t>
            </a:r>
            <a:endParaRPr lang="en-US" altLang="zh-CN" sz="2400" dirty="0"/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/>
              <a:t>B</a:t>
            </a:r>
            <a:r>
              <a:rPr lang="zh-CN" altLang="en-US" sz="2400" b="1" dirty="0"/>
              <a:t>．钠加入氯化镁的饱和溶液中可以制取金属镁</a:t>
            </a:r>
            <a:endParaRPr lang="en-US" altLang="zh-CN" sz="2400" dirty="0"/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/>
              <a:t>C</a:t>
            </a:r>
            <a:r>
              <a:rPr lang="zh-CN" altLang="en-US" sz="2400" b="1" dirty="0"/>
              <a:t>．电解冶炼铝的原料是氯化铝</a:t>
            </a:r>
            <a:endParaRPr lang="en-US" altLang="zh-CN" sz="2400" dirty="0"/>
          </a:p>
          <a:p>
            <a:pPr eaLnBrk="1" hangingPunct="1">
              <a:lnSpc>
                <a:spcPct val="150000"/>
              </a:lnSpc>
            </a:pPr>
            <a:r>
              <a:rPr lang="en-US" altLang="zh-CN" sz="2400" b="1" dirty="0"/>
              <a:t>D</a:t>
            </a:r>
            <a:r>
              <a:rPr lang="zh-CN" altLang="en-US" sz="2400" b="1" dirty="0"/>
              <a:t>．碳在高温下能还原氧化铝中的铝</a:t>
            </a:r>
          </a:p>
        </p:txBody>
      </p:sp>
      <p:sp>
        <p:nvSpPr>
          <p:cNvPr id="353283" name="Text Box 3"/>
          <p:cNvSpPr txBox="1">
            <a:spLocks noChangeArrowheads="1"/>
          </p:cNvSpPr>
          <p:nvPr/>
        </p:nvSpPr>
        <p:spPr bwMode="auto">
          <a:xfrm>
            <a:off x="5181600" y="990600"/>
            <a:ext cx="106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FF0066"/>
                </a:solidFill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819525" y="21145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143000" y="1219200"/>
            <a:ext cx="6705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合理开发和利用矿物资源，主要途径有：</a:t>
            </a:r>
          </a:p>
        </p:txBody>
      </p:sp>
      <p:grpSp>
        <p:nvGrpSpPr>
          <p:cNvPr id="335877" name="Group 5"/>
          <p:cNvGrpSpPr>
            <a:grpSpLocks/>
          </p:cNvGrpSpPr>
          <p:nvPr/>
        </p:nvGrpSpPr>
        <p:grpSpPr bwMode="auto">
          <a:xfrm>
            <a:off x="1233489" y="2095653"/>
            <a:ext cx="8478837" cy="3187700"/>
            <a:chOff x="249" y="845"/>
            <a:chExt cx="5341" cy="2008"/>
          </a:xfrm>
        </p:grpSpPr>
        <p:sp>
          <p:nvSpPr>
            <p:cNvPr id="32775" name="Text Box 6"/>
            <p:cNvSpPr txBox="1">
              <a:spLocks noChangeArrowheads="1"/>
            </p:cNvSpPr>
            <p:nvPr/>
          </p:nvSpPr>
          <p:spPr bwMode="auto">
            <a:xfrm>
              <a:off x="249" y="845"/>
              <a:ext cx="534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1</a:t>
              </a:r>
              <a:r>
                <a:rPr kumimoji="1"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、提高金属矿物的利用率</a:t>
              </a:r>
            </a:p>
          </p:txBody>
        </p:sp>
        <p:sp>
          <p:nvSpPr>
            <p:cNvPr id="32776" name="Text Box 7"/>
            <p:cNvSpPr txBox="1">
              <a:spLocks noChangeArrowheads="1"/>
            </p:cNvSpPr>
            <p:nvPr/>
          </p:nvSpPr>
          <p:spPr bwMode="auto">
            <a:xfrm>
              <a:off x="249" y="1393"/>
              <a:ext cx="458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、减少金属的使用量</a:t>
              </a:r>
            </a:p>
          </p:txBody>
        </p:sp>
        <p:sp>
          <p:nvSpPr>
            <p:cNvPr id="32777" name="Text Box 8"/>
            <p:cNvSpPr txBox="1">
              <a:spLocks noChangeArrowheads="1"/>
            </p:cNvSpPr>
            <p:nvPr/>
          </p:nvSpPr>
          <p:spPr bwMode="auto">
            <a:xfrm>
              <a:off x="249" y="1933"/>
              <a:ext cx="534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、加强金属资源的回收和再利用</a:t>
              </a:r>
            </a:p>
          </p:txBody>
        </p:sp>
        <p:sp>
          <p:nvSpPr>
            <p:cNvPr id="32778" name="Text Box 9"/>
            <p:cNvSpPr txBox="1">
              <a:spLocks noChangeArrowheads="1"/>
            </p:cNvSpPr>
            <p:nvPr/>
          </p:nvSpPr>
          <p:spPr bwMode="auto">
            <a:xfrm>
              <a:off x="249" y="2523"/>
              <a:ext cx="534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、使用其他材料代替金属材料</a:t>
              </a:r>
            </a:p>
          </p:txBody>
        </p:sp>
      </p:grpSp>
      <p:sp>
        <p:nvSpPr>
          <p:cNvPr id="335882" name="Text Box 10"/>
          <p:cNvSpPr txBox="1">
            <a:spLocks noChangeArrowheads="1"/>
          </p:cNvSpPr>
          <p:nvPr/>
        </p:nvSpPr>
        <p:spPr bwMode="auto">
          <a:xfrm>
            <a:off x="1233488" y="5419195"/>
            <a:ext cx="568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en-US" sz="4400" b="1">
                <a:solidFill>
                  <a:srgbClr val="0000FF"/>
                </a:solidFill>
                <a:latin typeface="Times New Roman" panose="02020603050405020304" pitchFamily="18" charset="0"/>
              </a:rPr>
              <a:t>… … … … …</a:t>
            </a:r>
            <a:endParaRPr kumimoji="1" lang="en-US" altLang="zh-CN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-1" y="0"/>
            <a:ext cx="381952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</a:t>
            </a:r>
            <a:r>
              <a:rPr lang="zh-CN" altLang="en-US" sz="2800" dirty="0" smtClean="0"/>
              <a:t>金属资源的合理利用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990600" y="990600"/>
            <a:ext cx="8135938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/>
              <a:t>回收金属的意义：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）节约矿物资源；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）节约能源；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）减少环境污染</a:t>
            </a:r>
          </a:p>
        </p:txBody>
      </p:sp>
      <p:pic>
        <p:nvPicPr>
          <p:cNvPr id="75780" name="Picture 4" descr="pic_217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657599"/>
            <a:ext cx="9144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-1" y="0"/>
            <a:ext cx="312420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金属资源的回收</a:t>
            </a:r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159336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小结：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1600200" y="154925"/>
            <a:ext cx="1028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金属的冶炼，根据金属的活泼性，可以选择不同的方法冶炼。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38200"/>
            <a:ext cx="9972004" cy="569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8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2658</TotalTime>
  <Words>922</Words>
  <Application>Microsoft Office PowerPoint</Application>
  <PresentationFormat>宽屏</PresentationFormat>
  <Paragraphs>210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MS PMincho</vt:lpstr>
      <vt:lpstr>Roboto</vt:lpstr>
      <vt:lpstr>黑体</vt:lpstr>
      <vt:lpstr>楷体_GB2312</vt:lpstr>
      <vt:lpstr>隶书</vt:lpstr>
      <vt:lpstr>宋体</vt:lpstr>
      <vt:lpstr>Arial</vt:lpstr>
      <vt:lpstr>Calibri</vt:lpstr>
      <vt:lpstr>Calibri Light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淘金原理</vt:lpstr>
      <vt:lpstr>PowerPoint 演示文稿</vt:lpstr>
      <vt:lpstr>PowerPoint 演示文稿</vt:lpstr>
      <vt:lpstr>铝热反应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</vt:lpstr>
      <vt:lpstr>PowerPoint 演示文稿</vt:lpstr>
      <vt:lpstr>PowerPoint 演示文稿</vt:lpstr>
      <vt:lpstr>PowerPoint 演示文稿</vt:lpstr>
      <vt:lpstr>PowerPoint 演示文稿</vt:lpstr>
    </vt:vector>
  </TitlesOfParts>
  <Company>ks5u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中学教考网</dc:creator>
  <cp:lastModifiedBy>http://www.kingedu.net</cp:lastModifiedBy>
  <cp:revision>265</cp:revision>
  <cp:lastPrinted>1601-01-01T00:00:00Z</cp:lastPrinted>
  <dcterms:created xsi:type="dcterms:W3CDTF">1601-01-01T00:00:00Z</dcterms:created>
  <dcterms:modified xsi:type="dcterms:W3CDTF">2022-05-26T06:49:16Z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