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5" r:id="rId19"/>
    <p:sldId id="276" r:id="rId20"/>
    <p:sldId id="277" r:id="rId21"/>
    <p:sldId id="278" r:id="rId22"/>
    <p:sldId id="279" r:id="rId23"/>
    <p:sldId id="280" r:id="rId24"/>
    <p:sldId id="281" r:id="rId25"/>
    <p:sldId id="282" r:id="rId26"/>
    <p:sldId id="285" r:id="rId27"/>
    <p:sldId id="286" r:id="rId28"/>
    <p:sldId id="287" r:id="rId29"/>
    <p:sldId id="288" r:id="rId30"/>
    <p:sldId id="289" r:id="rId31"/>
    <p:sldId id="293" r:id="rId32"/>
    <p:sldId id="294" r:id="rId33"/>
    <p:sldId id="295" r:id="rId34"/>
    <p:sldId id="296" r:id="rId35"/>
    <p:sldId id="297" r:id="rId36"/>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4.png"/><Relationship Id="rId1"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6" descr="https://timgsa.baidu.com/timg?image&amp;quality=80&amp;size=b9999_10000&amp;sec=1552977169196&amp;di=9498aeaedbfc7eb7b8e2680d4b04941b&amp;imgtype=0&amp;src=http%3A%2F%2Fwww.hbnews.net%2Fepaper%2Fhbck%2Fhtml%2F2013%2F09%2F26%2FC01%2Fimages%2F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17" y="-8467"/>
            <a:ext cx="12189883" cy="686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1"/>
          <p:cNvSpPr>
            <a:spLocks noChangeArrowheads="1"/>
          </p:cNvSpPr>
          <p:nvPr/>
        </p:nvSpPr>
        <p:spPr bwMode="auto">
          <a:xfrm>
            <a:off x="623392" y="1124744"/>
            <a:ext cx="10752335"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dirty="0">
                <a:latin typeface="楷体" panose="02010609060101010101" pitchFamily="49" charset="-122"/>
                <a:ea typeface="楷体" panose="02010609060101010101" pitchFamily="49" charset="-122"/>
              </a:rPr>
              <a:t>    你认识图片中的航母吗？没错</a:t>
            </a:r>
            <a:r>
              <a:rPr lang="zh-CN" altLang="en-US" sz="3735" b="1" dirty="0" smtClean="0">
                <a:latin typeface="楷体" panose="02010609060101010101" pitchFamily="49" charset="-122"/>
                <a:ea typeface="楷体" panose="02010609060101010101" pitchFamily="49" charset="-122"/>
              </a:rPr>
              <a:t>，它就是</a:t>
            </a:r>
            <a:r>
              <a:rPr lang="zh-CN" altLang="en-US" sz="3735" b="1" dirty="0">
                <a:latin typeface="楷体" panose="02010609060101010101" pitchFamily="49" charset="-122"/>
                <a:ea typeface="楷体" panose="02010609060101010101" pitchFamily="49" charset="-122"/>
              </a:rPr>
              <a:t>辽宁舰。</a:t>
            </a:r>
            <a:endParaRPr lang="en-US" altLang="zh-CN" sz="3735" b="1" dirty="0">
              <a:latin typeface="楷体" panose="02010609060101010101" pitchFamily="49" charset="-122"/>
              <a:ea typeface="楷体" panose="02010609060101010101" pitchFamily="49" charset="-122"/>
            </a:endParaRPr>
          </a:p>
          <a:p>
            <a:pPr eaLnBrk="1" hangingPunct="1"/>
            <a:r>
              <a:rPr lang="zh-CN" altLang="en-US" sz="3735" b="1" dirty="0">
                <a:latin typeface="楷体" panose="02010609060101010101" pitchFamily="49" charset="-122"/>
                <a:ea typeface="楷体" panose="02010609060101010101" pitchFamily="49" charset="-122"/>
              </a:rPr>
              <a:t>    多少年来，航母建设一直承载着国人百年强国强军的梦想。</a:t>
            </a:r>
            <a:r>
              <a:rPr lang="en-US" altLang="zh-CN" sz="3735" b="1" dirty="0">
                <a:latin typeface="楷体" panose="02010609060101010101" pitchFamily="49" charset="-122"/>
                <a:ea typeface="楷体" panose="02010609060101010101" pitchFamily="49" charset="-122"/>
              </a:rPr>
              <a:t>2012</a:t>
            </a:r>
            <a:r>
              <a:rPr lang="zh-CN" altLang="en-US" sz="3735" b="1" dirty="0">
                <a:latin typeface="楷体" panose="02010609060101010101" pitchFamily="49" charset="-122"/>
                <a:ea typeface="楷体" panose="02010609060101010101" pitchFamily="49" charset="-122"/>
              </a:rPr>
              <a:t>年</a:t>
            </a:r>
            <a:r>
              <a:rPr lang="en-US" altLang="zh-CN" sz="3735" b="1" dirty="0">
                <a:latin typeface="楷体" panose="02010609060101010101" pitchFamily="49" charset="-122"/>
                <a:ea typeface="楷体" panose="02010609060101010101" pitchFamily="49" charset="-122"/>
              </a:rPr>
              <a:t>11</a:t>
            </a:r>
            <a:r>
              <a:rPr lang="zh-CN" altLang="en-US" sz="3735" b="1" dirty="0">
                <a:latin typeface="楷体" panose="02010609060101010101" pitchFamily="49" charset="-122"/>
                <a:ea typeface="楷体" panose="02010609060101010101" pitchFamily="49" charset="-122"/>
              </a:rPr>
              <a:t>月</a:t>
            </a:r>
            <a:r>
              <a:rPr lang="en-US" altLang="zh-CN" sz="3735" b="1" dirty="0">
                <a:latin typeface="楷体" panose="02010609060101010101" pitchFamily="49" charset="-122"/>
                <a:ea typeface="楷体" panose="02010609060101010101" pitchFamily="49" charset="-122"/>
              </a:rPr>
              <a:t>23</a:t>
            </a:r>
            <a:r>
              <a:rPr lang="zh-CN" altLang="en-US" sz="3735" b="1" dirty="0">
                <a:latin typeface="楷体" panose="02010609060101010101" pitchFamily="49" charset="-122"/>
                <a:ea typeface="楷体" panose="02010609060101010101" pitchFamily="49" charset="-122"/>
              </a:rPr>
              <a:t>日，备受瞩目的中国航母舰载战斗机首次着舰进入最关键时刻，这艘举世期待的航母就是中国首艘真正意义上的航母</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辽宁舰。</a:t>
            </a:r>
            <a:endParaRPr lang="en-US" altLang="zh-CN" sz="3735" b="1" dirty="0">
              <a:latin typeface="楷体" panose="02010609060101010101" pitchFamily="49" charset="-122"/>
              <a:ea typeface="楷体" panose="02010609060101010101" pitchFamily="49" charset="-122"/>
            </a:endParaRPr>
          </a:p>
          <a:p>
            <a:pPr eaLnBrk="1" hangingPunct="1"/>
            <a:r>
              <a:rPr lang="zh-CN" altLang="en-US" sz="3735" b="1" dirty="0">
                <a:latin typeface="楷体" panose="02010609060101010101" pitchFamily="49" charset="-122"/>
                <a:ea typeface="楷体" panose="02010609060101010101" pitchFamily="49" charset="-122"/>
              </a:rPr>
              <a:t>    今天，让我们一起来学习</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一着惊海天</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，了解我国航母舰载战斗机首次着舰的过程。</a:t>
            </a:r>
            <a:endParaRPr lang="zh-CN" altLang="en-US" sz="3735" dirty="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0" descr="https://timgsa.baidu.com/timg?image&amp;quality=80&amp;size=b9999_10000&amp;sec=1552982125075&amp;di=6c9f044811bc42f7cb03d3e070969312&amp;imgtype=0&amp;src=http%3A%2F%2Fp1.ifengimg.com%2Fa%2F2017_45%2F843519cda1e8c26_size69_w1280_h716.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17" y="-2117"/>
            <a:ext cx="12189883" cy="6860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48"/>
          <p:cNvSpPr txBox="1"/>
          <p:nvPr/>
        </p:nvSpPr>
        <p:spPr>
          <a:xfrm>
            <a:off x="1356961" y="2037817"/>
            <a:ext cx="9265029" cy="2780665"/>
          </a:xfrm>
          <a:prstGeom prst="rect">
            <a:avLst/>
          </a:prstGeom>
          <a:noFill/>
          <a:ln w="19050">
            <a:solidFill>
              <a:schemeClr val="tx1"/>
            </a:solidFill>
          </a:ln>
          <a:effectLst>
            <a:softEdge rad="31750"/>
          </a:effectLst>
        </p:spPr>
        <p:txBody>
          <a:bodyPr wrap="square" lIns="91440" tIns="45720" rIns="91440" bIns="4572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6800" b="1" dirty="0">
                <a:solidFill>
                  <a:srgbClr val="FF0000"/>
                </a:solidFill>
                <a:effectLst>
                  <a:outerShdw blurRad="38100" dist="38100" dir="2700000" algn="tl">
                    <a:srgbClr val="000000">
                      <a:alpha val="43137"/>
                    </a:srgbClr>
                  </a:outerShdw>
                </a:effectLst>
                <a:latin typeface="宋体" panose="02010600030101010101" pitchFamily="2" charset="-122"/>
                <a:cs typeface="Kaiti SC"/>
              </a:rPr>
              <a:t>4  </a:t>
            </a:r>
            <a:r>
              <a:rPr lang="zh-CN" altLang="en-US" sz="6800" b="1" dirty="0">
                <a:solidFill>
                  <a:srgbClr val="FF0000"/>
                </a:solidFill>
                <a:effectLst>
                  <a:outerShdw blurRad="38100" dist="38100" dir="2700000" algn="tl">
                    <a:srgbClr val="000000">
                      <a:alpha val="43137"/>
                    </a:srgbClr>
                  </a:outerShdw>
                </a:effectLst>
                <a:latin typeface="宋体" panose="02010600030101010101" pitchFamily="2" charset="-122"/>
                <a:cs typeface="Kaiti SC"/>
              </a:rPr>
              <a:t>一着惊海天</a:t>
            </a:r>
            <a:endParaRPr lang="en-US" altLang="zh-CN" sz="6800" b="1" dirty="0">
              <a:solidFill>
                <a:srgbClr val="FF0000"/>
              </a:solidFill>
              <a:effectLst>
                <a:outerShdw blurRad="38100" dist="38100" dir="2700000" algn="tl">
                  <a:srgbClr val="000000">
                    <a:alpha val="43137"/>
                  </a:srgbClr>
                </a:outerShdw>
              </a:effectLst>
              <a:latin typeface="宋体" panose="02010600030101010101" pitchFamily="2" charset="-122"/>
              <a:cs typeface="Kaiti SC"/>
            </a:endParaRPr>
          </a:p>
          <a:p>
            <a:pPr algn="ctr" eaLnBrk="1" hangingPunct="1"/>
            <a:r>
              <a:rPr lang="en-US" altLang="zh-CN" sz="5335" b="1" dirty="0">
                <a:solidFill>
                  <a:srgbClr val="0000FF"/>
                </a:solidFill>
                <a:effectLst>
                  <a:outerShdw blurRad="38100" dist="38100" dir="2700000" algn="tl">
                    <a:srgbClr val="C0C0C0"/>
                  </a:outerShdw>
                </a:effectLst>
                <a:latin typeface="宋体" panose="02010600030101010101" pitchFamily="2" charset="-122"/>
                <a:cs typeface="Kaiti SC"/>
              </a:rPr>
              <a:t>——</a:t>
            </a:r>
            <a:r>
              <a:rPr lang="zh-CN" altLang="en-US" sz="5335" b="1" dirty="0">
                <a:solidFill>
                  <a:srgbClr val="0000FF"/>
                </a:solidFill>
                <a:effectLst>
                  <a:outerShdw blurRad="38100" dist="38100" dir="2700000" algn="tl">
                    <a:srgbClr val="C0C0C0"/>
                  </a:outerShdw>
                </a:effectLst>
                <a:latin typeface="宋体" panose="02010600030101010101" pitchFamily="2" charset="-122"/>
                <a:cs typeface="Kaiti SC"/>
              </a:rPr>
              <a:t>目击我国航母舰载战斗机首架次成功</a:t>
            </a:r>
            <a:r>
              <a:rPr lang="zh-CN" altLang="en-US" sz="5335" b="1" dirty="0" smtClean="0">
                <a:solidFill>
                  <a:srgbClr val="0000FF"/>
                </a:solidFill>
                <a:effectLst>
                  <a:outerShdw blurRad="38100" dist="38100" dir="2700000" algn="tl">
                    <a:srgbClr val="C0C0C0"/>
                  </a:outerShdw>
                </a:effectLst>
                <a:latin typeface="宋体" panose="02010600030101010101" pitchFamily="2" charset="-122"/>
                <a:cs typeface="Kaiti SC"/>
              </a:rPr>
              <a:t>着舰</a:t>
            </a:r>
            <a:endParaRPr lang="zh-CN" altLang="en-US" sz="5335" b="1" dirty="0">
              <a:solidFill>
                <a:srgbClr val="0000FF"/>
              </a:solidFill>
              <a:effectLst>
                <a:outerShdw blurRad="38100" dist="38100" dir="2700000" algn="tl">
                  <a:srgbClr val="C0C0C0"/>
                </a:outerShdw>
              </a:effectLst>
              <a:latin typeface="宋体" panose="02010600030101010101" pitchFamily="2" charset="-122"/>
              <a:cs typeface="Kaiti SC"/>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
          <p:cNvSpPr txBox="1">
            <a:spLocks noChangeArrowheads="1"/>
          </p:cNvSpPr>
          <p:nvPr/>
        </p:nvSpPr>
        <p:spPr bwMode="auto">
          <a:xfrm>
            <a:off x="719667" y="1204384"/>
            <a:ext cx="10752667"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4000"/>
              </a:lnSpc>
            </a:pPr>
            <a:r>
              <a:rPr lang="en-US" altLang="zh-CN" sz="3735" b="1" dirty="0">
                <a:latin typeface="楷体" panose="02010609060101010101" pitchFamily="49" charset="-122"/>
                <a:ea typeface="楷体" panose="02010609060101010101" pitchFamily="49" charset="-122"/>
              </a:rPr>
              <a:t>1.</a:t>
            </a:r>
            <a:r>
              <a:rPr lang="zh-CN" altLang="en-US" sz="3735" b="1" dirty="0">
                <a:latin typeface="楷体" panose="02010609060101010101" pitchFamily="49" charset="-122"/>
                <a:ea typeface="楷体" panose="02010609060101010101" pitchFamily="49" charset="-122"/>
              </a:rPr>
              <a:t>了解通讯的文体特点，把握我国航母舰载战斗机首架次成功着舰的全过程，感受我国海军现代化建设的巨大发展变化和中国海军的豪迈气魄。</a:t>
            </a:r>
            <a:r>
              <a:rPr lang="zh-CN" altLang="en-US" sz="3735" b="1" dirty="0">
                <a:solidFill>
                  <a:srgbClr val="FF0000"/>
                </a:solidFill>
                <a:latin typeface="楷体" panose="02010609060101010101" pitchFamily="49" charset="-122"/>
                <a:ea typeface="楷体" panose="02010609060101010101" pitchFamily="49" charset="-122"/>
              </a:rPr>
              <a:t>（重点）</a:t>
            </a:r>
            <a:endParaRPr lang="zh-CN" altLang="en-US" sz="3735" b="1" dirty="0">
              <a:solidFill>
                <a:srgbClr val="FF0000"/>
              </a:solidFill>
              <a:latin typeface="楷体" panose="02010609060101010101" pitchFamily="49" charset="-122"/>
              <a:ea typeface="楷体" panose="02010609060101010101" pitchFamily="49" charset="-122"/>
            </a:endParaRPr>
          </a:p>
          <a:p>
            <a:pPr eaLnBrk="1" hangingPunct="1">
              <a:lnSpc>
                <a:spcPct val="114000"/>
              </a:lnSpc>
            </a:pPr>
            <a:r>
              <a:rPr lang="en-US" altLang="zh-CN" sz="3735" b="1" dirty="0">
                <a:latin typeface="楷体" panose="02010609060101010101" pitchFamily="49" charset="-122"/>
                <a:ea typeface="楷体" panose="02010609060101010101" pitchFamily="49" charset="-122"/>
              </a:rPr>
              <a:t>2.</a:t>
            </a:r>
            <a:r>
              <a:rPr lang="zh-CN" altLang="en-US" sz="3735" b="1" dirty="0">
                <a:latin typeface="楷体" panose="02010609060101010101" pitchFamily="49" charset="-122"/>
                <a:ea typeface="楷体" panose="02010609060101010101" pitchFamily="49" charset="-122"/>
              </a:rPr>
              <a:t>品读课文，欣赏文章映衬、烘托的手法特点。</a:t>
            </a:r>
            <a:r>
              <a:rPr lang="zh-CN" altLang="en-US" sz="3735" b="1" dirty="0">
                <a:solidFill>
                  <a:srgbClr val="FF0000"/>
                </a:solidFill>
                <a:latin typeface="楷体" panose="02010609060101010101" pitchFamily="49" charset="-122"/>
                <a:ea typeface="楷体" panose="02010609060101010101" pitchFamily="49" charset="-122"/>
              </a:rPr>
              <a:t>（难点）</a:t>
            </a:r>
            <a:endParaRPr lang="zh-CN" altLang="en-US" sz="3735" b="1" dirty="0">
              <a:solidFill>
                <a:srgbClr val="FF0000"/>
              </a:solidFill>
              <a:latin typeface="楷体" panose="02010609060101010101" pitchFamily="49" charset="-122"/>
              <a:ea typeface="楷体" panose="02010609060101010101" pitchFamily="49" charset="-122"/>
            </a:endParaRPr>
          </a:p>
          <a:p>
            <a:pPr eaLnBrk="1" hangingPunct="1">
              <a:lnSpc>
                <a:spcPct val="114000"/>
              </a:lnSpc>
            </a:pPr>
            <a:r>
              <a:rPr lang="en-US" altLang="zh-CN" sz="3735" b="1" dirty="0">
                <a:latin typeface="楷体" panose="02010609060101010101" pitchFamily="49" charset="-122"/>
                <a:ea typeface="楷体" panose="02010609060101010101" pitchFamily="49" charset="-122"/>
              </a:rPr>
              <a:t>3.</a:t>
            </a:r>
            <a:r>
              <a:rPr lang="zh-CN" altLang="en-US" sz="3735" b="1" dirty="0">
                <a:latin typeface="楷体" panose="02010609060101010101" pitchFamily="49" charset="-122"/>
                <a:ea typeface="楷体" panose="02010609060101010101" pitchFamily="49" charset="-122"/>
              </a:rPr>
              <a:t>体会作者强烈的民族自豪感和炽热的爱国主义激情。</a:t>
            </a:r>
            <a:r>
              <a:rPr lang="zh-CN" altLang="en-US" sz="3735" b="1" dirty="0">
                <a:solidFill>
                  <a:srgbClr val="FF0000"/>
                </a:solidFill>
                <a:latin typeface="楷体" panose="02010609060101010101" pitchFamily="49" charset="-122"/>
                <a:ea typeface="楷体" panose="02010609060101010101" pitchFamily="49" charset="-122"/>
              </a:rPr>
              <a:t>（素养）</a:t>
            </a:r>
            <a:endParaRPr lang="zh-CN" altLang="en-US" sz="3735" b="1" dirty="0">
              <a:solidFill>
                <a:srgbClr val="FF0000"/>
              </a:solidFill>
              <a:latin typeface="楷体" panose="02010609060101010101" pitchFamily="49" charset="-122"/>
              <a:ea typeface="楷体" panose="02010609060101010101" pitchFamily="49" charset="-122"/>
            </a:endParaRPr>
          </a:p>
        </p:txBody>
      </p:sp>
      <p:grpSp>
        <p:nvGrpSpPr>
          <p:cNvPr id="9219" name="组合 11"/>
          <p:cNvGrpSpPr/>
          <p:nvPr/>
        </p:nvGrpSpPr>
        <p:grpSpPr bwMode="auto">
          <a:xfrm>
            <a:off x="-6351" y="-27517"/>
            <a:ext cx="2675468" cy="666289"/>
            <a:chOff x="70" y="-63"/>
            <a:chExt cx="3161" cy="786"/>
          </a:xfrm>
        </p:grpSpPr>
        <p:sp>
          <p:nvSpPr>
            <p:cNvPr id="922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学习目标</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矩形 1"/>
          <p:cNvSpPr>
            <a:spLocks noChangeArrowheads="1"/>
          </p:cNvSpPr>
          <p:nvPr/>
        </p:nvSpPr>
        <p:spPr bwMode="auto">
          <a:xfrm>
            <a:off x="5189355" y="578019"/>
            <a:ext cx="200590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smtClean="0">
                <a:solidFill>
                  <a:srgbClr val="0000FF"/>
                </a:solidFill>
                <a:latin typeface="黑体" panose="02010609060101010101" pitchFamily="49" charset="-122"/>
                <a:ea typeface="黑体" panose="02010609060101010101" pitchFamily="49" charset="-122"/>
              </a:rPr>
              <a:t>辽 宁 舰</a:t>
            </a:r>
            <a:endParaRPr lang="zh-CN" altLang="en-US" sz="3200" b="1" dirty="0">
              <a:solidFill>
                <a:srgbClr val="0000FF"/>
              </a:solidFill>
              <a:latin typeface="黑体" panose="02010609060101010101" pitchFamily="49" charset="-122"/>
              <a:ea typeface="黑体" panose="02010609060101010101" pitchFamily="49" charset="-122"/>
            </a:endParaRPr>
          </a:p>
        </p:txBody>
      </p:sp>
      <p:sp>
        <p:nvSpPr>
          <p:cNvPr id="10244" name="矩形 7"/>
          <p:cNvSpPr>
            <a:spLocks noChangeArrowheads="1"/>
          </p:cNvSpPr>
          <p:nvPr/>
        </p:nvSpPr>
        <p:spPr bwMode="auto">
          <a:xfrm>
            <a:off x="527051" y="1151467"/>
            <a:ext cx="11330516" cy="528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503555"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065" b="1" dirty="0">
                <a:latin typeface="楷体" panose="02010609060101010101" pitchFamily="49" charset="-122"/>
                <a:ea typeface="楷体" panose="02010609060101010101" pitchFamily="49" charset="-122"/>
              </a:rPr>
              <a:t> 辽宁号航空母舰，简称辽宁舰，是中国人民解放军海军隶下的一艘可以搭载固定翼飞机的航空母舰，也是中国第一艘服役的航空母舰。</a:t>
            </a:r>
            <a:endParaRPr lang="zh-CN" altLang="en-US" sz="3065" b="1" dirty="0">
              <a:latin typeface="楷体" panose="02010609060101010101" pitchFamily="49" charset="-122"/>
              <a:ea typeface="楷体" panose="02010609060101010101" pitchFamily="49" charset="-122"/>
            </a:endParaRPr>
          </a:p>
          <a:p>
            <a:pPr eaLnBrk="1" hangingPunct="1"/>
            <a:r>
              <a:rPr lang="zh-CN" altLang="en-US" sz="3065" b="1" dirty="0">
                <a:latin typeface="楷体" panose="02010609060101010101" pitchFamily="49" charset="-122"/>
                <a:ea typeface="楷体" panose="02010609060101010101" pitchFamily="49" charset="-122"/>
              </a:rPr>
              <a:t> 辽宁号航空母舰前身是苏联海军的库兹涅佐夫元帅级航空母舰次舰瓦良格号，</a:t>
            </a:r>
            <a:r>
              <a:rPr lang="en-US" altLang="zh-CN" sz="3065" b="1" dirty="0">
                <a:latin typeface="楷体" panose="02010609060101010101" pitchFamily="49" charset="-122"/>
                <a:ea typeface="楷体" panose="02010609060101010101" pitchFamily="49" charset="-122"/>
              </a:rPr>
              <a:t>20</a:t>
            </a:r>
            <a:r>
              <a:rPr lang="zh-CN" altLang="en-US" sz="3065" b="1" dirty="0">
                <a:latin typeface="楷体" panose="02010609060101010101" pitchFamily="49" charset="-122"/>
                <a:ea typeface="楷体" panose="02010609060101010101" pitchFamily="49" charset="-122"/>
              </a:rPr>
              <a:t>世纪</a:t>
            </a:r>
            <a:r>
              <a:rPr lang="en-US" altLang="zh-CN" sz="3065" b="1" dirty="0">
                <a:latin typeface="楷体" panose="02010609060101010101" pitchFamily="49" charset="-122"/>
                <a:ea typeface="楷体" panose="02010609060101010101" pitchFamily="49" charset="-122"/>
              </a:rPr>
              <a:t>80</a:t>
            </a:r>
            <a:r>
              <a:rPr lang="zh-CN" altLang="en-US" sz="3065" b="1" dirty="0">
                <a:latin typeface="楷体" panose="02010609060101010101" pitchFamily="49" charset="-122"/>
                <a:ea typeface="楷体" panose="02010609060101010101" pitchFamily="49" charset="-122"/>
              </a:rPr>
              <a:t>年代中后期，瓦良格号于乌克兰建造时遭逢苏联解体，建造工程中断，完成度</a:t>
            </a:r>
            <a:r>
              <a:rPr lang="en-US" altLang="zh-CN" sz="3065" b="1" dirty="0">
                <a:latin typeface="楷体" panose="02010609060101010101" pitchFamily="49" charset="-122"/>
                <a:ea typeface="楷体" panose="02010609060101010101" pitchFamily="49" charset="-122"/>
              </a:rPr>
              <a:t>68%</a:t>
            </a:r>
            <a:r>
              <a:rPr lang="zh-CN" altLang="en-US" sz="3065" b="1" dirty="0">
                <a:latin typeface="楷体" panose="02010609060101010101" pitchFamily="49" charset="-122"/>
                <a:ea typeface="楷体" panose="02010609060101010101" pitchFamily="49" charset="-122"/>
              </a:rPr>
              <a:t>。</a:t>
            </a:r>
            <a:r>
              <a:rPr lang="en-US" altLang="zh-CN" sz="3065" b="1" dirty="0">
                <a:latin typeface="楷体" panose="02010609060101010101" pitchFamily="49" charset="-122"/>
                <a:ea typeface="楷体" panose="02010609060101010101" pitchFamily="49" charset="-122"/>
              </a:rPr>
              <a:t>1999</a:t>
            </a:r>
            <a:r>
              <a:rPr lang="zh-CN" altLang="en-US" sz="3065" b="1" dirty="0">
                <a:latin typeface="楷体" panose="02010609060101010101" pitchFamily="49" charset="-122"/>
                <a:ea typeface="楷体" panose="02010609060101010101" pitchFamily="49" charset="-122"/>
              </a:rPr>
              <a:t>年，中国购买了瓦良格号，于</a:t>
            </a:r>
            <a:r>
              <a:rPr lang="en-US" altLang="zh-CN" sz="3065" b="1" dirty="0">
                <a:latin typeface="楷体" panose="02010609060101010101" pitchFamily="49" charset="-122"/>
                <a:ea typeface="楷体" panose="02010609060101010101" pitchFamily="49" charset="-122"/>
              </a:rPr>
              <a:t>2002</a:t>
            </a:r>
            <a:r>
              <a:rPr lang="zh-CN" altLang="en-US" sz="3065" b="1" dirty="0">
                <a:latin typeface="楷体" panose="02010609060101010101" pitchFamily="49" charset="-122"/>
                <a:ea typeface="楷体" panose="02010609060101010101" pitchFamily="49" charset="-122"/>
              </a:rPr>
              <a:t>年</a:t>
            </a:r>
            <a:r>
              <a:rPr lang="en-US" altLang="zh-CN" sz="3065" b="1" dirty="0">
                <a:latin typeface="楷体" panose="02010609060101010101" pitchFamily="49" charset="-122"/>
                <a:ea typeface="楷体" panose="02010609060101010101" pitchFamily="49" charset="-122"/>
              </a:rPr>
              <a:t>3</a:t>
            </a:r>
            <a:r>
              <a:rPr lang="zh-CN" altLang="en-US" sz="3065" b="1" dirty="0">
                <a:latin typeface="楷体" panose="02010609060101010101" pitchFamily="49" charset="-122"/>
                <a:ea typeface="楷体" panose="02010609060101010101" pitchFamily="49" charset="-122"/>
              </a:rPr>
              <a:t>月</a:t>
            </a:r>
            <a:r>
              <a:rPr lang="en-US" altLang="zh-CN" sz="3065" b="1" dirty="0">
                <a:latin typeface="楷体" panose="02010609060101010101" pitchFamily="49" charset="-122"/>
                <a:ea typeface="楷体" panose="02010609060101010101" pitchFamily="49" charset="-122"/>
              </a:rPr>
              <a:t>4</a:t>
            </a:r>
            <a:r>
              <a:rPr lang="zh-CN" altLang="en-US" sz="3065" b="1" dirty="0">
                <a:latin typeface="楷体" panose="02010609060101010101" pitchFamily="49" charset="-122"/>
                <a:ea typeface="楷体" panose="02010609060101010101" pitchFamily="49" charset="-122"/>
              </a:rPr>
              <a:t>日抵达大连港。</a:t>
            </a:r>
            <a:r>
              <a:rPr lang="en-US" altLang="zh-CN" sz="3065" b="1" dirty="0">
                <a:latin typeface="楷体" panose="02010609060101010101" pitchFamily="49" charset="-122"/>
                <a:ea typeface="楷体" panose="02010609060101010101" pitchFamily="49" charset="-122"/>
              </a:rPr>
              <a:t>2005</a:t>
            </a:r>
            <a:r>
              <a:rPr lang="zh-CN" altLang="en-US" sz="3065" b="1" dirty="0">
                <a:latin typeface="楷体" panose="02010609060101010101" pitchFamily="49" charset="-122"/>
                <a:ea typeface="楷体" panose="02010609060101010101" pitchFamily="49" charset="-122"/>
              </a:rPr>
              <a:t>年</a:t>
            </a:r>
            <a:r>
              <a:rPr lang="en-US" altLang="zh-CN" sz="3065" b="1" dirty="0">
                <a:latin typeface="楷体" panose="02010609060101010101" pitchFamily="49" charset="-122"/>
                <a:ea typeface="楷体" panose="02010609060101010101" pitchFamily="49" charset="-122"/>
              </a:rPr>
              <a:t>4</a:t>
            </a:r>
            <a:r>
              <a:rPr lang="zh-CN" altLang="en-US" sz="3065" b="1" dirty="0">
                <a:latin typeface="楷体" panose="02010609060101010101" pitchFamily="49" charset="-122"/>
                <a:ea typeface="楷体" panose="02010609060101010101" pitchFamily="49" charset="-122"/>
              </a:rPr>
              <a:t>月</a:t>
            </a:r>
            <a:r>
              <a:rPr lang="en-US" altLang="zh-CN" sz="3065" b="1" dirty="0">
                <a:latin typeface="楷体" panose="02010609060101010101" pitchFamily="49" charset="-122"/>
                <a:ea typeface="楷体" panose="02010609060101010101" pitchFamily="49" charset="-122"/>
              </a:rPr>
              <a:t>26</a:t>
            </a:r>
            <a:r>
              <a:rPr lang="zh-CN" altLang="en-US" sz="3065" b="1" dirty="0">
                <a:latin typeface="楷体" panose="02010609060101010101" pitchFamily="49" charset="-122"/>
                <a:ea typeface="楷体" panose="02010609060101010101" pitchFamily="49" charset="-122"/>
              </a:rPr>
              <a:t>日，开始由中国海军继续建造改进。解放军的目标是对此艘未完成建造的航空母舰进行更改制造，及将其用于科研、实验及训练。</a:t>
            </a:r>
            <a:r>
              <a:rPr lang="en-US" altLang="zh-CN" sz="3065" b="1" dirty="0">
                <a:latin typeface="楷体" panose="02010609060101010101" pitchFamily="49" charset="-122"/>
                <a:ea typeface="楷体" panose="02010609060101010101" pitchFamily="49" charset="-122"/>
              </a:rPr>
              <a:t>2012</a:t>
            </a:r>
            <a:r>
              <a:rPr lang="zh-CN" altLang="en-US" sz="3065" b="1" dirty="0">
                <a:latin typeface="楷体" panose="02010609060101010101" pitchFamily="49" charset="-122"/>
                <a:ea typeface="楷体" panose="02010609060101010101" pitchFamily="49" charset="-122"/>
              </a:rPr>
              <a:t>年</a:t>
            </a:r>
            <a:r>
              <a:rPr lang="en-US" altLang="zh-CN" sz="3065" b="1" dirty="0">
                <a:latin typeface="楷体" panose="02010609060101010101" pitchFamily="49" charset="-122"/>
                <a:ea typeface="楷体" panose="02010609060101010101" pitchFamily="49" charset="-122"/>
              </a:rPr>
              <a:t>9</a:t>
            </a:r>
            <a:r>
              <a:rPr lang="zh-CN" altLang="en-US" sz="3065" b="1" dirty="0">
                <a:latin typeface="楷体" panose="02010609060101010101" pitchFamily="49" charset="-122"/>
                <a:ea typeface="楷体" panose="02010609060101010101" pitchFamily="49" charset="-122"/>
              </a:rPr>
              <a:t>月</a:t>
            </a:r>
            <a:r>
              <a:rPr lang="en-US" altLang="zh-CN" sz="3065" b="1" dirty="0">
                <a:latin typeface="楷体" panose="02010609060101010101" pitchFamily="49" charset="-122"/>
                <a:ea typeface="楷体" panose="02010609060101010101" pitchFamily="49" charset="-122"/>
              </a:rPr>
              <a:t>25</a:t>
            </a:r>
            <a:r>
              <a:rPr lang="zh-CN" altLang="en-US" sz="3065" b="1" dirty="0">
                <a:latin typeface="楷体" panose="02010609060101010101" pitchFamily="49" charset="-122"/>
                <a:ea typeface="楷体" panose="02010609060101010101" pitchFamily="49" charset="-122"/>
              </a:rPr>
              <a:t>日，瓦良格号正式</a:t>
            </a:r>
            <a:r>
              <a:rPr lang="zh-CN" altLang="en-US" sz="3065" b="1" dirty="0" smtClean="0">
                <a:latin typeface="楷体" panose="02010609060101010101" pitchFamily="49" charset="-122"/>
                <a:ea typeface="楷体" panose="02010609060101010101" pitchFamily="49" charset="-122"/>
              </a:rPr>
              <a:t>更名为辽宁</a:t>
            </a:r>
            <a:r>
              <a:rPr lang="zh-CN" altLang="en-US" sz="3065" b="1" dirty="0">
                <a:latin typeface="楷体" panose="02010609060101010101" pitchFamily="49" charset="-122"/>
                <a:ea typeface="楷体" panose="02010609060101010101" pitchFamily="49" charset="-122"/>
              </a:rPr>
              <a:t>号，交付中国人民解放军海军。</a:t>
            </a:r>
            <a:endParaRPr lang="zh-CN" altLang="en-US" sz="3065" b="1" dirty="0">
              <a:latin typeface="楷体" panose="02010609060101010101" pitchFamily="49" charset="-122"/>
              <a:ea typeface="楷体" panose="02010609060101010101" pitchFamily="49" charset="-122"/>
            </a:endParaRPr>
          </a:p>
        </p:txBody>
      </p:sp>
      <p:grpSp>
        <p:nvGrpSpPr>
          <p:cNvPr id="2" name="组合 8"/>
          <p:cNvGrpSpPr/>
          <p:nvPr/>
        </p:nvGrpSpPr>
        <p:grpSpPr bwMode="auto">
          <a:xfrm>
            <a:off x="2117" y="-27517"/>
            <a:ext cx="2675467" cy="666289"/>
            <a:chOff x="70" y="-63"/>
            <a:chExt cx="3161" cy="786"/>
          </a:xfrm>
        </p:grpSpPr>
        <p:sp>
          <p:nvSpPr>
            <p:cNvPr id="10245"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16"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7" name="菱形 16"/>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矩形 5"/>
          <p:cNvSpPr>
            <a:spLocks noChangeArrowheads="1"/>
          </p:cNvSpPr>
          <p:nvPr/>
        </p:nvSpPr>
        <p:spPr bwMode="auto">
          <a:xfrm>
            <a:off x="793751" y="1604433"/>
            <a:ext cx="11063816"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35" dirty="0">
                <a:latin typeface="黑体" panose="02010609060101010101" pitchFamily="49" charset="-122"/>
                <a:ea typeface="黑体" panose="02010609060101010101" pitchFamily="49" charset="-122"/>
              </a:rPr>
              <a:t>通讯</a:t>
            </a:r>
            <a:endParaRPr lang="en-US" altLang="zh-CN" sz="3735" dirty="0">
              <a:latin typeface="黑体" panose="02010609060101010101" pitchFamily="49" charset="-122"/>
              <a:ea typeface="黑体" panose="02010609060101010101" pitchFamily="49" charset="-122"/>
            </a:endParaRPr>
          </a:p>
          <a:p>
            <a:pPr eaLnBrk="1" hangingPunct="1"/>
            <a:r>
              <a:rPr lang="zh-CN" altLang="en-US" sz="3735" b="1" dirty="0">
                <a:latin typeface="楷体" panose="02010609060101010101" pitchFamily="49" charset="-122"/>
                <a:ea typeface="楷体" panose="02010609060101010101" pitchFamily="49" charset="-122"/>
              </a:rPr>
              <a:t>    通讯是运用</a:t>
            </a:r>
            <a:r>
              <a:rPr lang="zh-CN" altLang="en-US" sz="3735" b="1" dirty="0">
                <a:solidFill>
                  <a:srgbClr val="FF0000"/>
                </a:solidFill>
                <a:latin typeface="楷体" panose="02010609060101010101" pitchFamily="49" charset="-122"/>
                <a:ea typeface="楷体" panose="02010609060101010101" pitchFamily="49" charset="-122"/>
              </a:rPr>
              <a:t>叙述、描写、抒情、议论</a:t>
            </a:r>
            <a:r>
              <a:rPr lang="zh-CN" altLang="en-US" sz="3735" b="1" dirty="0">
                <a:latin typeface="楷体" panose="02010609060101010101" pitchFamily="49" charset="-122"/>
                <a:ea typeface="楷体" panose="02010609060101010101" pitchFamily="49" charset="-122"/>
              </a:rPr>
              <a:t>等多种表达方式，具体、生动、形象地反映新闻事件或典型人物的一种新闻报道形式。通讯是记叙文的一种，是报纸、广播电台、通讯社常用的文体，包括</a:t>
            </a:r>
            <a:r>
              <a:rPr lang="zh-CN" altLang="en-US" sz="3735" b="1" dirty="0">
                <a:solidFill>
                  <a:srgbClr val="FF0000"/>
                </a:solidFill>
                <a:latin typeface="楷体" panose="02010609060101010101" pitchFamily="49" charset="-122"/>
                <a:ea typeface="楷体" panose="02010609060101010101" pitchFamily="49" charset="-122"/>
              </a:rPr>
              <a:t>人物通讯</a:t>
            </a:r>
            <a:r>
              <a:rPr lang="zh-CN" altLang="en-US" sz="3735" b="1" dirty="0">
                <a:latin typeface="楷体" panose="02010609060101010101" pitchFamily="49" charset="-122"/>
                <a:ea typeface="楷体" panose="02010609060101010101" pitchFamily="49" charset="-122"/>
              </a:rPr>
              <a:t>和</a:t>
            </a:r>
            <a:r>
              <a:rPr lang="zh-CN" altLang="en-US" sz="3735" b="1" dirty="0">
                <a:solidFill>
                  <a:srgbClr val="FF0000"/>
                </a:solidFill>
                <a:latin typeface="楷体" panose="02010609060101010101" pitchFamily="49" charset="-122"/>
                <a:ea typeface="楷体" panose="02010609060101010101" pitchFamily="49" charset="-122"/>
              </a:rPr>
              <a:t>事件通讯</a:t>
            </a:r>
            <a:r>
              <a:rPr lang="zh-CN" altLang="en-US" sz="3735" b="1" dirty="0">
                <a:latin typeface="楷体" panose="02010609060101010101" pitchFamily="49" charset="-122"/>
                <a:ea typeface="楷体" panose="02010609060101010101" pitchFamily="49" charset="-122"/>
              </a:rPr>
              <a:t>两类。和消息一样，通讯要求及时、准确地报道生活中有意义的人和事，但报道的内容比消息更具体、更系统。</a:t>
            </a:r>
            <a:endParaRPr lang="zh-CN" altLang="en-US" sz="3735" dirty="0">
              <a:latin typeface="楷体" panose="02010609060101010101" pitchFamily="49" charset="-122"/>
              <a:ea typeface="楷体" panose="02010609060101010101" pitchFamily="49" charset="-122"/>
            </a:endParaRPr>
          </a:p>
        </p:txBody>
      </p:sp>
      <p:grpSp>
        <p:nvGrpSpPr>
          <p:cNvPr id="2" name="组合 2"/>
          <p:cNvGrpSpPr/>
          <p:nvPr/>
        </p:nvGrpSpPr>
        <p:grpSpPr bwMode="auto">
          <a:xfrm>
            <a:off x="4597400" y="972609"/>
            <a:ext cx="3456517" cy="642620"/>
            <a:chOff x="2843213" y="792957"/>
            <a:chExt cx="2592387" cy="481965"/>
          </a:xfrm>
        </p:grpSpPr>
        <p:sp>
          <p:nvSpPr>
            <p:cNvPr id="9" name="圆角矩形 8"/>
            <p:cNvSpPr/>
            <p:nvPr/>
          </p:nvSpPr>
          <p:spPr>
            <a:xfrm rot="530343">
              <a:off x="4935537" y="817563"/>
              <a:ext cx="441325" cy="419100"/>
            </a:xfrm>
            <a:prstGeom prst="roundRect">
              <a:avLst/>
            </a:prstGeom>
            <a:solidFill>
              <a:schemeClr val="tx2">
                <a:lumMod val="60000"/>
                <a:lumOff val="4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0" name="圆角矩形 9"/>
            <p:cNvSpPr/>
            <p:nvPr/>
          </p:nvSpPr>
          <p:spPr>
            <a:xfrm rot="21283839">
              <a:off x="4514850" y="817563"/>
              <a:ext cx="441325" cy="419100"/>
            </a:xfrm>
            <a:prstGeom prst="roundRect">
              <a:avLst/>
            </a:prstGeom>
            <a:solidFill>
              <a:schemeClr val="accent2">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1" name="圆角矩形 10"/>
            <p:cNvSpPr/>
            <p:nvPr/>
          </p:nvSpPr>
          <p:spPr>
            <a:xfrm rot="555800">
              <a:off x="4068763" y="817563"/>
              <a:ext cx="442913" cy="41910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2" name="圆角矩形 11"/>
            <p:cNvSpPr/>
            <p:nvPr/>
          </p:nvSpPr>
          <p:spPr>
            <a:xfrm rot="20470821">
              <a:off x="3706813" y="823913"/>
              <a:ext cx="442913"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3" name="圆角矩形 12"/>
            <p:cNvSpPr/>
            <p:nvPr/>
          </p:nvSpPr>
          <p:spPr>
            <a:xfrm rot="319204">
              <a:off x="3287713" y="8239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4" name="圆角矩形 13"/>
            <p:cNvSpPr/>
            <p:nvPr/>
          </p:nvSpPr>
          <p:spPr>
            <a:xfrm rot="21148334">
              <a:off x="2878138" y="8318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1278" name="矩形 1"/>
            <p:cNvSpPr>
              <a:spLocks noChangeArrowheads="1"/>
            </p:cNvSpPr>
            <p:nvPr/>
          </p:nvSpPr>
          <p:spPr bwMode="auto">
            <a:xfrm>
              <a:off x="2843213" y="792957"/>
              <a:ext cx="2592387" cy="481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eaLnBrk="1" hangingPunct="1">
                <a:lnSpc>
                  <a:spcPts val="4300"/>
                </a:lnSpc>
              </a:pPr>
              <a:r>
                <a:rPr lang="zh-CN" altLang="en-US" sz="3735" b="1">
                  <a:solidFill>
                    <a:schemeClr val="bg1"/>
                  </a:solidFill>
                  <a:latin typeface="楷体" panose="02010609060101010101" pitchFamily="49" charset="-122"/>
                  <a:ea typeface="楷体" panose="02010609060101010101" pitchFamily="49" charset="-122"/>
                </a:rPr>
                <a:t>新闻基本常识</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11268" name="组合 8"/>
          <p:cNvGrpSpPr/>
          <p:nvPr/>
        </p:nvGrpSpPr>
        <p:grpSpPr bwMode="auto">
          <a:xfrm>
            <a:off x="2117" y="-27517"/>
            <a:ext cx="2675467" cy="666289"/>
            <a:chOff x="70" y="-63"/>
            <a:chExt cx="3161" cy="786"/>
          </a:xfrm>
        </p:grpSpPr>
        <p:sp>
          <p:nvSpPr>
            <p:cNvPr id="11269"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2" name="菱形 21"/>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矩形 5"/>
          <p:cNvSpPr>
            <a:spLocks noChangeArrowheads="1"/>
          </p:cNvSpPr>
          <p:nvPr/>
        </p:nvSpPr>
        <p:spPr bwMode="auto">
          <a:xfrm>
            <a:off x="4288367" y="1604433"/>
            <a:ext cx="349673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35" dirty="0">
                <a:latin typeface="黑体" panose="02010609060101010101" pitchFamily="49" charset="-122"/>
                <a:ea typeface="黑体" panose="02010609060101010101" pitchFamily="49" charset="-122"/>
              </a:rPr>
              <a:t>通讯的特点</a:t>
            </a:r>
            <a:endParaRPr lang="en-US" altLang="zh-CN" sz="3735" dirty="0">
              <a:latin typeface="黑体" panose="02010609060101010101" pitchFamily="49" charset="-122"/>
              <a:ea typeface="黑体" panose="02010609060101010101" pitchFamily="49" charset="-122"/>
            </a:endParaRPr>
          </a:p>
        </p:txBody>
      </p:sp>
      <p:grpSp>
        <p:nvGrpSpPr>
          <p:cNvPr id="2" name="组合 2"/>
          <p:cNvGrpSpPr/>
          <p:nvPr/>
        </p:nvGrpSpPr>
        <p:grpSpPr bwMode="auto">
          <a:xfrm>
            <a:off x="4368165" y="864659"/>
            <a:ext cx="3456517" cy="642620"/>
            <a:chOff x="2842737" y="792957"/>
            <a:chExt cx="2592387" cy="481964"/>
          </a:xfrm>
        </p:grpSpPr>
        <p:sp>
          <p:nvSpPr>
            <p:cNvPr id="9" name="圆角矩形 8"/>
            <p:cNvSpPr/>
            <p:nvPr/>
          </p:nvSpPr>
          <p:spPr>
            <a:xfrm rot="530343">
              <a:off x="4935537" y="817563"/>
              <a:ext cx="441325" cy="419099"/>
            </a:xfrm>
            <a:prstGeom prst="roundRect">
              <a:avLst/>
            </a:prstGeom>
            <a:solidFill>
              <a:schemeClr val="tx2">
                <a:lumMod val="60000"/>
                <a:lumOff val="4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0" name="圆角矩形 9"/>
            <p:cNvSpPr/>
            <p:nvPr/>
          </p:nvSpPr>
          <p:spPr>
            <a:xfrm rot="21283839">
              <a:off x="4514850" y="817563"/>
              <a:ext cx="441325" cy="419099"/>
            </a:xfrm>
            <a:prstGeom prst="roundRect">
              <a:avLst/>
            </a:prstGeom>
            <a:solidFill>
              <a:schemeClr val="accent2">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1" name="圆角矩形 10"/>
            <p:cNvSpPr/>
            <p:nvPr/>
          </p:nvSpPr>
          <p:spPr>
            <a:xfrm rot="555800">
              <a:off x="4068763" y="817563"/>
              <a:ext cx="442913" cy="419099"/>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2" name="圆角矩形 11"/>
            <p:cNvSpPr/>
            <p:nvPr/>
          </p:nvSpPr>
          <p:spPr>
            <a:xfrm rot="20470821">
              <a:off x="3706813" y="823913"/>
              <a:ext cx="442913"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3" name="圆角矩形 12"/>
            <p:cNvSpPr/>
            <p:nvPr/>
          </p:nvSpPr>
          <p:spPr>
            <a:xfrm rot="319204">
              <a:off x="3287713" y="8239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4" name="圆角矩形 13"/>
            <p:cNvSpPr/>
            <p:nvPr/>
          </p:nvSpPr>
          <p:spPr>
            <a:xfrm rot="21148334">
              <a:off x="2878138" y="831851"/>
              <a:ext cx="441325" cy="420686"/>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2303" name="矩形 1"/>
            <p:cNvSpPr>
              <a:spLocks noChangeArrowheads="1"/>
            </p:cNvSpPr>
            <p:nvPr/>
          </p:nvSpPr>
          <p:spPr bwMode="auto">
            <a:xfrm>
              <a:off x="2842737" y="792957"/>
              <a:ext cx="2592387" cy="48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eaLnBrk="1" hangingPunct="1">
                <a:lnSpc>
                  <a:spcPts val="4300"/>
                </a:lnSpc>
              </a:pPr>
              <a:r>
                <a:rPr lang="zh-CN" altLang="en-US" sz="3735" b="1">
                  <a:solidFill>
                    <a:schemeClr val="bg1"/>
                  </a:solidFill>
                  <a:latin typeface="楷体" panose="02010609060101010101" pitchFamily="49" charset="-122"/>
                  <a:ea typeface="楷体" panose="02010609060101010101" pitchFamily="49" charset="-122"/>
                </a:rPr>
                <a:t>新闻基本常识</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2293" name="矩形 16"/>
          <p:cNvSpPr>
            <a:spLocks noChangeArrowheads="1"/>
          </p:cNvSpPr>
          <p:nvPr/>
        </p:nvSpPr>
        <p:spPr bwMode="auto">
          <a:xfrm>
            <a:off x="624417" y="2302933"/>
            <a:ext cx="10847916" cy="382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465" b="1" dirty="0">
                <a:latin typeface="楷体" panose="02010609060101010101" pitchFamily="49" charset="-122"/>
                <a:ea typeface="楷体" panose="02010609060101010101" pitchFamily="49" charset="-122"/>
              </a:rPr>
              <a:t>1.</a:t>
            </a:r>
            <a:r>
              <a:rPr lang="zh-CN" altLang="en-US" sz="3465" b="1" dirty="0">
                <a:solidFill>
                  <a:srgbClr val="FF0000"/>
                </a:solidFill>
                <a:latin typeface="楷体" panose="02010609060101010101" pitchFamily="49" charset="-122"/>
                <a:ea typeface="楷体" panose="02010609060101010101" pitchFamily="49" charset="-122"/>
              </a:rPr>
              <a:t>完整</a:t>
            </a:r>
            <a:r>
              <a:rPr lang="zh-CN" altLang="en-US" sz="3465" b="1" dirty="0">
                <a:latin typeface="楷体" panose="02010609060101010101" pitchFamily="49" charset="-122"/>
                <a:ea typeface="楷体" panose="02010609060101010101" pitchFamily="49" charset="-122"/>
              </a:rPr>
              <a:t>。通讯可以报道事物发展的全过程（纵的角度）或一件事物有联系的多侧面（横的角度），比消息要完整。</a:t>
            </a:r>
            <a:br>
              <a:rPr lang="zh-CN" altLang="en-US" sz="3465" b="1" dirty="0">
                <a:latin typeface="楷体" panose="02010609060101010101" pitchFamily="49" charset="-122"/>
                <a:ea typeface="楷体" panose="02010609060101010101" pitchFamily="49" charset="-122"/>
              </a:rPr>
            </a:br>
            <a:r>
              <a:rPr lang="en-US" altLang="zh-CN" sz="3465" b="1" dirty="0">
                <a:latin typeface="楷体" panose="02010609060101010101" pitchFamily="49" charset="-122"/>
                <a:ea typeface="楷体" panose="02010609060101010101" pitchFamily="49" charset="-122"/>
              </a:rPr>
              <a:t>2.</a:t>
            </a:r>
            <a:r>
              <a:rPr lang="zh-CN" altLang="en-US" sz="3465" b="1" dirty="0">
                <a:solidFill>
                  <a:srgbClr val="FF0000"/>
                </a:solidFill>
                <a:latin typeface="楷体" panose="02010609060101010101" pitchFamily="49" charset="-122"/>
                <a:ea typeface="楷体" panose="02010609060101010101" pitchFamily="49" charset="-122"/>
              </a:rPr>
              <a:t>详尽</a:t>
            </a:r>
            <a:r>
              <a:rPr lang="zh-CN" altLang="en-US" sz="3465" b="1" dirty="0">
                <a:latin typeface="楷体" panose="02010609060101010101" pitchFamily="49" charset="-122"/>
                <a:ea typeface="楷体" panose="02010609060101010101" pitchFamily="49" charset="-122"/>
              </a:rPr>
              <a:t>。消息简洁明快，告诉大家发生了什么事情，情节简单，通讯则要求比较详细地报道事件的具体过程，展开情节，说明前因后果。为了表达主题，要有故事、有细节、有起伏，材料丰满。</a:t>
            </a:r>
            <a:endParaRPr lang="zh-CN" altLang="en-US" sz="3465" b="1" dirty="0">
              <a:latin typeface="楷体" panose="02010609060101010101" pitchFamily="49" charset="-122"/>
              <a:ea typeface="楷体" panose="02010609060101010101" pitchFamily="49" charset="-122"/>
            </a:endParaRPr>
          </a:p>
        </p:txBody>
      </p:sp>
      <p:grpSp>
        <p:nvGrpSpPr>
          <p:cNvPr id="3" name="组合 8"/>
          <p:cNvGrpSpPr/>
          <p:nvPr/>
        </p:nvGrpSpPr>
        <p:grpSpPr bwMode="auto">
          <a:xfrm>
            <a:off x="2117" y="-27517"/>
            <a:ext cx="2675467" cy="666289"/>
            <a:chOff x="70" y="-63"/>
            <a:chExt cx="3161" cy="786"/>
          </a:xfrm>
        </p:grpSpPr>
        <p:sp>
          <p:nvSpPr>
            <p:cNvPr id="12294"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3" name="菱形 2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矩形 16"/>
          <p:cNvSpPr>
            <a:spLocks noChangeArrowheads="1"/>
          </p:cNvSpPr>
          <p:nvPr/>
        </p:nvSpPr>
        <p:spPr bwMode="auto">
          <a:xfrm>
            <a:off x="911424" y="1088052"/>
            <a:ext cx="10752667"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465" b="1" dirty="0">
                <a:latin typeface="楷体" panose="02010609060101010101" pitchFamily="49" charset="-122"/>
                <a:ea typeface="楷体" panose="02010609060101010101" pitchFamily="49" charset="-122"/>
              </a:rPr>
              <a:t>3.</a:t>
            </a:r>
            <a:r>
              <a:rPr lang="zh-CN" altLang="en-US" sz="3465" b="1" dirty="0">
                <a:solidFill>
                  <a:srgbClr val="FF0000"/>
                </a:solidFill>
                <a:latin typeface="楷体" panose="02010609060101010101" pitchFamily="49" charset="-122"/>
                <a:ea typeface="楷体" panose="02010609060101010101" pitchFamily="49" charset="-122"/>
              </a:rPr>
              <a:t>生动</a:t>
            </a:r>
            <a:r>
              <a:rPr lang="zh-CN" altLang="en-US" sz="3465" b="1" dirty="0">
                <a:latin typeface="楷体" panose="02010609060101010101" pitchFamily="49" charset="-122"/>
                <a:ea typeface="楷体" panose="02010609060101010101" pitchFamily="49" charset="-122"/>
              </a:rPr>
              <a:t>。通讯要写得形象生动，除叙述之外，可以运用描写、抒情等写作手法，比喻、摹状、衬托、对比等修辞手法，来刻画人物性格，但不能有文学创作的虚构。</a:t>
            </a:r>
            <a:br>
              <a:rPr lang="zh-CN" altLang="en-US" sz="3465" b="1" dirty="0">
                <a:latin typeface="楷体" panose="02010609060101010101" pitchFamily="49" charset="-122"/>
                <a:ea typeface="楷体" panose="02010609060101010101" pitchFamily="49" charset="-122"/>
              </a:rPr>
            </a:br>
            <a:r>
              <a:rPr lang="en-US" altLang="zh-CN" sz="3465" b="1" dirty="0">
                <a:latin typeface="楷体" panose="02010609060101010101" pitchFamily="49" charset="-122"/>
                <a:ea typeface="楷体" panose="02010609060101010101" pitchFamily="49" charset="-122"/>
              </a:rPr>
              <a:t>4.</a:t>
            </a:r>
            <a:r>
              <a:rPr lang="zh-CN" altLang="en-US" sz="3465" b="1" dirty="0">
                <a:solidFill>
                  <a:srgbClr val="FF0000"/>
                </a:solidFill>
                <a:latin typeface="楷体" panose="02010609060101010101" pitchFamily="49" charset="-122"/>
                <a:ea typeface="楷体" panose="02010609060101010101" pitchFamily="49" charset="-122"/>
              </a:rPr>
              <a:t>容量大</a:t>
            </a:r>
            <a:r>
              <a:rPr lang="zh-CN" altLang="en-US" sz="3465" b="1" dirty="0">
                <a:latin typeface="楷体" panose="02010609060101010101" pitchFamily="49" charset="-122"/>
                <a:ea typeface="楷体" panose="02010609060101010101" pitchFamily="49" charset="-122"/>
              </a:rPr>
              <a:t>。消息内容比较单纯，篇幅有限。通讯则内容丰满，篇幅较长。消息一般在一千字左右，通讯可以长达数千言。消息以新取胜，短而快。通讯以感动人取胜，篇幅长一些、时间晚一点儿都是允许的。通讯比消息的容量要大，适应范围更广。</a:t>
            </a:r>
            <a:endParaRPr lang="zh-CN" altLang="en-US" sz="3465" b="1" dirty="0">
              <a:latin typeface="楷体" panose="02010609060101010101" pitchFamily="49" charset="-122"/>
              <a:ea typeface="楷体" panose="02010609060101010101" pitchFamily="49" charset="-122"/>
            </a:endParaRPr>
          </a:p>
        </p:txBody>
      </p:sp>
      <p:grpSp>
        <p:nvGrpSpPr>
          <p:cNvPr id="13315" name="组合 8"/>
          <p:cNvGrpSpPr/>
          <p:nvPr/>
        </p:nvGrpSpPr>
        <p:grpSpPr bwMode="auto">
          <a:xfrm>
            <a:off x="2117" y="-27517"/>
            <a:ext cx="2675467" cy="666289"/>
            <a:chOff x="70" y="-63"/>
            <a:chExt cx="3161" cy="786"/>
          </a:xfrm>
        </p:grpSpPr>
        <p:sp>
          <p:nvSpPr>
            <p:cNvPr id="2"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5"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6" name="菱形 25"/>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
          <p:cNvGrpSpPr/>
          <p:nvPr/>
        </p:nvGrpSpPr>
        <p:grpSpPr bwMode="auto">
          <a:xfrm>
            <a:off x="4946016" y="1005417"/>
            <a:ext cx="2324100" cy="649182"/>
            <a:chOff x="3342799" y="715914"/>
            <a:chExt cx="1743075" cy="486685"/>
          </a:xfrm>
        </p:grpSpPr>
        <p:sp>
          <p:nvSpPr>
            <p:cNvPr id="15" name="圆角矩形 14"/>
            <p:cNvSpPr/>
            <p:nvPr/>
          </p:nvSpPr>
          <p:spPr>
            <a:xfrm rot="555800">
              <a:off x="4602162" y="715914"/>
              <a:ext cx="442913" cy="41892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6" name="圆角矩形 15"/>
            <p:cNvSpPr/>
            <p:nvPr/>
          </p:nvSpPr>
          <p:spPr>
            <a:xfrm rot="20470821">
              <a:off x="4197350" y="722262"/>
              <a:ext cx="442912" cy="42051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7" name="圆角矩形 16"/>
            <p:cNvSpPr/>
            <p:nvPr/>
          </p:nvSpPr>
          <p:spPr>
            <a:xfrm rot="319204">
              <a:off x="3778250" y="722262"/>
              <a:ext cx="441325" cy="42051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8" name="圆角矩形 17"/>
            <p:cNvSpPr/>
            <p:nvPr/>
          </p:nvSpPr>
          <p:spPr>
            <a:xfrm rot="21148334">
              <a:off x="3368675" y="730195"/>
              <a:ext cx="441325" cy="420514"/>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4348" name="矩形 1"/>
            <p:cNvSpPr>
              <a:spLocks noChangeArrowheads="1"/>
            </p:cNvSpPr>
            <p:nvPr/>
          </p:nvSpPr>
          <p:spPr bwMode="auto">
            <a:xfrm>
              <a:off x="3342799" y="720834"/>
              <a:ext cx="1743075" cy="481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写作背景</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4340" name="矩形 1"/>
          <p:cNvSpPr>
            <a:spLocks noChangeArrowheads="1"/>
          </p:cNvSpPr>
          <p:nvPr/>
        </p:nvSpPr>
        <p:spPr bwMode="auto">
          <a:xfrm>
            <a:off x="814917" y="1875367"/>
            <a:ext cx="10945283" cy="3542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dirty="0">
                <a:latin typeface="楷体" panose="02010609060101010101" pitchFamily="49" charset="-122"/>
                <a:ea typeface="楷体" panose="02010609060101010101" pitchFamily="49" charset="-122"/>
              </a:rPr>
              <a:t>    本文选自</a:t>
            </a:r>
            <a:r>
              <a:rPr lang="en-US" altLang="zh-CN" sz="3735" b="1" dirty="0">
                <a:latin typeface="楷体" panose="02010609060101010101" pitchFamily="49" charset="-122"/>
                <a:ea typeface="楷体" panose="02010609060101010101" pitchFamily="49" charset="-122"/>
              </a:rPr>
              <a:t>2012</a:t>
            </a:r>
            <a:r>
              <a:rPr lang="zh-CN" altLang="en-US" sz="3735" b="1" dirty="0">
                <a:latin typeface="楷体" panose="02010609060101010101" pitchFamily="49" charset="-122"/>
                <a:ea typeface="楷体" panose="02010609060101010101" pitchFamily="49" charset="-122"/>
              </a:rPr>
              <a:t>年</a:t>
            </a:r>
            <a:r>
              <a:rPr lang="en-US" altLang="zh-CN" sz="3735" b="1" dirty="0">
                <a:latin typeface="楷体" panose="02010609060101010101" pitchFamily="49" charset="-122"/>
                <a:ea typeface="楷体" panose="02010609060101010101" pitchFamily="49" charset="-122"/>
              </a:rPr>
              <a:t>11</a:t>
            </a:r>
            <a:r>
              <a:rPr lang="zh-CN" altLang="en-US" sz="3735" b="1" dirty="0">
                <a:latin typeface="楷体" panose="02010609060101010101" pitchFamily="49" charset="-122"/>
                <a:ea typeface="楷体" panose="02010609060101010101" pitchFamily="49" charset="-122"/>
              </a:rPr>
              <a:t>月</a:t>
            </a:r>
            <a:r>
              <a:rPr lang="en-US" altLang="zh-CN" sz="3735" b="1" dirty="0">
                <a:latin typeface="楷体" panose="02010609060101010101" pitchFamily="49" charset="-122"/>
                <a:ea typeface="楷体" panose="02010609060101010101" pitchFamily="49" charset="-122"/>
              </a:rPr>
              <a:t>25</a:t>
            </a:r>
            <a:r>
              <a:rPr lang="zh-CN" altLang="en-US" sz="3735" b="1" dirty="0">
                <a:latin typeface="楷体" panose="02010609060101010101" pitchFamily="49" charset="-122"/>
                <a:ea typeface="楷体" panose="02010609060101010101" pitchFamily="49" charset="-122"/>
              </a:rPr>
              <a:t>日</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人民海军报</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获得我国将组织航母舰载战斗机首次着舰的消息后，本文记者多方协调，随直升机飞降到辽宁舰上。在现场，记者获准进入辽宁舰舰岛塔台这一最佳位置采访，并充分利用这个最佳视角，见证了我国舰载战斗机首架次成功着舰的全过程。</a:t>
            </a:r>
            <a:endParaRPr lang="zh-CN" altLang="en-US" sz="3735" b="1" dirty="0">
              <a:latin typeface="楷体" panose="02010609060101010101" pitchFamily="49" charset="-122"/>
              <a:ea typeface="楷体" panose="02010609060101010101" pitchFamily="49" charset="-122"/>
            </a:endParaRPr>
          </a:p>
        </p:txBody>
      </p:sp>
      <p:grpSp>
        <p:nvGrpSpPr>
          <p:cNvPr id="2" name="组合 8"/>
          <p:cNvGrpSpPr/>
          <p:nvPr/>
        </p:nvGrpSpPr>
        <p:grpSpPr bwMode="auto">
          <a:xfrm>
            <a:off x="2117" y="-27517"/>
            <a:ext cx="2675467" cy="666289"/>
            <a:chOff x="70" y="-63"/>
            <a:chExt cx="3161" cy="786"/>
          </a:xfrm>
        </p:grpSpPr>
        <p:sp>
          <p:nvSpPr>
            <p:cNvPr id="1434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2" name="菱形 21"/>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组合 2"/>
          <p:cNvGrpSpPr/>
          <p:nvPr/>
        </p:nvGrpSpPr>
        <p:grpSpPr bwMode="auto">
          <a:xfrm>
            <a:off x="721572" y="818091"/>
            <a:ext cx="1996017" cy="663576"/>
            <a:chOff x="753904" y="653192"/>
            <a:chExt cx="1497013" cy="497096"/>
          </a:xfrm>
        </p:grpSpPr>
        <p:sp>
          <p:nvSpPr>
            <p:cNvPr id="57" name="圆角矩形 56"/>
            <p:cNvSpPr/>
            <p:nvPr/>
          </p:nvSpPr>
          <p:spPr>
            <a:xfrm rot="20326116">
              <a:off x="1746250" y="718996"/>
              <a:ext cx="442913"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58" name="圆角矩形 57"/>
            <p:cNvSpPr/>
            <p:nvPr/>
          </p:nvSpPr>
          <p:spPr>
            <a:xfrm rot="319204">
              <a:off x="1258888"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59" name="圆角矩形 58"/>
            <p:cNvSpPr/>
            <p:nvPr/>
          </p:nvSpPr>
          <p:spPr>
            <a:xfrm rot="21148334">
              <a:off x="787400"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5403" name="矩形 1"/>
            <p:cNvSpPr>
              <a:spLocks noChangeArrowheads="1"/>
            </p:cNvSpPr>
            <p:nvPr/>
          </p:nvSpPr>
          <p:spPr bwMode="auto">
            <a:xfrm>
              <a:off x="753904" y="653192"/>
              <a:ext cx="1497013"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读一读</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45" name="矩形 44"/>
          <p:cNvSpPr>
            <a:spLocks noChangeArrowheads="1"/>
          </p:cNvSpPr>
          <p:nvPr/>
        </p:nvSpPr>
        <p:spPr bwMode="auto">
          <a:xfrm>
            <a:off x="3871384" y="3155951"/>
            <a:ext cx="138049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péng</a:t>
            </a:r>
            <a:endParaRPr lang="zh-CN" altLang="en-US" sz="4265">
              <a:latin typeface="汉语拼音" panose="000B0604020202020204" pitchFamily="34" charset="0"/>
              <a:ea typeface="黑体" panose="02010609060101010101" pitchFamily="49" charset="-122"/>
            </a:endParaRPr>
          </a:p>
        </p:txBody>
      </p:sp>
      <p:sp>
        <p:nvSpPr>
          <p:cNvPr id="15364" name="矩形 45"/>
          <p:cNvSpPr>
            <a:spLocks noChangeArrowheads="1"/>
          </p:cNvSpPr>
          <p:nvPr/>
        </p:nvSpPr>
        <p:spPr bwMode="auto">
          <a:xfrm>
            <a:off x="3968751" y="37782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澎</a:t>
            </a:r>
            <a:endParaRPr lang="zh-CN" altLang="en-US" sz="2400" u="sng">
              <a:solidFill>
                <a:srgbClr val="FF0000"/>
              </a:solidFill>
            </a:endParaRPr>
          </a:p>
        </p:txBody>
      </p:sp>
      <p:sp>
        <p:nvSpPr>
          <p:cNvPr id="48" name="矩形 47"/>
          <p:cNvSpPr>
            <a:spLocks noChangeArrowheads="1"/>
          </p:cNvSpPr>
          <p:nvPr/>
        </p:nvSpPr>
        <p:spPr bwMode="auto">
          <a:xfrm>
            <a:off x="4927600" y="37782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湃</a:t>
            </a:r>
            <a:endParaRPr lang="zh-CN" altLang="en-US" sz="2400"/>
          </a:p>
        </p:txBody>
      </p:sp>
      <p:sp>
        <p:nvSpPr>
          <p:cNvPr id="15366" name="矩形 48"/>
          <p:cNvSpPr>
            <a:spLocks noChangeArrowheads="1"/>
          </p:cNvSpPr>
          <p:nvPr/>
        </p:nvSpPr>
        <p:spPr bwMode="auto">
          <a:xfrm>
            <a:off x="3983567" y="53403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桅</a:t>
            </a:r>
            <a:endParaRPr lang="zh-CN" altLang="en-US" sz="2400" u="sng">
              <a:solidFill>
                <a:srgbClr val="FF0000"/>
              </a:solidFill>
            </a:endParaRPr>
          </a:p>
        </p:txBody>
      </p:sp>
      <p:sp>
        <p:nvSpPr>
          <p:cNvPr id="50" name="矩形 49"/>
          <p:cNvSpPr>
            <a:spLocks noChangeArrowheads="1"/>
          </p:cNvSpPr>
          <p:nvPr/>
        </p:nvSpPr>
        <p:spPr bwMode="auto">
          <a:xfrm>
            <a:off x="4944533" y="53403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杆</a:t>
            </a:r>
            <a:endParaRPr lang="zh-CN" altLang="en-US" sz="2400"/>
          </a:p>
        </p:txBody>
      </p:sp>
      <p:sp>
        <p:nvSpPr>
          <p:cNvPr id="51" name="矩形 50"/>
          <p:cNvSpPr>
            <a:spLocks noChangeArrowheads="1"/>
          </p:cNvSpPr>
          <p:nvPr/>
        </p:nvSpPr>
        <p:spPr bwMode="auto">
          <a:xfrm>
            <a:off x="3888317" y="4764617"/>
            <a:ext cx="103060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wéi</a:t>
            </a:r>
            <a:endParaRPr lang="zh-CN" altLang="en-US" sz="4265">
              <a:latin typeface="汉语拼音" panose="000B0604020202020204" pitchFamily="34" charset="0"/>
              <a:ea typeface="黑体" panose="02010609060101010101" pitchFamily="49" charset="-122"/>
            </a:endParaRPr>
          </a:p>
        </p:txBody>
      </p:sp>
      <p:sp>
        <p:nvSpPr>
          <p:cNvPr id="15369" name="矩形 51"/>
          <p:cNvSpPr>
            <a:spLocks noChangeArrowheads="1"/>
          </p:cNvSpPr>
          <p:nvPr/>
        </p:nvSpPr>
        <p:spPr bwMode="auto">
          <a:xfrm>
            <a:off x="9006417" y="21801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凛</a:t>
            </a:r>
            <a:endParaRPr lang="zh-CN" altLang="en-US" sz="2400" u="sng">
              <a:solidFill>
                <a:srgbClr val="FF0000"/>
              </a:solidFill>
            </a:endParaRPr>
          </a:p>
        </p:txBody>
      </p:sp>
      <p:sp>
        <p:nvSpPr>
          <p:cNvPr id="53" name="矩形 52"/>
          <p:cNvSpPr>
            <a:spLocks noChangeArrowheads="1"/>
          </p:cNvSpPr>
          <p:nvPr/>
        </p:nvSpPr>
        <p:spPr bwMode="auto">
          <a:xfrm>
            <a:off x="9870017" y="21801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冽</a:t>
            </a:r>
            <a:endParaRPr lang="zh-CN" altLang="en-US" sz="2400"/>
          </a:p>
        </p:txBody>
      </p:sp>
      <p:sp>
        <p:nvSpPr>
          <p:cNvPr id="54" name="矩形 53"/>
          <p:cNvSpPr>
            <a:spLocks noChangeArrowheads="1"/>
          </p:cNvSpPr>
          <p:nvPr/>
        </p:nvSpPr>
        <p:spPr bwMode="auto">
          <a:xfrm>
            <a:off x="9006417" y="1509184"/>
            <a:ext cx="79502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lǐn</a:t>
            </a:r>
            <a:endParaRPr lang="zh-CN" altLang="en-US" sz="4265">
              <a:latin typeface="汉语拼音" panose="000B0604020202020204" pitchFamily="34" charset="0"/>
              <a:ea typeface="黑体" panose="02010609060101010101" pitchFamily="49" charset="-122"/>
            </a:endParaRPr>
          </a:p>
        </p:txBody>
      </p:sp>
      <p:sp>
        <p:nvSpPr>
          <p:cNvPr id="55" name="矩形 54"/>
          <p:cNvSpPr>
            <a:spLocks noChangeArrowheads="1"/>
          </p:cNvSpPr>
          <p:nvPr/>
        </p:nvSpPr>
        <p:spPr bwMode="auto">
          <a:xfrm>
            <a:off x="937684" y="21801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浩</a:t>
            </a:r>
            <a:endParaRPr lang="zh-CN" altLang="en-US" sz="2400"/>
          </a:p>
        </p:txBody>
      </p:sp>
      <p:sp>
        <p:nvSpPr>
          <p:cNvPr id="15373" name="矩形 55"/>
          <p:cNvSpPr>
            <a:spLocks noChangeArrowheads="1"/>
          </p:cNvSpPr>
          <p:nvPr/>
        </p:nvSpPr>
        <p:spPr bwMode="auto">
          <a:xfrm>
            <a:off x="1803400" y="21801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瀚</a:t>
            </a:r>
            <a:endParaRPr lang="zh-CN" altLang="en-US" sz="2400" u="sng">
              <a:solidFill>
                <a:srgbClr val="FF0000"/>
              </a:solidFill>
            </a:endParaRPr>
          </a:p>
        </p:txBody>
      </p:sp>
      <p:sp>
        <p:nvSpPr>
          <p:cNvPr id="60" name="矩形 59"/>
          <p:cNvSpPr>
            <a:spLocks noChangeArrowheads="1"/>
          </p:cNvSpPr>
          <p:nvPr/>
        </p:nvSpPr>
        <p:spPr bwMode="auto">
          <a:xfrm>
            <a:off x="1706033" y="1509184"/>
            <a:ext cx="11353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hàn</a:t>
            </a:r>
            <a:endParaRPr lang="zh-CN" altLang="en-US" sz="4265">
              <a:latin typeface="汉语拼音" panose="000B0604020202020204" pitchFamily="34" charset="0"/>
              <a:ea typeface="黑体" panose="02010609060101010101" pitchFamily="49" charset="-122"/>
            </a:endParaRPr>
          </a:p>
        </p:txBody>
      </p:sp>
      <p:sp>
        <p:nvSpPr>
          <p:cNvPr id="15375" name="矩形 60"/>
          <p:cNvSpPr>
            <a:spLocks noChangeArrowheads="1"/>
          </p:cNvSpPr>
          <p:nvPr/>
        </p:nvSpPr>
        <p:spPr bwMode="auto">
          <a:xfrm>
            <a:off x="6565900" y="21801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娴</a:t>
            </a:r>
            <a:endParaRPr lang="zh-CN" altLang="en-US" sz="2400" u="sng">
              <a:solidFill>
                <a:srgbClr val="FF0000"/>
              </a:solidFill>
            </a:endParaRPr>
          </a:p>
        </p:txBody>
      </p:sp>
      <p:sp>
        <p:nvSpPr>
          <p:cNvPr id="62" name="矩形 61"/>
          <p:cNvSpPr>
            <a:spLocks noChangeArrowheads="1"/>
          </p:cNvSpPr>
          <p:nvPr/>
        </p:nvSpPr>
        <p:spPr bwMode="auto">
          <a:xfrm>
            <a:off x="7372351" y="21801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熟</a:t>
            </a:r>
            <a:endParaRPr lang="zh-CN" altLang="en-US" sz="2400"/>
          </a:p>
        </p:txBody>
      </p:sp>
      <p:sp>
        <p:nvSpPr>
          <p:cNvPr id="63" name="矩形 62"/>
          <p:cNvSpPr>
            <a:spLocks noChangeArrowheads="1"/>
          </p:cNvSpPr>
          <p:nvPr/>
        </p:nvSpPr>
        <p:spPr bwMode="auto">
          <a:xfrm>
            <a:off x="6468533" y="1509184"/>
            <a:ext cx="12369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xián</a:t>
            </a:r>
            <a:endParaRPr lang="zh-CN" altLang="en-US" sz="4265">
              <a:latin typeface="汉语拼音" panose="000B0604020202020204" pitchFamily="34" charset="0"/>
              <a:ea typeface="黑体" panose="02010609060101010101" pitchFamily="49" charset="-122"/>
            </a:endParaRPr>
          </a:p>
        </p:txBody>
      </p:sp>
      <p:sp>
        <p:nvSpPr>
          <p:cNvPr id="15378" name="矩形 63"/>
          <p:cNvSpPr>
            <a:spLocks noChangeArrowheads="1"/>
          </p:cNvSpPr>
          <p:nvPr/>
        </p:nvSpPr>
        <p:spPr bwMode="auto">
          <a:xfrm>
            <a:off x="3964517" y="22055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湛</a:t>
            </a:r>
            <a:endParaRPr lang="zh-CN" altLang="en-US" sz="2400" u="sng">
              <a:solidFill>
                <a:srgbClr val="FF0000"/>
              </a:solidFill>
            </a:endParaRPr>
          </a:p>
        </p:txBody>
      </p:sp>
      <p:sp>
        <p:nvSpPr>
          <p:cNvPr id="65" name="矩形 64"/>
          <p:cNvSpPr>
            <a:spLocks noChangeArrowheads="1"/>
          </p:cNvSpPr>
          <p:nvPr/>
        </p:nvSpPr>
        <p:spPr bwMode="auto">
          <a:xfrm>
            <a:off x="4840817" y="22182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蓝</a:t>
            </a:r>
            <a:endParaRPr lang="zh-CN" altLang="en-US" sz="2400"/>
          </a:p>
        </p:txBody>
      </p:sp>
      <p:sp>
        <p:nvSpPr>
          <p:cNvPr id="66" name="矩形 65"/>
          <p:cNvSpPr>
            <a:spLocks noChangeArrowheads="1"/>
          </p:cNvSpPr>
          <p:nvPr/>
        </p:nvSpPr>
        <p:spPr bwMode="auto">
          <a:xfrm>
            <a:off x="3964517" y="1534584"/>
            <a:ext cx="142176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zhàn</a:t>
            </a:r>
            <a:endParaRPr lang="zh-CN" altLang="en-US" sz="4265">
              <a:latin typeface="汉语拼音" panose="000B0604020202020204" pitchFamily="34" charset="0"/>
              <a:ea typeface="黑体" panose="02010609060101010101" pitchFamily="49" charset="-122"/>
            </a:endParaRPr>
          </a:p>
        </p:txBody>
      </p:sp>
      <p:sp>
        <p:nvSpPr>
          <p:cNvPr id="67" name="矩形 66"/>
          <p:cNvSpPr>
            <a:spLocks noChangeArrowheads="1"/>
          </p:cNvSpPr>
          <p:nvPr/>
        </p:nvSpPr>
        <p:spPr bwMode="auto">
          <a:xfrm>
            <a:off x="969433" y="37782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默</a:t>
            </a:r>
            <a:endParaRPr lang="zh-CN" altLang="en-US" sz="2400"/>
          </a:p>
        </p:txBody>
      </p:sp>
      <p:sp>
        <p:nvSpPr>
          <p:cNvPr id="15382" name="矩形 67"/>
          <p:cNvSpPr>
            <a:spLocks noChangeArrowheads="1"/>
          </p:cNvSpPr>
          <p:nvPr/>
        </p:nvSpPr>
        <p:spPr bwMode="auto">
          <a:xfrm>
            <a:off x="1737784" y="37782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契</a:t>
            </a:r>
            <a:endParaRPr lang="zh-CN" altLang="en-US" sz="2400" u="sng">
              <a:solidFill>
                <a:srgbClr val="FF0000"/>
              </a:solidFill>
            </a:endParaRPr>
          </a:p>
        </p:txBody>
      </p:sp>
      <p:sp>
        <p:nvSpPr>
          <p:cNvPr id="69" name="矩形 68"/>
          <p:cNvSpPr>
            <a:spLocks noChangeArrowheads="1"/>
          </p:cNvSpPr>
          <p:nvPr/>
        </p:nvSpPr>
        <p:spPr bwMode="auto">
          <a:xfrm>
            <a:off x="1737784" y="3155951"/>
            <a:ext cx="62547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qì</a:t>
            </a:r>
            <a:endParaRPr lang="zh-CN" altLang="en-US" sz="4265">
              <a:latin typeface="汉语拼音" panose="000B0604020202020204" pitchFamily="34" charset="0"/>
              <a:ea typeface="黑体" panose="02010609060101010101" pitchFamily="49" charset="-122"/>
            </a:endParaRPr>
          </a:p>
        </p:txBody>
      </p:sp>
      <p:sp>
        <p:nvSpPr>
          <p:cNvPr id="70" name="矩形 69"/>
          <p:cNvSpPr>
            <a:spLocks noChangeArrowheads="1"/>
          </p:cNvSpPr>
          <p:nvPr/>
        </p:nvSpPr>
        <p:spPr bwMode="auto">
          <a:xfrm>
            <a:off x="6578600" y="37782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咆</a:t>
            </a:r>
            <a:endParaRPr lang="zh-CN" altLang="en-US" sz="2400"/>
          </a:p>
        </p:txBody>
      </p:sp>
      <p:sp>
        <p:nvSpPr>
          <p:cNvPr id="15385" name="矩形 71"/>
          <p:cNvSpPr>
            <a:spLocks noChangeArrowheads="1"/>
          </p:cNvSpPr>
          <p:nvPr/>
        </p:nvSpPr>
        <p:spPr bwMode="auto">
          <a:xfrm>
            <a:off x="7442200" y="37782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哮</a:t>
            </a:r>
            <a:endParaRPr lang="zh-CN" altLang="en-US" sz="2400" u="sng">
              <a:solidFill>
                <a:srgbClr val="FF0000"/>
              </a:solidFill>
            </a:endParaRPr>
          </a:p>
        </p:txBody>
      </p:sp>
      <p:sp>
        <p:nvSpPr>
          <p:cNvPr id="74" name="矩形 73"/>
          <p:cNvSpPr>
            <a:spLocks noChangeArrowheads="1"/>
          </p:cNvSpPr>
          <p:nvPr/>
        </p:nvSpPr>
        <p:spPr bwMode="auto">
          <a:xfrm>
            <a:off x="7346951" y="3155951"/>
            <a:ext cx="12357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xiào</a:t>
            </a:r>
            <a:endParaRPr lang="zh-CN" altLang="en-US" sz="4265">
              <a:latin typeface="汉语拼音" panose="000B0604020202020204" pitchFamily="34" charset="0"/>
              <a:ea typeface="黑体" panose="02010609060101010101" pitchFamily="49" charset="-122"/>
            </a:endParaRPr>
          </a:p>
        </p:txBody>
      </p:sp>
      <p:sp>
        <p:nvSpPr>
          <p:cNvPr id="77" name="矩形 76"/>
          <p:cNvSpPr>
            <a:spLocks noChangeArrowheads="1"/>
          </p:cNvSpPr>
          <p:nvPr/>
        </p:nvSpPr>
        <p:spPr bwMode="auto">
          <a:xfrm>
            <a:off x="9980084" y="38163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紧</a:t>
            </a:r>
            <a:endParaRPr lang="zh-CN" altLang="en-US" sz="2400"/>
          </a:p>
        </p:txBody>
      </p:sp>
      <p:sp>
        <p:nvSpPr>
          <p:cNvPr id="15388" name="矩形 79"/>
          <p:cNvSpPr>
            <a:spLocks noChangeArrowheads="1"/>
          </p:cNvSpPr>
          <p:nvPr/>
        </p:nvSpPr>
        <p:spPr bwMode="auto">
          <a:xfrm>
            <a:off x="9116484" y="38163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绷</a:t>
            </a:r>
            <a:endParaRPr lang="zh-CN" altLang="en-US" sz="2400" u="sng">
              <a:solidFill>
                <a:srgbClr val="FF0000"/>
              </a:solidFill>
            </a:endParaRPr>
          </a:p>
        </p:txBody>
      </p:sp>
      <p:sp>
        <p:nvSpPr>
          <p:cNvPr id="83" name="矩形 82"/>
          <p:cNvSpPr>
            <a:spLocks noChangeArrowheads="1"/>
          </p:cNvSpPr>
          <p:nvPr/>
        </p:nvSpPr>
        <p:spPr bwMode="auto">
          <a:xfrm>
            <a:off x="9019117" y="3194051"/>
            <a:ext cx="138366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bēng</a:t>
            </a:r>
            <a:endParaRPr lang="zh-CN" altLang="en-US" sz="4265">
              <a:latin typeface="汉语拼音" panose="000B0604020202020204" pitchFamily="34" charset="0"/>
              <a:ea typeface="黑体" panose="02010609060101010101" pitchFamily="49" charset="-122"/>
            </a:endParaRPr>
          </a:p>
        </p:txBody>
      </p:sp>
      <p:sp>
        <p:nvSpPr>
          <p:cNvPr id="15390" name="矩形 85"/>
          <p:cNvSpPr>
            <a:spLocks noChangeArrowheads="1"/>
          </p:cNvSpPr>
          <p:nvPr/>
        </p:nvSpPr>
        <p:spPr bwMode="auto">
          <a:xfrm>
            <a:off x="999067" y="54038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镌</a:t>
            </a:r>
            <a:endParaRPr lang="zh-CN" altLang="en-US" sz="2400" u="sng">
              <a:solidFill>
                <a:srgbClr val="FF0000"/>
              </a:solidFill>
            </a:endParaRPr>
          </a:p>
        </p:txBody>
      </p:sp>
      <p:sp>
        <p:nvSpPr>
          <p:cNvPr id="89" name="矩形 88"/>
          <p:cNvSpPr>
            <a:spLocks noChangeArrowheads="1"/>
          </p:cNvSpPr>
          <p:nvPr/>
        </p:nvSpPr>
        <p:spPr bwMode="auto">
          <a:xfrm>
            <a:off x="1864784" y="5403851"/>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刻</a:t>
            </a:r>
            <a:endParaRPr lang="zh-CN" altLang="en-US" sz="2400"/>
          </a:p>
        </p:txBody>
      </p:sp>
      <p:sp>
        <p:nvSpPr>
          <p:cNvPr id="92" name="矩形 91"/>
          <p:cNvSpPr>
            <a:spLocks noChangeArrowheads="1"/>
          </p:cNvSpPr>
          <p:nvPr/>
        </p:nvSpPr>
        <p:spPr bwMode="auto">
          <a:xfrm>
            <a:off x="808567" y="4828117"/>
            <a:ext cx="137795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juān</a:t>
            </a:r>
            <a:endParaRPr lang="zh-CN" altLang="en-US" sz="4265">
              <a:latin typeface="汉语拼音" panose="000B0604020202020204" pitchFamily="34" charset="0"/>
              <a:ea typeface="黑体" panose="02010609060101010101" pitchFamily="49" charset="-122"/>
            </a:endParaRPr>
          </a:p>
        </p:txBody>
      </p:sp>
      <p:sp>
        <p:nvSpPr>
          <p:cNvPr id="15393" name="矩形 94"/>
          <p:cNvSpPr>
            <a:spLocks noChangeArrowheads="1"/>
          </p:cNvSpPr>
          <p:nvPr/>
        </p:nvSpPr>
        <p:spPr bwMode="auto">
          <a:xfrm>
            <a:off x="6667500" y="532976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u="sng">
                <a:solidFill>
                  <a:srgbClr val="FF0000"/>
                </a:solidFill>
                <a:latin typeface="楷体" panose="02010609060101010101" pitchFamily="49" charset="-122"/>
                <a:ea typeface="楷体" panose="02010609060101010101" pitchFamily="49" charset="-122"/>
              </a:rPr>
              <a:t>殚</a:t>
            </a:r>
            <a:endParaRPr lang="zh-CN" altLang="en-US" sz="2400" u="sng">
              <a:solidFill>
                <a:srgbClr val="FF0000"/>
              </a:solidFill>
            </a:endParaRPr>
          </a:p>
        </p:txBody>
      </p:sp>
      <p:sp>
        <p:nvSpPr>
          <p:cNvPr id="98" name="矩形 97"/>
          <p:cNvSpPr>
            <a:spLocks noChangeArrowheads="1"/>
          </p:cNvSpPr>
          <p:nvPr/>
        </p:nvSpPr>
        <p:spPr bwMode="auto">
          <a:xfrm>
            <a:off x="7531100" y="5329767"/>
            <a:ext cx="221742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5335">
                <a:solidFill>
                  <a:srgbClr val="000000"/>
                </a:solidFill>
                <a:latin typeface="楷体" panose="02010609060101010101" pitchFamily="49" charset="-122"/>
                <a:ea typeface="楷体" panose="02010609060101010101" pitchFamily="49" charset="-122"/>
              </a:rPr>
              <a:t>精竭虑</a:t>
            </a:r>
            <a:endParaRPr lang="zh-CN" altLang="en-US" sz="2400"/>
          </a:p>
        </p:txBody>
      </p:sp>
      <p:sp>
        <p:nvSpPr>
          <p:cNvPr id="100" name="矩形 99"/>
          <p:cNvSpPr>
            <a:spLocks noChangeArrowheads="1"/>
          </p:cNvSpPr>
          <p:nvPr/>
        </p:nvSpPr>
        <p:spPr bwMode="auto">
          <a:xfrm>
            <a:off x="6608233" y="4682067"/>
            <a:ext cx="11303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solidFill>
                  <a:srgbClr val="000000"/>
                </a:solidFill>
                <a:latin typeface="汉语拼音" panose="000B0604020202020204" pitchFamily="34" charset="0"/>
                <a:ea typeface="黑体" panose="02010609060101010101" pitchFamily="49" charset="-122"/>
              </a:rPr>
              <a:t>dān</a:t>
            </a:r>
            <a:endParaRPr lang="zh-CN" altLang="en-US" sz="4265">
              <a:latin typeface="汉语拼音" panose="000B0604020202020204" pitchFamily="34" charset="0"/>
              <a:ea typeface="黑体" panose="02010609060101010101" pitchFamily="49" charset="-122"/>
            </a:endParaRPr>
          </a:p>
        </p:txBody>
      </p:sp>
      <p:grpSp>
        <p:nvGrpSpPr>
          <p:cNvPr id="15396" name="组合 55"/>
          <p:cNvGrpSpPr/>
          <p:nvPr/>
        </p:nvGrpSpPr>
        <p:grpSpPr bwMode="auto">
          <a:xfrm>
            <a:off x="-4233" y="-27517"/>
            <a:ext cx="2675467" cy="666289"/>
            <a:chOff x="70" y="-63"/>
            <a:chExt cx="3161" cy="786"/>
          </a:xfrm>
        </p:grpSpPr>
        <p:sp>
          <p:nvSpPr>
            <p:cNvPr id="15397"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47"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49" name="菱形 4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blinds(horizontal)">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blinds(horizontal)">
                                      <p:cBhvr>
                                        <p:cTn id="16" dur="500"/>
                                        <p:tgtEl>
                                          <p:spTgt spid="6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69"/>
                                        </p:tgtEl>
                                        <p:attrNameLst>
                                          <p:attrName>style.visibility</p:attrName>
                                        </p:attrNameLst>
                                      </p:cBhvr>
                                      <p:to>
                                        <p:strVal val="visible"/>
                                      </p:to>
                                    </p:set>
                                    <p:animEffect transition="in" filter="blinds(horizontal)">
                                      <p:cBhvr>
                                        <p:cTn id="41" dur="500"/>
                                        <p:tgtEl>
                                          <p:spTgt spid="69"/>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6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45"/>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48"/>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74"/>
                                        </p:tgtEl>
                                        <p:attrNameLst>
                                          <p:attrName>style.visibility</p:attrName>
                                        </p:attrNameLst>
                                      </p:cBhvr>
                                      <p:to>
                                        <p:strVal val="visible"/>
                                      </p:to>
                                    </p:set>
                                    <p:animEffect transition="in" filter="blinds(horizontal)">
                                      <p:cBhvr>
                                        <p:cTn id="58" dur="500"/>
                                        <p:tgtEl>
                                          <p:spTgt spid="74"/>
                                        </p:tgtEl>
                                      </p:cBhvr>
                                    </p:animEffec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7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83"/>
                                        </p:tgtEl>
                                        <p:attrNameLst>
                                          <p:attrName>style.visibility</p:attrName>
                                        </p:attrNameLst>
                                      </p:cBhvr>
                                      <p:to>
                                        <p:strVal val="visible"/>
                                      </p:to>
                                    </p:set>
                                    <p:animEffect transition="in" filter="blinds(horizontal)">
                                      <p:cBhvr>
                                        <p:cTn id="67" dur="500"/>
                                        <p:tgtEl>
                                          <p:spTgt spid="83"/>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grpId="0" nodeType="clickEffect">
                                  <p:stCondLst>
                                    <p:cond delay="0"/>
                                  </p:stCondLst>
                                  <p:childTnLst>
                                    <p:set>
                                      <p:cBhvr>
                                        <p:cTn id="71" dur="1" fill="hold">
                                          <p:stCondLst>
                                            <p:cond delay="0"/>
                                          </p:stCondLst>
                                        </p:cTn>
                                        <p:tgtEl>
                                          <p:spTgt spid="77"/>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grpId="0" nodeType="clickEffect">
                                  <p:stCondLst>
                                    <p:cond delay="0"/>
                                  </p:stCondLst>
                                  <p:childTnLst>
                                    <p:set>
                                      <p:cBhvr>
                                        <p:cTn id="75" dur="1" fill="hold">
                                          <p:stCondLst>
                                            <p:cond delay="0"/>
                                          </p:stCondLst>
                                        </p:cTn>
                                        <p:tgtEl>
                                          <p:spTgt spid="92"/>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89"/>
                                        </p:tgtEl>
                                        <p:attrNameLst>
                                          <p:attrName>style.visibility</p:attrName>
                                        </p:attrNameLst>
                                      </p:cBhvr>
                                      <p:to>
                                        <p:strVal val="visible"/>
                                      </p:to>
                                    </p:set>
                                    <p:animEffect transition="in" filter="blinds(horizontal)">
                                      <p:cBhvr>
                                        <p:cTn id="80" dur="500"/>
                                        <p:tgtEl>
                                          <p:spTgt spid="89"/>
                                        </p:tgtEl>
                                      </p:cBhvr>
                                    </p:animEffec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50"/>
                                        </p:tgtEl>
                                        <p:attrNameLst>
                                          <p:attrName>style.visibility</p:attrName>
                                        </p:attrNameLst>
                                      </p:cBhvr>
                                      <p:to>
                                        <p:strVal val="visible"/>
                                      </p:to>
                                    </p:set>
                                    <p:animEffect transition="in" filter="blinds(horizontal)">
                                      <p:cBhvr>
                                        <p:cTn id="89" dur="500"/>
                                        <p:tgtEl>
                                          <p:spTgt spid="50"/>
                                        </p:tgtEl>
                                      </p:cBhvr>
                                    </p:animEffect>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grpId="0" nodeType="clickEffect">
                                  <p:stCondLst>
                                    <p:cond delay="0"/>
                                  </p:stCondLst>
                                  <p:childTnLst>
                                    <p:set>
                                      <p:cBhvr>
                                        <p:cTn id="93" dur="1" fill="hold">
                                          <p:stCondLst>
                                            <p:cond delay="0"/>
                                          </p:stCondLst>
                                        </p:cTn>
                                        <p:tgtEl>
                                          <p:spTgt spid="100"/>
                                        </p:tgtEl>
                                        <p:attrNameLst>
                                          <p:attrName>style.visibility</p:attrName>
                                        </p:attrNameLst>
                                      </p:cBhvr>
                                      <p:to>
                                        <p:strVal val="visible"/>
                                      </p:to>
                                    </p:set>
                                  </p:childTnLst>
                                </p:cTn>
                              </p:par>
                            </p:childTnLst>
                          </p:cTn>
                        </p:par>
                      </p:childTnLst>
                    </p:cTn>
                  </p:par>
                  <p:par>
                    <p:cTn id="94" fill="hold">
                      <p:stCondLst>
                        <p:cond delay="indefinite"/>
                      </p:stCondLst>
                      <p:childTnLst>
                        <p:par>
                          <p:cTn id="95" fill="hold">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8" grpId="0"/>
      <p:bldP spid="50" grpId="0"/>
      <p:bldP spid="51" grpId="0"/>
      <p:bldP spid="53" grpId="0"/>
      <p:bldP spid="54" grpId="0"/>
      <p:bldP spid="55" grpId="0"/>
      <p:bldP spid="60" grpId="0"/>
      <p:bldP spid="62" grpId="0"/>
      <p:bldP spid="63" grpId="0"/>
      <p:bldP spid="65" grpId="0"/>
      <p:bldP spid="66" grpId="0"/>
      <p:bldP spid="67" grpId="0"/>
      <p:bldP spid="69" grpId="0"/>
      <p:bldP spid="70" grpId="0"/>
      <p:bldP spid="74" grpId="0"/>
      <p:bldP spid="77" grpId="0"/>
      <p:bldP spid="83" grpId="0"/>
      <p:bldP spid="89" grpId="0"/>
      <p:bldP spid="92" grpId="0"/>
      <p:bldP spid="98" grpId="0"/>
      <p:bldP spid="10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1"/>
          <p:cNvGrpSpPr/>
          <p:nvPr/>
        </p:nvGrpSpPr>
        <p:grpSpPr bwMode="auto">
          <a:xfrm>
            <a:off x="736812" y="879898"/>
            <a:ext cx="1998133" cy="642619"/>
            <a:chOff x="590709" y="702664"/>
            <a:chExt cx="1498600" cy="481397"/>
          </a:xfrm>
        </p:grpSpPr>
        <p:sp>
          <p:nvSpPr>
            <p:cNvPr id="5" name="圆角矩形 4"/>
            <p:cNvSpPr/>
            <p:nvPr/>
          </p:nvSpPr>
          <p:spPr>
            <a:xfrm rot="20326116">
              <a:off x="1604963" y="718996"/>
              <a:ext cx="442912"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6" name="圆角矩形 5"/>
            <p:cNvSpPr/>
            <p:nvPr/>
          </p:nvSpPr>
          <p:spPr>
            <a:xfrm rot="319204">
              <a:off x="1119188"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7" name="圆角矩形 6"/>
            <p:cNvSpPr/>
            <p:nvPr/>
          </p:nvSpPr>
          <p:spPr>
            <a:xfrm rot="21148334">
              <a:off x="646113"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6416" name="矩形 1"/>
            <p:cNvSpPr>
              <a:spLocks noChangeArrowheads="1"/>
            </p:cNvSpPr>
            <p:nvPr/>
          </p:nvSpPr>
          <p:spPr bwMode="auto">
            <a:xfrm>
              <a:off x="590709" y="702664"/>
              <a:ext cx="1498600"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多音字</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9" name="左大括号 8"/>
          <p:cNvSpPr/>
          <p:nvPr/>
        </p:nvSpPr>
        <p:spPr>
          <a:xfrm>
            <a:off x="1200151" y="2281767"/>
            <a:ext cx="395816" cy="3073400"/>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22" name="左大括号 21"/>
          <p:cNvSpPr/>
          <p:nvPr/>
        </p:nvSpPr>
        <p:spPr>
          <a:xfrm>
            <a:off x="7056967" y="2078567"/>
            <a:ext cx="292100" cy="1238251"/>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23" name="TextBox 22"/>
          <p:cNvSpPr txBox="1">
            <a:spLocks noChangeArrowheads="1"/>
          </p:cNvSpPr>
          <p:nvPr/>
        </p:nvSpPr>
        <p:spPr bwMode="auto">
          <a:xfrm>
            <a:off x="431800" y="3333751"/>
            <a:ext cx="7620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着</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24" name="TextBox 23"/>
          <p:cNvSpPr txBox="1">
            <a:spLocks noChangeArrowheads="1"/>
          </p:cNvSpPr>
          <p:nvPr/>
        </p:nvSpPr>
        <p:spPr bwMode="auto">
          <a:xfrm>
            <a:off x="6191251" y="2315633"/>
            <a:ext cx="7620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载</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29" name="TextBox 26"/>
          <p:cNvSpPr txBox="1">
            <a:spLocks noChangeArrowheads="1"/>
          </p:cNvSpPr>
          <p:nvPr/>
        </p:nvSpPr>
        <p:spPr bwMode="auto">
          <a:xfrm>
            <a:off x="1583267" y="1989667"/>
            <a:ext cx="35517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zhuó</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30" name="TextBox 27"/>
          <p:cNvSpPr txBox="1">
            <a:spLocks noChangeArrowheads="1"/>
          </p:cNvSpPr>
          <p:nvPr/>
        </p:nvSpPr>
        <p:spPr bwMode="auto">
          <a:xfrm>
            <a:off x="3369733" y="1968500"/>
            <a:ext cx="13335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穿着</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31" name="TextBox 26"/>
          <p:cNvSpPr txBox="1">
            <a:spLocks noChangeArrowheads="1"/>
          </p:cNvSpPr>
          <p:nvPr/>
        </p:nvSpPr>
        <p:spPr bwMode="auto">
          <a:xfrm>
            <a:off x="1583267" y="2901951"/>
            <a:ext cx="35517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zháo</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32" name="TextBox 27"/>
          <p:cNvSpPr txBox="1">
            <a:spLocks noChangeArrowheads="1"/>
          </p:cNvSpPr>
          <p:nvPr/>
        </p:nvSpPr>
        <p:spPr bwMode="auto">
          <a:xfrm>
            <a:off x="3369733" y="2880784"/>
            <a:ext cx="13335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着急</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33" name="TextBox 26"/>
          <p:cNvSpPr txBox="1">
            <a:spLocks noChangeArrowheads="1"/>
          </p:cNvSpPr>
          <p:nvPr/>
        </p:nvSpPr>
        <p:spPr bwMode="auto">
          <a:xfrm>
            <a:off x="1583267" y="3812117"/>
            <a:ext cx="35517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zhāo</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34" name="TextBox 27"/>
          <p:cNvSpPr txBox="1">
            <a:spLocks noChangeArrowheads="1"/>
          </p:cNvSpPr>
          <p:nvPr/>
        </p:nvSpPr>
        <p:spPr bwMode="auto">
          <a:xfrm>
            <a:off x="3369733" y="3790951"/>
            <a:ext cx="13335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着数</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35" name="TextBox 26"/>
          <p:cNvSpPr txBox="1">
            <a:spLocks noChangeArrowheads="1"/>
          </p:cNvSpPr>
          <p:nvPr/>
        </p:nvSpPr>
        <p:spPr bwMode="auto">
          <a:xfrm>
            <a:off x="1583267" y="4724400"/>
            <a:ext cx="3839633"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zhe</a:t>
            </a:r>
            <a:r>
              <a:rPr lang="en-US" altLang="zh-CN" sz="4265" b="1">
                <a:latin typeface="楷体" panose="02010609060101010101" pitchFamily="49" charset="-122"/>
                <a:ea typeface="楷体" panose="02010609060101010101" pitchFamily="49" charset="-122"/>
              </a:rPr>
              <a:t> </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36" name="TextBox 27"/>
          <p:cNvSpPr txBox="1">
            <a:spLocks noChangeArrowheads="1"/>
          </p:cNvSpPr>
          <p:nvPr/>
        </p:nvSpPr>
        <p:spPr bwMode="auto">
          <a:xfrm>
            <a:off x="3369733" y="4703233"/>
            <a:ext cx="13335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顺着</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37" name="TextBox 30"/>
          <p:cNvSpPr txBox="1">
            <a:spLocks noChangeArrowheads="1"/>
          </p:cNvSpPr>
          <p:nvPr/>
        </p:nvSpPr>
        <p:spPr bwMode="auto">
          <a:xfrm>
            <a:off x="7344833" y="1591733"/>
            <a:ext cx="5568951"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zǎi</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38" name="TextBox 31"/>
          <p:cNvSpPr txBox="1">
            <a:spLocks noChangeArrowheads="1"/>
          </p:cNvSpPr>
          <p:nvPr/>
        </p:nvSpPr>
        <p:spPr bwMode="auto">
          <a:xfrm>
            <a:off x="8765117" y="1591733"/>
            <a:ext cx="2525183"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千载难逢</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39" name="TextBox 32"/>
          <p:cNvSpPr txBox="1">
            <a:spLocks noChangeArrowheads="1"/>
          </p:cNvSpPr>
          <p:nvPr/>
        </p:nvSpPr>
        <p:spPr bwMode="auto">
          <a:xfrm>
            <a:off x="7344833" y="2745317"/>
            <a:ext cx="475191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zài</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40" name="TextBox 33"/>
          <p:cNvSpPr txBox="1">
            <a:spLocks noChangeArrowheads="1"/>
          </p:cNvSpPr>
          <p:nvPr/>
        </p:nvSpPr>
        <p:spPr bwMode="auto">
          <a:xfrm>
            <a:off x="8765117" y="2745317"/>
            <a:ext cx="2495549"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满载而归</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41" name="TextBox 30"/>
          <p:cNvSpPr txBox="1">
            <a:spLocks noChangeArrowheads="1"/>
          </p:cNvSpPr>
          <p:nvPr/>
        </p:nvSpPr>
        <p:spPr bwMode="auto">
          <a:xfrm>
            <a:off x="7446433" y="3782484"/>
            <a:ext cx="3257551"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chà</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42" name="TextBox 31"/>
          <p:cNvSpPr txBox="1">
            <a:spLocks noChangeArrowheads="1"/>
          </p:cNvSpPr>
          <p:nvPr/>
        </p:nvSpPr>
        <p:spPr bwMode="auto">
          <a:xfrm>
            <a:off x="8968317" y="3782484"/>
            <a:ext cx="13927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刹那</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43" name="TextBox 32"/>
          <p:cNvSpPr txBox="1">
            <a:spLocks noChangeArrowheads="1"/>
          </p:cNvSpPr>
          <p:nvPr/>
        </p:nvSpPr>
        <p:spPr bwMode="auto">
          <a:xfrm>
            <a:off x="7446433" y="4933951"/>
            <a:ext cx="3257551"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a:latin typeface="汉语拼音" panose="000B0604020202020204" pitchFamily="34" charset="0"/>
                <a:ea typeface="黑体" panose="02010609060101010101" pitchFamily="49" charset="-122"/>
              </a:rPr>
              <a:t>shā</a:t>
            </a:r>
            <a:r>
              <a:rPr lang="zh-CN" altLang="en-US" sz="4265" b="1">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44" name="TextBox 33"/>
          <p:cNvSpPr txBox="1">
            <a:spLocks noChangeArrowheads="1"/>
          </p:cNvSpPr>
          <p:nvPr/>
        </p:nvSpPr>
        <p:spPr bwMode="auto">
          <a:xfrm>
            <a:off x="8968317" y="4876800"/>
            <a:ext cx="1439333"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刹车</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45" name="左大括号 44"/>
          <p:cNvSpPr/>
          <p:nvPr/>
        </p:nvSpPr>
        <p:spPr>
          <a:xfrm>
            <a:off x="7158567" y="4165600"/>
            <a:ext cx="292100" cy="1238251"/>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46" name="TextBox 45"/>
          <p:cNvSpPr txBox="1">
            <a:spLocks noChangeArrowheads="1"/>
          </p:cNvSpPr>
          <p:nvPr/>
        </p:nvSpPr>
        <p:spPr bwMode="auto">
          <a:xfrm>
            <a:off x="6292851" y="4402667"/>
            <a:ext cx="7620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刹</a:t>
            </a:r>
            <a:endParaRPr lang="zh-CN" altLang="en-US" sz="4265" b="1">
              <a:solidFill>
                <a:srgbClr val="000000"/>
              </a:solidFill>
              <a:latin typeface="楷体" panose="02010609060101010101" pitchFamily="49" charset="-122"/>
              <a:ea typeface="楷体" panose="02010609060101010101" pitchFamily="49" charset="-122"/>
            </a:endParaRPr>
          </a:p>
        </p:txBody>
      </p:sp>
      <p:grpSp>
        <p:nvGrpSpPr>
          <p:cNvPr id="16409" name="组合 55"/>
          <p:cNvGrpSpPr/>
          <p:nvPr/>
        </p:nvGrpSpPr>
        <p:grpSpPr bwMode="auto">
          <a:xfrm>
            <a:off x="-4233" y="-27517"/>
            <a:ext cx="2675467" cy="666289"/>
            <a:chOff x="70" y="-63"/>
            <a:chExt cx="3161" cy="786"/>
          </a:xfrm>
        </p:grpSpPr>
        <p:sp>
          <p:nvSpPr>
            <p:cNvPr id="1641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49"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50" name="菱形 49"/>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randombar(horizontal)">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randombar(horizontal)">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randombar(horizontal)">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randombar(horizontal)">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randombar(horizontal)">
                                      <p:cBhvr>
                                        <p:cTn id="27" dur="5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randombar(horizontal)">
                                      <p:cBhvr>
                                        <p:cTn id="32" dur="500"/>
                                        <p:tgtEl>
                                          <p:spTgt spid="4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randombar(horizontal)">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randombar(horizontal)">
                                      <p:cBhvr>
                                        <p:cTn id="4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4" grpId="0"/>
      <p:bldP spid="36" grpId="0"/>
      <p:bldP spid="38" grpId="0"/>
      <p:bldP spid="40" grpId="0"/>
      <p:bldP spid="42"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组合 1"/>
          <p:cNvGrpSpPr/>
          <p:nvPr/>
        </p:nvGrpSpPr>
        <p:grpSpPr bwMode="auto">
          <a:xfrm>
            <a:off x="787612" y="850054"/>
            <a:ext cx="1998133" cy="642619"/>
            <a:chOff x="590709" y="680307"/>
            <a:chExt cx="1498600" cy="481397"/>
          </a:xfrm>
        </p:grpSpPr>
        <p:sp>
          <p:nvSpPr>
            <p:cNvPr id="3" name="圆角矩形 2"/>
            <p:cNvSpPr/>
            <p:nvPr/>
          </p:nvSpPr>
          <p:spPr>
            <a:xfrm rot="20326116">
              <a:off x="1604963" y="718996"/>
              <a:ext cx="442912"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4" name="圆角矩形 3"/>
            <p:cNvSpPr/>
            <p:nvPr/>
          </p:nvSpPr>
          <p:spPr>
            <a:xfrm rot="319204">
              <a:off x="1119188"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5" name="圆角矩形 4"/>
            <p:cNvSpPr/>
            <p:nvPr/>
          </p:nvSpPr>
          <p:spPr>
            <a:xfrm rot="21148334">
              <a:off x="646113"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7432" name="矩形 1"/>
            <p:cNvSpPr>
              <a:spLocks noChangeArrowheads="1"/>
            </p:cNvSpPr>
            <p:nvPr/>
          </p:nvSpPr>
          <p:spPr bwMode="auto">
            <a:xfrm>
              <a:off x="590709" y="680307"/>
              <a:ext cx="1498600"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形近字</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7414" name="TextBox 1"/>
          <p:cNvSpPr txBox="1">
            <a:spLocks noChangeArrowheads="1"/>
          </p:cNvSpPr>
          <p:nvPr/>
        </p:nvSpPr>
        <p:spPr bwMode="auto">
          <a:xfrm>
            <a:off x="1189567" y="2135717"/>
            <a:ext cx="45931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páo</a:t>
            </a:r>
            <a:r>
              <a:rPr lang="zh-CN" altLang="en-US" sz="4265" b="1">
                <a:solidFill>
                  <a:srgbClr val="000000"/>
                </a:solidFill>
                <a:latin typeface="楷体" panose="02010609060101010101" pitchFamily="49" charset="-122"/>
                <a:ea typeface="楷体" panose="02010609060101010101" pitchFamily="49" charset="-122"/>
              </a:rPr>
              <a:t>（    ）哮</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7415" name="TextBox 2"/>
          <p:cNvSpPr txBox="1">
            <a:spLocks noChangeArrowheads="1"/>
          </p:cNvSpPr>
          <p:nvPr/>
        </p:nvSpPr>
        <p:spPr bwMode="auto">
          <a:xfrm>
            <a:off x="1189567" y="3896784"/>
            <a:ext cx="384937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pào</a:t>
            </a:r>
            <a:r>
              <a:rPr lang="zh-CN" altLang="en-US" sz="4265" b="1">
                <a:solidFill>
                  <a:srgbClr val="000000"/>
                </a:solidFill>
                <a:latin typeface="楷体" panose="02010609060101010101" pitchFamily="49" charset="-122"/>
                <a:ea typeface="楷体" panose="02010609060101010101" pitchFamily="49" charset="-122"/>
              </a:rPr>
              <a:t>（    ）茶</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20488" name="TextBox 3"/>
          <p:cNvSpPr txBox="1">
            <a:spLocks noChangeArrowheads="1"/>
          </p:cNvSpPr>
          <p:nvPr/>
        </p:nvSpPr>
        <p:spPr bwMode="auto">
          <a:xfrm>
            <a:off x="6864085" y="2135717"/>
            <a:ext cx="348615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000000"/>
                </a:solidFill>
                <a:latin typeface="汉语拼音" panose="000B0604020202020204" pitchFamily="34" charset="0"/>
                <a:ea typeface="黑体" panose="02010609060101010101" pitchFamily="49" charset="-122"/>
              </a:rPr>
              <a:t>wéi</a:t>
            </a:r>
            <a:r>
              <a:rPr lang="zh-CN" altLang="en-US" sz="4265" b="1" dirty="0">
                <a:solidFill>
                  <a:srgbClr val="000000"/>
                </a:solidFill>
                <a:latin typeface="楷体" panose="02010609060101010101" pitchFamily="49" charset="-122"/>
                <a:ea typeface="楷体" panose="02010609060101010101" pitchFamily="49" charset="-122"/>
              </a:rPr>
              <a:t>（</a:t>
            </a:r>
            <a:r>
              <a:rPr lang="zh-CN" altLang="en-US" sz="4265" b="1" dirty="0">
                <a:solidFill>
                  <a:srgbClr val="FF0000"/>
                </a:solidFill>
                <a:latin typeface="楷体" panose="02010609060101010101" pitchFamily="49" charset="-122"/>
                <a:ea typeface="楷体" panose="02010609060101010101" pitchFamily="49" charset="-122"/>
              </a:rPr>
              <a:t>   </a:t>
            </a:r>
            <a:r>
              <a:rPr lang="zh-CN" altLang="en-US" sz="4265" b="1" dirty="0">
                <a:solidFill>
                  <a:srgbClr val="000000"/>
                </a:solidFill>
                <a:latin typeface="楷体" panose="02010609060101010101" pitchFamily="49" charset="-122"/>
                <a:ea typeface="楷体" panose="02010609060101010101" pitchFamily="49" charset="-122"/>
              </a:rPr>
              <a:t>）杆</a:t>
            </a:r>
            <a:endParaRPr lang="zh-CN" altLang="en-US" sz="4265" b="1" dirty="0">
              <a:solidFill>
                <a:srgbClr val="000000"/>
              </a:solidFill>
              <a:latin typeface="楷体" panose="02010609060101010101" pitchFamily="49" charset="-122"/>
              <a:ea typeface="楷体" panose="02010609060101010101" pitchFamily="49" charset="-122"/>
            </a:endParaRPr>
          </a:p>
        </p:txBody>
      </p:sp>
      <p:sp>
        <p:nvSpPr>
          <p:cNvPr id="17417" name="TextBox 4"/>
          <p:cNvSpPr txBox="1">
            <a:spLocks noChangeArrowheads="1"/>
          </p:cNvSpPr>
          <p:nvPr/>
        </p:nvSpPr>
        <p:spPr bwMode="auto">
          <a:xfrm>
            <a:off x="6936317" y="3001433"/>
            <a:ext cx="340042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dirty="0" err="1">
                <a:latin typeface="汉语拼音" panose="000B0604020202020204" pitchFamily="34" charset="0"/>
                <a:ea typeface="黑体" panose="02010609060101010101" pitchFamily="49" charset="-122"/>
              </a:rPr>
              <a:t>guì</a:t>
            </a:r>
            <a:r>
              <a:rPr lang="zh-CN" altLang="en-US" sz="4265" b="1" dirty="0">
                <a:solidFill>
                  <a:srgbClr val="000000"/>
                </a:solidFill>
                <a:latin typeface="楷体" panose="02010609060101010101" pitchFamily="49" charset="-122"/>
                <a:ea typeface="楷体" panose="02010609060101010101" pitchFamily="49" charset="-122"/>
              </a:rPr>
              <a:t>（</a:t>
            </a:r>
            <a:r>
              <a:rPr lang="zh-CN" altLang="en-US" sz="4265" b="1" dirty="0">
                <a:solidFill>
                  <a:srgbClr val="FF0000"/>
                </a:solidFill>
                <a:latin typeface="楷体" panose="02010609060101010101" pitchFamily="49" charset="-122"/>
                <a:ea typeface="楷体" panose="02010609060101010101" pitchFamily="49" charset="-122"/>
              </a:rPr>
              <a:t>   </a:t>
            </a:r>
            <a:r>
              <a:rPr lang="zh-CN" altLang="en-US" sz="4265" b="1" dirty="0">
                <a:solidFill>
                  <a:srgbClr val="000000"/>
                </a:solidFill>
                <a:latin typeface="楷体" panose="02010609060101010101" pitchFamily="49" charset="-122"/>
                <a:ea typeface="楷体" panose="02010609060101010101" pitchFamily="49" charset="-122"/>
              </a:rPr>
              <a:t>）下</a:t>
            </a:r>
            <a:endParaRPr lang="zh-CN" altLang="en-US" sz="4265" b="1" dirty="0">
              <a:solidFill>
                <a:srgbClr val="000000"/>
              </a:solidFill>
              <a:latin typeface="楷体" panose="02010609060101010101" pitchFamily="49" charset="-122"/>
              <a:ea typeface="楷体" panose="02010609060101010101" pitchFamily="49" charset="-122"/>
            </a:endParaRPr>
          </a:p>
        </p:txBody>
      </p:sp>
      <p:sp>
        <p:nvSpPr>
          <p:cNvPr id="14" name="TextBox 13"/>
          <p:cNvSpPr txBox="1">
            <a:spLocks noChangeArrowheads="1"/>
          </p:cNvSpPr>
          <p:nvPr/>
        </p:nvSpPr>
        <p:spPr bwMode="auto">
          <a:xfrm>
            <a:off x="2855384" y="2148417"/>
            <a:ext cx="7277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咆</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17420" name="TextBox 9"/>
          <p:cNvSpPr txBox="1">
            <a:spLocks noChangeArrowheads="1"/>
          </p:cNvSpPr>
          <p:nvPr/>
        </p:nvSpPr>
        <p:spPr bwMode="auto">
          <a:xfrm>
            <a:off x="1189567" y="3001433"/>
            <a:ext cx="41359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a:latin typeface="汉语拼音" panose="000B0604020202020204" pitchFamily="34" charset="0"/>
                <a:ea typeface="黑体" panose="02010609060101010101" pitchFamily="49" charset="-122"/>
              </a:rPr>
              <a:t>pǎo</a:t>
            </a:r>
            <a:r>
              <a:rPr lang="zh-CN" altLang="en-US" sz="4265" b="1">
                <a:solidFill>
                  <a:srgbClr val="000000"/>
                </a:solidFill>
                <a:latin typeface="楷体" panose="02010609060101010101" pitchFamily="49" charset="-122"/>
                <a:ea typeface="楷体" panose="02010609060101010101" pitchFamily="49" charset="-122"/>
              </a:rPr>
              <a:t>（    ）步</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9" name="TextBox 18"/>
          <p:cNvSpPr txBox="1">
            <a:spLocks noChangeArrowheads="1"/>
          </p:cNvSpPr>
          <p:nvPr/>
        </p:nvSpPr>
        <p:spPr bwMode="auto">
          <a:xfrm>
            <a:off x="2855384" y="3012017"/>
            <a:ext cx="7277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FF0000"/>
                </a:solidFill>
                <a:latin typeface="楷体" panose="02010609060101010101" pitchFamily="49" charset="-122"/>
                <a:ea typeface="楷体" panose="02010609060101010101" pitchFamily="49" charset="-122"/>
              </a:rPr>
              <a:t>跑</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22" name="左大括号 21"/>
          <p:cNvSpPr/>
          <p:nvPr/>
        </p:nvSpPr>
        <p:spPr>
          <a:xfrm>
            <a:off x="836084" y="2645833"/>
            <a:ext cx="364067" cy="1824567"/>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13328" name="TextBox 24"/>
          <p:cNvSpPr txBox="1">
            <a:spLocks noChangeArrowheads="1"/>
          </p:cNvSpPr>
          <p:nvPr/>
        </p:nvSpPr>
        <p:spPr bwMode="auto">
          <a:xfrm>
            <a:off x="2855384" y="3896784"/>
            <a:ext cx="9609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solidFill>
                  <a:srgbClr val="FF0000"/>
                </a:solidFill>
                <a:latin typeface="楷体" panose="02010609060101010101" pitchFamily="49" charset="-122"/>
                <a:ea typeface="楷体" panose="02010609060101010101" pitchFamily="49" charset="-122"/>
              </a:rPr>
              <a:t>泡</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27" name="矩形 26"/>
          <p:cNvSpPr>
            <a:spLocks noChangeArrowheads="1"/>
          </p:cNvSpPr>
          <p:nvPr/>
        </p:nvSpPr>
        <p:spPr bwMode="auto">
          <a:xfrm>
            <a:off x="8443969" y="2958213"/>
            <a:ext cx="776669"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solidFill>
                  <a:srgbClr val="FF0000"/>
                </a:solidFill>
                <a:latin typeface="楷体" panose="02010609060101010101" pitchFamily="49" charset="-122"/>
                <a:ea typeface="楷体" panose="02010609060101010101" pitchFamily="49" charset="-122"/>
              </a:rPr>
              <a:t>跪</a:t>
            </a:r>
            <a:endParaRPr lang="zh-CN" altLang="en-US" sz="4265" b="1" dirty="0">
              <a:solidFill>
                <a:srgbClr val="FF0000"/>
              </a:solidFill>
              <a:latin typeface="楷体" panose="02010609060101010101" pitchFamily="49" charset="-122"/>
              <a:ea typeface="楷体" panose="02010609060101010101" pitchFamily="49" charset="-122"/>
            </a:endParaRPr>
          </a:p>
        </p:txBody>
      </p:sp>
      <p:sp>
        <p:nvSpPr>
          <p:cNvPr id="30" name="TextBox 29"/>
          <p:cNvSpPr txBox="1">
            <a:spLocks noChangeArrowheads="1"/>
          </p:cNvSpPr>
          <p:nvPr/>
        </p:nvSpPr>
        <p:spPr bwMode="auto">
          <a:xfrm>
            <a:off x="8419555" y="3896784"/>
            <a:ext cx="8255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FF0000"/>
                </a:solidFill>
                <a:latin typeface="楷体" panose="02010609060101010101" pitchFamily="49" charset="-122"/>
                <a:ea typeface="楷体" panose="02010609060101010101" pitchFamily="49" charset="-122"/>
              </a:rPr>
              <a:t>诡</a:t>
            </a:r>
            <a:endParaRPr lang="zh-CN" altLang="en-US" sz="4265" b="1">
              <a:latin typeface="楷体" panose="02010609060101010101" pitchFamily="49" charset="-122"/>
              <a:ea typeface="楷体" panose="02010609060101010101" pitchFamily="49" charset="-122"/>
            </a:endParaRPr>
          </a:p>
        </p:txBody>
      </p:sp>
      <p:sp>
        <p:nvSpPr>
          <p:cNvPr id="17427" name="TextBox 30"/>
          <p:cNvSpPr txBox="1">
            <a:spLocks noChangeArrowheads="1"/>
          </p:cNvSpPr>
          <p:nvPr/>
        </p:nvSpPr>
        <p:spPr bwMode="auto">
          <a:xfrm>
            <a:off x="6936317" y="3896784"/>
            <a:ext cx="37676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a:latin typeface="汉语拼音" panose="000B0604020202020204" pitchFamily="34" charset="0"/>
                <a:ea typeface="黑体" panose="02010609060101010101" pitchFamily="49" charset="-122"/>
              </a:rPr>
              <a:t>guǐ</a:t>
            </a:r>
            <a:r>
              <a:rPr lang="zh-CN" altLang="en-US" sz="4265" b="1" dirty="0">
                <a:latin typeface="楷体" panose="02010609060101010101" pitchFamily="49" charset="-122"/>
                <a:ea typeface="楷体" panose="02010609060101010101" pitchFamily="49" charset="-122"/>
              </a:rPr>
              <a:t>（   ）计</a:t>
            </a:r>
            <a:endParaRPr lang="zh-CN" altLang="en-US" sz="4265" b="1" dirty="0">
              <a:latin typeface="楷体" panose="02010609060101010101" pitchFamily="49" charset="-122"/>
              <a:ea typeface="楷体" panose="02010609060101010101" pitchFamily="49" charset="-122"/>
            </a:endParaRPr>
          </a:p>
        </p:txBody>
      </p:sp>
      <p:grpSp>
        <p:nvGrpSpPr>
          <p:cNvPr id="17423" name="组合 55"/>
          <p:cNvGrpSpPr/>
          <p:nvPr/>
        </p:nvGrpSpPr>
        <p:grpSpPr bwMode="auto">
          <a:xfrm>
            <a:off x="-4233" y="-27517"/>
            <a:ext cx="2675467" cy="666289"/>
            <a:chOff x="70" y="-63"/>
            <a:chExt cx="3161" cy="786"/>
          </a:xfrm>
        </p:grpSpPr>
        <p:sp>
          <p:nvSpPr>
            <p:cNvPr id="17426"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2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9" name="菱形 2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31" name="左大括号 30"/>
          <p:cNvSpPr/>
          <p:nvPr/>
        </p:nvSpPr>
        <p:spPr>
          <a:xfrm>
            <a:off x="6629400" y="2645833"/>
            <a:ext cx="364067" cy="1824567"/>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32" name="矩形 31"/>
          <p:cNvSpPr>
            <a:spLocks noChangeArrowheads="1"/>
          </p:cNvSpPr>
          <p:nvPr/>
        </p:nvSpPr>
        <p:spPr bwMode="auto">
          <a:xfrm>
            <a:off x="8435429" y="2078567"/>
            <a:ext cx="793749"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solidFill>
                  <a:srgbClr val="FF0000"/>
                </a:solidFill>
                <a:latin typeface="楷体" panose="02010609060101010101" pitchFamily="49" charset="-122"/>
                <a:ea typeface="楷体" panose="02010609060101010101" pitchFamily="49" charset="-122"/>
              </a:rPr>
              <a:t>桅</a:t>
            </a:r>
            <a:endParaRPr lang="zh-CN" altLang="en-US" sz="4265"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randombar(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328"/>
                                        </p:tgtEl>
                                        <p:attrNameLst>
                                          <p:attrName>style.visibility</p:attrName>
                                        </p:attrNameLst>
                                      </p:cBhvr>
                                      <p:to>
                                        <p:strVal val="visible"/>
                                      </p:to>
                                    </p:set>
                                    <p:animEffect transition="in" filter="randombar(horizontal)">
                                      <p:cBhvr>
                                        <p:cTn id="17" dur="500"/>
                                        <p:tgtEl>
                                          <p:spTgt spid="1332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randombar(horizontal)">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randombar(horizontal)">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randombar(horizontal)">
                                      <p:cBhvr>
                                        <p:cTn id="3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p:bldP spid="13328" grpId="0"/>
      <p:bldP spid="27" grpId="0"/>
      <p:bldP spid="30"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组合 1"/>
          <p:cNvGrpSpPr/>
          <p:nvPr/>
        </p:nvGrpSpPr>
        <p:grpSpPr bwMode="auto">
          <a:xfrm>
            <a:off x="4946016" y="613834"/>
            <a:ext cx="2324100" cy="649180"/>
            <a:chOff x="3415824" y="715825"/>
            <a:chExt cx="1743075" cy="486312"/>
          </a:xfrm>
        </p:grpSpPr>
        <p:sp>
          <p:nvSpPr>
            <p:cNvPr id="8" name="圆角矩形 7"/>
            <p:cNvSpPr/>
            <p:nvPr/>
          </p:nvSpPr>
          <p:spPr>
            <a:xfrm rot="555800">
              <a:off x="4675187" y="715825"/>
              <a:ext cx="442913"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9" name="圆角矩形 8"/>
            <p:cNvSpPr/>
            <p:nvPr/>
          </p:nvSpPr>
          <p:spPr>
            <a:xfrm rot="20470821">
              <a:off x="4270375" y="722167"/>
              <a:ext cx="442912"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0" name="圆角矩形 9"/>
            <p:cNvSpPr/>
            <p:nvPr/>
          </p:nvSpPr>
          <p:spPr>
            <a:xfrm rot="319204">
              <a:off x="3851275"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1" name="圆角矩形 10"/>
            <p:cNvSpPr/>
            <p:nvPr/>
          </p:nvSpPr>
          <p:spPr>
            <a:xfrm rot="21148334">
              <a:off x="3441700"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8455" name="矩形 1"/>
            <p:cNvSpPr>
              <a:spLocks noChangeArrowheads="1"/>
            </p:cNvSpPr>
            <p:nvPr/>
          </p:nvSpPr>
          <p:spPr bwMode="auto">
            <a:xfrm>
              <a:off x="3415824" y="720740"/>
              <a:ext cx="1743075"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词语解释</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8438" name="矩形 15"/>
          <p:cNvSpPr>
            <a:spLocks noChangeArrowheads="1"/>
          </p:cNvSpPr>
          <p:nvPr/>
        </p:nvSpPr>
        <p:spPr bwMode="auto">
          <a:xfrm>
            <a:off x="431800" y="1028700"/>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娴熟</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2400" b="1" dirty="0"/>
          </a:p>
        </p:txBody>
      </p:sp>
      <p:sp>
        <p:nvSpPr>
          <p:cNvPr id="17" name="矩形 16"/>
          <p:cNvSpPr>
            <a:spLocks noChangeArrowheads="1"/>
          </p:cNvSpPr>
          <p:nvPr/>
        </p:nvSpPr>
        <p:spPr bwMode="auto">
          <a:xfrm>
            <a:off x="1871133" y="1028700"/>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熟练。</a:t>
            </a:r>
            <a:endParaRPr lang="zh-CN" altLang="en-US" sz="2400" b="1"/>
          </a:p>
        </p:txBody>
      </p:sp>
      <p:sp>
        <p:nvSpPr>
          <p:cNvPr id="18440" name="矩形 17"/>
          <p:cNvSpPr>
            <a:spLocks noChangeArrowheads="1"/>
          </p:cNvSpPr>
          <p:nvPr/>
        </p:nvSpPr>
        <p:spPr bwMode="auto">
          <a:xfrm>
            <a:off x="431800" y="2633133"/>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默契</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p>
        </p:txBody>
      </p:sp>
      <p:sp>
        <p:nvSpPr>
          <p:cNvPr id="19" name="矩形 18"/>
          <p:cNvSpPr>
            <a:spLocks noChangeArrowheads="1"/>
          </p:cNvSpPr>
          <p:nvPr/>
        </p:nvSpPr>
        <p:spPr bwMode="auto">
          <a:xfrm>
            <a:off x="1871133" y="2633133"/>
            <a:ext cx="100330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双方的意思没有明白说出而彼此有一致的了解。</a:t>
            </a:r>
            <a:endParaRPr lang="zh-CN" altLang="en-US" sz="2400" b="1"/>
          </a:p>
        </p:txBody>
      </p:sp>
      <p:sp>
        <p:nvSpPr>
          <p:cNvPr id="18442" name="矩形 19"/>
          <p:cNvSpPr>
            <a:spLocks noChangeArrowheads="1"/>
          </p:cNvSpPr>
          <p:nvPr/>
        </p:nvSpPr>
        <p:spPr bwMode="auto">
          <a:xfrm>
            <a:off x="431800" y="1830917"/>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镌刻</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p>
        </p:txBody>
      </p:sp>
      <p:sp>
        <p:nvSpPr>
          <p:cNvPr id="21" name="矩形 20"/>
          <p:cNvSpPr>
            <a:spLocks noChangeArrowheads="1"/>
          </p:cNvSpPr>
          <p:nvPr/>
        </p:nvSpPr>
        <p:spPr bwMode="auto">
          <a:xfrm>
            <a:off x="1871133" y="1830917"/>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雕刻。</a:t>
            </a:r>
            <a:endParaRPr lang="zh-CN" altLang="en-US" sz="2400" b="1"/>
          </a:p>
        </p:txBody>
      </p:sp>
      <p:sp>
        <p:nvSpPr>
          <p:cNvPr id="18444" name="矩形 21"/>
          <p:cNvSpPr>
            <a:spLocks noChangeArrowheads="1"/>
          </p:cNvSpPr>
          <p:nvPr/>
        </p:nvSpPr>
        <p:spPr bwMode="auto">
          <a:xfrm>
            <a:off x="431800" y="3435351"/>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澎湃</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p>
        </p:txBody>
      </p:sp>
      <p:sp>
        <p:nvSpPr>
          <p:cNvPr id="23" name="矩形 22"/>
          <p:cNvSpPr>
            <a:spLocks noChangeArrowheads="1"/>
          </p:cNvSpPr>
          <p:nvPr/>
        </p:nvSpPr>
        <p:spPr bwMode="auto">
          <a:xfrm>
            <a:off x="1871133" y="3433233"/>
            <a:ext cx="5952067"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形容波浪互相撞击。</a:t>
            </a:r>
            <a:endParaRPr lang="zh-CN" altLang="en-US" sz="2400" b="1"/>
          </a:p>
        </p:txBody>
      </p:sp>
      <p:sp>
        <p:nvSpPr>
          <p:cNvPr id="18446" name="矩形 23"/>
          <p:cNvSpPr>
            <a:spLocks noChangeArrowheads="1"/>
          </p:cNvSpPr>
          <p:nvPr/>
        </p:nvSpPr>
        <p:spPr bwMode="auto">
          <a:xfrm>
            <a:off x="431800" y="4235451"/>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浩瀚</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p>
        </p:txBody>
      </p:sp>
      <p:sp>
        <p:nvSpPr>
          <p:cNvPr id="18447" name="矩形 24"/>
          <p:cNvSpPr>
            <a:spLocks noChangeArrowheads="1"/>
          </p:cNvSpPr>
          <p:nvPr/>
        </p:nvSpPr>
        <p:spPr bwMode="auto">
          <a:xfrm>
            <a:off x="431800" y="5107517"/>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咆哮</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p>
        </p:txBody>
      </p:sp>
      <p:sp>
        <p:nvSpPr>
          <p:cNvPr id="26" name="矩形 25"/>
          <p:cNvSpPr>
            <a:spLocks noChangeArrowheads="1"/>
          </p:cNvSpPr>
          <p:nvPr/>
        </p:nvSpPr>
        <p:spPr bwMode="auto">
          <a:xfrm>
            <a:off x="1871133" y="4235451"/>
            <a:ext cx="72009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水势盛大。形容广大或繁多。</a:t>
            </a:r>
            <a:endParaRPr lang="zh-CN" altLang="en-US" sz="2400" b="1"/>
          </a:p>
        </p:txBody>
      </p:sp>
      <p:sp>
        <p:nvSpPr>
          <p:cNvPr id="27" name="矩形 26"/>
          <p:cNvSpPr>
            <a:spLocks noChangeArrowheads="1"/>
          </p:cNvSpPr>
          <p:nvPr/>
        </p:nvSpPr>
        <p:spPr bwMode="auto">
          <a:xfrm>
            <a:off x="1871133" y="5107517"/>
            <a:ext cx="9889067"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猛兽</a:t>
            </a:r>
            <a:r>
              <a:rPr lang="en-US" altLang="zh-CN"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怒吼。形容水流奔腾轰鸣</a:t>
            </a:r>
            <a:r>
              <a:rPr lang="zh-CN" altLang="en-US"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也形容人暴怒喊叫。</a:t>
            </a:r>
            <a:endParaRPr lang="zh-CN" altLang="en-US" sz="2400" b="1"/>
          </a:p>
        </p:txBody>
      </p:sp>
      <p:grpSp>
        <p:nvGrpSpPr>
          <p:cNvPr id="2" name="组合 55"/>
          <p:cNvGrpSpPr/>
          <p:nvPr/>
        </p:nvGrpSpPr>
        <p:grpSpPr bwMode="auto">
          <a:xfrm>
            <a:off x="-4233" y="-27517"/>
            <a:ext cx="2675467" cy="666289"/>
            <a:chOff x="70" y="-63"/>
            <a:chExt cx="3161" cy="786"/>
          </a:xfrm>
        </p:grpSpPr>
        <p:sp>
          <p:nvSpPr>
            <p:cNvPr id="18448"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2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9" name="菱形 2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randombar(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randombar(horizont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randombar(horizontal)">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randombar(horizontal)">
                                      <p:cBhvr>
                                        <p:cTn id="27" dur="5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randombar(horizontal)">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p:bldP spid="23"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矩形 15"/>
          <p:cNvSpPr>
            <a:spLocks noChangeArrowheads="1"/>
          </p:cNvSpPr>
          <p:nvPr/>
        </p:nvSpPr>
        <p:spPr bwMode="auto">
          <a:xfrm>
            <a:off x="2832100" y="1047751"/>
            <a:ext cx="950383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735" b="1">
                <a:latin typeface="楷体" panose="02010609060101010101" pitchFamily="49" charset="-122"/>
                <a:ea typeface="楷体" panose="02010609060101010101" pitchFamily="49" charset="-122"/>
              </a:rPr>
              <a:t>连最细微的地方也不马虎。形容办事认真。</a:t>
            </a:r>
            <a:endParaRPr lang="zh-CN" altLang="zh-CN" sz="3735" b="1">
              <a:solidFill>
                <a:srgbClr val="0000FF"/>
              </a:solidFill>
              <a:latin typeface="楷体" panose="02010609060101010101" pitchFamily="49" charset="-122"/>
              <a:ea typeface="楷体" panose="02010609060101010101" pitchFamily="49" charset="-122"/>
            </a:endParaRPr>
          </a:p>
        </p:txBody>
      </p:sp>
      <p:sp>
        <p:nvSpPr>
          <p:cNvPr id="10" name="矩形 9"/>
          <p:cNvSpPr>
            <a:spLocks noChangeArrowheads="1"/>
          </p:cNvSpPr>
          <p:nvPr/>
        </p:nvSpPr>
        <p:spPr bwMode="auto">
          <a:xfrm>
            <a:off x="2832100" y="1947333"/>
            <a:ext cx="6720417"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latin typeface="楷体" panose="02010609060101010101" pitchFamily="49" charset="-122"/>
                <a:ea typeface="楷体" panose="02010609060101010101" pitchFamily="49" charset="-122"/>
              </a:rPr>
              <a:t>形容使人感受很深</a:t>
            </a:r>
            <a:r>
              <a:rPr lang="zh-CN" altLang="en-US" sz="3735" b="1">
                <a:latin typeface="楷体" panose="02010609060101010101" pitchFamily="49" charset="-122"/>
                <a:ea typeface="楷体" panose="02010609060101010101" pitchFamily="49" charset="-122"/>
              </a:rPr>
              <a:t>，</a:t>
            </a:r>
            <a:r>
              <a:rPr lang="zh-CN" altLang="zh-CN" sz="3735" b="1">
                <a:latin typeface="楷体" panose="02010609060101010101" pitchFamily="49" charset="-122"/>
                <a:ea typeface="楷体" panose="02010609060101010101" pitchFamily="49" charset="-122"/>
              </a:rPr>
              <a:t>震动很大。</a:t>
            </a:r>
            <a:endParaRPr lang="zh-CN" altLang="en-US" sz="3735" b="1">
              <a:latin typeface="楷体" panose="02010609060101010101" pitchFamily="49" charset="-122"/>
              <a:ea typeface="楷体" panose="02010609060101010101" pitchFamily="49" charset="-122"/>
            </a:endParaRPr>
          </a:p>
        </p:txBody>
      </p:sp>
      <p:sp>
        <p:nvSpPr>
          <p:cNvPr id="11" name="矩形 10"/>
          <p:cNvSpPr>
            <a:spLocks noChangeArrowheads="1"/>
          </p:cNvSpPr>
          <p:nvPr/>
        </p:nvSpPr>
        <p:spPr bwMode="auto">
          <a:xfrm>
            <a:off x="2832100" y="2840567"/>
            <a:ext cx="7393517"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latin typeface="楷体" panose="02010609060101010101" pitchFamily="49" charset="-122"/>
                <a:ea typeface="楷体" panose="02010609060101010101" pitchFamily="49" charset="-122"/>
              </a:rPr>
              <a:t>耳朵都快震聋了。形容声音很大。</a:t>
            </a:r>
            <a:endParaRPr lang="zh-CN" altLang="en-US" sz="3735" b="1">
              <a:latin typeface="楷体" panose="02010609060101010101" pitchFamily="49" charset="-122"/>
              <a:ea typeface="楷体" panose="02010609060101010101" pitchFamily="49" charset="-122"/>
            </a:endParaRPr>
          </a:p>
        </p:txBody>
      </p:sp>
      <p:sp>
        <p:nvSpPr>
          <p:cNvPr id="18" name="矩形 17"/>
          <p:cNvSpPr>
            <a:spLocks noChangeArrowheads="1"/>
          </p:cNvSpPr>
          <p:nvPr/>
        </p:nvSpPr>
        <p:spPr bwMode="auto">
          <a:xfrm>
            <a:off x="575733" y="1054100"/>
            <a:ext cx="256730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一丝不苟</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latin typeface="楷体" panose="02010609060101010101" pitchFamily="49" charset="-122"/>
              <a:ea typeface="楷体" panose="02010609060101010101" pitchFamily="49" charset="-122"/>
            </a:endParaRPr>
          </a:p>
        </p:txBody>
      </p:sp>
      <p:sp>
        <p:nvSpPr>
          <p:cNvPr id="21" name="矩形 20"/>
          <p:cNvSpPr>
            <a:spLocks noChangeArrowheads="1"/>
          </p:cNvSpPr>
          <p:nvPr/>
        </p:nvSpPr>
        <p:spPr bwMode="auto">
          <a:xfrm>
            <a:off x="575733" y="1947333"/>
            <a:ext cx="256730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惊心动魄</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latin typeface="楷体" panose="02010609060101010101" pitchFamily="49" charset="-122"/>
              <a:ea typeface="楷体" panose="02010609060101010101" pitchFamily="49" charset="-122"/>
            </a:endParaRPr>
          </a:p>
        </p:txBody>
      </p:sp>
      <p:sp>
        <p:nvSpPr>
          <p:cNvPr id="22" name="矩形 21"/>
          <p:cNvSpPr>
            <a:spLocks noChangeArrowheads="1"/>
          </p:cNvSpPr>
          <p:nvPr/>
        </p:nvSpPr>
        <p:spPr bwMode="auto">
          <a:xfrm>
            <a:off x="575733" y="2840567"/>
            <a:ext cx="256730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FF0000"/>
                </a:solidFill>
                <a:latin typeface="楷体" panose="02010609060101010101" pitchFamily="49" charset="-122"/>
                <a:ea typeface="楷体" panose="02010609060101010101" pitchFamily="49" charset="-122"/>
              </a:rPr>
              <a:t>震耳欲聋</a:t>
            </a:r>
            <a:r>
              <a:rPr lang="zh-CN" altLang="en-US" sz="3735" b="1">
                <a:solidFill>
                  <a:srgbClr val="FF0000"/>
                </a:solidFill>
                <a:latin typeface="楷体" panose="02010609060101010101" pitchFamily="49" charset="-122"/>
                <a:ea typeface="楷体" panose="02010609060101010101" pitchFamily="49" charset="-122"/>
              </a:rPr>
              <a:t>：</a:t>
            </a:r>
            <a:endParaRPr lang="zh-CN" altLang="en-US" sz="3735" b="1">
              <a:latin typeface="楷体" panose="02010609060101010101" pitchFamily="49" charset="-122"/>
              <a:ea typeface="楷体" panose="02010609060101010101" pitchFamily="49" charset="-122"/>
            </a:endParaRPr>
          </a:p>
        </p:txBody>
      </p:sp>
      <p:grpSp>
        <p:nvGrpSpPr>
          <p:cNvPr id="19464" name="组合 55"/>
          <p:cNvGrpSpPr/>
          <p:nvPr/>
        </p:nvGrpSpPr>
        <p:grpSpPr bwMode="auto">
          <a:xfrm>
            <a:off x="-4233" y="-27517"/>
            <a:ext cx="2675467" cy="666289"/>
            <a:chOff x="70" y="-63"/>
            <a:chExt cx="3161" cy="786"/>
          </a:xfrm>
        </p:grpSpPr>
        <p:sp>
          <p:nvSpPr>
            <p:cNvPr id="19469"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6" name="矩形 2"/>
          <p:cNvSpPr>
            <a:spLocks noChangeArrowheads="1"/>
          </p:cNvSpPr>
          <p:nvPr/>
        </p:nvSpPr>
        <p:spPr bwMode="auto">
          <a:xfrm>
            <a:off x="575733" y="3735917"/>
            <a:ext cx="256730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solidFill>
                  <a:srgbClr val="FF0000"/>
                </a:solidFill>
                <a:latin typeface="楷体" panose="02010609060101010101" pitchFamily="49" charset="-122"/>
                <a:ea typeface="楷体" panose="02010609060101010101" pitchFamily="49" charset="-122"/>
              </a:rPr>
              <a:t>白手起家</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3735" b="1" dirty="0">
              <a:solidFill>
                <a:srgbClr val="FF0000"/>
              </a:solidFill>
              <a:latin typeface="楷体" panose="02010609060101010101" pitchFamily="49" charset="-122"/>
              <a:ea typeface="楷体" panose="02010609060101010101" pitchFamily="49" charset="-122"/>
            </a:endParaRPr>
          </a:p>
        </p:txBody>
      </p:sp>
      <p:sp>
        <p:nvSpPr>
          <p:cNvPr id="17" name="矩形 16"/>
          <p:cNvSpPr>
            <a:spLocks noChangeArrowheads="1"/>
          </p:cNvSpPr>
          <p:nvPr/>
        </p:nvSpPr>
        <p:spPr bwMode="auto">
          <a:xfrm>
            <a:off x="2832100" y="3735917"/>
            <a:ext cx="8947151"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比喻原来没有基础或条件很差而创立起一番事业。</a:t>
            </a:r>
            <a:endParaRPr lang="zh-CN" altLang="en-US" sz="3735" b="1">
              <a:latin typeface="楷体" panose="02010609060101010101" pitchFamily="49" charset="-122"/>
              <a:ea typeface="楷体" panose="02010609060101010101" pitchFamily="49" charset="-122"/>
            </a:endParaRPr>
          </a:p>
        </p:txBody>
      </p:sp>
      <p:sp>
        <p:nvSpPr>
          <p:cNvPr id="19" name="矩形 4"/>
          <p:cNvSpPr>
            <a:spLocks noChangeArrowheads="1"/>
          </p:cNvSpPr>
          <p:nvPr/>
        </p:nvSpPr>
        <p:spPr bwMode="auto">
          <a:xfrm>
            <a:off x="575733" y="5149851"/>
            <a:ext cx="256730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FF0000"/>
                </a:solidFill>
                <a:latin typeface="楷体" panose="02010609060101010101" pitchFamily="49" charset="-122"/>
                <a:ea typeface="楷体" panose="02010609060101010101" pitchFamily="49" charset="-122"/>
              </a:rPr>
              <a:t>殚精竭虑</a:t>
            </a:r>
            <a:r>
              <a:rPr lang="zh-CN" altLang="en-US" sz="3735" b="1">
                <a:solidFill>
                  <a:srgbClr val="FF0000"/>
                </a:solidFill>
                <a:latin typeface="楷体" panose="02010609060101010101" pitchFamily="49" charset="-122"/>
                <a:ea typeface="楷体" panose="02010609060101010101" pitchFamily="49" charset="-122"/>
              </a:rPr>
              <a:t>：</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20" name="矩形 19"/>
          <p:cNvSpPr>
            <a:spLocks noChangeArrowheads="1"/>
          </p:cNvSpPr>
          <p:nvPr/>
        </p:nvSpPr>
        <p:spPr bwMode="auto">
          <a:xfrm>
            <a:off x="2832100" y="5149851"/>
            <a:ext cx="495173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a:solidFill>
                  <a:srgbClr val="000000"/>
                </a:solidFill>
                <a:latin typeface="楷体" panose="02010609060101010101" pitchFamily="49" charset="-122"/>
                <a:ea typeface="楷体" panose="02010609060101010101" pitchFamily="49" charset="-122"/>
              </a:rPr>
              <a:t>用尽精力</a:t>
            </a:r>
            <a:r>
              <a:rPr lang="zh-CN" altLang="en-US"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费尽心思。</a:t>
            </a:r>
            <a:endParaRPr lang="zh-CN" altLang="en-US" sz="3735" b="1">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randombar(horizontal)">
                                      <p:cBhvr>
                                        <p:cTn id="7" dur="500"/>
                                        <p:tgtEl>
                                          <p:spTgt spid="2355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randombar(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randombar(horizontal)">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10" grpId="0"/>
      <p:bldP spid="11" grpId="0"/>
      <p:bldP spid="17"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矩形 1"/>
          <p:cNvSpPr>
            <a:spLocks noChangeArrowheads="1"/>
          </p:cNvSpPr>
          <p:nvPr/>
        </p:nvSpPr>
        <p:spPr bwMode="auto">
          <a:xfrm>
            <a:off x="450851" y="933451"/>
            <a:ext cx="11292416" cy="181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dirty="0">
                <a:latin typeface="宋体" panose="02010600030101010101" pitchFamily="2" charset="-122"/>
              </a:rPr>
              <a:t>    默读课文，说说课文是按照什么顺序进行叙述的，并找出我国航母舰载战斗机首架次成功着舰的几个主要环节。</a:t>
            </a:r>
            <a:endParaRPr lang="zh-CN" altLang="en-US" sz="2400" b="1" dirty="0">
              <a:latin typeface="宋体" panose="02010600030101010101" pitchFamily="2" charset="-122"/>
            </a:endParaRPr>
          </a:p>
        </p:txBody>
      </p:sp>
      <p:sp>
        <p:nvSpPr>
          <p:cNvPr id="21510" name="矩形 4"/>
          <p:cNvSpPr>
            <a:spLocks noChangeArrowheads="1"/>
          </p:cNvSpPr>
          <p:nvPr/>
        </p:nvSpPr>
        <p:spPr bwMode="auto">
          <a:xfrm>
            <a:off x="2417233" y="2755900"/>
            <a:ext cx="735753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735" b="1" dirty="0">
                <a:latin typeface="楷体" panose="02010609060101010101" pitchFamily="49" charset="-122"/>
                <a:ea typeface="楷体" panose="02010609060101010101" pitchFamily="49" charset="-122"/>
              </a:rPr>
              <a:t>课文</a:t>
            </a:r>
            <a:r>
              <a:rPr lang="zh-CN" altLang="en-US" sz="3735" b="1" dirty="0">
                <a:latin typeface="楷体" panose="02010609060101010101" pitchFamily="49" charset="-122"/>
                <a:ea typeface="楷体" panose="02010609060101010101" pitchFamily="49" charset="-122"/>
              </a:rPr>
              <a:t>是</a:t>
            </a:r>
            <a:r>
              <a:rPr lang="zh-CN" altLang="zh-CN" sz="3735" b="1" dirty="0">
                <a:latin typeface="楷体" panose="02010609060101010101" pitchFamily="49" charset="-122"/>
                <a:ea typeface="楷体" panose="02010609060101010101" pitchFamily="49" charset="-122"/>
              </a:rPr>
              <a:t>按照</a:t>
            </a:r>
            <a:r>
              <a:rPr lang="zh-CN" altLang="zh-CN" sz="3735" b="1" dirty="0">
                <a:solidFill>
                  <a:srgbClr val="FF0000"/>
                </a:solidFill>
                <a:latin typeface="楷体" panose="02010609060101010101" pitchFamily="49" charset="-122"/>
                <a:ea typeface="楷体" panose="02010609060101010101" pitchFamily="49" charset="-122"/>
              </a:rPr>
              <a:t>时间</a:t>
            </a:r>
            <a:r>
              <a:rPr lang="zh-CN" altLang="zh-CN" sz="3735" b="1" dirty="0">
                <a:latin typeface="楷体" panose="02010609060101010101" pitchFamily="49" charset="-122"/>
                <a:ea typeface="楷体" panose="02010609060101010101" pitchFamily="49" charset="-122"/>
              </a:rPr>
              <a:t>顺序</a:t>
            </a:r>
            <a:r>
              <a:rPr lang="zh-CN" altLang="en-US" sz="3735" b="1" dirty="0">
                <a:latin typeface="楷体" panose="02010609060101010101" pitchFamily="49" charset="-122"/>
                <a:ea typeface="楷体" panose="02010609060101010101" pitchFamily="49" charset="-122"/>
              </a:rPr>
              <a:t>进行叙述的。</a:t>
            </a:r>
            <a:endParaRPr lang="zh-CN" altLang="en-US" sz="3735" b="1" dirty="0">
              <a:latin typeface="楷体" panose="02010609060101010101" pitchFamily="49" charset="-122"/>
              <a:ea typeface="楷体" panose="02010609060101010101" pitchFamily="49" charset="-122"/>
            </a:endParaRPr>
          </a:p>
        </p:txBody>
      </p:sp>
      <p:sp>
        <p:nvSpPr>
          <p:cNvPr id="21511" name="矩形 6"/>
          <p:cNvSpPr>
            <a:spLocks noChangeArrowheads="1"/>
          </p:cNvSpPr>
          <p:nvPr/>
        </p:nvSpPr>
        <p:spPr bwMode="auto">
          <a:xfrm>
            <a:off x="558800" y="4055533"/>
            <a:ext cx="2188633" cy="115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3465" b="1">
                <a:solidFill>
                  <a:srgbClr val="FF0000"/>
                </a:solidFill>
                <a:latin typeface="楷体" panose="02010609060101010101" pitchFamily="49" charset="-122"/>
                <a:ea typeface="楷体" panose="02010609060101010101" pitchFamily="49" charset="-122"/>
              </a:rPr>
              <a:t>着舰前检查准备</a:t>
            </a:r>
            <a:endParaRPr lang="zh-CN" altLang="en-US" sz="3465" b="1">
              <a:solidFill>
                <a:srgbClr val="FF0000"/>
              </a:solidFill>
              <a:latin typeface="楷体" panose="02010609060101010101" pitchFamily="49" charset="-122"/>
              <a:ea typeface="楷体" panose="02010609060101010101" pitchFamily="49" charset="-122"/>
            </a:endParaRPr>
          </a:p>
        </p:txBody>
      </p:sp>
      <p:sp>
        <p:nvSpPr>
          <p:cNvPr id="21512" name="矩形 7"/>
          <p:cNvSpPr>
            <a:spLocks noChangeArrowheads="1"/>
          </p:cNvSpPr>
          <p:nvPr/>
        </p:nvSpPr>
        <p:spPr bwMode="auto">
          <a:xfrm>
            <a:off x="3181351" y="4055533"/>
            <a:ext cx="3263900" cy="115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3465" b="1">
                <a:solidFill>
                  <a:srgbClr val="FF0000"/>
                </a:solidFill>
                <a:latin typeface="楷体" panose="02010609060101010101" pitchFamily="49" charset="-122"/>
                <a:ea typeface="楷体" panose="02010609060101010101" pitchFamily="49" charset="-122"/>
              </a:rPr>
              <a:t>指挥调整战机的着舰姿态</a:t>
            </a:r>
            <a:endParaRPr lang="zh-CN" altLang="en-US" sz="3465">
              <a:solidFill>
                <a:srgbClr val="FF0000"/>
              </a:solidFill>
            </a:endParaRPr>
          </a:p>
        </p:txBody>
      </p:sp>
      <p:sp>
        <p:nvSpPr>
          <p:cNvPr id="21513" name="矩形 8"/>
          <p:cNvSpPr>
            <a:spLocks noChangeArrowheads="1"/>
          </p:cNvSpPr>
          <p:nvPr/>
        </p:nvSpPr>
        <p:spPr bwMode="auto">
          <a:xfrm>
            <a:off x="7101417" y="4248151"/>
            <a:ext cx="1953260"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465" b="1">
                <a:solidFill>
                  <a:srgbClr val="FF0000"/>
                </a:solidFill>
                <a:latin typeface="楷体" panose="02010609060101010101" pitchFamily="49" charset="-122"/>
                <a:ea typeface="楷体" panose="02010609060101010101" pitchFamily="49" charset="-122"/>
              </a:rPr>
              <a:t>成功着舰</a:t>
            </a:r>
            <a:endParaRPr lang="zh-CN" altLang="en-US" sz="3465">
              <a:solidFill>
                <a:srgbClr val="FF0000"/>
              </a:solidFill>
            </a:endParaRPr>
          </a:p>
        </p:txBody>
      </p:sp>
      <p:sp>
        <p:nvSpPr>
          <p:cNvPr id="21514" name="矩形 9"/>
          <p:cNvSpPr>
            <a:spLocks noChangeArrowheads="1"/>
          </p:cNvSpPr>
          <p:nvPr/>
        </p:nvSpPr>
        <p:spPr bwMode="auto">
          <a:xfrm>
            <a:off x="9855200" y="4301067"/>
            <a:ext cx="1953260"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465" b="1">
                <a:solidFill>
                  <a:srgbClr val="FF0000"/>
                </a:solidFill>
                <a:latin typeface="楷体" panose="02010609060101010101" pitchFamily="49" charset="-122"/>
                <a:ea typeface="楷体" panose="02010609060101010101" pitchFamily="49" charset="-122"/>
              </a:rPr>
              <a:t>欢呼庆祝</a:t>
            </a:r>
            <a:endParaRPr lang="zh-CN" altLang="en-US" sz="3465">
              <a:solidFill>
                <a:srgbClr val="FF0000"/>
              </a:solidFill>
            </a:endParaRPr>
          </a:p>
        </p:txBody>
      </p:sp>
      <p:sp>
        <p:nvSpPr>
          <p:cNvPr id="11" name="右箭头 10"/>
          <p:cNvSpPr/>
          <p:nvPr/>
        </p:nvSpPr>
        <p:spPr>
          <a:xfrm>
            <a:off x="2753784" y="4400551"/>
            <a:ext cx="673100" cy="4402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6" name="右箭头 15"/>
          <p:cNvSpPr/>
          <p:nvPr/>
        </p:nvSpPr>
        <p:spPr>
          <a:xfrm>
            <a:off x="6445251" y="4400551"/>
            <a:ext cx="673100" cy="4402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7" name="右箭头 16"/>
          <p:cNvSpPr/>
          <p:nvPr/>
        </p:nvSpPr>
        <p:spPr>
          <a:xfrm>
            <a:off x="9179984" y="4400551"/>
            <a:ext cx="670983" cy="4402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nvGrpSpPr>
          <p:cNvPr id="20491" name="组合 8"/>
          <p:cNvGrpSpPr/>
          <p:nvPr/>
        </p:nvGrpSpPr>
        <p:grpSpPr bwMode="auto">
          <a:xfrm>
            <a:off x="0" y="-27517"/>
            <a:ext cx="2675467" cy="666289"/>
            <a:chOff x="70" y="-63"/>
            <a:chExt cx="3161" cy="786"/>
          </a:xfrm>
        </p:grpSpPr>
        <p:sp>
          <p:nvSpPr>
            <p:cNvPr id="20492"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整体感知</a:t>
              </a:r>
              <a:endParaRPr kumimoji="1" lang="zh-CN" altLang="en-US" sz="3735">
                <a:latin typeface="黑体" panose="02010609060101010101" pitchFamily="49" charset="-122"/>
                <a:ea typeface="黑体" panose="02010609060101010101" pitchFamily="49" charset="-122"/>
              </a:endParaRPr>
            </a:p>
          </p:txBody>
        </p:sp>
        <p:cxnSp>
          <p:nvCxnSpPr>
            <p:cNvPr id="1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1510"/>
                                        </p:tgtEl>
                                        <p:attrNameLst>
                                          <p:attrName>style.visibility</p:attrName>
                                        </p:attrNameLst>
                                      </p:cBhvr>
                                      <p:to>
                                        <p:strVal val="visible"/>
                                      </p:to>
                                    </p:set>
                                    <p:animEffect transition="in" filter="randombar(horizontal)">
                                      <p:cBhvr>
                                        <p:cTn id="7" dur="500"/>
                                        <p:tgtEl>
                                          <p:spTgt spid="215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1511"/>
                                        </p:tgtEl>
                                        <p:attrNameLst>
                                          <p:attrName>style.visibility</p:attrName>
                                        </p:attrNameLst>
                                      </p:cBhvr>
                                      <p:to>
                                        <p:strVal val="visible"/>
                                      </p:to>
                                    </p:set>
                                    <p:animEffect transition="in" filter="randombar(horizontal)">
                                      <p:cBhvr>
                                        <p:cTn id="12" dur="500"/>
                                        <p:tgtEl>
                                          <p:spTgt spid="215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1512"/>
                                        </p:tgtEl>
                                        <p:attrNameLst>
                                          <p:attrName>style.visibility</p:attrName>
                                        </p:attrNameLst>
                                      </p:cBhvr>
                                      <p:to>
                                        <p:strVal val="visible"/>
                                      </p:to>
                                    </p:set>
                                    <p:animEffect transition="in" filter="randombar(horizontal)">
                                      <p:cBhvr>
                                        <p:cTn id="22" dur="500"/>
                                        <p:tgtEl>
                                          <p:spTgt spid="215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1513"/>
                                        </p:tgtEl>
                                        <p:attrNameLst>
                                          <p:attrName>style.visibility</p:attrName>
                                        </p:attrNameLst>
                                      </p:cBhvr>
                                      <p:to>
                                        <p:strVal val="visible"/>
                                      </p:to>
                                    </p:set>
                                    <p:animEffect transition="in" filter="randombar(horizontal)">
                                      <p:cBhvr>
                                        <p:cTn id="32" dur="500"/>
                                        <p:tgtEl>
                                          <p:spTgt spid="215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1514"/>
                                        </p:tgtEl>
                                        <p:attrNameLst>
                                          <p:attrName>style.visibility</p:attrName>
                                        </p:attrNameLst>
                                      </p:cBhvr>
                                      <p:to>
                                        <p:strVal val="visible"/>
                                      </p:to>
                                    </p:set>
                                    <p:animEffect transition="in" filter="randombar(horizontal)">
                                      <p:cBhvr>
                                        <p:cTn id="42" dur="500"/>
                                        <p:tgtEl>
                                          <p:spTgt spid="21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p:bldP spid="21511" grpId="0"/>
      <p:bldP spid="21512" grpId="0"/>
      <p:bldP spid="21513" grpId="0"/>
      <p:bldP spid="21514" grpId="0"/>
      <p:bldP spid="11" grpId="0" bldLvl="0" animBg="1"/>
      <p:bldP spid="16" grpId="0" bldLvl="0" animBg="1"/>
      <p:bldP spid="1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071033" y="1405467"/>
            <a:ext cx="10049933" cy="3367617"/>
            <a:chOff x="1187450" y="1054100"/>
            <a:chExt cx="7537450" cy="2525762"/>
          </a:xfrm>
        </p:grpSpPr>
        <p:pic>
          <p:nvPicPr>
            <p:cNvPr id="21511"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95450" y="1054100"/>
              <a:ext cx="7029450" cy="25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矩形 2"/>
            <p:cNvSpPr>
              <a:spLocks noChangeArrowheads="1"/>
            </p:cNvSpPr>
            <p:nvPr/>
          </p:nvSpPr>
          <p:spPr bwMode="auto">
            <a:xfrm>
              <a:off x="2484438" y="1336675"/>
              <a:ext cx="5903912" cy="162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3735" dirty="0">
                  <a:solidFill>
                    <a:srgbClr val="A96A00"/>
                  </a:solidFill>
                  <a:latin typeface="黑体" panose="02010609060101010101" pitchFamily="49" charset="-122"/>
                  <a:ea typeface="黑体" panose="02010609060101010101" pitchFamily="49" charset="-122"/>
                </a:rPr>
                <a:t>    阅读课文，找出正面描写我国航母舰载战斗机首架次成功着舰的情景的句子，并认真品读。</a:t>
              </a:r>
              <a:endParaRPr lang="zh-CN" altLang="en-US" sz="3735" dirty="0">
                <a:solidFill>
                  <a:srgbClr val="A96A00"/>
                </a:solidFill>
                <a:latin typeface="黑体" panose="02010609060101010101" pitchFamily="49" charset="-122"/>
                <a:ea typeface="黑体" panose="02010609060101010101" pitchFamily="49" charset="-122"/>
              </a:endParaRPr>
            </a:p>
          </p:txBody>
        </p:sp>
      </p:grpSp>
      <p:grpSp>
        <p:nvGrpSpPr>
          <p:cNvPr id="21507" name="组合 15"/>
          <p:cNvGrpSpPr/>
          <p:nvPr/>
        </p:nvGrpSpPr>
        <p:grpSpPr bwMode="auto">
          <a:xfrm>
            <a:off x="59267" y="-52917"/>
            <a:ext cx="2675467" cy="665959"/>
            <a:chOff x="70" y="-63"/>
            <a:chExt cx="3160" cy="788"/>
          </a:xfrm>
        </p:grpSpPr>
        <p:sp>
          <p:nvSpPr>
            <p:cNvPr id="21508"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矩形 5"/>
          <p:cNvSpPr>
            <a:spLocks noChangeArrowheads="1"/>
          </p:cNvSpPr>
          <p:nvPr/>
        </p:nvSpPr>
        <p:spPr bwMode="auto">
          <a:xfrm>
            <a:off x="3119669" y="781051"/>
            <a:ext cx="8447915" cy="3542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en-US" altLang="zh-CN" sz="3735" b="1" dirty="0">
                <a:solidFill>
                  <a:srgbClr val="000000"/>
                </a:solidFill>
                <a:latin typeface="楷体" panose="02010609060101010101" pitchFamily="49" charset="-122"/>
                <a:ea typeface="楷体" panose="02010609060101010101" pitchFamily="49" charset="-122"/>
              </a:rPr>
              <a:t>    </a:t>
            </a:r>
            <a:r>
              <a:rPr lang="zh-CN" altLang="zh-CN" sz="3735" b="1" dirty="0">
                <a:solidFill>
                  <a:srgbClr val="000000"/>
                </a:solidFill>
                <a:latin typeface="楷体" panose="02010609060101010101" pitchFamily="49" charset="-122"/>
                <a:ea typeface="楷体" panose="02010609060101010101" pitchFamily="49" charset="-122"/>
              </a:rPr>
              <a:t>发动机的咆哮声越来越大</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舰载机越来越近了。绕舰一转弯</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二转弯</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放下起落架</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放下尾钩</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歼</a:t>
            </a:r>
            <a:r>
              <a:rPr lang="en-US" altLang="zh-CN" sz="3735" b="1" dirty="0">
                <a:solidFill>
                  <a:srgbClr val="000000"/>
                </a:solidFill>
                <a:latin typeface="楷体" panose="02010609060101010101" pitchFamily="49" charset="-122"/>
                <a:ea typeface="楷体" panose="02010609060101010101" pitchFamily="49" charset="-122"/>
              </a:rPr>
              <a:t>-15</a:t>
            </a:r>
            <a:r>
              <a:rPr lang="zh-CN" altLang="zh-CN" sz="3735" b="1" dirty="0">
                <a:solidFill>
                  <a:srgbClr val="000000"/>
                </a:solidFill>
                <a:latin typeface="楷体" panose="02010609060101010101" pitchFamily="49" charset="-122"/>
                <a:ea typeface="楷体" panose="02010609060101010101" pitchFamily="49" charset="-122"/>
              </a:rPr>
              <a:t>舰载机像</a:t>
            </a:r>
            <a:r>
              <a:rPr lang="zh-CN" altLang="zh-CN" sz="3735" b="1" u="sng" dirty="0">
                <a:uFill>
                  <a:solidFill>
                    <a:srgbClr val="FF0000"/>
                  </a:solidFill>
                </a:uFill>
                <a:latin typeface="楷体" panose="02010609060101010101" pitchFamily="49" charset="-122"/>
                <a:ea typeface="楷体" panose="02010609060101010101" pitchFamily="49" charset="-122"/>
              </a:rPr>
              <a:t>凌波海燕</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轻巧灵活地调整好姿态飞至舰艉后上方</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对准甲板跑道</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以几近完美的轨迹迅速下滑。</a:t>
            </a:r>
            <a:endParaRPr lang="zh-CN" altLang="en-US" sz="3735" b="1" dirty="0">
              <a:solidFill>
                <a:srgbClr val="000000"/>
              </a:solidFill>
              <a:latin typeface="楷体" panose="02010609060101010101" pitchFamily="49" charset="-122"/>
              <a:ea typeface="楷体" panose="02010609060101010101" pitchFamily="49" charset="-122"/>
            </a:endParaRPr>
          </a:p>
        </p:txBody>
      </p:sp>
      <p:sp>
        <p:nvSpPr>
          <p:cNvPr id="7" name="矩形 6"/>
          <p:cNvSpPr>
            <a:spLocks noChangeArrowheads="1"/>
          </p:cNvSpPr>
          <p:nvPr/>
        </p:nvSpPr>
        <p:spPr bwMode="auto">
          <a:xfrm>
            <a:off x="431371" y="4475119"/>
            <a:ext cx="11232224" cy="181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735" b="1" dirty="0">
                <a:solidFill>
                  <a:srgbClr val="FF0000"/>
                </a:solidFill>
                <a:latin typeface="楷体" panose="02010609060101010101" pitchFamily="49" charset="-122"/>
                <a:ea typeface="楷体" panose="02010609060101010101" pitchFamily="49" charset="-122"/>
              </a:rPr>
              <a:t>    </a:t>
            </a:r>
            <a:r>
              <a:rPr lang="zh-CN" altLang="en-US" sz="3735" b="1" dirty="0">
                <a:solidFill>
                  <a:srgbClr val="FF0000"/>
                </a:solidFill>
                <a:latin typeface="楷体" panose="02010609060101010101" pitchFamily="49" charset="-122"/>
                <a:ea typeface="楷体" panose="02010609060101010101" pitchFamily="49" charset="-122"/>
              </a:rPr>
              <a:t>这段话对舰载机进行了细致的</a:t>
            </a:r>
            <a:r>
              <a:rPr lang="zh-CN" altLang="zh-CN" sz="3735" b="1" dirty="0">
                <a:solidFill>
                  <a:srgbClr val="0070C0"/>
                </a:solidFill>
                <a:latin typeface="楷体" panose="02010609060101010101" pitchFamily="49" charset="-122"/>
                <a:ea typeface="楷体" panose="02010609060101010101" pitchFamily="49" charset="-122"/>
              </a:rPr>
              <a:t>动作描写</a:t>
            </a:r>
            <a:r>
              <a:rPr lang="zh-CN" altLang="en-US" sz="3735" b="1" dirty="0">
                <a:solidFill>
                  <a:srgbClr val="FF0000"/>
                </a:solidFill>
                <a:latin typeface="楷体" panose="02010609060101010101" pitchFamily="49" charset="-122"/>
                <a:ea typeface="楷体" panose="02010609060101010101" pitchFamily="49" charset="-122"/>
              </a:rPr>
              <a:t>，并运用</a:t>
            </a:r>
            <a:r>
              <a:rPr lang="zh-CN" altLang="zh-CN" sz="3735" b="1" dirty="0">
                <a:solidFill>
                  <a:srgbClr val="0070C0"/>
                </a:solidFill>
                <a:latin typeface="楷体" panose="02010609060101010101" pitchFamily="49" charset="-122"/>
                <a:ea typeface="楷体" panose="02010609060101010101" pitchFamily="49" charset="-122"/>
              </a:rPr>
              <a:t>比喻</a:t>
            </a:r>
            <a:r>
              <a:rPr lang="zh-CN" altLang="zh-CN" sz="3735" b="1" dirty="0">
                <a:solidFill>
                  <a:srgbClr val="FF0000"/>
                </a:solidFill>
                <a:latin typeface="楷体" panose="02010609060101010101" pitchFamily="49" charset="-122"/>
                <a:ea typeface="楷体" panose="02010609060101010101" pitchFamily="49" charset="-122"/>
              </a:rPr>
              <a:t>的修辞手法</a:t>
            </a:r>
            <a:r>
              <a:rPr lang="zh-CN" altLang="en-US" sz="3735" b="1" dirty="0">
                <a:solidFill>
                  <a:srgbClr val="FF0000"/>
                </a:solidFill>
                <a:latin typeface="楷体" panose="02010609060101010101" pitchFamily="49" charset="-122"/>
                <a:ea typeface="楷体" panose="02010609060101010101" pitchFamily="49" charset="-122"/>
              </a:rPr>
              <a:t>，</a:t>
            </a:r>
            <a:r>
              <a:rPr lang="zh-CN" altLang="zh-CN" sz="3735" b="1" dirty="0">
                <a:solidFill>
                  <a:srgbClr val="0070C0"/>
                </a:solidFill>
                <a:latin typeface="楷体" panose="02010609060101010101" pitchFamily="49" charset="-122"/>
                <a:ea typeface="楷体" panose="02010609060101010101" pitchFamily="49" charset="-122"/>
              </a:rPr>
              <a:t>把</a:t>
            </a:r>
            <a:r>
              <a:rPr lang="zh-CN" altLang="zh-CN" sz="3735" b="1" dirty="0">
                <a:solidFill>
                  <a:srgbClr val="FF0000"/>
                </a:solidFill>
                <a:latin typeface="楷体" panose="02010609060101010101" pitchFamily="49" charset="-122"/>
                <a:ea typeface="楷体" panose="02010609060101010101" pitchFamily="49" charset="-122"/>
              </a:rPr>
              <a:t>舰载机</a:t>
            </a:r>
            <a:r>
              <a:rPr lang="zh-CN" altLang="zh-CN" sz="3735" b="1" dirty="0">
                <a:solidFill>
                  <a:srgbClr val="0070C0"/>
                </a:solidFill>
                <a:latin typeface="楷体" panose="02010609060101010101" pitchFamily="49" charset="-122"/>
                <a:ea typeface="楷体" panose="02010609060101010101" pitchFamily="49" charset="-122"/>
              </a:rPr>
              <a:t>比作</a:t>
            </a:r>
            <a:r>
              <a:rPr lang="zh-CN" altLang="zh-CN" sz="3735" b="1" dirty="0">
                <a:solidFill>
                  <a:srgbClr val="FF0000"/>
                </a:solidFill>
                <a:latin typeface="楷体" panose="02010609060101010101" pitchFamily="49" charset="-122"/>
                <a:ea typeface="楷体" panose="02010609060101010101" pitchFamily="49" charset="-122"/>
              </a:rPr>
              <a:t>凌波海燕</a:t>
            </a:r>
            <a:r>
              <a:rPr lang="zh-CN" altLang="en-US" sz="3735" b="1" dirty="0">
                <a:solidFill>
                  <a:srgbClr val="FF0000"/>
                </a:solidFill>
                <a:latin typeface="楷体" panose="02010609060101010101" pitchFamily="49" charset="-122"/>
                <a:ea typeface="楷体" panose="02010609060101010101" pitchFamily="49" charset="-122"/>
              </a:rPr>
              <a:t>，</a:t>
            </a:r>
            <a:r>
              <a:rPr lang="zh-CN" altLang="zh-CN" sz="3735" b="1" dirty="0">
                <a:solidFill>
                  <a:srgbClr val="FF0000"/>
                </a:solidFill>
                <a:latin typeface="楷体" panose="02010609060101010101" pitchFamily="49" charset="-122"/>
                <a:ea typeface="楷体" panose="02010609060101010101" pitchFamily="49" charset="-122"/>
              </a:rPr>
              <a:t>生动形象地</a:t>
            </a:r>
            <a:r>
              <a:rPr lang="zh-CN" altLang="zh-CN" sz="3735" b="1" dirty="0">
                <a:solidFill>
                  <a:srgbClr val="0070C0"/>
                </a:solidFill>
                <a:latin typeface="楷体" panose="02010609060101010101" pitchFamily="49" charset="-122"/>
                <a:ea typeface="楷体" panose="02010609060101010101" pitchFamily="49" charset="-122"/>
              </a:rPr>
              <a:t>表现了舰载机在空中滑翔时的轻巧和灵活。</a:t>
            </a:r>
            <a:endParaRPr lang="zh-CN" altLang="zh-CN" sz="3735" b="1" dirty="0">
              <a:solidFill>
                <a:srgbClr val="0070C0"/>
              </a:solidFill>
              <a:latin typeface="楷体" panose="02010609060101010101" pitchFamily="49" charset="-122"/>
              <a:ea typeface="楷体" panose="02010609060101010101" pitchFamily="49" charset="-122"/>
            </a:endParaRPr>
          </a:p>
        </p:txBody>
      </p:sp>
      <p:grpSp>
        <p:nvGrpSpPr>
          <p:cNvPr id="23556" name="组合 15"/>
          <p:cNvGrpSpPr/>
          <p:nvPr/>
        </p:nvGrpSpPr>
        <p:grpSpPr bwMode="auto">
          <a:xfrm>
            <a:off x="59267" y="-52917"/>
            <a:ext cx="2675467" cy="665959"/>
            <a:chOff x="70" y="-63"/>
            <a:chExt cx="3160" cy="788"/>
          </a:xfrm>
        </p:grpSpPr>
        <p:sp>
          <p:nvSpPr>
            <p:cNvPr id="2355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pic>
        <p:nvPicPr>
          <p:cNvPr id="2" name="图片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74909" y="1531547"/>
            <a:ext cx="2758953" cy="206921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矩形 1"/>
          <p:cNvSpPr>
            <a:spLocks noChangeArrowheads="1"/>
          </p:cNvSpPr>
          <p:nvPr/>
        </p:nvSpPr>
        <p:spPr bwMode="auto">
          <a:xfrm>
            <a:off x="3071284" y="1701800"/>
            <a:ext cx="604943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a:latin typeface="楷体" panose="02010609060101010101" pitchFamily="49" charset="-122"/>
                <a:ea typeface="楷体" panose="02010609060101010101" pitchFamily="49" charset="-122"/>
              </a:rPr>
              <a:t>声如千骑疾，气卷万山来。</a:t>
            </a:r>
            <a:endParaRPr lang="en-US" altLang="zh-CN" sz="3735" b="1">
              <a:latin typeface="楷体" panose="02010609060101010101" pitchFamily="49" charset="-122"/>
              <a:ea typeface="楷体" panose="02010609060101010101" pitchFamily="49" charset="-122"/>
            </a:endParaRPr>
          </a:p>
        </p:txBody>
      </p:sp>
      <p:sp>
        <p:nvSpPr>
          <p:cNvPr id="25604" name="矩形 1"/>
          <p:cNvSpPr>
            <a:spLocks noChangeArrowheads="1"/>
          </p:cNvSpPr>
          <p:nvPr/>
        </p:nvSpPr>
        <p:spPr bwMode="auto">
          <a:xfrm>
            <a:off x="1102784" y="3054351"/>
            <a:ext cx="9986433" cy="181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a:solidFill>
                  <a:srgbClr val="FF0000"/>
                </a:solidFill>
                <a:latin typeface="楷体" panose="02010609060101010101" pitchFamily="49" charset="-122"/>
                <a:ea typeface="楷体" panose="02010609060101010101" pitchFamily="49" charset="-122"/>
              </a:rPr>
              <a:t>    运用</a:t>
            </a:r>
            <a:r>
              <a:rPr lang="zh-CN" altLang="en-US" sz="3735" b="1">
                <a:solidFill>
                  <a:srgbClr val="0070C0"/>
                </a:solidFill>
                <a:latin typeface="楷体" panose="02010609060101010101" pitchFamily="49" charset="-122"/>
                <a:ea typeface="楷体" panose="02010609060101010101" pitchFamily="49" charset="-122"/>
              </a:rPr>
              <a:t>对偶</a:t>
            </a:r>
            <a:r>
              <a:rPr lang="zh-CN" altLang="en-US" sz="3735" b="1">
                <a:solidFill>
                  <a:srgbClr val="FF0000"/>
                </a:solidFill>
                <a:latin typeface="楷体" panose="02010609060101010101" pitchFamily="49" charset="-122"/>
                <a:ea typeface="楷体" panose="02010609060101010101" pitchFamily="49" charset="-122"/>
              </a:rPr>
              <a:t>和</a:t>
            </a:r>
            <a:r>
              <a:rPr lang="zh-CN" altLang="en-US" sz="3735" b="1">
                <a:solidFill>
                  <a:srgbClr val="0070C0"/>
                </a:solidFill>
                <a:latin typeface="楷体" panose="02010609060101010101" pitchFamily="49" charset="-122"/>
                <a:ea typeface="楷体" panose="02010609060101010101" pitchFamily="49" charset="-122"/>
              </a:rPr>
              <a:t>比喻</a:t>
            </a:r>
            <a:r>
              <a:rPr lang="zh-CN" altLang="en-US" sz="3735" b="1">
                <a:solidFill>
                  <a:srgbClr val="FF0000"/>
                </a:solidFill>
                <a:latin typeface="楷体" panose="02010609060101010101" pitchFamily="49" charset="-122"/>
                <a:ea typeface="楷体" panose="02010609060101010101" pitchFamily="49" charset="-122"/>
              </a:rPr>
              <a:t>的修辞手法，增强文章气势，生动形象地表现了战斗机着舰时的</a:t>
            </a:r>
            <a:r>
              <a:rPr lang="zh-CN" altLang="en-US" sz="3735" b="1">
                <a:solidFill>
                  <a:srgbClr val="0070C0"/>
                </a:solidFill>
                <a:latin typeface="楷体" panose="02010609060101010101" pitchFamily="49" charset="-122"/>
                <a:ea typeface="楷体" panose="02010609060101010101" pitchFamily="49" charset="-122"/>
              </a:rPr>
              <a:t>浩大声势，具有感染力。</a:t>
            </a:r>
            <a:endParaRPr lang="zh-CN" altLang="en-US" sz="3735" b="1">
              <a:solidFill>
                <a:srgbClr val="0070C0"/>
              </a:solidFill>
              <a:latin typeface="楷体" panose="02010609060101010101" pitchFamily="49" charset="-122"/>
              <a:ea typeface="楷体" panose="02010609060101010101" pitchFamily="49" charset="-122"/>
            </a:endParaRPr>
          </a:p>
        </p:txBody>
      </p:sp>
      <p:grpSp>
        <p:nvGrpSpPr>
          <p:cNvPr id="24580" name="组合 15"/>
          <p:cNvGrpSpPr/>
          <p:nvPr/>
        </p:nvGrpSpPr>
        <p:grpSpPr bwMode="auto">
          <a:xfrm>
            <a:off x="59267" y="-52917"/>
            <a:ext cx="2675467" cy="665959"/>
            <a:chOff x="70" y="-63"/>
            <a:chExt cx="3160" cy="788"/>
          </a:xfrm>
        </p:grpSpPr>
        <p:sp>
          <p:nvSpPr>
            <p:cNvPr id="24581"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randombar(horizontal)">
                                      <p:cBhvr>
                                        <p:cTn id="7" dur="5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矩形 5"/>
          <p:cNvSpPr>
            <a:spLocks noChangeArrowheads="1"/>
          </p:cNvSpPr>
          <p:nvPr/>
        </p:nvSpPr>
        <p:spPr bwMode="auto">
          <a:xfrm>
            <a:off x="742951" y="736600"/>
            <a:ext cx="10943167" cy="2659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altLang="zh-CN" sz="3335" b="1" dirty="0">
                <a:solidFill>
                  <a:srgbClr val="000000"/>
                </a:solidFill>
                <a:latin typeface="楷体" panose="02010609060101010101" pitchFamily="49" charset="-122"/>
                <a:ea typeface="楷体" panose="02010609060101010101" pitchFamily="49" charset="-122"/>
              </a:rPr>
              <a:t>    </a:t>
            </a:r>
            <a:r>
              <a:rPr lang="zh-CN" altLang="zh-CN" sz="3335" b="1" dirty="0">
                <a:solidFill>
                  <a:srgbClr val="000000"/>
                </a:solidFill>
                <a:latin typeface="楷体" panose="02010609060101010101" pitchFamily="49" charset="-122"/>
                <a:ea typeface="楷体" panose="02010609060101010101" pitchFamily="49" charset="-122"/>
              </a:rPr>
              <a:t>惊心动魄的一幕出现了</a:t>
            </a:r>
            <a:r>
              <a:rPr lang="zh-CN" altLang="en-US" sz="3335" b="1" dirty="0">
                <a:solidFill>
                  <a:srgbClr val="000000"/>
                </a:solidFill>
                <a:latin typeface="楷体" panose="02010609060101010101" pitchFamily="49" charset="-122"/>
                <a:ea typeface="楷体" panose="02010609060101010101" pitchFamily="49" charset="-122"/>
              </a:rPr>
              <a:t>：</a:t>
            </a:r>
            <a:r>
              <a:rPr lang="en-US" altLang="zh-CN" sz="3335" b="1" dirty="0">
                <a:solidFill>
                  <a:srgbClr val="000000"/>
                </a:solidFill>
                <a:latin typeface="楷体" panose="02010609060101010101" pitchFamily="49" charset="-122"/>
                <a:ea typeface="楷体" panose="02010609060101010101" pitchFamily="49" charset="-122"/>
              </a:rPr>
              <a:t>9</a:t>
            </a:r>
            <a:r>
              <a:rPr lang="zh-CN" altLang="zh-CN" sz="3335" b="1" dirty="0">
                <a:solidFill>
                  <a:srgbClr val="000000"/>
                </a:solidFill>
                <a:latin typeface="楷体" panose="02010609060101010101" pitchFamily="49" charset="-122"/>
                <a:ea typeface="楷体" panose="02010609060101010101" pitchFamily="49" charset="-122"/>
              </a:rPr>
              <a:t>时</a:t>
            </a:r>
            <a:r>
              <a:rPr lang="en-US" altLang="zh-CN" sz="3335" b="1" dirty="0">
                <a:solidFill>
                  <a:srgbClr val="000000"/>
                </a:solidFill>
                <a:latin typeface="楷体" panose="02010609060101010101" pitchFamily="49" charset="-122"/>
                <a:ea typeface="楷体" panose="02010609060101010101" pitchFamily="49" charset="-122"/>
              </a:rPr>
              <a:t>08</a:t>
            </a:r>
            <a:r>
              <a:rPr lang="zh-CN" altLang="zh-CN" sz="3335" b="1" dirty="0">
                <a:solidFill>
                  <a:srgbClr val="000000"/>
                </a:solidFill>
                <a:latin typeface="楷体" panose="02010609060101010101" pitchFamily="49" charset="-122"/>
                <a:ea typeface="楷体" panose="02010609060101010101" pitchFamily="49" charset="-122"/>
              </a:rPr>
              <a:t>分</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dirty="0">
                <a:solidFill>
                  <a:srgbClr val="000000"/>
                </a:solidFill>
                <a:latin typeface="楷体" panose="02010609060101010101" pitchFamily="49" charset="-122"/>
                <a:ea typeface="楷体" panose="02010609060101010101" pitchFamily="49" charset="-122"/>
              </a:rPr>
              <a:t>伴随</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震耳欲聋</a:t>
            </a:r>
            <a:r>
              <a:rPr lang="zh-CN" altLang="zh-CN" sz="3335" b="1" dirty="0">
                <a:solidFill>
                  <a:srgbClr val="000000"/>
                </a:solidFill>
                <a:latin typeface="楷体" panose="02010609060101010101" pitchFamily="49" charset="-122"/>
                <a:ea typeface="楷体" panose="02010609060101010101" pitchFamily="49" charset="-122"/>
              </a:rPr>
              <a:t>的喷气式发动机</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轰鸣</a:t>
            </a:r>
            <a:r>
              <a:rPr lang="zh-CN" altLang="zh-CN" sz="3335" b="1" dirty="0">
                <a:solidFill>
                  <a:srgbClr val="000000"/>
                </a:solidFill>
                <a:latin typeface="楷体" panose="02010609060101010101" pitchFamily="49" charset="-122"/>
                <a:ea typeface="楷体" panose="02010609060101010101" pitchFamily="49" charset="-122"/>
              </a:rPr>
              <a:t>声</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眨眼之间</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dirty="0">
                <a:solidFill>
                  <a:srgbClr val="000000"/>
                </a:solidFill>
                <a:latin typeface="楷体" panose="02010609060101010101" pitchFamily="49" charset="-122"/>
                <a:ea typeface="楷体" panose="02010609060101010101" pitchFamily="49" charset="-122"/>
              </a:rPr>
              <a:t>舰载机的两个主轮触到航母甲板上</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dirty="0">
                <a:solidFill>
                  <a:srgbClr val="000000"/>
                </a:solidFill>
                <a:latin typeface="楷体" panose="02010609060101010101" pitchFamily="49" charset="-122"/>
                <a:ea typeface="楷体" panose="02010609060101010101" pitchFamily="49" charset="-122"/>
              </a:rPr>
              <a:t>机腹后方的尾钩</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牢牢地</a:t>
            </a:r>
            <a:r>
              <a:rPr lang="zh-CN" altLang="zh-CN" sz="3335" b="1" dirty="0">
                <a:solidFill>
                  <a:srgbClr val="000000"/>
                </a:solidFill>
                <a:latin typeface="楷体" panose="02010609060101010101" pitchFamily="49" charset="-122"/>
                <a:ea typeface="楷体" panose="02010609060101010101" pitchFamily="49" charset="-122"/>
              </a:rPr>
              <a:t>挂住了第二道阻拦索。</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刹那间</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疾如闪电</a:t>
            </a:r>
            <a:r>
              <a:rPr lang="zh-CN" altLang="zh-CN" sz="3335" b="1" dirty="0">
                <a:solidFill>
                  <a:srgbClr val="000000"/>
                </a:solidFill>
                <a:latin typeface="楷体" panose="02010609060101010101" pitchFamily="49" charset="-122"/>
                <a:ea typeface="楷体" panose="02010609060101010101" pitchFamily="49" charset="-122"/>
              </a:rPr>
              <a:t>的舰载机在阻拦索系统的作用下</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dirty="0">
                <a:solidFill>
                  <a:srgbClr val="000000"/>
                </a:solidFill>
                <a:latin typeface="楷体" panose="02010609060101010101" pitchFamily="49" charset="-122"/>
                <a:ea typeface="楷体" panose="02010609060101010101" pitchFamily="49" charset="-122"/>
              </a:rPr>
              <a:t>滑行数十米后</a:t>
            </a:r>
            <a:r>
              <a:rPr lang="zh-CN" altLang="en-US" sz="3335" b="1" dirty="0">
                <a:solidFill>
                  <a:srgbClr val="000000"/>
                </a:solidFill>
                <a:latin typeface="楷体" panose="02010609060101010101" pitchFamily="49" charset="-122"/>
                <a:ea typeface="楷体" panose="02010609060101010101" pitchFamily="49" charset="-122"/>
              </a:rPr>
              <a:t>，</a:t>
            </a:r>
            <a:r>
              <a:rPr lang="zh-CN" altLang="zh-CN" sz="3335" b="1" u="sng" dirty="0">
                <a:solidFill>
                  <a:srgbClr val="000000"/>
                </a:solidFill>
                <a:uFill>
                  <a:solidFill>
                    <a:srgbClr val="FF0000"/>
                  </a:solidFill>
                </a:uFill>
                <a:latin typeface="楷体" panose="02010609060101010101" pitchFamily="49" charset="-122"/>
                <a:ea typeface="楷体" panose="02010609060101010101" pitchFamily="49" charset="-122"/>
              </a:rPr>
              <a:t>稳稳地</a:t>
            </a:r>
            <a:r>
              <a:rPr lang="zh-CN" altLang="zh-CN" sz="3335" b="1" dirty="0">
                <a:solidFill>
                  <a:srgbClr val="000000"/>
                </a:solidFill>
                <a:latin typeface="楷体" panose="02010609060101010101" pitchFamily="49" charset="-122"/>
                <a:ea typeface="楷体" panose="02010609060101010101" pitchFamily="49" charset="-122"/>
              </a:rPr>
              <a:t>停了下来。</a:t>
            </a:r>
            <a:endParaRPr lang="zh-CN" altLang="en-US" sz="3335" b="1" dirty="0">
              <a:solidFill>
                <a:srgbClr val="000000"/>
              </a:solidFill>
              <a:latin typeface="楷体" panose="02010609060101010101" pitchFamily="49" charset="-122"/>
              <a:ea typeface="楷体" panose="02010609060101010101" pitchFamily="49" charset="-122"/>
            </a:endParaRPr>
          </a:p>
        </p:txBody>
      </p:sp>
      <p:sp>
        <p:nvSpPr>
          <p:cNvPr id="7" name="矩形 6"/>
          <p:cNvSpPr>
            <a:spLocks noChangeArrowheads="1"/>
          </p:cNvSpPr>
          <p:nvPr/>
        </p:nvSpPr>
        <p:spPr bwMode="auto">
          <a:xfrm>
            <a:off x="742951" y="3674533"/>
            <a:ext cx="10943167" cy="2659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335" b="1">
                <a:solidFill>
                  <a:srgbClr val="FF0000"/>
                </a:solidFill>
                <a:latin typeface="楷体" panose="02010609060101010101" pitchFamily="49" charset="-122"/>
                <a:ea typeface="楷体" panose="02010609060101010101" pitchFamily="49" charset="-122"/>
              </a:rPr>
              <a:t>    </a:t>
            </a:r>
            <a:r>
              <a:rPr lang="zh-CN" altLang="zh-CN" sz="3335" b="1">
                <a:solidFill>
                  <a:srgbClr val="FF0000"/>
                </a:solidFill>
                <a:latin typeface="楷体" panose="02010609060101010101" pitchFamily="49" charset="-122"/>
                <a:ea typeface="楷体" panose="02010609060101010101" pitchFamily="49" charset="-122"/>
              </a:rPr>
              <a:t>这段话运用</a:t>
            </a:r>
            <a:r>
              <a:rPr lang="zh-CN" altLang="zh-CN" sz="3335" b="1">
                <a:solidFill>
                  <a:srgbClr val="0070C0"/>
                </a:solidFill>
                <a:latin typeface="楷体" panose="02010609060101010101" pitchFamily="49" charset="-122"/>
                <a:ea typeface="楷体" panose="02010609060101010101" pitchFamily="49" charset="-122"/>
              </a:rPr>
              <a:t>细节描写</a:t>
            </a:r>
            <a:r>
              <a:rPr lang="zh-CN" altLang="en-US" sz="3335" b="1">
                <a:solidFill>
                  <a:srgbClr val="FF0000"/>
                </a:solidFill>
                <a:latin typeface="楷体" panose="02010609060101010101" pitchFamily="49" charset="-122"/>
                <a:ea typeface="楷体" panose="02010609060101010101" pitchFamily="49" charset="-122"/>
              </a:rPr>
              <a:t>，</a:t>
            </a:r>
            <a:r>
              <a:rPr lang="zh-CN" altLang="zh-CN" sz="3335" b="1">
                <a:solidFill>
                  <a:srgbClr val="FF0000"/>
                </a:solidFill>
                <a:latin typeface="楷体" panose="02010609060101010101" pitchFamily="49" charset="-122"/>
                <a:ea typeface="楷体" panose="02010609060101010101" pitchFamily="49" charset="-122"/>
              </a:rPr>
              <a:t>生动形象地描绘出战斗机着舰的情形。“震耳欲聋”“轰鸣”描绘出战斗机着舰时</a:t>
            </a:r>
            <a:r>
              <a:rPr lang="zh-CN" altLang="zh-CN" sz="3335" b="1">
                <a:solidFill>
                  <a:srgbClr val="0070C0"/>
                </a:solidFill>
                <a:latin typeface="楷体" panose="02010609060101010101" pitchFamily="49" charset="-122"/>
                <a:ea typeface="楷体" panose="02010609060101010101" pitchFamily="49" charset="-122"/>
              </a:rPr>
              <a:t>巨大的声音</a:t>
            </a:r>
            <a:r>
              <a:rPr lang="zh-CN" altLang="en-US" sz="3335" b="1">
                <a:solidFill>
                  <a:srgbClr val="FF0000"/>
                </a:solidFill>
                <a:latin typeface="楷体" panose="02010609060101010101" pitchFamily="49" charset="-122"/>
                <a:ea typeface="楷体" panose="02010609060101010101" pitchFamily="49" charset="-122"/>
              </a:rPr>
              <a:t>，</a:t>
            </a:r>
            <a:r>
              <a:rPr lang="zh-CN" altLang="zh-CN" sz="3335" b="1">
                <a:solidFill>
                  <a:srgbClr val="FF0000"/>
                </a:solidFill>
                <a:latin typeface="楷体" panose="02010609060101010101" pitchFamily="49" charset="-122"/>
                <a:ea typeface="楷体" panose="02010609060101010101" pitchFamily="49" charset="-122"/>
              </a:rPr>
              <a:t>“眨眼之间”“刹那间”“疾如闪电”等词描绘出战斗机着舰时</a:t>
            </a:r>
            <a:r>
              <a:rPr lang="zh-CN" altLang="zh-CN" sz="3335" b="1">
                <a:solidFill>
                  <a:srgbClr val="0070C0"/>
                </a:solidFill>
                <a:latin typeface="楷体" panose="02010609060101010101" pitchFamily="49" charset="-122"/>
                <a:ea typeface="楷体" panose="02010609060101010101" pitchFamily="49" charset="-122"/>
              </a:rPr>
              <a:t>震撼人心的速度</a:t>
            </a:r>
            <a:r>
              <a:rPr lang="zh-CN" altLang="en-US" sz="3335" b="1">
                <a:solidFill>
                  <a:srgbClr val="FF0000"/>
                </a:solidFill>
                <a:latin typeface="楷体" panose="02010609060101010101" pitchFamily="49" charset="-122"/>
                <a:ea typeface="楷体" panose="02010609060101010101" pitchFamily="49" charset="-122"/>
              </a:rPr>
              <a:t>，</a:t>
            </a:r>
            <a:r>
              <a:rPr lang="zh-CN" altLang="zh-CN" sz="3335" b="1">
                <a:solidFill>
                  <a:srgbClr val="FF0000"/>
                </a:solidFill>
                <a:latin typeface="楷体" panose="02010609060101010101" pitchFamily="49" charset="-122"/>
                <a:ea typeface="楷体" panose="02010609060101010101" pitchFamily="49" charset="-122"/>
              </a:rPr>
              <a:t>“牢牢地”“稳稳地”写出了</a:t>
            </a:r>
            <a:r>
              <a:rPr lang="zh-CN" altLang="zh-CN" sz="3335" b="1">
                <a:solidFill>
                  <a:srgbClr val="0070C0"/>
                </a:solidFill>
                <a:latin typeface="楷体" panose="02010609060101010101" pitchFamily="49" charset="-122"/>
                <a:ea typeface="楷体" panose="02010609060101010101" pitchFamily="49" charset="-122"/>
              </a:rPr>
              <a:t>战斗机着舰时安全、平稳的状态。</a:t>
            </a:r>
            <a:endParaRPr lang="zh-CN" altLang="zh-CN" sz="3335" b="1">
              <a:solidFill>
                <a:srgbClr val="0070C0"/>
              </a:solidFill>
              <a:latin typeface="楷体" panose="02010609060101010101" pitchFamily="49" charset="-122"/>
              <a:ea typeface="楷体" panose="02010609060101010101" pitchFamily="49" charset="-122"/>
            </a:endParaRPr>
          </a:p>
        </p:txBody>
      </p:sp>
      <p:grpSp>
        <p:nvGrpSpPr>
          <p:cNvPr id="25604" name="组合 15"/>
          <p:cNvGrpSpPr/>
          <p:nvPr/>
        </p:nvGrpSpPr>
        <p:grpSpPr bwMode="auto">
          <a:xfrm>
            <a:off x="59267" y="-52917"/>
            <a:ext cx="2675467" cy="665959"/>
            <a:chOff x="70" y="-63"/>
            <a:chExt cx="3160" cy="788"/>
          </a:xfrm>
        </p:grpSpPr>
        <p:sp>
          <p:nvSpPr>
            <p:cNvPr id="25605"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矩形 5"/>
          <p:cNvSpPr>
            <a:spLocks noChangeArrowheads="1"/>
          </p:cNvSpPr>
          <p:nvPr/>
        </p:nvSpPr>
        <p:spPr bwMode="auto">
          <a:xfrm>
            <a:off x="706967" y="1123951"/>
            <a:ext cx="10752667" cy="181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altLang="zh-CN" sz="3735" b="1" dirty="0">
                <a:solidFill>
                  <a:srgbClr val="000000"/>
                </a:solidFill>
                <a:latin typeface="楷体" panose="02010609060101010101" pitchFamily="49" charset="-122"/>
                <a:ea typeface="楷体" panose="02010609060101010101" pitchFamily="49" charset="-122"/>
              </a:rPr>
              <a:t>    </a:t>
            </a:r>
            <a:r>
              <a:rPr lang="zh-CN" altLang="zh-CN" sz="3735" b="1" dirty="0">
                <a:solidFill>
                  <a:srgbClr val="000000"/>
                </a:solidFill>
                <a:latin typeface="楷体" panose="02010609060101010101" pitchFamily="49" charset="-122"/>
                <a:ea typeface="楷体" panose="02010609060101010101" pitchFamily="49" charset="-122"/>
              </a:rPr>
              <a:t>记者眼前的飞行甲板上</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定格了一个象征胜利的</a:t>
            </a:r>
            <a:r>
              <a:rPr lang="zh-CN" altLang="zh-CN" sz="3735" b="1" u="sng" dirty="0">
                <a:solidFill>
                  <a:srgbClr val="000000"/>
                </a:solidFill>
                <a:uFill>
                  <a:solidFill>
                    <a:srgbClr val="FF0000"/>
                  </a:solidFill>
                </a:uFill>
                <a:latin typeface="楷体" panose="02010609060101010101" pitchFamily="49" charset="-122"/>
                <a:ea typeface="楷体" panose="02010609060101010101" pitchFamily="49" charset="-122"/>
              </a:rPr>
              <a:t>巨大“</a:t>
            </a:r>
            <a:r>
              <a:rPr lang="en-US" altLang="zh-CN" sz="3735" b="1" u="sng" dirty="0">
                <a:solidFill>
                  <a:srgbClr val="000000"/>
                </a:solidFill>
                <a:uFill>
                  <a:solidFill>
                    <a:srgbClr val="FF0000"/>
                  </a:solidFill>
                </a:uFill>
                <a:latin typeface="楷体" panose="02010609060101010101" pitchFamily="49" charset="-122"/>
                <a:ea typeface="楷体" panose="02010609060101010101" pitchFamily="49" charset="-122"/>
              </a:rPr>
              <a:t>V</a:t>
            </a:r>
            <a:r>
              <a:rPr lang="zh-CN" altLang="zh-CN" sz="3735" b="1" u="sng" dirty="0">
                <a:solidFill>
                  <a:srgbClr val="000000"/>
                </a:solidFill>
                <a:uFill>
                  <a:solidFill>
                    <a:srgbClr val="FF0000"/>
                  </a:solidFill>
                </a:uFill>
                <a:latin typeface="楷体" panose="02010609060101010101" pitchFamily="49" charset="-122"/>
                <a:ea typeface="楷体" panose="02010609060101010101" pitchFamily="49" charset="-122"/>
              </a:rPr>
              <a:t>”字</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阻拦索的两端构成“</a:t>
            </a:r>
            <a:r>
              <a:rPr lang="en-US" altLang="zh-CN" sz="3735" b="1" dirty="0">
                <a:solidFill>
                  <a:srgbClr val="000000"/>
                </a:solidFill>
                <a:latin typeface="楷体" panose="02010609060101010101" pitchFamily="49" charset="-122"/>
                <a:ea typeface="楷体" panose="02010609060101010101" pitchFamily="49" charset="-122"/>
              </a:rPr>
              <a:t>V</a:t>
            </a:r>
            <a:r>
              <a:rPr lang="zh-CN" altLang="zh-CN" sz="3735" b="1" dirty="0">
                <a:solidFill>
                  <a:srgbClr val="000000"/>
                </a:solidFill>
                <a:latin typeface="楷体" panose="02010609060101010101" pitchFamily="49" charset="-122"/>
                <a:ea typeface="楷体" panose="02010609060101010101" pitchFamily="49" charset="-122"/>
              </a:rPr>
              <a:t>”上边的两头</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尾钩钩住处</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则是“</a:t>
            </a:r>
            <a:r>
              <a:rPr lang="en-US" altLang="zh-CN" sz="3735" b="1" dirty="0">
                <a:solidFill>
                  <a:srgbClr val="000000"/>
                </a:solidFill>
                <a:latin typeface="楷体" panose="02010609060101010101" pitchFamily="49" charset="-122"/>
                <a:ea typeface="楷体" panose="02010609060101010101" pitchFamily="49" charset="-122"/>
              </a:rPr>
              <a:t>V</a:t>
            </a:r>
            <a:r>
              <a:rPr lang="zh-CN" altLang="zh-CN" sz="3735" b="1" dirty="0">
                <a:solidFill>
                  <a:srgbClr val="000000"/>
                </a:solidFill>
                <a:latin typeface="楷体" panose="02010609060101010101" pitchFamily="49" charset="-122"/>
                <a:ea typeface="楷体" panose="02010609060101010101" pitchFamily="49" charset="-122"/>
              </a:rPr>
              <a:t>”字的底尖。</a:t>
            </a:r>
            <a:endParaRPr lang="zh-CN" altLang="en-US" sz="3735" b="1" dirty="0">
              <a:solidFill>
                <a:srgbClr val="000000"/>
              </a:solidFill>
              <a:latin typeface="楷体" panose="02010609060101010101" pitchFamily="49" charset="-122"/>
              <a:ea typeface="楷体" panose="02010609060101010101" pitchFamily="49" charset="-122"/>
            </a:endParaRPr>
          </a:p>
        </p:txBody>
      </p:sp>
      <p:sp>
        <p:nvSpPr>
          <p:cNvPr id="7" name="矩形 6"/>
          <p:cNvSpPr>
            <a:spLocks noChangeArrowheads="1"/>
          </p:cNvSpPr>
          <p:nvPr/>
        </p:nvSpPr>
        <p:spPr bwMode="auto">
          <a:xfrm>
            <a:off x="706967" y="3471333"/>
            <a:ext cx="10752667" cy="181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735" b="1">
                <a:solidFill>
                  <a:srgbClr val="FF0000"/>
                </a:solidFill>
                <a:latin typeface="楷体" panose="02010609060101010101" pitchFamily="49" charset="-122"/>
                <a:ea typeface="楷体" panose="02010609060101010101" pitchFamily="49" charset="-122"/>
              </a:rPr>
              <a:t>    </a:t>
            </a:r>
            <a:r>
              <a:rPr lang="zh-CN" altLang="en-US" sz="3735" b="1">
                <a:solidFill>
                  <a:srgbClr val="FF0000"/>
                </a:solidFill>
                <a:latin typeface="楷体" panose="02010609060101010101" pitchFamily="49" charset="-122"/>
                <a:ea typeface="楷体" panose="02010609060101010101" pitchFamily="49" charset="-122"/>
              </a:rPr>
              <a:t>这段话使用</a:t>
            </a:r>
            <a:r>
              <a:rPr lang="zh-CN" altLang="zh-CN" sz="3735" b="1">
                <a:solidFill>
                  <a:srgbClr val="0070C0"/>
                </a:solidFill>
                <a:latin typeface="楷体" panose="02010609060101010101" pitchFamily="49" charset="-122"/>
                <a:ea typeface="楷体" panose="02010609060101010101" pitchFamily="49" charset="-122"/>
              </a:rPr>
              <a:t>细节描写</a:t>
            </a:r>
            <a:r>
              <a:rPr lang="zh-CN" altLang="en-US" sz="3735" b="1">
                <a:solidFill>
                  <a:srgbClr val="FF0000"/>
                </a:solidFill>
                <a:latin typeface="楷体" panose="02010609060101010101" pitchFamily="49" charset="-122"/>
                <a:ea typeface="楷体" panose="02010609060101010101" pitchFamily="49" charset="-122"/>
              </a:rPr>
              <a:t>，</a:t>
            </a:r>
            <a:r>
              <a:rPr lang="zh-CN" altLang="zh-CN" sz="3735" b="1">
                <a:solidFill>
                  <a:srgbClr val="FF0000"/>
                </a:solidFill>
                <a:latin typeface="楷体" panose="02010609060101010101" pitchFamily="49" charset="-122"/>
                <a:ea typeface="楷体" panose="02010609060101010101" pitchFamily="49" charset="-122"/>
              </a:rPr>
              <a:t>形象地描绘了阻拦索的形状</a:t>
            </a:r>
            <a:r>
              <a:rPr lang="zh-CN" altLang="en-US" sz="3735" b="1">
                <a:solidFill>
                  <a:srgbClr val="FF0000"/>
                </a:solidFill>
                <a:latin typeface="楷体" panose="02010609060101010101" pitchFamily="49" charset="-122"/>
                <a:ea typeface="楷体" panose="02010609060101010101" pitchFamily="49" charset="-122"/>
              </a:rPr>
              <a:t>，</a:t>
            </a:r>
            <a:r>
              <a:rPr lang="zh-CN" altLang="zh-CN" sz="3735" b="1">
                <a:solidFill>
                  <a:srgbClr val="0070C0"/>
                </a:solidFill>
                <a:latin typeface="楷体" panose="02010609060101010101" pitchFamily="49" charset="-122"/>
                <a:ea typeface="楷体" panose="02010609060101010101" pitchFamily="49" charset="-122"/>
              </a:rPr>
              <a:t>用一个具有象征意义的形象</a:t>
            </a:r>
            <a:r>
              <a:rPr lang="zh-CN" altLang="en-US" sz="3735" b="1">
                <a:solidFill>
                  <a:srgbClr val="0070C0"/>
                </a:solidFill>
                <a:latin typeface="楷体" panose="02010609060101010101" pitchFamily="49" charset="-122"/>
                <a:ea typeface="楷体" panose="02010609060101010101" pitchFamily="49" charset="-122"/>
              </a:rPr>
              <a:t>，</a:t>
            </a:r>
            <a:r>
              <a:rPr lang="zh-CN" altLang="zh-CN" sz="3735" b="1">
                <a:solidFill>
                  <a:srgbClr val="0070C0"/>
                </a:solidFill>
                <a:latin typeface="楷体" panose="02010609060101010101" pitchFamily="49" charset="-122"/>
                <a:ea typeface="楷体" panose="02010609060101010101" pitchFamily="49" charset="-122"/>
              </a:rPr>
              <a:t>点出这次降落的意义</a:t>
            </a:r>
            <a:r>
              <a:rPr lang="zh-CN" altLang="en-US" sz="3735" b="1">
                <a:solidFill>
                  <a:srgbClr val="0070C0"/>
                </a:solidFill>
                <a:latin typeface="楷体" panose="02010609060101010101" pitchFamily="49" charset="-122"/>
                <a:ea typeface="楷体" panose="02010609060101010101" pitchFamily="49" charset="-122"/>
              </a:rPr>
              <a:t>，</a:t>
            </a:r>
            <a:r>
              <a:rPr lang="zh-CN" altLang="zh-CN" sz="3735" b="1">
                <a:solidFill>
                  <a:srgbClr val="0070C0"/>
                </a:solidFill>
                <a:latin typeface="楷体" panose="02010609060101010101" pitchFamily="49" charset="-122"/>
                <a:ea typeface="楷体" panose="02010609060101010101" pitchFamily="49" charset="-122"/>
              </a:rPr>
              <a:t>并为下</a:t>
            </a:r>
            <a:r>
              <a:rPr lang="zh-CN" altLang="en-US" sz="3735" b="1">
                <a:solidFill>
                  <a:srgbClr val="0070C0"/>
                </a:solidFill>
                <a:latin typeface="楷体" panose="02010609060101010101" pitchFamily="49" charset="-122"/>
                <a:ea typeface="楷体" panose="02010609060101010101" pitchFamily="49" charset="-122"/>
              </a:rPr>
              <a:t>文</a:t>
            </a:r>
            <a:r>
              <a:rPr lang="zh-CN" altLang="zh-CN" sz="3735" b="1">
                <a:solidFill>
                  <a:srgbClr val="0070C0"/>
                </a:solidFill>
                <a:latin typeface="楷体" panose="02010609060101010101" pitchFamily="49" charset="-122"/>
                <a:ea typeface="楷体" panose="02010609060101010101" pitchFamily="49" charset="-122"/>
              </a:rPr>
              <a:t>描写舰上人们感情的爆发蓄势。</a:t>
            </a:r>
            <a:endParaRPr lang="zh-CN" altLang="zh-CN" sz="3735" b="1">
              <a:solidFill>
                <a:srgbClr val="0070C0"/>
              </a:solidFill>
              <a:latin typeface="楷体" panose="02010609060101010101" pitchFamily="49" charset="-122"/>
              <a:ea typeface="楷体" panose="02010609060101010101" pitchFamily="49" charset="-122"/>
            </a:endParaRPr>
          </a:p>
        </p:txBody>
      </p:sp>
      <p:grpSp>
        <p:nvGrpSpPr>
          <p:cNvPr id="26628" name="组合 15"/>
          <p:cNvGrpSpPr/>
          <p:nvPr/>
        </p:nvGrpSpPr>
        <p:grpSpPr bwMode="auto">
          <a:xfrm>
            <a:off x="59267" y="-52917"/>
            <a:ext cx="2675467" cy="665959"/>
            <a:chOff x="70" y="-63"/>
            <a:chExt cx="3160" cy="788"/>
          </a:xfrm>
        </p:grpSpPr>
        <p:sp>
          <p:nvSpPr>
            <p:cNvPr id="26629"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071033" y="933451"/>
            <a:ext cx="10049933" cy="4806949"/>
            <a:chOff x="1187450" y="700088"/>
            <a:chExt cx="7537450" cy="3605212"/>
          </a:xfrm>
        </p:grpSpPr>
        <p:pic>
          <p:nvPicPr>
            <p:cNvPr id="27655"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95450" y="700088"/>
              <a:ext cx="7029450" cy="36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矩形 2"/>
            <p:cNvSpPr>
              <a:spLocks noChangeArrowheads="1"/>
            </p:cNvSpPr>
            <p:nvPr/>
          </p:nvSpPr>
          <p:spPr bwMode="auto">
            <a:xfrm>
              <a:off x="2484438" y="1222648"/>
              <a:ext cx="5903912" cy="2140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3735" dirty="0">
                  <a:solidFill>
                    <a:srgbClr val="A96A00"/>
                  </a:solidFill>
                  <a:latin typeface="黑体" panose="02010609060101010101" pitchFamily="49" charset="-122"/>
                  <a:ea typeface="黑体" panose="02010609060101010101" pitchFamily="49" charset="-122"/>
                </a:rPr>
                <a:t>    课文除了正面描写我国航母舰载战斗机成功着舰，还穿插了语言描写和搜集的资料等作为细节补充和内容延展。找一找，并分析其作用。</a:t>
              </a:r>
              <a:endParaRPr lang="zh-CN" altLang="en-US" sz="3735" dirty="0">
                <a:solidFill>
                  <a:srgbClr val="A96A00"/>
                </a:solidFill>
                <a:latin typeface="黑体" panose="02010609060101010101" pitchFamily="49" charset="-122"/>
                <a:ea typeface="黑体" panose="02010609060101010101" pitchFamily="49" charset="-122"/>
              </a:endParaRPr>
            </a:p>
          </p:txBody>
        </p:sp>
      </p:grpSp>
      <p:grpSp>
        <p:nvGrpSpPr>
          <p:cNvPr id="27651" name="组合 15"/>
          <p:cNvGrpSpPr/>
          <p:nvPr/>
        </p:nvGrpSpPr>
        <p:grpSpPr bwMode="auto">
          <a:xfrm>
            <a:off x="59267" y="-52917"/>
            <a:ext cx="2675467" cy="665959"/>
            <a:chOff x="70" y="-63"/>
            <a:chExt cx="3160" cy="788"/>
          </a:xfrm>
        </p:grpSpPr>
        <p:sp>
          <p:nvSpPr>
            <p:cNvPr id="27652"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12"/>
          <p:cNvSpPr txBox="1">
            <a:spLocks noChangeArrowheads="1"/>
          </p:cNvSpPr>
          <p:nvPr/>
        </p:nvSpPr>
        <p:spPr bwMode="auto">
          <a:xfrm>
            <a:off x="903817" y="3177117"/>
            <a:ext cx="10464800" cy="296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3735" b="1">
                <a:solidFill>
                  <a:srgbClr val="FF0000"/>
                </a:solidFill>
                <a:latin typeface="楷体" panose="02010609060101010101" pitchFamily="49" charset="-122"/>
                <a:ea typeface="楷体" panose="02010609060101010101" pitchFamily="49" charset="-122"/>
              </a:rPr>
              <a:t>    这段</a:t>
            </a:r>
            <a:r>
              <a:rPr lang="zh-CN" altLang="zh-CN" sz="3735" b="1">
                <a:solidFill>
                  <a:srgbClr val="FF0000"/>
                </a:solidFill>
                <a:latin typeface="楷体" panose="02010609060101010101" pitchFamily="49" charset="-122"/>
                <a:ea typeface="楷体" panose="02010609060101010101" pitchFamily="49" charset="-122"/>
              </a:rPr>
              <a:t>交代</a:t>
            </a:r>
            <a:r>
              <a:rPr lang="zh-CN" altLang="en-US" sz="3735" b="1">
                <a:solidFill>
                  <a:srgbClr val="FF0000"/>
                </a:solidFill>
                <a:latin typeface="楷体" panose="02010609060101010101" pitchFamily="49" charset="-122"/>
                <a:ea typeface="楷体" panose="02010609060101010101" pitchFamily="49" charset="-122"/>
              </a:rPr>
              <a:t>了</a:t>
            </a:r>
            <a:r>
              <a:rPr lang="zh-CN" altLang="zh-CN" sz="3735" b="1">
                <a:solidFill>
                  <a:srgbClr val="FF0000"/>
                </a:solidFill>
                <a:latin typeface="楷体" panose="02010609060101010101" pitchFamily="49" charset="-122"/>
                <a:ea typeface="楷体" panose="02010609060101010101" pitchFamily="49" charset="-122"/>
              </a:rPr>
              <a:t>我国航母舰载战斗机首次着舰的</a:t>
            </a:r>
            <a:r>
              <a:rPr lang="zh-CN" altLang="zh-CN" sz="3735" b="1">
                <a:solidFill>
                  <a:srgbClr val="0070C0"/>
                </a:solidFill>
                <a:latin typeface="楷体" panose="02010609060101010101" pitchFamily="49" charset="-122"/>
                <a:ea typeface="楷体" panose="02010609060101010101" pitchFamily="49" charset="-122"/>
              </a:rPr>
              <a:t>自然环境</a:t>
            </a:r>
            <a:r>
              <a:rPr lang="zh-CN" altLang="zh-CN" sz="3735" b="1">
                <a:solidFill>
                  <a:srgbClr val="FF0000"/>
                </a:solidFill>
                <a:latin typeface="楷体" panose="02010609060101010101" pitchFamily="49" charset="-122"/>
                <a:ea typeface="楷体" panose="02010609060101010101" pitchFamily="49" charset="-122"/>
              </a:rPr>
              <a:t>。</a:t>
            </a:r>
            <a:r>
              <a:rPr lang="zh-CN" altLang="en-US" sz="3735" b="1">
                <a:solidFill>
                  <a:srgbClr val="FF0000"/>
                </a:solidFill>
                <a:latin typeface="楷体" panose="02010609060101010101" pitchFamily="49" charset="-122"/>
                <a:ea typeface="楷体" panose="02010609060101010101" pitchFamily="49" charset="-122"/>
              </a:rPr>
              <a:t>“海风呼啸，海浪澎湃”“斩浪向前”“军旗迎风招展”等词句，一下子把整体布好了局，很容易在读者心里荡起涟漪，仿如一位画家已将画布底色定格。</a:t>
            </a:r>
            <a:endParaRPr lang="zh-CN" altLang="en-US" sz="3735" b="1">
              <a:solidFill>
                <a:srgbClr val="FF0000"/>
              </a:solidFill>
              <a:latin typeface="楷体" panose="02010609060101010101" pitchFamily="49" charset="-122"/>
              <a:ea typeface="楷体" panose="02010609060101010101" pitchFamily="49" charset="-122"/>
            </a:endParaRPr>
          </a:p>
        </p:txBody>
      </p:sp>
      <p:sp>
        <p:nvSpPr>
          <p:cNvPr id="30724" name="矩形 12"/>
          <p:cNvSpPr>
            <a:spLocks noChangeArrowheads="1"/>
          </p:cNvSpPr>
          <p:nvPr/>
        </p:nvSpPr>
        <p:spPr bwMode="auto">
          <a:xfrm>
            <a:off x="903817" y="933451"/>
            <a:ext cx="10464800" cy="1816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zh-CN" altLang="en-US" sz="3735" b="1" dirty="0">
                <a:latin typeface="楷体" panose="02010609060101010101" pitchFamily="49" charset="-122"/>
                <a:ea typeface="楷体" panose="02010609060101010101" pitchFamily="49" charset="-122"/>
              </a:rPr>
              <a:t>    渤海某海域，</a:t>
            </a:r>
            <a:r>
              <a:rPr lang="zh-CN" altLang="en-US" sz="3735" b="1" u="sng" dirty="0">
                <a:uFill>
                  <a:solidFill>
                    <a:srgbClr val="FF0000"/>
                  </a:solidFill>
                </a:uFill>
                <a:latin typeface="楷体" panose="02010609060101010101" pitchFamily="49" charset="-122"/>
                <a:ea typeface="楷体" panose="02010609060101010101" pitchFamily="49" charset="-122"/>
              </a:rPr>
              <a:t>海风呼啸，海浪澎湃</a:t>
            </a:r>
            <a:r>
              <a:rPr lang="zh-CN" altLang="en-US" sz="3735" b="1" dirty="0">
                <a:latin typeface="楷体" panose="02010609060101010101" pitchFamily="49" charset="-122"/>
                <a:ea typeface="楷体" panose="02010609060101010101" pitchFamily="49" charset="-122"/>
              </a:rPr>
              <a:t>。辽阔的海面上，我国第一艘航空母舰</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辽宁舰</a:t>
            </a:r>
            <a:r>
              <a:rPr lang="zh-CN" altLang="en-US" sz="3735" b="1" u="sng" dirty="0">
                <a:uFill>
                  <a:solidFill>
                    <a:srgbClr val="FF0000"/>
                  </a:solidFill>
                </a:uFill>
                <a:latin typeface="楷体" panose="02010609060101010101" pitchFamily="49" charset="-122"/>
                <a:ea typeface="楷体" panose="02010609060101010101" pitchFamily="49" charset="-122"/>
              </a:rPr>
              <a:t>斩浪向前</a:t>
            </a:r>
            <a:r>
              <a:rPr lang="zh-CN" altLang="en-US" sz="3735" b="1" dirty="0">
                <a:latin typeface="楷体" panose="02010609060101010101" pitchFamily="49" charset="-122"/>
                <a:ea typeface="楷体" panose="02010609060101010101" pitchFamily="49" charset="-122"/>
              </a:rPr>
              <a:t>。舰岛的主桅杆上，艳红的八一</a:t>
            </a:r>
            <a:r>
              <a:rPr lang="zh-CN" altLang="en-US" sz="3735" b="1" u="sng" dirty="0">
                <a:uFill>
                  <a:solidFill>
                    <a:srgbClr val="FF0000"/>
                  </a:solidFill>
                </a:uFill>
                <a:latin typeface="楷体" panose="02010609060101010101" pitchFamily="49" charset="-122"/>
                <a:ea typeface="楷体" panose="02010609060101010101" pitchFamily="49" charset="-122"/>
              </a:rPr>
              <a:t>军旗迎风招展</a:t>
            </a:r>
            <a:r>
              <a:rPr lang="zh-CN" altLang="en-US" sz="3735" b="1" dirty="0">
                <a:latin typeface="楷体" panose="02010609060101010101" pitchFamily="49" charset="-122"/>
                <a:ea typeface="楷体" panose="02010609060101010101" pitchFamily="49" charset="-122"/>
              </a:rPr>
              <a:t>。</a:t>
            </a:r>
            <a:endParaRPr lang="zh-CN" altLang="en-US" sz="3735" dirty="0">
              <a:latin typeface="楷体" panose="02010609060101010101" pitchFamily="49" charset="-122"/>
              <a:ea typeface="楷体" panose="02010609060101010101" pitchFamily="49" charset="-122"/>
            </a:endParaRPr>
          </a:p>
        </p:txBody>
      </p:sp>
      <p:grpSp>
        <p:nvGrpSpPr>
          <p:cNvPr id="28676" name="组合 15"/>
          <p:cNvGrpSpPr/>
          <p:nvPr/>
        </p:nvGrpSpPr>
        <p:grpSpPr bwMode="auto">
          <a:xfrm>
            <a:off x="59267" y="-52917"/>
            <a:ext cx="2675467" cy="665959"/>
            <a:chOff x="70" y="-63"/>
            <a:chExt cx="3160" cy="788"/>
          </a:xfrm>
        </p:grpSpPr>
        <p:sp>
          <p:nvSpPr>
            <p:cNvPr id="2867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edge">
                                      <p:cBhvr>
                                        <p:cTn id="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07533" y="1375833"/>
            <a:ext cx="10367433" cy="2225040"/>
          </a:xfrm>
          <a:prstGeom prst="rect">
            <a:avLst/>
          </a:prstGeom>
        </p:spPr>
        <p:txBody>
          <a:bodyPr>
            <a:spAutoFit/>
          </a:bodyPr>
          <a:lstStyle/>
          <a:p>
            <a:pPr>
              <a:spcAft>
                <a:spcPts val="0"/>
              </a:spcAft>
              <a:defRPr/>
            </a:pPr>
            <a:r>
              <a:rPr lang="en-US" altLang="zh-CN" sz="3465" b="1" kern="100" dirty="0">
                <a:latin typeface="楷体" panose="02010609060101010101" pitchFamily="49" charset="-122"/>
                <a:ea typeface="楷体" panose="02010609060101010101" pitchFamily="49" charset="-122"/>
                <a:cs typeface="Times New Roman" panose="02020603050405020304"/>
              </a:rPr>
              <a:t>    </a:t>
            </a:r>
            <a:r>
              <a:rPr lang="zh-CN" altLang="zh-CN" sz="3465" b="1" kern="100" dirty="0">
                <a:latin typeface="楷体" panose="02010609060101010101" pitchFamily="49" charset="-122"/>
                <a:ea typeface="楷体" panose="02010609060101010101" pitchFamily="49" charset="-122"/>
                <a:cs typeface="Times New Roman" panose="02020603050405020304"/>
              </a:rPr>
              <a:t>这不是一次普通的飞行。航母舰载战斗机上舰</a:t>
            </a:r>
            <a:r>
              <a:rPr lang="zh-CN" altLang="en-US" sz="3465" b="1" kern="100" dirty="0">
                <a:latin typeface="楷体" panose="02010609060101010101" pitchFamily="49" charset="-122"/>
                <a:ea typeface="楷体" panose="02010609060101010101" pitchFamily="49" charset="-122"/>
                <a:cs typeface="Times New Roman" panose="02020603050405020304"/>
              </a:rPr>
              <a:t>，</a:t>
            </a:r>
            <a:r>
              <a:rPr lang="zh-CN" altLang="zh-CN" sz="3465" b="1" kern="100" dirty="0">
                <a:latin typeface="楷体" panose="02010609060101010101" pitchFamily="49" charset="-122"/>
                <a:ea typeface="楷体" panose="02010609060101010101" pitchFamily="49" charset="-122"/>
                <a:cs typeface="Times New Roman" panose="02020603050405020304"/>
              </a:rPr>
              <a:t>承载着国人的强军梦想。浩瀚的大海可以</a:t>
            </a:r>
            <a:r>
              <a:rPr lang="zh-CN" altLang="en-US" sz="3465" b="1" kern="100" dirty="0">
                <a:latin typeface="楷体" panose="02010609060101010101" pitchFamily="49" charset="-122"/>
                <a:ea typeface="楷体" panose="02010609060101010101" pitchFamily="49" charset="-122"/>
                <a:cs typeface="Times New Roman" panose="02020603050405020304"/>
              </a:rPr>
              <a:t>做</a:t>
            </a:r>
            <a:r>
              <a:rPr lang="zh-CN" altLang="zh-CN" sz="3465" b="1" kern="100" dirty="0">
                <a:latin typeface="楷体" panose="02010609060101010101" pitchFamily="49" charset="-122"/>
                <a:ea typeface="楷体" panose="02010609060101010101" pitchFamily="49" charset="-122"/>
                <a:cs typeface="Times New Roman" panose="02020603050405020304"/>
              </a:rPr>
              <a:t>证</a:t>
            </a:r>
            <a:r>
              <a:rPr lang="en-US" altLang="zh-CN" sz="3465" b="1" kern="100" dirty="0">
                <a:latin typeface="楷体" panose="02010609060101010101" pitchFamily="49" charset="-122"/>
                <a:ea typeface="楷体" panose="02010609060101010101" pitchFamily="49" charset="-122"/>
                <a:cs typeface="Times New Roman" panose="02020603050405020304"/>
              </a:rPr>
              <a:t>,</a:t>
            </a:r>
            <a:r>
              <a:rPr lang="zh-CN" altLang="zh-CN" sz="3465" b="1" kern="100" dirty="0">
                <a:latin typeface="楷体" panose="02010609060101010101" pitchFamily="49" charset="-122"/>
                <a:ea typeface="楷体" panose="02010609060101010101" pitchFamily="49" charset="-122"/>
                <a:cs typeface="Times New Roman" panose="02020603050405020304"/>
              </a:rPr>
              <a:t>为了这一梦想成真</a:t>
            </a:r>
            <a:r>
              <a:rPr lang="zh-CN" altLang="en-US" sz="3465" b="1" kern="100" dirty="0">
                <a:latin typeface="楷体" panose="02010609060101010101" pitchFamily="49" charset="-122"/>
                <a:ea typeface="楷体" panose="02010609060101010101" pitchFamily="49" charset="-122"/>
                <a:cs typeface="Times New Roman" panose="02020603050405020304"/>
              </a:rPr>
              <a:t>，</a:t>
            </a:r>
            <a:r>
              <a:rPr lang="zh-CN" altLang="zh-CN" sz="3465" b="1" kern="100" dirty="0">
                <a:latin typeface="楷体" panose="02010609060101010101" pitchFamily="49" charset="-122"/>
                <a:ea typeface="楷体" panose="02010609060101010101" pitchFamily="49" charset="-122"/>
                <a:cs typeface="Times New Roman" panose="02020603050405020304"/>
              </a:rPr>
              <a:t>古老的中华民族</a:t>
            </a:r>
            <a:r>
              <a:rPr lang="zh-CN" altLang="en-US" sz="3465" b="1" kern="100" dirty="0">
                <a:latin typeface="楷体" panose="02010609060101010101" pitchFamily="49" charset="-122"/>
                <a:ea typeface="楷体" panose="02010609060101010101" pitchFamily="49" charset="-122"/>
                <a:cs typeface="Times New Roman" panose="02020603050405020304"/>
              </a:rPr>
              <a:t>，</a:t>
            </a:r>
            <a:r>
              <a:rPr lang="zh-CN" altLang="zh-CN" sz="3465" b="1" kern="100" dirty="0">
                <a:latin typeface="楷体" panose="02010609060101010101" pitchFamily="49" charset="-122"/>
                <a:ea typeface="楷体" panose="02010609060101010101" pitchFamily="49" charset="-122"/>
                <a:cs typeface="Times New Roman" panose="02020603050405020304"/>
              </a:rPr>
              <a:t>已经等了近百年</a:t>
            </a:r>
            <a:r>
              <a:rPr lang="zh-CN" altLang="en-US" sz="3465" b="1" kern="100" dirty="0">
                <a:latin typeface="楷体" panose="02010609060101010101" pitchFamily="49" charset="-122"/>
                <a:ea typeface="楷体" panose="02010609060101010101" pitchFamily="49" charset="-122"/>
                <a:cs typeface="Times New Roman" panose="02020603050405020304"/>
              </a:rPr>
              <a:t>；</a:t>
            </a:r>
            <a:r>
              <a:rPr lang="zh-CN" altLang="zh-CN" sz="3465" b="1" kern="100" dirty="0">
                <a:latin typeface="楷体" panose="02010609060101010101" pitchFamily="49" charset="-122"/>
                <a:ea typeface="楷体" panose="02010609060101010101" pitchFamily="49" charset="-122"/>
                <a:cs typeface="Times New Roman" panose="02020603050405020304"/>
              </a:rPr>
              <a:t>人民海军官兵</a:t>
            </a:r>
            <a:r>
              <a:rPr lang="zh-CN" altLang="en-US" sz="3465" b="1" kern="100" dirty="0">
                <a:latin typeface="楷体" panose="02010609060101010101" pitchFamily="49" charset="-122"/>
                <a:ea typeface="楷体" panose="02010609060101010101" pitchFamily="49" charset="-122"/>
                <a:cs typeface="Times New Roman" panose="02020603050405020304"/>
              </a:rPr>
              <a:t>，</a:t>
            </a:r>
            <a:r>
              <a:rPr lang="zh-CN" altLang="zh-CN" sz="3465" b="1" kern="100" dirty="0">
                <a:latin typeface="楷体" panose="02010609060101010101" pitchFamily="49" charset="-122"/>
                <a:ea typeface="楷体" panose="02010609060101010101" pitchFamily="49" charset="-122"/>
                <a:cs typeface="Times New Roman" panose="02020603050405020304"/>
              </a:rPr>
              <a:t>已经期盼了半个多世纪。</a:t>
            </a:r>
            <a:endParaRPr lang="zh-CN" altLang="zh-CN" sz="3465" b="1" kern="100" dirty="0">
              <a:latin typeface="楷体" panose="02010609060101010101" pitchFamily="49" charset="-122"/>
              <a:ea typeface="楷体" panose="02010609060101010101" pitchFamily="49" charset="-122"/>
              <a:cs typeface="Courier New" panose="02070309020205020404"/>
            </a:endParaRPr>
          </a:p>
        </p:txBody>
      </p:sp>
      <p:sp>
        <p:nvSpPr>
          <p:cNvPr id="3" name="矩形 2"/>
          <p:cNvSpPr/>
          <p:nvPr/>
        </p:nvSpPr>
        <p:spPr>
          <a:xfrm>
            <a:off x="1007533" y="4254500"/>
            <a:ext cx="10367433" cy="1158240"/>
          </a:xfrm>
          <a:prstGeom prst="rect">
            <a:avLst/>
          </a:prstGeom>
        </p:spPr>
        <p:txBody>
          <a:bodyPr>
            <a:spAutoFit/>
          </a:bodyPr>
          <a:lstStyle/>
          <a:p>
            <a:pPr>
              <a:spcAft>
                <a:spcPts val="0"/>
              </a:spcAft>
              <a:defRPr/>
            </a:pPr>
            <a:r>
              <a:rPr lang="zh-CN" altLang="en-US" sz="3465" b="1" kern="100" dirty="0">
                <a:solidFill>
                  <a:srgbClr val="FF0000"/>
                </a:solidFill>
                <a:latin typeface="楷体" panose="02010609060101010101" pitchFamily="49" charset="-122"/>
                <a:ea typeface="楷体" panose="02010609060101010101" pitchFamily="49" charset="-122"/>
                <a:cs typeface="Times New Roman" panose="02020603050405020304"/>
              </a:rPr>
              <a:t>    这段文字揭示了我国航母舰载机成功着舰的</a:t>
            </a:r>
            <a:r>
              <a:rPr lang="zh-CN" altLang="en-US" sz="3465" b="1" kern="100" dirty="0">
                <a:solidFill>
                  <a:srgbClr val="0070C0"/>
                </a:solidFill>
                <a:latin typeface="楷体" panose="02010609060101010101" pitchFamily="49" charset="-122"/>
                <a:ea typeface="楷体" panose="02010609060101010101" pitchFamily="49" charset="-122"/>
                <a:cs typeface="Times New Roman" panose="02020603050405020304"/>
              </a:rPr>
              <a:t>巨大历史意义。</a:t>
            </a:r>
            <a:endParaRPr lang="zh-CN" altLang="en-US" sz="3465" b="1" kern="100" dirty="0">
              <a:solidFill>
                <a:srgbClr val="0070C0"/>
              </a:solidFill>
              <a:latin typeface="楷体" panose="02010609060101010101" pitchFamily="49" charset="-122"/>
              <a:ea typeface="楷体" panose="02010609060101010101" pitchFamily="49" charset="-122"/>
              <a:cs typeface="Times New Roman" panose="02020603050405020304"/>
            </a:endParaRPr>
          </a:p>
        </p:txBody>
      </p:sp>
      <p:grpSp>
        <p:nvGrpSpPr>
          <p:cNvPr id="29700" name="组合 15"/>
          <p:cNvGrpSpPr/>
          <p:nvPr/>
        </p:nvGrpSpPr>
        <p:grpSpPr bwMode="auto">
          <a:xfrm>
            <a:off x="59267" y="-52917"/>
            <a:ext cx="2675467" cy="665959"/>
            <a:chOff x="70" y="-63"/>
            <a:chExt cx="3160" cy="788"/>
          </a:xfrm>
        </p:grpSpPr>
        <p:sp>
          <p:nvSpPr>
            <p:cNvPr id="29701"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721784" y="1043517"/>
            <a:ext cx="10856383" cy="2392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3735" b="1" dirty="0">
                <a:latin typeface="楷体" panose="02010609060101010101" pitchFamily="49" charset="-122"/>
                <a:ea typeface="楷体" panose="02010609060101010101" pitchFamily="49" charset="-122"/>
              </a:rPr>
              <a:t>    据统计，航母大国舰载机</a:t>
            </a:r>
            <a:r>
              <a:rPr lang="en-US" altLang="zh-CN" sz="3735" b="1" u="sng" dirty="0">
                <a:uFill>
                  <a:solidFill>
                    <a:srgbClr val="FF0000"/>
                  </a:solidFill>
                </a:uFill>
                <a:latin typeface="楷体" panose="02010609060101010101" pitchFamily="49" charset="-122"/>
                <a:ea typeface="楷体" panose="02010609060101010101" pitchFamily="49" charset="-122"/>
              </a:rPr>
              <a:t>80%</a:t>
            </a:r>
            <a:r>
              <a:rPr lang="zh-CN" altLang="en-US" sz="3735" b="1" dirty="0">
                <a:latin typeface="楷体" panose="02010609060101010101" pitchFamily="49" charset="-122"/>
                <a:ea typeface="楷体" panose="02010609060101010101" pitchFamily="49" charset="-122"/>
              </a:rPr>
              <a:t>的事故发生在着舰过程中。第二次世界大战结束到现在，某大国海军已经坠毁了</a:t>
            </a:r>
            <a:r>
              <a:rPr lang="en-US" altLang="zh-CN" sz="3735" b="1" u="sng" dirty="0">
                <a:uFill>
                  <a:solidFill>
                    <a:srgbClr val="FF0000"/>
                  </a:solidFill>
                </a:uFill>
                <a:latin typeface="楷体" panose="02010609060101010101" pitchFamily="49" charset="-122"/>
                <a:ea typeface="楷体" panose="02010609060101010101" pitchFamily="49" charset="-122"/>
              </a:rPr>
              <a:t>1000</a:t>
            </a:r>
            <a:r>
              <a:rPr lang="zh-CN" altLang="en-US" sz="3735" b="1" dirty="0">
                <a:latin typeface="楷体" panose="02010609060101010101" pitchFamily="49" charset="-122"/>
                <a:ea typeface="楷体" panose="02010609060101010101" pitchFamily="49" charset="-122"/>
              </a:rPr>
              <a:t>多架飞机，</a:t>
            </a:r>
            <a:r>
              <a:rPr lang="en-US" altLang="zh-CN" sz="3735" b="1" u="sng" dirty="0">
                <a:uFill>
                  <a:solidFill>
                    <a:srgbClr val="FF0000"/>
                  </a:solidFill>
                </a:uFill>
                <a:latin typeface="楷体" panose="02010609060101010101" pitchFamily="49" charset="-122"/>
                <a:ea typeface="楷体" panose="02010609060101010101" pitchFamily="49" charset="-122"/>
              </a:rPr>
              <a:t>700</a:t>
            </a:r>
            <a:r>
              <a:rPr lang="zh-CN" altLang="en-US" sz="3735" b="1" dirty="0">
                <a:latin typeface="楷体" panose="02010609060101010101" pitchFamily="49" charset="-122"/>
                <a:ea typeface="楷体" panose="02010609060101010101" pitchFamily="49" charset="-122"/>
              </a:rPr>
              <a:t>多名飞行员丧生，其中绝大部分事故是发生在着舰的时候。</a:t>
            </a:r>
            <a:endParaRPr lang="zh-CN" altLang="en-US" sz="3735" b="1" dirty="0">
              <a:latin typeface="楷体" panose="02010609060101010101" pitchFamily="49" charset="-122"/>
              <a:ea typeface="楷体" panose="02010609060101010101" pitchFamily="49" charset="-122"/>
            </a:endParaRPr>
          </a:p>
        </p:txBody>
      </p:sp>
      <p:sp>
        <p:nvSpPr>
          <p:cNvPr id="7" name="TextBox 6"/>
          <p:cNvSpPr txBox="1">
            <a:spLocks noChangeArrowheads="1"/>
          </p:cNvSpPr>
          <p:nvPr/>
        </p:nvSpPr>
        <p:spPr bwMode="auto">
          <a:xfrm>
            <a:off x="721784" y="4053417"/>
            <a:ext cx="10856383"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a:solidFill>
                  <a:srgbClr val="FF0000"/>
                </a:solidFill>
                <a:latin typeface="楷体" panose="02010609060101010101" pitchFamily="49" charset="-122"/>
                <a:ea typeface="楷体" panose="02010609060101010101" pitchFamily="49" charset="-122"/>
              </a:rPr>
              <a:t>    运用</a:t>
            </a:r>
            <a:r>
              <a:rPr lang="zh-CN" altLang="en-US" sz="3735" b="1">
                <a:solidFill>
                  <a:srgbClr val="0070C0"/>
                </a:solidFill>
                <a:latin typeface="楷体" panose="02010609060101010101" pitchFamily="49" charset="-122"/>
                <a:ea typeface="楷体" panose="02010609060101010101" pitchFamily="49" charset="-122"/>
              </a:rPr>
              <a:t>具体数字</a:t>
            </a:r>
            <a:r>
              <a:rPr lang="zh-CN" altLang="en-US" sz="3735" b="1">
                <a:solidFill>
                  <a:srgbClr val="FF0000"/>
                </a:solidFill>
                <a:latin typeface="楷体" panose="02010609060101010101" pitchFamily="49" charset="-122"/>
                <a:ea typeface="楷体" panose="02010609060101010101" pitchFamily="49" charset="-122"/>
              </a:rPr>
              <a:t>，举例说明航母舰载战斗机着舰的</a:t>
            </a:r>
            <a:r>
              <a:rPr lang="zh-CN" altLang="en-US" sz="3735" b="1">
                <a:solidFill>
                  <a:srgbClr val="0070C0"/>
                </a:solidFill>
                <a:latin typeface="楷体" panose="02010609060101010101" pitchFamily="49" charset="-122"/>
                <a:ea typeface="楷体" panose="02010609060101010101" pitchFamily="49" charset="-122"/>
              </a:rPr>
              <a:t>危险性</a:t>
            </a:r>
            <a:r>
              <a:rPr lang="zh-CN" altLang="en-US" sz="3735" b="1">
                <a:solidFill>
                  <a:srgbClr val="FF0000"/>
                </a:solidFill>
                <a:latin typeface="楷体" panose="02010609060101010101" pitchFamily="49" charset="-122"/>
                <a:ea typeface="楷体" panose="02010609060101010101" pitchFamily="49" charset="-122"/>
              </a:rPr>
              <a:t>。</a:t>
            </a:r>
            <a:endParaRPr lang="zh-CN" altLang="en-US" sz="3735" b="1">
              <a:solidFill>
                <a:srgbClr val="FF0000"/>
              </a:solidFill>
              <a:latin typeface="楷体" panose="02010609060101010101" pitchFamily="49" charset="-122"/>
              <a:ea typeface="楷体" panose="02010609060101010101" pitchFamily="49" charset="-122"/>
            </a:endParaRPr>
          </a:p>
        </p:txBody>
      </p:sp>
      <p:grpSp>
        <p:nvGrpSpPr>
          <p:cNvPr id="30724" name="组合 15"/>
          <p:cNvGrpSpPr/>
          <p:nvPr/>
        </p:nvGrpSpPr>
        <p:grpSpPr bwMode="auto">
          <a:xfrm>
            <a:off x="59267" y="-52917"/>
            <a:ext cx="2675467" cy="665959"/>
            <a:chOff x="70" y="-63"/>
            <a:chExt cx="3160" cy="788"/>
          </a:xfrm>
        </p:grpSpPr>
        <p:sp>
          <p:nvSpPr>
            <p:cNvPr id="30725"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矩形 5"/>
          <p:cNvSpPr>
            <a:spLocks noChangeArrowheads="1"/>
          </p:cNvSpPr>
          <p:nvPr/>
        </p:nvSpPr>
        <p:spPr bwMode="auto">
          <a:xfrm>
            <a:off x="814917" y="929217"/>
            <a:ext cx="10562167" cy="2392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altLang="zh-CN" sz="3735" b="1" dirty="0">
                <a:latin typeface="楷体" panose="02010609060101010101" pitchFamily="49" charset="-122"/>
                <a:ea typeface="楷体" panose="02010609060101010101" pitchFamily="49" charset="-122"/>
              </a:rPr>
              <a:t>    </a:t>
            </a:r>
            <a:r>
              <a:rPr lang="zh-CN" altLang="zh-CN" sz="3735" b="1" dirty="0">
                <a:latin typeface="楷体" panose="02010609060101010101" pitchFamily="49" charset="-122"/>
                <a:ea typeface="楷体" panose="02010609060101010101" pitchFamily="49" charset="-122"/>
              </a:rPr>
              <a:t>舰载战斗机上舰</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中国白手起家</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一切从零开始。某大国一名上将曾说</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a:t>
            </a:r>
            <a:r>
              <a:rPr lang="zh-CN" altLang="zh-CN" sz="3735" b="1" u="sng" dirty="0">
                <a:uFill>
                  <a:solidFill>
                    <a:srgbClr val="FF0000"/>
                  </a:solidFill>
                </a:uFill>
                <a:latin typeface="楷体" panose="02010609060101010101" pitchFamily="49" charset="-122"/>
                <a:ea typeface="楷体" panose="02010609060101010101" pitchFamily="49" charset="-122"/>
              </a:rPr>
              <a:t>我们可以把航空母舰送给你们</a:t>
            </a:r>
            <a:r>
              <a:rPr lang="zh-CN" altLang="en-US" sz="3735" b="1" u="sng" dirty="0">
                <a:uFill>
                  <a:solidFill>
                    <a:srgbClr val="FF0000"/>
                  </a:solidFill>
                </a:uFill>
                <a:latin typeface="楷体" panose="02010609060101010101" pitchFamily="49" charset="-122"/>
                <a:ea typeface="楷体" panose="02010609060101010101" pitchFamily="49" charset="-122"/>
              </a:rPr>
              <a:t>，</a:t>
            </a:r>
            <a:r>
              <a:rPr lang="zh-CN" altLang="zh-CN" sz="3735" b="1" u="sng" dirty="0">
                <a:uFill>
                  <a:solidFill>
                    <a:srgbClr val="FF0000"/>
                  </a:solidFill>
                </a:uFill>
                <a:latin typeface="楷体" panose="02010609060101010101" pitchFamily="49" charset="-122"/>
                <a:ea typeface="楷体" panose="02010609060101010101" pitchFamily="49" charset="-122"/>
              </a:rPr>
              <a:t>但是</a:t>
            </a:r>
            <a:r>
              <a:rPr lang="zh-CN" altLang="en-US" sz="3735" b="1" u="sng" dirty="0">
                <a:uFill>
                  <a:solidFill>
                    <a:srgbClr val="FF0000"/>
                  </a:solidFill>
                </a:uFill>
                <a:latin typeface="楷体" panose="02010609060101010101" pitchFamily="49" charset="-122"/>
                <a:ea typeface="楷体" panose="02010609060101010101" pitchFamily="49" charset="-122"/>
              </a:rPr>
              <a:t>，</a:t>
            </a:r>
            <a:r>
              <a:rPr lang="zh-CN" altLang="zh-CN" sz="3735" b="1" u="sng" dirty="0">
                <a:uFill>
                  <a:solidFill>
                    <a:srgbClr val="FF0000"/>
                  </a:solidFill>
                </a:uFill>
                <a:latin typeface="楷体" panose="02010609060101010101" pitchFamily="49" charset="-122"/>
                <a:ea typeface="楷体" panose="02010609060101010101" pitchFamily="49" charset="-122"/>
              </a:rPr>
              <a:t>十年之内</a:t>
            </a:r>
            <a:r>
              <a:rPr lang="zh-CN" altLang="en-US" sz="3735" b="1" u="sng" dirty="0">
                <a:uFill>
                  <a:solidFill>
                    <a:srgbClr val="FF0000"/>
                  </a:solidFill>
                </a:uFill>
                <a:latin typeface="楷体" panose="02010609060101010101" pitchFamily="49" charset="-122"/>
                <a:ea typeface="楷体" panose="02010609060101010101" pitchFamily="49" charset="-122"/>
              </a:rPr>
              <a:t>，</a:t>
            </a:r>
            <a:r>
              <a:rPr lang="zh-CN" altLang="zh-CN" sz="3735" b="1" u="sng" dirty="0">
                <a:uFill>
                  <a:solidFill>
                    <a:srgbClr val="FF0000"/>
                  </a:solidFill>
                </a:uFill>
                <a:latin typeface="楷体" panose="02010609060101010101" pitchFamily="49" charset="-122"/>
                <a:ea typeface="楷体" panose="02010609060101010101" pitchFamily="49" charset="-122"/>
              </a:rPr>
              <a:t>你们不可能让舰载机上舰</a:t>
            </a:r>
            <a:r>
              <a:rPr lang="en-US" altLang="zh-CN" sz="3735" b="1" u="sng" dirty="0">
                <a:uFill>
                  <a:solidFill>
                    <a:srgbClr val="FF0000"/>
                  </a:solidFill>
                </a:uFill>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a:t>
            </a:r>
            <a:endParaRPr lang="zh-CN" altLang="en-US" sz="3735" b="1" dirty="0">
              <a:latin typeface="楷体" panose="02010609060101010101" pitchFamily="49" charset="-122"/>
              <a:ea typeface="楷体" panose="02010609060101010101" pitchFamily="49" charset="-122"/>
            </a:endParaRPr>
          </a:p>
        </p:txBody>
      </p:sp>
      <p:sp>
        <p:nvSpPr>
          <p:cNvPr id="34820" name="矩形 6"/>
          <p:cNvSpPr>
            <a:spLocks noChangeArrowheads="1"/>
          </p:cNvSpPr>
          <p:nvPr/>
        </p:nvSpPr>
        <p:spPr bwMode="auto">
          <a:xfrm>
            <a:off x="814917" y="3617384"/>
            <a:ext cx="10562167" cy="2392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735" b="1">
                <a:solidFill>
                  <a:srgbClr val="FF0000"/>
                </a:solidFill>
                <a:latin typeface="楷体" panose="02010609060101010101" pitchFamily="49" charset="-122"/>
                <a:ea typeface="楷体" panose="02010609060101010101" pitchFamily="49" charset="-122"/>
              </a:rPr>
              <a:t>    </a:t>
            </a:r>
            <a:r>
              <a:rPr lang="zh-CN" altLang="zh-CN" sz="3735" b="1">
                <a:solidFill>
                  <a:srgbClr val="FF0000"/>
                </a:solidFill>
                <a:latin typeface="楷体" panose="02010609060101010101" pitchFamily="49" charset="-122"/>
                <a:ea typeface="楷体" panose="02010609060101010101" pitchFamily="49" charset="-122"/>
              </a:rPr>
              <a:t>引用某大国一名上将的话</a:t>
            </a:r>
            <a:r>
              <a:rPr lang="zh-CN" altLang="en-US" sz="3735" b="1">
                <a:solidFill>
                  <a:srgbClr val="FF0000"/>
                </a:solidFill>
                <a:latin typeface="楷体" panose="02010609060101010101" pitchFamily="49" charset="-122"/>
                <a:ea typeface="楷体" panose="02010609060101010101" pitchFamily="49" charset="-122"/>
              </a:rPr>
              <a:t>，属于</a:t>
            </a:r>
            <a:r>
              <a:rPr lang="zh-CN" altLang="en-US" sz="3735" b="1">
                <a:solidFill>
                  <a:srgbClr val="0070C0"/>
                </a:solidFill>
                <a:latin typeface="楷体" panose="02010609060101010101" pitchFamily="49" charset="-122"/>
                <a:ea typeface="楷体" panose="02010609060101010101" pitchFamily="49" charset="-122"/>
              </a:rPr>
              <a:t>侧面描写</a:t>
            </a:r>
            <a:r>
              <a:rPr lang="zh-CN" altLang="en-US" sz="3735" b="1">
                <a:solidFill>
                  <a:srgbClr val="FF0000"/>
                </a:solidFill>
                <a:latin typeface="楷体" panose="02010609060101010101" pitchFamily="49" charset="-122"/>
                <a:ea typeface="楷体" panose="02010609060101010101" pitchFamily="49" charset="-122"/>
              </a:rPr>
              <a:t>，突出我国航母</a:t>
            </a:r>
            <a:r>
              <a:rPr lang="zh-CN" altLang="en-US" sz="3735" b="1">
                <a:solidFill>
                  <a:srgbClr val="0070C0"/>
                </a:solidFill>
                <a:latin typeface="楷体" panose="02010609060101010101" pitchFamily="49" charset="-122"/>
                <a:ea typeface="楷体" panose="02010609060101010101" pitchFamily="49" charset="-122"/>
              </a:rPr>
              <a:t>发展过程的艰难</a:t>
            </a:r>
            <a:r>
              <a:rPr lang="zh-CN" altLang="en-US" sz="3735" b="1">
                <a:solidFill>
                  <a:srgbClr val="FF0000"/>
                </a:solidFill>
                <a:latin typeface="楷体" panose="02010609060101010101" pitchFamily="49" charset="-122"/>
                <a:ea typeface="楷体" panose="02010609060101010101" pitchFamily="49" charset="-122"/>
              </a:rPr>
              <a:t>，歌颂中国人民和海军的强军梦想、坚定信念和奉献精神，</a:t>
            </a:r>
            <a:r>
              <a:rPr lang="zh-CN" altLang="en-US" sz="3735" b="1">
                <a:solidFill>
                  <a:srgbClr val="0070C0"/>
                </a:solidFill>
                <a:latin typeface="楷体" panose="02010609060101010101" pitchFamily="49" charset="-122"/>
                <a:ea typeface="楷体" panose="02010609060101010101" pitchFamily="49" charset="-122"/>
              </a:rPr>
              <a:t>说明我国航母舰载机成功着舰的巨大历史意义。</a:t>
            </a:r>
            <a:endParaRPr lang="zh-CN" altLang="en-US" sz="3735" b="1">
              <a:solidFill>
                <a:srgbClr val="0070C0"/>
              </a:solidFill>
              <a:latin typeface="楷体" panose="02010609060101010101" pitchFamily="49" charset="-122"/>
              <a:ea typeface="楷体" panose="02010609060101010101" pitchFamily="49" charset="-122"/>
            </a:endParaRPr>
          </a:p>
        </p:txBody>
      </p:sp>
      <p:grpSp>
        <p:nvGrpSpPr>
          <p:cNvPr id="33796" name="组合 15"/>
          <p:cNvGrpSpPr/>
          <p:nvPr/>
        </p:nvGrpSpPr>
        <p:grpSpPr bwMode="auto">
          <a:xfrm>
            <a:off x="59267" y="-52917"/>
            <a:ext cx="2675467" cy="665959"/>
            <a:chOff x="70" y="-63"/>
            <a:chExt cx="3160" cy="788"/>
          </a:xfrm>
        </p:grpSpPr>
        <p:sp>
          <p:nvSpPr>
            <p:cNvPr id="3379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4820"/>
                                        </p:tgtEl>
                                        <p:attrNameLst>
                                          <p:attrName>style.visibility</p:attrName>
                                        </p:attrNameLst>
                                      </p:cBhvr>
                                      <p:to>
                                        <p:strVal val="visible"/>
                                      </p:to>
                                    </p:set>
                                    <p:animEffect transition="in" filter="randombar(horizontal)">
                                      <p:cBhvr>
                                        <p:cTn id="7" dur="5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071033" y="1405467"/>
            <a:ext cx="10049933" cy="3172884"/>
            <a:chOff x="1187450" y="1054100"/>
            <a:chExt cx="7537450" cy="2379663"/>
          </a:xfrm>
        </p:grpSpPr>
        <p:pic>
          <p:nvPicPr>
            <p:cNvPr id="34823"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95450" y="1054100"/>
              <a:ext cx="702945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5" name="矩形 2"/>
            <p:cNvSpPr>
              <a:spLocks noChangeArrowheads="1"/>
            </p:cNvSpPr>
            <p:nvPr/>
          </p:nvSpPr>
          <p:spPr bwMode="auto">
            <a:xfrm>
              <a:off x="2484438" y="1471613"/>
              <a:ext cx="5903912" cy="1104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zh-CN" altLang="en-US" sz="3735" dirty="0">
                  <a:solidFill>
                    <a:srgbClr val="A96A00"/>
                  </a:solidFill>
                  <a:latin typeface="黑体" panose="02010609060101010101" pitchFamily="49" charset="-122"/>
                  <a:ea typeface="黑体" panose="02010609060101010101" pitchFamily="49" charset="-122"/>
                </a:rPr>
                <a:t>    思考：我国航母舰载战斗机首架次成功着舰有何意义？</a:t>
              </a:r>
              <a:endParaRPr lang="zh-CN" altLang="en-US" sz="3735" dirty="0">
                <a:solidFill>
                  <a:srgbClr val="A96A00"/>
                </a:solidFill>
                <a:latin typeface="黑体" panose="02010609060101010101" pitchFamily="49" charset="-122"/>
                <a:ea typeface="黑体" panose="02010609060101010101" pitchFamily="49" charset="-122"/>
              </a:endParaRPr>
            </a:p>
          </p:txBody>
        </p:sp>
      </p:grpSp>
      <p:grpSp>
        <p:nvGrpSpPr>
          <p:cNvPr id="34819" name="组合 7"/>
          <p:cNvGrpSpPr/>
          <p:nvPr/>
        </p:nvGrpSpPr>
        <p:grpSpPr bwMode="auto">
          <a:xfrm>
            <a:off x="38100" y="-4233"/>
            <a:ext cx="2675467" cy="665885"/>
            <a:chOff x="70" y="-63"/>
            <a:chExt cx="3160" cy="786"/>
          </a:xfrm>
        </p:grpSpPr>
        <p:sp>
          <p:nvSpPr>
            <p:cNvPr id="34820"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1007435" y="1508787"/>
            <a:ext cx="10370409"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735" b="1" dirty="0">
                <a:latin typeface="楷体" panose="02010609060101010101" pitchFamily="49" charset="-122"/>
                <a:ea typeface="楷体" panose="02010609060101010101" pitchFamily="49" charset="-122"/>
              </a:rPr>
              <a:t>  我国航母舰载战斗机首架次成功着舰的意义</a:t>
            </a:r>
            <a:r>
              <a:rPr lang="en-US" altLang="zh-CN" sz="3735" b="1" dirty="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它承载着国人和海军官兵的强军梦想，破解了世界公认的最具风险的难题，标志着我国海军真正进入航母时代。</a:t>
            </a:r>
            <a:endParaRPr lang="zh-CN" altLang="en-US" sz="3735" b="1" dirty="0">
              <a:latin typeface="楷体" panose="02010609060101010101" pitchFamily="49" charset="-122"/>
              <a:ea typeface="楷体" panose="02010609060101010101" pitchFamily="49" charset="-122"/>
            </a:endParaRPr>
          </a:p>
        </p:txBody>
      </p:sp>
      <p:grpSp>
        <p:nvGrpSpPr>
          <p:cNvPr id="35843" name="组合 7"/>
          <p:cNvGrpSpPr/>
          <p:nvPr/>
        </p:nvGrpSpPr>
        <p:grpSpPr bwMode="auto">
          <a:xfrm>
            <a:off x="38100" y="-4233"/>
            <a:ext cx="2675467" cy="665885"/>
            <a:chOff x="70" y="-63"/>
            <a:chExt cx="3160" cy="786"/>
          </a:xfrm>
        </p:grpSpPr>
        <p:sp>
          <p:nvSpPr>
            <p:cNvPr id="35844"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9"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0" name="菱形 9"/>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1"/>
          <p:cNvSpPr txBox="1">
            <a:spLocks noChangeArrowheads="1"/>
          </p:cNvSpPr>
          <p:nvPr/>
        </p:nvSpPr>
        <p:spPr bwMode="auto">
          <a:xfrm>
            <a:off x="1390651" y="721784"/>
            <a:ext cx="94107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35" b="1" dirty="0">
                <a:latin typeface="宋体" panose="02010600030101010101" pitchFamily="2" charset="-122"/>
              </a:rPr>
              <a:t>比较消息、新闻特写、通讯三种文体的异同。</a:t>
            </a:r>
            <a:endParaRPr lang="en-US" altLang="zh-CN" sz="3735" b="1" dirty="0">
              <a:latin typeface="宋体" panose="02010600030101010101" pitchFamily="2" charset="-122"/>
            </a:endParaRPr>
          </a:p>
        </p:txBody>
      </p:sp>
      <p:graphicFrame>
        <p:nvGraphicFramePr>
          <p:cNvPr id="7" name="表格 6"/>
          <p:cNvGraphicFramePr>
            <a:graphicFrameLocks noGrp="1"/>
          </p:cNvGraphicFramePr>
          <p:nvPr/>
        </p:nvGraphicFramePr>
        <p:xfrm>
          <a:off x="840317" y="1701800"/>
          <a:ext cx="10511155" cy="4685030"/>
        </p:xfrm>
        <a:graphic>
          <a:graphicData uri="http://schemas.openxmlformats.org/drawingml/2006/table">
            <a:tbl>
              <a:tblPr firstRow="1" bandRow="1">
                <a:tableStyleId>{5C22544A-7EE6-4342-B048-85BDC9FD1C3A}</a:tableStyleId>
              </a:tblPr>
              <a:tblGrid>
                <a:gridCol w="1343660"/>
                <a:gridCol w="1727835"/>
                <a:gridCol w="2064385"/>
                <a:gridCol w="2687320"/>
                <a:gridCol w="2687955"/>
              </a:tblGrid>
              <a:tr h="828040">
                <a:tc>
                  <a:txBody>
                    <a:bodyPr/>
                    <a:lstStyle/>
                    <a:p>
                      <a:pPr algn="ctr"/>
                      <a:r>
                        <a:rPr lang="zh-CN" altLang="en-US" sz="3200" b="1" dirty="0">
                          <a:solidFill>
                            <a:schemeClr val="bg1"/>
                          </a:solidFill>
                          <a:latin typeface="黑体" panose="02010609060101010101" pitchFamily="49" charset="-122"/>
                          <a:ea typeface="黑体" panose="02010609060101010101" pitchFamily="49" charset="-122"/>
                        </a:rPr>
                        <a:t>类别</a:t>
                      </a:r>
                      <a:endParaRPr lang="zh-CN" altLang="en-US" sz="3200" b="1" dirty="0">
                        <a:solidFill>
                          <a:schemeClr val="bg1"/>
                        </a:solidFill>
                        <a:latin typeface="黑体" panose="02010609060101010101" pitchFamily="49" charset="-122"/>
                        <a:ea typeface="黑体" panose="02010609060101010101" pitchFamily="49" charset="-122"/>
                      </a:endParaRPr>
                    </a:p>
                  </a:txBody>
                  <a:tcPr marL="121898" marR="121898" marT="60972" marB="60972" anchor="ctr"/>
                </a:tc>
                <a:tc>
                  <a:txBody>
                    <a:bodyPr/>
                    <a:lstStyle/>
                    <a:p>
                      <a:pPr algn="ctr"/>
                      <a:r>
                        <a:rPr lang="zh-CN" altLang="en-US" sz="3200" b="1" dirty="0">
                          <a:solidFill>
                            <a:schemeClr val="bg1"/>
                          </a:solidFill>
                          <a:latin typeface="黑体" panose="02010609060101010101" pitchFamily="49" charset="-122"/>
                          <a:ea typeface="黑体" panose="02010609060101010101" pitchFamily="49" charset="-122"/>
                        </a:rPr>
                        <a:t>时效性</a:t>
                      </a:r>
                      <a:endParaRPr lang="zh-CN" altLang="en-US" sz="3200" b="1" dirty="0">
                        <a:solidFill>
                          <a:schemeClr val="bg1"/>
                        </a:solidFill>
                        <a:latin typeface="黑体" panose="02010609060101010101" pitchFamily="49" charset="-122"/>
                        <a:ea typeface="黑体" panose="02010609060101010101" pitchFamily="49" charset="-122"/>
                      </a:endParaRPr>
                    </a:p>
                  </a:txBody>
                  <a:tcPr marL="121898" marR="121898" marT="60972" marB="60972" anchor="ctr"/>
                </a:tc>
                <a:tc>
                  <a:txBody>
                    <a:bodyPr/>
                    <a:lstStyle/>
                    <a:p>
                      <a:pPr algn="ctr"/>
                      <a:r>
                        <a:rPr lang="zh-CN" altLang="en-US" sz="3200" b="1" dirty="0">
                          <a:solidFill>
                            <a:schemeClr val="bg1"/>
                          </a:solidFill>
                          <a:latin typeface="黑体" panose="02010609060101010101" pitchFamily="49" charset="-122"/>
                          <a:ea typeface="黑体" panose="02010609060101010101" pitchFamily="49" charset="-122"/>
                        </a:rPr>
                        <a:t>报道对象</a:t>
                      </a:r>
                      <a:endParaRPr lang="zh-CN" altLang="en-US" sz="3200" b="1" dirty="0">
                        <a:solidFill>
                          <a:schemeClr val="bg1"/>
                        </a:solidFill>
                        <a:latin typeface="黑体" panose="02010609060101010101" pitchFamily="49" charset="-122"/>
                        <a:ea typeface="黑体" panose="02010609060101010101" pitchFamily="49" charset="-122"/>
                      </a:endParaRPr>
                    </a:p>
                  </a:txBody>
                  <a:tcPr marL="121898" marR="121898" marT="60972" marB="60972" anchor="ctr"/>
                </a:tc>
                <a:tc>
                  <a:txBody>
                    <a:bodyPr/>
                    <a:lstStyle/>
                    <a:p>
                      <a:pPr algn="ctr"/>
                      <a:r>
                        <a:rPr lang="zh-CN" altLang="en-US" sz="3200" b="1" dirty="0">
                          <a:solidFill>
                            <a:schemeClr val="bg1"/>
                          </a:solidFill>
                          <a:latin typeface="黑体" panose="02010609060101010101" pitchFamily="49" charset="-122"/>
                          <a:ea typeface="黑体" panose="02010609060101010101" pitchFamily="49" charset="-122"/>
                        </a:rPr>
                        <a:t>篇幅</a:t>
                      </a:r>
                      <a:endParaRPr lang="zh-CN" altLang="en-US" sz="3200" b="1" dirty="0">
                        <a:solidFill>
                          <a:schemeClr val="bg1"/>
                        </a:solidFill>
                        <a:latin typeface="黑体" panose="02010609060101010101" pitchFamily="49" charset="-122"/>
                        <a:ea typeface="黑体" panose="02010609060101010101" pitchFamily="49" charset="-122"/>
                      </a:endParaRPr>
                    </a:p>
                  </a:txBody>
                  <a:tcPr marL="121898" marR="121898" marT="60972" marB="60972" anchor="ctr"/>
                </a:tc>
                <a:tc>
                  <a:txBody>
                    <a:bodyPr/>
                    <a:lstStyle/>
                    <a:p>
                      <a:pPr algn="ctr"/>
                      <a:r>
                        <a:rPr lang="zh-CN" altLang="en-US" sz="3200" b="1" dirty="0">
                          <a:solidFill>
                            <a:schemeClr val="bg1"/>
                          </a:solidFill>
                          <a:latin typeface="黑体" panose="02010609060101010101" pitchFamily="49" charset="-122"/>
                          <a:ea typeface="黑体" panose="02010609060101010101" pitchFamily="49" charset="-122"/>
                        </a:rPr>
                        <a:t>表达方式</a:t>
                      </a:r>
                      <a:endParaRPr lang="zh-CN" altLang="en-US" sz="3200" b="1" dirty="0">
                        <a:solidFill>
                          <a:schemeClr val="bg1"/>
                        </a:solidFill>
                        <a:latin typeface="黑体" panose="02010609060101010101" pitchFamily="49" charset="-122"/>
                        <a:ea typeface="黑体" panose="02010609060101010101" pitchFamily="49" charset="-122"/>
                      </a:endParaRPr>
                    </a:p>
                  </a:txBody>
                  <a:tcPr marL="121898" marR="121898" marT="60972" marB="60972" anchor="ctr"/>
                </a:tc>
              </a:tr>
              <a:tr h="1097280">
                <a:tc>
                  <a:txBody>
                    <a:bodyPr/>
                    <a:lstStyle/>
                    <a:p>
                      <a:pPr algn="ctr"/>
                      <a:r>
                        <a:rPr lang="zh-CN" altLang="en-US" sz="3200" b="1" dirty="0">
                          <a:latin typeface="楷体" panose="02010609060101010101" pitchFamily="49" charset="-122"/>
                          <a:ea typeface="楷体" panose="02010609060101010101" pitchFamily="49" charset="-122"/>
                        </a:rPr>
                        <a:t>消息</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强</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事件整体</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一般而言比较短</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以记叙、说明为主</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r>
              <a:tr h="1564005">
                <a:tc>
                  <a:txBody>
                    <a:bodyPr/>
                    <a:lstStyle/>
                    <a:p>
                      <a:pPr algn="ctr"/>
                      <a:r>
                        <a:rPr lang="zh-CN" altLang="en-US" sz="3200" b="1" dirty="0">
                          <a:latin typeface="楷体" panose="02010609060101010101" pitchFamily="49" charset="-122"/>
                          <a:ea typeface="楷体" panose="02010609060101010101" pitchFamily="49" charset="-122"/>
                        </a:rPr>
                        <a:t>新闻特写</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一般</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某一场景</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篇幅比较灵活</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以记叙、描写为主</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r>
              <a:tr h="1195705">
                <a:tc>
                  <a:txBody>
                    <a:bodyPr/>
                    <a:lstStyle/>
                    <a:p>
                      <a:pPr algn="ctr"/>
                      <a:r>
                        <a:rPr lang="zh-CN" altLang="en-US" sz="3200" b="1" dirty="0">
                          <a:latin typeface="楷体" panose="02010609060101010101" pitchFamily="49" charset="-122"/>
                          <a:ea typeface="楷体" panose="02010609060101010101" pitchFamily="49" charset="-122"/>
                        </a:rPr>
                        <a:t>通讯</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较弱</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marL="0" marR="0" indent="0" algn="ctr" defTabSz="685800" rtl="0" eaLnBrk="1" fontAlgn="auto" latinLnBrk="0" hangingPunct="1">
                        <a:lnSpc>
                          <a:spcPct val="100000"/>
                        </a:lnSpc>
                        <a:spcBef>
                          <a:spcPts val="0"/>
                        </a:spcBef>
                        <a:spcAft>
                          <a:spcPts val="0"/>
                        </a:spcAft>
                        <a:buClrTx/>
                        <a:buSzTx/>
                        <a:buFontTx/>
                        <a:buNone/>
                        <a:defRPr/>
                      </a:pPr>
                      <a:r>
                        <a:rPr lang="zh-CN" altLang="en-US" sz="3200" b="1" dirty="0">
                          <a:latin typeface="楷体" panose="02010609060101010101" pitchFamily="49" charset="-122"/>
                          <a:ea typeface="楷体" panose="02010609060101010101" pitchFamily="49" charset="-122"/>
                        </a:rPr>
                        <a:t>整体及细节</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较长</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c>
                  <a:txBody>
                    <a:bodyPr/>
                    <a:lstStyle/>
                    <a:p>
                      <a:pPr algn="ctr"/>
                      <a:r>
                        <a:rPr lang="zh-CN" altLang="en-US" sz="3200" b="1" dirty="0">
                          <a:latin typeface="楷体" panose="02010609060101010101" pitchFamily="49" charset="-122"/>
                          <a:ea typeface="楷体" panose="02010609060101010101" pitchFamily="49" charset="-122"/>
                        </a:rPr>
                        <a:t>综合运用多种表达方式</a:t>
                      </a:r>
                      <a:endParaRPr lang="zh-CN" altLang="en-US" sz="3200" b="1" dirty="0">
                        <a:latin typeface="楷体" panose="02010609060101010101" pitchFamily="49" charset="-122"/>
                        <a:ea typeface="楷体" panose="02010609060101010101" pitchFamily="49" charset="-122"/>
                      </a:endParaRPr>
                    </a:p>
                  </a:txBody>
                  <a:tcPr marL="121898" marR="121898" marT="60972" marB="60972" anchor="ctr"/>
                </a:tc>
              </a:tr>
            </a:tbl>
          </a:graphicData>
        </a:graphic>
      </p:graphicFrame>
      <p:grpSp>
        <p:nvGrpSpPr>
          <p:cNvPr id="36899" name="组合 7"/>
          <p:cNvGrpSpPr/>
          <p:nvPr/>
        </p:nvGrpSpPr>
        <p:grpSpPr bwMode="auto">
          <a:xfrm>
            <a:off x="38100" y="-4233"/>
            <a:ext cx="2675467" cy="665885"/>
            <a:chOff x="70" y="-63"/>
            <a:chExt cx="3160" cy="786"/>
          </a:xfrm>
        </p:grpSpPr>
        <p:sp>
          <p:nvSpPr>
            <p:cNvPr id="36900"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5"/>
          <p:cNvSpPr txBox="1">
            <a:spLocks noChangeArrowheads="1"/>
          </p:cNvSpPr>
          <p:nvPr/>
        </p:nvSpPr>
        <p:spPr bwMode="auto">
          <a:xfrm>
            <a:off x="719667" y="1966384"/>
            <a:ext cx="10945284" cy="4027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4000"/>
              </a:lnSpc>
            </a:pPr>
            <a:r>
              <a:rPr lang="en-US" altLang="zh-CN" sz="3735" b="1" dirty="0">
                <a:latin typeface="楷体" panose="02010609060101010101" pitchFamily="49" charset="-122"/>
                <a:ea typeface="楷体" panose="02010609060101010101" pitchFamily="49" charset="-122"/>
              </a:rPr>
              <a:t>    </a:t>
            </a:r>
            <a:r>
              <a:rPr lang="zh-CN" altLang="zh-CN" sz="3735" b="1" dirty="0">
                <a:latin typeface="楷体" panose="02010609060101010101" pitchFamily="49" charset="-122"/>
                <a:ea typeface="楷体" panose="02010609060101010101" pitchFamily="49" charset="-122"/>
              </a:rPr>
              <a:t>本文抓住歼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舰载战斗机首次成功着舰这个极具历史意义的时刻</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采用现场特写的写法</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生动地再现了我国航母舰载战斗机首架次成功着舰这个历史事件的全过程</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向全世界展示了我国强大的军事实力和综合国力</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坚定了中国人民坚持社会主义道路的信心。</a:t>
            </a:r>
            <a:endParaRPr lang="zh-CN" altLang="en-US" sz="3735" b="1" dirty="0">
              <a:latin typeface="楷体" panose="02010609060101010101" pitchFamily="49" charset="-122"/>
              <a:ea typeface="楷体" panose="02010609060101010101" pitchFamily="49" charset="-122"/>
            </a:endParaRPr>
          </a:p>
        </p:txBody>
      </p:sp>
      <p:grpSp>
        <p:nvGrpSpPr>
          <p:cNvPr id="37891" name="组合 1"/>
          <p:cNvGrpSpPr/>
          <p:nvPr/>
        </p:nvGrpSpPr>
        <p:grpSpPr bwMode="auto">
          <a:xfrm>
            <a:off x="5041265" y="954618"/>
            <a:ext cx="2324100" cy="649180"/>
            <a:chOff x="3342799" y="715825"/>
            <a:chExt cx="1743075" cy="486312"/>
          </a:xfrm>
        </p:grpSpPr>
        <p:sp>
          <p:nvSpPr>
            <p:cNvPr id="20" name="圆角矩形 19"/>
            <p:cNvSpPr/>
            <p:nvPr/>
          </p:nvSpPr>
          <p:spPr>
            <a:xfrm rot="555800">
              <a:off x="4602163" y="715825"/>
              <a:ext cx="442912"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1" name="圆角矩形 20"/>
            <p:cNvSpPr/>
            <p:nvPr/>
          </p:nvSpPr>
          <p:spPr>
            <a:xfrm rot="20470821">
              <a:off x="4197350" y="722167"/>
              <a:ext cx="442913"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2" name="圆角矩形 21"/>
            <p:cNvSpPr/>
            <p:nvPr/>
          </p:nvSpPr>
          <p:spPr>
            <a:xfrm rot="319204">
              <a:off x="3778250"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3" name="圆角矩形 22"/>
            <p:cNvSpPr/>
            <p:nvPr/>
          </p:nvSpPr>
          <p:spPr>
            <a:xfrm rot="21148334">
              <a:off x="3368675" y="730095"/>
              <a:ext cx="441325" cy="42019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7900" name="矩形 1"/>
            <p:cNvSpPr>
              <a:spLocks noChangeArrowheads="1"/>
            </p:cNvSpPr>
            <p:nvPr/>
          </p:nvSpPr>
          <p:spPr bwMode="auto">
            <a:xfrm>
              <a:off x="3342799" y="720740"/>
              <a:ext cx="1743075"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概括主题</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37892" name="组合 13"/>
          <p:cNvGrpSpPr/>
          <p:nvPr/>
        </p:nvGrpSpPr>
        <p:grpSpPr bwMode="auto">
          <a:xfrm>
            <a:off x="38100" y="-27517"/>
            <a:ext cx="2675467" cy="665885"/>
            <a:chOff x="70" y="-63"/>
            <a:chExt cx="3160" cy="786"/>
          </a:xfrm>
        </p:grpSpPr>
        <p:sp>
          <p:nvSpPr>
            <p:cNvPr id="37893"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课堂小结</a:t>
              </a:r>
              <a:endParaRPr kumimoji="1" lang="zh-CN" altLang="en-US" sz="3735">
                <a:latin typeface="黑体" panose="02010609060101010101" pitchFamily="49" charset="-122"/>
                <a:ea typeface="黑体" panose="02010609060101010101" pitchFamily="49" charset="-122"/>
              </a:endParaRPr>
            </a:p>
          </p:txBody>
        </p:sp>
        <p:cxnSp>
          <p:nvCxnSpPr>
            <p:cNvPr id="15"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6" name="菱形 15"/>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TextBox 8"/>
          <p:cNvSpPr txBox="1">
            <a:spLocks noChangeArrowheads="1"/>
          </p:cNvSpPr>
          <p:nvPr/>
        </p:nvSpPr>
        <p:spPr bwMode="auto">
          <a:xfrm>
            <a:off x="1007533" y="1930400"/>
            <a:ext cx="670984" cy="29667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spAutoFit/>
          </a:bodyPr>
          <a:lstStyle/>
          <a:p>
            <a:pPr eaLnBrk="0" hangingPunct="0">
              <a:defRPr/>
            </a:pPr>
            <a:r>
              <a:rPr lang="zh-CN" altLang="en-US" sz="3735" dirty="0">
                <a:solidFill>
                  <a:srgbClr val="FF0000"/>
                </a:solidFill>
                <a:latin typeface="黑体" panose="02010609060101010101" pitchFamily="49" charset="-122"/>
                <a:ea typeface="黑体" panose="02010609060101010101" pitchFamily="49" charset="-122"/>
              </a:rPr>
              <a:t>一着惊海天</a:t>
            </a:r>
            <a:endParaRPr lang="zh-CN" altLang="en-US" sz="3735" dirty="0">
              <a:solidFill>
                <a:srgbClr val="FF0000"/>
              </a:solidFill>
              <a:latin typeface="黑体" panose="02010609060101010101" pitchFamily="49" charset="-122"/>
              <a:ea typeface="黑体" panose="02010609060101010101" pitchFamily="49" charset="-122"/>
            </a:endParaRPr>
          </a:p>
        </p:txBody>
      </p:sp>
      <p:sp>
        <p:nvSpPr>
          <p:cNvPr id="65541" name="AutoShape 7"/>
          <p:cNvSpPr/>
          <p:nvPr/>
        </p:nvSpPr>
        <p:spPr bwMode="auto">
          <a:xfrm>
            <a:off x="1968500" y="1841500"/>
            <a:ext cx="353484" cy="3380317"/>
          </a:xfrm>
          <a:prstGeom prst="leftBrace">
            <a:avLst>
              <a:gd name="adj1" fmla="val 78672"/>
              <a:gd name="adj2"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465">
              <a:latin typeface="黑体" panose="02010609060101010101" pitchFamily="49" charset="-122"/>
              <a:ea typeface="黑体" panose="02010609060101010101" pitchFamily="49" charset="-122"/>
            </a:endParaRPr>
          </a:p>
        </p:txBody>
      </p:sp>
      <p:sp>
        <p:nvSpPr>
          <p:cNvPr id="14" name="TextBox 13"/>
          <p:cNvSpPr txBox="1">
            <a:spLocks noChangeArrowheads="1"/>
          </p:cNvSpPr>
          <p:nvPr/>
        </p:nvSpPr>
        <p:spPr bwMode="auto">
          <a:xfrm>
            <a:off x="2544233" y="1756833"/>
            <a:ext cx="2305051" cy="666115"/>
          </a:xfrm>
          <a:prstGeom prst="rect">
            <a:avLst/>
          </a:prstGeom>
          <a:noFill/>
          <a:ln>
            <a:noFill/>
          </a:ln>
          <a:effectLst/>
        </p:spPr>
        <p:style>
          <a:lnRef idx="1">
            <a:schemeClr val="accent1"/>
          </a:lnRef>
          <a:fillRef idx="2">
            <a:schemeClr val="accent1"/>
          </a:fillRef>
          <a:effectRef idx="1">
            <a:schemeClr val="accent1"/>
          </a:effectRef>
          <a:fontRef idx="minor">
            <a:schemeClr val="dk1"/>
          </a:fontRef>
        </p:style>
        <p:txBody>
          <a:bodyPr>
            <a:spAutoFit/>
          </a:bodyPr>
          <a:lstStyle/>
          <a:p>
            <a:pPr eaLnBrk="0" hangingPunct="0">
              <a:defRPr/>
            </a:pPr>
            <a:r>
              <a:rPr lang="zh-CN" altLang="en-US" sz="3735" b="1" dirty="0">
                <a:solidFill>
                  <a:srgbClr val="0000FF"/>
                </a:solidFill>
                <a:latin typeface="楷体" panose="02010609060101010101" pitchFamily="49" charset="-122"/>
                <a:ea typeface="楷体" panose="02010609060101010101" pitchFamily="49" charset="-122"/>
              </a:rPr>
              <a:t>正面描写</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16" name="TextBox 15"/>
          <p:cNvSpPr txBox="1">
            <a:spLocks noChangeArrowheads="1"/>
          </p:cNvSpPr>
          <p:nvPr/>
        </p:nvSpPr>
        <p:spPr bwMode="auto">
          <a:xfrm>
            <a:off x="2544233" y="4614333"/>
            <a:ext cx="2207684" cy="666115"/>
          </a:xfrm>
          <a:prstGeom prst="rect">
            <a:avLst/>
          </a:prstGeom>
          <a:noFill/>
          <a:ln>
            <a:noFill/>
          </a:ln>
          <a:effectLst/>
        </p:spPr>
        <p:style>
          <a:lnRef idx="1">
            <a:schemeClr val="accent1"/>
          </a:lnRef>
          <a:fillRef idx="2">
            <a:schemeClr val="accent1"/>
          </a:fillRef>
          <a:effectRef idx="1">
            <a:schemeClr val="accent1"/>
          </a:effectRef>
          <a:fontRef idx="minor">
            <a:schemeClr val="dk1"/>
          </a:fontRef>
        </p:style>
        <p:txBody>
          <a:bodyPr>
            <a:spAutoFit/>
          </a:bodyPr>
          <a:lstStyle/>
          <a:p>
            <a:pPr eaLnBrk="0" hangingPunct="0">
              <a:defRPr/>
            </a:pPr>
            <a:r>
              <a:rPr lang="zh-CN" altLang="en-US" sz="3735" b="1" dirty="0">
                <a:solidFill>
                  <a:srgbClr val="0000FF"/>
                </a:solidFill>
                <a:latin typeface="楷体" panose="02010609060101010101" pitchFamily="49" charset="-122"/>
                <a:ea typeface="楷体" panose="02010609060101010101" pitchFamily="49" charset="-122"/>
              </a:rPr>
              <a:t>侧面描写</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18" name="TextBox 17"/>
          <p:cNvSpPr txBox="1">
            <a:spLocks noChangeArrowheads="1"/>
          </p:cNvSpPr>
          <p:nvPr/>
        </p:nvSpPr>
        <p:spPr bwMode="auto">
          <a:xfrm>
            <a:off x="5731933" y="715433"/>
            <a:ext cx="24003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b="1">
                <a:latin typeface="楷体" panose="02010609060101010101" pitchFamily="49" charset="-122"/>
                <a:ea typeface="楷体" panose="02010609060101010101" pitchFamily="49" charset="-122"/>
              </a:rPr>
              <a:t>检查准备</a:t>
            </a:r>
            <a:endParaRPr lang="zh-CN" altLang="en-US" sz="3735" b="1">
              <a:latin typeface="楷体" panose="02010609060101010101" pitchFamily="49" charset="-122"/>
              <a:ea typeface="楷体" panose="02010609060101010101" pitchFamily="49" charset="-122"/>
            </a:endParaRPr>
          </a:p>
        </p:txBody>
      </p:sp>
      <p:sp>
        <p:nvSpPr>
          <p:cNvPr id="65546" name="AutoShape 7"/>
          <p:cNvSpPr/>
          <p:nvPr/>
        </p:nvSpPr>
        <p:spPr bwMode="auto">
          <a:xfrm>
            <a:off x="5077884" y="1003300"/>
            <a:ext cx="353483" cy="2302933"/>
          </a:xfrm>
          <a:prstGeom prst="leftBrace">
            <a:avLst>
              <a:gd name="adj1" fmla="val 39150"/>
              <a:gd name="adj2"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465">
              <a:latin typeface="黑体" panose="02010609060101010101" pitchFamily="49" charset="-122"/>
              <a:ea typeface="黑体" panose="02010609060101010101" pitchFamily="49" charset="-122"/>
            </a:endParaRPr>
          </a:p>
        </p:txBody>
      </p:sp>
      <p:sp>
        <p:nvSpPr>
          <p:cNvPr id="20" name="TextBox 19"/>
          <p:cNvSpPr txBox="1">
            <a:spLocks noChangeArrowheads="1"/>
          </p:cNvSpPr>
          <p:nvPr/>
        </p:nvSpPr>
        <p:spPr bwMode="auto">
          <a:xfrm>
            <a:off x="5731933" y="1771651"/>
            <a:ext cx="2669117"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b="1">
                <a:latin typeface="楷体" panose="02010609060101010101" pitchFamily="49" charset="-122"/>
                <a:ea typeface="楷体" panose="02010609060101010101" pitchFamily="49" charset="-122"/>
              </a:rPr>
              <a:t>调整姿态</a:t>
            </a:r>
            <a:endParaRPr lang="zh-CN" altLang="en-US" sz="3735" b="1">
              <a:latin typeface="楷体" panose="02010609060101010101" pitchFamily="49" charset="-122"/>
              <a:ea typeface="楷体" panose="02010609060101010101" pitchFamily="49" charset="-122"/>
            </a:endParaRPr>
          </a:p>
        </p:txBody>
      </p:sp>
      <p:sp>
        <p:nvSpPr>
          <p:cNvPr id="21" name="TextBox 20"/>
          <p:cNvSpPr txBox="1">
            <a:spLocks noChangeArrowheads="1"/>
          </p:cNvSpPr>
          <p:nvPr/>
        </p:nvSpPr>
        <p:spPr bwMode="auto">
          <a:xfrm>
            <a:off x="5731933" y="2825751"/>
            <a:ext cx="2372784"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b="1">
                <a:latin typeface="楷体" panose="02010609060101010101" pitchFamily="49" charset="-122"/>
                <a:ea typeface="楷体" panose="02010609060101010101" pitchFamily="49" charset="-122"/>
              </a:rPr>
              <a:t>成功着舰</a:t>
            </a:r>
            <a:endParaRPr lang="zh-CN" altLang="en-US" sz="3735" b="1">
              <a:latin typeface="楷体" panose="02010609060101010101" pitchFamily="49" charset="-122"/>
              <a:ea typeface="楷体" panose="02010609060101010101" pitchFamily="49" charset="-122"/>
            </a:endParaRPr>
          </a:p>
        </p:txBody>
      </p:sp>
      <p:sp>
        <p:nvSpPr>
          <p:cNvPr id="23" name="TextBox 22"/>
          <p:cNvSpPr txBox="1">
            <a:spLocks noChangeArrowheads="1"/>
          </p:cNvSpPr>
          <p:nvPr/>
        </p:nvSpPr>
        <p:spPr bwMode="auto">
          <a:xfrm>
            <a:off x="5731933" y="3536951"/>
            <a:ext cx="2474384"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b="1">
                <a:latin typeface="楷体" panose="02010609060101010101" pitchFamily="49" charset="-122"/>
                <a:ea typeface="楷体" panose="02010609060101010101" pitchFamily="49" charset="-122"/>
              </a:rPr>
              <a:t>环境烘托</a:t>
            </a:r>
            <a:endParaRPr lang="zh-CN" altLang="en-US" sz="3735" b="1">
              <a:latin typeface="楷体" panose="02010609060101010101" pitchFamily="49" charset="-122"/>
              <a:ea typeface="楷体" panose="02010609060101010101" pitchFamily="49" charset="-122"/>
            </a:endParaRPr>
          </a:p>
        </p:txBody>
      </p:sp>
      <p:sp>
        <p:nvSpPr>
          <p:cNvPr id="24" name="TextBox 23"/>
          <p:cNvSpPr txBox="1">
            <a:spLocks noChangeArrowheads="1"/>
          </p:cNvSpPr>
          <p:nvPr/>
        </p:nvSpPr>
        <p:spPr bwMode="auto">
          <a:xfrm>
            <a:off x="5731933" y="4546600"/>
            <a:ext cx="2372784"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b="1">
                <a:latin typeface="楷体" panose="02010609060101010101" pitchFamily="49" charset="-122"/>
                <a:ea typeface="楷体" panose="02010609060101010101" pitchFamily="49" charset="-122"/>
              </a:rPr>
              <a:t>背景介绍</a:t>
            </a:r>
            <a:endParaRPr lang="zh-CN" altLang="en-US" sz="3735" b="1">
              <a:latin typeface="楷体" panose="02010609060101010101" pitchFamily="49" charset="-122"/>
              <a:ea typeface="楷体" panose="02010609060101010101" pitchFamily="49" charset="-122"/>
            </a:endParaRPr>
          </a:p>
        </p:txBody>
      </p:sp>
      <p:sp>
        <p:nvSpPr>
          <p:cNvPr id="65552" name="AutoShape 7"/>
          <p:cNvSpPr/>
          <p:nvPr/>
        </p:nvSpPr>
        <p:spPr bwMode="auto">
          <a:xfrm>
            <a:off x="5143500" y="3824817"/>
            <a:ext cx="287867" cy="2305049"/>
          </a:xfrm>
          <a:prstGeom prst="leftBrace">
            <a:avLst>
              <a:gd name="adj1" fmla="val 39184"/>
              <a:gd name="adj2"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465">
              <a:latin typeface="黑体" panose="02010609060101010101" pitchFamily="49" charset="-122"/>
              <a:ea typeface="黑体" panose="02010609060101010101" pitchFamily="49" charset="-122"/>
            </a:endParaRPr>
          </a:p>
        </p:txBody>
      </p:sp>
      <p:sp>
        <p:nvSpPr>
          <p:cNvPr id="26" name="TextBox 25"/>
          <p:cNvSpPr txBox="1">
            <a:spLocks noChangeArrowheads="1"/>
          </p:cNvSpPr>
          <p:nvPr/>
        </p:nvSpPr>
        <p:spPr bwMode="auto">
          <a:xfrm>
            <a:off x="5731933" y="5554133"/>
            <a:ext cx="23749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b="1">
                <a:latin typeface="楷体" panose="02010609060101010101" pitchFamily="49" charset="-122"/>
                <a:ea typeface="楷体" panose="02010609060101010101" pitchFamily="49" charset="-122"/>
              </a:rPr>
              <a:t>人物映衬</a:t>
            </a:r>
            <a:endParaRPr lang="zh-CN" altLang="en-US" sz="3735" b="1">
              <a:latin typeface="楷体" panose="02010609060101010101" pitchFamily="49" charset="-122"/>
              <a:ea typeface="楷体" panose="02010609060101010101" pitchFamily="49" charset="-122"/>
            </a:endParaRPr>
          </a:p>
        </p:txBody>
      </p:sp>
      <p:sp>
        <p:nvSpPr>
          <p:cNvPr id="65554" name="AutoShape 7"/>
          <p:cNvSpPr/>
          <p:nvPr/>
        </p:nvSpPr>
        <p:spPr bwMode="auto">
          <a:xfrm rot="10800000">
            <a:off x="8208433" y="937684"/>
            <a:ext cx="353484" cy="5185833"/>
          </a:xfrm>
          <a:prstGeom prst="leftBrace">
            <a:avLst>
              <a:gd name="adj1" fmla="val 103849"/>
              <a:gd name="adj2"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465">
              <a:latin typeface="黑体" panose="02010609060101010101" pitchFamily="49" charset="-122"/>
              <a:ea typeface="黑体" panose="02010609060101010101" pitchFamily="49" charset="-122"/>
            </a:endParaRPr>
          </a:p>
        </p:txBody>
      </p:sp>
      <p:sp>
        <p:nvSpPr>
          <p:cNvPr id="28" name="TextBox 27"/>
          <p:cNvSpPr txBox="1">
            <a:spLocks noChangeArrowheads="1"/>
          </p:cNvSpPr>
          <p:nvPr/>
        </p:nvSpPr>
        <p:spPr bwMode="auto">
          <a:xfrm>
            <a:off x="8784167" y="2832100"/>
            <a:ext cx="2207684" cy="1241425"/>
          </a:xfrm>
          <a:prstGeom prst="rect">
            <a:avLst/>
          </a:prstGeom>
          <a:noFill/>
          <a:ln>
            <a:noFill/>
          </a:ln>
          <a:effectLst/>
        </p:spPr>
        <p:style>
          <a:lnRef idx="2">
            <a:schemeClr val="accent6">
              <a:shade val="50000"/>
            </a:schemeClr>
          </a:lnRef>
          <a:fillRef idx="1">
            <a:schemeClr val="accent6"/>
          </a:fillRef>
          <a:effectRef idx="0">
            <a:schemeClr val="accent6"/>
          </a:effectRef>
          <a:fontRef idx="minor">
            <a:schemeClr val="lt1"/>
          </a:fontRef>
        </p:style>
        <p:txBody>
          <a:bodyPr>
            <a:spAutoFit/>
          </a:bodyPr>
          <a:lstStyle/>
          <a:p>
            <a:pPr eaLnBrk="0" hangingPunct="0">
              <a:defRPr/>
            </a:pPr>
            <a:r>
              <a:rPr lang="zh-CN" altLang="en-US" sz="3735" b="1" dirty="0">
                <a:solidFill>
                  <a:schemeClr val="tx1"/>
                </a:solidFill>
                <a:latin typeface="楷体" panose="02010609060101010101" pitchFamily="49" charset="-122"/>
                <a:ea typeface="楷体" panose="02010609060101010101" pitchFamily="49" charset="-122"/>
              </a:rPr>
              <a:t>强军梦想</a:t>
            </a:r>
            <a:endParaRPr lang="en-US" altLang="zh-CN" sz="3735" b="1" dirty="0">
              <a:solidFill>
                <a:schemeClr val="tx1"/>
              </a:solidFill>
              <a:latin typeface="楷体" panose="02010609060101010101" pitchFamily="49" charset="-122"/>
              <a:ea typeface="楷体" panose="02010609060101010101" pitchFamily="49" charset="-122"/>
            </a:endParaRPr>
          </a:p>
          <a:p>
            <a:pPr eaLnBrk="0" hangingPunct="0">
              <a:defRPr/>
            </a:pPr>
            <a:r>
              <a:rPr lang="zh-CN" altLang="en-US" sz="3735" b="1" dirty="0">
                <a:solidFill>
                  <a:schemeClr val="tx1"/>
                </a:solidFill>
                <a:latin typeface="楷体" panose="02010609060101010101" pitchFamily="49" charset="-122"/>
                <a:ea typeface="楷体" panose="02010609060101010101" pitchFamily="49" charset="-122"/>
              </a:rPr>
              <a:t>民族复兴</a:t>
            </a:r>
            <a:endParaRPr lang="zh-CN" altLang="en-US" sz="3735" b="1" dirty="0">
              <a:solidFill>
                <a:schemeClr val="tx1"/>
              </a:solidFill>
              <a:latin typeface="楷体" panose="02010609060101010101" pitchFamily="49" charset="-122"/>
              <a:ea typeface="楷体" panose="02010609060101010101" pitchFamily="49" charset="-122"/>
            </a:endParaRPr>
          </a:p>
        </p:txBody>
      </p:sp>
      <p:grpSp>
        <p:nvGrpSpPr>
          <p:cNvPr id="42000" name="组合 35"/>
          <p:cNvGrpSpPr/>
          <p:nvPr/>
        </p:nvGrpSpPr>
        <p:grpSpPr bwMode="auto">
          <a:xfrm>
            <a:off x="59267" y="-27517"/>
            <a:ext cx="2675467" cy="666289"/>
            <a:chOff x="70" y="-63"/>
            <a:chExt cx="3161" cy="786"/>
          </a:xfrm>
        </p:grpSpPr>
        <p:sp>
          <p:nvSpPr>
            <p:cNvPr id="4200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板书设计</a:t>
              </a:r>
              <a:endParaRPr kumimoji="1" lang="zh-CN" altLang="en-US" sz="3735">
                <a:latin typeface="黑体" panose="02010609060101010101" pitchFamily="49" charset="-122"/>
                <a:ea typeface="黑体" panose="02010609060101010101" pitchFamily="49" charset="-122"/>
              </a:endParaRPr>
            </a:p>
          </p:txBody>
        </p:sp>
        <p:cxnSp>
          <p:nvCxnSpPr>
            <p:cNvPr id="27"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9" name="菱形 2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矩形 12"/>
          <p:cNvSpPr>
            <a:spLocks noChangeArrowheads="1"/>
          </p:cNvSpPr>
          <p:nvPr/>
        </p:nvSpPr>
        <p:spPr bwMode="auto">
          <a:xfrm>
            <a:off x="719667" y="747184"/>
            <a:ext cx="11101917" cy="550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Aft>
                <a:spcPts val="600"/>
              </a:spcAft>
            </a:pPr>
            <a:r>
              <a:rPr lang="en-US" altLang="zh-CN" sz="3465" b="1" dirty="0" smtClean="0">
                <a:latin typeface="宋体" panose="02010600030101010101" pitchFamily="2" charset="-122"/>
              </a:rPr>
              <a:t>1.</a:t>
            </a:r>
            <a:r>
              <a:rPr lang="zh-CN" altLang="zh-CN" sz="3465" b="1" dirty="0">
                <a:latin typeface="宋体" panose="02010600030101010101" pitchFamily="2" charset="-122"/>
              </a:rPr>
              <a:t>阅读下面的文字</a:t>
            </a:r>
            <a:r>
              <a:rPr lang="zh-CN" altLang="en-US" sz="3465" b="1" dirty="0">
                <a:latin typeface="宋体" panose="02010600030101010101" pitchFamily="2" charset="-122"/>
              </a:rPr>
              <a:t>，</a:t>
            </a:r>
            <a:r>
              <a:rPr lang="zh-CN" altLang="zh-CN" sz="3465" b="1" dirty="0">
                <a:latin typeface="宋体" panose="02010600030101010101" pitchFamily="2" charset="-122"/>
              </a:rPr>
              <a:t>按要求回答问题。</a:t>
            </a:r>
            <a:endParaRPr lang="zh-CN" altLang="zh-CN" sz="3465" b="1" dirty="0">
              <a:latin typeface="宋体" panose="02010600030101010101" pitchFamily="2" charset="-122"/>
            </a:endParaRPr>
          </a:p>
          <a:p>
            <a:pPr eaLnBrk="1" hangingPunct="1"/>
            <a:r>
              <a:rPr lang="en-US" altLang="zh-CN" sz="3465" b="1" dirty="0">
                <a:latin typeface="楷体" panose="02010609060101010101" pitchFamily="49" charset="-122"/>
                <a:ea typeface="楷体" panose="02010609060101010101" pitchFamily="49" charset="-122"/>
              </a:rPr>
              <a:t>    </a:t>
            </a:r>
            <a:r>
              <a:rPr lang="zh-CN" altLang="zh-CN" sz="3465" b="1" dirty="0">
                <a:latin typeface="楷体" panose="02010609060101010101" pitchFamily="49" charset="-122"/>
                <a:ea typeface="楷体" panose="02010609060101010101" pitchFamily="49" charset="-122"/>
              </a:rPr>
              <a:t>这不是一次普通的飞行。航母舰载战斗机上舰</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承载着国人的强军梦想。皓翰的大海可以做证</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为了这一梦想成真</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古老的中华民族</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已经等了近百年</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人民海军官兵</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已经期盼了半个多世纪。</a:t>
            </a:r>
            <a:endParaRPr lang="zh-CN" altLang="zh-CN" sz="3465" b="1" dirty="0">
              <a:latin typeface="楷体" panose="02010609060101010101" pitchFamily="49" charset="-122"/>
              <a:ea typeface="楷体" panose="02010609060101010101" pitchFamily="49" charset="-122"/>
            </a:endParaRPr>
          </a:p>
          <a:p>
            <a:pPr eaLnBrk="1" hangingPunct="1"/>
            <a:r>
              <a:rPr lang="en-US" altLang="zh-CN" sz="3465" b="1" dirty="0">
                <a:latin typeface="宋体" panose="02010600030101010101" pitchFamily="2" charset="-122"/>
              </a:rPr>
              <a:t>(1)</a:t>
            </a:r>
            <a:r>
              <a:rPr lang="zh-CN" altLang="zh-CN" sz="3465" b="1" dirty="0">
                <a:latin typeface="宋体" panose="02010600030101010101" pitchFamily="2" charset="-122"/>
              </a:rPr>
              <a:t>给下列</a:t>
            </a:r>
            <a:r>
              <a:rPr lang="zh-CN" altLang="en-US" sz="3465" b="1" dirty="0">
                <a:latin typeface="宋体" panose="02010600030101010101" pitchFamily="2" charset="-122"/>
              </a:rPr>
              <a:t>红色</a:t>
            </a:r>
            <a:r>
              <a:rPr lang="zh-CN" altLang="zh-CN" sz="3465" b="1" dirty="0">
                <a:latin typeface="宋体" panose="02010600030101010101" pitchFamily="2" charset="-122"/>
              </a:rPr>
              <a:t>字注音。</a:t>
            </a:r>
            <a:endParaRPr lang="zh-CN" altLang="zh-CN" sz="3465" b="1" dirty="0">
              <a:latin typeface="宋体" panose="02010600030101010101" pitchFamily="2" charset="-122"/>
            </a:endParaRPr>
          </a:p>
          <a:p>
            <a:pPr eaLnBrk="1" hangingPunct="1"/>
            <a:r>
              <a:rPr lang="zh-CN" altLang="zh-CN" sz="3465" b="1" dirty="0">
                <a:latin typeface="楷体" panose="02010609060101010101" pitchFamily="49" charset="-122"/>
                <a:ea typeface="楷体" panose="02010609060101010101" pitchFamily="49" charset="-122"/>
              </a:rPr>
              <a:t>承</a:t>
            </a:r>
            <a:r>
              <a:rPr lang="zh-CN" altLang="zh-CN" sz="3465" b="1" dirty="0">
                <a:solidFill>
                  <a:srgbClr val="FF0000"/>
                </a:solidFill>
                <a:latin typeface="楷体" panose="02010609060101010101" pitchFamily="49" charset="-122"/>
                <a:ea typeface="楷体" panose="02010609060101010101" pitchFamily="49" charset="-122"/>
              </a:rPr>
              <a:t>载</a:t>
            </a:r>
            <a:r>
              <a:rPr lang="en-US" altLang="zh-CN"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　</a:t>
            </a:r>
            <a:r>
              <a:rPr lang="en-US" altLang="zh-CN" sz="3465" b="1" dirty="0">
                <a:latin typeface="楷体" panose="02010609060101010101" pitchFamily="49" charset="-122"/>
                <a:ea typeface="楷体" panose="02010609060101010101" pitchFamily="49" charset="-122"/>
              </a:rPr>
              <a:t>    </a:t>
            </a:r>
            <a:r>
              <a:rPr lang="zh-CN" altLang="zh-CN" sz="3465" b="1" dirty="0">
                <a:latin typeface="楷体" panose="02010609060101010101" pitchFamily="49" charset="-122"/>
                <a:ea typeface="楷体" panose="02010609060101010101" pitchFamily="49" charset="-122"/>
              </a:rPr>
              <a:t>　</a:t>
            </a:r>
            <a:r>
              <a:rPr lang="en-US" altLang="zh-CN"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　　航母</a:t>
            </a:r>
            <a:r>
              <a:rPr lang="zh-CN" altLang="zh-CN" sz="3465" b="1" dirty="0">
                <a:solidFill>
                  <a:srgbClr val="FF0000"/>
                </a:solidFill>
                <a:latin typeface="楷体" panose="02010609060101010101" pitchFamily="49" charset="-122"/>
                <a:ea typeface="楷体" panose="02010609060101010101" pitchFamily="49" charset="-122"/>
              </a:rPr>
              <a:t>舰</a:t>
            </a:r>
            <a:r>
              <a:rPr lang="zh-CN" altLang="zh-CN" sz="3465" b="1" dirty="0">
                <a:latin typeface="楷体" panose="02010609060101010101" pitchFamily="49" charset="-122"/>
                <a:ea typeface="楷体" panose="02010609060101010101" pitchFamily="49" charset="-122"/>
              </a:rPr>
              <a:t>载机</a:t>
            </a:r>
            <a:r>
              <a:rPr lang="en-US" altLang="zh-CN"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　</a:t>
            </a:r>
            <a:r>
              <a:rPr lang="en-US" altLang="zh-CN" sz="3465" b="1" dirty="0">
                <a:latin typeface="楷体" panose="02010609060101010101" pitchFamily="49" charset="-122"/>
                <a:ea typeface="楷体" panose="02010609060101010101" pitchFamily="49" charset="-122"/>
              </a:rPr>
              <a:t> </a:t>
            </a:r>
            <a:r>
              <a:rPr lang="zh-CN" altLang="zh-CN" sz="3465" b="1" dirty="0">
                <a:latin typeface="楷体" panose="02010609060101010101" pitchFamily="49" charset="-122"/>
                <a:ea typeface="楷体" panose="02010609060101010101" pitchFamily="49" charset="-122"/>
              </a:rPr>
              <a:t> 　</a:t>
            </a:r>
            <a:r>
              <a:rPr lang="en-US" altLang="zh-CN" sz="3465" b="1" dirty="0">
                <a:latin typeface="楷体" panose="02010609060101010101" pitchFamily="49" charset="-122"/>
                <a:ea typeface="楷体" panose="02010609060101010101" pitchFamily="49" charset="-122"/>
              </a:rPr>
              <a:t>)</a:t>
            </a:r>
            <a:endParaRPr lang="zh-CN" altLang="zh-CN" sz="3465" b="1" dirty="0">
              <a:latin typeface="楷体" panose="02010609060101010101" pitchFamily="49" charset="-122"/>
              <a:ea typeface="楷体" panose="02010609060101010101" pitchFamily="49" charset="-122"/>
            </a:endParaRPr>
          </a:p>
          <a:p>
            <a:pPr eaLnBrk="1" hangingPunct="1"/>
            <a:r>
              <a:rPr lang="en-US" altLang="zh-CN" sz="3465" b="1" dirty="0">
                <a:latin typeface="宋体" panose="02010600030101010101" pitchFamily="2" charset="-122"/>
              </a:rPr>
              <a:t>(2)</a:t>
            </a:r>
            <a:r>
              <a:rPr lang="zh-CN" altLang="zh-CN" sz="3465" b="1" dirty="0">
                <a:latin typeface="宋体" panose="02010600030101010101" pitchFamily="2" charset="-122"/>
              </a:rPr>
              <a:t>语段中有两个错别字</a:t>
            </a:r>
            <a:r>
              <a:rPr lang="zh-CN" altLang="en-US" sz="3465" b="1" dirty="0">
                <a:latin typeface="宋体" panose="02010600030101010101" pitchFamily="2" charset="-122"/>
              </a:rPr>
              <a:t>，</a:t>
            </a:r>
            <a:r>
              <a:rPr lang="zh-CN" altLang="zh-CN" sz="3465" b="1" dirty="0">
                <a:latin typeface="宋体" panose="02010600030101010101" pitchFamily="2" charset="-122"/>
              </a:rPr>
              <a:t>请找出来并改正。</a:t>
            </a:r>
            <a:endParaRPr lang="zh-CN" altLang="zh-CN" sz="3465" b="1" dirty="0">
              <a:latin typeface="宋体" panose="02010600030101010101" pitchFamily="2" charset="-122"/>
            </a:endParaRPr>
          </a:p>
          <a:p>
            <a:pPr eaLnBrk="1" hangingPunct="1"/>
            <a:r>
              <a:rPr lang="zh-CN" altLang="zh-CN" sz="3465" b="1" u="sng" dirty="0">
                <a:latin typeface="楷体" panose="02010609060101010101" pitchFamily="49" charset="-122"/>
                <a:ea typeface="楷体" panose="02010609060101010101" pitchFamily="49" charset="-122"/>
              </a:rPr>
              <a:t>　　　　</a:t>
            </a:r>
            <a:r>
              <a:rPr lang="zh-CN" altLang="zh-CN" sz="3465" b="1" dirty="0">
                <a:latin typeface="楷体" panose="02010609060101010101" pitchFamily="49" charset="-122"/>
                <a:ea typeface="楷体" panose="02010609060101010101" pitchFamily="49" charset="-122"/>
              </a:rPr>
              <a:t>改为</a:t>
            </a:r>
            <a:r>
              <a:rPr lang="zh-CN" altLang="zh-CN" sz="3465" b="1" u="sng" dirty="0">
                <a:latin typeface="楷体" panose="02010609060101010101" pitchFamily="49" charset="-122"/>
                <a:ea typeface="楷体" panose="02010609060101010101" pitchFamily="49" charset="-122"/>
              </a:rPr>
              <a:t>　　　　</a:t>
            </a:r>
            <a:r>
              <a:rPr lang="en-US" altLang="zh-CN" sz="3465" b="1" u="sng" dirty="0">
                <a:latin typeface="楷体" panose="02010609060101010101" pitchFamily="49" charset="-122"/>
                <a:ea typeface="楷体" panose="02010609060101010101" pitchFamily="49" charset="-122"/>
              </a:rPr>
              <a:t> </a:t>
            </a:r>
            <a:endParaRPr lang="zh-CN" altLang="zh-CN" sz="3465" b="1" dirty="0">
              <a:latin typeface="楷体" panose="02010609060101010101" pitchFamily="49" charset="-122"/>
              <a:ea typeface="楷体" panose="02010609060101010101" pitchFamily="49" charset="-122"/>
            </a:endParaRPr>
          </a:p>
          <a:p>
            <a:pPr eaLnBrk="1" hangingPunct="1"/>
            <a:r>
              <a:rPr lang="zh-CN" altLang="zh-CN" sz="3465" b="1" u="sng" dirty="0">
                <a:latin typeface="楷体" panose="02010609060101010101" pitchFamily="49" charset="-122"/>
                <a:ea typeface="楷体" panose="02010609060101010101" pitchFamily="49" charset="-122"/>
              </a:rPr>
              <a:t>　　　　</a:t>
            </a:r>
            <a:r>
              <a:rPr lang="zh-CN" altLang="zh-CN" sz="3465" b="1" dirty="0">
                <a:latin typeface="楷体" panose="02010609060101010101" pitchFamily="49" charset="-122"/>
                <a:ea typeface="楷体" panose="02010609060101010101" pitchFamily="49" charset="-122"/>
              </a:rPr>
              <a:t>改为</a:t>
            </a:r>
            <a:r>
              <a:rPr lang="zh-CN" altLang="zh-CN" sz="3465" b="1" u="sng" dirty="0">
                <a:latin typeface="楷体" panose="02010609060101010101" pitchFamily="49" charset="-122"/>
                <a:ea typeface="楷体" panose="02010609060101010101" pitchFamily="49" charset="-122"/>
              </a:rPr>
              <a:t>　　　　</a:t>
            </a:r>
            <a:r>
              <a:rPr lang="en-US" altLang="zh-CN" sz="3465" b="1" u="sng" dirty="0">
                <a:latin typeface="楷体" panose="02010609060101010101" pitchFamily="49" charset="-122"/>
                <a:ea typeface="楷体" panose="02010609060101010101" pitchFamily="49" charset="-122"/>
              </a:rPr>
              <a:t> </a:t>
            </a:r>
            <a:endParaRPr lang="zh-CN" altLang="zh-CN" sz="3465" b="1" dirty="0">
              <a:latin typeface="楷体" panose="02010609060101010101" pitchFamily="49" charset="-122"/>
              <a:ea typeface="楷体" panose="02010609060101010101" pitchFamily="49" charset="-122"/>
            </a:endParaRPr>
          </a:p>
        </p:txBody>
      </p:sp>
      <p:sp>
        <p:nvSpPr>
          <p:cNvPr id="15" name="矩形 14"/>
          <p:cNvSpPr>
            <a:spLocks noChangeArrowheads="1"/>
          </p:cNvSpPr>
          <p:nvPr/>
        </p:nvSpPr>
        <p:spPr bwMode="auto">
          <a:xfrm>
            <a:off x="2440517" y="4004733"/>
            <a:ext cx="84391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465" dirty="0" err="1">
                <a:solidFill>
                  <a:srgbClr val="FF0000"/>
                </a:solidFill>
                <a:latin typeface="黑体" panose="02010609060101010101" pitchFamily="49" charset="-122"/>
                <a:ea typeface="黑体" panose="02010609060101010101" pitchFamily="49" charset="-122"/>
              </a:rPr>
              <a:t>zài</a:t>
            </a:r>
            <a:endParaRPr lang="zh-CN" altLang="en-US" sz="3465" dirty="0">
              <a:solidFill>
                <a:srgbClr val="FF0000"/>
              </a:solidFill>
              <a:latin typeface="黑体" panose="02010609060101010101" pitchFamily="49" charset="-122"/>
              <a:ea typeface="黑体" panose="02010609060101010101" pitchFamily="49" charset="-122"/>
            </a:endParaRPr>
          </a:p>
        </p:txBody>
      </p:sp>
      <p:sp>
        <p:nvSpPr>
          <p:cNvPr id="16" name="矩形 15"/>
          <p:cNvSpPr>
            <a:spLocks noChangeArrowheads="1"/>
          </p:cNvSpPr>
          <p:nvPr/>
        </p:nvSpPr>
        <p:spPr bwMode="auto">
          <a:xfrm>
            <a:off x="7382933" y="3977217"/>
            <a:ext cx="1064260"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465">
                <a:solidFill>
                  <a:srgbClr val="FF0000"/>
                </a:solidFill>
                <a:latin typeface="黑体" panose="02010609060101010101" pitchFamily="49" charset="-122"/>
                <a:ea typeface="黑体" panose="02010609060101010101" pitchFamily="49" charset="-122"/>
              </a:rPr>
              <a:t>jiàn</a:t>
            </a:r>
            <a:endParaRPr lang="zh-CN" altLang="en-US" sz="3465">
              <a:solidFill>
                <a:srgbClr val="FF0000"/>
              </a:solidFill>
              <a:latin typeface="黑体" panose="02010609060101010101" pitchFamily="49" charset="-122"/>
              <a:ea typeface="黑体" panose="02010609060101010101" pitchFamily="49" charset="-122"/>
            </a:endParaRPr>
          </a:p>
        </p:txBody>
      </p:sp>
      <p:sp>
        <p:nvSpPr>
          <p:cNvPr id="20" name="矩形 19"/>
          <p:cNvSpPr>
            <a:spLocks noChangeArrowheads="1"/>
          </p:cNvSpPr>
          <p:nvPr/>
        </p:nvSpPr>
        <p:spPr bwMode="auto">
          <a:xfrm>
            <a:off x="1416051" y="5060951"/>
            <a:ext cx="62547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465" b="1">
                <a:solidFill>
                  <a:srgbClr val="FF0000"/>
                </a:solidFill>
                <a:latin typeface="楷体" panose="02010609060101010101" pitchFamily="49" charset="-122"/>
                <a:ea typeface="楷体" panose="02010609060101010101" pitchFamily="49" charset="-122"/>
              </a:rPr>
              <a:t>皓</a:t>
            </a:r>
            <a:endParaRPr lang="zh-CN" altLang="en-US" sz="3465" b="1">
              <a:solidFill>
                <a:srgbClr val="FF0000"/>
              </a:solidFill>
              <a:latin typeface="楷体" panose="02010609060101010101" pitchFamily="49" charset="-122"/>
              <a:ea typeface="楷体" panose="02010609060101010101" pitchFamily="49" charset="-122"/>
            </a:endParaRPr>
          </a:p>
        </p:txBody>
      </p:sp>
      <p:sp>
        <p:nvSpPr>
          <p:cNvPr id="21" name="矩形 20"/>
          <p:cNvSpPr>
            <a:spLocks noChangeArrowheads="1"/>
          </p:cNvSpPr>
          <p:nvPr/>
        </p:nvSpPr>
        <p:spPr bwMode="auto">
          <a:xfrm>
            <a:off x="4106333" y="5060951"/>
            <a:ext cx="62547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465" b="1">
                <a:solidFill>
                  <a:srgbClr val="FF0000"/>
                </a:solidFill>
                <a:latin typeface="楷体" panose="02010609060101010101" pitchFamily="49" charset="-122"/>
                <a:ea typeface="楷体" panose="02010609060101010101" pitchFamily="49" charset="-122"/>
              </a:rPr>
              <a:t>浩</a:t>
            </a:r>
            <a:endParaRPr lang="zh-CN" altLang="en-US" sz="3465" b="1">
              <a:solidFill>
                <a:srgbClr val="FF0000"/>
              </a:solidFill>
              <a:latin typeface="楷体" panose="02010609060101010101" pitchFamily="49" charset="-122"/>
              <a:ea typeface="楷体" panose="02010609060101010101" pitchFamily="49" charset="-122"/>
            </a:endParaRPr>
          </a:p>
        </p:txBody>
      </p:sp>
      <p:sp>
        <p:nvSpPr>
          <p:cNvPr id="22" name="矩形 21"/>
          <p:cNvSpPr>
            <a:spLocks noChangeArrowheads="1"/>
          </p:cNvSpPr>
          <p:nvPr/>
        </p:nvSpPr>
        <p:spPr bwMode="auto">
          <a:xfrm>
            <a:off x="1377951" y="5554133"/>
            <a:ext cx="62547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465" b="1">
                <a:solidFill>
                  <a:srgbClr val="FF0000"/>
                </a:solidFill>
                <a:latin typeface="楷体" panose="02010609060101010101" pitchFamily="49" charset="-122"/>
                <a:ea typeface="楷体" panose="02010609060101010101" pitchFamily="49" charset="-122"/>
              </a:rPr>
              <a:t>翰</a:t>
            </a:r>
            <a:endParaRPr lang="zh-CN" altLang="en-US" sz="3465" b="1">
              <a:solidFill>
                <a:srgbClr val="FF0000"/>
              </a:solidFill>
              <a:latin typeface="楷体" panose="02010609060101010101" pitchFamily="49" charset="-122"/>
              <a:ea typeface="楷体" panose="02010609060101010101" pitchFamily="49" charset="-122"/>
            </a:endParaRPr>
          </a:p>
        </p:txBody>
      </p:sp>
      <p:sp>
        <p:nvSpPr>
          <p:cNvPr id="23" name="矩形 22"/>
          <p:cNvSpPr>
            <a:spLocks noChangeArrowheads="1"/>
          </p:cNvSpPr>
          <p:nvPr/>
        </p:nvSpPr>
        <p:spPr bwMode="auto">
          <a:xfrm>
            <a:off x="4138084" y="5554133"/>
            <a:ext cx="62547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465" b="1">
                <a:solidFill>
                  <a:srgbClr val="FF0000"/>
                </a:solidFill>
                <a:latin typeface="楷体" panose="02010609060101010101" pitchFamily="49" charset="-122"/>
                <a:ea typeface="楷体" panose="02010609060101010101" pitchFamily="49" charset="-122"/>
              </a:rPr>
              <a:t>瀚</a:t>
            </a:r>
            <a:endParaRPr lang="zh-CN" altLang="en-US" sz="3465" b="1">
              <a:solidFill>
                <a:srgbClr val="FF0000"/>
              </a:solidFill>
              <a:latin typeface="楷体" panose="02010609060101010101" pitchFamily="49" charset="-122"/>
              <a:ea typeface="楷体" panose="02010609060101010101" pitchFamily="49" charset="-122"/>
            </a:endParaRPr>
          </a:p>
        </p:txBody>
      </p:sp>
      <p:grpSp>
        <p:nvGrpSpPr>
          <p:cNvPr id="44041" name="组合 15"/>
          <p:cNvGrpSpPr/>
          <p:nvPr/>
        </p:nvGrpSpPr>
        <p:grpSpPr bwMode="auto">
          <a:xfrm>
            <a:off x="46567" y="-27517"/>
            <a:ext cx="2677584" cy="666289"/>
            <a:chOff x="70" y="-63"/>
            <a:chExt cx="3161" cy="786"/>
          </a:xfrm>
        </p:grpSpPr>
        <p:sp>
          <p:nvSpPr>
            <p:cNvPr id="44042"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randombar(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randombar(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randombar(horizont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randombar(horizont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randombar(horizontal)">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P spid="21" grpId="0"/>
      <p:bldP spid="22" grpId="0"/>
      <p:bldP spid="2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矩形 1"/>
          <p:cNvSpPr>
            <a:spLocks noChangeArrowheads="1"/>
          </p:cNvSpPr>
          <p:nvPr/>
        </p:nvSpPr>
        <p:spPr bwMode="auto">
          <a:xfrm>
            <a:off x="814917" y="626533"/>
            <a:ext cx="10562167" cy="60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335" b="1" dirty="0" smtClean="0">
                <a:latin typeface="宋体" panose="02010600030101010101" pitchFamily="2" charset="-122"/>
              </a:rPr>
              <a:t>2.</a:t>
            </a:r>
            <a:r>
              <a:rPr lang="zh-CN" altLang="zh-CN" sz="3335" b="1" dirty="0">
                <a:latin typeface="宋体" panose="02010600030101010101" pitchFamily="2" charset="-122"/>
              </a:rPr>
              <a:t>下列句子中标点符号的使用不正确的一项是</a:t>
            </a:r>
            <a:r>
              <a:rPr lang="en-US" altLang="zh-CN" sz="3335" b="1" dirty="0">
                <a:latin typeface="宋体" panose="02010600030101010101" pitchFamily="2" charset="-122"/>
              </a:rPr>
              <a:t>(</a:t>
            </a:r>
            <a:r>
              <a:rPr lang="zh-CN" altLang="zh-CN" sz="3335" b="1" dirty="0">
                <a:latin typeface="宋体" panose="02010600030101010101" pitchFamily="2" charset="-122"/>
              </a:rPr>
              <a:t>　　</a:t>
            </a:r>
            <a:r>
              <a:rPr lang="en-US" altLang="zh-CN" sz="3335" b="1" dirty="0">
                <a:latin typeface="宋体" panose="02010600030101010101" pitchFamily="2" charset="-122"/>
              </a:rPr>
              <a:t>)</a:t>
            </a:r>
            <a:r>
              <a:rPr lang="zh-CN" altLang="en-US" sz="3335" b="1" dirty="0">
                <a:latin typeface="宋体" panose="02010600030101010101" pitchFamily="2" charset="-122"/>
              </a:rPr>
              <a:t>。</a:t>
            </a:r>
            <a:r>
              <a:rPr lang="en-US" altLang="zh-CN" sz="3335" b="1" dirty="0">
                <a:latin typeface="宋体" panose="02010600030101010101" pitchFamily="2" charset="-122"/>
              </a:rPr>
              <a:t>     </a:t>
            </a:r>
            <a:endParaRPr lang="zh-CN" altLang="zh-CN" sz="3335" b="1" dirty="0">
              <a:latin typeface="宋体" panose="02010600030101010101" pitchFamily="2" charset="-122"/>
            </a:endParaRPr>
          </a:p>
        </p:txBody>
      </p:sp>
      <p:sp>
        <p:nvSpPr>
          <p:cNvPr id="10" name="矩形 9"/>
          <p:cNvSpPr>
            <a:spLocks noChangeArrowheads="1"/>
          </p:cNvSpPr>
          <p:nvPr/>
        </p:nvSpPr>
        <p:spPr bwMode="auto">
          <a:xfrm>
            <a:off x="9903884" y="620184"/>
            <a:ext cx="394970" cy="60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335">
                <a:solidFill>
                  <a:srgbClr val="FF0000"/>
                </a:solidFill>
                <a:latin typeface="黑体" panose="02010609060101010101" pitchFamily="49" charset="-122"/>
                <a:ea typeface="黑体" panose="02010609060101010101" pitchFamily="49" charset="-122"/>
              </a:rPr>
              <a:t>D</a:t>
            </a:r>
            <a:endParaRPr lang="zh-CN" altLang="en-US" sz="3335">
              <a:solidFill>
                <a:srgbClr val="FF0000"/>
              </a:solidFill>
              <a:latin typeface="黑体" panose="02010609060101010101" pitchFamily="49" charset="-122"/>
              <a:ea typeface="黑体" panose="02010609060101010101" pitchFamily="49" charset="-122"/>
            </a:endParaRPr>
          </a:p>
        </p:txBody>
      </p:sp>
      <p:sp>
        <p:nvSpPr>
          <p:cNvPr id="46085" name="矩形 12"/>
          <p:cNvSpPr>
            <a:spLocks noChangeArrowheads="1"/>
          </p:cNvSpPr>
          <p:nvPr/>
        </p:nvSpPr>
        <p:spPr bwMode="auto">
          <a:xfrm>
            <a:off x="778933" y="1208617"/>
            <a:ext cx="11040533" cy="5227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335" b="1" dirty="0">
                <a:latin typeface="楷体" panose="02010609060101010101" pitchFamily="49" charset="-122"/>
                <a:ea typeface="楷体" panose="02010609060101010101" pitchFamily="49" charset="-122"/>
              </a:rPr>
              <a:t>A.</a:t>
            </a:r>
            <a:r>
              <a:rPr lang="zh-CN" altLang="zh-CN" sz="3335" b="1" dirty="0">
                <a:latin typeface="楷体" panose="02010609060101010101" pitchFamily="49" charset="-122"/>
                <a:ea typeface="楷体" panose="02010609060101010101" pitchFamily="49" charset="-122"/>
              </a:rPr>
              <a:t>歼</a:t>
            </a:r>
            <a:r>
              <a:rPr lang="en-US" altLang="zh-CN" sz="3335" b="1" dirty="0">
                <a:latin typeface="楷体" panose="02010609060101010101" pitchFamily="49" charset="-122"/>
                <a:ea typeface="楷体" panose="02010609060101010101" pitchFamily="49" charset="-122"/>
              </a:rPr>
              <a:t>-15</a:t>
            </a:r>
            <a:r>
              <a:rPr lang="zh-CN" altLang="zh-CN" sz="3335" b="1" dirty="0">
                <a:latin typeface="楷体" panose="02010609060101010101" pitchFamily="49" charset="-122"/>
                <a:ea typeface="楷体" panose="02010609060101010101" pitchFamily="49" charset="-122"/>
              </a:rPr>
              <a:t>舰载机前沸腾了</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鲜花映衬着飞行员的笑脸</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人</a:t>
            </a:r>
            <a:r>
              <a:rPr lang="en-US" altLang="zh-CN" sz="3335" b="1" dirty="0">
                <a:latin typeface="楷体" panose="02010609060101010101" pitchFamily="49" charset="-122"/>
                <a:ea typeface="楷体" panose="02010609060101010101" pitchFamily="49" charset="-122"/>
              </a:rPr>
              <a:t> </a:t>
            </a:r>
            <a:endParaRPr lang="en-US"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  </a:t>
            </a:r>
            <a:r>
              <a:rPr lang="zh-CN" altLang="zh-CN" sz="3335" b="1" dirty="0">
                <a:latin typeface="楷体" panose="02010609060101010101" pitchFamily="49" charset="-122"/>
                <a:ea typeface="楷体" panose="02010609060101010101" pitchFamily="49" charset="-122"/>
              </a:rPr>
              <a:t>们忘情地与飞行员紧紧拥抱</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争相与飞行员合影留</a:t>
            </a:r>
            <a:endParaRPr lang="en-US"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  </a:t>
            </a:r>
            <a:r>
              <a:rPr lang="zh-CN" altLang="zh-CN" sz="3335" b="1" dirty="0">
                <a:latin typeface="楷体" panose="02010609060101010101" pitchFamily="49" charset="-122"/>
                <a:ea typeface="楷体" panose="02010609060101010101" pitchFamily="49" charset="-122"/>
              </a:rPr>
              <a:t>念……</a:t>
            </a:r>
            <a:endParaRPr lang="zh-CN"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B.</a:t>
            </a:r>
            <a:r>
              <a:rPr lang="zh-CN" altLang="zh-CN" sz="3335" b="1" dirty="0">
                <a:latin typeface="楷体" panose="02010609060101010101" pitchFamily="49" charset="-122"/>
                <a:ea typeface="楷体" panose="02010609060101010101" pitchFamily="49" charset="-122"/>
              </a:rPr>
              <a:t>许多人落泪了</a:t>
            </a:r>
            <a:r>
              <a:rPr lang="en-US" altLang="zh-CN"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他们说</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“太让人激动了</a:t>
            </a:r>
            <a:r>
              <a:rPr lang="en-US" altLang="zh-CN"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a:t>
            </a:r>
            <a:endParaRPr lang="zh-CN"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C.</a:t>
            </a:r>
            <a:r>
              <a:rPr lang="zh-CN" altLang="zh-CN" sz="3335" b="1" dirty="0">
                <a:latin typeface="楷体" panose="02010609060101010101" pitchFamily="49" charset="-122"/>
                <a:ea typeface="楷体" panose="02010609060101010101" pitchFamily="49" charset="-122"/>
              </a:rPr>
              <a:t>记者眼前的飞行甲板上</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定格了一个象征胜利的巨大</a:t>
            </a:r>
            <a:endParaRPr lang="en-US"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  </a:t>
            </a:r>
            <a:r>
              <a:rPr lang="zh-CN" altLang="zh-CN" sz="3335" b="1" dirty="0">
                <a:latin typeface="楷体" panose="02010609060101010101" pitchFamily="49" charset="-122"/>
                <a:ea typeface="楷体" panose="02010609060101010101" pitchFamily="49" charset="-122"/>
              </a:rPr>
              <a:t>“</a:t>
            </a:r>
            <a:r>
              <a:rPr lang="en-US" altLang="zh-CN" sz="3335" b="1" dirty="0">
                <a:latin typeface="楷体" panose="02010609060101010101" pitchFamily="49" charset="-122"/>
                <a:ea typeface="楷体" panose="02010609060101010101" pitchFamily="49" charset="-122"/>
              </a:rPr>
              <a:t>V</a:t>
            </a:r>
            <a:r>
              <a:rPr lang="zh-CN" altLang="zh-CN" sz="3335" b="1" dirty="0">
                <a:latin typeface="楷体" panose="02010609060101010101" pitchFamily="49" charset="-122"/>
                <a:ea typeface="楷体" panose="02010609060101010101" pitchFamily="49" charset="-122"/>
              </a:rPr>
              <a:t>”字</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阻拦索的两端构成“</a:t>
            </a:r>
            <a:r>
              <a:rPr lang="en-US" altLang="zh-CN" sz="3335" b="1" dirty="0">
                <a:latin typeface="楷体" panose="02010609060101010101" pitchFamily="49" charset="-122"/>
                <a:ea typeface="楷体" panose="02010609060101010101" pitchFamily="49" charset="-122"/>
              </a:rPr>
              <a:t>V</a:t>
            </a:r>
            <a:r>
              <a:rPr lang="zh-CN" altLang="zh-CN" sz="3335" b="1" dirty="0">
                <a:latin typeface="楷体" panose="02010609060101010101" pitchFamily="49" charset="-122"/>
                <a:ea typeface="楷体" panose="02010609060101010101" pitchFamily="49" charset="-122"/>
              </a:rPr>
              <a:t>”上边的两头</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尾钩钩</a:t>
            </a:r>
            <a:endParaRPr lang="en-US"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  </a:t>
            </a:r>
            <a:r>
              <a:rPr lang="zh-CN" altLang="zh-CN" sz="3335" b="1" dirty="0">
                <a:latin typeface="楷体" panose="02010609060101010101" pitchFamily="49" charset="-122"/>
                <a:ea typeface="楷体" panose="02010609060101010101" pitchFamily="49" charset="-122"/>
              </a:rPr>
              <a:t>住处</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则是“</a:t>
            </a:r>
            <a:r>
              <a:rPr lang="en-US" altLang="zh-CN" sz="3335" b="1" dirty="0">
                <a:latin typeface="楷体" panose="02010609060101010101" pitchFamily="49" charset="-122"/>
                <a:ea typeface="楷体" panose="02010609060101010101" pitchFamily="49" charset="-122"/>
              </a:rPr>
              <a:t>V</a:t>
            </a:r>
            <a:r>
              <a:rPr lang="zh-CN" altLang="zh-CN" sz="3335" b="1" dirty="0">
                <a:latin typeface="楷体" panose="02010609060101010101" pitchFamily="49" charset="-122"/>
                <a:ea typeface="楷体" panose="02010609060101010101" pitchFamily="49" charset="-122"/>
              </a:rPr>
              <a:t>”字的底尖。</a:t>
            </a:r>
            <a:endParaRPr lang="zh-CN"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D.</a:t>
            </a:r>
            <a:r>
              <a:rPr lang="zh-CN" altLang="zh-CN" sz="3335" b="1" dirty="0">
                <a:latin typeface="楷体" panose="02010609060101010101" pitchFamily="49" charset="-122"/>
                <a:ea typeface="楷体" panose="02010609060101010101" pitchFamily="49" charset="-122"/>
              </a:rPr>
              <a:t>“咔嚓”</a:t>
            </a:r>
            <a:r>
              <a:rPr lang="en-US" altLang="zh-CN"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“咔嚓”</a:t>
            </a:r>
            <a:r>
              <a:rPr lang="en-US" altLang="zh-CN"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……随着照相机的快门声响起</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中</a:t>
            </a:r>
            <a:endParaRPr lang="en-US"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  </a:t>
            </a:r>
            <a:r>
              <a:rPr lang="zh-CN" altLang="zh-CN" sz="3335" b="1" dirty="0">
                <a:latin typeface="楷体" panose="02010609060101010101" pitchFamily="49" charset="-122"/>
                <a:ea typeface="楷体" panose="02010609060101010101" pitchFamily="49" charset="-122"/>
              </a:rPr>
              <a:t>国第一位成功着舰的航母舰载战斗机飞行员的风采</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定</a:t>
            </a:r>
            <a:endParaRPr lang="en-US" altLang="zh-CN" sz="3335" b="1" dirty="0">
              <a:latin typeface="楷体" panose="02010609060101010101" pitchFamily="49" charset="-122"/>
              <a:ea typeface="楷体" panose="02010609060101010101" pitchFamily="49" charset="-122"/>
            </a:endParaRPr>
          </a:p>
          <a:p>
            <a:pPr eaLnBrk="1" hangingPunct="1"/>
            <a:r>
              <a:rPr lang="en-US" altLang="zh-CN" sz="3335" b="1" dirty="0">
                <a:latin typeface="楷体" panose="02010609060101010101" pitchFamily="49" charset="-122"/>
                <a:ea typeface="楷体" panose="02010609060101010101" pitchFamily="49" charset="-122"/>
              </a:rPr>
              <a:t>  </a:t>
            </a:r>
            <a:r>
              <a:rPr lang="zh-CN" altLang="zh-CN" sz="3335" b="1" dirty="0">
                <a:latin typeface="楷体" panose="02010609060101010101" pitchFamily="49" charset="-122"/>
                <a:ea typeface="楷体" panose="02010609060101010101" pitchFamily="49" charset="-122"/>
              </a:rPr>
              <a:t>格在人们的镜头里</a:t>
            </a:r>
            <a:r>
              <a:rPr lang="zh-CN" altLang="en-US" sz="3335" b="1" dirty="0">
                <a:latin typeface="楷体" panose="02010609060101010101" pitchFamily="49" charset="-122"/>
                <a:ea typeface="楷体" panose="02010609060101010101" pitchFamily="49" charset="-122"/>
              </a:rPr>
              <a:t>，</a:t>
            </a:r>
            <a:r>
              <a:rPr lang="zh-CN" altLang="zh-CN" sz="3335" b="1" dirty="0">
                <a:latin typeface="楷体" panose="02010609060101010101" pitchFamily="49" charset="-122"/>
                <a:ea typeface="楷体" panose="02010609060101010101" pitchFamily="49" charset="-122"/>
              </a:rPr>
              <a:t>镌刻在共和国的史册上。</a:t>
            </a:r>
            <a:endParaRPr lang="zh-CN" altLang="zh-CN" sz="3335" b="1" dirty="0">
              <a:latin typeface="楷体" panose="02010609060101010101" pitchFamily="49" charset="-122"/>
              <a:ea typeface="楷体" panose="02010609060101010101" pitchFamily="49" charset="-122"/>
            </a:endParaRPr>
          </a:p>
        </p:txBody>
      </p:sp>
      <p:grpSp>
        <p:nvGrpSpPr>
          <p:cNvPr id="45061" name="组合 15"/>
          <p:cNvGrpSpPr/>
          <p:nvPr/>
        </p:nvGrpSpPr>
        <p:grpSpPr bwMode="auto">
          <a:xfrm>
            <a:off x="46567" y="-27517"/>
            <a:ext cx="2677584" cy="666289"/>
            <a:chOff x="70" y="-63"/>
            <a:chExt cx="3161" cy="786"/>
          </a:xfrm>
        </p:grpSpPr>
        <p:sp>
          <p:nvSpPr>
            <p:cNvPr id="45062"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矩形 1"/>
          <p:cNvSpPr>
            <a:spLocks noChangeArrowheads="1"/>
          </p:cNvSpPr>
          <p:nvPr/>
        </p:nvSpPr>
        <p:spPr bwMode="auto">
          <a:xfrm>
            <a:off x="486833" y="1587500"/>
            <a:ext cx="11177785"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4000"/>
              </a:lnSpc>
            </a:pPr>
            <a:r>
              <a:rPr lang="en-US" altLang="zh-CN" sz="3735" b="1" dirty="0">
                <a:latin typeface="楷体" panose="02010609060101010101" pitchFamily="49" charset="-122"/>
                <a:ea typeface="楷体" panose="02010609060101010101" pitchFamily="49" charset="-122"/>
              </a:rPr>
              <a:t>①</a:t>
            </a:r>
            <a:r>
              <a:rPr lang="zh-CN" altLang="zh-CN" sz="3735" b="1" dirty="0">
                <a:latin typeface="楷体" panose="02010609060101010101" pitchFamily="49" charset="-122"/>
                <a:ea typeface="楷体" panose="02010609060101010101" pitchFamily="49" charset="-122"/>
              </a:rPr>
              <a:t>尚不清楚第一架歼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是否安装雷达</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一般而言没有必要。</a:t>
            </a:r>
            <a:endParaRPr lang="zh-CN" altLang="zh-CN" sz="3735" b="1" dirty="0">
              <a:latin typeface="楷体" panose="02010609060101010101" pitchFamily="49" charset="-122"/>
              <a:ea typeface="楷体" panose="02010609060101010101" pitchFamily="49" charset="-122"/>
            </a:endParaRPr>
          </a:p>
          <a:p>
            <a:pPr eaLnBrk="1" hangingPunct="1">
              <a:lnSpc>
                <a:spcPct val="114000"/>
              </a:lnSpc>
            </a:pPr>
            <a:r>
              <a:rPr lang="en-US" altLang="zh-CN" sz="3735" b="1" dirty="0">
                <a:latin typeface="楷体" panose="02010609060101010101" pitchFamily="49" charset="-122"/>
                <a:ea typeface="楷体" panose="02010609060101010101" pitchFamily="49" charset="-122"/>
              </a:rPr>
              <a:t>②</a:t>
            </a:r>
            <a:r>
              <a:rPr lang="zh-CN" altLang="zh-CN" sz="3735" b="1" dirty="0">
                <a:latin typeface="楷体" panose="02010609060101010101" pitchFamily="49" charset="-122"/>
                <a:ea typeface="楷体" panose="02010609060101010101" pitchFamily="49" charset="-122"/>
              </a:rPr>
              <a:t>因为首架测试机主要用于飞控试验。</a:t>
            </a:r>
            <a:endParaRPr lang="zh-CN" altLang="zh-CN" sz="3735" b="1" dirty="0">
              <a:latin typeface="楷体" panose="02010609060101010101" pitchFamily="49" charset="-122"/>
              <a:ea typeface="楷体" panose="02010609060101010101" pitchFamily="49" charset="-122"/>
            </a:endParaRPr>
          </a:p>
          <a:p>
            <a:pPr eaLnBrk="1" hangingPunct="1">
              <a:lnSpc>
                <a:spcPct val="114000"/>
              </a:lnSpc>
            </a:pPr>
            <a:r>
              <a:rPr lang="en-US" altLang="zh-CN" sz="3735" b="1" dirty="0">
                <a:latin typeface="楷体" panose="02010609060101010101" pitchFamily="49" charset="-122"/>
                <a:ea typeface="楷体" panose="02010609060101010101" pitchFamily="49" charset="-122"/>
              </a:rPr>
              <a:t>③</a:t>
            </a:r>
            <a:r>
              <a:rPr lang="zh-CN" altLang="zh-CN" sz="3735" b="1" dirty="0">
                <a:latin typeface="楷体" panose="02010609060101010101" pitchFamily="49" charset="-122"/>
                <a:ea typeface="楷体" panose="02010609060101010101" pitchFamily="49" charset="-122"/>
              </a:rPr>
              <a:t>雷达罩的涂装有所不同</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试飞期间</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歼</a:t>
            </a:r>
            <a:r>
              <a:rPr lang="en-US" altLang="zh-CN" sz="3735" b="1" dirty="0">
                <a:latin typeface="楷体" panose="02010609060101010101" pitchFamily="49" charset="-122"/>
                <a:ea typeface="楷体" panose="02010609060101010101" pitchFamily="49" charset="-122"/>
              </a:rPr>
              <a:t>-11B</a:t>
            </a:r>
            <a:r>
              <a:rPr lang="zh-CN" altLang="zh-CN" sz="3735" b="1" dirty="0">
                <a:latin typeface="楷体" panose="02010609060101010101" pitchFamily="49" charset="-122"/>
                <a:ea typeface="楷体" panose="02010609060101010101" pitchFamily="49" charset="-122"/>
              </a:rPr>
              <a:t>的雷达罩的颜色为黑色</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采用灰色。这样的区分是必要的</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因为雷达的技能不同。作为海军型战斗机</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的雷达必须追加空对舰武器的界面。</a:t>
            </a:r>
            <a:endParaRPr lang="zh-CN" altLang="zh-CN" sz="3735" b="1" dirty="0">
              <a:latin typeface="楷体" panose="02010609060101010101" pitchFamily="49" charset="-122"/>
              <a:ea typeface="楷体" panose="02010609060101010101" pitchFamily="49" charset="-122"/>
            </a:endParaRPr>
          </a:p>
        </p:txBody>
      </p:sp>
      <p:grpSp>
        <p:nvGrpSpPr>
          <p:cNvPr id="46083" name="组合 15"/>
          <p:cNvGrpSpPr/>
          <p:nvPr/>
        </p:nvGrpSpPr>
        <p:grpSpPr bwMode="auto">
          <a:xfrm>
            <a:off x="46567" y="-27517"/>
            <a:ext cx="2677584" cy="666289"/>
            <a:chOff x="70" y="-63"/>
            <a:chExt cx="3161" cy="786"/>
          </a:xfrm>
        </p:grpSpPr>
        <p:sp>
          <p:nvSpPr>
            <p:cNvPr id="46085"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4" name="矩形 6"/>
          <p:cNvSpPr>
            <a:spLocks noChangeArrowheads="1"/>
          </p:cNvSpPr>
          <p:nvPr/>
        </p:nvSpPr>
        <p:spPr bwMode="auto">
          <a:xfrm>
            <a:off x="624417" y="836084"/>
            <a:ext cx="9215967"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735" b="1" dirty="0" smtClean="0">
                <a:solidFill>
                  <a:srgbClr val="000000"/>
                </a:solidFill>
                <a:latin typeface="宋体" panose="02010600030101010101" pitchFamily="2" charset="-122"/>
              </a:rPr>
              <a:t>3.</a:t>
            </a:r>
            <a:r>
              <a:rPr lang="zh-CN" altLang="en-US" sz="3735" b="1" dirty="0">
                <a:solidFill>
                  <a:srgbClr val="000000"/>
                </a:solidFill>
                <a:latin typeface="宋体" panose="02010600030101010101" pitchFamily="2" charset="-122"/>
              </a:rPr>
              <a:t>下列</a:t>
            </a:r>
            <a:r>
              <a:rPr lang="zh-CN" altLang="zh-CN" sz="3735" b="1" dirty="0">
                <a:latin typeface="宋体" panose="02010600030101010101" pitchFamily="2" charset="-122"/>
              </a:rPr>
              <a:t>句子正确的语序是</a:t>
            </a:r>
            <a:r>
              <a:rPr lang="en-US" altLang="zh-CN" sz="3735" b="1" dirty="0">
                <a:latin typeface="宋体" panose="02010600030101010101" pitchFamily="2" charset="-122"/>
              </a:rPr>
              <a:t>(</a:t>
            </a:r>
            <a:r>
              <a:rPr lang="zh-CN" altLang="zh-CN" sz="3735" b="1" dirty="0">
                <a:latin typeface="宋体" panose="02010600030101010101" pitchFamily="2" charset="-122"/>
              </a:rPr>
              <a:t>　　</a:t>
            </a:r>
            <a:r>
              <a:rPr lang="en-US" altLang="zh-CN" sz="3735" b="1" dirty="0">
                <a:latin typeface="宋体" panose="02010600030101010101" pitchFamily="2" charset="-122"/>
              </a:rPr>
              <a:t>       )</a:t>
            </a:r>
            <a:r>
              <a:rPr lang="zh-CN" altLang="en-US" sz="3735" b="1" dirty="0">
                <a:latin typeface="宋体" panose="02010600030101010101" pitchFamily="2" charset="-122"/>
              </a:rPr>
              <a:t>。</a:t>
            </a:r>
            <a:endParaRPr lang="zh-CN" altLang="zh-CN" sz="3735" b="1" dirty="0">
              <a:latin typeface="宋体" panose="02010600030101010101" pitchFamily="2" charset="-122"/>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矩形 1"/>
          <p:cNvSpPr>
            <a:spLocks noChangeArrowheads="1"/>
          </p:cNvSpPr>
          <p:nvPr/>
        </p:nvSpPr>
        <p:spPr bwMode="auto">
          <a:xfrm>
            <a:off x="448733" y="1028700"/>
            <a:ext cx="11294533" cy="4027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4000"/>
              </a:lnSpc>
            </a:pPr>
            <a:r>
              <a:rPr lang="en-US" altLang="zh-CN" sz="3735" b="1" dirty="0">
                <a:latin typeface="楷体" panose="02010609060101010101" pitchFamily="49" charset="-122"/>
                <a:ea typeface="楷体" panose="02010609060101010101" pitchFamily="49" charset="-122"/>
              </a:rPr>
              <a:t>④</a:t>
            </a:r>
            <a:r>
              <a:rPr lang="zh-CN" altLang="zh-CN" sz="3735" b="1" dirty="0">
                <a:latin typeface="楷体" panose="02010609060101010101" pitchFamily="49" charset="-122"/>
                <a:ea typeface="楷体" panose="02010609060101010101" pitchFamily="49" charset="-122"/>
              </a:rPr>
              <a:t>网络上公开了若干张歼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的起飞图片</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其中一张起飞图片能明显看到前翼</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尽管是模糊的图片</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但要伪造这样的模糊照片</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是非常困难的。</a:t>
            </a:r>
            <a:endParaRPr lang="zh-CN" altLang="zh-CN" sz="3735" b="1" dirty="0">
              <a:latin typeface="楷体" panose="02010609060101010101" pitchFamily="49" charset="-122"/>
              <a:ea typeface="楷体" panose="02010609060101010101" pitchFamily="49" charset="-122"/>
            </a:endParaRPr>
          </a:p>
          <a:p>
            <a:pPr eaLnBrk="1" hangingPunct="1">
              <a:lnSpc>
                <a:spcPct val="114000"/>
              </a:lnSpc>
            </a:pPr>
            <a:r>
              <a:rPr lang="en-US" altLang="zh-CN" sz="3735" b="1" dirty="0">
                <a:latin typeface="楷体" panose="02010609060101010101" pitchFamily="49" charset="-122"/>
                <a:ea typeface="楷体" panose="02010609060101010101" pitchFamily="49" charset="-122"/>
              </a:rPr>
              <a:t>⑤</a:t>
            </a:r>
            <a:r>
              <a:rPr lang="zh-CN" altLang="zh-CN" sz="3735" b="1" dirty="0">
                <a:latin typeface="楷体" panose="02010609060101010101" pitchFamily="49" charset="-122"/>
                <a:ea typeface="楷体" panose="02010609060101010101" pitchFamily="49" charset="-122"/>
              </a:rPr>
              <a:t>可以确信</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是苏</a:t>
            </a:r>
            <a:r>
              <a:rPr lang="en-US" altLang="zh-CN" sz="3735" b="1" dirty="0">
                <a:latin typeface="楷体" panose="02010609060101010101" pitchFamily="49" charset="-122"/>
                <a:ea typeface="楷体" panose="02010609060101010101" pitchFamily="49" charset="-122"/>
              </a:rPr>
              <a:t>-33</a:t>
            </a:r>
            <a:r>
              <a:rPr lang="zh-CN" altLang="zh-CN" sz="3735" b="1" dirty="0">
                <a:latin typeface="楷体" panose="02010609060101010101" pitchFamily="49" charset="-122"/>
                <a:ea typeface="楷体" panose="02010609060101010101" pitchFamily="49" charset="-122"/>
              </a:rPr>
              <a:t>不折不扣的克隆版。众所周知</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苏</a:t>
            </a:r>
            <a:r>
              <a:rPr lang="en-US" altLang="zh-CN" sz="3735" b="1" dirty="0">
                <a:latin typeface="楷体" panose="02010609060101010101" pitchFamily="49" charset="-122"/>
                <a:ea typeface="楷体" panose="02010609060101010101" pitchFamily="49" charset="-122"/>
              </a:rPr>
              <a:t>-33</a:t>
            </a:r>
            <a:r>
              <a:rPr lang="zh-CN" altLang="zh-CN" sz="3735" b="1" dirty="0">
                <a:latin typeface="楷体" panose="02010609060101010101" pitchFamily="49" charset="-122"/>
                <a:ea typeface="楷体" panose="02010609060101010101" pitchFamily="49" charset="-122"/>
              </a:rPr>
              <a:t>的前起落架为双轮设计</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支架笔直</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从图片上判断</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歼</a:t>
            </a:r>
            <a:r>
              <a:rPr lang="en-US" altLang="zh-CN" sz="3735" b="1" dirty="0">
                <a:latin typeface="楷体" panose="02010609060101010101" pitchFamily="49" charset="-122"/>
                <a:ea typeface="楷体" panose="02010609060101010101" pitchFamily="49" charset="-122"/>
              </a:rPr>
              <a:t>-15</a:t>
            </a:r>
            <a:r>
              <a:rPr lang="zh-CN" altLang="zh-CN" sz="3735" b="1" dirty="0">
                <a:latin typeface="楷体" panose="02010609060101010101" pitchFamily="49" charset="-122"/>
                <a:ea typeface="楷体" panose="02010609060101010101" pitchFamily="49" charset="-122"/>
              </a:rPr>
              <a:t>同样具备了这样的特征。</a:t>
            </a:r>
            <a:endParaRPr lang="zh-CN" altLang="zh-CN" sz="3735" b="1" dirty="0">
              <a:latin typeface="楷体" panose="02010609060101010101" pitchFamily="49" charset="-122"/>
              <a:ea typeface="楷体" panose="02010609060101010101" pitchFamily="49" charset="-122"/>
            </a:endParaRPr>
          </a:p>
        </p:txBody>
      </p:sp>
      <p:grpSp>
        <p:nvGrpSpPr>
          <p:cNvPr id="47107" name="组合 15"/>
          <p:cNvGrpSpPr/>
          <p:nvPr/>
        </p:nvGrpSpPr>
        <p:grpSpPr bwMode="auto">
          <a:xfrm>
            <a:off x="46567" y="-27517"/>
            <a:ext cx="2677584" cy="666289"/>
            <a:chOff x="70" y="-63"/>
            <a:chExt cx="3161" cy="786"/>
          </a:xfrm>
        </p:grpSpPr>
        <p:sp>
          <p:nvSpPr>
            <p:cNvPr id="47109"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6" name="TextBox 15"/>
          <p:cNvSpPr txBox="1">
            <a:spLocks noChangeArrowheads="1"/>
          </p:cNvSpPr>
          <p:nvPr/>
        </p:nvSpPr>
        <p:spPr bwMode="auto">
          <a:xfrm>
            <a:off x="4559300" y="5228167"/>
            <a:ext cx="278553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735" dirty="0">
                <a:solidFill>
                  <a:srgbClr val="FF0000"/>
                </a:solidFill>
                <a:latin typeface="黑体" panose="02010609060101010101" pitchFamily="49" charset="-122"/>
                <a:ea typeface="黑体" panose="02010609060101010101" pitchFamily="49" charset="-122"/>
              </a:rPr>
              <a:t>④⑤③①②</a:t>
            </a:r>
            <a:endParaRPr lang="zh-CN" altLang="en-US" sz="3735"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4261</Words>
  <Application>WPS 演示</Application>
  <PresentationFormat>宽屏</PresentationFormat>
  <Paragraphs>440</Paragraphs>
  <Slides>34</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34</vt:i4>
      </vt:variant>
    </vt:vector>
  </HeadingPairs>
  <TitlesOfParts>
    <vt:vector size="49" baseType="lpstr">
      <vt:lpstr>Arial</vt:lpstr>
      <vt:lpstr>宋体</vt:lpstr>
      <vt:lpstr>Wingdings</vt:lpstr>
      <vt:lpstr>楷体</vt:lpstr>
      <vt:lpstr>Kaiti SC</vt:lpstr>
      <vt:lpstr>黑体</vt:lpstr>
      <vt:lpstr>汉语拼音</vt:lpstr>
      <vt:lpstr>微软雅黑</vt:lpstr>
      <vt:lpstr>Arial Unicode MS</vt:lpstr>
      <vt:lpstr>Calibri Light</vt:lpstr>
      <vt:lpstr>Calibri</vt:lpstr>
      <vt:lpstr>Times New Roman</vt:lpstr>
      <vt:lpstr>Courier New</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9</cp:revision>
  <dcterms:created xsi:type="dcterms:W3CDTF">2021-10-21T06:06:00Z</dcterms:created>
  <dcterms:modified xsi:type="dcterms:W3CDTF">2021-10-25T01:28:32Z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2052-10.8.2.7027</vt:lpwstr>
  </property>
</Properties>
</file>