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60" r:id="rId2"/>
    <p:sldId id="437" r:id="rId3"/>
    <p:sldId id="322" r:id="rId4"/>
    <p:sldId id="461" r:id="rId5"/>
    <p:sldId id="474" r:id="rId6"/>
    <p:sldId id="475" r:id="rId7"/>
    <p:sldId id="476" r:id="rId8"/>
    <p:sldId id="480" r:id="rId9"/>
    <p:sldId id="479" r:id="rId10"/>
  </p:sldIdLst>
  <p:sldSz cx="9144000" cy="5143500" type="screen16x9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3379" userDrawn="1">
          <p15:clr>
            <a:srgbClr val="A4A3A4"/>
          </p15:clr>
        </p15:guide>
        <p15:guide id="3" orient="horz" pos="21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2E1612"/>
    <a:srgbClr val="B3EBFF"/>
    <a:srgbClr val="595959"/>
    <a:srgbClr val="404040"/>
    <a:srgbClr val="1C1A1C"/>
    <a:srgbClr val="2B2B2B"/>
    <a:srgbClr val="343434"/>
    <a:srgbClr val="464441"/>
    <a:srgbClr val="49B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>
        <p:scale>
          <a:sx n="130" d="100"/>
          <a:sy n="130" d="100"/>
        </p:scale>
        <p:origin x="-1260" y="-456"/>
      </p:cViewPr>
      <p:guideLst>
        <p:guide orient="horz" pos="2164"/>
        <p:guide pos="33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401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444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757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66"/>
            <a:ext cx="9144000" cy="51435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406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BE24678-7D81-4F42-8C63-8093446BD8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1" y="199142"/>
            <a:ext cx="7347857" cy="5136188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833CE985-00CD-4536-AA1B-CDBE74BCD38C}"/>
              </a:ext>
            </a:extLst>
          </p:cNvPr>
          <p:cNvSpPr/>
          <p:nvPr/>
        </p:nvSpPr>
        <p:spPr>
          <a:xfrm>
            <a:off x="2495550" y="495300"/>
            <a:ext cx="4152900" cy="4152900"/>
          </a:xfrm>
          <a:prstGeom prst="ellipse">
            <a:avLst/>
          </a:prstGeom>
          <a:noFill/>
          <a:ln w="57150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71">
            <a:extLst>
              <a:ext uri="{FF2B5EF4-FFF2-40B4-BE49-F238E27FC236}">
                <a16:creationId xmlns=""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2845336" y="2767236"/>
            <a:ext cx="3498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3200" b="1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硬件的基本组成</a:t>
            </a:r>
            <a:endParaRPr lang="zh-CN" altLang="en-US" sz="3200" b="1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6" name="TextBox 71">
            <a:extLst>
              <a:ext uri="{FF2B5EF4-FFF2-40B4-BE49-F238E27FC236}">
                <a16:creationId xmlns=""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3117023" y="1491630"/>
            <a:ext cx="29546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计算机</a:t>
            </a:r>
          </a:p>
        </p:txBody>
      </p:sp>
    </p:spTree>
    <p:extLst>
      <p:ext uri="{BB962C8B-B14F-4D97-AF65-F5344CB8AC3E}">
        <p14:creationId xmlns:p14="http://schemas.microsoft.com/office/powerpoint/2010/main" val="8707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9480A963-A00E-4856-BBA0-6BB81A15C5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3" y="1161199"/>
            <a:ext cx="3868884" cy="2705172"/>
          </a:xfrm>
          <a:prstGeom prst="rect">
            <a:avLst/>
          </a:prstGeom>
        </p:spPr>
      </p:pic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464CEF95-E0D9-4B7F-ABF6-26AF5C3BADEA}"/>
              </a:ext>
            </a:extLst>
          </p:cNvPr>
          <p:cNvSpPr/>
          <p:nvPr/>
        </p:nvSpPr>
        <p:spPr>
          <a:xfrm>
            <a:off x="1086310" y="1317537"/>
            <a:ext cx="2186636" cy="2186637"/>
          </a:xfrm>
          <a:prstGeom prst="ellipse">
            <a:avLst/>
          </a:prstGeom>
          <a:noFill/>
          <a:ln w="28575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E4E94332-FE09-4FA6-9D70-52CD8AE397E4}"/>
              </a:ext>
            </a:extLst>
          </p:cNvPr>
          <p:cNvSpPr txBox="1"/>
          <p:nvPr/>
        </p:nvSpPr>
        <p:spPr>
          <a:xfrm>
            <a:off x="1547664" y="206687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139952" y="550852"/>
            <a:ext cx="1848194" cy="3374073"/>
            <a:chOff x="3924497" y="577874"/>
            <a:chExt cx="1848194" cy="3374073"/>
          </a:xfrm>
        </p:grpSpPr>
        <p:sp>
          <p:nvSpPr>
            <p:cNvPr id="95" name="TextBox 13"/>
            <p:cNvSpPr txBox="1"/>
            <p:nvPr/>
          </p:nvSpPr>
          <p:spPr>
            <a:xfrm>
              <a:off x="4427984" y="638217"/>
              <a:ext cx="1330368" cy="351841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存储器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0" name="TextBox 18"/>
            <p:cNvSpPr txBox="1"/>
            <p:nvPr/>
          </p:nvSpPr>
          <p:spPr>
            <a:xfrm>
              <a:off x="4427984" y="1429571"/>
              <a:ext cx="1226755" cy="18214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运算器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5" name="TextBox 23"/>
            <p:cNvSpPr txBox="1"/>
            <p:nvPr/>
          </p:nvSpPr>
          <p:spPr>
            <a:xfrm>
              <a:off x="4427984" y="2069238"/>
              <a:ext cx="1123274" cy="18214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控制器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0" name="TextBox 28"/>
            <p:cNvSpPr txBox="1"/>
            <p:nvPr/>
          </p:nvSpPr>
          <p:spPr>
            <a:xfrm>
              <a:off x="4427984" y="2708906"/>
              <a:ext cx="1344707" cy="18214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输入设备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TextBox 28"/>
            <p:cNvSpPr txBox="1"/>
            <p:nvPr/>
          </p:nvSpPr>
          <p:spPr>
            <a:xfrm>
              <a:off x="4427984" y="3469722"/>
              <a:ext cx="1330368" cy="18214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Autofit/>
            </a:bodyPr>
            <a:lstStyle/>
            <a:p>
              <a:r>
                <a:rPr lang="zh-CN" alt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输出设备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3924497" y="577874"/>
              <a:ext cx="904400" cy="3374073"/>
              <a:chOff x="3924497" y="577874"/>
              <a:chExt cx="904400" cy="3374073"/>
            </a:xfrm>
          </p:grpSpPr>
          <p:pic>
            <p:nvPicPr>
              <p:cNvPr id="42" name="图片 41">
                <a:extLst>
                  <a:ext uri="{FF2B5EF4-FFF2-40B4-BE49-F238E27FC236}">
                    <a16:creationId xmlns="" xmlns:a16="http://schemas.microsoft.com/office/drawing/2014/main" id="{D7EDE9A7-BA60-447F-9583-470D4307A0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24497" y="577874"/>
                <a:ext cx="875546" cy="612882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="" xmlns:a16="http://schemas.microsoft.com/office/drawing/2014/main" id="{94587937-2A78-48DC-81D3-10BC169858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24497" y="2552724"/>
                <a:ext cx="875546" cy="612882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="" xmlns:a16="http://schemas.microsoft.com/office/drawing/2014/main" id="{78903C2D-92ED-426E-8BB9-856D2A8992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24497" y="1894440"/>
                <a:ext cx="875546" cy="612882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2018A48F-150D-479E-AF30-F79FA780DC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24497" y="1236157"/>
                <a:ext cx="875546" cy="612882"/>
              </a:xfrm>
              <a:prstGeom prst="rect">
                <a:avLst/>
              </a:prstGeom>
            </p:spPr>
          </p:pic>
          <p:sp>
            <p:nvSpPr>
              <p:cNvPr id="93" name="TextBox 11"/>
              <p:cNvSpPr txBox="1"/>
              <p:nvPr/>
            </p:nvSpPr>
            <p:spPr>
              <a:xfrm>
                <a:off x="4116289" y="666971"/>
                <a:ext cx="491962" cy="530914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sp>
            <p:nvSpPr>
              <p:cNvPr id="98" name="TextBox 16"/>
              <p:cNvSpPr txBox="1"/>
              <p:nvPr/>
            </p:nvSpPr>
            <p:spPr>
              <a:xfrm>
                <a:off x="4116289" y="1385409"/>
                <a:ext cx="538850" cy="530914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sp>
            <p:nvSpPr>
              <p:cNvPr id="103" name="TextBox 21"/>
              <p:cNvSpPr txBox="1"/>
              <p:nvPr/>
            </p:nvSpPr>
            <p:spPr>
              <a:xfrm>
                <a:off x="4116289" y="2025076"/>
                <a:ext cx="549670" cy="530914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sp>
            <p:nvSpPr>
              <p:cNvPr id="108" name="TextBox 26"/>
              <p:cNvSpPr txBox="1"/>
              <p:nvPr/>
            </p:nvSpPr>
            <p:spPr>
              <a:xfrm>
                <a:off x="4116890" y="2664744"/>
                <a:ext cx="537647" cy="530914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pic>
            <p:nvPicPr>
              <p:cNvPr id="25" name="图片 24">
                <a:extLst>
                  <a:ext uri="{FF2B5EF4-FFF2-40B4-BE49-F238E27FC236}">
                    <a16:creationId xmlns="" xmlns:a16="http://schemas.microsoft.com/office/drawing/2014/main" id="{94587937-2A78-48DC-81D3-10BC169858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53351" y="3339065"/>
                <a:ext cx="875546" cy="612882"/>
              </a:xfrm>
              <a:prstGeom prst="rect">
                <a:avLst/>
              </a:prstGeom>
            </p:spPr>
          </p:pic>
          <p:sp>
            <p:nvSpPr>
              <p:cNvPr id="26" name="TextBox 26"/>
              <p:cNvSpPr txBox="1"/>
              <p:nvPr/>
            </p:nvSpPr>
            <p:spPr>
              <a:xfrm>
                <a:off x="4128312" y="3380049"/>
                <a:ext cx="537647" cy="530914"/>
              </a:xfrm>
              <a:prstGeom prst="rect">
                <a:avLst/>
              </a:prstGeom>
              <a:noFill/>
            </p:spPr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05</a:t>
                </a:r>
                <a:endParaRPr lang="en-US" altLang="zh-CN" sz="40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3851920" y="267494"/>
            <a:ext cx="43396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存储器有记忆功能，</a:t>
            </a:r>
            <a:endParaRPr lang="en-US" altLang="zh-CN" sz="3600" b="1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能够存储指令和数据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Shape 285"/>
          <p:cNvSpPr txBox="1"/>
          <p:nvPr/>
        </p:nvSpPr>
        <p:spPr>
          <a:xfrm>
            <a:off x="3820417" y="1707654"/>
            <a:ext cx="4371153" cy="266429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计算机的存储器分为</a:t>
            </a: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主存储器（内存）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和</a:t>
            </a:r>
            <a:r>
              <a:rPr lang="zh-CN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辅助存储器（外存）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。内存安装在计算机的主板上，存取速度快，一般用于存放计算机当前工作所需要的指令和数据。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外存存储容量大，成本较低，断电后仍能够存储信息。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851FC04-4BFB-4454-80EB-631B7FD93E33}"/>
              </a:ext>
            </a:extLst>
          </p:cNvPr>
          <p:cNvGrpSpPr/>
          <p:nvPr/>
        </p:nvGrpSpPr>
        <p:grpSpPr>
          <a:xfrm>
            <a:off x="-14642" y="1349877"/>
            <a:ext cx="3394663" cy="2376265"/>
            <a:chOff x="55613" y="1159675"/>
            <a:chExt cx="3868884" cy="2708220"/>
          </a:xfrm>
        </p:grpSpPr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162C605E-DA88-4350-9FA9-D7916761C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939F5A18-3FB1-4360-8BF7-2F9330E54352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01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D17CA6A0-53A7-4AEB-9F1B-6A2B69D6AC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133" name="组合 132"/>
          <p:cNvGrpSpPr/>
          <p:nvPr/>
        </p:nvGrpSpPr>
        <p:grpSpPr>
          <a:xfrm>
            <a:off x="3113828" y="1272385"/>
            <a:ext cx="2916349" cy="2912825"/>
            <a:chOff x="3113828" y="1272385"/>
            <a:chExt cx="2916349" cy="2912825"/>
          </a:xfrm>
        </p:grpSpPr>
        <p:sp>
          <p:nvSpPr>
            <p:cNvPr id="41" name="îṥľîdê"/>
            <p:cNvSpPr>
              <a:spLocks/>
            </p:cNvSpPr>
            <p:nvPr/>
          </p:nvSpPr>
          <p:spPr bwMode="auto">
            <a:xfrm>
              <a:off x="3115950" y="1272385"/>
              <a:ext cx="2912105" cy="2912825"/>
            </a:xfrm>
            <a:custGeom>
              <a:avLst/>
              <a:gdLst>
                <a:gd name="T0" fmla="*/ 349 w 2408"/>
                <a:gd name="T1" fmla="*/ 2052 h 2409"/>
                <a:gd name="T2" fmla="*/ 348 w 2408"/>
                <a:gd name="T3" fmla="*/ 2052 h 2409"/>
                <a:gd name="T4" fmla="*/ 1204 w 2408"/>
                <a:gd name="T5" fmla="*/ 2409 h 2409"/>
                <a:gd name="T6" fmla="*/ 2059 w 2408"/>
                <a:gd name="T7" fmla="*/ 2052 h 2409"/>
                <a:gd name="T8" fmla="*/ 2059 w 2408"/>
                <a:gd name="T9" fmla="*/ 2052 h 2409"/>
                <a:gd name="T10" fmla="*/ 1213 w 2408"/>
                <a:gd name="T11" fmla="*/ 2407 h 2409"/>
                <a:gd name="T12" fmla="*/ 1202 w 2408"/>
                <a:gd name="T13" fmla="*/ 2407 h 2409"/>
                <a:gd name="T14" fmla="*/ 1194 w 2408"/>
                <a:gd name="T15" fmla="*/ 2407 h 2409"/>
                <a:gd name="T16" fmla="*/ 349 w 2408"/>
                <a:gd name="T17" fmla="*/ 2052 h 2409"/>
                <a:gd name="T18" fmla="*/ 2369 w 2408"/>
                <a:gd name="T19" fmla="*/ 899 h 2409"/>
                <a:gd name="T20" fmla="*/ 2408 w 2408"/>
                <a:gd name="T21" fmla="*/ 1179 h 2409"/>
                <a:gd name="T22" fmla="*/ 2408 w 2408"/>
                <a:gd name="T23" fmla="*/ 1179 h 2409"/>
                <a:gd name="T24" fmla="*/ 2408 w 2408"/>
                <a:gd name="T25" fmla="*/ 1180 h 2409"/>
                <a:gd name="T26" fmla="*/ 2369 w 2408"/>
                <a:gd name="T27" fmla="*/ 899 h 2409"/>
                <a:gd name="T28" fmla="*/ 41 w 2408"/>
                <a:gd name="T29" fmla="*/ 890 h 2409"/>
                <a:gd name="T30" fmla="*/ 0 w 2408"/>
                <a:gd name="T31" fmla="*/ 1181 h 2409"/>
                <a:gd name="T32" fmla="*/ 0 w 2408"/>
                <a:gd name="T33" fmla="*/ 1179 h 2409"/>
                <a:gd name="T34" fmla="*/ 0 w 2408"/>
                <a:gd name="T35" fmla="*/ 1179 h 2409"/>
                <a:gd name="T36" fmla="*/ 41 w 2408"/>
                <a:gd name="T37" fmla="*/ 890 h 2409"/>
                <a:gd name="T38" fmla="*/ 1204 w 2408"/>
                <a:gd name="T39" fmla="*/ 0 h 2409"/>
                <a:gd name="T40" fmla="*/ 1203 w 2408"/>
                <a:gd name="T41" fmla="*/ 0 h 2409"/>
                <a:gd name="T42" fmla="*/ 1512 w 2408"/>
                <a:gd name="T43" fmla="*/ 40 h 2409"/>
                <a:gd name="T44" fmla="*/ 1204 w 2408"/>
                <a:gd name="T45" fmla="*/ 0 h 2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08" h="2409">
                  <a:moveTo>
                    <a:pt x="349" y="2052"/>
                  </a:moveTo>
                  <a:cubicBezTo>
                    <a:pt x="348" y="2052"/>
                    <a:pt x="348" y="2052"/>
                    <a:pt x="348" y="2052"/>
                  </a:cubicBezTo>
                  <a:cubicBezTo>
                    <a:pt x="566" y="2272"/>
                    <a:pt x="869" y="2409"/>
                    <a:pt x="1204" y="2409"/>
                  </a:cubicBezTo>
                  <a:cubicBezTo>
                    <a:pt x="1538" y="2409"/>
                    <a:pt x="1841" y="2272"/>
                    <a:pt x="2059" y="2052"/>
                  </a:cubicBezTo>
                  <a:cubicBezTo>
                    <a:pt x="2059" y="2052"/>
                    <a:pt x="2059" y="2052"/>
                    <a:pt x="2059" y="2052"/>
                  </a:cubicBezTo>
                  <a:cubicBezTo>
                    <a:pt x="1843" y="2269"/>
                    <a:pt x="1544" y="2405"/>
                    <a:pt x="1213" y="2407"/>
                  </a:cubicBezTo>
                  <a:cubicBezTo>
                    <a:pt x="1202" y="2407"/>
                    <a:pt x="1202" y="2407"/>
                    <a:pt x="1202" y="2407"/>
                  </a:cubicBezTo>
                  <a:cubicBezTo>
                    <a:pt x="1194" y="2407"/>
                    <a:pt x="1194" y="2407"/>
                    <a:pt x="1194" y="2407"/>
                  </a:cubicBezTo>
                  <a:cubicBezTo>
                    <a:pt x="864" y="2405"/>
                    <a:pt x="565" y="2269"/>
                    <a:pt x="349" y="2052"/>
                  </a:cubicBezTo>
                  <a:moveTo>
                    <a:pt x="2369" y="899"/>
                  </a:moveTo>
                  <a:cubicBezTo>
                    <a:pt x="2393" y="988"/>
                    <a:pt x="2406" y="1082"/>
                    <a:pt x="2408" y="1179"/>
                  </a:cubicBezTo>
                  <a:cubicBezTo>
                    <a:pt x="2408" y="1179"/>
                    <a:pt x="2408" y="1179"/>
                    <a:pt x="2408" y="1179"/>
                  </a:cubicBezTo>
                  <a:cubicBezTo>
                    <a:pt x="2408" y="1179"/>
                    <a:pt x="2408" y="1180"/>
                    <a:pt x="2408" y="1180"/>
                  </a:cubicBezTo>
                  <a:cubicBezTo>
                    <a:pt x="2406" y="1083"/>
                    <a:pt x="2393" y="989"/>
                    <a:pt x="2369" y="899"/>
                  </a:cubicBezTo>
                  <a:moveTo>
                    <a:pt x="41" y="890"/>
                  </a:moveTo>
                  <a:cubicBezTo>
                    <a:pt x="16" y="983"/>
                    <a:pt x="1" y="1080"/>
                    <a:pt x="0" y="1181"/>
                  </a:cubicBezTo>
                  <a:cubicBezTo>
                    <a:pt x="0" y="1180"/>
                    <a:pt x="0" y="1180"/>
                    <a:pt x="0" y="1179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2" y="1079"/>
                    <a:pt x="16" y="982"/>
                    <a:pt x="41" y="890"/>
                  </a:cubicBezTo>
                  <a:moveTo>
                    <a:pt x="1204" y="0"/>
                  </a:moveTo>
                  <a:cubicBezTo>
                    <a:pt x="1204" y="0"/>
                    <a:pt x="1203" y="0"/>
                    <a:pt x="1203" y="0"/>
                  </a:cubicBezTo>
                  <a:cubicBezTo>
                    <a:pt x="1310" y="0"/>
                    <a:pt x="1413" y="14"/>
                    <a:pt x="1512" y="40"/>
                  </a:cubicBezTo>
                  <a:cubicBezTo>
                    <a:pt x="1414" y="14"/>
                    <a:pt x="1310" y="0"/>
                    <a:pt x="1204" y="0"/>
                  </a:cubicBezTo>
                </a:path>
              </a:pathLst>
            </a:custGeom>
            <a:solidFill>
              <a:srgbClr val="B2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ŝļîḍê"/>
            <p:cNvSpPr>
              <a:spLocks/>
            </p:cNvSpPr>
            <p:nvPr/>
          </p:nvSpPr>
          <p:spPr bwMode="auto">
            <a:xfrm>
              <a:off x="4569526" y="1272385"/>
              <a:ext cx="1458528" cy="1425997"/>
            </a:xfrm>
            <a:custGeom>
              <a:avLst/>
              <a:gdLst>
                <a:gd name="T0" fmla="*/ 1206 w 1206"/>
                <a:gd name="T1" fmla="*/ 1179 h 1179"/>
                <a:gd name="T2" fmla="*/ 0 w 1206"/>
                <a:gd name="T3" fmla="*/ 0 h 1179"/>
                <a:gd name="T4" fmla="*/ 0 w 1206"/>
                <a:gd name="T5" fmla="*/ 1179 h 1179"/>
                <a:gd name="T6" fmla="*/ 1206 w 1206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6" h="1179">
                  <a:moveTo>
                    <a:pt x="1206" y="1179"/>
                  </a:moveTo>
                  <a:cubicBezTo>
                    <a:pt x="1192" y="523"/>
                    <a:pt x="660" y="0"/>
                    <a:pt x="0" y="0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1206" y="1179"/>
                    <a:pt x="1206" y="1179"/>
                    <a:pt x="1206" y="117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ṥļíḋe"/>
            <p:cNvSpPr>
              <a:spLocks/>
            </p:cNvSpPr>
            <p:nvPr/>
          </p:nvSpPr>
          <p:spPr bwMode="auto">
            <a:xfrm>
              <a:off x="4569526" y="2698382"/>
              <a:ext cx="1460651" cy="1484706"/>
            </a:xfrm>
            <a:custGeom>
              <a:avLst/>
              <a:gdLst>
                <a:gd name="T0" fmla="*/ 1208 w 1208"/>
                <a:gd name="T1" fmla="*/ 16 h 1228"/>
                <a:gd name="T2" fmla="*/ 1206 w 1208"/>
                <a:gd name="T3" fmla="*/ 0 h 1228"/>
                <a:gd name="T4" fmla="*/ 0 w 1208"/>
                <a:gd name="T5" fmla="*/ 0 h 1228"/>
                <a:gd name="T6" fmla="*/ 0 w 1208"/>
                <a:gd name="T7" fmla="*/ 1228 h 1228"/>
                <a:gd name="T8" fmla="*/ 11 w 1208"/>
                <a:gd name="T9" fmla="*/ 1228 h 1228"/>
                <a:gd name="T10" fmla="*/ 1208 w 1208"/>
                <a:gd name="T11" fmla="*/ 35 h 1228"/>
                <a:gd name="T12" fmla="*/ 1208 w 1208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8" h="1228">
                  <a:moveTo>
                    <a:pt x="1208" y="16"/>
                  </a:moveTo>
                  <a:cubicBezTo>
                    <a:pt x="1208" y="10"/>
                    <a:pt x="1206" y="4"/>
                    <a:pt x="120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28"/>
                    <a:pt x="0" y="1228"/>
                    <a:pt x="0" y="1228"/>
                  </a:cubicBezTo>
                  <a:cubicBezTo>
                    <a:pt x="11" y="1228"/>
                    <a:pt x="11" y="1228"/>
                    <a:pt x="11" y="1228"/>
                  </a:cubicBezTo>
                  <a:cubicBezTo>
                    <a:pt x="669" y="1224"/>
                    <a:pt x="1200" y="692"/>
                    <a:pt x="1208" y="35"/>
                  </a:cubicBezTo>
                  <a:cubicBezTo>
                    <a:pt x="1208" y="16"/>
                    <a:pt x="1208" y="16"/>
                    <a:pt x="1208" y="16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ṣľïḑè"/>
            <p:cNvSpPr>
              <a:spLocks/>
            </p:cNvSpPr>
            <p:nvPr/>
          </p:nvSpPr>
          <p:spPr bwMode="auto">
            <a:xfrm>
              <a:off x="4571649" y="1696082"/>
              <a:ext cx="1456406" cy="1002301"/>
            </a:xfrm>
            <a:custGeom>
              <a:avLst/>
              <a:gdLst>
                <a:gd name="T0" fmla="*/ 0 w 1204"/>
                <a:gd name="T1" fmla="*/ 829 h 829"/>
                <a:gd name="T2" fmla="*/ 1204 w 1204"/>
                <a:gd name="T3" fmla="*/ 829 h 829"/>
                <a:gd name="T4" fmla="*/ 848 w 1204"/>
                <a:gd name="T5" fmla="*/ 0 h 829"/>
                <a:gd name="T6" fmla="*/ 0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0" y="829"/>
                  </a:moveTo>
                  <a:cubicBezTo>
                    <a:pt x="1204" y="829"/>
                    <a:pt x="1204" y="829"/>
                    <a:pt x="1204" y="829"/>
                  </a:cubicBezTo>
                  <a:cubicBezTo>
                    <a:pt x="1197" y="505"/>
                    <a:pt x="1062" y="212"/>
                    <a:pt x="848" y="0"/>
                  </a:cubicBezTo>
                  <a:cubicBezTo>
                    <a:pt x="0" y="829"/>
                    <a:pt x="0" y="829"/>
                    <a:pt x="0" y="829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íṣlïḑè"/>
            <p:cNvSpPr>
              <a:spLocks/>
            </p:cNvSpPr>
            <p:nvPr/>
          </p:nvSpPr>
          <p:spPr bwMode="auto">
            <a:xfrm>
              <a:off x="4571649" y="2698382"/>
              <a:ext cx="1458528" cy="1056766"/>
            </a:xfrm>
            <a:custGeom>
              <a:avLst/>
              <a:gdLst>
                <a:gd name="T0" fmla="*/ 0 w 1206"/>
                <a:gd name="T1" fmla="*/ 0 h 874"/>
                <a:gd name="T2" fmla="*/ 856 w 1206"/>
                <a:gd name="T3" fmla="*/ 874 h 874"/>
                <a:gd name="T4" fmla="*/ 1206 w 1206"/>
                <a:gd name="T5" fmla="*/ 35 h 874"/>
                <a:gd name="T6" fmla="*/ 1206 w 1206"/>
                <a:gd name="T7" fmla="*/ 16 h 874"/>
                <a:gd name="T8" fmla="*/ 1204 w 1206"/>
                <a:gd name="T9" fmla="*/ 0 h 874"/>
                <a:gd name="T10" fmla="*/ 0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0" y="0"/>
                  </a:moveTo>
                  <a:cubicBezTo>
                    <a:pt x="856" y="874"/>
                    <a:pt x="856" y="874"/>
                    <a:pt x="856" y="874"/>
                  </a:cubicBezTo>
                  <a:cubicBezTo>
                    <a:pt x="1070" y="658"/>
                    <a:pt x="1202" y="362"/>
                    <a:pt x="1206" y="35"/>
                  </a:cubicBezTo>
                  <a:cubicBezTo>
                    <a:pt x="1206" y="16"/>
                    <a:pt x="1206" y="16"/>
                    <a:pt x="1206" y="16"/>
                  </a:cubicBezTo>
                  <a:cubicBezTo>
                    <a:pt x="1206" y="10"/>
                    <a:pt x="1204" y="4"/>
                    <a:pt x="1204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šḷiḓé"/>
            <p:cNvSpPr>
              <a:spLocks/>
            </p:cNvSpPr>
            <p:nvPr/>
          </p:nvSpPr>
          <p:spPr bwMode="auto">
            <a:xfrm>
              <a:off x="3115950" y="1272385"/>
              <a:ext cx="1453577" cy="1425997"/>
            </a:xfrm>
            <a:custGeom>
              <a:avLst/>
              <a:gdLst>
                <a:gd name="T0" fmla="*/ 0 w 1202"/>
                <a:gd name="T1" fmla="*/ 1179 h 1179"/>
                <a:gd name="T2" fmla="*/ 1202 w 1202"/>
                <a:gd name="T3" fmla="*/ 0 h 1179"/>
                <a:gd name="T4" fmla="*/ 1202 w 1202"/>
                <a:gd name="T5" fmla="*/ 1179 h 1179"/>
                <a:gd name="T6" fmla="*/ 0 w 1202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2" h="1179">
                  <a:moveTo>
                    <a:pt x="0" y="1179"/>
                  </a:moveTo>
                  <a:cubicBezTo>
                    <a:pt x="14" y="523"/>
                    <a:pt x="546" y="0"/>
                    <a:pt x="1202" y="0"/>
                  </a:cubicBezTo>
                  <a:cubicBezTo>
                    <a:pt x="1202" y="1179"/>
                    <a:pt x="1202" y="1179"/>
                    <a:pt x="1202" y="1179"/>
                  </a:cubicBezTo>
                  <a:cubicBezTo>
                    <a:pt x="0" y="1179"/>
                    <a:pt x="0" y="1179"/>
                    <a:pt x="0" y="1179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$ḷíďê"/>
            <p:cNvSpPr>
              <a:spLocks/>
            </p:cNvSpPr>
            <p:nvPr/>
          </p:nvSpPr>
          <p:spPr bwMode="auto">
            <a:xfrm>
              <a:off x="3113828" y="2698382"/>
              <a:ext cx="1455698" cy="1484706"/>
            </a:xfrm>
            <a:custGeom>
              <a:avLst/>
              <a:gdLst>
                <a:gd name="T0" fmla="*/ 0 w 1204"/>
                <a:gd name="T1" fmla="*/ 16 h 1228"/>
                <a:gd name="T2" fmla="*/ 2 w 1204"/>
                <a:gd name="T3" fmla="*/ 0 h 1228"/>
                <a:gd name="T4" fmla="*/ 1204 w 1204"/>
                <a:gd name="T5" fmla="*/ 0 h 1228"/>
                <a:gd name="T6" fmla="*/ 1204 w 1204"/>
                <a:gd name="T7" fmla="*/ 1228 h 1228"/>
                <a:gd name="T8" fmla="*/ 1196 w 1204"/>
                <a:gd name="T9" fmla="*/ 1228 h 1228"/>
                <a:gd name="T10" fmla="*/ 0 w 1204"/>
                <a:gd name="T11" fmla="*/ 35 h 1228"/>
                <a:gd name="T12" fmla="*/ 0 w 1204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4" h="1228">
                  <a:moveTo>
                    <a:pt x="0" y="16"/>
                  </a:moveTo>
                  <a:cubicBezTo>
                    <a:pt x="0" y="10"/>
                    <a:pt x="2" y="4"/>
                    <a:pt x="2" y="0"/>
                  </a:cubicBezTo>
                  <a:cubicBezTo>
                    <a:pt x="1204" y="0"/>
                    <a:pt x="1204" y="0"/>
                    <a:pt x="1204" y="0"/>
                  </a:cubicBezTo>
                  <a:cubicBezTo>
                    <a:pt x="1204" y="1228"/>
                    <a:pt x="1204" y="1228"/>
                    <a:pt x="1204" y="1228"/>
                  </a:cubicBezTo>
                  <a:cubicBezTo>
                    <a:pt x="1196" y="1228"/>
                    <a:pt x="1196" y="1228"/>
                    <a:pt x="1196" y="1228"/>
                  </a:cubicBezTo>
                  <a:cubicBezTo>
                    <a:pt x="539" y="1224"/>
                    <a:pt x="8" y="69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Sliďè"/>
            <p:cNvSpPr>
              <a:spLocks/>
            </p:cNvSpPr>
            <p:nvPr/>
          </p:nvSpPr>
          <p:spPr bwMode="auto">
            <a:xfrm>
              <a:off x="3115950" y="1696082"/>
              <a:ext cx="1455698" cy="1002301"/>
            </a:xfrm>
            <a:custGeom>
              <a:avLst/>
              <a:gdLst>
                <a:gd name="T0" fmla="*/ 1204 w 1204"/>
                <a:gd name="T1" fmla="*/ 829 h 829"/>
                <a:gd name="T2" fmla="*/ 0 w 1204"/>
                <a:gd name="T3" fmla="*/ 829 h 829"/>
                <a:gd name="T4" fmla="*/ 356 w 1204"/>
                <a:gd name="T5" fmla="*/ 0 h 829"/>
                <a:gd name="T6" fmla="*/ 1204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1204" y="829"/>
                  </a:moveTo>
                  <a:cubicBezTo>
                    <a:pt x="0" y="829"/>
                    <a:pt x="0" y="829"/>
                    <a:pt x="0" y="829"/>
                  </a:cubicBezTo>
                  <a:cubicBezTo>
                    <a:pt x="7" y="505"/>
                    <a:pt x="142" y="212"/>
                    <a:pt x="356" y="0"/>
                  </a:cubicBezTo>
                  <a:cubicBezTo>
                    <a:pt x="1204" y="829"/>
                    <a:pt x="1204" y="829"/>
                    <a:pt x="1204" y="82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ïṧľïḑé"/>
            <p:cNvSpPr>
              <a:spLocks/>
            </p:cNvSpPr>
            <p:nvPr/>
          </p:nvSpPr>
          <p:spPr bwMode="auto">
            <a:xfrm>
              <a:off x="3113828" y="2698382"/>
              <a:ext cx="1457821" cy="1056766"/>
            </a:xfrm>
            <a:custGeom>
              <a:avLst/>
              <a:gdLst>
                <a:gd name="T0" fmla="*/ 1206 w 1206"/>
                <a:gd name="T1" fmla="*/ 0 h 874"/>
                <a:gd name="T2" fmla="*/ 350 w 1206"/>
                <a:gd name="T3" fmla="*/ 874 h 874"/>
                <a:gd name="T4" fmla="*/ 0 w 1206"/>
                <a:gd name="T5" fmla="*/ 35 h 874"/>
                <a:gd name="T6" fmla="*/ 0 w 1206"/>
                <a:gd name="T7" fmla="*/ 16 h 874"/>
                <a:gd name="T8" fmla="*/ 2 w 1206"/>
                <a:gd name="T9" fmla="*/ 0 h 874"/>
                <a:gd name="T10" fmla="*/ 1206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1206" y="0"/>
                  </a:moveTo>
                  <a:cubicBezTo>
                    <a:pt x="350" y="874"/>
                    <a:pt x="350" y="874"/>
                    <a:pt x="350" y="874"/>
                  </a:cubicBezTo>
                  <a:cubicBezTo>
                    <a:pt x="136" y="658"/>
                    <a:pt x="4" y="36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0"/>
                    <a:pt x="2" y="4"/>
                    <a:pt x="2" y="0"/>
                  </a:cubicBezTo>
                  <a:cubicBezTo>
                    <a:pt x="1206" y="0"/>
                    <a:pt x="1206" y="0"/>
                    <a:pt x="1206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ş1íḑe"/>
            <p:cNvSpPr>
              <a:spLocks/>
            </p:cNvSpPr>
            <p:nvPr/>
          </p:nvSpPr>
          <p:spPr bwMode="auto">
            <a:xfrm>
              <a:off x="5430354" y="2063191"/>
              <a:ext cx="342351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ṡḷíḓe"/>
            <p:cNvSpPr>
              <a:spLocks/>
            </p:cNvSpPr>
            <p:nvPr/>
          </p:nvSpPr>
          <p:spPr bwMode="auto">
            <a:xfrm>
              <a:off x="4817095" y="3569824"/>
              <a:ext cx="341644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ïṡľïḑe"/>
            <p:cNvSpPr>
              <a:spLocks/>
            </p:cNvSpPr>
            <p:nvPr/>
          </p:nvSpPr>
          <p:spPr bwMode="auto">
            <a:xfrm>
              <a:off x="3347249" y="2924023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íşḷíḑè"/>
            <p:cNvSpPr>
              <a:spLocks/>
            </p:cNvSpPr>
            <p:nvPr/>
          </p:nvSpPr>
          <p:spPr bwMode="auto">
            <a:xfrm>
              <a:off x="3974657" y="1486709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0" name="íşľîdé"/>
            <p:cNvGrpSpPr/>
            <p:nvPr/>
          </p:nvGrpSpPr>
          <p:grpSpPr>
            <a:xfrm>
              <a:off x="5493309" y="2156560"/>
              <a:ext cx="226348" cy="154907"/>
              <a:chOff x="7392740" y="3448014"/>
              <a:chExt cx="318585" cy="218032"/>
            </a:xfrm>
          </p:grpSpPr>
          <p:sp>
            <p:nvSpPr>
              <p:cNvPr id="130" name="íṣḻîdê"/>
              <p:cNvSpPr>
                <a:spLocks/>
              </p:cNvSpPr>
              <p:nvPr/>
            </p:nvSpPr>
            <p:spPr bwMode="auto">
              <a:xfrm>
                <a:off x="7392740" y="3637174"/>
                <a:ext cx="318585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îṡḻíḋe"/>
              <p:cNvSpPr>
                <a:spLocks/>
              </p:cNvSpPr>
              <p:nvPr/>
            </p:nvSpPr>
            <p:spPr bwMode="auto">
              <a:xfrm>
                <a:off x="7406678" y="3448014"/>
                <a:ext cx="288717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1" name="íŝlíḋe"/>
            <p:cNvGrpSpPr/>
            <p:nvPr/>
          </p:nvGrpSpPr>
          <p:grpSpPr>
            <a:xfrm>
              <a:off x="4883584" y="3670267"/>
              <a:ext cx="221397" cy="159859"/>
              <a:chOff x="6534552" y="5578559"/>
              <a:chExt cx="311616" cy="225002"/>
            </a:xfrm>
          </p:grpSpPr>
          <p:sp>
            <p:nvSpPr>
              <p:cNvPr id="119" name="ïSḷïďé"/>
              <p:cNvSpPr>
                <a:spLocks/>
              </p:cNvSpPr>
              <p:nvPr/>
            </p:nvSpPr>
            <p:spPr bwMode="auto">
              <a:xfrm>
                <a:off x="6625149" y="5719932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íŝ1ïdé"/>
              <p:cNvSpPr>
                <a:spLocks/>
              </p:cNvSpPr>
              <p:nvPr/>
            </p:nvSpPr>
            <p:spPr bwMode="auto">
              <a:xfrm>
                <a:off x="6698822" y="5664179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îşḷîḓe"/>
              <p:cNvSpPr>
                <a:spLocks/>
              </p:cNvSpPr>
              <p:nvPr/>
            </p:nvSpPr>
            <p:spPr bwMode="auto">
              <a:xfrm>
                <a:off x="6560437" y="5719932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iṣľîďe"/>
              <p:cNvSpPr>
                <a:spLocks/>
              </p:cNvSpPr>
              <p:nvPr/>
            </p:nvSpPr>
            <p:spPr bwMode="auto">
              <a:xfrm>
                <a:off x="6696831" y="5719932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iŝlïḑè"/>
              <p:cNvSpPr>
                <a:spLocks/>
              </p:cNvSpPr>
              <p:nvPr/>
            </p:nvSpPr>
            <p:spPr bwMode="auto">
              <a:xfrm>
                <a:off x="6703800" y="5578559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iś1iďè"/>
              <p:cNvSpPr>
                <a:spLocks/>
              </p:cNvSpPr>
              <p:nvPr/>
            </p:nvSpPr>
            <p:spPr bwMode="auto">
              <a:xfrm>
                <a:off x="6618180" y="5624356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iṡ1iďê"/>
              <p:cNvSpPr>
                <a:spLocks/>
              </p:cNvSpPr>
              <p:nvPr/>
            </p:nvSpPr>
            <p:spPr bwMode="auto">
              <a:xfrm>
                <a:off x="6545503" y="5664179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íṥļíďe"/>
              <p:cNvSpPr>
                <a:spLocks/>
              </p:cNvSpPr>
              <p:nvPr/>
            </p:nvSpPr>
            <p:spPr bwMode="auto">
              <a:xfrm>
                <a:off x="6534552" y="5624356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íşļïḍé"/>
              <p:cNvSpPr>
                <a:spLocks/>
              </p:cNvSpPr>
              <p:nvPr/>
            </p:nvSpPr>
            <p:spPr bwMode="auto">
              <a:xfrm>
                <a:off x="6622163" y="5664179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îṡlïḓe"/>
              <p:cNvSpPr>
                <a:spLocks/>
              </p:cNvSpPr>
              <p:nvPr/>
            </p:nvSpPr>
            <p:spPr bwMode="auto">
              <a:xfrm>
                <a:off x="6570393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íŝ1îďê"/>
              <p:cNvSpPr>
                <a:spLocks/>
              </p:cNvSpPr>
              <p:nvPr/>
            </p:nvSpPr>
            <p:spPr bwMode="auto">
              <a:xfrm>
                <a:off x="6696831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2" name="îš1îḍê"/>
            <p:cNvGrpSpPr/>
            <p:nvPr/>
          </p:nvGrpSpPr>
          <p:grpSpPr>
            <a:xfrm>
              <a:off x="4059537" y="1583614"/>
              <a:ext cx="166931" cy="160566"/>
              <a:chOff x="5374704" y="2641592"/>
              <a:chExt cx="234956" cy="225997"/>
            </a:xfrm>
          </p:grpSpPr>
          <p:sp>
            <p:nvSpPr>
              <p:cNvPr id="116" name="îṥ1iḍ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ïşḷîdè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íšḻiḍ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3" name="iṥḷîḍè"/>
            <p:cNvGrpSpPr/>
            <p:nvPr/>
          </p:nvGrpSpPr>
          <p:grpSpPr>
            <a:xfrm>
              <a:off x="3424348" y="3037905"/>
              <a:ext cx="187443" cy="120955"/>
              <a:chOff x="4480676" y="4688509"/>
              <a:chExt cx="263827" cy="170245"/>
            </a:xfrm>
          </p:grpSpPr>
          <p:sp>
            <p:nvSpPr>
              <p:cNvPr id="112" name="îSḻíḍé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íṡļiḓe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îṧļï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iSľídè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5" name="iślíďê"/>
            <p:cNvSpPr txBox="1"/>
            <p:nvPr/>
          </p:nvSpPr>
          <p:spPr>
            <a:xfrm>
              <a:off x="5423229" y="2804029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 dirty="0" smtClean="0">
                  <a:solidFill>
                    <a:schemeClr val="bg1"/>
                  </a:solidFill>
                </a:rPr>
                <a:t>03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  <p:sp>
          <p:nvSpPr>
            <p:cNvPr id="106" name="ï$1îďe"/>
            <p:cNvSpPr txBox="1"/>
            <p:nvPr/>
          </p:nvSpPr>
          <p:spPr>
            <a:xfrm>
              <a:off x="3831723" y="342929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 dirty="0" smtClean="0">
                  <a:solidFill>
                    <a:schemeClr val="bg1"/>
                  </a:solidFill>
                </a:rPr>
                <a:t>02</a:t>
              </a:r>
            </a:p>
            <a:p>
              <a:endParaRPr lang="en-US" sz="2800" dirty="0">
                <a:solidFill>
                  <a:schemeClr val="bg1"/>
                </a:solidFill>
              </a:endParaRPr>
            </a:p>
          </p:txBody>
        </p:sp>
        <p:sp>
          <p:nvSpPr>
            <p:cNvPr id="107" name="îšlîďè"/>
            <p:cNvSpPr txBox="1"/>
            <p:nvPr/>
          </p:nvSpPr>
          <p:spPr>
            <a:xfrm>
              <a:off x="3283875" y="205218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 dirty="0" smtClean="0">
                  <a:solidFill>
                    <a:schemeClr val="bg1"/>
                  </a:solidFill>
                </a:rPr>
                <a:t>01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  <p:sp>
          <p:nvSpPr>
            <p:cNvPr id="109" name="iṩḻíḍè"/>
            <p:cNvSpPr txBox="1"/>
            <p:nvPr/>
          </p:nvSpPr>
          <p:spPr>
            <a:xfrm flipH="1">
              <a:off x="5381529" y="3136999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0" name="iṡḻïḓè"/>
            <p:cNvSpPr txBox="1"/>
            <p:nvPr/>
          </p:nvSpPr>
          <p:spPr>
            <a:xfrm flipH="1">
              <a:off x="3948294" y="3752060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</a:rPr>
                <a:t>内存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11" name="ïśḻîďé"/>
            <p:cNvSpPr txBox="1"/>
            <p:nvPr/>
          </p:nvSpPr>
          <p:spPr>
            <a:xfrm flipH="1">
              <a:off x="3273254" y="2372581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</a:rPr>
                <a:t>内存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775188" y="1931624"/>
            <a:ext cx="1593630" cy="1593638"/>
            <a:chOff x="3775188" y="1931624"/>
            <a:chExt cx="1593630" cy="1593638"/>
          </a:xfrm>
        </p:grpSpPr>
        <p:sp>
          <p:nvSpPr>
            <p:cNvPr id="50" name="íṧ1ïḋé"/>
            <p:cNvSpPr>
              <a:spLocks/>
            </p:cNvSpPr>
            <p:nvPr/>
          </p:nvSpPr>
          <p:spPr bwMode="auto">
            <a:xfrm>
              <a:off x="4569525" y="1931624"/>
              <a:ext cx="555967" cy="766756"/>
            </a:xfrm>
            <a:custGeom>
              <a:avLst/>
              <a:gdLst>
                <a:gd name="T0" fmla="*/ 2 w 460"/>
                <a:gd name="T1" fmla="*/ 0 h 634"/>
                <a:gd name="T2" fmla="*/ 0 w 460"/>
                <a:gd name="T3" fmla="*/ 0 h 634"/>
                <a:gd name="T4" fmla="*/ 0 w 460"/>
                <a:gd name="T5" fmla="*/ 632 h 634"/>
                <a:gd name="T6" fmla="*/ 2 w 460"/>
                <a:gd name="T7" fmla="*/ 634 h 634"/>
                <a:gd name="T8" fmla="*/ 460 w 460"/>
                <a:gd name="T9" fmla="*/ 186 h 634"/>
                <a:gd name="T10" fmla="*/ 2 w 460"/>
                <a:gd name="T11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34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2" y="634"/>
                    <a:pt x="2" y="634"/>
                    <a:pt x="2" y="634"/>
                  </a:cubicBezTo>
                  <a:cubicBezTo>
                    <a:pt x="460" y="186"/>
                    <a:pt x="460" y="186"/>
                    <a:pt x="460" y="186"/>
                  </a:cubicBezTo>
                  <a:cubicBezTo>
                    <a:pt x="342" y="71"/>
                    <a:pt x="180" y="0"/>
                    <a:pt x="2" y="0"/>
                  </a:cubicBezTo>
                </a:path>
              </a:pathLst>
            </a:custGeom>
            <a:solidFill>
              <a:srgbClr val="4280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ş1iḋé"/>
            <p:cNvSpPr>
              <a:spLocks/>
            </p:cNvSpPr>
            <p:nvPr/>
          </p:nvSpPr>
          <p:spPr bwMode="auto">
            <a:xfrm>
              <a:off x="4569525" y="2698382"/>
              <a:ext cx="575772" cy="826880"/>
            </a:xfrm>
            <a:custGeom>
              <a:avLst/>
              <a:gdLst>
                <a:gd name="T0" fmla="*/ 2 w 476"/>
                <a:gd name="T1" fmla="*/ 0 h 684"/>
                <a:gd name="T2" fmla="*/ 2 w 476"/>
                <a:gd name="T3" fmla="*/ 0 h 684"/>
                <a:gd name="T4" fmla="*/ 0 w 476"/>
                <a:gd name="T5" fmla="*/ 2 h 684"/>
                <a:gd name="T6" fmla="*/ 0 w 476"/>
                <a:gd name="T7" fmla="*/ 684 h 684"/>
                <a:gd name="T8" fmla="*/ 2 w 476"/>
                <a:gd name="T9" fmla="*/ 684 h 684"/>
                <a:gd name="T10" fmla="*/ 476 w 476"/>
                <a:gd name="T11" fmla="*/ 483 h 684"/>
                <a:gd name="T12" fmla="*/ 2 w 476"/>
                <a:gd name="T13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6" h="68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84"/>
                    <a:pt x="0" y="684"/>
                    <a:pt x="0" y="684"/>
                  </a:cubicBezTo>
                  <a:cubicBezTo>
                    <a:pt x="1" y="684"/>
                    <a:pt x="1" y="684"/>
                    <a:pt x="2" y="684"/>
                  </a:cubicBezTo>
                  <a:cubicBezTo>
                    <a:pt x="188" y="684"/>
                    <a:pt x="356" y="607"/>
                    <a:pt x="476" y="48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7278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śḷiḑe"/>
            <p:cNvSpPr>
              <a:spLocks/>
            </p:cNvSpPr>
            <p:nvPr/>
          </p:nvSpPr>
          <p:spPr bwMode="auto">
            <a:xfrm>
              <a:off x="4571649" y="2156560"/>
              <a:ext cx="795754" cy="541822"/>
            </a:xfrm>
            <a:custGeom>
              <a:avLst/>
              <a:gdLst>
                <a:gd name="T0" fmla="*/ 458 w 658"/>
                <a:gd name="T1" fmla="*/ 0 h 448"/>
                <a:gd name="T2" fmla="*/ 0 w 658"/>
                <a:gd name="T3" fmla="*/ 448 h 448"/>
                <a:gd name="T4" fmla="*/ 658 w 658"/>
                <a:gd name="T5" fmla="*/ 448 h 448"/>
                <a:gd name="T6" fmla="*/ 458 w 658"/>
                <a:gd name="T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8" h="448">
                  <a:moveTo>
                    <a:pt x="458" y="0"/>
                  </a:moveTo>
                  <a:cubicBezTo>
                    <a:pt x="0" y="448"/>
                    <a:pt x="0" y="448"/>
                    <a:pt x="0" y="448"/>
                  </a:cubicBezTo>
                  <a:cubicBezTo>
                    <a:pt x="658" y="448"/>
                    <a:pt x="658" y="448"/>
                    <a:pt x="658" y="448"/>
                  </a:cubicBezTo>
                  <a:cubicBezTo>
                    <a:pt x="652" y="272"/>
                    <a:pt x="576" y="114"/>
                    <a:pt x="458" y="0"/>
                  </a:cubicBezTo>
                </a:path>
              </a:pathLst>
            </a:custGeom>
            <a:solidFill>
              <a:srgbClr val="9A62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sḷîḓé"/>
            <p:cNvSpPr>
              <a:spLocks/>
            </p:cNvSpPr>
            <p:nvPr/>
          </p:nvSpPr>
          <p:spPr bwMode="auto">
            <a:xfrm>
              <a:off x="4571649" y="2698382"/>
              <a:ext cx="797169" cy="583555"/>
            </a:xfrm>
            <a:custGeom>
              <a:avLst/>
              <a:gdLst>
                <a:gd name="T0" fmla="*/ 658 w 659"/>
                <a:gd name="T1" fmla="*/ 0 h 483"/>
                <a:gd name="T2" fmla="*/ 0 w 659"/>
                <a:gd name="T3" fmla="*/ 0 h 483"/>
                <a:gd name="T4" fmla="*/ 474 w 659"/>
                <a:gd name="T5" fmla="*/ 483 h 483"/>
                <a:gd name="T6" fmla="*/ 659 w 659"/>
                <a:gd name="T7" fmla="*/ 25 h 483"/>
                <a:gd name="T8" fmla="*/ 658 w 659"/>
                <a:gd name="T9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83">
                  <a:moveTo>
                    <a:pt x="65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74" y="483"/>
                    <a:pt x="474" y="483"/>
                    <a:pt x="474" y="483"/>
                  </a:cubicBezTo>
                  <a:cubicBezTo>
                    <a:pt x="588" y="365"/>
                    <a:pt x="659" y="203"/>
                    <a:pt x="659" y="25"/>
                  </a:cubicBezTo>
                  <a:cubicBezTo>
                    <a:pt x="659" y="17"/>
                    <a:pt x="659" y="8"/>
                    <a:pt x="658" y="0"/>
                  </a:cubicBezTo>
                </a:path>
              </a:pathLst>
            </a:custGeom>
            <a:solidFill>
              <a:srgbClr val="397F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ïďê"/>
            <p:cNvSpPr>
              <a:spLocks/>
            </p:cNvSpPr>
            <p:nvPr/>
          </p:nvSpPr>
          <p:spPr bwMode="auto">
            <a:xfrm>
              <a:off x="4017097" y="1931624"/>
              <a:ext cx="552430" cy="763927"/>
            </a:xfrm>
            <a:custGeom>
              <a:avLst/>
              <a:gdLst>
                <a:gd name="T0" fmla="*/ 457 w 457"/>
                <a:gd name="T1" fmla="*/ 0 h 632"/>
                <a:gd name="T2" fmla="*/ 0 w 457"/>
                <a:gd name="T3" fmla="*/ 186 h 632"/>
                <a:gd name="T4" fmla="*/ 457 w 457"/>
                <a:gd name="T5" fmla="*/ 632 h 632"/>
                <a:gd name="T6" fmla="*/ 457 w 457"/>
                <a:gd name="T7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632">
                  <a:moveTo>
                    <a:pt x="457" y="0"/>
                  </a:moveTo>
                  <a:cubicBezTo>
                    <a:pt x="280" y="1"/>
                    <a:pt x="119" y="71"/>
                    <a:pt x="0" y="186"/>
                  </a:cubicBezTo>
                  <a:cubicBezTo>
                    <a:pt x="457" y="632"/>
                    <a:pt x="457" y="632"/>
                    <a:pt x="457" y="632"/>
                  </a:cubicBezTo>
                  <a:cubicBezTo>
                    <a:pt x="457" y="0"/>
                    <a:pt x="457" y="0"/>
                    <a:pt x="457" y="0"/>
                  </a:cubicBezTo>
                </a:path>
              </a:pathLst>
            </a:custGeom>
            <a:solidFill>
              <a:srgbClr val="5267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ṡliďê"/>
            <p:cNvSpPr>
              <a:spLocks/>
            </p:cNvSpPr>
            <p:nvPr/>
          </p:nvSpPr>
          <p:spPr bwMode="auto">
            <a:xfrm>
              <a:off x="3998706" y="2700503"/>
              <a:ext cx="570821" cy="824758"/>
            </a:xfrm>
            <a:custGeom>
              <a:avLst/>
              <a:gdLst>
                <a:gd name="T0" fmla="*/ 472 w 472"/>
                <a:gd name="T1" fmla="*/ 0 h 682"/>
                <a:gd name="T2" fmla="*/ 0 w 472"/>
                <a:gd name="T3" fmla="*/ 481 h 682"/>
                <a:gd name="T4" fmla="*/ 472 w 472"/>
                <a:gd name="T5" fmla="*/ 682 h 682"/>
                <a:gd name="T6" fmla="*/ 472 w 472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2" h="682">
                  <a:moveTo>
                    <a:pt x="472" y="0"/>
                  </a:moveTo>
                  <a:cubicBezTo>
                    <a:pt x="0" y="481"/>
                    <a:pt x="0" y="481"/>
                    <a:pt x="0" y="481"/>
                  </a:cubicBezTo>
                  <a:cubicBezTo>
                    <a:pt x="119" y="605"/>
                    <a:pt x="287" y="682"/>
                    <a:pt x="472" y="682"/>
                  </a:cubicBezTo>
                  <a:cubicBezTo>
                    <a:pt x="472" y="0"/>
                    <a:pt x="472" y="0"/>
                    <a:pt x="472" y="0"/>
                  </a:cubicBezTo>
                </a:path>
              </a:pathLst>
            </a:custGeom>
            <a:solidFill>
              <a:srgbClr val="3C50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š1iḓê"/>
            <p:cNvSpPr>
              <a:spLocks/>
            </p:cNvSpPr>
            <p:nvPr/>
          </p:nvSpPr>
          <p:spPr bwMode="auto">
            <a:xfrm>
              <a:off x="3775188" y="2156560"/>
              <a:ext cx="796461" cy="541822"/>
            </a:xfrm>
            <a:custGeom>
              <a:avLst/>
              <a:gdLst>
                <a:gd name="T0" fmla="*/ 200 w 659"/>
                <a:gd name="T1" fmla="*/ 0 h 448"/>
                <a:gd name="T2" fmla="*/ 0 w 659"/>
                <a:gd name="T3" fmla="*/ 448 h 448"/>
                <a:gd name="T4" fmla="*/ 659 w 659"/>
                <a:gd name="T5" fmla="*/ 448 h 448"/>
                <a:gd name="T6" fmla="*/ 657 w 659"/>
                <a:gd name="T7" fmla="*/ 446 h 448"/>
                <a:gd name="T8" fmla="*/ 200 w 659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48">
                  <a:moveTo>
                    <a:pt x="200" y="0"/>
                  </a:moveTo>
                  <a:cubicBezTo>
                    <a:pt x="82" y="114"/>
                    <a:pt x="7" y="272"/>
                    <a:pt x="0" y="448"/>
                  </a:cubicBezTo>
                  <a:cubicBezTo>
                    <a:pt x="659" y="448"/>
                    <a:pt x="659" y="448"/>
                    <a:pt x="659" y="448"/>
                  </a:cubicBezTo>
                  <a:cubicBezTo>
                    <a:pt x="657" y="446"/>
                    <a:pt x="657" y="446"/>
                    <a:pt x="657" y="446"/>
                  </a:cubicBezTo>
                  <a:cubicBezTo>
                    <a:pt x="200" y="0"/>
                    <a:pt x="200" y="0"/>
                    <a:pt x="200" y="0"/>
                  </a:cubicBezTo>
                </a:path>
              </a:pathLst>
            </a:custGeom>
            <a:solidFill>
              <a:srgbClr val="A26F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ṧḷîdé"/>
            <p:cNvSpPr>
              <a:spLocks/>
            </p:cNvSpPr>
            <p:nvPr/>
          </p:nvSpPr>
          <p:spPr bwMode="auto">
            <a:xfrm>
              <a:off x="3775188" y="2698382"/>
              <a:ext cx="796461" cy="583555"/>
            </a:xfrm>
            <a:custGeom>
              <a:avLst/>
              <a:gdLst>
                <a:gd name="T0" fmla="*/ 659 w 659"/>
                <a:gd name="T1" fmla="*/ 0 h 483"/>
                <a:gd name="T2" fmla="*/ 659 w 659"/>
                <a:gd name="T3" fmla="*/ 0 h 483"/>
                <a:gd name="T4" fmla="*/ 0 w 659"/>
                <a:gd name="T5" fmla="*/ 0 h 483"/>
                <a:gd name="T6" fmla="*/ 0 w 659"/>
                <a:gd name="T7" fmla="*/ 25 h 483"/>
                <a:gd name="T8" fmla="*/ 185 w 659"/>
                <a:gd name="T9" fmla="*/ 483 h 483"/>
                <a:gd name="T10" fmla="*/ 657 w 659"/>
                <a:gd name="T11" fmla="*/ 2 h 483"/>
                <a:gd name="T12" fmla="*/ 659 w 659"/>
                <a:gd name="T1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9" h="483">
                  <a:moveTo>
                    <a:pt x="659" y="0"/>
                  </a:moveTo>
                  <a:cubicBezTo>
                    <a:pt x="659" y="0"/>
                    <a:pt x="659" y="0"/>
                    <a:pt x="6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0" y="25"/>
                  </a:cubicBezTo>
                  <a:cubicBezTo>
                    <a:pt x="0" y="203"/>
                    <a:pt x="70" y="365"/>
                    <a:pt x="185" y="483"/>
                  </a:cubicBezTo>
                  <a:cubicBezTo>
                    <a:pt x="657" y="2"/>
                    <a:pt x="657" y="2"/>
                    <a:pt x="657" y="2"/>
                  </a:cubicBezTo>
                  <a:cubicBezTo>
                    <a:pt x="659" y="0"/>
                    <a:pt x="659" y="0"/>
                    <a:pt x="659" y="0"/>
                  </a:cubicBezTo>
                </a:path>
              </a:pathLst>
            </a:custGeom>
            <a:solidFill>
              <a:srgbClr val="904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ṧ1íḍé"/>
            <p:cNvSpPr>
              <a:spLocks/>
            </p:cNvSpPr>
            <p:nvPr/>
          </p:nvSpPr>
          <p:spPr bwMode="auto">
            <a:xfrm>
              <a:off x="3775188" y="1931624"/>
              <a:ext cx="1593629" cy="15936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ŝḻíḓê"/>
            <p:cNvSpPr>
              <a:spLocks/>
            </p:cNvSpPr>
            <p:nvPr/>
          </p:nvSpPr>
          <p:spPr bwMode="auto">
            <a:xfrm>
              <a:off x="3809140" y="1966284"/>
              <a:ext cx="1524310" cy="1525024"/>
            </a:xfrm>
            <a:custGeom>
              <a:avLst/>
              <a:gdLst>
                <a:gd name="T0" fmla="*/ 631 w 1261"/>
                <a:gd name="T1" fmla="*/ 0 h 1261"/>
                <a:gd name="T2" fmla="*/ 0 w 1261"/>
                <a:gd name="T3" fmla="*/ 630 h 1261"/>
                <a:gd name="T4" fmla="*/ 631 w 1261"/>
                <a:gd name="T5" fmla="*/ 1261 h 1261"/>
                <a:gd name="T6" fmla="*/ 1261 w 1261"/>
                <a:gd name="T7" fmla="*/ 630 h 1261"/>
                <a:gd name="T8" fmla="*/ 631 w 1261"/>
                <a:gd name="T9" fmla="*/ 0 h 1261"/>
                <a:gd name="T10" fmla="*/ 631 w 1261"/>
                <a:gd name="T11" fmla="*/ 1129 h 1261"/>
                <a:gd name="T12" fmla="*/ 132 w 1261"/>
                <a:gd name="T13" fmla="*/ 630 h 1261"/>
                <a:gd name="T14" fmla="*/ 631 w 1261"/>
                <a:gd name="T15" fmla="*/ 131 h 1261"/>
                <a:gd name="T16" fmla="*/ 1130 w 1261"/>
                <a:gd name="T17" fmla="*/ 630 h 1261"/>
                <a:gd name="T18" fmla="*/ 631 w 1261"/>
                <a:gd name="T19" fmla="*/ 1129 h 1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1" h="1261">
                  <a:moveTo>
                    <a:pt x="631" y="0"/>
                  </a:moveTo>
                  <a:cubicBezTo>
                    <a:pt x="283" y="0"/>
                    <a:pt x="0" y="282"/>
                    <a:pt x="0" y="630"/>
                  </a:cubicBezTo>
                  <a:cubicBezTo>
                    <a:pt x="0" y="978"/>
                    <a:pt x="283" y="1261"/>
                    <a:pt x="631" y="1261"/>
                  </a:cubicBezTo>
                  <a:cubicBezTo>
                    <a:pt x="979" y="1261"/>
                    <a:pt x="1261" y="978"/>
                    <a:pt x="1261" y="630"/>
                  </a:cubicBezTo>
                  <a:cubicBezTo>
                    <a:pt x="1261" y="282"/>
                    <a:pt x="979" y="0"/>
                    <a:pt x="631" y="0"/>
                  </a:cubicBezTo>
                  <a:close/>
                  <a:moveTo>
                    <a:pt x="631" y="1129"/>
                  </a:moveTo>
                  <a:cubicBezTo>
                    <a:pt x="355" y="1129"/>
                    <a:pt x="132" y="906"/>
                    <a:pt x="132" y="630"/>
                  </a:cubicBezTo>
                  <a:cubicBezTo>
                    <a:pt x="132" y="355"/>
                    <a:pt x="355" y="131"/>
                    <a:pt x="631" y="131"/>
                  </a:cubicBezTo>
                  <a:cubicBezTo>
                    <a:pt x="906" y="131"/>
                    <a:pt x="1130" y="355"/>
                    <a:pt x="1130" y="630"/>
                  </a:cubicBezTo>
                  <a:cubicBezTo>
                    <a:pt x="1130" y="906"/>
                    <a:pt x="906" y="1129"/>
                    <a:pt x="631" y="1129"/>
                  </a:cubicBezTo>
                  <a:close/>
                </a:path>
              </a:pathLst>
            </a:custGeom>
            <a:solidFill>
              <a:srgbClr val="2652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ïş1iḋê"/>
            <p:cNvSpPr>
              <a:spLocks/>
            </p:cNvSpPr>
            <p:nvPr/>
          </p:nvSpPr>
          <p:spPr bwMode="auto">
            <a:xfrm>
              <a:off x="4518599" y="2676454"/>
              <a:ext cx="106808" cy="105394"/>
            </a:xfrm>
            <a:prstGeom prst="ellipse">
              <a:avLst/>
            </a:pr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sľïḑé"/>
            <p:cNvSpPr>
              <a:spLocks/>
            </p:cNvSpPr>
            <p:nvPr/>
          </p:nvSpPr>
          <p:spPr bwMode="auto">
            <a:xfrm>
              <a:off x="4555380" y="2435959"/>
              <a:ext cx="316179" cy="306986"/>
            </a:xfrm>
            <a:custGeom>
              <a:avLst/>
              <a:gdLst>
                <a:gd name="T0" fmla="*/ 437 w 447"/>
                <a:gd name="T1" fmla="*/ 46 h 434"/>
                <a:gd name="T2" fmla="*/ 447 w 447"/>
                <a:gd name="T3" fmla="*/ 0 h 434"/>
                <a:gd name="T4" fmla="*/ 401 w 447"/>
                <a:gd name="T5" fmla="*/ 10 h 434"/>
                <a:gd name="T6" fmla="*/ 0 w 447"/>
                <a:gd name="T7" fmla="*/ 386 h 434"/>
                <a:gd name="T8" fmla="*/ 46 w 447"/>
                <a:gd name="T9" fmla="*/ 434 h 434"/>
                <a:gd name="T10" fmla="*/ 437 w 447"/>
                <a:gd name="T11" fmla="*/ 46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7" h="434">
                  <a:moveTo>
                    <a:pt x="437" y="46"/>
                  </a:moveTo>
                  <a:lnTo>
                    <a:pt x="447" y="0"/>
                  </a:lnTo>
                  <a:lnTo>
                    <a:pt x="401" y="10"/>
                  </a:lnTo>
                  <a:lnTo>
                    <a:pt x="0" y="386"/>
                  </a:lnTo>
                  <a:lnTo>
                    <a:pt x="46" y="434"/>
                  </a:lnTo>
                  <a:lnTo>
                    <a:pt x="437" y="46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ślïďe"/>
            <p:cNvSpPr>
              <a:spLocks/>
            </p:cNvSpPr>
            <p:nvPr/>
          </p:nvSpPr>
          <p:spPr bwMode="auto">
            <a:xfrm>
              <a:off x="4244152" y="2707577"/>
              <a:ext cx="325375" cy="45977"/>
            </a:xfrm>
            <a:custGeom>
              <a:avLst/>
              <a:gdLst>
                <a:gd name="T0" fmla="*/ 40 w 460"/>
                <a:gd name="T1" fmla="*/ 14 h 65"/>
                <a:gd name="T2" fmla="*/ 0 w 460"/>
                <a:gd name="T3" fmla="*/ 35 h 65"/>
                <a:gd name="T4" fmla="*/ 40 w 460"/>
                <a:gd name="T5" fmla="*/ 53 h 65"/>
                <a:gd name="T6" fmla="*/ 460 w 460"/>
                <a:gd name="T7" fmla="*/ 65 h 65"/>
                <a:gd name="T8" fmla="*/ 460 w 460"/>
                <a:gd name="T9" fmla="*/ 0 h 65"/>
                <a:gd name="T10" fmla="*/ 40 w 460"/>
                <a:gd name="T11" fmla="*/ 1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5">
                  <a:moveTo>
                    <a:pt x="40" y="14"/>
                  </a:moveTo>
                  <a:lnTo>
                    <a:pt x="0" y="35"/>
                  </a:lnTo>
                  <a:lnTo>
                    <a:pt x="40" y="53"/>
                  </a:lnTo>
                  <a:lnTo>
                    <a:pt x="460" y="65"/>
                  </a:lnTo>
                  <a:lnTo>
                    <a:pt x="460" y="0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ṩlide"/>
            <p:cNvSpPr>
              <a:spLocks/>
            </p:cNvSpPr>
            <p:nvPr/>
          </p:nvSpPr>
          <p:spPr bwMode="auto">
            <a:xfrm>
              <a:off x="4478988" y="2646037"/>
              <a:ext cx="265958" cy="233422"/>
            </a:xfrm>
            <a:custGeom>
              <a:avLst/>
              <a:gdLst>
                <a:gd name="T0" fmla="*/ 217 w 220"/>
                <a:gd name="T1" fmla="*/ 181 h 193"/>
                <a:gd name="T2" fmla="*/ 106 w 220"/>
                <a:gd name="T3" fmla="*/ 84 h 193"/>
                <a:gd name="T4" fmla="*/ 110 w 220"/>
                <a:gd name="T5" fmla="*/ 68 h 193"/>
                <a:gd name="T6" fmla="*/ 77 w 220"/>
                <a:gd name="T7" fmla="*/ 35 h 193"/>
                <a:gd name="T8" fmla="*/ 60 w 220"/>
                <a:gd name="T9" fmla="*/ 39 h 193"/>
                <a:gd name="T10" fmla="*/ 20 w 220"/>
                <a:gd name="T11" fmla="*/ 4 h 193"/>
                <a:gd name="T12" fmla="*/ 4 w 220"/>
                <a:gd name="T13" fmla="*/ 5 h 193"/>
                <a:gd name="T14" fmla="*/ 5 w 220"/>
                <a:gd name="T15" fmla="*/ 21 h 193"/>
                <a:gd name="T16" fmla="*/ 46 w 220"/>
                <a:gd name="T17" fmla="*/ 56 h 193"/>
                <a:gd name="T18" fmla="*/ 44 w 220"/>
                <a:gd name="T19" fmla="*/ 68 h 193"/>
                <a:gd name="T20" fmla="*/ 77 w 220"/>
                <a:gd name="T21" fmla="*/ 102 h 193"/>
                <a:gd name="T22" fmla="*/ 97 w 220"/>
                <a:gd name="T23" fmla="*/ 95 h 193"/>
                <a:gd name="T24" fmla="*/ 207 w 220"/>
                <a:gd name="T25" fmla="*/ 191 h 193"/>
                <a:gd name="T26" fmla="*/ 212 w 220"/>
                <a:gd name="T27" fmla="*/ 193 h 193"/>
                <a:gd name="T28" fmla="*/ 217 w 220"/>
                <a:gd name="T29" fmla="*/ 191 h 193"/>
                <a:gd name="T30" fmla="*/ 217 w 220"/>
                <a:gd name="T31" fmla="*/ 181 h 193"/>
                <a:gd name="T32" fmla="*/ 77 w 220"/>
                <a:gd name="T33" fmla="*/ 86 h 193"/>
                <a:gd name="T34" fmla="*/ 59 w 220"/>
                <a:gd name="T35" fmla="*/ 68 h 193"/>
                <a:gd name="T36" fmla="*/ 77 w 220"/>
                <a:gd name="T37" fmla="*/ 51 h 193"/>
                <a:gd name="T38" fmla="*/ 94 w 220"/>
                <a:gd name="T39" fmla="*/ 68 h 193"/>
                <a:gd name="T40" fmla="*/ 77 w 220"/>
                <a:gd name="T41" fmla="*/ 8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0" h="193">
                  <a:moveTo>
                    <a:pt x="217" y="181"/>
                  </a:moveTo>
                  <a:cubicBezTo>
                    <a:pt x="106" y="84"/>
                    <a:pt x="106" y="84"/>
                    <a:pt x="106" y="84"/>
                  </a:cubicBezTo>
                  <a:cubicBezTo>
                    <a:pt x="109" y="79"/>
                    <a:pt x="110" y="74"/>
                    <a:pt x="110" y="68"/>
                  </a:cubicBezTo>
                  <a:cubicBezTo>
                    <a:pt x="110" y="50"/>
                    <a:pt x="95" y="35"/>
                    <a:pt x="77" y="35"/>
                  </a:cubicBezTo>
                  <a:cubicBezTo>
                    <a:pt x="71" y="35"/>
                    <a:pt x="65" y="37"/>
                    <a:pt x="60" y="39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5" y="0"/>
                    <a:pt x="8" y="0"/>
                    <a:pt x="4" y="5"/>
                  </a:cubicBezTo>
                  <a:cubicBezTo>
                    <a:pt x="0" y="9"/>
                    <a:pt x="0" y="16"/>
                    <a:pt x="5" y="21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4" y="60"/>
                    <a:pt x="44" y="64"/>
                    <a:pt x="44" y="68"/>
                  </a:cubicBezTo>
                  <a:cubicBezTo>
                    <a:pt x="44" y="87"/>
                    <a:pt x="58" y="102"/>
                    <a:pt x="77" y="102"/>
                  </a:cubicBezTo>
                  <a:cubicBezTo>
                    <a:pt x="84" y="102"/>
                    <a:pt x="91" y="99"/>
                    <a:pt x="97" y="95"/>
                  </a:cubicBezTo>
                  <a:cubicBezTo>
                    <a:pt x="207" y="191"/>
                    <a:pt x="207" y="191"/>
                    <a:pt x="207" y="191"/>
                  </a:cubicBezTo>
                  <a:cubicBezTo>
                    <a:pt x="208" y="192"/>
                    <a:pt x="210" y="193"/>
                    <a:pt x="212" y="193"/>
                  </a:cubicBezTo>
                  <a:cubicBezTo>
                    <a:pt x="214" y="193"/>
                    <a:pt x="216" y="192"/>
                    <a:pt x="217" y="191"/>
                  </a:cubicBezTo>
                  <a:cubicBezTo>
                    <a:pt x="220" y="188"/>
                    <a:pt x="219" y="183"/>
                    <a:pt x="217" y="181"/>
                  </a:cubicBezTo>
                  <a:close/>
                  <a:moveTo>
                    <a:pt x="77" y="86"/>
                  </a:moveTo>
                  <a:cubicBezTo>
                    <a:pt x="67" y="86"/>
                    <a:pt x="59" y="78"/>
                    <a:pt x="59" y="68"/>
                  </a:cubicBezTo>
                  <a:cubicBezTo>
                    <a:pt x="59" y="59"/>
                    <a:pt x="67" y="51"/>
                    <a:pt x="77" y="51"/>
                  </a:cubicBezTo>
                  <a:cubicBezTo>
                    <a:pt x="86" y="51"/>
                    <a:pt x="94" y="59"/>
                    <a:pt x="94" y="68"/>
                  </a:cubicBezTo>
                  <a:cubicBezTo>
                    <a:pt x="94" y="78"/>
                    <a:pt x="86" y="86"/>
                    <a:pt x="77" y="86"/>
                  </a:cubicBezTo>
                  <a:close/>
                </a:path>
              </a:pathLst>
            </a:custGeom>
            <a:solidFill>
              <a:srgbClr val="EA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ṥḻïde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  <a:gd name="T8" fmla="*/ 56 w 56"/>
                <a:gd name="T9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  <a:lnTo>
                    <a:pt x="56" y="7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S1iḍê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ïṣľïḍê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  <a:gd name="T8" fmla="*/ 56 w 56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  <a:lnTo>
                    <a:pt x="56" y="7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şlíḍe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Sḷïḓè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  <a:gd name="T8" fmla="*/ 85 w 85"/>
                <a:gd name="T9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  <a:lnTo>
                    <a:pt x="85" y="3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ṥḻïḍé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ṥḻíḓé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  <a:gd name="T8" fmla="*/ 85 w 85"/>
                <a:gd name="T9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  <a:lnTo>
                    <a:pt x="85" y="32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ṧḻídè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S1íd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  <a:gd name="T8" fmla="*/ 26 w 5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ṡ1ïḑ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sľîḑ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  <a:gd name="T8" fmla="*/ 24 w 5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  <a:lnTo>
                    <a:pt x="24" y="8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ïşlïḓ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ṧlîḓ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ṧ1îḋ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íśľïdê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$ḻïďé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Sliḍe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ïṧliḍè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custGeom>
              <a:avLst/>
              <a:gdLst>
                <a:gd name="T0" fmla="*/ 28 w 28"/>
                <a:gd name="T1" fmla="*/ 137 h 137"/>
                <a:gd name="T2" fmla="*/ 28 w 28"/>
                <a:gd name="T3" fmla="*/ 0 h 137"/>
                <a:gd name="T4" fmla="*/ 0 w 28"/>
                <a:gd name="T5" fmla="*/ 0 h 137"/>
                <a:gd name="T6" fmla="*/ 0 w 28"/>
                <a:gd name="T7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7">
                  <a:moveTo>
                    <a:pt x="28" y="137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sļîḑê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ïšḻîḋè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custGeom>
              <a:avLst/>
              <a:gdLst>
                <a:gd name="T0" fmla="*/ 28 w 28"/>
                <a:gd name="T1" fmla="*/ 136 h 136"/>
                <a:gd name="T2" fmla="*/ 28 w 28"/>
                <a:gd name="T3" fmla="*/ 0 h 136"/>
                <a:gd name="T4" fmla="*/ 0 w 28"/>
                <a:gd name="T5" fmla="*/ 0 h 136"/>
                <a:gd name="T6" fmla="*/ 0 w 28"/>
                <a:gd name="T7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6">
                  <a:moveTo>
                    <a:pt x="28" y="136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sḻíḋ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şḻîḑ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custGeom>
              <a:avLst/>
              <a:gdLst>
                <a:gd name="T0" fmla="*/ 130 w 130"/>
                <a:gd name="T1" fmla="*/ 0 h 27"/>
                <a:gd name="T2" fmla="*/ 0 w 130"/>
                <a:gd name="T3" fmla="*/ 0 h 27"/>
                <a:gd name="T4" fmla="*/ 0 w 130"/>
                <a:gd name="T5" fmla="*/ 27 h 27"/>
                <a:gd name="T6" fmla="*/ 130 w 130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0" h="27">
                  <a:moveTo>
                    <a:pt x="130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0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$ľiḑé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îśḻidê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custGeom>
              <a:avLst/>
              <a:gdLst>
                <a:gd name="T0" fmla="*/ 137 w 137"/>
                <a:gd name="T1" fmla="*/ 0 h 27"/>
                <a:gd name="T2" fmla="*/ 0 w 137"/>
                <a:gd name="T3" fmla="*/ 0 h 27"/>
                <a:gd name="T4" fmla="*/ 0 w 137"/>
                <a:gd name="T5" fmla="*/ 27 h 27"/>
                <a:gd name="T6" fmla="*/ 137 w 137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27">
                  <a:moveTo>
                    <a:pt x="137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7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íSļiďe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  <a:gd name="T8" fmla="*/ 116 w 116"/>
                <a:gd name="T9" fmla="*/ 9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îṥḷiḍè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iŝļî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  <a:gd name="T8" fmla="*/ 116 w 116"/>
                <a:gd name="T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Sļï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şlídê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  <a:gd name="T8" fmla="*/ 97 w 116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íṩ1iďe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iŝḻïde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  <a:gd name="T8" fmla="*/ 96 w 116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ïśḷiďê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íşļíḍè"/>
          <p:cNvGrpSpPr/>
          <p:nvPr/>
        </p:nvGrpSpPr>
        <p:grpSpPr>
          <a:xfrm>
            <a:off x="6426591" y="2189055"/>
            <a:ext cx="1944770" cy="985257"/>
            <a:chOff x="8788289" y="1839157"/>
            <a:chExt cx="2593027" cy="1033466"/>
          </a:xfrm>
        </p:grpSpPr>
        <p:grpSp>
          <p:nvGrpSpPr>
            <p:cNvPr id="36" name="ïṩlïḑe"/>
            <p:cNvGrpSpPr/>
            <p:nvPr/>
          </p:nvGrpSpPr>
          <p:grpSpPr>
            <a:xfrm>
              <a:off x="8788290" y="1839157"/>
              <a:ext cx="479307" cy="421852"/>
              <a:chOff x="8690359" y="2461392"/>
              <a:chExt cx="247728" cy="218032"/>
            </a:xfrm>
          </p:grpSpPr>
          <p:sp>
            <p:nvSpPr>
              <p:cNvPr id="39" name="íṩ1íḑè"/>
              <p:cNvSpPr>
                <a:spLocks/>
              </p:cNvSpPr>
              <p:nvPr/>
            </p:nvSpPr>
            <p:spPr bwMode="auto">
              <a:xfrm>
                <a:off x="8690359" y="2650552"/>
                <a:ext cx="247728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íśliḋê"/>
              <p:cNvSpPr>
                <a:spLocks/>
              </p:cNvSpPr>
              <p:nvPr/>
            </p:nvSpPr>
            <p:spPr bwMode="auto">
              <a:xfrm>
                <a:off x="8704302" y="2461392"/>
                <a:ext cx="224503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7" name="îŝlïḋè"/>
            <p:cNvSpPr txBox="1"/>
            <p:nvPr/>
          </p:nvSpPr>
          <p:spPr>
            <a:xfrm>
              <a:off x="8788289" y="2318625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ysClr val="windowText" lastClr="000000"/>
                  </a:solidFill>
                </a:rPr>
                <a:t>软驱（软盘）、硬盘、光盘以及固态硬盘、</a:t>
              </a:r>
              <a:r>
                <a:rPr lang="en-US" altLang="zh-CN" sz="1200" dirty="0" smtClean="0">
                  <a:solidFill>
                    <a:sysClr val="windowText" lastClr="000000"/>
                  </a:solidFill>
                </a:rPr>
                <a:t>U</a:t>
              </a:r>
              <a:r>
                <a:rPr lang="zh-CN" altLang="en-US" sz="1200" dirty="0" smtClean="0">
                  <a:solidFill>
                    <a:sysClr val="windowText" lastClr="000000"/>
                  </a:solidFill>
                </a:rPr>
                <a:t>盘等。</a:t>
              </a:r>
              <a:endParaRPr lang="zh-CN" altLang="en-US" sz="12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38" name="ïṩḷîḍé"/>
            <p:cNvSpPr txBox="1"/>
            <p:nvPr/>
          </p:nvSpPr>
          <p:spPr>
            <a:xfrm>
              <a:off x="9335833" y="1899137"/>
              <a:ext cx="111114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r>
                <a:rPr lang="zh-CN" altLang="en-US" dirty="0" smtClean="0">
                  <a:solidFill>
                    <a:schemeClr val="accent1"/>
                  </a:solidFill>
                </a:rPr>
                <a:t>外存</a:t>
              </a:r>
              <a:endParaRPr lang="zh-CN" altLang="en-US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7" name="ïś1îďe"/>
          <p:cNvGrpSpPr/>
          <p:nvPr/>
        </p:nvGrpSpPr>
        <p:grpSpPr>
          <a:xfrm>
            <a:off x="520200" y="1612533"/>
            <a:ext cx="2374887" cy="959098"/>
            <a:chOff x="332324" y="1831452"/>
            <a:chExt cx="3166517" cy="1278797"/>
          </a:xfrm>
        </p:grpSpPr>
        <p:grpSp>
          <p:nvGrpSpPr>
            <p:cNvPr id="16" name="iṧļide"/>
            <p:cNvGrpSpPr/>
            <p:nvPr/>
          </p:nvGrpSpPr>
          <p:grpSpPr>
            <a:xfrm>
              <a:off x="2855350" y="1831452"/>
              <a:ext cx="454596" cy="437262"/>
              <a:chOff x="5374704" y="2641592"/>
              <a:chExt cx="234956" cy="225997"/>
            </a:xfrm>
          </p:grpSpPr>
          <p:sp>
            <p:nvSpPr>
              <p:cNvPr id="19" name="îṡļíḓ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i$ḻïḋe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ïď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7" name="ï$lïḍê"/>
            <p:cNvSpPr txBox="1"/>
            <p:nvPr/>
          </p:nvSpPr>
          <p:spPr>
            <a:xfrm flipH="1">
              <a:off x="804195" y="2365023"/>
              <a:ext cx="2694646" cy="745226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ysClr val="windowText" lastClr="000000"/>
                  </a:solidFill>
                </a:rPr>
                <a:t>只能从中读出数据，不能写入数据，停电后数据也不会消失。</a:t>
              </a:r>
              <a:endParaRPr lang="zh-CN" altLang="en-US" sz="12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isḻîďe"/>
            <p:cNvSpPr txBox="1"/>
            <p:nvPr/>
          </p:nvSpPr>
          <p:spPr>
            <a:xfrm flipH="1">
              <a:off x="332324" y="1923124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r"/>
              <a:r>
                <a:rPr lang="zh-CN" altLang="en-US" dirty="0" smtClean="0">
                  <a:solidFill>
                    <a:schemeClr val="accent4"/>
                  </a:solidFill>
                </a:rPr>
                <a:t>只读存储器</a:t>
              </a:r>
              <a:r>
                <a:rPr lang="en-US" altLang="zh-CN" dirty="0" smtClean="0">
                  <a:solidFill>
                    <a:schemeClr val="accent4"/>
                  </a:solidFill>
                </a:rPr>
                <a:t>ROM</a:t>
              </a:r>
              <a:endParaRPr lang="zh-CN" altLang="en-US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8" name="işľiḑé"/>
          <p:cNvGrpSpPr/>
          <p:nvPr/>
        </p:nvGrpSpPr>
        <p:grpSpPr>
          <a:xfrm>
            <a:off x="988418" y="3981587"/>
            <a:ext cx="2660092" cy="781688"/>
            <a:chOff x="413324" y="4518519"/>
            <a:chExt cx="2984903" cy="1042250"/>
          </a:xfrm>
        </p:grpSpPr>
        <p:grpSp>
          <p:nvGrpSpPr>
            <p:cNvPr id="9" name="ïṧlïḍè"/>
            <p:cNvGrpSpPr/>
            <p:nvPr/>
          </p:nvGrpSpPr>
          <p:grpSpPr>
            <a:xfrm>
              <a:off x="2827420" y="4518519"/>
              <a:ext cx="510456" cy="329392"/>
              <a:chOff x="4480676" y="4688509"/>
              <a:chExt cx="263827" cy="170245"/>
            </a:xfrm>
          </p:grpSpPr>
          <p:sp>
            <p:nvSpPr>
              <p:cNvPr id="12" name="ïśliḑe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islïḓé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ïṣľí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íṧļïdé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îṣ1îḍé"/>
            <p:cNvSpPr txBox="1"/>
            <p:nvPr/>
          </p:nvSpPr>
          <p:spPr>
            <a:xfrm flipH="1">
              <a:off x="805200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</a:rPr>
                <a:t>既</a:t>
              </a:r>
              <a:r>
                <a:rPr lang="zh-CN" altLang="en-US" sz="1200" dirty="0" smtClean="0">
                  <a:solidFill>
                    <a:sysClr val="windowText" lastClr="000000"/>
                  </a:solidFill>
                </a:rPr>
                <a:t>可读出数据，又可写入数据，停电后数据将全部丢失。</a:t>
              </a:r>
              <a:endParaRPr lang="zh-CN" altLang="en-US" sz="12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îṥlïďê"/>
            <p:cNvSpPr txBox="1"/>
            <p:nvPr/>
          </p:nvSpPr>
          <p:spPr>
            <a:xfrm flipH="1">
              <a:off x="413324" y="4582114"/>
              <a:ext cx="2766088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 smtClean="0">
                  <a:solidFill>
                    <a:schemeClr val="accent3"/>
                  </a:solidFill>
                </a:rPr>
                <a:t>随机存取存储器</a:t>
              </a:r>
              <a:r>
                <a:rPr lang="en-US" altLang="zh-CN" dirty="0" smtClean="0">
                  <a:solidFill>
                    <a:schemeClr val="accent3"/>
                  </a:solidFill>
                </a:rPr>
                <a:t>RAM</a:t>
              </a:r>
              <a:endParaRPr lang="zh-CN" altLang="en-US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13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存储器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36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98203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3568" y="1635646"/>
            <a:ext cx="8229600" cy="1872208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</a:rPr>
              <a:t>计算机存储器容量的大小以字节为单位（</a:t>
            </a:r>
            <a:r>
              <a:rPr lang="en-US" altLang="zh-CN" dirty="0" smtClean="0">
                <a:solidFill>
                  <a:schemeClr val="accent3">
                    <a:lumMod val="50000"/>
                  </a:schemeClr>
                </a:solidFill>
              </a:rPr>
              <a:t>byte</a:t>
            </a:r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</a:rPr>
              <a:t>，</a:t>
            </a:r>
            <a:r>
              <a:rPr lang="en-US" altLang="zh-CN" dirty="0" smtClean="0">
                <a:solidFill>
                  <a:schemeClr val="accent3">
                    <a:lumMod val="50000"/>
                  </a:schemeClr>
                </a:solidFill>
              </a:rPr>
              <a:t>B</a:t>
            </a:r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</a:rPr>
              <a:t>）。</a:t>
            </a:r>
            <a:r>
              <a:rPr lang="en-US" altLang="zh-CN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n-US" altLang="zh-CN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</a:rPr>
              <a:t>通常</a:t>
            </a:r>
            <a:r>
              <a:rPr lang="en-US" altLang="zh-CN" dirty="0" smtClean="0">
                <a:solidFill>
                  <a:schemeClr val="accent3">
                    <a:lumMod val="50000"/>
                  </a:schemeClr>
                </a:solidFill>
              </a:rPr>
              <a:t>8</a:t>
            </a:r>
            <a:r>
              <a:rPr lang="zh-CN" altLang="en-US" dirty="0" smtClean="0">
                <a:solidFill>
                  <a:schemeClr val="accent3">
                    <a:lumMod val="50000"/>
                  </a:schemeClr>
                </a:solidFill>
              </a:rPr>
              <a:t>位二进制代码为一个字节。</a:t>
            </a:r>
            <a:endParaRPr lang="zh-CN" alt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93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902297" y="483518"/>
            <a:ext cx="8229600" cy="1296144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</a:rPr>
              <a:t>一个字节的二进制代码可表示一个英文字母，两个字节的二进制代码表示一个汉字</a:t>
            </a:r>
            <a:endParaRPr lang="zh-CN" alt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1115616" y="1851670"/>
            <a:ext cx="7200800" cy="2808312"/>
          </a:xfrm>
          <a:prstGeom prst="rect">
            <a:avLst/>
          </a:prstGeom>
          <a:ln w="19050">
            <a:solidFill>
              <a:srgbClr val="7030A0"/>
            </a:solidFill>
          </a:ln>
        </p:spPr>
        <p:txBody>
          <a:bodyPr>
            <a:normAutofit fontScale="52500" lnSpcReduction="20000"/>
          </a:bodyPr>
          <a:lstStyle>
            <a:defPPr>
              <a:defRPr lang="zh-CN"/>
            </a:defPPr>
            <a:lvl1pPr algn="ctr">
              <a:spcBef>
                <a:spcPct val="0"/>
              </a:spcBef>
              <a:buNone/>
              <a:defRPr sz="4400" b="1">
                <a:solidFill>
                  <a:schemeClr val="accent3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zh-CN" altLang="en-US" dirty="0"/>
              <a:t>字节，千字节，兆字节、千兆字节</a:t>
            </a:r>
            <a:endParaRPr lang="en-US" altLang="zh-CN" dirty="0"/>
          </a:p>
          <a:p>
            <a:pPr>
              <a:lnSpc>
                <a:spcPct val="170000"/>
              </a:lnSpc>
            </a:pPr>
            <a:r>
              <a:rPr lang="en-US" altLang="zh-CN" dirty="0"/>
              <a:t>1KB</a:t>
            </a:r>
            <a:r>
              <a:rPr lang="zh-CN" altLang="en-US" dirty="0"/>
              <a:t>（千字节）</a:t>
            </a:r>
            <a:r>
              <a:rPr lang="en-US" altLang="zh-CN" dirty="0"/>
              <a:t>=</a:t>
            </a:r>
            <a:r>
              <a:rPr lang="en-US" altLang="zh-CN" dirty="0">
                <a:solidFill>
                  <a:srgbClr val="FF0000"/>
                </a:solidFill>
              </a:rPr>
              <a:t>1024</a:t>
            </a:r>
            <a:r>
              <a:rPr lang="en-US" altLang="zh-CN" dirty="0"/>
              <a:t>B</a:t>
            </a:r>
          </a:p>
          <a:p>
            <a:pPr>
              <a:lnSpc>
                <a:spcPct val="170000"/>
              </a:lnSpc>
            </a:pPr>
            <a:r>
              <a:rPr lang="en-US" altLang="zh-CN" dirty="0"/>
              <a:t>1MB</a:t>
            </a:r>
            <a:r>
              <a:rPr lang="zh-CN" altLang="en-US" dirty="0"/>
              <a:t> （兆字节） </a:t>
            </a:r>
            <a:r>
              <a:rPr lang="en-US" altLang="zh-CN" dirty="0"/>
              <a:t>=</a:t>
            </a:r>
            <a:r>
              <a:rPr lang="en-US" altLang="zh-CN" dirty="0">
                <a:solidFill>
                  <a:srgbClr val="FF0000"/>
                </a:solidFill>
              </a:rPr>
              <a:t>1024</a:t>
            </a:r>
            <a:r>
              <a:rPr lang="en-US" altLang="zh-CN" dirty="0"/>
              <a:t>KB</a:t>
            </a:r>
          </a:p>
          <a:p>
            <a:pPr>
              <a:lnSpc>
                <a:spcPct val="170000"/>
              </a:lnSpc>
            </a:pPr>
            <a:r>
              <a:rPr lang="en-US" altLang="zh-CN" dirty="0"/>
              <a:t>1GB</a:t>
            </a:r>
            <a:r>
              <a:rPr lang="zh-CN" altLang="en-US" dirty="0"/>
              <a:t> （千兆字节） </a:t>
            </a:r>
            <a:r>
              <a:rPr lang="en-US" altLang="zh-CN" dirty="0"/>
              <a:t>=</a:t>
            </a:r>
            <a:r>
              <a:rPr lang="en-US" altLang="zh-CN" dirty="0">
                <a:solidFill>
                  <a:srgbClr val="FF0000"/>
                </a:solidFill>
              </a:rPr>
              <a:t>1024</a:t>
            </a:r>
            <a:r>
              <a:rPr lang="en-US" altLang="zh-CN" dirty="0"/>
              <a:t>MB</a:t>
            </a:r>
          </a:p>
          <a:p>
            <a:pPr>
              <a:lnSpc>
                <a:spcPct val="170000"/>
              </a:lnSpc>
            </a:pPr>
            <a:r>
              <a:rPr lang="en-US" altLang="zh-CN" dirty="0"/>
              <a:t>1TB</a:t>
            </a:r>
            <a:r>
              <a:rPr lang="zh-CN" altLang="en-US" dirty="0"/>
              <a:t> （太字节） </a:t>
            </a:r>
            <a:r>
              <a:rPr lang="en-US" altLang="zh-CN" dirty="0"/>
              <a:t>=</a:t>
            </a:r>
            <a:r>
              <a:rPr lang="en-US" altLang="zh-CN" dirty="0">
                <a:solidFill>
                  <a:srgbClr val="FF0000"/>
                </a:solidFill>
              </a:rPr>
              <a:t>1024</a:t>
            </a:r>
            <a:r>
              <a:rPr lang="en-US" altLang="zh-CN" dirty="0"/>
              <a:t>GB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0227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š1íḑé"/>
          <p:cNvSpPr/>
          <p:nvPr/>
        </p:nvSpPr>
        <p:spPr>
          <a:xfrm rot="8100000">
            <a:off x="168545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şliḓé"/>
          <p:cNvSpPr/>
          <p:nvPr/>
        </p:nvSpPr>
        <p:spPr>
          <a:xfrm rot="8100000">
            <a:off x="3077474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$ļîḑê"/>
          <p:cNvSpPr/>
          <p:nvPr/>
        </p:nvSpPr>
        <p:spPr>
          <a:xfrm rot="8100000">
            <a:off x="4469497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şḻïdè"/>
          <p:cNvSpPr/>
          <p:nvPr/>
        </p:nvSpPr>
        <p:spPr>
          <a:xfrm rot="8100000">
            <a:off x="586152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iṧļîḑè"/>
          <p:cNvSpPr/>
          <p:nvPr/>
        </p:nvSpPr>
        <p:spPr>
          <a:xfrm>
            <a:off x="1588401" y="2732812"/>
            <a:ext cx="334724" cy="3347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1</a:t>
            </a:r>
          </a:p>
        </p:txBody>
      </p:sp>
      <p:sp>
        <p:nvSpPr>
          <p:cNvPr id="11" name="íśḷïdê"/>
          <p:cNvSpPr/>
          <p:nvPr/>
        </p:nvSpPr>
        <p:spPr>
          <a:xfrm>
            <a:off x="2980425" y="2732812"/>
            <a:ext cx="334724" cy="3347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2</a:t>
            </a:r>
          </a:p>
        </p:txBody>
      </p:sp>
      <p:sp>
        <p:nvSpPr>
          <p:cNvPr id="13" name="íŝlîḋê"/>
          <p:cNvSpPr/>
          <p:nvPr/>
        </p:nvSpPr>
        <p:spPr>
          <a:xfrm>
            <a:off x="4372448" y="2732812"/>
            <a:ext cx="334724" cy="3347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3</a:t>
            </a:r>
          </a:p>
        </p:txBody>
      </p:sp>
      <p:sp>
        <p:nvSpPr>
          <p:cNvPr id="15" name="î$ḷîḑe"/>
          <p:cNvSpPr/>
          <p:nvPr/>
        </p:nvSpPr>
        <p:spPr>
          <a:xfrm>
            <a:off x="5764472" y="2732812"/>
            <a:ext cx="334724" cy="33472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4</a:t>
            </a:r>
          </a:p>
        </p:txBody>
      </p:sp>
      <p:sp>
        <p:nvSpPr>
          <p:cNvPr id="17" name="ïŝḻïḋè"/>
          <p:cNvSpPr/>
          <p:nvPr/>
        </p:nvSpPr>
        <p:spPr>
          <a:xfrm>
            <a:off x="7156495" y="2732812"/>
            <a:ext cx="334724" cy="33472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5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03204" y="1599642"/>
            <a:ext cx="1105118" cy="1101718"/>
            <a:chOff x="1203204" y="1599642"/>
            <a:chExt cx="1105118" cy="1101718"/>
          </a:xfrm>
        </p:grpSpPr>
        <p:grpSp>
          <p:nvGrpSpPr>
            <p:cNvPr id="8" name="iṩļîďè"/>
            <p:cNvGrpSpPr/>
            <p:nvPr/>
          </p:nvGrpSpPr>
          <p:grpSpPr>
            <a:xfrm>
              <a:off x="1203204" y="1599642"/>
              <a:ext cx="1105118" cy="1101718"/>
              <a:chOff x="2006600" y="1293622"/>
              <a:chExt cx="1320800" cy="1316736"/>
            </a:xfrm>
          </p:grpSpPr>
          <p:sp>
            <p:nvSpPr>
              <p:cNvPr id="46" name="iŝľide"/>
              <p:cNvSpPr/>
              <p:nvPr/>
            </p:nvSpPr>
            <p:spPr>
              <a:xfrm rot="16200000">
                <a:off x="2008632" y="1291590"/>
                <a:ext cx="1316736" cy="13208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ṥ1îďè"/>
              <p:cNvSpPr/>
              <p:nvPr/>
            </p:nvSpPr>
            <p:spPr>
              <a:xfrm>
                <a:off x="2312290" y="1597281"/>
                <a:ext cx="709418" cy="709418"/>
              </a:xfrm>
              <a:prstGeom prst="ellips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ïṣḻïḓê"/>
            <p:cNvSpPr>
              <a:spLocks/>
            </p:cNvSpPr>
            <p:nvPr/>
          </p:nvSpPr>
          <p:spPr bwMode="auto">
            <a:xfrm>
              <a:off x="1595245" y="2021052"/>
              <a:ext cx="321039" cy="258899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600230" y="1599642"/>
            <a:ext cx="1101718" cy="1101718"/>
            <a:chOff x="2600230" y="1599642"/>
            <a:chExt cx="1101718" cy="1101718"/>
          </a:xfrm>
        </p:grpSpPr>
        <p:grpSp>
          <p:nvGrpSpPr>
            <p:cNvPr id="10" name="íṡļíďè"/>
            <p:cNvGrpSpPr/>
            <p:nvPr/>
          </p:nvGrpSpPr>
          <p:grpSpPr>
            <a:xfrm>
              <a:off x="2600230" y="1599642"/>
              <a:ext cx="1101718" cy="1101718"/>
              <a:chOff x="1993900" y="1293622"/>
              <a:chExt cx="1316736" cy="1316736"/>
            </a:xfrm>
          </p:grpSpPr>
          <p:sp>
            <p:nvSpPr>
              <p:cNvPr id="44" name="îśļîḓê"/>
              <p:cNvSpPr/>
              <p:nvPr/>
            </p:nvSpPr>
            <p:spPr>
              <a:xfrm rot="16200000">
                <a:off x="1993900" y="1293622"/>
                <a:ext cx="1316736" cy="1316736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îşļïďe"/>
              <p:cNvSpPr/>
              <p:nvPr/>
            </p:nvSpPr>
            <p:spPr>
              <a:xfrm>
                <a:off x="2295652" y="1595373"/>
                <a:ext cx="713232" cy="713232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îṩḻïḍè"/>
            <p:cNvSpPr>
              <a:spLocks/>
            </p:cNvSpPr>
            <p:nvPr/>
          </p:nvSpPr>
          <p:spPr bwMode="auto">
            <a:xfrm>
              <a:off x="3004581" y="2014192"/>
              <a:ext cx="293017" cy="272618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978710" y="1599642"/>
            <a:ext cx="1101718" cy="1101718"/>
            <a:chOff x="3978710" y="1599642"/>
            <a:chExt cx="1101718" cy="1101718"/>
          </a:xfrm>
        </p:grpSpPr>
        <p:grpSp>
          <p:nvGrpSpPr>
            <p:cNvPr id="12" name="íṧļïdê"/>
            <p:cNvGrpSpPr/>
            <p:nvPr/>
          </p:nvGrpSpPr>
          <p:grpSpPr>
            <a:xfrm>
              <a:off x="3978710" y="1599642"/>
              <a:ext cx="1101718" cy="1101718"/>
              <a:chOff x="2057400" y="1293622"/>
              <a:chExt cx="1316736" cy="1316736"/>
            </a:xfrm>
          </p:grpSpPr>
          <p:sp>
            <p:nvSpPr>
              <p:cNvPr id="42" name="iṥḻide"/>
              <p:cNvSpPr/>
              <p:nvPr/>
            </p:nvSpPr>
            <p:spPr>
              <a:xfrm rot="16200000">
                <a:off x="2057400" y="1293622"/>
                <a:ext cx="1316736" cy="1316736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$ľiḑé"/>
              <p:cNvSpPr/>
              <p:nvPr/>
            </p:nvSpPr>
            <p:spPr>
              <a:xfrm>
                <a:off x="2359152" y="1595373"/>
                <a:ext cx="713232" cy="713232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ïṥliḋê"/>
            <p:cNvSpPr>
              <a:spLocks/>
            </p:cNvSpPr>
            <p:nvPr/>
          </p:nvSpPr>
          <p:spPr bwMode="auto">
            <a:xfrm>
              <a:off x="4383063" y="2006114"/>
              <a:ext cx="293017" cy="28877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377674" y="1599642"/>
            <a:ext cx="1101718" cy="1101718"/>
            <a:chOff x="5377674" y="1599642"/>
            <a:chExt cx="1101718" cy="1101718"/>
          </a:xfrm>
        </p:grpSpPr>
        <p:grpSp>
          <p:nvGrpSpPr>
            <p:cNvPr id="14" name="îṣľîḑé"/>
            <p:cNvGrpSpPr/>
            <p:nvPr/>
          </p:nvGrpSpPr>
          <p:grpSpPr>
            <a:xfrm>
              <a:off x="5377674" y="1599642"/>
              <a:ext cx="1101718" cy="1101718"/>
              <a:chOff x="2044700" y="1293622"/>
              <a:chExt cx="1316736" cy="1316736"/>
            </a:xfrm>
          </p:grpSpPr>
          <p:sp>
            <p:nvSpPr>
              <p:cNvPr id="40" name="îṥ1íḑe"/>
              <p:cNvSpPr/>
              <p:nvPr/>
            </p:nvSpPr>
            <p:spPr>
              <a:xfrm rot="16200000">
                <a:off x="2044700" y="1293622"/>
                <a:ext cx="1316736" cy="1316736"/>
              </a:xfrm>
              <a:prstGeom prst="diamond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$ļïḋé"/>
              <p:cNvSpPr/>
              <p:nvPr/>
            </p:nvSpPr>
            <p:spPr>
              <a:xfrm>
                <a:off x="2346452" y="1595373"/>
                <a:ext cx="713232" cy="713232"/>
              </a:xfrm>
              <a:prstGeom prst="ellipse">
                <a:avLst/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î$lîďe"/>
            <p:cNvSpPr>
              <a:spLocks/>
            </p:cNvSpPr>
            <p:nvPr/>
          </p:nvSpPr>
          <p:spPr bwMode="auto">
            <a:xfrm>
              <a:off x="5773772" y="1995740"/>
              <a:ext cx="309524" cy="309524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69698" y="1599642"/>
            <a:ext cx="1101718" cy="1101718"/>
            <a:chOff x="6769698" y="1599642"/>
            <a:chExt cx="1101718" cy="1101718"/>
          </a:xfrm>
        </p:grpSpPr>
        <p:grpSp>
          <p:nvGrpSpPr>
            <p:cNvPr id="16" name="îṧ1ïdê"/>
            <p:cNvGrpSpPr/>
            <p:nvPr/>
          </p:nvGrpSpPr>
          <p:grpSpPr>
            <a:xfrm>
              <a:off x="6769698" y="1599642"/>
              <a:ext cx="1101718" cy="1101718"/>
              <a:chOff x="2032000" y="1293622"/>
              <a:chExt cx="1316736" cy="1316736"/>
            </a:xfrm>
          </p:grpSpPr>
          <p:sp>
            <p:nvSpPr>
              <p:cNvPr id="38" name="íṩ1íḋé"/>
              <p:cNvSpPr/>
              <p:nvPr/>
            </p:nvSpPr>
            <p:spPr>
              <a:xfrm rot="16200000">
                <a:off x="2032000" y="1293622"/>
                <a:ext cx="1316736" cy="1316736"/>
              </a:xfrm>
              <a:prstGeom prst="diamond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ṩľïḑe"/>
              <p:cNvSpPr/>
              <p:nvPr/>
            </p:nvSpPr>
            <p:spPr>
              <a:xfrm>
                <a:off x="2333752" y="1595374"/>
                <a:ext cx="713232" cy="713232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ṥļídé"/>
            <p:cNvSpPr>
              <a:spLocks/>
            </p:cNvSpPr>
            <p:nvPr/>
          </p:nvSpPr>
          <p:spPr bwMode="auto">
            <a:xfrm>
              <a:off x="7171700" y="2012939"/>
              <a:ext cx="297713" cy="275128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isļïdé"/>
          <p:cNvGrpSpPr/>
          <p:nvPr/>
        </p:nvGrpSpPr>
        <p:grpSpPr>
          <a:xfrm>
            <a:off x="1091431" y="3067536"/>
            <a:ext cx="1328662" cy="810353"/>
            <a:chOff x="1680804" y="4797152"/>
            <a:chExt cx="1771549" cy="1080470"/>
          </a:xfrm>
        </p:grpSpPr>
        <p:sp>
          <p:nvSpPr>
            <p:cNvPr id="36" name="îṧ1íďê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 smtClean="0">
                  <a:solidFill>
                    <a:schemeClr val="accent1"/>
                  </a:solidFill>
                  <a:effectLst/>
                </a:rPr>
                <a:t>存储器</a:t>
              </a:r>
              <a:endParaRPr lang="zh-CN" altLang="en-US" sz="1400" dirty="0">
                <a:solidFill>
                  <a:schemeClr val="accent1"/>
                </a:solidFill>
                <a:effectLst/>
              </a:endParaRPr>
            </a:p>
          </p:txBody>
        </p:sp>
        <p:sp>
          <p:nvSpPr>
            <p:cNvPr id="37" name="iṣḷiḓê"/>
            <p:cNvSpPr txBox="1">
              <a:spLocks/>
            </p:cNvSpPr>
            <p:nvPr/>
          </p:nvSpPr>
          <p:spPr bwMode="auto">
            <a:xfrm>
              <a:off x="1680804" y="5367610"/>
              <a:ext cx="1771549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存储数据与指令等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4" name="iṩļïḋé"/>
          <p:cNvGrpSpPr/>
          <p:nvPr/>
        </p:nvGrpSpPr>
        <p:grpSpPr>
          <a:xfrm>
            <a:off x="2460290" y="3067537"/>
            <a:ext cx="1374994" cy="944376"/>
            <a:chOff x="1649916" y="4797152"/>
            <a:chExt cx="1833325" cy="1259167"/>
          </a:xfrm>
        </p:grpSpPr>
        <p:sp>
          <p:nvSpPr>
            <p:cNvPr id="34" name="îš1i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 smtClean="0">
                  <a:solidFill>
                    <a:schemeClr val="accent2">
                      <a:lumMod val="100000"/>
                    </a:schemeClr>
                  </a:solidFill>
                  <a:effectLst/>
                </a:rPr>
                <a:t>运算器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5" name="iṣľiḋê"/>
            <p:cNvSpPr txBox="1">
              <a:spLocks/>
            </p:cNvSpPr>
            <p:nvPr/>
          </p:nvSpPr>
          <p:spPr bwMode="auto">
            <a:xfrm>
              <a:off x="1649916" y="5367610"/>
              <a:ext cx="1833325" cy="68870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进行算术运算和逻辑运算的部件。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5" name="íṧļidé"/>
          <p:cNvGrpSpPr/>
          <p:nvPr/>
        </p:nvGrpSpPr>
        <p:grpSpPr>
          <a:xfrm>
            <a:off x="3862280" y="3067536"/>
            <a:ext cx="1355064" cy="1016382"/>
            <a:chOff x="1663203" y="4797152"/>
            <a:chExt cx="1806752" cy="1355175"/>
          </a:xfrm>
        </p:grpSpPr>
        <p:sp>
          <p:nvSpPr>
            <p:cNvPr id="32" name="iśḷî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 smtClean="0">
                  <a:solidFill>
                    <a:schemeClr val="accent3">
                      <a:lumMod val="100000"/>
                    </a:schemeClr>
                  </a:solidFill>
                  <a:effectLst/>
                </a:rPr>
                <a:t>控制器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3" name="íṡľíḋé"/>
            <p:cNvSpPr txBox="1">
              <a:spLocks/>
            </p:cNvSpPr>
            <p:nvPr/>
          </p:nvSpPr>
          <p:spPr bwMode="auto">
            <a:xfrm>
              <a:off x="1663203" y="5367610"/>
              <a:ext cx="1806752" cy="7847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负责指挥控制计算机的部件。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6" name="ïṩľïḍè"/>
          <p:cNvGrpSpPr/>
          <p:nvPr/>
        </p:nvGrpSpPr>
        <p:grpSpPr>
          <a:xfrm>
            <a:off x="5250939" y="3067538"/>
            <a:ext cx="1361790" cy="944374"/>
            <a:chOff x="1658719" y="4797152"/>
            <a:chExt cx="1815720" cy="1259164"/>
          </a:xfrm>
        </p:grpSpPr>
        <p:sp>
          <p:nvSpPr>
            <p:cNvPr id="30" name="iṣļídé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 smtClean="0">
                  <a:solidFill>
                    <a:schemeClr val="accent4">
                      <a:lumMod val="100000"/>
                    </a:schemeClr>
                  </a:solidFill>
                  <a:effectLst/>
                </a:rPr>
                <a:t>输入设备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1" name="iṩľîďe"/>
            <p:cNvSpPr txBox="1">
              <a:spLocks/>
            </p:cNvSpPr>
            <p:nvPr/>
          </p:nvSpPr>
          <p:spPr bwMode="auto">
            <a:xfrm>
              <a:off x="1658719" y="5367610"/>
              <a:ext cx="1815720" cy="688706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将信息送入计算机。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7" name="íṩḻïďe"/>
          <p:cNvGrpSpPr/>
          <p:nvPr/>
        </p:nvGrpSpPr>
        <p:grpSpPr>
          <a:xfrm>
            <a:off x="6612729" y="3067536"/>
            <a:ext cx="1415656" cy="1016382"/>
            <a:chOff x="1622808" y="4797152"/>
            <a:chExt cx="1887541" cy="1355175"/>
          </a:xfrm>
        </p:grpSpPr>
        <p:sp>
          <p:nvSpPr>
            <p:cNvPr id="28" name="iṥļîḋè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 smtClean="0">
                  <a:solidFill>
                    <a:schemeClr val="accent5">
                      <a:lumMod val="100000"/>
                    </a:schemeClr>
                  </a:solidFill>
                  <a:effectLst/>
                </a:rPr>
                <a:t>输出设备</a:t>
              </a:r>
              <a:endPara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29" name="iṩļidé"/>
            <p:cNvSpPr txBox="1">
              <a:spLocks/>
            </p:cNvSpPr>
            <p:nvPr/>
          </p:nvSpPr>
          <p:spPr bwMode="auto">
            <a:xfrm>
              <a:off x="1622808" y="5367610"/>
              <a:ext cx="1887541" cy="7847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b="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将计算机的处理结果通过屏幕、打印等方式反馈给使用计算机的人。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pic>
        <p:nvPicPr>
          <p:cNvPr id="56" name="图片 55">
            <a:extLst>
              <a:ext uri="{FF2B5EF4-FFF2-40B4-BE49-F238E27FC236}">
                <a16:creationId xmlns="" xmlns:a16="http://schemas.microsoft.com/office/drawing/2014/main" id="{6CE1D7FD-9179-4D9F-AA4C-90603839FF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50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8649" y="4155926"/>
            <a:ext cx="7862325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运算器和控制器成为中央处理器（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Central Processing </a:t>
            </a:r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Unit,CPU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一台计算机的性能主要决定于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CPU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的性能。</a:t>
            </a:r>
          </a:p>
        </p:txBody>
      </p:sp>
      <p:sp>
        <p:nvSpPr>
          <p:cNvPr id="48" name="椭圆 47"/>
          <p:cNvSpPr/>
          <p:nvPr/>
        </p:nvSpPr>
        <p:spPr>
          <a:xfrm>
            <a:off x="2460290" y="2448883"/>
            <a:ext cx="2757054" cy="130476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03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2916146C-5AC1-44A3-8143-C0C0A09FF0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9" name="íṡľíḍè-Rectangle 8">
            <a:extLst>
              <a:ext uri="{FF2B5EF4-FFF2-40B4-BE49-F238E27FC236}">
                <a16:creationId xmlns="" xmlns:a16="http://schemas.microsoft.com/office/drawing/2014/main" id="{BD7C010C-052F-4A73-B3B4-FD4C89A8793F}"/>
              </a:ext>
            </a:extLst>
          </p:cNvPr>
          <p:cNvSpPr/>
          <p:nvPr/>
        </p:nvSpPr>
        <p:spPr>
          <a:xfrm>
            <a:off x="1547664" y="597968"/>
            <a:ext cx="4392488" cy="360039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zh-CN" altLang="en-US" sz="2000" dirty="0" smtClean="0">
                <a:cs typeface="+mn-ea"/>
                <a:sym typeface="+mn-lt"/>
              </a:rPr>
              <a:t>在计算机中打开</a:t>
            </a:r>
            <a:r>
              <a:rPr lang="en-US" altLang="zh-CN" sz="2000" dirty="0" smtClean="0">
                <a:cs typeface="+mn-ea"/>
                <a:sym typeface="+mn-lt"/>
              </a:rPr>
              <a:t>Windows</a:t>
            </a:r>
            <a:r>
              <a:rPr lang="zh-CN" altLang="en-US" sz="2000" dirty="0" smtClean="0">
                <a:cs typeface="+mn-ea"/>
                <a:sym typeface="+mn-lt"/>
              </a:rPr>
              <a:t>中的附件中的记事本</a:t>
            </a:r>
            <a:endParaRPr lang="zh-CN" altLang="en-US" sz="2000" dirty="0">
              <a:cs typeface="+mn-ea"/>
              <a:sym typeface="+mn-lt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91F8ED31-9003-4A67-A9BB-C6DA1A4C9BEF}"/>
              </a:ext>
            </a:extLst>
          </p:cNvPr>
          <p:cNvGrpSpPr/>
          <p:nvPr/>
        </p:nvGrpSpPr>
        <p:grpSpPr>
          <a:xfrm>
            <a:off x="827584" y="1131589"/>
            <a:ext cx="7154499" cy="3031533"/>
            <a:chOff x="6724848" y="1461391"/>
            <a:chExt cx="1873989" cy="1355652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7" name="íṡľíḍè-Rectangle 6">
              <a:extLst>
                <a:ext uri="{FF2B5EF4-FFF2-40B4-BE49-F238E27FC236}">
                  <a16:creationId xmlns="" xmlns:a16="http://schemas.microsoft.com/office/drawing/2014/main" id="{B731E231-67D8-46FA-9998-B6B410CBD928}"/>
                </a:ext>
              </a:extLst>
            </p:cNvPr>
            <p:cNvSpPr/>
            <p:nvPr/>
          </p:nvSpPr>
          <p:spPr>
            <a:xfrm>
              <a:off x="6724848" y="1461391"/>
              <a:ext cx="1873989" cy="135565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ṡľíḍè-Rectangle 9">
              <a:extLst>
                <a:ext uri="{FF2B5EF4-FFF2-40B4-BE49-F238E27FC236}">
                  <a16:creationId xmlns="" xmlns:a16="http://schemas.microsoft.com/office/drawing/2014/main" id="{341C5650-6A9D-4205-A0FC-617ADA0E5C7B}"/>
                </a:ext>
              </a:extLst>
            </p:cNvPr>
            <p:cNvSpPr/>
            <p:nvPr/>
          </p:nvSpPr>
          <p:spPr>
            <a:xfrm>
              <a:off x="6769305" y="1529011"/>
              <a:ext cx="1810672" cy="249299"/>
            </a:xfrm>
            <a:prstGeom prst="rect">
              <a:avLst/>
            </a:prstGeom>
            <a:grpFill/>
          </p:spPr>
          <p:txBody>
            <a:bodyPr wrap="none" lIns="0" tIns="0" rIns="0" bIns="0">
              <a:normAutofit/>
            </a:bodyPr>
            <a:lstStyle/>
            <a:p>
              <a:r>
                <a:rPr lang="en-US" altLang="zh-CN" dirty="0" smtClean="0">
                  <a:cs typeface="+mn-ea"/>
                  <a:sym typeface="+mn-lt"/>
                </a:rPr>
                <a:t>1</a:t>
              </a:r>
              <a:r>
                <a:rPr lang="zh-CN" altLang="en-US" dirty="0" smtClean="0">
                  <a:cs typeface="+mn-ea"/>
                  <a:sym typeface="+mn-lt"/>
                </a:rPr>
                <a:t>、输入“</a:t>
              </a:r>
              <a:r>
                <a:rPr lang="en-US" altLang="zh-CN" dirty="0" smtClean="0">
                  <a:cs typeface="+mn-ea"/>
                  <a:sym typeface="+mn-lt"/>
                </a:rPr>
                <a:t>Computer</a:t>
              </a:r>
              <a:r>
                <a:rPr lang="zh-CN" altLang="en-US" dirty="0" smtClean="0">
                  <a:cs typeface="+mn-ea"/>
                  <a:sym typeface="+mn-lt"/>
                </a:rPr>
                <a:t>”一词，并保存成为一个“</a:t>
              </a:r>
              <a:r>
                <a:rPr lang="en-US" altLang="zh-CN" dirty="0" smtClean="0">
                  <a:cs typeface="+mn-ea"/>
                  <a:sym typeface="+mn-lt"/>
                </a:rPr>
                <a:t>TXT</a:t>
              </a:r>
              <a:r>
                <a:rPr lang="zh-CN" altLang="en-US" dirty="0" smtClean="0">
                  <a:cs typeface="+mn-ea"/>
                  <a:sym typeface="+mn-lt"/>
                </a:rPr>
                <a:t>”格式的文件，</a:t>
              </a:r>
              <a:endParaRPr lang="en-US" altLang="zh-CN" dirty="0" smtClean="0">
                <a:cs typeface="+mn-ea"/>
                <a:sym typeface="+mn-lt"/>
              </a:endParaRPr>
            </a:p>
            <a:p>
              <a:r>
                <a:rPr lang="zh-CN" altLang="en-US" dirty="0" smtClean="0">
                  <a:cs typeface="+mn-ea"/>
                  <a:sym typeface="+mn-lt"/>
                </a:rPr>
                <a:t>观察文件的大小是多少字节？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3" name="íṡľíḍè-Rectangle 9">
              <a:extLst>
                <a:ext uri="{FF2B5EF4-FFF2-40B4-BE49-F238E27FC236}">
                  <a16:creationId xmlns="" xmlns:a16="http://schemas.microsoft.com/office/drawing/2014/main" id="{341C5650-6A9D-4205-A0FC-617ADA0E5C7B}"/>
                </a:ext>
              </a:extLst>
            </p:cNvPr>
            <p:cNvSpPr/>
            <p:nvPr/>
          </p:nvSpPr>
          <p:spPr>
            <a:xfrm>
              <a:off x="6769305" y="1923728"/>
              <a:ext cx="1810672" cy="249299"/>
            </a:xfrm>
            <a:prstGeom prst="rect">
              <a:avLst/>
            </a:prstGeom>
            <a:grpFill/>
          </p:spPr>
          <p:txBody>
            <a:bodyPr wrap="none" lIns="0" tIns="0" rIns="0" bIns="0">
              <a:normAutofit/>
            </a:bodyPr>
            <a:lstStyle/>
            <a:p>
              <a:r>
                <a:rPr lang="en-US" altLang="zh-CN" dirty="0" smtClean="0">
                  <a:cs typeface="+mn-ea"/>
                  <a:sym typeface="+mn-lt"/>
                </a:rPr>
                <a:t>2</a:t>
              </a:r>
              <a:r>
                <a:rPr lang="zh-CN" altLang="en-US" dirty="0" smtClean="0">
                  <a:cs typeface="+mn-ea"/>
                  <a:sym typeface="+mn-lt"/>
                </a:rPr>
                <a:t>、输入“信息技术”一词，并保存成为一个“</a:t>
              </a:r>
              <a:r>
                <a:rPr lang="en-US" altLang="zh-CN" dirty="0" smtClean="0">
                  <a:cs typeface="+mn-ea"/>
                  <a:sym typeface="+mn-lt"/>
                </a:rPr>
                <a:t>TXT</a:t>
              </a:r>
              <a:r>
                <a:rPr lang="zh-CN" altLang="en-US" dirty="0" smtClean="0">
                  <a:cs typeface="+mn-ea"/>
                  <a:sym typeface="+mn-lt"/>
                </a:rPr>
                <a:t>”格式的文件，</a:t>
              </a:r>
              <a:endParaRPr lang="en-US" altLang="zh-CN" dirty="0" smtClean="0">
                <a:cs typeface="+mn-ea"/>
                <a:sym typeface="+mn-lt"/>
              </a:endParaRPr>
            </a:p>
            <a:p>
              <a:r>
                <a:rPr lang="zh-CN" altLang="en-US" dirty="0" smtClean="0">
                  <a:cs typeface="+mn-ea"/>
                  <a:sym typeface="+mn-lt"/>
                </a:rPr>
                <a:t>观察文件的大小是多少字节？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6" name="íṡľíḍè-Rectangle 9">
              <a:extLst>
                <a:ext uri="{FF2B5EF4-FFF2-40B4-BE49-F238E27FC236}">
                  <a16:creationId xmlns="" xmlns:a16="http://schemas.microsoft.com/office/drawing/2014/main" id="{341C5650-6A9D-4205-A0FC-617ADA0E5C7B}"/>
                </a:ext>
              </a:extLst>
            </p:cNvPr>
            <p:cNvSpPr/>
            <p:nvPr/>
          </p:nvSpPr>
          <p:spPr>
            <a:xfrm>
              <a:off x="6769305" y="2374540"/>
              <a:ext cx="1810672" cy="249299"/>
            </a:xfrm>
            <a:prstGeom prst="rect">
              <a:avLst/>
            </a:prstGeom>
            <a:grpFill/>
          </p:spPr>
          <p:txBody>
            <a:bodyPr wrap="none" lIns="0" tIns="0" rIns="0" bIns="0">
              <a:normAutofit/>
            </a:bodyPr>
            <a:lstStyle/>
            <a:p>
              <a:r>
                <a:rPr lang="en-US" altLang="zh-CN" dirty="0" smtClean="0">
                  <a:cs typeface="+mn-ea"/>
                  <a:sym typeface="+mn-lt"/>
                </a:rPr>
                <a:t>3</a:t>
              </a:r>
              <a:r>
                <a:rPr lang="zh-CN" altLang="en-US" dirty="0" smtClean="0">
                  <a:cs typeface="+mn-ea"/>
                  <a:sym typeface="+mn-lt"/>
                </a:rPr>
                <a:t>、推断，表示一个英文字母需要多少位二进制代码？</a:t>
              </a:r>
              <a:endParaRPr lang="en-US" altLang="zh-CN" dirty="0" smtClean="0">
                <a:cs typeface="+mn-ea"/>
                <a:sym typeface="+mn-lt"/>
              </a:endParaRPr>
            </a:p>
            <a:p>
              <a:r>
                <a:rPr lang="zh-CN" altLang="en-US" dirty="0" smtClean="0">
                  <a:cs typeface="+mn-ea"/>
                  <a:sym typeface="+mn-lt"/>
                </a:rPr>
                <a:t>                表示一个汉字需要多少位二进制代码？</a:t>
              </a:r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实操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0203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BE24678-7D81-4F42-8C63-8093446BD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1" y="199142"/>
            <a:ext cx="7347857" cy="5136188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833CE985-00CD-4536-AA1B-CDBE74BCD38C}"/>
              </a:ext>
            </a:extLst>
          </p:cNvPr>
          <p:cNvSpPr/>
          <p:nvPr/>
        </p:nvSpPr>
        <p:spPr>
          <a:xfrm>
            <a:off x="2495550" y="495300"/>
            <a:ext cx="4152900" cy="4152900"/>
          </a:xfrm>
          <a:prstGeom prst="ellipse">
            <a:avLst/>
          </a:prstGeom>
          <a:noFill/>
          <a:ln w="57150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TextBox 71">
            <a:extLst>
              <a:ext uri="{FF2B5EF4-FFF2-40B4-BE49-F238E27FC236}">
                <a16:creationId xmlns=""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3347864" y="1779662"/>
            <a:ext cx="29546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谢谢！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61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C2465B"/>
      </a:accent1>
      <a:accent2>
        <a:srgbClr val="4C8EA5"/>
      </a:accent2>
      <a:accent3>
        <a:srgbClr val="BD65A5"/>
      </a:accent3>
      <a:accent4>
        <a:srgbClr val="4F5778"/>
      </a:accent4>
      <a:accent5>
        <a:srgbClr val="C2465B"/>
      </a:accent5>
      <a:accent6>
        <a:srgbClr val="4C8EA5"/>
      </a:accent6>
      <a:hlink>
        <a:srgbClr val="BF0000"/>
      </a:hlink>
      <a:folHlink>
        <a:srgbClr val="393938"/>
      </a:folHlink>
    </a:clrScheme>
    <a:fontScheme name="atyqvpyl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14941</TotalTime>
  <Words>399</Words>
  <Application>Microsoft Office PowerPoint</Application>
  <PresentationFormat>全屏显示(16:9)</PresentationFormat>
  <Paragraphs>73</Paragraphs>
  <Slides>9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计算机存储器容量的大小以字节为单位（byte，B）。 通常8位二进制代码为一个字节。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/>
  <dc:description>http://www.ypppt.com/</dc:description>
  <cp:lastModifiedBy>admin</cp:lastModifiedBy>
  <cp:revision>367</cp:revision>
  <dcterms:created xsi:type="dcterms:W3CDTF">2015-12-11T17:46:17Z</dcterms:created>
  <dcterms:modified xsi:type="dcterms:W3CDTF">2020-09-22T01:19:30Z</dcterms:modified>
</cp:coreProperties>
</file>