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3"/>
  </p:notesMasterIdLst>
  <p:sldIdLst>
    <p:sldId id="435" r:id="rId2"/>
    <p:sldId id="438" r:id="rId3"/>
    <p:sldId id="439" r:id="rId4"/>
    <p:sldId id="440" r:id="rId5"/>
    <p:sldId id="442" r:id="rId6"/>
    <p:sldId id="441" r:id="rId7"/>
    <p:sldId id="443" r:id="rId8"/>
    <p:sldId id="444" r:id="rId9"/>
    <p:sldId id="445" r:id="rId10"/>
    <p:sldId id="446" r:id="rId11"/>
    <p:sldId id="448" r:id="rId12"/>
    <p:sldId id="452" r:id="rId13"/>
    <p:sldId id="449" r:id="rId14"/>
    <p:sldId id="450" r:id="rId15"/>
    <p:sldId id="451" r:id="rId16"/>
    <p:sldId id="453" r:id="rId17"/>
    <p:sldId id="454" r:id="rId18"/>
    <p:sldId id="455" r:id="rId19"/>
    <p:sldId id="457" r:id="rId20"/>
    <p:sldId id="456" r:id="rId21"/>
    <p:sldId id="458" r:id="rId22"/>
    <p:sldId id="501" r:id="rId23"/>
    <p:sldId id="459" r:id="rId24"/>
    <p:sldId id="460" r:id="rId25"/>
    <p:sldId id="461" r:id="rId26"/>
    <p:sldId id="463" r:id="rId27"/>
    <p:sldId id="466" r:id="rId28"/>
    <p:sldId id="467" r:id="rId29"/>
    <p:sldId id="502" r:id="rId30"/>
    <p:sldId id="470" r:id="rId31"/>
    <p:sldId id="472" r:id="rId32"/>
    <p:sldId id="503" r:id="rId33"/>
    <p:sldId id="473" r:id="rId34"/>
    <p:sldId id="475" r:id="rId35"/>
    <p:sldId id="476" r:id="rId36"/>
    <p:sldId id="478" r:id="rId37"/>
    <p:sldId id="481" r:id="rId38"/>
    <p:sldId id="479" r:id="rId39"/>
    <p:sldId id="504" r:id="rId40"/>
    <p:sldId id="480" r:id="rId41"/>
    <p:sldId id="325" r:id="rId4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FF99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79" autoAdjust="0"/>
    <p:restoredTop sz="94778" autoAdjust="0"/>
  </p:normalViewPr>
  <p:slideViewPr>
    <p:cSldViewPr>
      <p:cViewPr varScale="1">
        <p:scale>
          <a:sx n="103" d="100"/>
          <a:sy n="103" d="100"/>
        </p:scale>
        <p:origin x="188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AC1AFB7-02EC-47FD-95EA-708295A432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5F77CE5-C4B9-4BFD-8973-ECB1A6D0E7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C36F724-D20A-4B17-9925-A1EA6BD250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54ADA006-37B1-4F52-AD4E-3C56187EA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1D0A97-AE6E-471E-8CB9-278B976324E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217C722-869C-4D66-972D-6984D404ED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504C67EA-1139-4378-810E-F5C0794ABB6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4278728-5252-435F-9A40-E935B355F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5830E71-843C-4D5C-9AB6-19755FC31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F4075DA-2447-4C33-8B0C-1F1339961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81505-2BED-4A82-BA37-A1EC42C6BC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52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B7A8AC4-8FB5-475E-9D73-37CA9A29E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50D8E7D-F49C-49BE-A24A-11AFC92D6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C86CD91-8EA1-4DFF-B5F0-97AE4B381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D89C8-AA9E-46E9-9AD0-7B17FAF33D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2093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BD9EF4D-5D9B-43CB-9067-482E4A981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F9337BB-23CB-4CB4-9E35-BD338CC2F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A8ACF81-8034-4CA6-9A3D-A55101AD4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9092-7477-413F-9A69-9449E3E970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939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90EF3E9-C45B-400F-9D0A-7B6A27DE3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9367419-5FED-4115-A1A1-5B096BD2F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CE127A1-EC12-477E-B5C1-D471DE554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B1D0F-093E-48EA-AE96-69E4776011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9262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0CDC292A-5391-4C5D-A796-7A2C83E64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467D3F69-A90A-4B96-9D6F-3261A50A1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FFFB341-B26F-426F-8520-3C00531B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6F63-495B-4917-90C8-A3CE95F907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095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FC069EF-2675-486B-A9A8-A45CFD4F6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B59C8486-1EC8-4885-9D24-F228F9CB7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2359188-7670-41D8-8E07-301E0FBB0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7A8BC-4CBF-47FD-8629-C87A8D0F52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849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73949DD-E6EF-471B-9705-4C1AC1D11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AD36358-BAA8-41C4-B970-31320F8B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17B5ED5-3F9F-499D-9D6B-83F2DB8F8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4A2AB-FD52-47DD-AE5C-BA22C15FA6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361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4039FC3-E677-4243-86FE-A3CF95033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4D82118-8C1D-468E-8B36-40D1DD64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8B197839-7189-4D25-9FC0-3472E4F05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EB36A-4E71-49A0-979A-55DD6823698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8470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D29036D-13BC-42C5-A4AB-F1FF9D634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42EB942-03D2-4DAD-9A2E-DBDBABFF6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B8CF5250-EED5-4D34-A8BA-7559DF816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6B8DC-447E-4683-9323-CF867C9543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16690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D838F57-7F65-4994-9381-3E23B7C3B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726648-E28B-4676-842C-F5AA67668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A7258F0-D9B9-4F80-958F-C88653A47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7779E-4FB8-4DC9-BE70-271474F8C2A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874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7D70565-96F6-4AE0-BC0D-2C1171AE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F814B81-B74F-465A-A2FC-0194D5FB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040718D-2DD8-4A67-963F-ACD82B08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C5057-B513-4FB7-B8DA-198DF9E02D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281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4654A8A1-0901-43F1-A5D7-D5BC67A6BA59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A4210079-C4AF-4D02-925C-44F87AAB93BC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81D619E-FDAB-49C2-8663-5193A8979A24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9D7AD23-FFCC-452D-9ADB-F8DEA6D1F389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F0F36104-BFC5-4A56-B3BA-38281318941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B9BD416-ECAA-42BA-BB44-060DD4B0C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1D82B165-EB17-4906-A50D-FFEB393D2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0838" y="179388"/>
            <a:ext cx="2408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5F5F5F"/>
                </a:solidFill>
                <a:latin typeface="Comic Sans MS" panose="030F0702030302020204" pitchFamily="66" charset="0"/>
              </a:rPr>
              <a:t>Unit 6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B230EC96-B093-45C1-B91B-A8B44C223EE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E2D32D39-8A28-470B-B891-61BF9BADA70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44D3827-D3A0-4215-8281-7FA7CE66C6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949096A-4098-4687-82B0-FBC5FF853B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91719AE6-5462-4566-A880-5157A7DA6B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67D90EA-6B30-403D-B90B-4459ACADE5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7" r:id="rId2"/>
    <p:sldLayoutId id="2147483666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流程图: 文档 5">
            <a:extLst>
              <a:ext uri="{FF2B5EF4-FFF2-40B4-BE49-F238E27FC236}">
                <a16:creationId xmlns:a16="http://schemas.microsoft.com/office/drawing/2014/main" id="{317574B5-8CBE-4418-9285-DC763372B62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0" y="4456113"/>
            <a:ext cx="9144000" cy="2428875"/>
          </a:xfrm>
          <a:prstGeom prst="flowChartDocument">
            <a:avLst/>
          </a:prstGeom>
          <a:solidFill>
            <a:srgbClr val="FFFFCC"/>
          </a:solidFill>
          <a:ln>
            <a:noFill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</p:txBody>
      </p:sp>
      <p:pic>
        <p:nvPicPr>
          <p:cNvPr id="3074" name="图片 18" descr="小孩狗.jpg">
            <a:extLst>
              <a:ext uri="{FF2B5EF4-FFF2-40B4-BE49-F238E27FC236}">
                <a16:creationId xmlns:a16="http://schemas.microsoft.com/office/drawing/2014/main" id="{686D7E04-FD87-41CA-9784-0ADC37D2A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2349500"/>
            <a:ext cx="4319588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标题 2">
            <a:extLst>
              <a:ext uri="{FF2B5EF4-FFF2-40B4-BE49-F238E27FC236}">
                <a16:creationId xmlns:a16="http://schemas.microsoft.com/office/drawing/2014/main" id="{3DB594F1-52CB-46FF-A081-6DC63E7D536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716016" y="1484783"/>
            <a:ext cx="2880320" cy="576064"/>
          </a:xfrm>
          <a:solidFill>
            <a:srgbClr val="FF000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cs typeface="Times New Roman" panose="02020603050405020304" pitchFamily="18" charset="0"/>
              </a:rPr>
              <a:t>Vocabulary</a:t>
            </a:r>
          </a:p>
        </p:txBody>
      </p:sp>
      <p:sp>
        <p:nvSpPr>
          <p:cNvPr id="3076" name="TextBox 4">
            <a:extLst>
              <a:ext uri="{FF2B5EF4-FFF2-40B4-BE49-F238E27FC236}">
                <a16:creationId xmlns:a16="http://schemas.microsoft.com/office/drawing/2014/main" id="{51214B9A-F291-4991-A8CD-DD76C979B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7538" y="549275"/>
            <a:ext cx="2736850" cy="646113"/>
          </a:xfrm>
          <a:prstGeom prst="rect">
            <a:avLst/>
          </a:prstGeom>
          <a:solidFill>
            <a:srgbClr val="FF0000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6  Pets</a:t>
            </a:r>
          </a:p>
        </p:txBody>
      </p:sp>
      <p:pic>
        <p:nvPicPr>
          <p:cNvPr id="3077" name="图片 9" descr="18.jpg">
            <a:extLst>
              <a:ext uri="{FF2B5EF4-FFF2-40B4-BE49-F238E27FC236}">
                <a16:creationId xmlns:a16="http://schemas.microsoft.com/office/drawing/2014/main" id="{D4D235B8-6DD2-416B-98E9-1BA96D171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1027113"/>
            <a:ext cx="3240088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图片 17" descr="20.jpg">
            <a:extLst>
              <a:ext uri="{FF2B5EF4-FFF2-40B4-BE49-F238E27FC236}">
                <a16:creationId xmlns:a16="http://schemas.microsoft.com/office/drawing/2014/main" id="{498164C2-B24C-46DB-B4C4-1856C5F67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160838"/>
            <a:ext cx="3240088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占位符 11266">
            <a:extLst>
              <a:ext uri="{FF2B5EF4-FFF2-40B4-BE49-F238E27FC236}">
                <a16:creationId xmlns:a16="http://schemas.microsoft.com/office/drawing/2014/main" id="{A39AA6C3-D4C8-40A9-A904-3F5F8E7625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8039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respond 		</a:t>
            </a:r>
            <a:r>
              <a:rPr lang="en-US" altLang="zh-CN" sz="3200" i="1"/>
              <a:t>v.</a:t>
            </a:r>
            <a:r>
              <a:rPr lang="zh-CN" altLang="en-US" sz="3200"/>
              <a:t>（ 口头或书面）回答；回应 </a:t>
            </a:r>
            <a:r>
              <a:rPr lang="en-US" altLang="zh-CN" sz="3200"/>
              <a:t>			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*complaint 	</a:t>
            </a:r>
            <a:r>
              <a:rPr lang="en-US" altLang="zh-CN" sz="3200" i="1"/>
              <a:t>n. </a:t>
            </a:r>
            <a:r>
              <a:rPr lang="zh-CN" altLang="en-US" sz="3200"/>
              <a:t>投诉；抱怨 </a:t>
            </a:r>
            <a:r>
              <a:rPr lang="en-US" altLang="zh-CN" sz="3200"/>
              <a:t>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			</a:t>
            </a:r>
            <a:r>
              <a:rPr lang="en-US" altLang="zh-CN" sz="3200" i="1"/>
              <a:t>v.</a:t>
            </a:r>
            <a:r>
              <a:rPr lang="en-US" altLang="zh-CN" sz="3200"/>
              <a:t> </a:t>
            </a:r>
            <a:r>
              <a:rPr lang="zh-CN" altLang="en-US" sz="3200"/>
              <a:t>抱怨；埋怨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cause 		</a:t>
            </a:r>
            <a:r>
              <a:rPr lang="en-US" altLang="zh-CN" sz="3200" i="1"/>
              <a:t>v. </a:t>
            </a:r>
            <a:r>
              <a:rPr lang="zh-CN" altLang="en-US" sz="3200"/>
              <a:t>造成；引起 </a:t>
            </a:r>
            <a:r>
              <a:rPr lang="en-US" altLang="zh-CN" sz="3200"/>
              <a:t>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chocolate 		</a:t>
            </a:r>
            <a:r>
              <a:rPr lang="en-US" altLang="zh-CN" sz="3200" i="1"/>
              <a:t>n. </a:t>
            </a:r>
            <a:r>
              <a:rPr lang="zh-CN" altLang="en-US" sz="3200"/>
              <a:t>巧克力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*dolphin 		</a:t>
            </a:r>
            <a:r>
              <a:rPr lang="en-US" altLang="zh-CN" sz="3200" i="1"/>
              <a:t>n. </a:t>
            </a:r>
            <a:r>
              <a:rPr lang="zh-CN" altLang="en-US" sz="3200"/>
              <a:t>海豚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*click 		</a:t>
            </a:r>
            <a:r>
              <a:rPr lang="en-US" altLang="zh-CN" sz="3200" i="1"/>
              <a:t>v. </a:t>
            </a:r>
            <a:r>
              <a:rPr lang="zh-CN" altLang="en-US" sz="3200"/>
              <a:t>使发出咔哒声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reason 		</a:t>
            </a:r>
            <a:r>
              <a:rPr lang="en-US" altLang="zh-CN" sz="3200" i="1"/>
              <a:t>n. </a:t>
            </a:r>
            <a:r>
              <a:rPr lang="zh-CN" altLang="en-US" sz="3200"/>
              <a:t>原因；理由 </a:t>
            </a:r>
            <a:r>
              <a:rPr lang="en-US" altLang="zh-CN" sz="32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cute 			</a:t>
            </a:r>
            <a:r>
              <a:rPr lang="en-US" altLang="zh-CN" sz="3200" i="1"/>
              <a:t>adj. </a:t>
            </a:r>
            <a:r>
              <a:rPr lang="zh-CN" altLang="en-US" sz="3200"/>
              <a:t>可爱的 </a:t>
            </a:r>
            <a:r>
              <a:rPr lang="en-US" altLang="zh-CN" sz="3200"/>
              <a:t>p. 83</a:t>
            </a:r>
          </a:p>
        </p:txBody>
      </p:sp>
      <p:pic>
        <p:nvPicPr>
          <p:cNvPr id="6146" name="图片 3" descr="可爱狗1.jpg">
            <a:extLst>
              <a:ext uri="{FF2B5EF4-FFF2-40B4-BE49-F238E27FC236}">
                <a16:creationId xmlns:a16="http://schemas.microsoft.com/office/drawing/2014/main" id="{847C8FC0-6026-4E9F-91F1-BFEF6AF0B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3744913"/>
            <a:ext cx="154622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c:\documents and settings\administrator\application data\360se6\User Data\temp\7-1405050S455591.png">
            <a:extLst>
              <a:ext uri="{FF2B5EF4-FFF2-40B4-BE49-F238E27FC236}">
                <a16:creationId xmlns:a16="http://schemas.microsoft.com/office/drawing/2014/main" id="{02785ED1-A72A-4BB3-BEF9-84EEA1122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88" y="5270500"/>
            <a:ext cx="165417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文本占位符 10242">
            <a:extLst>
              <a:ext uri="{FF2B5EF4-FFF2-40B4-BE49-F238E27FC236}">
                <a16:creationId xmlns:a16="http://schemas.microsoft.com/office/drawing/2014/main" id="{347299B7-DB28-41D5-AA97-6E064ECD63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620713"/>
            <a:ext cx="8229600" cy="6002337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responsibility 	n. </a:t>
            </a:r>
            <a:r>
              <a:rPr lang="zh-CN" altLang="en-US" sz="3000"/>
              <a:t>责任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feed 			</a:t>
            </a:r>
            <a:r>
              <a:rPr lang="en-US" altLang="zh-CN" sz="3000" i="1"/>
              <a:t>v. </a:t>
            </a:r>
            <a:r>
              <a:rPr lang="en-US" altLang="zh-CN" sz="3000"/>
              <a:t>(fed, fed) </a:t>
            </a:r>
            <a:r>
              <a:rPr lang="zh-CN" altLang="en-US" sz="3000"/>
              <a:t>给（人或动物）食</a:t>
            </a:r>
            <a:r>
              <a:rPr lang="en-US" altLang="zh-CN" sz="3000"/>
              <a:t>			</a:t>
            </a:r>
            <a:r>
              <a:rPr lang="zh-CN" altLang="en-US" sz="3000"/>
              <a:t>物；喂养 </a:t>
            </a:r>
            <a:r>
              <a:rPr lang="en-US" altLang="zh-CN" sz="3000"/>
              <a:t>p.83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according to 	</a:t>
            </a:r>
            <a:r>
              <a:rPr lang="en-US" altLang="zh-CN" sz="3000" i="1"/>
              <a:t>prep.</a:t>
            </a:r>
            <a:r>
              <a:rPr lang="zh-CN" altLang="en-US" sz="3000"/>
              <a:t>据（ ⋯⋯ 所说）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care for		</a:t>
            </a:r>
            <a:r>
              <a:rPr lang="zh-CN" altLang="en-US" sz="3000"/>
              <a:t>照顾；照料  </a:t>
            </a:r>
            <a:r>
              <a:rPr lang="en-US" altLang="zh-CN" sz="3000"/>
              <a:t>p. 83</a:t>
            </a:r>
            <a:r>
              <a:rPr lang="zh-CN" altLang="en-US" sz="3000"/>
              <a:t> </a:t>
            </a:r>
            <a:endParaRPr lang="en-US" altLang="zh-CN" sz="30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*faithfully 		</a:t>
            </a:r>
            <a:r>
              <a:rPr lang="en-US" altLang="zh-CN" sz="3000" i="1"/>
              <a:t>adv. </a:t>
            </a:r>
            <a:r>
              <a:rPr lang="zh-CN" altLang="en-US" sz="3000"/>
              <a:t>忠实地；忠诚地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sofa 			</a:t>
            </a:r>
            <a:r>
              <a:rPr lang="en-US" altLang="zh-CN" sz="3000" i="1"/>
              <a:t>n. </a:t>
            </a:r>
            <a:r>
              <a:rPr lang="zh-CN" altLang="en-US" sz="3000"/>
              <a:t>长沙发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noisy 		</a:t>
            </a:r>
            <a:r>
              <a:rPr lang="en-US" altLang="zh-CN" sz="3000" i="1"/>
              <a:t>adj. </a:t>
            </a:r>
            <a:r>
              <a:rPr lang="zh-CN" altLang="en-US" sz="3000"/>
              <a:t>吵闹的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nearly 		</a:t>
            </a:r>
            <a:r>
              <a:rPr lang="en-US" altLang="zh-CN" sz="3000" i="1"/>
              <a:t>adv. </a:t>
            </a:r>
            <a:r>
              <a:rPr lang="zh-CN" altLang="en-US" sz="3000"/>
              <a:t>几乎；差不多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stranger 		</a:t>
            </a:r>
            <a:r>
              <a:rPr lang="en-US" altLang="zh-CN" sz="3000" i="1"/>
              <a:t>n. </a:t>
            </a:r>
            <a:r>
              <a:rPr lang="zh-CN" altLang="en-US" sz="3000"/>
              <a:t>陌生人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what’s more	</a:t>
            </a:r>
            <a:r>
              <a:rPr lang="zh-CN" altLang="en-US" sz="3000"/>
              <a:t>更有甚者；更为重要的是  </a:t>
            </a:r>
            <a:r>
              <a:rPr lang="en-US" altLang="zh-CN" sz="3000"/>
              <a:t>p. 83</a:t>
            </a:r>
            <a:endParaRPr lang="zh-CN" altLang="en-US"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占位符 9218">
            <a:extLst>
              <a:ext uri="{FF2B5EF4-FFF2-40B4-BE49-F238E27FC236}">
                <a16:creationId xmlns:a16="http://schemas.microsoft.com/office/drawing/2014/main" id="{8BB93195-35B6-4F0A-8890-501F295866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47700"/>
            <a:ext cx="8507413" cy="6094413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common 	</a:t>
            </a:r>
            <a:r>
              <a:rPr lang="en-US" altLang="zh-CN" sz="3000" i="1"/>
              <a:t>adj. </a:t>
            </a:r>
            <a:r>
              <a:rPr lang="zh-CN" altLang="en-US" sz="3000"/>
              <a:t>常见的；通常的；普遍的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choice 	</a:t>
            </a:r>
            <a:r>
              <a:rPr lang="en-US" altLang="zh-CN" sz="3000" i="1"/>
              <a:t>n. </a:t>
            </a:r>
            <a:r>
              <a:rPr lang="zh-CN" altLang="en-US" sz="3000"/>
              <a:t>选择；抉择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have no choice but to do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			</a:t>
            </a:r>
            <a:r>
              <a:rPr lang="zh-CN" altLang="en-US" sz="3000"/>
              <a:t>除了</a:t>
            </a:r>
            <a:r>
              <a:rPr lang="en-US" altLang="zh-CN" sz="3000"/>
              <a:t>……</a:t>
            </a:r>
            <a:r>
              <a:rPr lang="zh-CN" altLang="en-US" sz="3000"/>
              <a:t>别无选择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run free	</a:t>
            </a:r>
            <a:r>
              <a:rPr lang="zh-CN" altLang="en-US" sz="3000"/>
              <a:t>（动物）四处自由走动；自由自在</a:t>
            </a:r>
            <a:r>
              <a:rPr lang="en-US" altLang="zh-CN" sz="3000"/>
              <a:t>p.83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lie 		</a:t>
            </a:r>
            <a:r>
              <a:rPr lang="en-US" altLang="zh-CN" sz="3000" i="1"/>
              <a:t>v. </a:t>
            </a:r>
            <a:r>
              <a:rPr lang="en-US" altLang="zh-CN" sz="3000"/>
              <a:t>(lay, lain) </a:t>
            </a:r>
            <a:r>
              <a:rPr lang="zh-CN" altLang="en-US" sz="3000"/>
              <a:t>躺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lie around	</a:t>
            </a:r>
            <a:r>
              <a:rPr lang="zh-CN" altLang="en-US" sz="3000"/>
              <a:t>无所事事地混日子；懒散度日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attention 	</a:t>
            </a:r>
            <a:r>
              <a:rPr lang="en-US" altLang="zh-CN" sz="3000" i="1"/>
              <a:t>n</a:t>
            </a:r>
            <a:r>
              <a:rPr lang="en-US" altLang="zh-CN" sz="3000"/>
              <a:t>. </a:t>
            </a:r>
            <a:r>
              <a:rPr lang="zh-CN" altLang="en-US" sz="3000"/>
              <a:t>注意力；留心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*scare 	</a:t>
            </a:r>
            <a:r>
              <a:rPr lang="en-US" altLang="zh-CN" sz="3000" i="1"/>
              <a:t>v. </a:t>
            </a:r>
            <a:r>
              <a:rPr lang="zh-CN" altLang="en-US" sz="3000"/>
              <a:t>使害怕；使恐惧 </a:t>
            </a:r>
            <a:r>
              <a:rPr lang="en-US" altLang="zh-CN" sz="30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keep sb. from (doing) sth. 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			</a:t>
            </a:r>
            <a:r>
              <a:rPr lang="zh-CN" altLang="en-US" sz="3000"/>
              <a:t>阻止（或防止、阻碍）某人做某事 </a:t>
            </a:r>
            <a:r>
              <a:rPr lang="en-US" altLang="zh-CN" sz="3000"/>
              <a:t>p.</a:t>
            </a:r>
            <a:r>
              <a:rPr lang="en-US" altLang="zh-CN" sz="2800"/>
              <a:t>90</a:t>
            </a:r>
            <a:endParaRPr lang="en-US" altLang="zh-CN"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可爱猫1_副本.jpg">
            <a:extLst>
              <a:ext uri="{FF2B5EF4-FFF2-40B4-BE49-F238E27FC236}">
                <a16:creationId xmlns:a16="http://schemas.microsoft.com/office/drawing/2014/main" id="{D74AAB61-8737-4D05-BD79-71D369692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650" y="4665663"/>
            <a:ext cx="265112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文本占位符 9218">
            <a:extLst>
              <a:ext uri="{FF2B5EF4-FFF2-40B4-BE49-F238E27FC236}">
                <a16:creationId xmlns:a16="http://schemas.microsoft.com/office/drawing/2014/main" id="{07311A94-E65F-4908-B766-54A48E8A41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36613"/>
            <a:ext cx="8229600" cy="46228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DVD			</a:t>
            </a:r>
            <a:r>
              <a:rPr lang="zh-CN" altLang="en-US" sz="3200"/>
              <a:t>数字影碟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excuse me		</a:t>
            </a:r>
            <a:r>
              <a:rPr lang="zh-CN" altLang="en-US" sz="3200"/>
              <a:t>（引起尤其是陌生人的注意）</a:t>
            </a:r>
            <a:r>
              <a:rPr lang="en-US" altLang="zh-CN" sz="3200"/>
              <a:t>				</a:t>
            </a:r>
            <a:r>
              <a:rPr lang="zh-CN" altLang="en-US" sz="3200"/>
              <a:t>劳驾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right away		</a:t>
            </a:r>
            <a:r>
              <a:rPr lang="zh-CN" altLang="en-US" sz="3200"/>
              <a:t>立即，马上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receipt		</a:t>
            </a:r>
            <a:r>
              <a:rPr lang="en-US" altLang="zh-CN" sz="3200" i="1"/>
              <a:t>n.</a:t>
            </a:r>
            <a:r>
              <a:rPr lang="en-US" altLang="zh-CN" sz="3200"/>
              <a:t> </a:t>
            </a:r>
            <a:r>
              <a:rPr lang="zh-CN" altLang="en-US" sz="3200"/>
              <a:t>收据；收条 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in a moment	</a:t>
            </a:r>
            <a:r>
              <a:rPr lang="zh-CN" altLang="en-US" sz="3200"/>
              <a:t>一会儿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(be) faithful to…</a:t>
            </a:r>
            <a:r>
              <a:rPr lang="zh-CN" altLang="en-US" sz="3200"/>
              <a:t>对</a:t>
            </a:r>
            <a:r>
              <a:rPr lang="en-US" altLang="zh-CN" sz="3200"/>
              <a:t>……</a:t>
            </a:r>
            <a:r>
              <a:rPr lang="zh-CN" altLang="en-US" sz="3200"/>
              <a:t>忠诚的 </a:t>
            </a:r>
            <a:r>
              <a:rPr lang="en-US" altLang="zh-CN" sz="3200"/>
              <a:t>p. 91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believe 		</a:t>
            </a:r>
            <a:r>
              <a:rPr lang="en-US" altLang="zh-CN" sz="3200" i="1"/>
              <a:t>v</a:t>
            </a:r>
            <a:r>
              <a:rPr lang="en-US" altLang="zh-CN" sz="3200"/>
              <a:t>. </a:t>
            </a:r>
            <a:r>
              <a:rPr lang="zh-CN" altLang="en-US" sz="3200"/>
              <a:t>相信 </a:t>
            </a:r>
            <a:r>
              <a:rPr lang="en-US" altLang="zh-CN" sz="3200"/>
              <a:t>p. 91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占位符 9218">
            <a:extLst>
              <a:ext uri="{FF2B5EF4-FFF2-40B4-BE49-F238E27FC236}">
                <a16:creationId xmlns:a16="http://schemas.microsoft.com/office/drawing/2014/main" id="{8741A119-A9A4-46BA-A9D8-AB1560998A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84288"/>
            <a:ext cx="8229600" cy="34385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die of		</a:t>
            </a:r>
            <a:r>
              <a:rPr lang="zh-CN" altLang="en-US" sz="3200"/>
              <a:t>死于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heart 		         </a:t>
            </a:r>
            <a:r>
              <a:rPr lang="en-US" altLang="zh-CN" sz="3200" i="1"/>
              <a:t>n</a:t>
            </a:r>
            <a:r>
              <a:rPr lang="en-US" altLang="zh-CN" sz="3200"/>
              <a:t>. </a:t>
            </a:r>
            <a:r>
              <a:rPr lang="zh-CN" altLang="en-US" sz="3200"/>
              <a:t>心；心脏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heart attack 	</a:t>
            </a:r>
            <a:r>
              <a:rPr lang="en-US" altLang="zh-CN" sz="3200" i="1"/>
              <a:t>n</a:t>
            </a:r>
            <a:r>
              <a:rPr lang="en-US" altLang="zh-CN" sz="3200"/>
              <a:t>. </a:t>
            </a:r>
            <a:r>
              <a:rPr lang="zh-CN" altLang="en-US" sz="3200"/>
              <a:t>心脏病发作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keep on		</a:t>
            </a:r>
            <a:r>
              <a:rPr lang="zh-CN" altLang="en-US" sz="3200"/>
              <a:t>继续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until 			</a:t>
            </a:r>
            <a:r>
              <a:rPr lang="en-US" altLang="zh-CN" sz="3200" i="1"/>
              <a:t>conj</a:t>
            </a:r>
            <a:r>
              <a:rPr lang="en-US" altLang="zh-CN" sz="3200"/>
              <a:t>. </a:t>
            </a:r>
            <a:r>
              <a:rPr lang="zh-CN" altLang="en-US" sz="3200"/>
              <a:t>到⋯⋯ 时；直到⋯⋯ 为</a:t>
            </a:r>
            <a:r>
              <a:rPr lang="en-US" altLang="zh-CN" sz="3200"/>
              <a:t>			</a:t>
            </a:r>
            <a:r>
              <a:rPr lang="zh-CN" altLang="en-US" sz="3200"/>
              <a:t>止 </a:t>
            </a:r>
            <a:r>
              <a:rPr lang="en-US" altLang="zh-CN" sz="3200"/>
              <a:t>p. 92</a:t>
            </a:r>
            <a:endParaRPr lang="zh-CN" altLang="en-US" sz="3200"/>
          </a:p>
        </p:txBody>
      </p:sp>
      <p:pic>
        <p:nvPicPr>
          <p:cNvPr id="10242" name="Picture 2" descr="c:\documents and settings\administrator\application data\360se6\User Data\temp\36u58PICbUB.jpg">
            <a:extLst>
              <a:ext uri="{FF2B5EF4-FFF2-40B4-BE49-F238E27FC236}">
                <a16:creationId xmlns:a16="http://schemas.microsoft.com/office/drawing/2014/main" id="{185CC059-9370-4C74-A6FF-A5781FFB8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4403725"/>
            <a:ext cx="2071687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内容占位符 14338">
            <a:extLst>
              <a:ext uri="{FF2B5EF4-FFF2-40B4-BE49-F238E27FC236}">
                <a16:creationId xmlns:a16="http://schemas.microsoft.com/office/drawing/2014/main" id="{2816CD2B-3E07-4A2B-A3BE-8D6AACD2E3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314450"/>
            <a:ext cx="8153400" cy="1766637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1. respond    </a:t>
            </a:r>
            <a:r>
              <a:rPr lang="en-US" altLang="zh-CN" sz="3200" b="1" i="1" dirty="0"/>
              <a:t>v.</a:t>
            </a:r>
            <a:r>
              <a:rPr lang="zh-CN" altLang="en-US" sz="3200" b="1" dirty="0"/>
              <a:t>（ 口头或书面）回答；回应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…</a:t>
            </a:r>
            <a:r>
              <a:rPr lang="zh-CN" altLang="en-US" sz="3200" dirty="0"/>
              <a:t>做出回应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以</a:t>
            </a:r>
            <a:r>
              <a:rPr lang="en-US" altLang="zh-CN" sz="3200" dirty="0"/>
              <a:t>…</a:t>
            </a:r>
            <a:r>
              <a:rPr lang="zh-CN" altLang="en-US" sz="3200" dirty="0"/>
              <a:t>回答</a:t>
            </a:r>
            <a:endParaRPr lang="en-US" altLang="zh-CN" sz="3200" dirty="0"/>
          </a:p>
        </p:txBody>
      </p:sp>
      <p:pic>
        <p:nvPicPr>
          <p:cNvPr id="12291" name="Picture 2" descr="c:\documents and settings\administrator\application data\360se6\User Data\temp\330858-1403221F05720.jpg">
            <a:extLst>
              <a:ext uri="{FF2B5EF4-FFF2-40B4-BE49-F238E27FC236}">
                <a16:creationId xmlns:a16="http://schemas.microsoft.com/office/drawing/2014/main" id="{E8E34522-3A8F-4737-8718-A87C2382C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8" y="4359275"/>
            <a:ext cx="1954658" cy="244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0999906-9808-E74B-9E30-247605D49AA6}"/>
              </a:ext>
            </a:extLst>
          </p:cNvPr>
          <p:cNvSpPr/>
          <p:nvPr/>
        </p:nvSpPr>
        <p:spPr>
          <a:xfrm>
            <a:off x="4139952" y="1836020"/>
            <a:ext cx="27158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respond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/>
                <a:ea typeface="宋体"/>
              </a:rPr>
              <a:t>to </a:t>
            </a:r>
            <a:r>
              <a:rPr lang="en-US" altLang="zh-CN" sz="3200" kern="0" dirty="0" err="1">
                <a:latin typeface="Times New Roman"/>
                <a:ea typeface="宋体"/>
              </a:rPr>
              <a:t>sth</a:t>
            </a:r>
            <a:r>
              <a:rPr lang="en-US" altLang="zh-CN" sz="3200" kern="0" dirty="0">
                <a:latin typeface="Times New Roman"/>
                <a:ea typeface="宋体"/>
              </a:rPr>
              <a:t>.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3777F69-0989-7A45-B0EF-E9D58BF74E97}"/>
              </a:ext>
            </a:extLst>
          </p:cNvPr>
          <p:cNvSpPr/>
          <p:nvPr/>
        </p:nvSpPr>
        <p:spPr>
          <a:xfrm>
            <a:off x="474332" y="310061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回应问题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E222A9A-54D9-444C-9E70-5ADA14D5E996}"/>
              </a:ext>
            </a:extLst>
          </p:cNvPr>
          <p:cNvSpPr/>
          <p:nvPr/>
        </p:nvSpPr>
        <p:spPr>
          <a:xfrm>
            <a:off x="4139952" y="2357591"/>
            <a:ext cx="3046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respond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/>
                <a:ea typeface="宋体"/>
              </a:rPr>
              <a:t>with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3200" kern="0" dirty="0" err="1">
                <a:solidFill>
                  <a:srgbClr val="000000"/>
                </a:solidFill>
                <a:latin typeface="Times New Roman"/>
                <a:ea typeface="宋体"/>
              </a:rPr>
              <a:t>sth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.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14E6E90-BD64-B94C-89C6-81752B8AC4B6}"/>
              </a:ext>
            </a:extLst>
          </p:cNvPr>
          <p:cNvSpPr/>
          <p:nvPr/>
        </p:nvSpPr>
        <p:spPr>
          <a:xfrm>
            <a:off x="4139952" y="3107861"/>
            <a:ext cx="324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lt"/>
              </a:rPr>
              <a:t>respond to a question</a:t>
            </a:r>
            <a:endParaRPr lang="zh-CN" altLang="en-US" sz="2800" dirty="0">
              <a:latin typeface="+mj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79E83FC-EC86-A047-91EF-B9C9ACB3A5B1}"/>
              </a:ext>
            </a:extLst>
          </p:cNvPr>
          <p:cNvSpPr/>
          <p:nvPr/>
        </p:nvSpPr>
        <p:spPr>
          <a:xfrm>
            <a:off x="474332" y="368237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以微笑表示回答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6C45EE1-EB1A-AE45-9F48-CF85D9EE9A1B}"/>
              </a:ext>
            </a:extLst>
          </p:cNvPr>
          <p:cNvSpPr/>
          <p:nvPr/>
        </p:nvSpPr>
        <p:spPr>
          <a:xfrm>
            <a:off x="4139952" y="3655602"/>
            <a:ext cx="3163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with a smile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AD66956-5EA7-B64B-B0CA-27E28B5FE42E}"/>
              </a:ext>
            </a:extLst>
          </p:cNvPr>
          <p:cNvSpPr/>
          <p:nvPr/>
        </p:nvSpPr>
        <p:spPr>
          <a:xfrm>
            <a:off x="474331" y="4359275"/>
            <a:ext cx="68286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			n.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反应；响应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20753C1-8DF9-2141-B422-0724C862EAC5}"/>
              </a:ext>
            </a:extLst>
          </p:cNvPr>
          <p:cNvSpPr/>
          <p:nvPr/>
        </p:nvSpPr>
        <p:spPr>
          <a:xfrm>
            <a:off x="489698" y="4971216"/>
            <a:ext cx="68286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好评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差评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C117991-9B52-CE43-A06A-0E5A7691E520}"/>
              </a:ext>
            </a:extLst>
          </p:cNvPr>
          <p:cNvSpPr txBox="1"/>
          <p:nvPr/>
        </p:nvSpPr>
        <p:spPr>
          <a:xfrm>
            <a:off x="4121636" y="4873525"/>
            <a:ext cx="2664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response</a:t>
            </a:r>
            <a:endParaRPr kumimoji="1"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02413BA-0D10-9742-ABDD-D858AE21A1F4}"/>
              </a:ext>
            </a:extLst>
          </p:cNvPr>
          <p:cNvSpPr txBox="1"/>
          <p:nvPr/>
        </p:nvSpPr>
        <p:spPr>
          <a:xfrm>
            <a:off x="4139952" y="5438775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response</a:t>
            </a:r>
            <a:endParaRPr kumimoji="1"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内容占位符 14338">
            <a:extLst>
              <a:ext uri="{FF2B5EF4-FFF2-40B4-BE49-F238E27FC236}">
                <a16:creationId xmlns:a16="http://schemas.microsoft.com/office/drawing/2014/main" id="{23E6C344-E105-4FFD-B8BA-DC3C7B8B6E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692696"/>
            <a:ext cx="8153400" cy="59031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2. compl</a:t>
            </a:r>
            <a:r>
              <a:rPr lang="en-US" altLang="zh-CN" sz="3200" b="1" dirty="0">
                <a:solidFill>
                  <a:srgbClr val="FF0000"/>
                </a:solidFill>
              </a:rPr>
              <a:t>ain</a:t>
            </a:r>
            <a:r>
              <a:rPr lang="en-US" altLang="zh-CN" sz="3200" b="1" dirty="0"/>
              <a:t>t 		</a:t>
            </a:r>
            <a:r>
              <a:rPr lang="en-US" altLang="zh-CN" sz="3200" b="1" i="1" dirty="0"/>
              <a:t>[C,U] </a:t>
            </a:r>
            <a:r>
              <a:rPr lang="zh-CN" altLang="en-US" sz="3200" b="1" dirty="0"/>
              <a:t>投诉；抱怨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投诉信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我对他们的服务没有怨言。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 have no complaints about their service.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compl</a:t>
            </a:r>
            <a:r>
              <a:rPr lang="en-US" altLang="zh-CN" sz="3200" b="1" dirty="0">
                <a:solidFill>
                  <a:srgbClr val="FF0000"/>
                </a:solidFill>
              </a:rPr>
              <a:t>ain</a:t>
            </a:r>
            <a:r>
              <a:rPr lang="en-US" altLang="zh-CN" sz="3200" dirty="0">
                <a:solidFill>
                  <a:srgbClr val="FF0000"/>
                </a:solidFill>
              </a:rPr>
              <a:t>			</a:t>
            </a:r>
            <a:r>
              <a:rPr lang="en-US" altLang="zh-CN" sz="3200" b="1" dirty="0"/>
              <a:t>v. </a:t>
            </a:r>
            <a:r>
              <a:rPr lang="zh-CN" altLang="en-US" sz="3200" b="1" dirty="0"/>
              <a:t>表示不满；抱怨</a:t>
            </a:r>
            <a:r>
              <a:rPr lang="en-US" altLang="zh-CN" sz="3200" b="1" dirty="0"/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她对他的粗心很不满。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She complained </a:t>
            </a:r>
            <a:r>
              <a:rPr lang="en-US" altLang="zh-CN" sz="3200" b="1" i="1" u="sng" dirty="0">
                <a:solidFill>
                  <a:srgbClr val="FF0000"/>
                </a:solidFill>
              </a:rPr>
              <a:t>of/ about </a:t>
            </a:r>
            <a:r>
              <a:rPr lang="en-US" altLang="zh-CN" sz="3200" dirty="0"/>
              <a:t>his carelessness.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向某人投诉某事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complain to sb. of/ about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851126-AE3A-B343-BB1A-1C95E677E1A9}"/>
              </a:ext>
            </a:extLst>
          </p:cNvPr>
          <p:cNvSpPr txBox="1"/>
          <p:nvPr/>
        </p:nvSpPr>
        <p:spPr>
          <a:xfrm>
            <a:off x="4139952" y="1196752"/>
            <a:ext cx="3822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letter of complaint </a:t>
            </a:r>
            <a:endParaRPr kumimoji="1" lang="zh-CN" altLang="en-US" sz="32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6B9AD080-DCEA-428B-BC8B-3DD98145D8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2948499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3. cause 		</a:t>
            </a:r>
            <a:r>
              <a:rPr lang="en-US" altLang="zh-CN" sz="3200" b="1" i="1" dirty="0" err="1"/>
              <a:t>vt.</a:t>
            </a:r>
            <a:r>
              <a:rPr lang="en-US" altLang="zh-CN" sz="3200" b="1" i="1" dirty="0"/>
              <a:t> </a:t>
            </a:r>
            <a:r>
              <a:rPr lang="zh-CN" altLang="en-US" sz="3200" b="1" dirty="0"/>
              <a:t>造成；引起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The heavy rain caused the flood.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cause sb trouble/problems etc.</a:t>
            </a:r>
          </a:p>
          <a:p>
            <a:pPr>
              <a:buNone/>
            </a:pPr>
            <a:r>
              <a:rPr lang="zh-CN" altLang="en-US" sz="3200" dirty="0"/>
              <a:t>你给大家带来了不必要的麻烦。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You have caused us unnecessary trouble.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496411B-3458-AC40-9D83-96A02EB659B9}"/>
              </a:ext>
            </a:extLst>
          </p:cNvPr>
          <p:cNvSpPr/>
          <p:nvPr/>
        </p:nvSpPr>
        <p:spPr>
          <a:xfrm>
            <a:off x="3233332" y="3856549"/>
            <a:ext cx="2916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[C]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原因，起因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4132F1B-07E0-0045-AD5C-CC67D4E89A5D}"/>
              </a:ext>
            </a:extLst>
          </p:cNvPr>
          <p:cNvSpPr/>
          <p:nvPr/>
        </p:nvSpPr>
        <p:spPr>
          <a:xfrm>
            <a:off x="573056" y="4441324"/>
            <a:ext cx="8278228" cy="18466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+</a:t>
            </a:r>
            <a:r>
              <a:rPr lang="zh-CN" altLang="en-US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 </a:t>
            </a:r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of	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		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是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…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的原因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气候干燥是这场火灾的主要原因。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The dry weather is the major cause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of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 the fire.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2DDB3543-0D96-4BA5-A2DC-8B2FE8932F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2357568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4. chocolate 		[U] </a:t>
            </a:r>
            <a:r>
              <a:rPr lang="zh-CN" altLang="en-US" sz="3200" b="1" dirty="0"/>
              <a:t>巧克力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					[C]</a:t>
            </a:r>
            <a:r>
              <a:rPr lang="zh-CN" altLang="en-US" sz="3200" b="1" dirty="0"/>
              <a:t>巧克力糖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一条巧克力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一盒巧克力糖</a:t>
            </a:r>
            <a:endParaRPr lang="en-US" altLang="zh-CN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806DB94-6DAC-C84F-9088-6EC909298853}"/>
              </a:ext>
            </a:extLst>
          </p:cNvPr>
          <p:cNvSpPr txBox="1"/>
          <p:nvPr/>
        </p:nvSpPr>
        <p:spPr>
          <a:xfrm>
            <a:off x="4067944" y="2089912"/>
            <a:ext cx="3114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bar of chocolate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10EB3AE-FE17-4C4B-8131-CB600A51EB07}"/>
              </a:ext>
            </a:extLst>
          </p:cNvPr>
          <p:cNvSpPr txBox="1"/>
          <p:nvPr/>
        </p:nvSpPr>
        <p:spPr>
          <a:xfrm>
            <a:off x="4067944" y="2680843"/>
            <a:ext cx="3366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box of chocolates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内容占位符 13314">
            <a:extLst>
              <a:ext uri="{FF2B5EF4-FFF2-40B4-BE49-F238E27FC236}">
                <a16:creationId xmlns:a16="http://schemas.microsoft.com/office/drawing/2014/main" id="{AA63900B-862A-4D49-A11D-C776CCDCE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565211"/>
            <a:ext cx="8229600" cy="235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kern="0" dirty="0"/>
              <a:t>5. *dolph</a:t>
            </a:r>
            <a:r>
              <a:rPr lang="en-US" altLang="zh-CN" sz="3200" b="1" kern="0" dirty="0">
                <a:solidFill>
                  <a:srgbClr val="FF0000"/>
                </a:solidFill>
              </a:rPr>
              <a:t>in</a:t>
            </a:r>
            <a:r>
              <a:rPr lang="en-US" altLang="zh-CN" sz="3200" b="1" kern="0" dirty="0"/>
              <a:t> 		[C]</a:t>
            </a:r>
            <a:r>
              <a:rPr lang="en-US" altLang="zh-CN" sz="3200" b="1" i="1" kern="0" dirty="0"/>
              <a:t> </a:t>
            </a:r>
            <a:r>
              <a:rPr lang="zh-CN" altLang="en-US" sz="3200" b="1" kern="0" dirty="0"/>
              <a:t>海豚 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如果他有更多的时间，他就去观看海豚表演。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If he has more time, he will watch the dolphin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show.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2C1F8F50-72F3-41CD-BDE7-40EBBADE01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5312223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6. *click 		</a:t>
            </a:r>
            <a:r>
              <a:rPr lang="en-US" altLang="zh-CN" sz="3200" b="1" i="1" dirty="0"/>
              <a:t>v. ①</a:t>
            </a:r>
            <a:r>
              <a:rPr lang="zh-CN" altLang="en-US" sz="3200" b="1" dirty="0"/>
              <a:t>使发出咔哒声</a:t>
            </a:r>
            <a:r>
              <a:rPr lang="zh-CN" altLang="en-US" sz="3200" dirty="0"/>
              <a:t>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他对一个经过的侍者打了个响指，侍者赶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紧朝他们走了过来。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He clicked his fingers at a passing waiter, who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hurried across to them. </a:t>
            </a:r>
          </a:p>
          <a:p>
            <a:pPr>
              <a:buNone/>
            </a:pPr>
            <a:r>
              <a:rPr lang="en-US" altLang="zh-CN" sz="3200" b="1" dirty="0"/>
              <a:t>②[</a:t>
            </a:r>
            <a:r>
              <a:rPr lang="zh-CN" altLang="en-US" sz="3200" b="1" dirty="0"/>
              <a:t>用鼠标</a:t>
            </a:r>
            <a:r>
              <a:rPr lang="en-US" altLang="zh-CN" sz="3200" b="1" dirty="0"/>
              <a:t>]</a:t>
            </a:r>
            <a:r>
              <a:rPr lang="zh-CN" altLang="en-US" sz="3200" b="1" dirty="0"/>
              <a:t>点击，单击</a:t>
            </a:r>
            <a:endParaRPr lang="en-US" altLang="zh-CN" sz="3200" b="1" dirty="0"/>
          </a:p>
          <a:p>
            <a:pPr>
              <a:buNone/>
            </a:pPr>
            <a:r>
              <a:rPr lang="zh-CN" altLang="en-US" sz="3200" dirty="0"/>
              <a:t>请点击此处以获得更多信息。</a:t>
            </a:r>
            <a:endParaRPr lang="en-US" altLang="zh-CN" sz="3200" dirty="0"/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Please click </a:t>
            </a:r>
            <a:r>
              <a:rPr lang="en-US" altLang="zh-CN" sz="3200" u="sng" dirty="0">
                <a:solidFill>
                  <a:srgbClr val="FF0000"/>
                </a:solidFill>
              </a:rPr>
              <a:t>here</a:t>
            </a:r>
            <a:r>
              <a:rPr lang="en-US" altLang="zh-CN" sz="3200" dirty="0">
                <a:solidFill>
                  <a:srgbClr val="FF0000"/>
                </a:solidFill>
              </a:rPr>
              <a:t> to get more information.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				</a:t>
            </a:r>
            <a:endParaRPr lang="zh-CN" altLang="en-US" sz="3200" dirty="0"/>
          </a:p>
        </p:txBody>
      </p:sp>
      <p:pic>
        <p:nvPicPr>
          <p:cNvPr id="17410" name="Picture 2" descr="c:\documents and settings\administrator\application data\360se6\User Data\temp\1f178a82b9014a90fb59826caf773912b21beef8.jpg">
            <a:extLst>
              <a:ext uri="{FF2B5EF4-FFF2-40B4-BE49-F238E27FC236}">
                <a16:creationId xmlns:a16="http://schemas.microsoft.com/office/drawing/2014/main" id="{B7969882-F9D3-4ACD-A482-C9EC6975E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126" y="3455567"/>
            <a:ext cx="1657499" cy="195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B435972F-74FA-40E5-AF33-86F0F8C95B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686800" cy="5312223"/>
          </a:xfr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7. head to head		</a:t>
            </a:r>
            <a:r>
              <a:rPr lang="zh-CN" altLang="en-US" sz="3200" b="1" dirty="0"/>
              <a:t>正面交锋；针锋相对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head to head</a:t>
            </a:r>
            <a:r>
              <a:rPr lang="zh-CN" altLang="en-US" sz="3200" dirty="0"/>
              <a:t>常作为辩论类文章的标题。</a:t>
            </a:r>
            <a:endParaRPr lang="en-US" altLang="zh-CN" sz="3200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go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/>
              <a:t>head to head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杰克决定与拉里就这个问题正面交锋。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Jack decided to go head to head with Larry on this issue. </a:t>
            </a:r>
          </a:p>
          <a:p>
            <a:r>
              <a:rPr lang="en-US" altLang="zh-CN" sz="3200" dirty="0"/>
              <a:t>head-to-head		adj.</a:t>
            </a:r>
            <a:r>
              <a:rPr lang="zh-CN" altLang="en-US" sz="3200" dirty="0"/>
              <a:t>正面交锋的；面对面的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这是一场正面战斗。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This is a head-to-head battle.</a:t>
            </a:r>
            <a:endParaRPr lang="zh-CN" altLang="en-US" sz="3200" dirty="0"/>
          </a:p>
        </p:txBody>
      </p:sp>
      <p:pic>
        <p:nvPicPr>
          <p:cNvPr id="18434" name="Picture 2" descr="c:\documents and settings\administrator\application data\360se6\User Data\temp\5587112_480.jpg">
            <a:extLst>
              <a:ext uri="{FF2B5EF4-FFF2-40B4-BE49-F238E27FC236}">
                <a16:creationId xmlns:a16="http://schemas.microsoft.com/office/drawing/2014/main" id="{E1DA46A0-AC7D-47DE-8F76-500EBA700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00220"/>
            <a:ext cx="2555776" cy="1857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F1C865E9-5C7C-4DA7-990D-9D63AFAE7E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22132"/>
            <a:ext cx="8229600" cy="521373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8. keep pet		</a:t>
            </a:r>
            <a:r>
              <a:rPr lang="zh-CN" altLang="en-US" sz="3200" b="1" dirty="0"/>
              <a:t>养宠物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    keep			</a:t>
            </a:r>
            <a:r>
              <a:rPr lang="en-US" altLang="zh-CN" sz="3200" b="1" dirty="0" err="1"/>
              <a:t>vt.</a:t>
            </a:r>
            <a:r>
              <a:rPr lang="en-US" altLang="zh-CN" sz="3200" b="1" dirty="0"/>
              <a:t> </a:t>
            </a:r>
            <a:r>
              <a:rPr lang="zh-CN" altLang="en-US" sz="3200" b="1" dirty="0"/>
              <a:t>饲养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我们养了三只狗两只猫。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We keep three dogs and two cats.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raise	</a:t>
            </a:r>
            <a:r>
              <a:rPr lang="en-US" altLang="zh-CN" sz="3200" dirty="0"/>
              <a:t>			</a:t>
            </a:r>
            <a:r>
              <a:rPr lang="en-US" altLang="zh-CN" sz="3200" b="1" dirty="0" err="1"/>
              <a:t>vt.</a:t>
            </a:r>
            <a:r>
              <a:rPr lang="en-US" altLang="zh-CN" sz="3200" b="1" dirty="0"/>
              <a:t> </a:t>
            </a:r>
            <a:r>
              <a:rPr lang="zh-CN" altLang="en-US" sz="3200" b="1" dirty="0"/>
              <a:t>饲养，养育，种植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她变得更擅长养丹顶鹤了。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She becomes better at raising red-crowned cranes.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内容占位符 12290">
            <a:extLst>
              <a:ext uri="{FF2B5EF4-FFF2-40B4-BE49-F238E27FC236}">
                <a16:creationId xmlns:a16="http://schemas.microsoft.com/office/drawing/2014/main" id="{A0F03E4A-D8B1-462E-A079-167E5401D8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6727996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9. reason 		[C]</a:t>
            </a:r>
            <a:r>
              <a:rPr lang="en-US" altLang="zh-CN" sz="2800" b="1" i="1" dirty="0"/>
              <a:t> </a:t>
            </a:r>
            <a:r>
              <a:rPr lang="zh-CN" altLang="en-US" sz="2800" b="1" dirty="0"/>
              <a:t>原因；理由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				[U]</a:t>
            </a:r>
            <a:r>
              <a:rPr lang="zh-CN" altLang="en-US" sz="2800" b="1" dirty="0"/>
              <a:t>（正确或充分的）理由，道理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① the reason why	+</a:t>
            </a:r>
            <a:r>
              <a:rPr lang="zh-CN" altLang="en-US" sz="2800" b="1" dirty="0"/>
              <a:t>句子</a:t>
            </a:r>
            <a:r>
              <a:rPr lang="en-US" altLang="zh-CN" sz="2800" b="1" dirty="0"/>
              <a:t>		…</a:t>
            </a:r>
            <a:r>
              <a:rPr lang="zh-CN" altLang="en-US" sz="2800" b="1" dirty="0"/>
              <a:t>的原因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你为什么这样闷闷不乐，告诉我原因好吗？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Can you tell me the reason why you are so unhappy?</a:t>
            </a:r>
          </a:p>
          <a:p>
            <a:pPr>
              <a:buNone/>
            </a:pPr>
            <a:r>
              <a:rPr lang="en-US" altLang="zh-CN" sz="2800" b="1" dirty="0"/>
              <a:t>② the reason </a:t>
            </a:r>
            <a:r>
              <a:rPr lang="en-US" altLang="zh-CN" sz="2800" b="1" dirty="0">
                <a:solidFill>
                  <a:srgbClr val="FF0000"/>
                </a:solidFill>
              </a:rPr>
              <a:t>for</a:t>
            </a:r>
            <a:r>
              <a:rPr lang="en-US" altLang="zh-CN" sz="2800" b="1" dirty="0"/>
              <a:t> (doing) </a:t>
            </a:r>
            <a:r>
              <a:rPr lang="en-US" altLang="zh-CN" sz="2800" b="1" dirty="0" err="1"/>
              <a:t>sth</a:t>
            </a:r>
            <a:r>
              <a:rPr lang="en-US" altLang="zh-CN" sz="2800" b="1" dirty="0"/>
              <a:t>.		(</a:t>
            </a:r>
            <a:r>
              <a:rPr lang="zh-CN" altLang="en-US" sz="2800" b="1" dirty="0"/>
              <a:t>做</a:t>
            </a:r>
            <a:r>
              <a:rPr lang="en-US" altLang="zh-CN" sz="2800" b="1" dirty="0"/>
              <a:t>)…</a:t>
            </a:r>
            <a:r>
              <a:rPr lang="zh-CN" altLang="en-US" sz="2800" b="1" dirty="0"/>
              <a:t>的原因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造成洪水的原因是那场大雨。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 reason 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for</a:t>
            </a:r>
            <a:r>
              <a:rPr lang="en-US" altLang="zh-CN" sz="2800" dirty="0">
                <a:solidFill>
                  <a:srgbClr val="FF0000"/>
                </a:solidFill>
              </a:rPr>
              <a:t> the flood was the heavy rain. =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 cause 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of</a:t>
            </a:r>
            <a:r>
              <a:rPr lang="en-US" altLang="zh-CN" sz="2800" dirty="0">
                <a:solidFill>
                  <a:srgbClr val="FF0000"/>
                </a:solidFill>
              </a:rPr>
              <a:t> the flood was the heavy rain.</a:t>
            </a:r>
          </a:p>
          <a:p>
            <a:pPr>
              <a:buNone/>
            </a:pPr>
            <a:r>
              <a:rPr lang="en-US" altLang="zh-CN" sz="2800" b="1" dirty="0"/>
              <a:t>③ for some reason			</a:t>
            </a:r>
            <a:r>
              <a:rPr lang="zh-CN" altLang="en-US" sz="2800" b="1" dirty="0"/>
              <a:t>出于某种原因</a:t>
            </a:r>
            <a:endParaRPr lang="en-US" altLang="zh-CN" sz="2800" b="1" dirty="0"/>
          </a:p>
          <a:p>
            <a:pPr>
              <a:buNone/>
            </a:pPr>
            <a:r>
              <a:rPr lang="zh-CN" altLang="en-US" sz="2800" dirty="0"/>
              <a:t>由于某种原因，他今天不能来。</a:t>
            </a:r>
            <a:endParaRPr lang="en-US" altLang="zh-CN" sz="2800" dirty="0"/>
          </a:p>
          <a:p>
            <a:pPr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For some reason, he couldn’t come today.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E16C8457-48BA-434C-A6F9-60855259A8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2948499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10. cute 			</a:t>
            </a:r>
            <a:r>
              <a:rPr lang="en-US" altLang="zh-CN" sz="3200" b="1" i="1" dirty="0"/>
              <a:t>adj. </a:t>
            </a:r>
            <a:r>
              <a:rPr lang="zh-CN" altLang="en-US" sz="3200" b="1" dirty="0"/>
              <a:t>可爱的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多用来指动物的聪明、漂亮及逗人喜爱。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指人时，多指小孩漂亮及逗人喜爱。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他们有一个可爱的宝宝。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They have a cute baby.</a:t>
            </a:r>
            <a:r>
              <a:rPr lang="en-US" altLang="zh-CN" sz="3200" dirty="0"/>
              <a:t>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administrator\application data\360se6\User Data\temp\sl01080wwnf.jpg">
            <a:extLst>
              <a:ext uri="{FF2B5EF4-FFF2-40B4-BE49-F238E27FC236}">
                <a16:creationId xmlns:a16="http://schemas.microsoft.com/office/drawing/2014/main" id="{E0C1630E-ACC8-4C62-B1BE-C92C126D2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188" y="4894263"/>
            <a:ext cx="18494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9EA94827-0802-4786-BE69-8C27801D42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353943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11.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It’s nice to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hold them in our arms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, and it’s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wonderful to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see them grow up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b="1" dirty="0"/>
              <a:t>hold</a:t>
            </a:r>
            <a:r>
              <a:rPr lang="en-US" altLang="zh-CN" sz="3200" dirty="0"/>
              <a:t> </a:t>
            </a:r>
            <a:r>
              <a:rPr lang="en-US" altLang="zh-CN" sz="3200" b="1" dirty="0"/>
              <a:t>… in one’s arms</a:t>
            </a:r>
            <a:r>
              <a:rPr lang="en-US" altLang="zh-CN" sz="3200" dirty="0"/>
              <a:t>		</a:t>
            </a:r>
            <a:r>
              <a:rPr lang="zh-CN" altLang="en-US" sz="3200" dirty="0"/>
              <a:t>把</a:t>
            </a:r>
            <a:r>
              <a:rPr lang="en-US" altLang="zh-CN" sz="3200" dirty="0"/>
              <a:t>…</a:t>
            </a:r>
            <a:r>
              <a:rPr lang="zh-CN" altLang="en-US" sz="3200" dirty="0"/>
              <a:t>搂住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hold-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她紧紧地抱着女儿。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She held her daughter in her arms tightly.</a:t>
            </a:r>
            <a:r>
              <a:rPr lang="en-US" altLang="zh-CN" sz="3200" dirty="0"/>
              <a:t> </a:t>
            </a:r>
            <a:endParaRPr lang="zh-CN" altLang="en-US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583E7F2-7DBD-2343-88CF-40F4725676A0}"/>
              </a:ext>
            </a:extLst>
          </p:cNvPr>
          <p:cNvSpPr txBox="1"/>
          <p:nvPr/>
        </p:nvSpPr>
        <p:spPr>
          <a:xfrm>
            <a:off x="1403648" y="2581335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held-held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CE3237D3-8C82-4278-BB82-7A89329BB1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476250"/>
            <a:ext cx="8229600" cy="61247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2</a:t>
            </a:r>
            <a:r>
              <a:rPr lang="zh-CN" altLang="en-US" sz="2800" dirty="0"/>
              <a:t>）</a:t>
            </a:r>
            <a:r>
              <a:rPr lang="en-US" altLang="zh-CN" sz="2800" dirty="0"/>
              <a:t>see them grow up</a:t>
            </a:r>
            <a:r>
              <a:rPr lang="en-US" altLang="zh-CN" sz="2800" dirty="0">
                <a:solidFill>
                  <a:srgbClr val="000000"/>
                </a:solidFill>
              </a:rPr>
              <a:t>	</a:t>
            </a:r>
            <a:r>
              <a:rPr lang="zh-CN" altLang="en-US" sz="2800" dirty="0">
                <a:solidFill>
                  <a:srgbClr val="000000"/>
                </a:solidFill>
              </a:rPr>
              <a:t>看着它们长大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					</a:t>
            </a:r>
            <a:r>
              <a:rPr lang="zh-CN" altLang="en-US" sz="2800" dirty="0">
                <a:solidFill>
                  <a:srgbClr val="000000"/>
                </a:solidFill>
              </a:rPr>
              <a:t>（指看到整个过程）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①</a:t>
            </a:r>
            <a:r>
              <a:rPr lang="en-US" altLang="zh-CN" sz="2800" dirty="0"/>
              <a:t>see sb. do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		</a:t>
            </a:r>
            <a:r>
              <a:rPr lang="zh-CN" altLang="en-US" sz="2800" dirty="0"/>
              <a:t>看到某人做某事的全过程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		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②</a:t>
            </a:r>
            <a:r>
              <a:rPr lang="en-US" altLang="zh-CN" sz="2800" dirty="0"/>
              <a:t>see sb. doing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	</a:t>
            </a:r>
            <a:r>
              <a:rPr lang="zh-CN" altLang="en-US" sz="2800" dirty="0"/>
              <a:t>看到某人正在做某事</a:t>
            </a:r>
            <a:r>
              <a:rPr lang="en-US" altLang="zh-CN" sz="2800" dirty="0"/>
              <a:t>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昨天我看见他在花园里干活了。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 saw him work in the garden yesterday.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(</a:t>
            </a:r>
            <a:r>
              <a:rPr lang="zh-CN" altLang="en-US" sz="2800" dirty="0"/>
              <a:t>强调“我看见了”这个事实</a:t>
            </a:r>
            <a:r>
              <a:rPr lang="en-US" altLang="zh-CN" sz="2800" dirty="0"/>
              <a:t>)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昨天我见他正在花园里干活。 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 </a:t>
            </a:r>
            <a:r>
              <a:rPr lang="en-US" altLang="zh-CN" sz="2800" dirty="0">
                <a:solidFill>
                  <a:srgbClr val="FF0000"/>
                </a:solidFill>
              </a:rPr>
              <a:t>I saw him working in the garden yesterday.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（强调</a:t>
            </a:r>
            <a:r>
              <a:rPr lang="en-US" altLang="zh-CN" sz="2800" dirty="0"/>
              <a:t>"</a:t>
            </a:r>
            <a:r>
              <a:rPr lang="zh-CN" altLang="en-US" sz="2800" dirty="0"/>
              <a:t>我见他正干活</a:t>
            </a:r>
            <a:r>
              <a:rPr lang="en-US" altLang="zh-CN" sz="2800" dirty="0"/>
              <a:t>"</a:t>
            </a:r>
            <a:r>
              <a:rPr lang="zh-CN" altLang="en-US" sz="2800" dirty="0"/>
              <a:t>这个动作）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D2EC8E4-270C-9742-988D-1CC60B42EFDE}"/>
              </a:ext>
            </a:extLst>
          </p:cNvPr>
          <p:cNvSpPr/>
          <p:nvPr/>
        </p:nvSpPr>
        <p:spPr>
          <a:xfrm>
            <a:off x="3851920" y="1988840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0" lvl="0" indent="-27305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（侧重动作的完整性，真实性）</a:t>
            </a:r>
            <a:endParaRPr lang="en-US" altLang="zh-CN" sz="2800" kern="0" dirty="0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1A43C78-27A1-A34B-834F-258B4C596D68}"/>
              </a:ext>
            </a:extLst>
          </p:cNvPr>
          <p:cNvSpPr/>
          <p:nvPr/>
        </p:nvSpPr>
        <p:spPr>
          <a:xfrm>
            <a:off x="3851920" y="3015407"/>
            <a:ext cx="5292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（侧重动作的连续性，进行性 ）</a:t>
            </a:r>
            <a:endParaRPr lang="zh-CN" altLang="en-US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CFF12713-8B08-4246-886B-4CC0AE402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250"/>
            <a:ext cx="8064500" cy="466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 dirty="0">
                <a:latin typeface="Times New Roman" panose="02020603050405020304" pitchFamily="18" charset="0"/>
              </a:rPr>
              <a:t>12. Second, we can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learn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responsibility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from</a:t>
            </a:r>
            <a:r>
              <a:rPr lang="zh-CN" altLang="en-US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keeping dogs. </a:t>
            </a: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latin typeface="Times New Roman" panose="02020603050405020304" pitchFamily="18" charset="0"/>
              </a:rPr>
              <a:t>①second		adv. </a:t>
            </a:r>
            <a:r>
              <a:rPr lang="zh-CN" altLang="en-US" sz="3000" dirty="0">
                <a:latin typeface="Times New Roman" panose="02020603050405020304" pitchFamily="18" charset="0"/>
              </a:rPr>
              <a:t>第二，其次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 secondly</a:t>
            </a: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3000" dirty="0">
                <a:latin typeface="Times New Roman" panose="02020603050405020304" pitchFamily="18" charset="0"/>
              </a:rPr>
              <a:t>首先，他是一个学生。第二，他很诚实。第三，他不在那里。不可能是他做的。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First, he is a student. Second, he is honest. Third, he wasn’t there. It’s impossible for him to do that.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documents and settings\administrator\application data\360se6\User Data\temp\235049-14042F43H490.jpg">
            <a:extLst>
              <a:ext uri="{FF2B5EF4-FFF2-40B4-BE49-F238E27FC236}">
                <a16:creationId xmlns:a16="http://schemas.microsoft.com/office/drawing/2014/main" id="{CDF72276-903F-4361-A4B5-50B098520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507" y="5013176"/>
            <a:ext cx="2934298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>
            <a:extLst>
              <a:ext uri="{FF2B5EF4-FFF2-40B4-BE49-F238E27FC236}">
                <a16:creationId xmlns:a16="http://schemas.microsoft.com/office/drawing/2014/main" id="{48663D05-A59E-434B-A311-56DEB1546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280400" cy="5213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②learn ... from		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从</a:t>
            </a:r>
            <a:r>
              <a:rPr lang="en-US" altLang="zh-CN" sz="3200" b="1" dirty="0">
                <a:latin typeface="Times New Roman" panose="02020603050405020304" pitchFamily="18" charset="0"/>
              </a:rPr>
              <a:t>…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学习</a:t>
            </a:r>
            <a:r>
              <a:rPr lang="en-US" altLang="zh-CN" sz="3200" b="1" dirty="0">
                <a:latin typeface="Times New Roman" panose="02020603050405020304" pitchFamily="18" charset="0"/>
              </a:rPr>
              <a:t>…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我们有些决定是错误的，但是吃一堑长一智。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Some of our decisions were wrong, but you have to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learn from your mistakes.</a:t>
            </a:r>
          </a:p>
          <a:p>
            <a:pPr>
              <a:spcBef>
                <a:spcPct val="20000"/>
              </a:spcBef>
            </a:pPr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(A fall into the pit, a gain in your wit )</a:t>
            </a:r>
            <a:endParaRPr lang="en-US" altLang="zh-CN" sz="3200" dirty="0">
              <a:highlight>
                <a:srgbClr val="FFFF00"/>
              </a:highlight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 err="1">
                <a:latin typeface="Times New Roman" panose="02020603050405020304" pitchFamily="18" charset="0"/>
              </a:rPr>
              <a:t>我们可以从阅读中学到很多东西</a:t>
            </a:r>
            <a:r>
              <a:rPr lang="en-US" altLang="zh-CN" sz="3200" dirty="0">
                <a:latin typeface="Times New Roman" panose="02020603050405020304" pitchFamily="18" charset="0"/>
              </a:rPr>
              <a:t>。</a:t>
            </a:r>
          </a:p>
          <a:p>
            <a:pPr>
              <a:spcBef>
                <a:spcPct val="2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We can learn a lot from reading.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E48E852A-BC38-4238-AB61-1DEEB6375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8475" y="1316038"/>
            <a:ext cx="8145463" cy="5472112"/>
          </a:xfrm>
        </p:spPr>
        <p:txBody>
          <a:bodyPr/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根据中文意思完成句子。</a:t>
            </a:r>
            <a:endParaRPr lang="zh-CN" altLang="en-US" sz="30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1. 我们可以从养宠物中学到耐心。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We can _____ patience _____ </a:t>
            </a:r>
            <a:r>
              <a:rPr lang="en-US" altLang="zh-CN" sz="3000"/>
              <a:t>___</a:t>
            </a:r>
            <a:r>
              <a:rPr lang="zh-CN" altLang="en-US" sz="3000"/>
              <a:t>_____pets.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选择最佳答案填空。</a:t>
            </a:r>
            <a:endParaRPr lang="zh-CN" altLang="en-US" sz="30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(    )2. I really hope you can learn something from 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           _____ care of the old.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	A. taking 		B. taken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	C. take 		D. to take</a:t>
            </a: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AC98B9FD-C76C-4A0E-B81C-45D9B5502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9150" y="2459038"/>
            <a:ext cx="49672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00">
                <a:solidFill>
                  <a:srgbClr val="FF0000"/>
                </a:solidFill>
                <a:latin typeface="Times New Roman" panose="02020603050405020304" pitchFamily="18" charset="0"/>
              </a:rPr>
              <a:t>learn            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from     keeping </a:t>
            </a:r>
          </a:p>
        </p:txBody>
      </p:sp>
      <p:sp>
        <p:nvSpPr>
          <p:cNvPr id="21508" name="Text Box 4">
            <a:extLst>
              <a:ext uri="{FF2B5EF4-FFF2-40B4-BE49-F238E27FC236}">
                <a16:creationId xmlns:a16="http://schemas.microsoft.com/office/drawing/2014/main" id="{910F99C9-173B-4215-9B56-687FECF71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3645024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6628" name="矩形 1">
            <a:extLst>
              <a:ext uri="{FF2B5EF4-FFF2-40B4-BE49-F238E27FC236}">
                <a16:creationId xmlns:a16="http://schemas.microsoft.com/office/drawing/2014/main" id="{B6940214-9066-4F0C-AEE1-F742FEEEA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9150" y="5349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629" name="椭圆 4">
            <a:extLst>
              <a:ext uri="{FF2B5EF4-FFF2-40B4-BE49-F238E27FC236}">
                <a16:creationId xmlns:a16="http://schemas.microsoft.com/office/drawing/2014/main" id="{F97CC0BE-8624-4223-B83C-CC1C4E584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75" y="4016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内容占位符 19458">
            <a:extLst>
              <a:ext uri="{FF2B5EF4-FFF2-40B4-BE49-F238E27FC236}">
                <a16:creationId xmlns:a16="http://schemas.microsoft.com/office/drawing/2014/main" id="{4AE0ED93-33B1-4599-BE18-FB5FD76B30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92696"/>
            <a:ext cx="8229600" cy="61247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③respons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b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l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ty 	</a:t>
            </a:r>
          </a:p>
          <a:p>
            <a:r>
              <a:rPr lang="en-US" altLang="zh-CN" sz="2800" b="1" dirty="0"/>
              <a:t>[U]</a:t>
            </a:r>
            <a:r>
              <a:rPr lang="en-US" altLang="zh-CN" sz="2800" b="1" i="1" dirty="0"/>
              <a:t> </a:t>
            </a:r>
            <a:r>
              <a:rPr lang="zh-CN" altLang="en-US" sz="2800" b="1" dirty="0"/>
              <a:t>责任，义务</a:t>
            </a:r>
            <a:endParaRPr lang="en-US" altLang="zh-CN" sz="2800" b="1" dirty="0"/>
          </a:p>
          <a:p>
            <a:r>
              <a:rPr lang="zh-CN" altLang="en-US" sz="2800" b="1" dirty="0"/>
              <a:t>责任感</a:t>
            </a:r>
            <a:endParaRPr lang="zh-CN" altLang="en-US" sz="2800" dirty="0"/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/>
              <a:t>it is one’s responsibility to do </a:t>
            </a:r>
            <a:r>
              <a:rPr lang="en-US" altLang="zh-CN" sz="2800" b="1" dirty="0" err="1"/>
              <a:t>sth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u="sng" dirty="0">
                <a:solidFill>
                  <a:srgbClr val="FF0000"/>
                </a:solidFill>
              </a:rPr>
              <a:t>It’s your responsibility to</a:t>
            </a:r>
            <a:r>
              <a:rPr lang="en-US" altLang="zh-CN" sz="2800" b="1" u="sng" dirty="0"/>
              <a:t> </a:t>
            </a:r>
            <a:r>
              <a:rPr lang="en-US" altLang="zh-CN" sz="2800" b="1" dirty="0"/>
              <a:t>look after your own health.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2800" b="1" dirty="0"/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/>
              <a:t>take responsibility for doing </a:t>
            </a:r>
            <a:r>
              <a:rPr lang="en-US" altLang="zh-CN" sz="2800" b="1" dirty="0" err="1"/>
              <a:t>sth</a:t>
            </a:r>
            <a:endParaRPr lang="en-US" altLang="zh-CN" sz="2800" b="1" dirty="0"/>
          </a:p>
          <a:p>
            <a:pPr marL="0" indent="0">
              <a:buNone/>
            </a:pPr>
            <a:r>
              <a:rPr lang="zh-CN" altLang="en-US" sz="2800" b="1" dirty="0"/>
              <a:t>承担（做）某事的责任</a:t>
            </a:r>
            <a:endParaRPr lang="en-US" altLang="zh-CN" sz="2800" b="1" dirty="0"/>
          </a:p>
          <a:p>
            <a:pPr marL="0" indent="0">
              <a:buNone/>
            </a:pPr>
            <a:r>
              <a:rPr lang="zh-CN" altLang="en-US" sz="2800" b="1" dirty="0"/>
              <a:t>作为班长，你需要承担起维持班级秩序的责任。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/>
              <a:t>As the monitor, you need to </a:t>
            </a:r>
            <a:r>
              <a:rPr lang="en-US" altLang="zh-CN" sz="2800" b="1" u="sng" dirty="0">
                <a:solidFill>
                  <a:srgbClr val="FF0000"/>
                </a:solidFill>
              </a:rPr>
              <a:t>take responsibility for </a:t>
            </a:r>
            <a:r>
              <a:rPr lang="en-US" altLang="zh-CN" sz="2800" b="1" dirty="0"/>
              <a:t>keeping the class in good order. 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FD8DC45-27CA-3F41-9780-60EBA32C6BEF}"/>
              </a:ext>
            </a:extLst>
          </p:cNvPr>
          <p:cNvSpPr/>
          <p:nvPr/>
        </p:nvSpPr>
        <p:spPr>
          <a:xfrm>
            <a:off x="2123728" y="1628800"/>
            <a:ext cx="3804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a sense of responsibility</a:t>
            </a:r>
            <a:endParaRPr lang="zh-CN" altLang="en-US" sz="1600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内容占位符 19458">
            <a:extLst>
              <a:ext uri="{FF2B5EF4-FFF2-40B4-BE49-F238E27FC236}">
                <a16:creationId xmlns:a16="http://schemas.microsoft.com/office/drawing/2014/main" id="{4AE0ED93-33B1-4599-BE18-FB5FD76B30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92696"/>
            <a:ext cx="8229600" cy="457356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③responsibility 	</a:t>
            </a:r>
          </a:p>
          <a:p>
            <a:r>
              <a:rPr lang="en-US" altLang="zh-CN" sz="2800" b="1" dirty="0"/>
              <a:t>[C]</a:t>
            </a:r>
            <a:r>
              <a:rPr lang="en-US" altLang="zh-CN" sz="2800" b="1" i="1" dirty="0"/>
              <a:t> 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各自的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职责</a:t>
            </a:r>
            <a:r>
              <a:rPr lang="en-US" altLang="zh-CN" sz="2800" b="1" dirty="0"/>
              <a:t>;</a:t>
            </a:r>
            <a:r>
              <a:rPr lang="zh-CN" altLang="en-US" sz="2800" b="1" dirty="0"/>
              <a:t>任务</a:t>
            </a:r>
            <a:endParaRPr lang="en-US" altLang="zh-CN" sz="2800" b="1" dirty="0"/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My responsibilities include answering the phone and dealing with customer complaints.</a:t>
            </a:r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responsible		 </a:t>
            </a:r>
          </a:p>
          <a:p>
            <a:pPr marL="0" indent="0">
              <a:buNone/>
            </a:pPr>
            <a:r>
              <a:rPr lang="en-US" altLang="zh-CN" sz="2800" dirty="0"/>
              <a:t>adj.</a:t>
            </a:r>
            <a:r>
              <a:rPr lang="zh-CN" altLang="en-US" sz="2800" dirty="0"/>
              <a:t>负有责任的；有责任心的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/>
          </a:p>
        </p:txBody>
      </p:sp>
      <p:pic>
        <p:nvPicPr>
          <p:cNvPr id="27650" name="Picture 4" descr="88171359393402328">
            <a:extLst>
              <a:ext uri="{FF2B5EF4-FFF2-40B4-BE49-F238E27FC236}">
                <a16:creationId xmlns:a16="http://schemas.microsoft.com/office/drawing/2014/main" id="{B4B185A1-36D9-4F9A-BF3C-28BD95089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12440"/>
            <a:ext cx="1619672" cy="1727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FD8DC45-27CA-3F41-9780-60EBA32C6BEF}"/>
              </a:ext>
            </a:extLst>
          </p:cNvPr>
          <p:cNvSpPr/>
          <p:nvPr/>
        </p:nvSpPr>
        <p:spPr>
          <a:xfrm>
            <a:off x="465292" y="1754574"/>
            <a:ext cx="2956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pl. responsibilities</a:t>
            </a:r>
            <a:endParaRPr lang="zh-CN" altLang="en-US" sz="1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8547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A91F822-01C6-407A-85AE-FF67AB02334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229600" cy="5176802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13. feed 	  </a:t>
            </a:r>
            <a:r>
              <a:rPr lang="en-US" altLang="zh-CN" sz="2800" b="1" dirty="0" err="1"/>
              <a:t>vt.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给（人或动物）食物；喂养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feed –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Have you </a:t>
            </a:r>
            <a:r>
              <a:rPr lang="en-US" altLang="zh-CN" sz="2800" b="1" dirty="0">
                <a:solidFill>
                  <a:srgbClr val="FF0000"/>
                </a:solidFill>
              </a:rPr>
              <a:t>fed the cat</a:t>
            </a:r>
            <a:r>
              <a:rPr lang="en-US" altLang="zh-CN" sz="2800" b="1" dirty="0"/>
              <a:t>?</a:t>
            </a:r>
            <a:endParaRPr lang="zh-CN" altLang="en-US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			</a:t>
            </a:r>
            <a:r>
              <a:rPr lang="zh-CN" altLang="en-US" sz="2800" b="1" dirty="0">
                <a:solidFill>
                  <a:srgbClr val="FF0000"/>
                </a:solidFill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</a:rPr>
              <a:t>feed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to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/>
              <a:t>sb./</a:t>
            </a:r>
            <a:r>
              <a:rPr lang="en-US" altLang="zh-CN" sz="2800" dirty="0" err="1"/>
              <a:t>sth</a:t>
            </a:r>
            <a:r>
              <a:rPr lang="en-US" altLang="zh-CN" sz="2800" dirty="0">
                <a:solidFill>
                  <a:srgbClr val="0000FF"/>
                </a:solidFill>
              </a:rPr>
              <a:t>	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0000FF"/>
                </a:solidFill>
              </a:rPr>
              <a:t>			</a:t>
            </a:r>
            <a:r>
              <a:rPr lang="zh-CN" altLang="en-US" sz="2800" dirty="0">
                <a:solidFill>
                  <a:srgbClr val="0000FF"/>
                </a:solidFill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</a:rPr>
              <a:t>feed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/>
              <a:t>sb./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 </a:t>
            </a:r>
            <a:r>
              <a:rPr lang="en-US" altLang="zh-CN" sz="2800" b="1" dirty="0">
                <a:solidFill>
                  <a:srgbClr val="FF0000"/>
                </a:solidFill>
              </a:rPr>
              <a:t>on/with </a:t>
            </a:r>
            <a:r>
              <a:rPr lang="en-US" altLang="zh-CN" sz="2800" dirty="0" err="1"/>
              <a:t>sth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我们经常喂羊吃草。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We often feed the sheep on grass.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= We often feed grass to the sheep.</a:t>
            </a:r>
          </a:p>
          <a:p>
            <a:pPr marL="0" indent="0">
              <a:buNone/>
            </a:pPr>
            <a:r>
              <a:rPr lang="zh-CN" altLang="en-US" sz="2800" b="1" dirty="0"/>
              <a:t>吃得好的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吃得不好的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well-fed/poorly-fed</a:t>
            </a:r>
          </a:p>
        </p:txBody>
      </p:sp>
      <p:pic>
        <p:nvPicPr>
          <p:cNvPr id="28674" name="图片 2">
            <a:extLst>
              <a:ext uri="{FF2B5EF4-FFF2-40B4-BE49-F238E27FC236}">
                <a16:creationId xmlns:a16="http://schemas.microsoft.com/office/drawing/2014/main" id="{94387B6F-BEBC-4589-AFD5-A8D911DDC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413" y="4510088"/>
            <a:ext cx="22352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CF8AE5D3-DCC7-3444-896C-6187DDDEA568}"/>
              </a:ext>
            </a:extLst>
          </p:cNvPr>
          <p:cNvSpPr txBox="1"/>
          <p:nvPr/>
        </p:nvSpPr>
        <p:spPr>
          <a:xfrm>
            <a:off x="1403648" y="1124744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fed-fed</a:t>
            </a:r>
            <a:endParaRPr kumimoji="1"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6B19326-70D6-6C4F-B9EF-B15C93DAD6E0}"/>
              </a:ext>
            </a:extLst>
          </p:cNvPr>
          <p:cNvSpPr/>
          <p:nvPr/>
        </p:nvSpPr>
        <p:spPr>
          <a:xfrm>
            <a:off x="421270" y="2154785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用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r>
              <a:rPr lang="zh-CN" altLang="en-US" sz="2800" b="1" dirty="0">
                <a:solidFill>
                  <a:srgbClr val="0000FF"/>
                </a:solidFill>
              </a:rPr>
              <a:t>喂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endParaRPr lang="zh-CN" altLang="en-US" sz="2800" b="1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3882F30-1A5A-2F4B-B71D-E1B471325F29}"/>
              </a:ext>
            </a:extLst>
          </p:cNvPr>
          <p:cNvSpPr/>
          <p:nvPr/>
        </p:nvSpPr>
        <p:spPr>
          <a:xfrm>
            <a:off x="421270" y="2691402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>
                <a:solidFill>
                  <a:srgbClr val="0000FF"/>
                </a:solidFill>
              </a:rPr>
              <a:t>把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r>
              <a:rPr lang="zh-CN" altLang="en-US" sz="2800" b="1" dirty="0">
                <a:solidFill>
                  <a:srgbClr val="0000FF"/>
                </a:solidFill>
              </a:rPr>
              <a:t>喂给某人</a:t>
            </a:r>
            <a:r>
              <a:rPr lang="en-US" altLang="zh-CN" sz="2800" b="1" dirty="0">
                <a:solidFill>
                  <a:srgbClr val="0000FF"/>
                </a:solidFill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</a:rPr>
              <a:t>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6446D49-8EBA-4E0A-935C-06D8BDE02C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544" y="987312"/>
            <a:ext cx="8496944" cy="3332707"/>
          </a:xfrm>
        </p:spPr>
        <p:txBody>
          <a:bodyPr wrap="square">
            <a:spAutoFit/>
          </a:bodyPr>
          <a:lstStyle/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/>
              <a:t>14. a</a:t>
            </a:r>
            <a:r>
              <a:rPr lang="en-US" altLang="zh-CN" sz="2800" b="1" dirty="0">
                <a:highlight>
                  <a:srgbClr val="FFFF00"/>
                </a:highlight>
              </a:rPr>
              <a:t>cc</a:t>
            </a:r>
            <a:r>
              <a:rPr lang="en-US" altLang="zh-CN" sz="2800" b="1" dirty="0"/>
              <a:t>ording </a:t>
            </a:r>
            <a:r>
              <a:rPr lang="en-US" altLang="zh-CN" sz="2800" b="1" dirty="0">
                <a:highlight>
                  <a:srgbClr val="FFFF00"/>
                </a:highlight>
              </a:rPr>
              <a:t>to</a:t>
            </a:r>
            <a:r>
              <a:rPr lang="en-US" altLang="zh-CN" sz="2800" b="1" dirty="0"/>
              <a:t> 		</a:t>
            </a:r>
            <a:r>
              <a:rPr lang="en-US" altLang="zh-CN" sz="2800" b="1" i="1" dirty="0"/>
              <a:t>prep.</a:t>
            </a:r>
            <a:r>
              <a:rPr lang="zh-CN" altLang="en-US" sz="2800" b="1" i="1" dirty="0"/>
              <a:t> </a:t>
            </a:r>
            <a:endParaRPr lang="en-US" altLang="zh-CN" sz="2800" b="1" i="1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b="1" dirty="0"/>
              <a:t>①据（ ⋯ 所说）</a:t>
            </a:r>
            <a:endParaRPr lang="en-US" altLang="zh-CN" sz="2800" b="1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按照警方说法，他被利刃所杀。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According to </a:t>
            </a:r>
            <a:r>
              <a:rPr lang="en-US" altLang="zh-CN" sz="2800" dirty="0"/>
              <a:t>the police, he was killed by a sharp weapon.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 dirty="0"/>
              <a:t>②取决于，根据</a:t>
            </a:r>
            <a:endParaRPr lang="en-US" altLang="zh-CN" sz="28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 dirty="0"/>
              <a:t>You will be paid </a:t>
            </a:r>
            <a:r>
              <a:rPr lang="en-US" altLang="zh-CN" sz="2800" b="1" i="1" dirty="0">
                <a:solidFill>
                  <a:srgbClr val="FF0000"/>
                </a:solidFill>
              </a:rPr>
              <a:t>according to </a:t>
            </a:r>
            <a:r>
              <a:rPr lang="en-US" altLang="zh-CN" sz="2800" dirty="0"/>
              <a:t>the amount of work you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99538378-27A8-414B-AA0F-29D6C6B663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5425" y="1251634"/>
            <a:ext cx="7868865" cy="2074414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15. care for		</a:t>
            </a:r>
            <a:r>
              <a:rPr lang="zh-CN" altLang="en-US" sz="2800" b="1" dirty="0"/>
              <a:t>照顾；照料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= take care of = look after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我去上海时请帮我照顾我的宠物狗。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Please care for my pet dog when I go to Shanghai.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内容占位符 18434">
            <a:extLst>
              <a:ext uri="{FF2B5EF4-FFF2-40B4-BE49-F238E27FC236}">
                <a16:creationId xmlns:a16="http://schemas.microsoft.com/office/drawing/2014/main" id="{BC10AAB3-3716-244A-A531-06F317931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567" y="3507518"/>
            <a:ext cx="7868865" cy="155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kern="0" dirty="0"/>
              <a:t>16. *faithfully 		</a:t>
            </a:r>
            <a:r>
              <a:rPr lang="en-US" altLang="zh-CN" sz="2800" b="1" i="1" kern="0" dirty="0"/>
              <a:t>adv. </a:t>
            </a:r>
            <a:r>
              <a:rPr lang="zh-CN" altLang="en-US" sz="2800" b="1" kern="0" dirty="0"/>
              <a:t>忠实地；忠诚地 </a:t>
            </a:r>
            <a:endParaRPr lang="en-US" altLang="zh-CN" sz="2800" b="1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他忠心耿耿地为这一家人服务了四十年。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 He served the family faithfully for 40 years.</a:t>
            </a:r>
            <a:endParaRPr lang="zh-CN" altLang="en-US" sz="2800" kern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4D4B76B-2007-4343-9867-484BFB584A9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8569325" cy="2357568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 dirty="0"/>
              <a:t>17. So I think </a:t>
            </a:r>
            <a:r>
              <a:rPr lang="en-US" altLang="zh-CN" sz="3200" b="1" dirty="0">
                <a:solidFill>
                  <a:srgbClr val="FF3300"/>
                </a:solidFill>
              </a:rPr>
              <a:t>it’s a good idea to</a:t>
            </a:r>
            <a:r>
              <a:rPr lang="en-US" altLang="zh-CN" sz="3200" b="1" dirty="0"/>
              <a:t> keep pet dogs.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所以我觉得养宠物是一个好主意。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it’s a good idea to do </a:t>
            </a:r>
            <a:r>
              <a:rPr lang="en-US" altLang="zh-CN" sz="3200" dirty="0" err="1">
                <a:solidFill>
                  <a:srgbClr val="0000FF"/>
                </a:solidFill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</a:rPr>
              <a:t> 	</a:t>
            </a:r>
            <a:r>
              <a:rPr lang="zh-CN" altLang="en-US" sz="3200" dirty="0">
                <a:solidFill>
                  <a:srgbClr val="0000FF"/>
                </a:solidFill>
              </a:rPr>
              <a:t>做某事是一个好主意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sp>
        <p:nvSpPr>
          <p:cNvPr id="3" name="内容占位符 18434">
            <a:extLst>
              <a:ext uri="{FF2B5EF4-FFF2-40B4-BE49-F238E27FC236}">
                <a16:creationId xmlns:a16="http://schemas.microsoft.com/office/drawing/2014/main" id="{3915D9CC-230F-844D-8C29-D18E2F654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729983"/>
            <a:ext cx="8136582" cy="201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kern="0" dirty="0"/>
              <a:t>18. sofa 			</a:t>
            </a:r>
            <a:r>
              <a:rPr lang="en-US" altLang="zh-CN" sz="3200" b="1" i="1" kern="0" dirty="0"/>
              <a:t>[C] </a:t>
            </a:r>
            <a:r>
              <a:rPr lang="zh-CN" altLang="en-US" sz="3200" b="1" kern="0" dirty="0"/>
              <a:t>长沙发 </a:t>
            </a:r>
            <a:endParaRPr lang="en-US" altLang="zh-CN" sz="3200" b="1" kern="0" dirty="0"/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 kern="0" dirty="0"/>
              <a:t>我的女儿在沙发上睡着了。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My daughter was asleep on the sofa.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3BF3AA1B-C113-4EE5-AE9C-2DD13C4F19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549275"/>
            <a:ext cx="8153400" cy="5693866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19. noisy 		</a:t>
            </a:r>
            <a:r>
              <a:rPr lang="en-US" altLang="zh-CN" sz="2800" b="1" i="1" dirty="0"/>
              <a:t>adj. </a:t>
            </a:r>
            <a:r>
              <a:rPr lang="zh-CN" altLang="en-US" sz="2800" b="1" dirty="0"/>
              <a:t>吵闹的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这个地方很喧闹，我们找个安静的地方吧。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This place is very noisy. Let's find a quiet place.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noise 			n.</a:t>
            </a:r>
            <a:r>
              <a:rPr lang="zh-CN" altLang="en-US" sz="2800" b="1" dirty="0"/>
              <a:t> 噪音，嘈杂声，响声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一般</a:t>
            </a:r>
            <a:r>
              <a:rPr lang="en-US" altLang="zh-CN" sz="2800" dirty="0">
                <a:solidFill>
                  <a:srgbClr val="0000FF"/>
                </a:solidFill>
              </a:rPr>
              <a:t>[U]</a:t>
            </a:r>
            <a:r>
              <a:rPr lang="zh-CN" altLang="en-US" sz="2800" dirty="0">
                <a:solidFill>
                  <a:srgbClr val="0000FF"/>
                </a:solidFill>
              </a:rPr>
              <a:t>，但当表示“某种声音”时，则</a:t>
            </a:r>
            <a:r>
              <a:rPr lang="en-US" altLang="zh-CN" sz="2800" dirty="0">
                <a:solidFill>
                  <a:srgbClr val="0000FF"/>
                </a:solidFill>
              </a:rPr>
              <a:t>[C]</a:t>
            </a:r>
            <a:r>
              <a:rPr lang="zh-CN" altLang="en-US" sz="2800" dirty="0">
                <a:solidFill>
                  <a:srgbClr val="0000FF"/>
                </a:solidFill>
              </a:rPr>
              <a:t>。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制造噪音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噪音污染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这课堂太吵了。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There is too much noise in this class.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响声把他吵醒了。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A noise woke him up. </a:t>
            </a:r>
          </a:p>
        </p:txBody>
      </p:sp>
      <p:pic>
        <p:nvPicPr>
          <p:cNvPr id="34818" name="图片 1">
            <a:extLst>
              <a:ext uri="{FF2B5EF4-FFF2-40B4-BE49-F238E27FC236}">
                <a16:creationId xmlns:a16="http://schemas.microsoft.com/office/drawing/2014/main" id="{5B043778-69DA-439B-A7BD-E222DB9D6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951413"/>
            <a:ext cx="2633663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6DCFDF2-7006-944B-ACD9-35E58375A039}"/>
              </a:ext>
            </a:extLst>
          </p:cNvPr>
          <p:cNvSpPr/>
          <p:nvPr/>
        </p:nvSpPr>
        <p:spPr>
          <a:xfrm>
            <a:off x="3203848" y="3067160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make </a:t>
            </a:r>
            <a:r>
              <a:rPr lang="en-US" altLang="zh-CN" sz="2800" kern="0" dirty="0">
                <a:solidFill>
                  <a:srgbClr val="FF0000"/>
                </a:solidFill>
                <a:latin typeface="Times New Roman"/>
                <a:ea typeface="宋体"/>
              </a:rPr>
              <a:t>a</a:t>
            </a:r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 noise		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82D3E79-3379-E14A-8335-1851A56C4C6C}"/>
              </a:ext>
            </a:extLst>
          </p:cNvPr>
          <p:cNvSpPr/>
          <p:nvPr/>
        </p:nvSpPr>
        <p:spPr>
          <a:xfrm>
            <a:off x="3203848" y="3590380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noise pollution		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8BF38D6C-7751-41B2-9371-419BF8118A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476672"/>
            <a:ext cx="8648700" cy="6210931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20.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Nearly</a:t>
            </a:r>
            <a:r>
              <a:rPr lang="en-US" altLang="zh-CN" sz="2800" b="1" dirty="0">
                <a:ea typeface="MS Gothic" panose="020B0609070205080204" pitchFamily="49" charset="-128"/>
              </a:rPr>
              <a:t> all dogs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bark at strangers</a:t>
            </a:r>
            <a:r>
              <a:rPr lang="en-US" altLang="zh-CN" sz="2800" b="1" dirty="0">
                <a:ea typeface="MS Gothic" panose="020B0609070205080204" pitchFamily="49" charset="-128"/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/>
              <a:t>几乎所有的狗都朝陌生人吠叫。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① </a:t>
            </a:r>
            <a:r>
              <a:rPr lang="en-US" altLang="zh-CN" sz="2800" dirty="0"/>
              <a:t>nearly 		</a:t>
            </a:r>
            <a:r>
              <a:rPr lang="en-US" altLang="zh-CN" sz="2800" i="1" dirty="0"/>
              <a:t>adv. </a:t>
            </a:r>
            <a:r>
              <a:rPr lang="zh-CN" altLang="en-US" sz="2800" dirty="0"/>
              <a:t>几乎；差不多 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=almost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已经快</a:t>
            </a:r>
            <a:r>
              <a:rPr lang="en-US" altLang="zh-CN" sz="2800" dirty="0"/>
              <a:t>8</a:t>
            </a:r>
            <a:r>
              <a:rPr lang="zh-CN" altLang="en-US" sz="2800" dirty="0"/>
              <a:t>点钟了。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It was nearly 8 o’clock.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⚠️not</a:t>
            </a:r>
            <a:r>
              <a:rPr lang="zh-CN" altLang="en-US" sz="2800" dirty="0">
                <a:solidFill>
                  <a:srgbClr val="FF0000"/>
                </a:solidFill>
              </a:rPr>
              <a:t>可以置于</a:t>
            </a:r>
            <a:r>
              <a:rPr lang="en-US" altLang="zh-CN" sz="2800" dirty="0">
                <a:solidFill>
                  <a:srgbClr val="FF0000"/>
                </a:solidFill>
              </a:rPr>
              <a:t>nearly</a:t>
            </a:r>
            <a:r>
              <a:rPr lang="zh-CN" altLang="en-US" sz="2800" dirty="0">
                <a:solidFill>
                  <a:srgbClr val="FF0000"/>
                </a:solidFill>
              </a:rPr>
              <a:t>之前，但不能置于</a:t>
            </a:r>
            <a:r>
              <a:rPr lang="en-US" altLang="zh-CN" sz="2800" dirty="0">
                <a:solidFill>
                  <a:srgbClr val="FF0000"/>
                </a:solidFill>
              </a:rPr>
              <a:t>almost</a:t>
            </a:r>
            <a:r>
              <a:rPr lang="zh-CN" altLang="en-US" sz="2800" dirty="0">
                <a:solidFill>
                  <a:srgbClr val="FF0000"/>
                </a:solidFill>
              </a:rPr>
              <a:t>之前。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但是</a:t>
            </a:r>
            <a:r>
              <a:rPr lang="en-US" altLang="zh-CN" sz="2800" dirty="0">
                <a:solidFill>
                  <a:srgbClr val="FF0000"/>
                </a:solidFill>
              </a:rPr>
              <a:t>nearly</a:t>
            </a:r>
            <a:r>
              <a:rPr lang="zh-CN" altLang="en-US" sz="2800" dirty="0">
                <a:solidFill>
                  <a:srgbClr val="FF0000"/>
                </a:solidFill>
              </a:rPr>
              <a:t>之后不能用否定意义的词。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他长得一点都没有他弟弟好看。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He’s </a:t>
            </a:r>
            <a:r>
              <a:rPr lang="en-US" altLang="zh-CN" sz="2800" dirty="0">
                <a:solidFill>
                  <a:srgbClr val="FF0000"/>
                </a:solidFill>
              </a:rPr>
              <a:t>not</a:t>
            </a:r>
            <a:r>
              <a:rPr lang="en-US" altLang="zh-CN" sz="2800" dirty="0"/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nearly</a:t>
            </a:r>
            <a:r>
              <a:rPr lang="en-US" altLang="zh-CN" sz="2800" dirty="0"/>
              <a:t> as good-looking as his brother.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他几乎什么都没做。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He has </a:t>
            </a:r>
            <a:r>
              <a:rPr lang="en-US" altLang="zh-CN" sz="2800" b="1" dirty="0">
                <a:solidFill>
                  <a:srgbClr val="FF0000"/>
                </a:solidFill>
              </a:rPr>
              <a:t>almost</a:t>
            </a:r>
            <a:r>
              <a:rPr lang="en-US" altLang="zh-CN" sz="2800" dirty="0"/>
              <a:t> done </a:t>
            </a:r>
            <a:r>
              <a:rPr lang="en-US" altLang="zh-CN" sz="2800" dirty="0">
                <a:solidFill>
                  <a:srgbClr val="FF0000"/>
                </a:solidFill>
              </a:rPr>
              <a:t>nothing</a:t>
            </a:r>
            <a:r>
              <a:rPr lang="en-US" altLang="zh-CN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8BF38D6C-7751-41B2-9371-419BF8118A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620688"/>
            <a:ext cx="8648700" cy="2074414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20.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Nearly</a:t>
            </a:r>
            <a:r>
              <a:rPr lang="en-US" altLang="zh-CN" sz="2800" b="1" dirty="0">
                <a:ea typeface="MS Gothic" panose="020B0609070205080204" pitchFamily="49" charset="-128"/>
              </a:rPr>
              <a:t> all dogs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bark at strangers</a:t>
            </a:r>
            <a:r>
              <a:rPr lang="en-US" altLang="zh-CN" sz="2800" b="1" dirty="0">
                <a:ea typeface="MS Gothic" panose="020B0609070205080204" pitchFamily="49" charset="-128"/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② bark at		</a:t>
            </a:r>
            <a:r>
              <a:rPr lang="zh-CN" altLang="en-US" sz="2800" dirty="0"/>
              <a:t>（狗）对</a:t>
            </a:r>
            <a:r>
              <a:rPr lang="en-US" altLang="zh-CN" sz="2800" dirty="0"/>
              <a:t>……</a:t>
            </a:r>
            <a:r>
              <a:rPr lang="zh-CN" altLang="en-US" sz="2800" dirty="0"/>
              <a:t>吠叫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狗总是对着陌生人汪汪叫。 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Dogs always bark at strangers. </a:t>
            </a:r>
          </a:p>
        </p:txBody>
      </p:sp>
      <p:pic>
        <p:nvPicPr>
          <p:cNvPr id="35842" name="Picture 2" descr="http://www.my.gov.cn/image20090724/177014.jpg">
            <a:extLst>
              <a:ext uri="{FF2B5EF4-FFF2-40B4-BE49-F238E27FC236}">
                <a16:creationId xmlns:a16="http://schemas.microsoft.com/office/drawing/2014/main" id="{EBA180C9-F87E-4DCE-B6AE-3BA58C347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9254"/>
            <a:ext cx="3068638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内容占位符 16386">
            <a:extLst>
              <a:ext uri="{FF2B5EF4-FFF2-40B4-BE49-F238E27FC236}">
                <a16:creationId xmlns:a16="http://schemas.microsoft.com/office/drawing/2014/main" id="{82811CE8-CBBC-304B-8364-6829DA761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931" y="2852936"/>
            <a:ext cx="8229600" cy="414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/>
              <a:t>③stranger 		</a:t>
            </a:r>
            <a:r>
              <a:rPr lang="en-US" altLang="zh-CN" sz="2800" i="1" kern="0" dirty="0"/>
              <a:t>[C] </a:t>
            </a:r>
            <a:r>
              <a:rPr lang="zh-CN" altLang="en-US" sz="2800" kern="0" dirty="0"/>
              <a:t>陌生人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/>
              <a:t>    strange		adj. </a:t>
            </a:r>
            <a:r>
              <a:rPr lang="zh-CN" altLang="en-US" sz="2800" kern="0" dirty="0"/>
              <a:t>奇怪的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那个孩子看见陌生人便跑掉了。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The child ran off when he saw a stranger.</a:t>
            </a:r>
          </a:p>
          <a:p>
            <a:r>
              <a:rPr lang="en-US" altLang="zh-CN" sz="2800" b="1" kern="0" dirty="0">
                <a:solidFill>
                  <a:srgbClr val="FF0000"/>
                </a:solidFill>
              </a:rPr>
              <a:t>be no stranger to </a:t>
            </a:r>
            <a:r>
              <a:rPr lang="en-US" altLang="zh-CN" sz="2800" b="1" kern="0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kern="0" dirty="0">
                <a:solidFill>
                  <a:srgbClr val="FF0000"/>
                </a:solidFill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有过很多某事的经历，对某事不陌生</a:t>
            </a:r>
            <a:endParaRPr lang="en-US" altLang="zh-CN" sz="2800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kern="0" dirty="0"/>
              <a:t>他的计算机很在行。</a:t>
            </a:r>
            <a:endParaRPr lang="en-US" altLang="zh-CN" sz="2800" b="1" kern="0" dirty="0"/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2800" kern="0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7D44315-2428-7949-9C76-13C402B77D5F}"/>
              </a:ext>
            </a:extLst>
          </p:cNvPr>
          <p:cNvSpPr txBox="1"/>
          <p:nvPr/>
        </p:nvSpPr>
        <p:spPr>
          <a:xfrm>
            <a:off x="3706796" y="5877272"/>
            <a:ext cx="4984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+mn-lt"/>
              </a:rPr>
              <a:t>He is no stranger to computers.</a:t>
            </a:r>
            <a:endParaRPr kumimoji="1" lang="zh-CN" altLang="en-US" sz="28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008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内容占位符 16386">
            <a:extLst>
              <a:ext uri="{FF2B5EF4-FFF2-40B4-BE49-F238E27FC236}">
                <a16:creationId xmlns:a16="http://schemas.microsoft.com/office/drawing/2014/main" id="{033CD0EC-4593-4FEC-A1BF-9C29845626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1340" y="764704"/>
            <a:ext cx="7941320" cy="1770741"/>
          </a:xfrm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/>
              <a:t>20. all night	</a:t>
            </a:r>
            <a:r>
              <a:rPr lang="zh-CN" altLang="en-US" sz="2800" b="1" dirty="0"/>
              <a:t>整夜；通宵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她整夜未睡，满脑子都想着她的未来。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She spent all night thinking about the future.</a:t>
            </a:r>
          </a:p>
        </p:txBody>
      </p:sp>
      <p:sp>
        <p:nvSpPr>
          <p:cNvPr id="4" name="内容占位符 16386">
            <a:extLst>
              <a:ext uri="{FF2B5EF4-FFF2-40B4-BE49-F238E27FC236}">
                <a16:creationId xmlns:a16="http://schemas.microsoft.com/office/drawing/2014/main" id="{61D2F03D-2386-384C-ACDA-931B5294F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340" y="2768284"/>
            <a:ext cx="8229600" cy="259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kern="0" dirty="0"/>
              <a:t>21. This </a:t>
            </a:r>
            <a:r>
              <a:rPr lang="en-US" altLang="zh-CN" sz="2800" b="1" kern="0" dirty="0">
                <a:solidFill>
                  <a:srgbClr val="FF3300"/>
                </a:solidFill>
              </a:rPr>
              <a:t>stops people from getting</a:t>
            </a:r>
            <a:r>
              <a:rPr lang="en-US" altLang="zh-CN" sz="2800" b="1" kern="0" dirty="0"/>
              <a:t> any sleep.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0000FF"/>
                </a:solidFill>
              </a:rPr>
              <a:t>stop / keep /prevent sb. from doing </a:t>
            </a:r>
            <a:r>
              <a:rPr lang="en-US" altLang="zh-CN" sz="2800" kern="0" dirty="0" err="1">
                <a:solidFill>
                  <a:srgbClr val="0000FF"/>
                </a:solidFill>
              </a:rPr>
              <a:t>sth</a:t>
            </a:r>
            <a:r>
              <a:rPr lang="en-US" altLang="zh-CN" sz="2800" kern="0" dirty="0">
                <a:solidFill>
                  <a:srgbClr val="0000FF"/>
                </a:solidFill>
              </a:rPr>
              <a:t>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>
                <a:solidFill>
                  <a:srgbClr val="0000FF"/>
                </a:solidFill>
              </a:rPr>
              <a:t>阻止某人做某事</a:t>
            </a:r>
            <a:endParaRPr lang="en-US" altLang="zh-CN" sz="2800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任何事都阻挡不了我们到那里去。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Nothing will stop / keep / prevent us from going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8D8732EA-0D6C-4C50-89BA-DA7AED3D3C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504" y="620688"/>
            <a:ext cx="9036495" cy="5304016"/>
          </a:xfr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22. </a:t>
            </a:r>
            <a:r>
              <a:rPr lang="zh-CN" altLang="en-US" sz="2800" b="1" dirty="0">
                <a:solidFill>
                  <a:srgbClr val="FF0000"/>
                </a:solidFill>
              </a:rPr>
              <a:t>Not all </a:t>
            </a:r>
            <a:r>
              <a:rPr lang="zh-CN" altLang="en-US" sz="2800" b="1" dirty="0"/>
              <a:t>dogs are friendly. </a:t>
            </a:r>
            <a:endParaRPr lang="en-US" altLang="zh-CN" sz="2800" b="1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not all </a:t>
            </a:r>
            <a:r>
              <a:rPr lang="en-US" altLang="zh-CN" sz="2800" dirty="0"/>
              <a:t>	</a:t>
            </a:r>
            <a:r>
              <a:rPr lang="zh-CN" altLang="en-US" sz="2800" dirty="0"/>
              <a:t>不全是；并非所有都</a:t>
            </a:r>
            <a:endParaRPr lang="en-US" altLang="zh-CN" sz="2800" dirty="0"/>
          </a:p>
          <a:p>
            <a:pPr>
              <a:lnSpc>
                <a:spcPct val="120000"/>
              </a:lnSpc>
            </a:pPr>
            <a:r>
              <a:rPr lang="zh-CN" altLang="en-US" sz="2800" dirty="0"/>
              <a:t>表示</a:t>
            </a:r>
            <a:r>
              <a:rPr lang="zh-CN" altLang="en-US" sz="2800" dirty="0">
                <a:solidFill>
                  <a:srgbClr val="FF0000"/>
                </a:solidFill>
                <a:highlight>
                  <a:srgbClr val="FFFF00"/>
                </a:highlight>
              </a:rPr>
              <a:t>部分否定</a:t>
            </a:r>
            <a:endParaRPr lang="en-US" altLang="zh-CN" sz="28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不是所有的学生都喜欢这部戏剧。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Not all students like this play.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=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All students do not like this play. 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not all= all … not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⚠️</a:t>
            </a:r>
            <a:r>
              <a:rPr lang="zh-CN" altLang="en-US" sz="2800" b="1" dirty="0"/>
              <a:t>此处也是部分否定，不要翻译成“所有的学生都不喜欢这部戏剧”，如果要表示</a:t>
            </a:r>
            <a:r>
              <a:rPr lang="zh-CN" altLang="en-US" sz="2800" b="1" dirty="0">
                <a:highlight>
                  <a:srgbClr val="FFFF00"/>
                </a:highlight>
              </a:rPr>
              <a:t>全部否定</a:t>
            </a:r>
            <a:r>
              <a:rPr lang="zh-CN" altLang="en-US" sz="2800" b="1" dirty="0"/>
              <a:t>，应该这样说</a:t>
            </a:r>
            <a:r>
              <a:rPr lang="zh-CN" altLang="en-US" sz="2800" dirty="0"/>
              <a:t>：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None of the students like this play.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7C2EB4-D531-4145-96BA-430218AE2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639" y="692696"/>
            <a:ext cx="8719361" cy="517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0000FF"/>
                </a:solidFill>
              </a:rPr>
              <a:t>【拓展】</a:t>
            </a:r>
            <a:endParaRPr lang="en-US" altLang="zh-CN" sz="2800" kern="0" dirty="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英语中表达“全体”意义的代词有all, both, everyone,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everybody, everything 等，当它们与not连用时，表示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部分否定。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不是每个人都通过了这次考试。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FF0000"/>
                </a:solidFill>
              </a:rPr>
              <a:t>Not</a:t>
            </a:r>
            <a:r>
              <a:rPr lang="zh-CN" altLang="en-US" sz="2800" kern="0" dirty="0"/>
              <a:t> </a:t>
            </a:r>
            <a:r>
              <a:rPr lang="zh-CN" altLang="en-US" sz="2800" kern="0" dirty="0">
                <a:solidFill>
                  <a:srgbClr val="FF0000"/>
                </a:solidFill>
              </a:rPr>
              <a:t>everyone</a:t>
            </a:r>
            <a:r>
              <a:rPr lang="zh-CN" altLang="en-US" sz="2800" kern="0" dirty="0"/>
              <a:t> passed this exam.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kern="0" dirty="0"/>
              <a:t>= </a:t>
            </a:r>
            <a:r>
              <a:rPr lang="en-US" altLang="zh-CN" sz="2800" kern="0" dirty="0">
                <a:solidFill>
                  <a:srgbClr val="FF0000"/>
                </a:solidFill>
              </a:rPr>
              <a:t>Everyone</a:t>
            </a:r>
            <a:r>
              <a:rPr lang="en-US" altLang="zh-CN" sz="2800" kern="0" dirty="0"/>
              <a:t> does </a:t>
            </a:r>
            <a:r>
              <a:rPr lang="en-US" altLang="zh-CN" sz="2800" kern="0" dirty="0">
                <a:solidFill>
                  <a:srgbClr val="FF0000"/>
                </a:solidFill>
              </a:rPr>
              <a:t>not</a:t>
            </a:r>
            <a:r>
              <a:rPr lang="en-US" altLang="zh-CN" sz="2800" kern="0" dirty="0"/>
              <a:t> pass the exam.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(not everyone = everyone … not…)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FF0000"/>
                </a:solidFill>
              </a:rPr>
              <a:t>每个人都没有通过这次考试。</a:t>
            </a:r>
            <a:endParaRPr lang="en-US" altLang="zh-CN" sz="2800" kern="0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kern="0" dirty="0">
                <a:solidFill>
                  <a:srgbClr val="FF0000"/>
                </a:solidFill>
              </a:rPr>
              <a:t>No one </a:t>
            </a:r>
            <a:r>
              <a:rPr lang="en-US" altLang="zh-CN" sz="2800" b="1" kern="0" dirty="0"/>
              <a:t>passed the exam.</a:t>
            </a:r>
            <a:endParaRPr lang="zh-CN" altLang="en-US" sz="2800" b="1" kern="0" dirty="0"/>
          </a:p>
        </p:txBody>
      </p:sp>
    </p:spTree>
    <p:extLst>
      <p:ext uri="{BB962C8B-B14F-4D97-AF65-F5344CB8AC3E}">
        <p14:creationId xmlns:p14="http://schemas.microsoft.com/office/powerpoint/2010/main" val="25232025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F26396E3-BBAB-45B7-828C-1DB7A91627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839913"/>
            <a:ext cx="8074025" cy="3314700"/>
          </a:xfrm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根据中文意思完成句子。</a:t>
            </a:r>
            <a:endParaRPr lang="zh-CN" altLang="en-US" sz="320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1. 并不是所有的狗都喜欢这种食物。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	_____ _____ _____ _____this food.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2. 并不是每件事情都很完美。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 	_____ _____</a:t>
            </a:r>
            <a:r>
              <a:rPr lang="en-US" altLang="zh-CN" sz="3200"/>
              <a:t>_____</a:t>
            </a:r>
            <a:r>
              <a:rPr lang="zh-CN" altLang="en-US" sz="3200"/>
              <a:t> is perfect.</a:t>
            </a:r>
          </a:p>
        </p:txBody>
      </p:sp>
      <p:sp>
        <p:nvSpPr>
          <p:cNvPr id="23555" name="Text Box 3">
            <a:extLst>
              <a:ext uri="{FF2B5EF4-FFF2-40B4-BE49-F238E27FC236}">
                <a16:creationId xmlns:a16="http://schemas.microsoft.com/office/drawing/2014/main" id="{6A747D92-0D94-4170-8EF1-15C217EDC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4572000"/>
            <a:ext cx="324643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     everything</a:t>
            </a:r>
          </a:p>
        </p:txBody>
      </p:sp>
      <p:sp>
        <p:nvSpPr>
          <p:cNvPr id="23556" name="Text Box 4">
            <a:extLst>
              <a:ext uri="{FF2B5EF4-FFF2-40B4-BE49-F238E27FC236}">
                <a16:creationId xmlns:a16="http://schemas.microsoft.com/office/drawing/2014/main" id="{3D75957F-EFF4-422E-B48D-F303D34EF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136900"/>
            <a:ext cx="4176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    all       dogs   like</a:t>
            </a:r>
          </a:p>
        </p:txBody>
      </p:sp>
      <p:sp>
        <p:nvSpPr>
          <p:cNvPr id="41988" name="矩形 1">
            <a:extLst>
              <a:ext uri="{FF2B5EF4-FFF2-40B4-BE49-F238E27FC236}">
                <a16:creationId xmlns:a16="http://schemas.microsoft.com/office/drawing/2014/main" id="{75976091-C6D6-48AB-A3A9-581B0233E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038" y="99536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1989" name="椭圆 4">
            <a:extLst>
              <a:ext uri="{FF2B5EF4-FFF2-40B4-BE49-F238E27FC236}">
                <a16:creationId xmlns:a16="http://schemas.microsoft.com/office/drawing/2014/main" id="{F63BDCDA-1BD5-4020-8005-E8582E74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8620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14A1861-1F46-4F0D-AACF-6BECB91746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114425"/>
            <a:ext cx="8353425" cy="3108543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23. a number of		</a:t>
            </a:r>
            <a:r>
              <a:rPr lang="zh-CN" altLang="en-US" sz="2800" b="1" dirty="0"/>
              <a:t>若干；很多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少量的；小部分的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大量的；大部分的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只有少数学生喜欢这本书。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Only a small number of students are fond of the book. 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50AE1FC-D020-EE4E-9F72-3B392D0F5B64}"/>
              </a:ext>
            </a:extLst>
          </p:cNvPr>
          <p:cNvSpPr/>
          <p:nvPr/>
        </p:nvSpPr>
        <p:spPr>
          <a:xfrm>
            <a:off x="4067944" y="1556792"/>
            <a:ext cx="29546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a </a:t>
            </a: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small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 number of	</a:t>
            </a:r>
            <a:endParaRPr lang="zh-CN" altLang="en-US" sz="16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D0F6690-5429-1B45-A30A-1243440DFA72}"/>
              </a:ext>
            </a:extLst>
          </p:cNvPr>
          <p:cNvSpPr/>
          <p:nvPr/>
        </p:nvSpPr>
        <p:spPr>
          <a:xfrm>
            <a:off x="4066991" y="2080012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a </a:t>
            </a: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large/great 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number of	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F7FC68BE-0A66-4E8A-ABD6-264944D240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296" y="1114425"/>
            <a:ext cx="8209160" cy="2977225"/>
          </a:xfr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24. what’s more	</a:t>
            </a:r>
            <a:r>
              <a:rPr lang="zh-CN" altLang="en-US" sz="2800" b="1" dirty="0"/>
              <a:t>更有甚者；更为重要的</a:t>
            </a:r>
            <a:endParaRPr lang="en-US" altLang="zh-CN" sz="2800" b="1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表示递进，独立使用，可放句首，也可放句末。 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更为重要的是，他是我们队最重要的一员。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What’s more, he is the most important one in our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team. 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内容占位符 24578">
            <a:extLst>
              <a:ext uri="{FF2B5EF4-FFF2-40B4-BE49-F238E27FC236}">
                <a16:creationId xmlns:a16="http://schemas.microsoft.com/office/drawing/2014/main" id="{AF6284D5-0C39-4F49-94AA-A733BA429F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693866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25. common 	</a:t>
            </a:r>
            <a:r>
              <a:rPr lang="en-US" altLang="zh-CN" sz="2800" b="1" i="1" dirty="0"/>
              <a:t>adj. </a:t>
            </a:r>
            <a:r>
              <a:rPr lang="zh-CN" altLang="en-US" sz="2800" b="1" dirty="0"/>
              <a:t>常见的；普遍的；共同的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老百姓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 common people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感冒在冬天很常见。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Cold is common in winter.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我们拥有一个共同的家。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We all have a common home.</a:t>
            </a:r>
          </a:p>
          <a:p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n.</a:t>
            </a:r>
            <a:r>
              <a:rPr lang="en-US" altLang="zh-CN" sz="2800" b="1" dirty="0">
                <a:solidFill>
                  <a:srgbClr val="FF0000"/>
                </a:solidFill>
              </a:rPr>
              <a:t> have </a:t>
            </a:r>
            <a:r>
              <a:rPr lang="en-US" altLang="zh-CN" sz="2800" b="1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dirty="0">
                <a:solidFill>
                  <a:srgbClr val="FF0000"/>
                </a:solidFill>
              </a:rPr>
              <a:t> in common (with sb)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/>
              <a:t>与某人有共同之处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我发现我和我的好朋友有许多共同之处。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I find that I </a:t>
            </a:r>
            <a:r>
              <a:rPr lang="en-US" altLang="zh-CN" sz="2800" b="1" i="1" dirty="0">
                <a:solidFill>
                  <a:srgbClr val="FF0000"/>
                </a:solidFill>
              </a:rPr>
              <a:t>have a lot in common with </a:t>
            </a:r>
            <a:r>
              <a:rPr lang="en-US" altLang="zh-CN" sz="2800" dirty="0"/>
              <a:t>my good friend.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598ED684-D0BA-4449-8857-DBABB44883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385888"/>
            <a:ext cx="8350250" cy="2074414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26. run free	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（动物）四处自由走动；自由自在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不要让狗在繁忙的街上乱跑。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Don't let the dog run free on the busy street.</a:t>
            </a:r>
          </a:p>
        </p:txBody>
      </p:sp>
      <p:pic>
        <p:nvPicPr>
          <p:cNvPr id="48130" name="图片 2">
            <a:extLst>
              <a:ext uri="{FF2B5EF4-FFF2-40B4-BE49-F238E27FC236}">
                <a16:creationId xmlns:a16="http://schemas.microsoft.com/office/drawing/2014/main" id="{B71D2B34-63F2-408E-88C1-44AA07C10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4078288"/>
            <a:ext cx="2312987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94C4F74-2B0E-46CD-B4AD-8F649CD3DF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350250" cy="2074414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26. choice 	</a:t>
            </a:r>
            <a:r>
              <a:rPr lang="en-US" altLang="zh-CN" sz="2800" b="1" i="1" dirty="0"/>
              <a:t>n. </a:t>
            </a:r>
            <a:r>
              <a:rPr lang="zh-CN" altLang="en-US" sz="2800" b="1" dirty="0"/>
              <a:t>选择；抉择 </a:t>
            </a:r>
            <a:endParaRPr lang="en-US" altLang="zh-CN" sz="2800" b="1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      </a:t>
            </a:r>
            <a:r>
              <a:rPr lang="zh-CN" altLang="en-US" sz="2800" b="1" dirty="0"/>
              <a:t>have no choice but to do </a:t>
            </a:r>
            <a:r>
              <a:rPr lang="en-US" altLang="zh-CN" sz="2800" b="1" dirty="0"/>
              <a:t>	</a:t>
            </a:r>
            <a:r>
              <a:rPr lang="zh-CN" altLang="en-US" sz="2800" b="1" dirty="0"/>
              <a:t>除了…别无选择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zh-CN" altLang="en-US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579D95-6C2C-994B-A58B-7020A4A952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2851608"/>
            <a:ext cx="8350250" cy="3022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800" b="1" kern="0"/>
              <a:t>根据中文意思完成句子。</a:t>
            </a:r>
            <a:endParaRPr lang="zh-CN" altLang="en-US" sz="2800" kern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1. 没办法，我们只有回去。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	We _____ _____ _____</a:t>
            </a:r>
            <a:r>
              <a:rPr lang="zh-CN" altLang="en-US" sz="2800" b="1" kern="0"/>
              <a:t> </a:t>
            </a:r>
            <a:r>
              <a:rPr lang="zh-CN" altLang="en-US" sz="2800" kern="0"/>
              <a:t>_____ _____ _____ back.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2. 迈克别无选择，只好把家庭作业重做了一遍。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	Mike _____ _____ _____ _____ _____ _____ his homework again.</a:t>
            </a:r>
            <a:endParaRPr lang="zh-CN" altLang="en-US" sz="2800" kern="0" dirty="0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2D8791C2-E2F5-274A-A708-F5790624D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4884454"/>
            <a:ext cx="64230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had       no    choice   but     to       do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3B01030A-023E-0142-8713-E498E0964D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14" y="3923170"/>
            <a:ext cx="62611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have / had no choice  but      to      go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  <p:bldP spid="5" grpId="0" bldLvl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94C4F74-2B0E-46CD-B4AD-8F649CD3DF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544" y="692696"/>
            <a:ext cx="8350250" cy="6727996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have no choice </a:t>
            </a:r>
            <a:r>
              <a:rPr lang="zh-CN" altLang="en-US" sz="2800" b="1" dirty="0">
                <a:solidFill>
                  <a:srgbClr val="FF0000"/>
                </a:solidFill>
              </a:rPr>
              <a:t>but</a:t>
            </a:r>
            <a:r>
              <a:rPr lang="zh-CN" altLang="en-US" sz="2800" b="1" dirty="0"/>
              <a:t> to do </a:t>
            </a:r>
            <a:r>
              <a:rPr lang="en-US" altLang="zh-CN" sz="2800" b="1" dirty="0" err="1"/>
              <a:t>sth</a:t>
            </a:r>
            <a:r>
              <a:rPr lang="en-US" altLang="zh-CN" sz="2800" b="1" dirty="0"/>
              <a:t>	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除了做某事之外，别无办法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别无选择</a:t>
            </a:r>
            <a:endParaRPr lang="en-US" altLang="zh-CN" sz="2800" b="1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=can/could do nothing </a:t>
            </a:r>
            <a:r>
              <a:rPr lang="en-US" altLang="zh-CN" sz="2800" b="1" dirty="0">
                <a:solidFill>
                  <a:srgbClr val="FF0000"/>
                </a:solidFill>
              </a:rPr>
              <a:t>but</a:t>
            </a:r>
            <a:r>
              <a:rPr lang="en-US" altLang="zh-CN" sz="2800" b="1" dirty="0"/>
              <a:t> do </a:t>
            </a:r>
            <a:r>
              <a:rPr lang="en-US" altLang="zh-CN" sz="2800" b="1" dirty="0" err="1"/>
              <a:t>sth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一般情况下</a:t>
            </a:r>
            <a:r>
              <a:rPr lang="zh-CN" altLang="en-US" sz="2800" dirty="0"/>
              <a:t>，在含介词</a:t>
            </a:r>
            <a:r>
              <a:rPr lang="en" altLang="zh-CN" sz="2800" dirty="0"/>
              <a:t>but(</a:t>
            </a:r>
            <a:r>
              <a:rPr lang="zh-CN" altLang="en" sz="2800" dirty="0"/>
              <a:t>除了</a:t>
            </a:r>
            <a:r>
              <a:rPr lang="en" altLang="zh-CN" sz="2800" dirty="0"/>
              <a:t>)</a:t>
            </a:r>
            <a:r>
              <a:rPr lang="zh-CN" altLang="en-US" sz="2800" dirty="0"/>
              <a:t>的句型中，</a:t>
            </a:r>
            <a:r>
              <a:rPr lang="en" altLang="zh-CN" sz="2800" dirty="0"/>
              <a:t>but</a:t>
            </a:r>
            <a:r>
              <a:rPr lang="zh-CN" altLang="en-US" sz="2800" dirty="0"/>
              <a:t>前有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" altLang="zh-CN" sz="2800" dirty="0"/>
              <a:t>do</a:t>
            </a:r>
            <a:r>
              <a:rPr lang="zh-CN" altLang="en" sz="2800" dirty="0"/>
              <a:t>，</a:t>
            </a:r>
            <a:r>
              <a:rPr lang="zh-CN" altLang="en-US" sz="2800" dirty="0"/>
              <a:t>则</a:t>
            </a:r>
            <a:r>
              <a:rPr lang="en" altLang="zh-CN" sz="2800" dirty="0"/>
              <a:t>but</a:t>
            </a:r>
            <a:r>
              <a:rPr lang="zh-CN" altLang="en-US" sz="2800" dirty="0"/>
              <a:t>后的不定式不能带</a:t>
            </a:r>
            <a:r>
              <a:rPr lang="en" altLang="zh-CN" sz="2800" dirty="0"/>
              <a:t>to</a:t>
            </a:r>
            <a:r>
              <a:rPr lang="zh-CN" altLang="en" sz="2800" dirty="0"/>
              <a:t>；</a:t>
            </a:r>
            <a:r>
              <a:rPr lang="zh-CN" altLang="en-US" sz="2800" dirty="0"/>
              <a:t>相反，</a:t>
            </a:r>
            <a:r>
              <a:rPr lang="en" altLang="zh-CN" sz="2800" dirty="0"/>
              <a:t>but</a:t>
            </a:r>
            <a:r>
              <a:rPr lang="zh-CN" altLang="en-US" sz="2800" dirty="0"/>
              <a:t>前若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无</a:t>
            </a:r>
            <a:r>
              <a:rPr lang="en" altLang="zh-CN" sz="2800" dirty="0"/>
              <a:t>do</a:t>
            </a:r>
            <a:r>
              <a:rPr lang="zh-CN" altLang="en" sz="2800" dirty="0"/>
              <a:t>，</a:t>
            </a:r>
            <a:r>
              <a:rPr lang="zh-CN" altLang="en-US" sz="2800" dirty="0"/>
              <a:t>则</a:t>
            </a:r>
            <a:r>
              <a:rPr lang="en" altLang="zh-CN" sz="2800" dirty="0"/>
              <a:t>but</a:t>
            </a:r>
            <a:r>
              <a:rPr lang="zh-CN" altLang="en-US" sz="2800" dirty="0"/>
              <a:t>后的不定式要带</a:t>
            </a:r>
            <a:r>
              <a:rPr lang="en" altLang="zh-CN" sz="2800" dirty="0"/>
              <a:t>to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除了搬走，我们别无选择。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/>
              <a:t>We had no choice but </a:t>
            </a:r>
            <a:r>
              <a:rPr lang="en-US" altLang="zh-CN" sz="2800" dirty="0">
                <a:solidFill>
                  <a:srgbClr val="FF0000"/>
                </a:solidFill>
              </a:rPr>
              <a:t>to</a:t>
            </a:r>
            <a:r>
              <a:rPr lang="en-US" altLang="zh-CN" sz="2800" dirty="0"/>
              <a:t> move away.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/>
              <a:t>=We could </a:t>
            </a:r>
            <a:r>
              <a:rPr lang="en-US" altLang="zh-CN" sz="2800" dirty="0">
                <a:solidFill>
                  <a:srgbClr val="FF0000"/>
                </a:solidFill>
              </a:rPr>
              <a:t>do</a:t>
            </a:r>
            <a:r>
              <a:rPr lang="en-US" altLang="zh-CN" sz="2800" dirty="0"/>
              <a:t> nothing but move away.</a:t>
            </a:r>
          </a:p>
          <a:p>
            <a:pPr>
              <a:buNone/>
            </a:pPr>
            <a:r>
              <a:rPr lang="zh-CN" altLang="en-US" sz="2800" dirty="0">
                <a:highlight>
                  <a:srgbClr val="FFFF00"/>
                </a:highlight>
              </a:rPr>
              <a:t>（有</a:t>
            </a:r>
            <a:r>
              <a:rPr lang="en-US" altLang="zh-CN" sz="2800" dirty="0">
                <a:highlight>
                  <a:srgbClr val="FFFF00"/>
                </a:highlight>
              </a:rPr>
              <a:t>do</a:t>
            </a:r>
            <a:r>
              <a:rPr lang="zh-CN" altLang="en-US" sz="2800" dirty="0">
                <a:highlight>
                  <a:srgbClr val="FFFF00"/>
                </a:highlight>
              </a:rPr>
              <a:t>无</a:t>
            </a:r>
            <a:r>
              <a:rPr lang="en-US" altLang="zh-CN" sz="2800" dirty="0">
                <a:highlight>
                  <a:srgbClr val="FFFF00"/>
                </a:highlight>
              </a:rPr>
              <a:t>to</a:t>
            </a:r>
            <a:r>
              <a:rPr lang="zh-CN" altLang="en-US" sz="2800" dirty="0">
                <a:highlight>
                  <a:srgbClr val="FFFF00"/>
                </a:highlight>
              </a:rPr>
              <a:t>，有</a:t>
            </a:r>
            <a:r>
              <a:rPr lang="en-US" altLang="zh-CN" sz="2800" dirty="0">
                <a:highlight>
                  <a:srgbClr val="FFFF00"/>
                </a:highlight>
              </a:rPr>
              <a:t>to</a:t>
            </a:r>
            <a:r>
              <a:rPr lang="zh-CN" altLang="en-US" sz="2800" dirty="0">
                <a:highlight>
                  <a:srgbClr val="FFFF00"/>
                </a:highlight>
              </a:rPr>
              <a:t>无</a:t>
            </a:r>
            <a:r>
              <a:rPr lang="en-US" altLang="zh-CN" sz="2800" dirty="0">
                <a:highlight>
                  <a:srgbClr val="FFFF00"/>
                </a:highlight>
              </a:rPr>
              <a:t>do</a:t>
            </a:r>
            <a:r>
              <a:rPr lang="zh-CN" altLang="en-US" sz="2800" dirty="0">
                <a:highlight>
                  <a:srgbClr val="FFFF00"/>
                </a:highlight>
              </a:rPr>
              <a:t>）</a:t>
            </a:r>
            <a:endParaRPr lang="en-US" altLang="zh-CN" sz="2800" dirty="0">
              <a:highlight>
                <a:srgbClr val="FFFF00"/>
              </a:highlight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0927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7FAABF8B-8D59-4924-A0A8-A2AE67CB3C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655763"/>
            <a:ext cx="8350250" cy="3930650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根据中文意思完成句子。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1. 没办法，我们只有回去。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	We _____ _____ _____</a:t>
            </a:r>
            <a:r>
              <a:rPr lang="zh-CN" altLang="en-US" sz="3200" b="1" dirty="0"/>
              <a:t> </a:t>
            </a:r>
            <a:r>
              <a:rPr lang="zh-CN" altLang="en-US" sz="3200" dirty="0"/>
              <a:t>_____ _____ _____ back.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2. 迈克别无选择，只好把家庭作业重做了一遍。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	Mike _____ _____ _____ _____ _____ _____ his homework again.</a:t>
            </a:r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21050BDD-A3C1-4393-8969-936019785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4427538"/>
            <a:ext cx="64230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had       no    choice   but     to       do</a:t>
            </a:r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F848AF61-601B-41C9-A783-1700BEF53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727325"/>
            <a:ext cx="6261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have / had no choice  but      to      go</a:t>
            </a:r>
          </a:p>
        </p:txBody>
      </p:sp>
      <p:sp>
        <p:nvSpPr>
          <p:cNvPr id="47108" name="矩形 1">
            <a:extLst>
              <a:ext uri="{FF2B5EF4-FFF2-40B4-BE49-F238E27FC236}">
                <a16:creationId xmlns:a16="http://schemas.microsoft.com/office/drawing/2014/main" id="{920BA85C-7EC6-4B0C-B40B-F5E3E881E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6921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7109" name="椭圆 4">
            <a:extLst>
              <a:ext uri="{FF2B5EF4-FFF2-40B4-BE49-F238E27FC236}">
                <a16:creationId xmlns:a16="http://schemas.microsoft.com/office/drawing/2014/main" id="{26111DB6-0A9F-4671-8D19-BC33E91F9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  <p:bldP spid="24580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B247FB6-F019-436B-9FCD-63C6A28254B7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516C4330-64CC-4EE9-833E-A088ED4DA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Vocabulary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</Template>
  <TotalTime>201</TotalTime>
  <Words>594</Words>
  <Application>Microsoft Macintosh PowerPoint</Application>
  <PresentationFormat>全屏显示(4:3)</PresentationFormat>
  <Paragraphs>354</Paragraphs>
  <Slides>41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8" baseType="lpstr">
      <vt:lpstr>Arial</vt:lpstr>
      <vt:lpstr>Calibri</vt:lpstr>
      <vt:lpstr>Comic Sans MS</vt:lpstr>
      <vt:lpstr>Times New Roman</vt:lpstr>
      <vt:lpstr>Wingdings</vt:lpstr>
      <vt:lpstr>Wingdings 2</vt:lpstr>
      <vt:lpstr>Vocabulary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vctj</cp:lastModifiedBy>
  <cp:revision>59</cp:revision>
  <dcterms:created xsi:type="dcterms:W3CDTF">2017-01-06T06:38:46Z</dcterms:created>
  <dcterms:modified xsi:type="dcterms:W3CDTF">2019-05-21T01:35:03Z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