
<file path=[Content_Types].xml><?xml version="1.0" encoding="utf-8"?>
<Types xmlns="http://schemas.openxmlformats.org/package/2006/content-types">
  <Default Extension="png" ContentType="image/png"/>
  <Default Extension="mp3" ContentType="audio/mpe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379" r:id="rId3"/>
    <p:sldId id="257" r:id="rId4"/>
    <p:sldId id="259" r:id="rId5"/>
    <p:sldId id="264" r:id="rId6"/>
    <p:sldId id="261" r:id="rId7"/>
    <p:sldId id="262" r:id="rId8"/>
    <p:sldId id="263" r:id="rId9"/>
    <p:sldId id="375" r:id="rId10"/>
    <p:sldId id="376" r:id="rId11"/>
    <p:sldId id="377" r:id="rId12"/>
    <p:sldId id="326" r:id="rId13"/>
    <p:sldId id="332" r:id="rId14"/>
    <p:sldId id="342" r:id="rId15"/>
    <p:sldId id="343" r:id="rId16"/>
    <p:sldId id="285" r:id="rId17"/>
    <p:sldId id="360" r:id="rId18"/>
    <p:sldId id="340" r:id="rId19"/>
    <p:sldId id="341" r:id="rId20"/>
    <p:sldId id="273" r:id="rId21"/>
    <p:sldId id="381" r:id="rId22"/>
    <p:sldId id="384" r:id="rId23"/>
    <p:sldId id="382" r:id="rId24"/>
    <p:sldId id="383" r:id="rId25"/>
    <p:sldId id="372" r:id="rId26"/>
    <p:sldId id="373" r:id="rId27"/>
    <p:sldId id="374" r:id="rId28"/>
    <p:sldId id="338" r:id="rId29"/>
    <p:sldId id="334" r:id="rId30"/>
    <p:sldId id="339" r:id="rId31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1pPr>
    <a:lvl2pPr marL="0" marR="0" indent="4572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2pPr>
    <a:lvl3pPr marL="0" marR="0" indent="9144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3pPr>
    <a:lvl4pPr marL="0" marR="0" indent="13716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4pPr>
    <a:lvl5pPr marL="0" marR="0" indent="18288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5pPr>
    <a:lvl6pPr marL="0" marR="0" indent="22860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6pPr>
    <a:lvl7pPr marL="0" marR="0" indent="27432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7pPr>
    <a:lvl8pPr marL="0" marR="0" indent="32004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8pPr>
    <a:lvl9pPr marL="0" marR="0" indent="3657600" algn="ctr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 panose="02000503000000020004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TF" initials="T" lastIdx="3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E3E2DC"/>
    <a:srgbClr val="086DD3"/>
    <a:srgbClr val="C8CEE8"/>
    <a:srgbClr val="3487DD"/>
    <a:srgbClr val="4A8FDB"/>
    <a:srgbClr val="D5BEAF"/>
    <a:srgbClr val="EEEEEE"/>
    <a:srgbClr val="E3EF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26" y="2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8-02T17:35:44.881" idx="2">
    <p:pos x="4608" y="718"/>
    <p:text/>
  </p:cm>
  <p:cm authorId="1" dt="2021-08-02T17:35:50.440" idx="3">
    <p:pos x="10" y="1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2022/9/7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" name="Shape 2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1pPr>
    <a:lvl2pPr indent="2286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2pPr>
    <a:lvl3pPr indent="4572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3pPr>
    <a:lvl4pPr indent="6858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4pPr>
    <a:lvl5pPr indent="9144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5pPr>
    <a:lvl6pPr indent="11430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6pPr>
    <a:lvl7pPr indent="13716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7pPr>
    <a:lvl8pPr indent="16002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8pPr>
    <a:lvl9pPr indent="18288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标题 拷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868"/>
            <a:ext cx="2844800" cy="476299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2022/9/7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868"/>
            <a:ext cx="3860800" cy="47629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7276441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6994453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8510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演示文稿标题"/>
          <p:cNvSpPr txBox="1">
            <a:spLocks noGrp="1"/>
          </p:cNvSpPr>
          <p:nvPr>
            <p:ph type="title" hasCustomPrompt="1"/>
          </p:nvPr>
        </p:nvSpPr>
        <p:spPr>
          <a:xfrm>
            <a:off x="603248" y="1287629"/>
            <a:ext cx="10985503" cy="232434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b">
            <a:normAutofit/>
          </a:bodyPr>
          <a:lstStyle/>
          <a:p>
            <a:r>
              <a:t>演示文稿标题</a:t>
            </a:r>
          </a:p>
        </p:txBody>
      </p:sp>
      <p:sp>
        <p:nvSpPr>
          <p:cNvPr id="4" name="正文级别 1…"/>
          <p:cNvSpPr txBox="1">
            <a:spLocks noGrp="1"/>
          </p:cNvSpPr>
          <p:nvPr>
            <p:ph type="body" idx="1" hasCustomPrompt="1"/>
          </p:nvPr>
        </p:nvSpPr>
        <p:spPr>
          <a:xfrm>
            <a:off x="600671" y="3611967"/>
            <a:ext cx="10985501" cy="952599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>
            <a:normAutofit/>
          </a:bodyPr>
          <a:lstStyle/>
          <a:p>
            <a:r>
              <a:t>演示文稿副标题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" name="幻灯片编号"/>
          <p:cNvSpPr txBox="1">
            <a:spLocks noGrp="1"/>
          </p:cNvSpPr>
          <p:nvPr>
            <p:ph type="sldNum" sz="quarter" idx="2"/>
          </p:nvPr>
        </p:nvSpPr>
        <p:spPr>
          <a:xfrm>
            <a:off x="6000751" y="6541173"/>
            <a:ext cx="184253" cy="18732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9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rPr/>
              <a:t>‹#›</a:t>
            </a:fld>
            <a:endParaRPr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5725" y="0"/>
            <a:ext cx="1501200" cy="397639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504171" y="6224911"/>
            <a:ext cx="1627200" cy="5220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6" r:id="rId4"/>
    <p:sldLayoutId id="2147483667" r:id="rId5"/>
    <p:sldLayoutId id="2147483668" r:id="rId6"/>
  </p:sldLayoutIdLst>
  <p:transition spd="med"/>
  <p:txStyles>
    <p:titleStyle>
      <a:lvl1pPr marL="0" marR="0" indent="0" algn="l" defTabSz="1219200" rtl="0" latinLnBrk="0">
        <a:lnSpc>
          <a:spcPct val="80000"/>
        </a:lnSpc>
        <a:spcBef>
          <a:spcPct val="0"/>
        </a:spcBef>
        <a:spcAft>
          <a:spcPts val="0"/>
        </a:spcAft>
        <a:buClrTx/>
        <a:buSzTx/>
        <a:buFontTx/>
        <a:buNone/>
        <a:defRPr sz="58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1pPr>
      <a:lvl2pPr marL="0" marR="0" indent="4572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2pPr>
      <a:lvl3pPr marL="0" marR="0" indent="9144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3pPr>
      <a:lvl4pPr marL="0" marR="0" indent="13716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4pPr>
      <a:lvl5pPr marL="0" marR="0" indent="18288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5pPr>
      <a:lvl6pPr marL="0" marR="0" indent="22860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6pPr>
      <a:lvl7pPr marL="0" marR="0" indent="27432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7pPr>
      <a:lvl8pPr marL="0" marR="0" indent="32004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8pPr>
      <a:lvl9pPr marL="0" marR="0" indent="3657600" algn="l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11600" b="1" i="0" u="none" strike="noStrike" cap="none" spc="-23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9pPr>
    </p:titleStyle>
    <p:bodyStyle>
      <a:lvl1pPr marL="0" marR="0" indent="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1pPr>
      <a:lvl2pPr marL="0" marR="0" indent="2286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2pPr>
      <a:lvl3pPr marL="0" marR="0" indent="4572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3pPr>
      <a:lvl4pPr marL="0" marR="0" indent="6858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4pPr>
      <a:lvl5pPr marL="0" marR="0" indent="9144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5pPr>
      <a:lvl6pPr marL="0" marR="0" indent="11430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6pPr>
      <a:lvl7pPr marL="0" marR="0" indent="13716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7pPr>
      <a:lvl8pPr marL="0" marR="0" indent="16002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8pPr>
      <a:lvl9pPr marL="0" marR="0" indent="1828800" algn="l" defTabSz="413385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2755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 panose="02000503000000020004"/>
        </a:defRPr>
      </a:lvl9pPr>
    </p:bodyStyle>
    <p:otherStyle>
      <a:lvl1pPr marL="0" marR="0" indent="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1pPr>
      <a:lvl2pPr marL="0" marR="0" indent="2286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2pPr>
      <a:lvl3pPr marL="0" marR="0" indent="4572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3pPr>
      <a:lvl4pPr marL="0" marR="0" indent="6858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4pPr>
      <a:lvl5pPr marL="0" marR="0" indent="9144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5pPr>
      <a:lvl6pPr marL="0" marR="0" indent="11430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6pPr>
      <a:lvl7pPr marL="0" marR="0" indent="13716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7pPr>
      <a:lvl8pPr marL="0" marR="0" indent="16002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8pPr>
      <a:lvl9pPr marL="0" marR="0" indent="1828800" algn="ctr" defTabSz="292100" rtl="0" latinLnBrk="0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 panose="020005030000000200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1.sv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>
            <a:spLocks noGrp="1"/>
          </p:cNvSpPr>
          <p:nvPr/>
        </p:nvSpPr>
        <p:spPr>
          <a:xfrm>
            <a:off x="681388" y="2087128"/>
            <a:ext cx="10971446" cy="935875"/>
          </a:xfrm>
          <a:prstGeom prst="rect">
            <a:avLst/>
          </a:prstGeom>
          <a:noFill/>
          <a:ln w="9525">
            <a:noFill/>
          </a:ln>
        </p:spPr>
        <p:txBody>
          <a:bodyPr vert="horz" lIns="91428" tIns="45714" rIns="91428" bIns="45714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5400" dirty="0">
                <a:latin typeface="黑体" panose="02010609060101010101" charset="-122"/>
                <a:ea typeface="黑体" panose="02010609060101010101" charset="-122"/>
              </a:rPr>
              <a:t>10 </a:t>
            </a: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三峡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Box 1"/>
          <p:cNvSpPr txBox="1">
            <a:spLocks noChangeArrowheads="1"/>
          </p:cNvSpPr>
          <p:nvPr/>
        </p:nvSpPr>
        <p:spPr bwMode="auto">
          <a:xfrm>
            <a:off x="1007534" y="1490134"/>
            <a:ext cx="10176933" cy="819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733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你认为什么样的地势才称得上“峡”</a:t>
            </a:r>
            <a:r>
              <a:rPr lang="zh-CN" altLang="en-US" sz="3733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？</a:t>
            </a:r>
            <a:endParaRPr lang="en-US" altLang="zh-CN" sz="3733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55805" y="3273714"/>
            <a:ext cx="91284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“峡”</a:t>
            </a:r>
            <a:r>
              <a:rPr lang="zh-CN" altLang="en-US" sz="32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的基本特征应为两山夹水。</a:t>
            </a:r>
            <a:endParaRPr lang="en-US" altLang="zh-CN" sz="32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    今天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让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我们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一起来学习郦道元的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三峡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，感受壮观瑰丽的三峡风光。</a:t>
            </a:r>
            <a:endParaRPr lang="en-US" altLang="zh-CN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1948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9" name="文本框 2178"/>
          <p:cNvSpPr txBox="1"/>
          <p:nvPr/>
        </p:nvSpPr>
        <p:spPr>
          <a:xfrm>
            <a:off x="-251492" y="2459823"/>
            <a:ext cx="12694623" cy="2702226"/>
          </a:xfrm>
          <a:prstGeom prst="rect">
            <a:avLst/>
          </a:prstGeom>
          <a:noFill/>
          <a:ln w="3175">
            <a:noFill/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txBody>
          <a:bodyPr wrap="square" lIns="71991" tIns="36190" rIns="71991" bIns="36190" rtlCol="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465455" lvl="0" algn="l">
              <a:lnSpc>
                <a:spcPct val="100000"/>
              </a:lnSpc>
              <a:spcBef>
                <a:spcPts val="800"/>
              </a:spcBef>
              <a:buFont typeface="+mj-lt"/>
            </a:pPr>
            <a:r>
              <a:rPr altLang="zh-CN" sz="3200" spc="204">
                <a:ln w="3175">
                  <a:noFill/>
                  <a:prstDash val="dash"/>
                </a:ln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1.</a:t>
            </a:r>
            <a:r>
              <a:rPr lang="zh-CN" altLang="en-US" sz="3200" spc="204">
                <a:ln w="3175">
                  <a:noFill/>
                  <a:prstDash val="dash"/>
                </a:ln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积累文言词语，把握文章大意。</a:t>
            </a:r>
            <a:endParaRPr lang="zh-CN" altLang="en-US" sz="3200" spc="204" dirty="0">
              <a:ln w="3175">
                <a:noFill/>
                <a:prstDash val="dash"/>
              </a:ln>
              <a:solidFill>
                <a:schemeClr val="bg2">
                  <a:lumMod val="10000"/>
                </a:schemeClr>
              </a:solidFill>
              <a:uFillTx/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  <a:p>
            <a:pPr marL="465455" lvl="0" algn="l">
              <a:lnSpc>
                <a:spcPct val="100000"/>
              </a:lnSpc>
              <a:spcBef>
                <a:spcPts val="800"/>
              </a:spcBef>
              <a:buFont typeface="+mj-lt"/>
            </a:pPr>
            <a:r>
              <a:rPr altLang="zh-CN" sz="3200" spc="204">
                <a:ln w="3175">
                  <a:noFill/>
                  <a:prstDash val="dash"/>
                </a:ln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2.</a:t>
            </a:r>
            <a:r>
              <a:rPr lang="zh-CN" altLang="en-US" sz="3200" spc="204">
                <a:ln w="3175">
                  <a:noFill/>
                  <a:prstDash val="dash"/>
                </a:ln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借助联想和想象，感受三峡雄伟的气势和奇丽的景色。</a:t>
            </a:r>
            <a:endParaRPr lang="zh-CN" altLang="en-US" sz="3200" spc="204" dirty="0">
              <a:ln w="3175">
                <a:noFill/>
                <a:prstDash val="dash"/>
              </a:ln>
              <a:solidFill>
                <a:schemeClr val="bg2">
                  <a:lumMod val="10000"/>
                </a:schemeClr>
              </a:solidFill>
              <a:uFillTx/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  <a:p>
            <a:pPr marL="465455" lvl="0" algn="l">
              <a:lnSpc>
                <a:spcPct val="100000"/>
              </a:lnSpc>
              <a:spcBef>
                <a:spcPts val="800"/>
              </a:spcBef>
              <a:buFont typeface="+mj-lt"/>
            </a:pPr>
            <a:r>
              <a:rPr altLang="zh-CN" sz="3200" spc="204">
                <a:ln w="3175">
                  <a:noFill/>
                  <a:prstDash val="dash"/>
                </a:ln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3.</a:t>
            </a:r>
            <a:r>
              <a:rPr lang="zh-CN" altLang="en-US" sz="3200" spc="204">
                <a:ln w="3175">
                  <a:noFill/>
                  <a:prstDash val="dash"/>
                </a:ln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学习本文抓住景物特征的写法，体会文章整体布局的妙处。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24562" y="964905"/>
            <a:ext cx="10971446" cy="1142859"/>
          </a:xfrm>
        </p:spPr>
        <p:txBody>
          <a:bodyPr>
            <a:noAutofit/>
          </a:bodyPr>
          <a:lstStyle/>
          <a:p>
            <a:pPr algn="ctr"/>
            <a:r>
              <a:rPr lang="zh-CN" altLang="zh-CN" sz="4800" dirty="0">
                <a:latin typeface="黑体" panose="02010609060101010101" charset="-122"/>
                <a:ea typeface="黑体" panose="02010609060101010101" charset="-122"/>
              </a:rPr>
              <a:t>学习目标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9" grpId="0" build="p"/>
      <p:bldP spid="217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45942" y="-194507"/>
            <a:ext cx="11727004" cy="5744137"/>
            <a:chOff x="456" y="2084"/>
            <a:chExt cx="18470" cy="90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266" y="2084"/>
              <a:ext cx="5660" cy="4109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456" y="4765"/>
              <a:ext cx="13919" cy="6366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812800" algn="l" defTabSz="2438400" rtl="0" eaLnBrk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extLst>
                  <a:ext uri="{35155182-B16C-46BC-9424-99874614C6A1}">
                    <wpsdc:indentchars xmlns="" xmlns:wpsdc="http://www.wps.cn/officeDocument/2017/drawingmlCustomData" val="200" checksum="3877492575"/>
                  </a:ext>
                </a:extLst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郦道元（约</a:t>
              </a:r>
              <a:r>
                <a:rPr kumimoji="0" lang="en-US" altLang="zh-CN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470-527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），字善长，范阳涿县（今河北涿州）人，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北魏地理学家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。所撰《水经注》，名为注释《水经》，实则以《水经》为纲，广为补充发展，自成巨著。</a:t>
              </a:r>
            </a:p>
            <a:p>
              <a:pPr marL="0" marR="0" indent="812800" algn="l" defTabSz="2438400" rtl="0" eaLnBrk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extLst>
                  <a:ext uri="{35155182-B16C-46BC-9424-99874614C6A1}">
                    <wpsdc:indentchars xmlns="" xmlns:wpsdc="http://www.wps.cn/officeDocument/2017/drawingmlCustomData" val="200" checksum="3877492575"/>
                  </a:ext>
                </a:extLst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全书详细记载了一千多条大小河流及有关的历史遗迹、人物掌故、神话传说等，是我国古代</a:t>
              </a:r>
              <a:r>
                <a:rPr lang="zh-CN" altLang="en-US" sz="3200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地理名著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，并具有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较高的文学价值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。</a:t>
              </a:r>
            </a:p>
            <a:p>
              <a:pPr marL="0" marR="0" indent="812800" algn="l" defTabSz="2438400" rtl="0" eaLnBrk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extLst>
                  <a:ext uri="{35155182-B16C-46BC-9424-99874614C6A1}">
                    <wpsdc:indentchars xmlns="" xmlns:wpsdc="http://www.wps.cn/officeDocument/2017/drawingmlCustomData" val="200" checksum="3877492575"/>
                  </a:ext>
                </a:extLst>
              </a:pPr>
              <a:endPara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" panose="02000503000000020004"/>
              </a:endParaRPr>
            </a:p>
          </p:txBody>
        </p:sp>
      </p:grpSp>
      <p:sp>
        <p:nvSpPr>
          <p:cNvPr id="2" name="圆角矩形 1"/>
          <p:cNvSpPr/>
          <p:nvPr/>
        </p:nvSpPr>
        <p:spPr>
          <a:xfrm>
            <a:off x="310117" y="2506786"/>
            <a:ext cx="10931657" cy="1475222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古来记山水手，太上郦道元</a:t>
            </a:r>
            <a:r>
              <a:rPr kumimoji="0" lang="en-US" altLang="zh-CN" sz="4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……</a:t>
            </a:r>
          </a:p>
          <a:p>
            <a: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——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张岱（明末清初文学家）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881" y="1832525"/>
            <a:ext cx="10252714" cy="2847623"/>
          </a:xfrm>
          <a:prstGeom prst="rect">
            <a:avLst/>
          </a:prstGeom>
        </p:spPr>
      </p:pic>
      <p:pic>
        <p:nvPicPr>
          <p:cNvPr id="58" name="组 28.png" descr="组 2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29" y="3616655"/>
            <a:ext cx="904763" cy="1572701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59" name="组 29.png" descr="组 2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4409" y="2821733"/>
            <a:ext cx="2118733" cy="2367622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60" name="组 30.png" descr="组 3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9969" y="2594431"/>
            <a:ext cx="2070479" cy="1669845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2" name="圆角矩形 1"/>
          <p:cNvSpPr/>
          <p:nvPr/>
        </p:nvSpPr>
        <p:spPr>
          <a:xfrm>
            <a:off x="503822" y="894667"/>
            <a:ext cx="3130164" cy="656667"/>
          </a:xfrm>
          <a:prstGeom prst="roundRect">
            <a:avLst/>
          </a:prstGeom>
          <a:noFill/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知识链接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indefinite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3" bldLvl="0" animBg="1" advAuto="0"/>
      <p:bldP spid="59" grpId="4" bldLvl="0" animBg="1" advAuto="0"/>
      <p:bldP spid="60" grpId="5" bldLvl="0" animBg="1" advAuto="0"/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091119" y="1904821"/>
            <a:ext cx="8162552" cy="1153018"/>
          </a:xfrm>
        </p:spPr>
        <p:txBody>
          <a:bodyPr>
            <a:normAutofit/>
          </a:bodyPr>
          <a:lstStyle/>
          <a:p>
            <a:pPr algn="ctr"/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初读课文，扫清障碍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71982" y="967536"/>
            <a:ext cx="12120018" cy="5205723"/>
          </a:xfrm>
          <a:solidFill>
            <a:srgbClr val="FFFFFF"/>
          </a:solidFill>
        </p:spPr>
        <p:txBody>
          <a:bodyPr>
            <a:noAutofit/>
          </a:bodyPr>
          <a:lstStyle/>
          <a:p>
            <a:pPr marL="0" indent="457200" algn="l">
              <a:lnSpc>
                <a:spcPct val="150000"/>
              </a:lnSpc>
              <a:buClrTx/>
              <a:buSzTx/>
              <a:buFontTx/>
              <a:buNone/>
            </a:pP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自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三峡七百里中，两岸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连山，略无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阙</a:t>
            </a:r>
            <a:r>
              <a:rPr sz="20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quē</a:t>
            </a:r>
            <a:r>
              <a:rPr sz="20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处。重岩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叠嶂（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zhàng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），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隐天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蔽日，自非</a:t>
            </a:r>
            <a:r>
              <a:rPr sz="2400" b="1" dirty="0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亭午夜分，不见曦（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xī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）月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  <a:p>
            <a:pPr marL="0" indent="457200" algn="l">
              <a:lnSpc>
                <a:spcPct val="150000"/>
              </a:lnSpc>
              <a:buClrTx/>
              <a:buSzTx/>
              <a:buFontTx/>
              <a:buNone/>
            </a:pP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至于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夏水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襄（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xiāng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）陵，沿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溯（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sù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sz="2400" b="1" dirty="0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阻绝。或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王命急宣，有时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朝发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白帝，暮到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江陵，其间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千二百里，虽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乘奔御（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yù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）风，不以疾也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  <a:p>
            <a:pPr marL="0" indent="457200" algn="l">
              <a:lnSpc>
                <a:spcPct val="150000"/>
              </a:lnSpc>
              <a:buClrTx/>
              <a:buSzTx/>
              <a:buFontTx/>
              <a:buNone/>
            </a:pP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春冬之时，则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素湍（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tuān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sz="2400" b="1" dirty="0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绿潭，回清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倒影</a:t>
            </a:r>
            <a:r>
              <a:rPr 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，绝  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yǎn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sz="2400" b="1" dirty="0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多生怪柏，悬泉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瀑布，飞漱（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shù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sz="2400" b="1" dirty="0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其间，清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荣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峻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茂，良多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趣味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  <a:p>
            <a:pPr marL="0" indent="457200" algn="l">
              <a:lnSpc>
                <a:spcPct val="150000"/>
              </a:lnSpc>
              <a:buClrTx/>
              <a:buSzTx/>
              <a:buFontTx/>
              <a:buNone/>
            </a:pP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每至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晴初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霜旦，林寒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涧（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jiàn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）肃，常有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高猿长啸（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xiào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），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属（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Times New Roman" panose="02020603050405020304" pitchFamily="18" charset="0"/>
              </a:rPr>
              <a:t>zhǔ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）引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凄异，空谷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传响，哀转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久绝。故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渔者歌曰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：“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巴东三峡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巫峡长，猿鸣三声</a:t>
            </a:r>
            <a:r>
              <a:rPr sz="2400" b="1" dirty="0" err="1">
                <a:solidFill>
                  <a:srgbClr val="E04236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／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泪沾裳（</a:t>
            </a:r>
            <a:r>
              <a:rPr lang="en-US" altLang="zh-CN" sz="2400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cháng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</a:t>
            </a:r>
          </a:p>
          <a:p>
            <a:endParaRPr lang="en-US" altLang="zh-CN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201366" y="204990"/>
            <a:ext cx="4095880" cy="3642546"/>
            <a:chOff x="6655" y="567"/>
            <a:chExt cx="6451" cy="5737"/>
          </a:xfrm>
        </p:grpSpPr>
        <p:sp>
          <p:nvSpPr>
            <p:cNvPr id="2" name="圆角矩形 1"/>
            <p:cNvSpPr/>
            <p:nvPr/>
          </p:nvSpPr>
          <p:spPr>
            <a:xfrm>
              <a:off x="6655" y="567"/>
              <a:ext cx="4930" cy="1572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三 峡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20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郦道元</a:t>
              </a:r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572" y="5798"/>
              <a:ext cx="534" cy="506"/>
            </a:xfrm>
            <a:prstGeom prst="rect">
              <a:avLst/>
            </a:prstGeom>
          </p:spPr>
        </p:pic>
      </p:grpSp>
      <p:pic>
        <p:nvPicPr>
          <p:cNvPr id="7" name="八年级语文第三单元第10课-第7页-三峡朗读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79675" y="205105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5" dur="950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024107" y="1805351"/>
            <a:ext cx="8162552" cy="1153018"/>
          </a:xfrm>
        </p:spPr>
        <p:txBody>
          <a:bodyPr>
            <a:normAutofit/>
          </a:bodyPr>
          <a:lstStyle/>
          <a:p>
            <a:pPr algn="ctr"/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译读课文，疏通文意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251075" y="174484"/>
            <a:ext cx="1579880" cy="588292"/>
          </a:xfrm>
          <a:prstGeom prst="roundRect">
            <a:avLst/>
          </a:prstGeom>
          <a:gradFill>
            <a:gsLst>
              <a:gs pos="50000">
                <a:srgbClr val="EAEAE5"/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第一段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51691" y="1212474"/>
            <a:ext cx="11585385" cy="204157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自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三峡七百里中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，两岸连山，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略无</a:t>
            </a:r>
            <a:r>
              <a:rPr lang="en-US" sz="28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阙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处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。重岩叠嶂，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隐天蔽日</a:t>
            </a:r>
            <a:r>
              <a:rPr lang="zh-CN" alt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endParaRPr lang="en-US" altLang="zh-CN" sz="2800" dirty="0" smtClean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endParaRPr lang="en-US" sz="2800" b="1" u="sng" dirty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自</a:t>
            </a:r>
            <a:r>
              <a:rPr lang="en-US" sz="28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非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亭午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夜分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不见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曦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月</a:t>
            </a:r>
            <a:r>
              <a:rPr sz="28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lang="zh-CN" altLang="en-US" sz="280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1692" y="3763068"/>
            <a:ext cx="11648165" cy="1826127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译文：</a:t>
            </a:r>
          </a:p>
          <a:p>
            <a:pPr marL="0" marR="0" indent="711200" algn="l" defTabSz="2438400" rtl="0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华文楷体" panose="02010600040101010101" pitchFamily="2" charset="-122"/>
                <a:ea typeface="华文楷体" panose="02010600040101010101" pitchFamily="2" charset="-122"/>
                <a:sym typeface="Helvetica Neue" panose="02000503000000020004"/>
              </a:rPr>
              <a:t>在七百里三峡当中，两岸都是连绵的高山，一点也没有中断的地方。层层的悬崖，排排的峭壁，把天空和太阳都遮蔽了。如果不是在正午，就看不到太阳；不是在半夜，就看不到月亮。</a:t>
            </a:r>
          </a:p>
        </p:txBody>
      </p:sp>
      <p:sp>
        <p:nvSpPr>
          <p:cNvPr id="4" name="矩形 3"/>
          <p:cNvSpPr/>
          <p:nvPr/>
        </p:nvSpPr>
        <p:spPr>
          <a:xfrm>
            <a:off x="1270017" y="93994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在</a:t>
            </a:r>
          </a:p>
        </p:txBody>
      </p:sp>
      <p:sp>
        <p:nvSpPr>
          <p:cNvPr id="20" name="矩形 19"/>
          <p:cNvSpPr/>
          <p:nvPr/>
        </p:nvSpPr>
        <p:spPr>
          <a:xfrm>
            <a:off x="5075723" y="873189"/>
            <a:ext cx="18261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完全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没有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103813" y="864012"/>
            <a:ext cx="4716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同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缺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，空隙、缺口。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34764" y="2152411"/>
            <a:ext cx="2246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如果  不是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85332" y="217122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正午</a:t>
            </a:r>
            <a:endParaRPr lang="zh-CN" altLang="en-US" dirty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031603" y="2152411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半夜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782178" y="2152412"/>
            <a:ext cx="1008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太阳</a:t>
            </a:r>
          </a:p>
        </p:txBody>
      </p:sp>
    </p:spTree>
    <p:extLst>
      <p:ext uri="{BB962C8B-B14F-4D97-AF65-F5344CB8AC3E}">
        <p14:creationId xmlns:p14="http://schemas.microsoft.com/office/powerpoint/2010/main" val="2754578501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ldLvl="0"/>
      <p:bldP spid="5" grpId="1"/>
      <p:bldP spid="4" grpId="0"/>
      <p:bldP spid="21" grpId="0"/>
      <p:bldP spid="22" grpId="0"/>
      <p:bldP spid="23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323026" y="47162"/>
            <a:ext cx="1742225" cy="588380"/>
          </a:xfrm>
          <a:prstGeom prst="roundRect">
            <a:avLst/>
          </a:prstGeom>
          <a:gradFill>
            <a:gsLst>
              <a:gs pos="50000">
                <a:srgbClr val="EAEAE5"/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第二段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-492488" y="1683059"/>
            <a:ext cx="12785000" cy="204157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至于夏水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襄</a:t>
            </a:r>
            <a:r>
              <a:rPr lang="en-US"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陵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沿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溯</a:t>
            </a:r>
            <a:r>
              <a:rPr lang="en-US" sz="2800" b="1" u="sng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阻绝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b="1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或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王命急宣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，有时朝发白帝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endParaRPr lang="en-US" sz="2800" dirty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endParaRPr lang="en-US" sz="2800" dirty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暮到江陵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，其间千二百里，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虽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乘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奔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御风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不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以</a:t>
            </a:r>
            <a:r>
              <a:rPr lang="en-US" sz="28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疾</a:t>
            </a:r>
            <a:r>
              <a:rPr lang="en-US" sz="28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也</a:t>
            </a:r>
            <a:r>
              <a:rPr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lang="zh-CN" altLang="en-US" sz="2800" i="0" u="none" strike="noStrike" cap="none" spc="0" normalizeH="0" baseline="0" dirty="0">
              <a:ln>
                <a:noFill/>
              </a:ln>
              <a:solidFill>
                <a:srgbClr val="0000FF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8700" y="3719609"/>
            <a:ext cx="11059815" cy="2257014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algn="l" defTabSz="2438400" rtl="0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译文：</a:t>
            </a:r>
          </a:p>
          <a:p>
            <a:pPr marL="0" marR="0" indent="711200" algn="l" defTabSz="2438400" rtl="0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楷体" panose="02010609060101010101" pitchFamily="49" charset="-122"/>
                <a:ea typeface="楷体" panose="02010609060101010101" pitchFamily="49" charset="-122"/>
                <a:sym typeface="Helvetica Neue" panose="02000503000000020004"/>
              </a:rPr>
              <a:t>到夏天江水漫上山陵的时候，下行和上行的航道都被阻断，不能通航。倘若碰到皇帝的命令要极速传达，清早（坐船）从白帝城出发，傍晚便可到达江陵。中间相距一千二百里，即使骑着飞奔的马，驾着疾风，也没有这么快。</a:t>
            </a:r>
          </a:p>
        </p:txBody>
      </p:sp>
      <p:sp>
        <p:nvSpPr>
          <p:cNvPr id="12" name="矩形 11"/>
          <p:cNvSpPr/>
          <p:nvPr/>
        </p:nvSpPr>
        <p:spPr>
          <a:xfrm>
            <a:off x="126325" y="1217251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冲上、漫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上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92989" y="1247074"/>
            <a:ext cx="1008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山陵</a:t>
            </a:r>
            <a:endParaRPr lang="zh-CN" altLang="en-US" sz="3200" dirty="0"/>
          </a:p>
        </p:txBody>
      </p:sp>
      <p:sp>
        <p:nvSpPr>
          <p:cNvPr id="14" name="矩形 13"/>
          <p:cNvSpPr/>
          <p:nvPr/>
        </p:nvSpPr>
        <p:spPr>
          <a:xfrm>
            <a:off x="3604902" y="1247073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顺流而下</a:t>
            </a:r>
          </a:p>
        </p:txBody>
      </p:sp>
      <p:sp>
        <p:nvSpPr>
          <p:cNvPr id="16" name="矩形 15"/>
          <p:cNvSpPr/>
          <p:nvPr/>
        </p:nvSpPr>
        <p:spPr>
          <a:xfrm>
            <a:off x="5601358" y="1247072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逆流而上</a:t>
            </a:r>
          </a:p>
        </p:txBody>
      </p:sp>
      <p:sp>
        <p:nvSpPr>
          <p:cNvPr id="18" name="矩形 17"/>
          <p:cNvSpPr/>
          <p:nvPr/>
        </p:nvSpPr>
        <p:spPr>
          <a:xfrm>
            <a:off x="7455381" y="124707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有时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016873" y="256393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即使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26716" y="2556996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飞奔的马</a:t>
            </a:r>
          </a:p>
        </p:txBody>
      </p:sp>
      <p:sp>
        <p:nvSpPr>
          <p:cNvPr id="21" name="矩形 20"/>
          <p:cNvSpPr/>
          <p:nvPr/>
        </p:nvSpPr>
        <p:spPr>
          <a:xfrm>
            <a:off x="8057646" y="255283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认为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129252" y="255283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快</a:t>
            </a:r>
          </a:p>
        </p:txBody>
      </p:sp>
    </p:spTree>
    <p:extLst>
      <p:ext uri="{BB962C8B-B14F-4D97-AF65-F5344CB8AC3E}">
        <p14:creationId xmlns:p14="http://schemas.microsoft.com/office/powerpoint/2010/main" val="300525019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4" grpId="0" bldLvl="0"/>
      <p:bldP spid="4" grpId="1"/>
      <p:bldP spid="12" grpId="0"/>
      <p:bldP spid="13" grpId="0"/>
      <p:bldP spid="1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344603" y="180973"/>
            <a:ext cx="1589844" cy="588380"/>
          </a:xfrm>
          <a:prstGeom prst="roundRect">
            <a:avLst/>
          </a:prstGeom>
          <a:gradFill>
            <a:gsLst>
              <a:gs pos="50000">
                <a:srgbClr val="EAEAE5"/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第三段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33416" y="4096373"/>
            <a:ext cx="11247311" cy="1826127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译文：</a:t>
            </a:r>
          </a:p>
          <a:p>
            <a:pPr marL="0" marR="0" indent="711200" algn="l" defTabSz="2438400" rtl="0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楷体" panose="02010609060101010101" pitchFamily="49" charset="-122"/>
                <a:ea typeface="楷体" panose="02010609060101010101" pitchFamily="49" charset="-122"/>
                <a:sym typeface="Helvetica Neue" panose="02000503000000020004"/>
              </a:rPr>
              <a:t>在春、冬两个季节，白色的急流中有回旋的清波，绿色的潭水中有倒映着的各种景物的影子。极高的山峰上多生长着奇形怪状的柏树，悬泉瀑布在山峰之间飞速冲荡。水清，树荣，山高，草盛，有很多趣味。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99357" y="1482562"/>
            <a:ext cx="11909106" cy="2318569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711200" algn="l" defTabSz="2438400" rtl="0" ea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春冬之时，则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素</a:t>
            </a:r>
            <a:r>
              <a:rPr lang="en-US" sz="32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湍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绿潭，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回</a:t>
            </a:r>
            <a:r>
              <a:rPr lang="en-US" sz="32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清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倒影</a:t>
            </a:r>
            <a:r>
              <a:rPr sz="32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r>
              <a:rPr lang="zh-CN" sz="32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绝</a:t>
            </a:r>
            <a:r>
              <a:rPr lang="zh-CN" sz="3200" b="1" u="sng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lang="en-US" altLang="zh-CN" sz="3200" b="1" u="sng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多生怪柏</a:t>
            </a:r>
            <a:r>
              <a:rPr sz="32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marR="0" indent="711200" algn="l" defTabSz="2438400" rtl="0" ea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endParaRPr lang="en-US" sz="3200" dirty="0" smtClean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marR="0" indent="711200" algn="l" defTabSz="2438400" rtl="0" ea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悬泉瀑布</a:t>
            </a:r>
            <a:r>
              <a:rPr lang="zh-CN" altLang="en-US" sz="32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飞漱</a:t>
            </a:r>
            <a:r>
              <a:rPr lang="en-US" sz="32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其间，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清</a:t>
            </a:r>
            <a:r>
              <a:rPr lang="en-US" sz="32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sz="32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荣</a:t>
            </a:r>
            <a:r>
              <a:rPr lang="en-US" sz="32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sz="32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峻</a:t>
            </a:r>
            <a:r>
              <a:rPr lang="en-US" sz="32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茂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sz="32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良</a:t>
            </a:r>
            <a:r>
              <a:rPr lang="en-US" sz="32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32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多趣味</a:t>
            </a:r>
            <a:r>
              <a:rPr sz="32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lang="zh-CN" altLang="en-US" sz="320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923" y="1563031"/>
            <a:ext cx="546448" cy="51779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145387" y="1087078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激起白色浪花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46470" y="1123553"/>
            <a:ext cx="22365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回旋的清波</a:t>
            </a:r>
          </a:p>
        </p:txBody>
      </p:sp>
      <p:sp>
        <p:nvSpPr>
          <p:cNvPr id="16" name="矩形 15"/>
          <p:cNvSpPr/>
          <p:nvPr/>
        </p:nvSpPr>
        <p:spPr>
          <a:xfrm>
            <a:off x="7679489" y="1064595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极高的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山峰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45387" y="2504292"/>
            <a:ext cx="30572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飞速地往下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冲荡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69416" y="2517560"/>
            <a:ext cx="10054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水清</a:t>
            </a:r>
          </a:p>
        </p:txBody>
      </p:sp>
      <p:sp>
        <p:nvSpPr>
          <p:cNvPr id="19" name="矩形 18"/>
          <p:cNvSpPr/>
          <p:nvPr/>
        </p:nvSpPr>
        <p:spPr>
          <a:xfrm>
            <a:off x="5726582" y="2514586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树荣</a:t>
            </a:r>
          </a:p>
        </p:txBody>
      </p:sp>
      <p:sp>
        <p:nvSpPr>
          <p:cNvPr id="20" name="矩形 19"/>
          <p:cNvSpPr/>
          <p:nvPr/>
        </p:nvSpPr>
        <p:spPr>
          <a:xfrm>
            <a:off x="6783747" y="2514586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山高</a:t>
            </a:r>
          </a:p>
        </p:txBody>
      </p:sp>
      <p:sp>
        <p:nvSpPr>
          <p:cNvPr id="21" name="矩形 20"/>
          <p:cNvSpPr/>
          <p:nvPr/>
        </p:nvSpPr>
        <p:spPr>
          <a:xfrm>
            <a:off x="7753231" y="2528075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草盛</a:t>
            </a:r>
          </a:p>
        </p:txBody>
      </p:sp>
      <p:sp>
        <p:nvSpPr>
          <p:cNvPr id="22" name="矩形 21"/>
          <p:cNvSpPr/>
          <p:nvPr/>
        </p:nvSpPr>
        <p:spPr>
          <a:xfrm>
            <a:off x="8856897" y="2506313"/>
            <a:ext cx="5950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很</a:t>
            </a:r>
          </a:p>
        </p:txBody>
      </p:sp>
      <p:sp>
        <p:nvSpPr>
          <p:cNvPr id="23" name="矩形 22"/>
          <p:cNvSpPr/>
          <p:nvPr/>
        </p:nvSpPr>
        <p:spPr>
          <a:xfrm>
            <a:off x="3863088" y="1116265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急流</a:t>
            </a:r>
          </a:p>
        </p:txBody>
      </p:sp>
    </p:spTree>
    <p:extLst>
      <p:ext uri="{BB962C8B-B14F-4D97-AF65-F5344CB8AC3E}">
        <p14:creationId xmlns:p14="http://schemas.microsoft.com/office/powerpoint/2010/main" val="635800978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6" grpId="0"/>
      <p:bldP spid="17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211471" y="155468"/>
            <a:ext cx="1742225" cy="588381"/>
          </a:xfrm>
          <a:prstGeom prst="roundRect">
            <a:avLst/>
          </a:prstGeom>
          <a:gradFill>
            <a:gsLst>
              <a:gs pos="50000">
                <a:srgbClr val="EAEAE5"/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第四段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-264805" y="1217052"/>
            <a:ext cx="11920273" cy="3334232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每至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晴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dirty="0" smtClean="0">
                <a:solidFill>
                  <a:schemeClr val="tx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初</a:t>
            </a:r>
            <a:r>
              <a:rPr lang="en-US" sz="2800" dirty="0" smtClean="0">
                <a:solidFill>
                  <a:schemeClr val="tx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霜</a:t>
            </a:r>
            <a:r>
              <a:rPr lang="en-US" sz="28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旦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，林寒涧</a:t>
            </a:r>
            <a:r>
              <a:rPr sz="2800" b="1" u="sng" dirty="0" err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肃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，常有高猿长啸，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属引</a:t>
            </a:r>
            <a:r>
              <a:rPr lang="en-US"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凄异</a:t>
            </a:r>
            <a:r>
              <a:rPr sz="2800" dirty="0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endParaRPr lang="en-US" sz="2800" dirty="0" smtClean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endParaRPr lang="en-US" sz="2800" dirty="0" smtClean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空谷传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响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sz="2800" b="1" u="sng" dirty="0" err="1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哀转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久绝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。故渔者歌曰</a:t>
            </a:r>
            <a:r>
              <a:rPr sz="28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：“</a:t>
            </a:r>
            <a:r>
              <a:rPr sz="28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巴东三峡巫峡长，</a:t>
            </a: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猿鸣三声</a:t>
            </a:r>
            <a:endParaRPr lang="en-US" sz="2800" dirty="0" smtClean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endParaRPr lang="en-US" sz="2800" dirty="0">
              <a:solidFill>
                <a:schemeClr val="bg2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7112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sz="2800" dirty="0" err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泪沾裳</a:t>
            </a:r>
            <a:r>
              <a:rPr sz="28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！”</a:t>
            </a:r>
            <a:endParaRPr kumimoji="0" lang="zh-CN" altLang="en-US" sz="280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28677" y="4949644"/>
            <a:ext cx="227330" cy="46926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non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altLang="zh-CN" b="0" i="0" u="none" strike="noStrike" cap="none" spc="0" normalizeH="0" baseline="0">
              <a:ln>
                <a:noFill/>
              </a:ln>
              <a:solidFill>
                <a:srgbClr val="5E5E5E"/>
              </a:solidFill>
              <a:effectLst/>
              <a:uFillTx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34095" y="3706663"/>
            <a:ext cx="8973299" cy="2687901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译文：</a:t>
            </a:r>
          </a:p>
          <a:p>
            <a:pPr marL="0" marR="0" indent="711200" algn="l" defTabSz="2438400" rtl="0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3773799597"/>
                </a:ext>
              </a:extLst>
            </a:pP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楷体" panose="02010609060101010101" pitchFamily="49" charset="-122"/>
                <a:ea typeface="楷体" panose="02010609060101010101" pitchFamily="49" charset="-122"/>
                <a:sym typeface="Helvetica Neue" panose="02000503000000020004"/>
              </a:rPr>
              <a:t>（在秋天）每到天刚放晴的时候或下霜的早晨，树林和山涧之中一片清寒肃杀。常常有高处的猿猴拉长声音啼叫，声音连续不断，凄惨悲凉。空旷的山谷中传来猿啼的回声，悲凉婉转，很久很久才消失。所以渔民们唱道：</a:t>
            </a:r>
            <a:r>
              <a:rPr kumimoji="0" lang="en-US" altLang="zh-CN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楷体" panose="02010609060101010101" pitchFamily="49" charset="-122"/>
                <a:ea typeface="楷体" panose="02010609060101010101" pitchFamily="49" charset="-122"/>
                <a:sym typeface="Helvetica Neue" panose="02000503000000020004"/>
              </a:rPr>
              <a:t>“</a:t>
            </a: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楷体" panose="02010609060101010101" pitchFamily="49" charset="-122"/>
                <a:ea typeface="楷体" panose="02010609060101010101" pitchFamily="49" charset="-122"/>
                <a:sym typeface="Helvetica Neue" panose="02000503000000020004"/>
              </a:rPr>
              <a:t>巴东三峡巫峡长，猿鸣三声泪沾裳。</a:t>
            </a:r>
            <a:r>
              <a:rPr kumimoji="0" lang="en-US" altLang="zh-CN" sz="2800" b="1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楷体" panose="02010609060101010101" pitchFamily="49" charset="-122"/>
                <a:ea typeface="楷体" panose="02010609060101010101" pitchFamily="49" charset="-122"/>
                <a:sym typeface="Helvetica Neue" panose="02000503000000020004"/>
              </a:rPr>
              <a:t>”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13082" y="1983473"/>
            <a:ext cx="2997767" cy="533465"/>
          </a:xfrm>
          <a:prstGeom prst="rect">
            <a:avLst/>
          </a:prstGeom>
          <a:noFill/>
          <a:ln w="12700" cap="flat">
            <a:solidFill>
              <a:srgbClr val="0000FF"/>
            </a:solidFill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" panose="02000503000000020004"/>
              </a:rPr>
              <a:t>属引：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" panose="02000503000000020004"/>
              </a:rPr>
              <a:t>连接不断</a:t>
            </a:r>
            <a:r>
              <a:rPr kumimoji="0" lang="zh-CN" altLang="en-US" sz="2800" b="0" i="0" u="none" strike="noStrike" cap="none" spc="0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" panose="02000503000000020004"/>
              </a:rPr>
              <a:t>。</a:t>
            </a:r>
            <a:endParaRPr kumimoji="0" lang="zh-CN" altLang="en-US" sz="2800" b="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Helvetica Neue" panose="02000503000000020004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40104" y="3282219"/>
            <a:ext cx="5963721" cy="471910"/>
          </a:xfrm>
          <a:prstGeom prst="rect">
            <a:avLst/>
          </a:prstGeom>
          <a:noFill/>
          <a:ln w="12700" cap="flat">
            <a:solidFill>
              <a:schemeClr val="bg2">
                <a:lumMod val="10000"/>
              </a:schemeClr>
            </a:solidFill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0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" panose="02000503000000020004"/>
              </a:rPr>
              <a:t>巴东：</a:t>
            </a:r>
            <a:r>
              <a:rPr kumimoji="0" lang="zh-CN" altLang="en-US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" panose="02000503000000020004"/>
              </a:rPr>
              <a:t>今重庆东部云阳、奉节、巫山一带。</a:t>
            </a:r>
          </a:p>
        </p:txBody>
      </p:sp>
      <p:sp>
        <p:nvSpPr>
          <p:cNvPr id="6" name="矩形 5"/>
          <p:cNvSpPr/>
          <p:nvPr/>
        </p:nvSpPr>
        <p:spPr>
          <a:xfrm>
            <a:off x="2369948" y="832372"/>
            <a:ext cx="24416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下霜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的 早晨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28946" y="438557"/>
            <a:ext cx="142058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肃杀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、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凄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寒</a:t>
            </a:r>
          </a:p>
        </p:txBody>
      </p:sp>
      <p:sp>
        <p:nvSpPr>
          <p:cNvPr id="9" name="矩形 8"/>
          <p:cNvSpPr/>
          <p:nvPr/>
        </p:nvSpPr>
        <p:spPr>
          <a:xfrm>
            <a:off x="8701324" y="930928"/>
            <a:ext cx="1008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连接</a:t>
            </a:r>
            <a:endParaRPr lang="zh-CN" altLang="en-US" sz="3200" dirty="0"/>
          </a:p>
        </p:txBody>
      </p:sp>
      <p:sp>
        <p:nvSpPr>
          <p:cNvPr id="17" name="矩形 16"/>
          <p:cNvSpPr/>
          <p:nvPr/>
        </p:nvSpPr>
        <p:spPr>
          <a:xfrm>
            <a:off x="9995887" y="91537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延长</a:t>
            </a:r>
          </a:p>
        </p:txBody>
      </p:sp>
      <p:sp>
        <p:nvSpPr>
          <p:cNvPr id="18" name="矩形 17"/>
          <p:cNvSpPr/>
          <p:nvPr/>
        </p:nvSpPr>
        <p:spPr>
          <a:xfrm>
            <a:off x="1091738" y="222455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回声</a:t>
            </a:r>
          </a:p>
        </p:txBody>
      </p:sp>
      <p:sp>
        <p:nvSpPr>
          <p:cNvPr id="19" name="矩形 18"/>
          <p:cNvSpPr/>
          <p:nvPr/>
        </p:nvSpPr>
        <p:spPr>
          <a:xfrm>
            <a:off x="2262547" y="2224550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声音悲凉婉转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3" grpId="0"/>
      <p:bldP spid="11" grpId="1" animBg="1"/>
      <p:bldP spid="11" grpId="2" animBg="1"/>
      <p:bldP spid="16" grpId="1" animBg="1"/>
      <p:bldP spid="16" grpId="2" animBg="1"/>
      <p:bldP spid="6" grpId="0"/>
      <p:bldP spid="8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186318" y="1917112"/>
            <a:ext cx="8162552" cy="1153018"/>
          </a:xfrm>
        </p:spPr>
        <p:txBody>
          <a:bodyPr>
            <a:normAutofit/>
          </a:bodyPr>
          <a:lstStyle/>
          <a:p>
            <a:pPr algn="ctr"/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品读课文，赏析写法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组 44.png" descr="组 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6408" y="443385"/>
            <a:ext cx="12558115" cy="683810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3" name="文本框 2"/>
          <p:cNvSpPr txBox="1"/>
          <p:nvPr/>
        </p:nvSpPr>
        <p:spPr>
          <a:xfrm>
            <a:off x="929161" y="925085"/>
            <a:ext cx="5069849" cy="4255135"/>
          </a:xfrm>
          <a:prstGeom prst="rect">
            <a:avLst/>
          </a:prstGeom>
          <a:solidFill>
            <a:srgbClr val="E3E2DC">
              <a:alpha val="4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t" anchorCtr="0" forceAA="0">
            <a:spAutoFit/>
          </a:bodyPr>
          <a:lstStyle/>
          <a:p>
            <a:pPr lvl="5" indent="9144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自三峡七百里中，两岸连山，略无阙处。重岩叠嶂，隐天蔽日，自非亭午夜分，不见曦月</a:t>
            </a:r>
            <a:r>
              <a:rPr sz="36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lang="zh-CN" altLang="en-US" sz="3600" i="0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426970" y="4725181"/>
            <a:ext cx="7338695" cy="724878"/>
          </a:xfrm>
          <a:prstGeom prst="roundRect">
            <a:avLst/>
          </a:prstGeom>
          <a:gradFill>
            <a:gsLst>
              <a:gs pos="50000">
                <a:srgbClr val="EAEAE5">
                  <a:alpha val="50000"/>
                </a:srgbClr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 w="28575" cmpd="sng">
            <a:solidFill>
              <a:srgbClr val="3A89DD">
                <a:alpha val="40000"/>
              </a:srgbClr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整体特点：逶迤峭拔 雄壮之美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944746" y="1868732"/>
            <a:ext cx="4432387" cy="656663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5876290" y="1572260"/>
            <a:ext cx="2602865" cy="806450"/>
            <a:chOff x="11552" y="1273"/>
            <a:chExt cx="4292" cy="1771"/>
          </a:xfrm>
        </p:grpSpPr>
        <p:sp>
          <p:nvSpPr>
            <p:cNvPr id="40" name="右箭头 39"/>
            <p:cNvSpPr/>
            <p:nvPr/>
          </p:nvSpPr>
          <p:spPr>
            <a:xfrm>
              <a:off x="11552" y="1273"/>
              <a:ext cx="714" cy="1771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2550" y="1504"/>
              <a:ext cx="3294" cy="1419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逶迤</a:t>
              </a:r>
            </a:p>
          </p:txBody>
        </p:sp>
      </p:grpSp>
      <p:sp>
        <p:nvSpPr>
          <p:cNvPr id="6" name="圆角矩形 5"/>
          <p:cNvSpPr/>
          <p:nvPr/>
        </p:nvSpPr>
        <p:spPr>
          <a:xfrm>
            <a:off x="997786" y="2728096"/>
            <a:ext cx="408890" cy="632374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927711" y="2708472"/>
            <a:ext cx="418202" cy="633284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280462" y="2706530"/>
            <a:ext cx="457990" cy="637169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180866" y="2733669"/>
            <a:ext cx="467302" cy="638077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852160" y="2484120"/>
            <a:ext cx="2626360" cy="766445"/>
            <a:chOff x="11470" y="2612"/>
            <a:chExt cx="4181" cy="1662"/>
          </a:xfrm>
        </p:grpSpPr>
        <p:sp>
          <p:nvSpPr>
            <p:cNvPr id="10" name="右箭头 9"/>
            <p:cNvSpPr/>
            <p:nvPr/>
          </p:nvSpPr>
          <p:spPr>
            <a:xfrm>
              <a:off x="11470" y="2612"/>
              <a:ext cx="714" cy="1662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12356" y="2848"/>
              <a:ext cx="3295" cy="1400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峭拔</a:t>
              </a:r>
            </a:p>
          </p:txBody>
        </p:sp>
      </p:grpSp>
      <p:sp>
        <p:nvSpPr>
          <p:cNvPr id="25" name="圆角矩形 24"/>
          <p:cNvSpPr/>
          <p:nvPr/>
        </p:nvSpPr>
        <p:spPr>
          <a:xfrm>
            <a:off x="1001286" y="3533534"/>
            <a:ext cx="892065" cy="656661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875655" y="3382645"/>
            <a:ext cx="2482215" cy="702310"/>
            <a:chOff x="11581" y="8006"/>
            <a:chExt cx="4218" cy="1662"/>
          </a:xfrm>
        </p:grpSpPr>
        <p:sp>
          <p:nvSpPr>
            <p:cNvPr id="12" name="右箭头 11"/>
            <p:cNvSpPr/>
            <p:nvPr/>
          </p:nvSpPr>
          <p:spPr>
            <a:xfrm>
              <a:off x="11581" y="8006"/>
              <a:ext cx="714" cy="1662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12504" y="8072"/>
              <a:ext cx="3295" cy="1531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江岸狭窄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928871" y="1868746"/>
            <a:ext cx="9897158" cy="1762125"/>
          </a:xfrm>
          <a:prstGeom prst="rect">
            <a:avLst/>
          </a:prstGeom>
          <a:solidFill>
            <a:srgbClr val="E3E2DC">
              <a:alpha val="5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t" anchorCtr="0" forceAA="0">
            <a:spAutoFit/>
          </a:bodyPr>
          <a:lstStyle/>
          <a:p>
            <a:pPr lvl="5" indent="9144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自三峡七百里中，两岸连山，略无阙处。重岩叠嶂，隐天蔽日，自非亭午夜分，不见曦月</a:t>
            </a:r>
            <a:r>
              <a:rPr sz="36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lang="zh-CN" altLang="en-US" sz="3600" i="0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8357870" y="1855470"/>
            <a:ext cx="2517580" cy="1468768"/>
            <a:chOff x="14423" y="3009"/>
            <a:chExt cx="3223" cy="2284"/>
          </a:xfrm>
        </p:grpSpPr>
        <p:sp>
          <p:nvSpPr>
            <p:cNvPr id="4" name="右大括号 3"/>
            <p:cNvSpPr/>
            <p:nvPr/>
          </p:nvSpPr>
          <p:spPr>
            <a:xfrm>
              <a:off x="14423" y="3009"/>
              <a:ext cx="399" cy="2284"/>
            </a:xfrm>
            <a:prstGeom prst="rightBrac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91439" tIns="45719" rIns="91439" bIns="45719" numCol="1" spcCol="38100" rtlCol="0" anchor="t" forceAA="0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5379" y="3689"/>
              <a:ext cx="2267" cy="92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800" tIns="50800" rIns="50800" bIns="50800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正面描写</a:t>
              </a: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9104630" y="3437580"/>
            <a:ext cx="1910520" cy="59372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800" tIns="50800" rIns="50800" bIns="50800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侧面描写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indefinite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1" bldLvl="0" animBg="1" advAuto="0"/>
      <p:bldP spid="3" grpId="0" bldLvl="0" animBg="1"/>
      <p:bldP spid="3" grpId="1" animBg="1"/>
      <p:bldP spid="3" grpId="2" bldLvl="0" animBg="1"/>
      <p:bldP spid="5" grpId="0" bldLvl="0" animBg="1"/>
      <p:bldP spid="2" grpId="0" bldLvl="0" animBg="1"/>
      <p:bldP spid="2" grpId="1" animBg="1"/>
      <p:bldP spid="2" grpId="2" bldLvl="0" animBg="1"/>
      <p:bldP spid="6" grpId="0" bldLvl="0" animBg="1"/>
      <p:bldP spid="6" grpId="1" animBg="1"/>
      <p:bldP spid="6" grpId="2" bldLvl="0" animBg="1"/>
      <p:bldP spid="7" grpId="0" bldLvl="0" animBg="1"/>
      <p:bldP spid="7" grpId="1" animBg="1"/>
      <p:bldP spid="7" grpId="2" bldLvl="0" animBg="1"/>
      <p:bldP spid="8" grpId="0" bldLvl="0" animBg="1"/>
      <p:bldP spid="8" grpId="1" animBg="1"/>
      <p:bldP spid="8" grpId="2" bldLvl="0" animBg="1"/>
      <p:bldP spid="9" grpId="0" bldLvl="0" animBg="1"/>
      <p:bldP spid="9" grpId="1" animBg="1"/>
      <p:bldP spid="9" grpId="2" bldLvl="0" animBg="1"/>
      <p:bldP spid="25" grpId="0" bldLvl="0" animBg="1"/>
      <p:bldP spid="25" grpId="1" animBg="1"/>
      <p:bldP spid="25" grpId="2" bldLvl="0" animBg="1"/>
      <p:bldP spid="14" grpId="0" bldLvl="0" animBg="1"/>
      <p:bldP spid="14" grpId="1" animBg="1"/>
      <p:bldP spid="16" grpId="0" bldLvl="0" animBg="1"/>
      <p:bldP spid="16" grpId="1"/>
      <p:bldP spid="16" grpId="2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69372" y="940753"/>
            <a:ext cx="4613910" cy="5086350"/>
          </a:xfrm>
          <a:prstGeom prst="rect">
            <a:avLst/>
          </a:prstGeom>
          <a:solidFill>
            <a:srgbClr val="E3E2DC">
              <a:alpha val="4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lvl="5" indent="9144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至于夏水襄陵，沿溯阻绝。或王命急宣，有时朝发白帝，暮到江陵，其间千二百里，虽乘奔御风，不以疾也</a:t>
            </a:r>
            <a:r>
              <a:rPr sz="36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sz="3600" i="0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3464851" y="1740368"/>
            <a:ext cx="1834924" cy="254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6" name="直接连接符 5"/>
          <p:cNvCxnSpPr/>
          <p:nvPr/>
        </p:nvCxnSpPr>
        <p:spPr>
          <a:xfrm>
            <a:off x="1698307" y="2609215"/>
            <a:ext cx="1766544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grpSp>
        <p:nvGrpSpPr>
          <p:cNvPr id="39" name="组合 38"/>
          <p:cNvGrpSpPr/>
          <p:nvPr/>
        </p:nvGrpSpPr>
        <p:grpSpPr>
          <a:xfrm>
            <a:off x="6655313" y="1578610"/>
            <a:ext cx="4331970" cy="927100"/>
            <a:chOff x="11552" y="1273"/>
            <a:chExt cx="4292" cy="1771"/>
          </a:xfrm>
        </p:grpSpPr>
        <p:sp>
          <p:nvSpPr>
            <p:cNvPr id="40" name="右箭头 39"/>
            <p:cNvSpPr/>
            <p:nvPr/>
          </p:nvSpPr>
          <p:spPr>
            <a:xfrm>
              <a:off x="11552" y="1273"/>
              <a:ext cx="714" cy="1771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2550" y="1582"/>
              <a:ext cx="3294" cy="1261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正面描写</a:t>
              </a:r>
            </a:p>
          </p:txBody>
        </p:sp>
      </p:grpSp>
      <p:cxnSp>
        <p:nvCxnSpPr>
          <p:cNvPr id="9" name="直接连接符 8"/>
          <p:cNvCxnSpPr/>
          <p:nvPr/>
        </p:nvCxnSpPr>
        <p:spPr>
          <a:xfrm>
            <a:off x="3464851" y="3393831"/>
            <a:ext cx="2066752" cy="32812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0" name="直接连接符 9"/>
          <p:cNvCxnSpPr/>
          <p:nvPr/>
        </p:nvCxnSpPr>
        <p:spPr>
          <a:xfrm flipV="1">
            <a:off x="1569372" y="4254500"/>
            <a:ext cx="2084705" cy="10795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2" name="直接连接符 11"/>
          <p:cNvCxnSpPr/>
          <p:nvPr/>
        </p:nvCxnSpPr>
        <p:spPr>
          <a:xfrm flipV="1">
            <a:off x="1726221" y="5910579"/>
            <a:ext cx="1738630" cy="6668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grpSp>
        <p:nvGrpSpPr>
          <p:cNvPr id="13" name="组合 12"/>
          <p:cNvGrpSpPr/>
          <p:nvPr/>
        </p:nvGrpSpPr>
        <p:grpSpPr>
          <a:xfrm>
            <a:off x="6655313" y="3483928"/>
            <a:ext cx="4640580" cy="1034362"/>
            <a:chOff x="11552" y="1377"/>
            <a:chExt cx="4292" cy="1708"/>
          </a:xfrm>
        </p:grpSpPr>
        <p:sp>
          <p:nvSpPr>
            <p:cNvPr id="14" name="右箭头 13"/>
            <p:cNvSpPr/>
            <p:nvPr/>
          </p:nvSpPr>
          <p:spPr>
            <a:xfrm>
              <a:off x="11552" y="1377"/>
              <a:ext cx="666" cy="1708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12550" y="1669"/>
              <a:ext cx="3294" cy="1084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侧面描写</a:t>
              </a:r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4844562" y="4254501"/>
            <a:ext cx="1023179" cy="10794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7" name="直接连接符 16"/>
          <p:cNvCxnSpPr/>
          <p:nvPr/>
        </p:nvCxnSpPr>
        <p:spPr>
          <a:xfrm>
            <a:off x="1539226" y="5055785"/>
            <a:ext cx="1186389" cy="87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722" y="1271254"/>
            <a:ext cx="10252714" cy="2847623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02659" y="2567129"/>
            <a:ext cx="1339049" cy="1518732"/>
            <a:chOff x="1263" y="4792"/>
            <a:chExt cx="2109" cy="2392"/>
          </a:xfrm>
        </p:grpSpPr>
        <p:pic>
          <p:nvPicPr>
            <p:cNvPr id="2" name="图片 1" descr="31393938393833393b31393939303137333b31"/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597" y="4792"/>
              <a:ext cx="1440" cy="1440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1263" y="6445"/>
              <a:ext cx="2109" cy="739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白帝城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739890" y="2717600"/>
            <a:ext cx="1360637" cy="1332066"/>
            <a:chOff x="15509" y="3849"/>
            <a:chExt cx="2143" cy="2098"/>
          </a:xfrm>
        </p:grpSpPr>
        <p:pic>
          <p:nvPicPr>
            <p:cNvPr id="3" name="图片 2" descr="303b31393939303137333b31"/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5848" y="3849"/>
              <a:ext cx="1440" cy="1440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15509" y="5208"/>
              <a:ext cx="2143" cy="739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江陵城</a:t>
              </a: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576750" y="2909570"/>
            <a:ext cx="3623189" cy="53086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sng" strike="noStrike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千二百里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距离</a:t>
            </a: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长</a:t>
            </a: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1626235" y="3543935"/>
            <a:ext cx="9641205" cy="7239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hlinkClick r:id="rId6" action="ppaction://hlinksldjump"/>
          </p:cNvPr>
          <p:cNvSpPr txBox="1"/>
          <p:nvPr/>
        </p:nvSpPr>
        <p:spPr>
          <a:xfrm>
            <a:off x="4652247" y="3616960"/>
            <a:ext cx="3472874" cy="53086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sng" strike="noStrike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朝发暮到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时间</a:t>
            </a:r>
            <a:r>
              <a:rPr kumimoji="0" lang="zh-CN" altLang="en-US" sz="28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短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1626348" y="4419908"/>
            <a:ext cx="8766363" cy="73213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突出水势浩大、一泻千里的特点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组 58.png" descr="组 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5" y="218555"/>
            <a:ext cx="12035574" cy="6639375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2" name="圆角矩形 1"/>
          <p:cNvSpPr/>
          <p:nvPr/>
        </p:nvSpPr>
        <p:spPr>
          <a:xfrm>
            <a:off x="2408555" y="4429622"/>
            <a:ext cx="7077710" cy="724812"/>
          </a:xfrm>
          <a:prstGeom prst="roundRect">
            <a:avLst/>
          </a:prstGeom>
          <a:gradFill>
            <a:gsLst>
              <a:gs pos="50000">
                <a:srgbClr val="EAEAE5">
                  <a:alpha val="40000"/>
                </a:srgbClr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夏季特点：峻急雄壮 奔放之美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92818" y="1739666"/>
            <a:ext cx="9893349" cy="2593340"/>
          </a:xfrm>
          <a:prstGeom prst="rect">
            <a:avLst/>
          </a:prstGeom>
          <a:solidFill>
            <a:srgbClr val="E3E2DC">
              <a:alpha val="4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lvl="5" indent="9144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至于夏水襄陵，沿溯阻绝。或王命急宣，有时朝发白帝，暮到江陵，其间千二百里，虽乘奔御风，不以疾也。</a:t>
            </a:r>
            <a:endParaRPr kumimoji="0" sz="3600" i="0" strike="noStrike" cap="none" spc="0" normalizeH="0" baseline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1" bldLvl="0" animBg="1" advAuto="0"/>
      <p:bldP spid="2" grpId="0" bldLvl="0" animBg="1"/>
      <p:bldP spid="3" grpId="0" bldLvl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组 66.png" descr="组 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" y="489665"/>
            <a:ext cx="12647639" cy="6621597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8" name="文本框 7"/>
          <p:cNvSpPr txBox="1"/>
          <p:nvPr/>
        </p:nvSpPr>
        <p:spPr>
          <a:xfrm>
            <a:off x="769008" y="1249167"/>
            <a:ext cx="4322546" cy="4255135"/>
          </a:xfrm>
          <a:prstGeom prst="rect">
            <a:avLst/>
          </a:prstGeom>
          <a:solidFill>
            <a:srgbClr val="E3E2DC">
              <a:alpha val="4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lvl="5" indent="914400" algn="l" defTabSz="2438400" rtl="0" ea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春冬之时，则素湍绿潭，回清倒影</a:t>
            </a:r>
            <a:r>
              <a:rPr lang="zh-CN" sz="36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sz="36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绝  </a:t>
            </a:r>
            <a:r>
              <a:rPr sz="3600" dirty="0" err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多生怪柏，悬泉瀑布，飞漱其间，清荣峻茂，良多趣味</a:t>
            </a:r>
            <a:r>
              <a:rPr sz="36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kumimoji="0" sz="360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4239067" y="4028230"/>
            <a:ext cx="212064" cy="546667"/>
          </a:xfrm>
          <a:prstGeom prst="line">
            <a:avLst/>
          </a:prstGeom>
          <a:noFill/>
          <a:ln w="25400" cap="flat">
            <a:solidFill>
              <a:schemeClr val="accent1">
                <a:lumMod val="50000"/>
              </a:schemeClr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4" name="直接连接符 3"/>
          <p:cNvCxnSpPr/>
          <p:nvPr/>
        </p:nvCxnSpPr>
        <p:spPr>
          <a:xfrm flipH="1">
            <a:off x="4678052" y="2387937"/>
            <a:ext cx="232382" cy="518096"/>
          </a:xfrm>
          <a:prstGeom prst="line">
            <a:avLst/>
          </a:prstGeom>
          <a:noFill/>
          <a:ln w="25400" cap="flat">
            <a:solidFill>
              <a:schemeClr val="accent1">
                <a:lumMod val="50000"/>
              </a:schemeClr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5" name="圆角矩形 4"/>
          <p:cNvSpPr/>
          <p:nvPr/>
        </p:nvSpPr>
        <p:spPr>
          <a:xfrm>
            <a:off x="2404745" y="5502186"/>
            <a:ext cx="7381875" cy="724714"/>
          </a:xfrm>
          <a:prstGeom prst="roundRect">
            <a:avLst/>
          </a:prstGeom>
          <a:gradFill>
            <a:gsLst>
              <a:gs pos="50000">
                <a:srgbClr val="EAEAE5">
                  <a:alpha val="40000"/>
                </a:srgbClr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春、冬特点：山灵水秀 清秀之美</a:t>
            </a:r>
          </a:p>
        </p:txBody>
      </p:sp>
      <p:sp>
        <p:nvSpPr>
          <p:cNvPr id="20" name="圆角矩形 19"/>
          <p:cNvSpPr/>
          <p:nvPr/>
        </p:nvSpPr>
        <p:spPr>
          <a:xfrm>
            <a:off x="3563323" y="4766187"/>
            <a:ext cx="456297" cy="637003"/>
          </a:xfrm>
          <a:prstGeom prst="roundRect">
            <a:avLst/>
          </a:prstGeom>
          <a:noFill/>
          <a:ln w="12700" cap="flat">
            <a:solidFill>
              <a:srgbClr val="002060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 panose="02000503000000020004"/>
              <a:ea typeface="Helvetica Neue Medium" panose="02000503000000020004"/>
              <a:cs typeface="Helvetica Neue Medium" panose="02000503000000020004"/>
              <a:sym typeface="Helvetica Neue Medium" panose="02000503000000020004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9668" y="3235281"/>
            <a:ext cx="417630" cy="395941"/>
          </a:xfrm>
          <a:prstGeom prst="rect">
            <a:avLst/>
          </a:prstGeom>
        </p:spPr>
      </p:pic>
      <p:sp>
        <p:nvSpPr>
          <p:cNvPr id="24" name="圆角矩形 23"/>
          <p:cNvSpPr/>
          <p:nvPr/>
        </p:nvSpPr>
        <p:spPr>
          <a:xfrm>
            <a:off x="6154837" y="3740984"/>
            <a:ext cx="4683816" cy="588381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树荣：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“ </a:t>
            </a:r>
            <a:r>
              <a:rPr kumimoji="0" lang="zh-CN" altLang="en-US" sz="2800" b="0" i="0" u="sng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多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生</a:t>
            </a:r>
            <a:r>
              <a:rPr kumimoji="0" lang="zh-CN" altLang="en-US" sz="2800" b="0" i="0" u="sng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怪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柏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6151450" y="4225854"/>
            <a:ext cx="4682547" cy="588381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山高：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“</a:t>
            </a:r>
            <a:r>
              <a:rPr kumimoji="0" lang="zh-CN" altLang="en-US" sz="2800" b="0" i="0" u="sng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绝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   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”“</a:t>
            </a:r>
            <a:r>
              <a:rPr kumimoji="0" lang="zh-CN" altLang="en-US" sz="2800" b="0" i="0" u="sng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悬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泉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</a:t>
            </a:r>
          </a:p>
        </p:txBody>
      </p:sp>
      <p:sp>
        <p:nvSpPr>
          <p:cNvPr id="15" name="圆角矩形 14"/>
          <p:cNvSpPr/>
          <p:nvPr/>
        </p:nvSpPr>
        <p:spPr>
          <a:xfrm>
            <a:off x="6155259" y="3219964"/>
            <a:ext cx="4683816" cy="588304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水清：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“</a:t>
            </a:r>
            <a:r>
              <a:rPr kumimoji="0" lang="zh-CN" altLang="en-US" sz="2800" b="0" i="0" u="sng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素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湍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”“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回</a:t>
            </a:r>
            <a:r>
              <a:rPr kumimoji="0" lang="zh-CN" altLang="en-US" sz="2800" b="0" i="0" u="sng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清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6151661" y="4814886"/>
            <a:ext cx="4683182" cy="588304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草茂：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“</a:t>
            </a:r>
            <a:r>
              <a:rPr kumimoji="0" lang="zh-CN" altLang="en-US" sz="2800" b="0" i="0" u="sng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绿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潭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”“</a:t>
            </a: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倒影</a:t>
            </a:r>
            <a:r>
              <a:rPr kumimoji="0" lang="en-US" altLang="zh-CN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”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2088" y="4316797"/>
            <a:ext cx="427514" cy="40635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485900" y="1999615"/>
            <a:ext cx="9676765" cy="2593340"/>
            <a:chOff x="2339" y="2968"/>
            <a:chExt cx="15239" cy="4084"/>
          </a:xfrm>
        </p:grpSpPr>
        <p:sp>
          <p:nvSpPr>
            <p:cNvPr id="13" name="文本框 12"/>
            <p:cNvSpPr txBox="1"/>
            <p:nvPr/>
          </p:nvSpPr>
          <p:spPr>
            <a:xfrm>
              <a:off x="2339" y="2968"/>
              <a:ext cx="15239" cy="4084"/>
            </a:xfrm>
            <a:prstGeom prst="rect">
              <a:avLst/>
            </a:prstGeom>
            <a:solidFill>
              <a:srgbClr val="E3E2DC">
                <a:alpha val="40000"/>
              </a:srgbClr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lvl="5" indent="914400" algn="l" defTabSz="2438400" rtl="0" eaLnBrk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extLst>
                  <a:ext uri="{35155182-B16C-46BC-9424-99874614C6A1}">
                    <wpsdc:indentchars xmlns="" xmlns:wpsdc="http://www.wps.cn/officeDocument/2017/drawingmlCustomData" val="200" checksum="797548545"/>
                  </a:ext>
                </a:extLst>
              </a:pPr>
              <a:r>
                <a:rPr sz="3600" dirty="0" err="1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春冬之时，则素湍绿潭，回清倒影。绝</a:t>
              </a:r>
              <a:r>
                <a:rPr sz="3600" dirty="0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  </a:t>
              </a:r>
              <a:r>
                <a:rPr sz="3600" dirty="0" err="1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多生怪柏，悬泉瀑布，飞漱其间，清荣峻茂，良多趣味</a:t>
              </a:r>
              <a:r>
                <a:rPr sz="3600" dirty="0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。</a:t>
              </a:r>
              <a:endParaRPr kumimoji="0" sz="360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128" y="3520"/>
              <a:ext cx="751" cy="712"/>
            </a:xfrm>
            <a:prstGeom prst="rect">
              <a:avLst/>
            </a:prstGeom>
          </p:spPr>
        </p:pic>
      </p:grpSp>
      <p:sp>
        <p:nvSpPr>
          <p:cNvPr id="2" name="圆角矩形 1"/>
          <p:cNvSpPr/>
          <p:nvPr/>
        </p:nvSpPr>
        <p:spPr>
          <a:xfrm>
            <a:off x="5920762" y="1311956"/>
            <a:ext cx="5272389" cy="588296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第一层 春冬江水 沉静幽美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5890282" y="1979467"/>
            <a:ext cx="5272389" cy="588296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第二层 春冬两岸 诗情画意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5920762" y="2646985"/>
            <a:ext cx="5272389" cy="588296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第三层 春冬全景 良多趣味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indefinite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1" bldLvl="0" animBg="1" advAuto="0"/>
      <p:bldP spid="8" grpId="0" bldLvl="0" animBg="1"/>
      <p:bldP spid="8" grpId="1" animBg="1"/>
      <p:bldP spid="8" grpId="2" bldLvl="0" animBg="1"/>
      <p:bldP spid="5" grpId="0" bldLvl="0" animBg="1"/>
      <p:bldP spid="20" grpId="0" bldLvl="0" animBg="1"/>
      <p:bldP spid="20" grpId="1" animBg="1"/>
      <p:bldP spid="20" grpId="2" bldLvl="0" animBg="1"/>
      <p:bldP spid="24" grpId="0" bldLvl="0" animBg="1"/>
      <p:bldP spid="24" grpId="1" animBg="1"/>
      <p:bldP spid="24" grpId="2" bldLvl="0" animBg="1"/>
      <p:bldP spid="17" grpId="0" bldLvl="0" animBg="1"/>
      <p:bldP spid="17" grpId="1" animBg="1"/>
      <p:bldP spid="17" grpId="2" bldLvl="0" animBg="1"/>
      <p:bldP spid="15" grpId="0" bldLvl="0" animBg="1"/>
      <p:bldP spid="15" grpId="1" animBg="1"/>
      <p:bldP spid="15" grpId="2" bldLvl="0" animBg="1"/>
      <p:bldP spid="16" grpId="0" bldLvl="0" animBg="1"/>
      <p:bldP spid="16" grpId="1" animBg="1"/>
      <p:bldP spid="16" grpId="2" bldLvl="0" animBg="1"/>
      <p:bldP spid="2" grpId="0" bldLvl="0" animBg="1"/>
      <p:bldP spid="2" grpId="1" animBg="1"/>
      <p:bldP spid="2" grpId="2" bldLvl="0" animBg="1"/>
      <p:bldP spid="6" grpId="0" bldLvl="0" animBg="1"/>
      <p:bldP spid="6" grpId="1" animBg="1"/>
      <p:bldP spid="6" grpId="2" bldLvl="0" animBg="1"/>
      <p:bldP spid="9" grpId="0" bldLvl="0" animBg="1"/>
      <p:bldP spid="9" grpId="1" animBg="1"/>
      <p:bldP spid="9" grpId="2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组 76.png" descr="组 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89" y="470618"/>
            <a:ext cx="12156210" cy="636508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6" name="圆角矩形 5"/>
          <p:cNvSpPr/>
          <p:nvPr/>
        </p:nvSpPr>
        <p:spPr>
          <a:xfrm>
            <a:off x="2346325" y="4824785"/>
            <a:ext cx="7601585" cy="724424"/>
          </a:xfrm>
          <a:prstGeom prst="roundRect">
            <a:avLst/>
          </a:prstGeom>
          <a:gradFill>
            <a:gsLst>
              <a:gs pos="50000">
                <a:srgbClr val="EAEAE5">
                  <a:alpha val="40000"/>
                </a:srgbClr>
              </a:gs>
              <a:gs pos="0">
                <a:srgbClr val="F1F1EE"/>
              </a:gs>
              <a:gs pos="100000">
                <a:srgbClr val="E3E2DC"/>
              </a:gs>
            </a:gsLst>
            <a:lin scaled="1"/>
          </a:gra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spc="0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秋季特点：悲凉凄切 凄婉之美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70277" y="470888"/>
            <a:ext cx="4587944" cy="5916930"/>
          </a:xfrm>
          <a:prstGeom prst="rect">
            <a:avLst/>
          </a:prstGeom>
          <a:solidFill>
            <a:srgbClr val="E3E2DC">
              <a:alpha val="4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indent="9144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每至晴初霜旦，林寒涧肃，常有高猿长啸，属引凄异，空谷传响，哀转久绝。故渔者歌曰：“巴东三峡巫峡长，猿鸣三声泪沾裳！”</a:t>
            </a:r>
            <a:endParaRPr kumimoji="0" sz="3600" i="0" u="none" strike="noStrike" cap="none" spc="0" normalizeH="0" baseline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2502978" y="2945542"/>
            <a:ext cx="93651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" name="直接连接符 2"/>
          <p:cNvCxnSpPr/>
          <p:nvPr/>
        </p:nvCxnSpPr>
        <p:spPr>
          <a:xfrm>
            <a:off x="1996311" y="3751893"/>
            <a:ext cx="93651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/>
          <p:cNvSpPr txBox="1"/>
          <p:nvPr/>
        </p:nvSpPr>
        <p:spPr>
          <a:xfrm>
            <a:off x="6758224" y="471213"/>
            <a:ext cx="2299687" cy="6540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cap="none" spc="0" normalizeH="0" baseline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猿啸之悲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5525205" y="1458162"/>
            <a:ext cx="5733343" cy="656661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时间上：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“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属引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”——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延续感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469325" y="2202290"/>
            <a:ext cx="5845724" cy="656662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听觉上：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“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传响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”——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回荡感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566470" y="2945542"/>
            <a:ext cx="93651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1" name="直接连接符 10"/>
          <p:cNvCxnSpPr/>
          <p:nvPr/>
        </p:nvCxnSpPr>
        <p:spPr>
          <a:xfrm>
            <a:off x="723294" y="3751893"/>
            <a:ext cx="93651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5" name="圆角矩形 24"/>
          <p:cNvSpPr/>
          <p:nvPr/>
        </p:nvSpPr>
        <p:spPr>
          <a:xfrm>
            <a:off x="5525205" y="2946102"/>
            <a:ext cx="6208899" cy="656661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空间上：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“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巫峡长</a:t>
            </a:r>
            <a:r>
              <a:rPr lang="en-US" altLang="zh-CN" sz="32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”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——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漫长感</a:t>
            </a:r>
          </a:p>
        </p:txBody>
      </p:sp>
      <p:sp>
        <p:nvSpPr>
          <p:cNvPr id="28" name="圆角矩形 27"/>
          <p:cNvSpPr/>
          <p:nvPr/>
        </p:nvSpPr>
        <p:spPr>
          <a:xfrm>
            <a:off x="5525205" y="3687369"/>
            <a:ext cx="5570803" cy="656667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“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泪沾裳</a:t>
            </a:r>
            <a:r>
              <a:rPr kumimoji="0" lang="en-US" altLang="zh-CN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”——</a:t>
            </a:r>
            <a:r>
              <a:rPr kumimoji="0" lang="zh-CN" altLang="en-US" sz="3200" b="0" i="0" u="none" strike="noStrike" cap="none" spc="0" normalizeH="0" baseline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悲凉之意递增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1128373" y="5372848"/>
            <a:ext cx="1440002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5" name="直接连接符 14"/>
          <p:cNvCxnSpPr/>
          <p:nvPr/>
        </p:nvCxnSpPr>
        <p:spPr>
          <a:xfrm>
            <a:off x="723294" y="6280786"/>
            <a:ext cx="1440002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3" name="文本框 22"/>
          <p:cNvSpPr txBox="1"/>
          <p:nvPr/>
        </p:nvSpPr>
        <p:spPr>
          <a:xfrm>
            <a:off x="871301" y="1678098"/>
            <a:ext cx="10551128" cy="2593340"/>
          </a:xfrm>
          <a:prstGeom prst="rect">
            <a:avLst/>
          </a:prstGeom>
          <a:solidFill>
            <a:srgbClr val="E3E2DC">
              <a:alpha val="40000"/>
            </a:srgbClr>
          </a:solidFill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indent="914400" algn="l" eaLnBrk="1">
              <a:lnSpc>
                <a:spcPct val="150000"/>
              </a:lnSpc>
              <a:buClrTx/>
              <a:buSzTx/>
              <a:buFontTx/>
              <a:buNone/>
              <a:extLst>
                <a:ext uri="{35155182-B16C-46BC-9424-99874614C6A1}">
                  <wpsdc:indentchars xmlns="" xmlns:wpsdc="http://www.wps.cn/officeDocument/2017/drawingmlCustomData" val="200" checksum="797548545"/>
                </a:ext>
              </a:extLst>
            </a:pPr>
            <a:r>
              <a:rPr sz="36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每至晴初霜旦，林寒涧肃，常有高猿长啸，属引凄异，空谷传响，哀转久绝。故渔者歌曰：“巴东三峡巫峡长，猿鸣三声泪沾裳！”</a:t>
            </a:r>
            <a:endParaRPr kumimoji="0" sz="3600" i="0" u="none" strike="noStrike" cap="none" spc="0" normalizeH="0" baseline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indefinite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1" bldLvl="0" animBg="1" advAuto="0"/>
      <p:bldP spid="6" grpId="0" bldLvl="0" animBg="1"/>
      <p:bldP spid="5" grpId="0" bldLvl="0" animBg="1"/>
      <p:bldP spid="5" grpId="1" animBg="1"/>
      <p:bldP spid="5" grpId="2" bldLvl="0" animBg="1"/>
      <p:bldP spid="19" grpId="0" bldLvl="0" animBg="1"/>
      <p:bldP spid="19" grpId="1" animBg="1"/>
      <p:bldP spid="19" grpId="2" bldLvl="0" animBg="1"/>
      <p:bldP spid="9" grpId="0" bldLvl="0" animBg="1"/>
      <p:bldP spid="9" grpId="1" animBg="1"/>
      <p:bldP spid="9" grpId="2" bldLvl="0" animBg="1"/>
      <p:bldP spid="13" grpId="0" bldLvl="0" animBg="1"/>
      <p:bldP spid="13" grpId="1" animBg="1"/>
      <p:bldP spid="13" grpId="2" bldLvl="0" animBg="1"/>
      <p:bldP spid="25" grpId="0" bldLvl="0" animBg="1"/>
      <p:bldP spid="25" grpId="1" animBg="1"/>
      <p:bldP spid="25" grpId="2" bldLvl="0" animBg="1"/>
      <p:bldP spid="28" grpId="0" bldLvl="0" animBg="1"/>
      <p:bldP spid="28" grpId="1" animBg="1"/>
      <p:bldP spid="28" grpId="2" bldLvl="0" animBg="1"/>
      <p:bldP spid="23" grpId="0" bldLvl="0" animBg="1"/>
      <p:bldP spid="2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双大括号 3"/>
          <p:cNvSpPr/>
          <p:nvPr/>
        </p:nvSpPr>
        <p:spPr>
          <a:xfrm>
            <a:off x="1046375" y="1722112"/>
            <a:ext cx="8730901" cy="2559235"/>
          </a:xfrm>
          <a:prstGeom prst="brace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vertOverflow="overflow" horzOverflow="overflow" vert="horz" wrap="square" lIns="91427" tIns="45713" rIns="91427" bIns="45713" numCol="1" spcCol="38100" rtlCol="0" anchor="t" forceAA="0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668696" y="3805626"/>
            <a:ext cx="5108580" cy="588296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春冬</a:t>
            </a:r>
            <a:r>
              <a:rPr kumimoji="0" lang="zh-CN" altLang="en-US" sz="2800" b="0" i="0" u="none" strike="noStrike" cap="none" spc="0" normalizeH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kumimoji="0" lang="zh-CN" altLang="en-US" sz="2800" b="0" i="0" u="sng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山灵水秀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清秀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之美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4669331" y="4424609"/>
            <a:ext cx="5108580" cy="588380"/>
          </a:xfrm>
          <a:prstGeom prst="roundRect">
            <a:avLst/>
          </a:prstGeom>
          <a:noFill/>
          <a:ln w="12700" cap="flat">
            <a:noFill/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秋季</a:t>
            </a:r>
            <a:r>
              <a:rPr kumimoji="0" lang="zh-CN" altLang="en-US" sz="2800" b="0" i="0" u="none" strike="noStrike" cap="none" spc="0" normalizeH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kumimoji="0" lang="zh-CN" altLang="en-US" sz="2800" b="0" i="0" u="sng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悲凉凄切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凄婉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之美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27739" y="3134749"/>
            <a:ext cx="8250172" cy="1849527"/>
            <a:chOff x="2405" y="4936"/>
            <a:chExt cx="12994" cy="2913"/>
          </a:xfrm>
        </p:grpSpPr>
        <p:sp>
          <p:nvSpPr>
            <p:cNvPr id="7" name="文本框 6"/>
            <p:cNvSpPr txBox="1"/>
            <p:nvPr/>
          </p:nvSpPr>
          <p:spPr>
            <a:xfrm>
              <a:off x="4711" y="5505"/>
              <a:ext cx="1573" cy="1902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600" i="0" u="none" strike="noStrike" cap="none" spc="0" normalizeH="0" baseline="0" dirty="0">
                  <a:ln>
                    <a:solidFill>
                      <a:sysClr val="windowText" lastClr="000000"/>
                    </a:solidFill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局部</a:t>
              </a:r>
              <a:endParaRPr kumimoji="0" lang="zh-CN" altLang="en-US" sz="320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endParaRPr>
            </a:p>
          </p:txBody>
        </p:sp>
        <p:sp>
          <p:nvSpPr>
            <p:cNvPr id="9" name="右箭头 8"/>
            <p:cNvSpPr/>
            <p:nvPr/>
          </p:nvSpPr>
          <p:spPr>
            <a:xfrm>
              <a:off x="3839" y="5625"/>
              <a:ext cx="744" cy="1662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14" name="左大括号 13"/>
            <p:cNvSpPr/>
            <p:nvPr/>
          </p:nvSpPr>
          <p:spPr>
            <a:xfrm>
              <a:off x="6391" y="5109"/>
              <a:ext cx="864" cy="2740"/>
            </a:xfrm>
            <a:prstGeom prst="leftBrace">
              <a:avLst/>
            </a:prstGeom>
            <a:ln w="28575" cmpd="sng">
              <a:solidFill>
                <a:schemeClr val="accent1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vertOverflow="overflow" horzOverflow="overflow" vert="horz" wrap="square" lIns="91427" tIns="45713" rIns="91427" bIns="45713" numCol="1" spcCol="38100" rtlCol="0" anchor="t" forceAA="0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7353" y="4936"/>
              <a:ext cx="8046" cy="927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28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夏季 </a:t>
              </a:r>
              <a:r>
                <a:rPr kumimoji="0" lang="zh-CN" altLang="en-US" sz="2800" b="0" i="0" u="sng" strike="noStrike" cap="none" spc="0" normalizeH="0" baseline="0" dirty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峻急雄壮</a:t>
              </a:r>
              <a:r>
                <a:rPr lang="zh-CN" altLang="en-US" sz="2800" dirty="0">
                  <a:solidFill>
                    <a:schemeClr val="bg2">
                      <a:lumMod val="25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 </a:t>
              </a:r>
              <a:r>
                <a:rPr kumimoji="0" lang="zh-CN" altLang="en-US" sz="28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奔放</a:t>
              </a:r>
              <a:r>
                <a:rPr kumimoji="0" lang="zh-CN" altLang="en-US" sz="28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之美</a:t>
              </a: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2405" y="5886"/>
              <a:ext cx="1304" cy="1034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0436" y="1369033"/>
            <a:ext cx="8131441" cy="2314925"/>
            <a:chOff x="787" y="2167"/>
            <a:chExt cx="12807" cy="3646"/>
          </a:xfrm>
        </p:grpSpPr>
        <p:sp>
          <p:nvSpPr>
            <p:cNvPr id="19" name="文本框 18"/>
            <p:cNvSpPr txBox="1"/>
            <p:nvPr/>
          </p:nvSpPr>
          <p:spPr>
            <a:xfrm>
              <a:off x="787" y="3911"/>
              <a:ext cx="729" cy="1902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600" b="1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三</a:t>
              </a:r>
            </a:p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600" b="1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峡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710" y="2167"/>
              <a:ext cx="1572" cy="1902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600" i="0" u="none" strike="noStrike" cap="none" spc="0" normalizeH="0" baseline="0" dirty="0">
                  <a:ln>
                    <a:solidFill>
                      <a:sysClr val="windowText" lastClr="000000"/>
                    </a:solidFill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整体</a:t>
              </a:r>
            </a:p>
          </p:txBody>
        </p:sp>
        <p:sp>
          <p:nvSpPr>
            <p:cNvPr id="21" name="右箭头 20"/>
            <p:cNvSpPr/>
            <p:nvPr/>
          </p:nvSpPr>
          <p:spPr>
            <a:xfrm>
              <a:off x="3839" y="2249"/>
              <a:ext cx="744" cy="1662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2405" y="2601"/>
              <a:ext cx="1304" cy="1034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山</a:t>
              </a: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7528" y="2535"/>
              <a:ext cx="6066" cy="927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28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2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逶迤峭拔 </a:t>
              </a:r>
              <a:r>
                <a:rPr kumimoji="0" lang="zh-CN" altLang="en-US" sz="28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雄壮之美</a:t>
              </a:r>
            </a:p>
          </p:txBody>
        </p:sp>
        <p:sp>
          <p:nvSpPr>
            <p:cNvPr id="25" name="右箭头 24"/>
            <p:cNvSpPr/>
            <p:nvPr/>
          </p:nvSpPr>
          <p:spPr>
            <a:xfrm>
              <a:off x="6451" y="2167"/>
              <a:ext cx="744" cy="1662"/>
            </a:xfrm>
            <a:prstGeom prst="rightArrow">
              <a:avLst/>
            </a:prstGeom>
            <a:solidFill>
              <a:srgbClr val="BFC6E2"/>
            </a:solidFill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 panose="02000503000000020004"/>
                <a:ea typeface="Helvetica Neue Medium" panose="02000503000000020004"/>
                <a:cs typeface="Helvetica Neue Medium" panose="02000503000000020004"/>
                <a:sym typeface="Helvetica Neue Medium" panose="02000503000000020004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140153" y="1437500"/>
            <a:ext cx="911747" cy="342392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3600" dirty="0">
                <a:ln>
                  <a:solidFill>
                    <a:sysClr val="windowText" lastClr="000000"/>
                  </a:solidFill>
                </a:ln>
                <a:solidFill>
                  <a:schemeClr val="tx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Helvetica Neue" panose="02000503000000020004"/>
              </a:rPr>
              <a:t>欣赏</a:t>
            </a:r>
            <a:r>
              <a:rPr kumimoji="0" lang="zh-CN" altLang="en-US" sz="3600" i="0" u="none" strike="noStrike" cap="none" spc="0" normalizeH="0" baseline="0" dirty="0">
                <a:ln>
                  <a:solidFill>
                    <a:sysClr val="windowText" lastClr="000000"/>
                  </a:solidFill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赞美之情</a:t>
            </a:r>
          </a:p>
        </p:txBody>
      </p:sp>
      <p:sp>
        <p:nvSpPr>
          <p:cNvPr id="5" name="矩形 4"/>
          <p:cNvSpPr/>
          <p:nvPr/>
        </p:nvSpPr>
        <p:spPr>
          <a:xfrm>
            <a:off x="3989965" y="235697"/>
            <a:ext cx="3871117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8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小 结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6" grpId="0" bldLvl="0" animBg="1"/>
      <p:bldP spid="16" grpId="1" animBg="1"/>
      <p:bldP spid="17" grpId="0" bldLvl="0" animBg="1"/>
      <p:bldP spid="17" grpId="1" animBg="1"/>
      <p:bldP spid="3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extBox 1"/>
          <p:cNvSpPr txBox="1">
            <a:spLocks noChangeArrowheads="1"/>
          </p:cNvSpPr>
          <p:nvPr/>
        </p:nvSpPr>
        <p:spPr bwMode="auto">
          <a:xfrm>
            <a:off x="624417" y="645585"/>
            <a:ext cx="2944283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733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比较阅读：</a:t>
            </a:r>
            <a:endParaRPr lang="en-US" altLang="zh-CN" sz="3733" b="1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5538" name="TextBox 5"/>
          <p:cNvSpPr txBox="1">
            <a:spLocks noChangeArrowheads="1"/>
          </p:cNvSpPr>
          <p:nvPr/>
        </p:nvSpPr>
        <p:spPr bwMode="auto">
          <a:xfrm>
            <a:off x="1689602" y="1385879"/>
            <a:ext cx="8834967" cy="353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733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早发白帝城</a:t>
            </a:r>
            <a:endParaRPr lang="en-US" altLang="zh-CN" sz="3733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733" dirty="0">
                <a:solidFill>
                  <a:schemeClr val="tx1">
                    <a:lumMod val="50000"/>
                  </a:schemeClr>
                </a:solidFill>
                <a:latin typeface="宋体" charset="-122"/>
              </a:rPr>
              <a:t>李白</a:t>
            </a:r>
            <a:endParaRPr lang="en-US" altLang="zh-CN" sz="3733" dirty="0">
              <a:solidFill>
                <a:schemeClr val="tx1">
                  <a:lumMod val="50000"/>
                </a:schemeClr>
              </a:solidFill>
              <a:latin typeface="宋体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733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朝辞白帝彩云间，千里江陵一日还。</a:t>
            </a:r>
          </a:p>
          <a:p>
            <a:pPr algn="ctr">
              <a:lnSpc>
                <a:spcPct val="150000"/>
              </a:lnSpc>
            </a:pPr>
            <a:r>
              <a:rPr lang="zh-CN" altLang="en-US" sz="3733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两岸猿声啼不尽，轻舟已过万重山。</a:t>
            </a:r>
          </a:p>
        </p:txBody>
      </p:sp>
    </p:spTree>
    <p:extLst>
      <p:ext uri="{BB962C8B-B14F-4D97-AF65-F5344CB8AC3E}">
        <p14:creationId xmlns:p14="http://schemas.microsoft.com/office/powerpoint/2010/main" val="24247964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5827" y="1724412"/>
            <a:ext cx="9781308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此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诗作于唐肃宗乾元二年（</a:t>
            </a: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759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）三月。乾元元年（</a:t>
            </a: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758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，李白因坐永王李璘案，被流放夜郎。翌年春，行至白帝城的时候，忽然收到赦免的消息，诗人惊喜交加，随即乘舟东下江陵。此诗即作于诗人遇赦后离开白帝城乘舟顺江而下抵达江陵时，所以诗题一作“白帝下江陵”。</a:t>
            </a:r>
          </a:p>
        </p:txBody>
      </p:sp>
    </p:spTree>
    <p:extLst>
      <p:ext uri="{BB962C8B-B14F-4D97-AF65-F5344CB8AC3E}">
        <p14:creationId xmlns:p14="http://schemas.microsoft.com/office/powerpoint/2010/main" val="1011914742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762194" y="823963"/>
            <a:ext cx="11152716" cy="542776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endParaRPr lang="en-US" altLang="zh-CN" sz="3467" dirty="0" smtClean="0">
              <a:solidFill>
                <a:schemeClr val="tx1">
                  <a:lumMod val="50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zh-CN" sz="3467" dirty="0" smtClean="0">
                <a:solidFill>
                  <a:schemeClr val="tx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黄</a:t>
            </a:r>
            <a:r>
              <a:rPr lang="zh-CN" altLang="zh-CN" sz="3467" dirty="0">
                <a:solidFill>
                  <a:schemeClr val="tx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　牛　</a:t>
            </a:r>
            <a:r>
              <a:rPr lang="zh-CN" altLang="zh-CN" sz="3467" dirty="0" smtClean="0">
                <a:solidFill>
                  <a:schemeClr val="tx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滩</a:t>
            </a:r>
            <a:endParaRPr lang="en-US" altLang="zh-CN" sz="3467" dirty="0" smtClean="0">
              <a:solidFill>
                <a:schemeClr val="tx1">
                  <a:lumMod val="50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endParaRPr lang="zh-CN" altLang="zh-CN" sz="3467" dirty="0">
              <a:solidFill>
                <a:schemeClr val="tx1">
                  <a:lumMod val="50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pPr algn="l"/>
            <a:r>
              <a:rPr lang="en-US" altLang="zh-CN" sz="3467" dirty="0">
                <a:solidFill>
                  <a:schemeClr val="tx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江水又东</a:t>
            </a:r>
            <a:r>
              <a:rPr lang="zh-CN" altLang="zh-CN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径黄牛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山下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有滩名曰黄牛滩。南岸重岭叠起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最外高崖间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有石如人负刀牵牛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人黑</a:t>
            </a:r>
            <a:r>
              <a:rPr lang="zh-CN" altLang="zh-CN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牛黄</a:t>
            </a:r>
            <a:r>
              <a:rPr lang="zh-CN" altLang="en-US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成就</a:t>
            </a:r>
            <a:r>
              <a:rPr lang="zh-CN" altLang="zh-CN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分明。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既人迹所绝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莫得究焉。此岩既高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加以江湍纡回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虽途经</a:t>
            </a:r>
            <a:r>
              <a:rPr lang="zh-CN" altLang="zh-CN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信宿</a:t>
            </a:r>
            <a:r>
              <a:rPr lang="zh-CN" altLang="en-US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犹望见此物。故行者谣曰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zh-CN" sz="3467" b="1" u="sng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朝发黄牛</a:t>
            </a:r>
            <a:r>
              <a:rPr lang="zh-CN" altLang="en-US" sz="3467" b="1" u="sng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u="sng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暮宿黄牛。三朝三暮</a:t>
            </a:r>
            <a:r>
              <a:rPr lang="zh-CN" altLang="en-US" sz="3467" b="1" u="sng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u="sng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黄牛如故。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”言水路纡深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回望如</a:t>
            </a:r>
            <a:r>
              <a:rPr lang="zh-CN" altLang="zh-CN" sz="3467" b="1" dirty="0" smtClean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一矣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3467" b="1" dirty="0">
              <a:solidFill>
                <a:schemeClr val="tx1">
                  <a:lumMod val="50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                       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选自《水经注》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有删改</a:t>
            </a:r>
            <a:r>
              <a:rPr lang="zh-CN" altLang="en-US" sz="3467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）</a:t>
            </a:r>
            <a:endParaRPr lang="zh-CN" altLang="zh-CN" sz="3467" b="1" dirty="0">
              <a:solidFill>
                <a:schemeClr val="tx1">
                  <a:lumMod val="50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94210" name="组合 12"/>
          <p:cNvGrpSpPr>
            <a:grpSpLocks/>
          </p:cNvGrpSpPr>
          <p:nvPr/>
        </p:nvGrpSpPr>
        <p:grpSpPr bwMode="auto">
          <a:xfrm>
            <a:off x="46568" y="-27517"/>
            <a:ext cx="2677584" cy="667137"/>
            <a:chOff x="70" y="-63"/>
            <a:chExt cx="3161" cy="787"/>
          </a:xfrm>
        </p:grpSpPr>
        <p:sp>
          <p:nvSpPr>
            <p:cNvPr id="94217" name="文本框 6"/>
            <p:cNvSpPr txBox="1">
              <a:spLocks noChangeArrowheads="1"/>
            </p:cNvSpPr>
            <p:nvPr/>
          </p:nvSpPr>
          <p:spPr bwMode="auto">
            <a:xfrm>
              <a:off x="713" y="-63"/>
              <a:ext cx="2481" cy="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3" dirty="0">
                  <a:solidFill>
                    <a:schemeClr val="tx1">
                      <a:lumMod val="50000"/>
                    </a:schemeClr>
                  </a:solidFill>
                  <a:latin typeface="黑体" pitchFamily="49" charset="-122"/>
                  <a:ea typeface="黑体" pitchFamily="49" charset="-122"/>
                </a:rPr>
                <a:t>拓展探究</a:t>
              </a:r>
            </a:p>
          </p:txBody>
        </p:sp>
        <p:cxnSp>
          <p:nvCxnSpPr>
            <p:cNvPr id="15" name="直线连接符 9">
              <a:extLst/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>
              <a:extLst/>
            </p:cNvPr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3200"/>
            </a:p>
          </p:txBody>
        </p:sp>
      </p:grpSp>
    </p:spTree>
    <p:extLst>
      <p:ext uri="{BB962C8B-B14F-4D97-AF65-F5344CB8AC3E}">
        <p14:creationId xmlns:p14="http://schemas.microsoft.com/office/powerpoint/2010/main" val="42076609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矩形 7"/>
          <p:cNvSpPr>
            <a:spLocks noChangeArrowheads="1"/>
          </p:cNvSpPr>
          <p:nvPr/>
        </p:nvSpPr>
        <p:spPr bwMode="auto">
          <a:xfrm>
            <a:off x="827311" y="1754062"/>
            <a:ext cx="10854842" cy="267746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733" b="1" dirty="0">
                <a:solidFill>
                  <a:schemeClr val="tx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    假如你是一位导游，请为三峡写一段解说词，可以加上举世瞩目的三峡水利枢纽。要求用上郦道元文中的句子。</a:t>
            </a:r>
          </a:p>
        </p:txBody>
      </p:sp>
      <p:grpSp>
        <p:nvGrpSpPr>
          <p:cNvPr id="97282" name="组合 8"/>
          <p:cNvGrpSpPr>
            <a:grpSpLocks/>
          </p:cNvGrpSpPr>
          <p:nvPr/>
        </p:nvGrpSpPr>
        <p:grpSpPr bwMode="auto">
          <a:xfrm>
            <a:off x="46568" y="-27517"/>
            <a:ext cx="2677584" cy="667137"/>
            <a:chOff x="70" y="-63"/>
            <a:chExt cx="3161" cy="787"/>
          </a:xfrm>
        </p:grpSpPr>
        <p:sp>
          <p:nvSpPr>
            <p:cNvPr id="97283" name="文本框 6"/>
            <p:cNvSpPr txBox="1">
              <a:spLocks noChangeArrowheads="1"/>
            </p:cNvSpPr>
            <p:nvPr/>
          </p:nvSpPr>
          <p:spPr bwMode="auto">
            <a:xfrm>
              <a:off x="713" y="-63"/>
              <a:ext cx="2481" cy="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3">
                  <a:latin typeface="黑体" pitchFamily="49" charset="-122"/>
                  <a:ea typeface="黑体" pitchFamily="49" charset="-122"/>
                </a:rPr>
                <a:t>课下作业</a:t>
              </a:r>
            </a:p>
          </p:txBody>
        </p:sp>
        <p:cxnSp>
          <p:nvCxnSpPr>
            <p:cNvPr id="10" name="直线连接符 9">
              <a:extLst/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>
              <a:extLst/>
            </p:cNvPr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3200"/>
            </a:p>
          </p:txBody>
        </p:sp>
      </p:grpSp>
    </p:spTree>
    <p:extLst>
      <p:ext uri="{BB962C8B-B14F-4D97-AF65-F5344CB8AC3E}">
        <p14:creationId xmlns:p14="http://schemas.microsoft.com/office/powerpoint/2010/main" val="4707833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159871" y="2199116"/>
            <a:ext cx="10427318" cy="658321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>
                  <a:gsLst>
                    <a:gs pos="50000">
                      <a:srgbClr val="EAEAE5"/>
                    </a:gs>
                    <a:gs pos="0">
                      <a:srgbClr val="F1F1EE"/>
                    </a:gs>
                    <a:gs pos="100000">
                      <a:srgbClr val="E3E2DC"/>
                    </a:gs>
                  </a:gsLst>
                  <a:lin scaled="1"/>
                </a:gra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1.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通假</a:t>
            </a:r>
            <a:r>
              <a:rPr kumimoji="0" lang="zh-CN" altLang="en-US" sz="32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字：</a:t>
            </a:r>
            <a:endParaRPr kumimoji="0" lang="zh-CN" altLang="en-US" sz="3200" b="0" i="0" u="none" strike="noStrike" cap="none" spc="0" normalizeH="0" baseline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Helvetica Neue Medium" panose="02000503000000020004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333072" y="307329"/>
            <a:ext cx="8225707" cy="1283031"/>
          </a:xfrm>
        </p:spPr>
        <p:txBody>
          <a:bodyPr>
            <a:normAutofit/>
          </a:bodyPr>
          <a:lstStyle/>
          <a:p>
            <a:pPr indent="457200" algn="ctr"/>
            <a:r>
              <a:rPr lang="zh-CN" altLang="en-US" sz="40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重点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文言</a:t>
            </a:r>
            <a:r>
              <a:rPr lang="zh-CN" altLang="en-US" sz="40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现象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351511" y="3007302"/>
            <a:ext cx="8079523" cy="1421130"/>
            <a:chOff x="1388" y="2519"/>
            <a:chExt cx="12725" cy="2238"/>
          </a:xfrm>
        </p:grpSpPr>
        <p:sp>
          <p:nvSpPr>
            <p:cNvPr id="24" name="圆角矩形 23"/>
            <p:cNvSpPr/>
            <p:nvPr/>
          </p:nvSpPr>
          <p:spPr>
            <a:xfrm>
              <a:off x="1388" y="2519"/>
              <a:ext cx="9356" cy="2238"/>
            </a:xfrm>
            <a:prstGeom prst="roundRect">
              <a:avLst/>
            </a:prstGeom>
            <a:noFill/>
            <a:ln w="12700" cap="flat">
              <a:noFill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C1E1"/>
                  </a:solidFill>
                </a14:hiddenFill>
              </a:ext>
            </a:extLst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strike="noStrike" cap="none" spc="0" normalizeH="0" baseline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rPr>
                <a:t>略无</a:t>
              </a:r>
              <a:r>
                <a:rPr kumimoji="0" lang="zh-CN" altLang="en-US" sz="3200" b="0" i="0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rPr>
                <a:t>阙</a:t>
              </a:r>
              <a:r>
                <a:rPr kumimoji="0" lang="zh-CN" altLang="en-US" sz="3200" b="0" i="0" strike="noStrike" cap="none" spc="0" normalizeH="0" baseline="0" dirty="0" smtClean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rPr>
                <a:t>处：</a:t>
              </a:r>
              <a:endPara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endParaRPr>
            </a:p>
            <a:p>
              <a:pPr marL="0" marR="0" indent="0" algn="l" defTabSz="825500" rtl="0" fontAlgn="auto" latinLnBrk="0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strike="noStrike" cap="none" spc="0" normalizeH="0" baseline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rPr>
                <a:t>   </a:t>
              </a: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rPr>
                <a:t>     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26" y="2705"/>
              <a:ext cx="9487" cy="93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l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strike="noStrike" cap="none" spc="0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同</a:t>
              </a:r>
              <a:r>
                <a:rPr kumimoji="0" lang="en-US" altLang="zh-CN" sz="3200" b="0" i="0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“</a:t>
              </a:r>
              <a:r>
                <a:rPr kumimoji="0" lang="zh-CN" altLang="en-US" sz="3200" b="0" i="0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缺</a:t>
              </a:r>
              <a:r>
                <a:rPr kumimoji="0" lang="en-US" altLang="zh-CN" sz="3200" b="0" i="0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”</a:t>
              </a:r>
              <a:r>
                <a:rPr kumimoji="0" lang="zh-CN" altLang="en-US" sz="3200" b="0" i="0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" panose="02000503000000020004"/>
                </a:rPr>
                <a:t>，空隙、缺口。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1157783" y="385581"/>
            <a:ext cx="10427318" cy="588381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>
                  <a:gsLst>
                    <a:gs pos="50000">
                      <a:srgbClr val="EAEAE5"/>
                    </a:gs>
                    <a:gs pos="0">
                      <a:srgbClr val="F1F1EE"/>
                    </a:gs>
                    <a:gs pos="100000">
                      <a:srgbClr val="E3E2DC"/>
                    </a:gs>
                  </a:gsLst>
                  <a:lin scaled="1"/>
                </a:gra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2.</a:t>
            </a:r>
            <a:r>
              <a:rPr kumimoji="0" lang="zh-CN" altLang="en-US" sz="28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一词多义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312015" y="1136312"/>
            <a:ext cx="6722550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介词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，在。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</a:t>
            </a:r>
            <a:endParaRPr kumimoji="0" lang="zh-CN" altLang="en-US" sz="3200" b="0" i="0" strike="noStrike" cap="none" spc="0" normalizeH="0" baseline="0" dirty="0">
              <a:ln>
                <a:noFill/>
              </a:ln>
              <a:solidFill>
                <a:srgbClr val="0000FF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STHeiti Light" panose="02010600040101010101" charset="-122"/>
              <a:sym typeface="Helvetica Neue" panose="02000503000000020004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12015" y="1730737"/>
            <a:ext cx="6124455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（连词，如果。）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312014" y="2721203"/>
            <a:ext cx="6124455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（动词，断绝。）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292331" y="3282053"/>
            <a:ext cx="6124455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（形容词，极高的。）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292331" y="3820015"/>
            <a:ext cx="6124455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（动词，消失。）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2014" y="4647621"/>
            <a:ext cx="6124455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（形容词，清澈。）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312014" y="5254998"/>
            <a:ext cx="6124455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（名词，清波。）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494089" y="1117391"/>
            <a:ext cx="8584141" cy="1334182"/>
            <a:chOff x="1243" y="1369"/>
            <a:chExt cx="10140" cy="1576"/>
          </a:xfrm>
        </p:grpSpPr>
        <p:grpSp>
          <p:nvGrpSpPr>
            <p:cNvPr id="26" name="组合 25"/>
            <p:cNvGrpSpPr/>
            <p:nvPr/>
          </p:nvGrpSpPr>
          <p:grpSpPr>
            <a:xfrm>
              <a:off x="2220" y="1369"/>
              <a:ext cx="9163" cy="1576"/>
              <a:chOff x="673" y="3909"/>
              <a:chExt cx="12218" cy="2101"/>
            </a:xfrm>
          </p:grpSpPr>
          <p:sp>
            <p:nvSpPr>
              <p:cNvPr id="27" name="圆角矩形 26"/>
              <p:cNvSpPr/>
              <p:nvPr/>
            </p:nvSpPr>
            <p:spPr>
              <a:xfrm>
                <a:off x="1588" y="3909"/>
                <a:ext cx="11303" cy="2101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l" defTabSz="825500" rtl="0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自</a:t>
                </a: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三峡七百里中</a:t>
                </a:r>
              </a:p>
              <a:p>
                <a:pPr marL="0" marR="0" indent="0" algn="l" defTabSz="825500" rtl="0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自</a:t>
                </a: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非亭午夜分</a:t>
                </a:r>
                <a:r>
                  <a:rPr kumimoji="0" lang="zh-CN" altLang="en-US" b="0" i="0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   </a:t>
                </a:r>
                <a:r>
                  <a:rPr kumimoji="0" lang="zh-CN" altLang="en-US" b="0" i="0" u="none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     </a:t>
                </a:r>
              </a:p>
            </p:txBody>
          </p:sp>
          <p:sp>
            <p:nvSpPr>
              <p:cNvPr id="28" name="左大括号 27"/>
              <p:cNvSpPr/>
              <p:nvPr/>
            </p:nvSpPr>
            <p:spPr>
              <a:xfrm>
                <a:off x="673" y="4314"/>
                <a:ext cx="827" cy="1339"/>
              </a:xfrm>
              <a:prstGeom prst="leftBrace">
                <a:avLst/>
              </a:prstGeom>
              <a:ln w="28575" cmpd="sng">
                <a:solidFill>
                  <a:schemeClr val="accent1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vertOverflow="overflow" horzOverflow="overflow" vert="horz" wrap="square" lIns="91427" tIns="45713" rIns="91427" bIns="45713" numCol="1" spcCol="38100" rtlCol="0" anchor="t" forceAA="0">
                <a:no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endParaRPr>
              </a:p>
            </p:txBody>
          </p:sp>
        </p:grpSp>
        <p:sp>
          <p:nvSpPr>
            <p:cNvPr id="2" name="文本框 1"/>
            <p:cNvSpPr txBox="1"/>
            <p:nvPr/>
          </p:nvSpPr>
          <p:spPr>
            <a:xfrm>
              <a:off x="1243" y="1785"/>
              <a:ext cx="646" cy="74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none" lIns="67724" tIns="67724" rIns="67724" bIns="67724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自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61035" y="4580226"/>
            <a:ext cx="8442976" cy="1987931"/>
            <a:chOff x="1301" y="4478"/>
            <a:chExt cx="9973" cy="2348"/>
          </a:xfrm>
        </p:grpSpPr>
        <p:grpSp>
          <p:nvGrpSpPr>
            <p:cNvPr id="18" name="组合 17"/>
            <p:cNvGrpSpPr/>
            <p:nvPr/>
          </p:nvGrpSpPr>
          <p:grpSpPr>
            <a:xfrm>
              <a:off x="2166" y="4478"/>
              <a:ext cx="9108" cy="2348"/>
              <a:chOff x="761" y="4182"/>
              <a:chExt cx="12143" cy="3131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1601" y="4182"/>
                <a:ext cx="11303" cy="3131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l" defTabSz="825500" rtl="0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清</a:t>
                </a: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荣峻茂</a:t>
                </a:r>
                <a:r>
                  <a:rPr kumimoji="0" lang="zh-CN" altLang="en-US" sz="3200" b="0" i="0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   </a:t>
                </a:r>
                <a:r>
                  <a:rPr kumimoji="0" lang="zh-CN" altLang="en-US" sz="3200" b="0" i="0" u="none" strike="noStrike" cap="none" spc="0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     </a:t>
                </a:r>
              </a:p>
              <a:p>
                <a:pPr marL="0" marR="0" indent="0" algn="l" defTabSz="825500" rtl="0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lang="zh-CN" altLang="en-US" sz="3200" dirty="0">
                    <a:solidFill>
                      <a:schemeClr val="tx1">
                        <a:lumMod val="50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回</a:t>
                </a:r>
                <a:r>
                  <a:rPr lang="zh-CN" altLang="en-US" sz="3200" dirty="0">
                    <a:solidFill>
                      <a:schemeClr val="accent1">
                        <a:lumMod val="50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清</a:t>
                </a:r>
                <a:r>
                  <a:rPr lang="zh-CN" altLang="en-US" sz="3200" dirty="0">
                    <a:solidFill>
                      <a:schemeClr val="tx1">
                        <a:lumMod val="50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rPr>
                  <a:t>倒影</a:t>
                </a:r>
                <a:endParaRPr kumimoji="0" lang="zh-CN" altLang="en-US" sz="3200" b="0" i="0" strike="noStrike" cap="none" spc="0" normalizeH="0" baseline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endParaRPr>
              </a:p>
              <a:p>
                <a:pPr marL="0" marR="0" indent="0" algn="l" defTabSz="825500" rtl="0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Helvetica Neue Medium" panose="02000503000000020004"/>
                </a:endParaRPr>
              </a:p>
            </p:txBody>
          </p:sp>
          <p:sp>
            <p:nvSpPr>
              <p:cNvPr id="17" name="左大括号 16"/>
              <p:cNvSpPr/>
              <p:nvPr/>
            </p:nvSpPr>
            <p:spPr>
              <a:xfrm>
                <a:off x="761" y="4620"/>
                <a:ext cx="855" cy="1263"/>
              </a:xfrm>
              <a:prstGeom prst="leftBrace">
                <a:avLst/>
              </a:prstGeom>
              <a:ln w="28575" cmpd="sng">
                <a:solidFill>
                  <a:schemeClr val="accent1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vertOverflow="overflow" horzOverflow="overflow" vert="horz" wrap="square" lIns="91427" tIns="45713" rIns="91427" bIns="45713" numCol="1" spcCol="38100" rtlCol="0" anchor="t" forceAA="0">
                <a:no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301" y="4909"/>
              <a:ext cx="646" cy="74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  <p:txBody>
            <a:bodyPr rot="0" vertOverflow="overflow" horzOverflow="overflow" vert="horz" wrap="none" lIns="67724" tIns="67724" rIns="67724" bIns="67724" numCol="1" spcCol="38100" rtlCol="0" anchor="ctr" forceAA="0">
              <a:spAutoFit/>
            </a:bodyPr>
            <a:lstStyle/>
            <a:p>
              <a:pPr marL="0" marR="0" indent="0" algn="ctr" defTabSz="2438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3200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Helvetica Neue" panose="02000503000000020004"/>
                </a:rPr>
                <a:t>清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60830" y="2470785"/>
            <a:ext cx="8573770" cy="2565400"/>
            <a:chOff x="2458" y="3891"/>
            <a:chExt cx="13502" cy="4040"/>
          </a:xfrm>
        </p:grpSpPr>
        <p:grpSp>
          <p:nvGrpSpPr>
            <p:cNvPr id="6" name="组合 5"/>
            <p:cNvGrpSpPr/>
            <p:nvPr/>
          </p:nvGrpSpPr>
          <p:grpSpPr>
            <a:xfrm>
              <a:off x="2458" y="3891"/>
              <a:ext cx="13502" cy="4040"/>
              <a:chOff x="1301" y="2685"/>
              <a:chExt cx="10128" cy="3030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2155" y="2685"/>
                <a:ext cx="9274" cy="3030"/>
                <a:chOff x="747" y="3669"/>
                <a:chExt cx="12365" cy="4040"/>
              </a:xfrm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1633" y="3669"/>
                  <a:ext cx="11479" cy="4040"/>
                </a:xfrm>
                <a:prstGeom prst="roundRect">
                  <a:avLst/>
                </a:prstGeom>
                <a:noFill/>
                <a:ln w="12700" cap="flat">
                  <a:noFill/>
                  <a:miter lim="4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BBC1E1"/>
                      </a:solidFill>
                    </a14:hiddenFill>
                  </a:ext>
                </a:extLst>
              </p:spPr>
              <p:style>
                <a:lnRef idx="0">
                  <a:srgbClr val="FFFFFF"/>
                </a:lnRef>
                <a:fillRef idx="0">
                  <a:srgbClr val="FFFFFF"/>
                </a:fillRef>
                <a:effectRef idx="0">
                  <a:srgbClr val="FFFFFF"/>
                </a:effectRef>
                <a:fontRef idx="none"/>
              </p:style>
              <p:txBody>
                <a:bodyPr rot="0" vertOverflow="overflow" horzOverflow="overflow" vert="horz" wrap="square" lIns="50793" tIns="50793" rIns="50793" bIns="50793" numCol="1" spcCol="38100" rtlCol="0" anchor="ctr" forceAA="0">
                  <a:spAutoFit/>
                </a:bodyPr>
                <a:lstStyle/>
                <a:p>
                  <a:pPr marL="0" marR="0" indent="0" algn="l" defTabSz="825500" rtl="0" fontAlgn="auto" latinLnBrk="0" hangingPunct="0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</a:pP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tx1">
                          <a:lumMod val="50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沿溯阻</a:t>
                  </a: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accent1">
                          <a:lumMod val="50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绝</a:t>
                  </a:r>
                  <a:endParaRPr kumimoji="0" lang="zh-CN" altLang="en-US" sz="3200" b="0" i="0" u="sng" strike="noStrike" cap="none" spc="0" normalizeH="0" baseline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endParaRPr>
                </a:p>
                <a:p>
                  <a:pPr marL="0" marR="0" indent="0" algn="l" defTabSz="825500" rtl="0" fontAlgn="auto" latinLnBrk="0" hangingPunct="0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</a:pP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accent1">
                          <a:lumMod val="50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绝</a:t>
                  </a: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tx1">
                          <a:lumMod val="75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  </a:t>
                  </a: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tx1">
                          <a:lumMod val="50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多生怪柏</a:t>
                  </a:r>
                </a:p>
                <a:p>
                  <a:pPr marL="0" marR="0" indent="0" algn="l" defTabSz="825500" rtl="0" fontAlgn="auto" latinLnBrk="0" hangingPunct="0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</a:pP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tx1">
                          <a:lumMod val="50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哀转久</a:t>
                  </a:r>
                  <a:r>
                    <a:rPr kumimoji="0" lang="zh-CN" altLang="en-US" sz="3200" b="0" i="0" strike="noStrike" cap="none" spc="0" normalizeH="0" baseline="0" dirty="0">
                      <a:ln>
                        <a:noFill/>
                      </a:ln>
                      <a:solidFill>
                        <a:schemeClr val="accent1">
                          <a:lumMod val="50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绝</a:t>
                  </a:r>
                  <a:endParaRPr kumimoji="0" lang="zh-CN" altLang="en-US" sz="3200" b="0" i="0" u="sng" strike="noStrike" cap="none" spc="0" normalizeH="0" baseline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Helvetica Neue Medium" panose="02000503000000020004"/>
                  </a:endParaRPr>
                </a:p>
                <a:p>
                  <a:pPr marL="0" marR="0" indent="0" algn="l" defTabSz="825500" rtl="0" fontAlgn="auto" latinLnBrk="0" hangingPunct="0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</a:pPr>
                  <a:r>
                    <a:rPr kumimoji="0" lang="zh-CN" altLang="en-US" b="0" i="0" strike="noStrike" cap="none" spc="0" normalizeH="0" baseline="0" dirty="0">
                      <a:ln>
                        <a:noFill/>
                      </a:ln>
                      <a:solidFill>
                        <a:schemeClr val="tx1">
                          <a:lumMod val="75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  </a:t>
                  </a:r>
                  <a:r>
                    <a:rPr kumimoji="0" lang="zh-CN" altLang="en-US" b="0" i="0" u="none" strike="noStrike" cap="none" spc="0" normalizeH="0" baseline="0" dirty="0">
                      <a:ln>
                        <a:noFill/>
                      </a:ln>
                      <a:solidFill>
                        <a:schemeClr val="tx1">
                          <a:lumMod val="75000"/>
                        </a:schemeClr>
                      </a:solidFill>
                      <a:effectLst/>
                      <a:uFillTx/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  <a:sym typeface="Helvetica Neue Medium" panose="02000503000000020004"/>
                    </a:rPr>
                    <a:t>     </a:t>
                  </a:r>
                </a:p>
              </p:txBody>
            </p:sp>
            <p:sp>
              <p:nvSpPr>
                <p:cNvPr id="21" name="左大括号 20"/>
                <p:cNvSpPr/>
                <p:nvPr/>
              </p:nvSpPr>
              <p:spPr>
                <a:xfrm>
                  <a:off x="747" y="4382"/>
                  <a:ext cx="855" cy="1790"/>
                </a:xfrm>
                <a:prstGeom prst="leftBrace">
                  <a:avLst/>
                </a:prstGeom>
                <a:ln w="2857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vertOverflow="overflow" horzOverflow="overflow" vert="horz" wrap="square" lIns="91427" tIns="45713" rIns="91427" bIns="45713" numCol="1" spcCol="38100" rtlCol="0" anchor="t" forceAA="0">
                  <a:no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</a:pPr>
                  <a:endParaRPr kumimoji="0" lang="zh-CN" altLang="en-US" sz="1800" b="0" i="0" u="none" strike="noStrike" cap="none" spc="0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</a:endParaRPr>
                </a:p>
              </p:txBody>
            </p:sp>
          </p:grpSp>
          <p:sp>
            <p:nvSpPr>
              <p:cNvPr id="5" name="文本框 4"/>
              <p:cNvSpPr txBox="1"/>
              <p:nvPr/>
            </p:nvSpPr>
            <p:spPr>
              <a:xfrm>
                <a:off x="1301" y="3412"/>
                <a:ext cx="646" cy="74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none" lIns="67724" tIns="67724" rIns="67724" bIns="67724" numCol="1" spcCol="38100" rtlCol="0" anchor="ctr" forceAA="0">
                <a:spAutoFit/>
              </a:bodyPr>
              <a:lstStyle/>
              <a:p>
                <a:pPr marL="0" marR="0" indent="0" algn="ctr" defTabSz="2438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200" b="0" i="0" u="none" strike="noStrike" cap="none" spc="0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  <a:sym typeface="Helvetica Neue" panose="02000503000000020004"/>
                  </a:rPr>
                  <a:t>绝</a:t>
                </a:r>
              </a:p>
            </p:txBody>
          </p:sp>
        </p:grp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79" y="5252"/>
              <a:ext cx="713" cy="676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5" grpId="0" bldLvl="0"/>
      <p:bldP spid="15" grpId="1"/>
      <p:bldP spid="16" grpId="0" bldLvl="0"/>
      <p:bldP spid="16" grpId="1"/>
      <p:bldP spid="22" grpId="0" bldLvl="0"/>
      <p:bldP spid="22" grpId="1"/>
      <p:bldP spid="23" grpId="0" bldLvl="0"/>
      <p:bldP spid="23" grpId="1"/>
      <p:bldP spid="25" grpId="0" bldLvl="0"/>
      <p:bldP spid="25" grpId="1"/>
      <p:bldP spid="29" grpId="0" bldLvl="0"/>
      <p:bldP spid="29" grpId="1"/>
      <p:bldP spid="30" grpId="0" bldLvl="0"/>
      <p:bldP spid="30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1581919" y="1080417"/>
            <a:ext cx="10427318" cy="656597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>
                  <a:gsLst>
                    <a:gs pos="50000">
                      <a:srgbClr val="EAEAE5"/>
                    </a:gs>
                    <a:gs pos="0">
                      <a:srgbClr val="F1F1EE"/>
                    </a:gs>
                    <a:gs pos="100000">
                      <a:srgbClr val="E3E2DC"/>
                    </a:gs>
                  </a:gsLst>
                  <a:lin scaled="1"/>
                </a:gra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3.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词类活用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643082" y="2126698"/>
            <a:ext cx="10272397" cy="595021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en-US" altLang="zh-CN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1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）虽乘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奔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御风  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动词活用作名词，飞奔的马。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643930" y="2795906"/>
            <a:ext cx="10130148" cy="595021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en-US" altLang="zh-CN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2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）素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湍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绿潭    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形容词活用作名词，急流。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643930" y="3423740"/>
            <a:ext cx="9683824" cy="595021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en-US" altLang="zh-CN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3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）回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清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倒影    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形容词活用作名词，清波。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643930" y="3973585"/>
            <a:ext cx="9683824" cy="59245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en-US" altLang="zh-CN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4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）每至晴初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</a:rPr>
              <a:t>霜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旦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（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名词活用作动词，下霜。</a:t>
            </a:r>
            <a:r>
              <a:rPr kumimoji="0" lang="zh-CN" altLang="en-US" sz="3200" b="0" i="0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STHeiti Light" panose="02010600040101010101" charset="-122"/>
                <a:sym typeface="Helvetica Neue" panose="02000503000000020004"/>
              </a:rPr>
              <a:t>）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5" grpId="0" bldLvl="0"/>
      <p:bldP spid="15" grpId="1"/>
      <p:bldP spid="16" grpId="0" bldLvl="0"/>
      <p:bldP spid="16" grpId="1"/>
      <p:bldP spid="22" grpId="0" bldLvl="0"/>
      <p:bldP spid="22" grpId="1"/>
      <p:bldP spid="23" grpId="0" bldLvl="0"/>
      <p:bldP spid="23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48062" y="2578568"/>
            <a:ext cx="8022863" cy="2742330"/>
            <a:chOff x="627" y="3396"/>
            <a:chExt cx="12636" cy="4319"/>
          </a:xfrm>
        </p:grpSpPr>
        <p:grpSp>
          <p:nvGrpSpPr>
            <p:cNvPr id="37" name="组合 36"/>
            <p:cNvGrpSpPr/>
            <p:nvPr/>
          </p:nvGrpSpPr>
          <p:grpSpPr>
            <a:xfrm>
              <a:off x="627" y="3396"/>
              <a:ext cx="11673" cy="4319"/>
              <a:chOff x="2578" y="3214"/>
              <a:chExt cx="11115" cy="4478"/>
            </a:xfrm>
          </p:grpSpPr>
          <p:sp>
            <p:nvSpPr>
              <p:cNvPr id="14" name="左大括号 13"/>
              <p:cNvSpPr/>
              <p:nvPr/>
            </p:nvSpPr>
            <p:spPr>
              <a:xfrm>
                <a:off x="5555" y="5246"/>
                <a:ext cx="790" cy="2136"/>
              </a:xfrm>
              <a:prstGeom prst="leftBrace">
                <a:avLst/>
              </a:prstGeom>
              <a:ln w="28575" cmpd="sng">
                <a:solidFill>
                  <a:schemeClr val="accent1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vertOverflow="overflow" horzOverflow="overflow" vert="horz" wrap="square" lIns="91427" tIns="45713" rIns="91427" bIns="45713" numCol="1" spcCol="38100" rtlCol="0" anchor="t" forceAA="0">
                <a:no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6343" y="4695"/>
                <a:ext cx="7350" cy="961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28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夏季 峻急雄壮 奔放之美</a:t>
                </a:r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6343" y="5769"/>
                <a:ext cx="7350" cy="961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28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春冬 山灵水秀</a:t>
                </a:r>
                <a:r>
                  <a:rPr lang="zh-CN" altLang="en-US" sz="2800" dirty="0">
                    <a:solidFill>
                      <a:schemeClr val="bg2">
                        <a:lumMod val="10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 </a:t>
                </a:r>
                <a:r>
                  <a:rPr kumimoji="0" lang="zh-CN" altLang="en-US" sz="28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清秀之美</a:t>
                </a: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6343" y="6731"/>
                <a:ext cx="7350" cy="961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28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秋季 悲凉凄切 凄婉之美</a:t>
                </a: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578" y="4617"/>
                <a:ext cx="666" cy="197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2438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600" b="1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  <a:sym typeface="Helvetica Neue" panose="02000503000000020004"/>
                  </a:rPr>
                  <a:t>三</a:t>
                </a:r>
              </a:p>
              <a:p>
                <a:pPr marL="0" marR="0" indent="0" algn="ctr" defTabSz="2438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600" b="1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  <a:sym typeface="Helvetica Neue" panose="02000503000000020004"/>
                  </a:rPr>
                  <a:t>峡</a:t>
                </a:r>
              </a:p>
            </p:txBody>
          </p:sp>
          <p:sp>
            <p:nvSpPr>
              <p:cNvPr id="21" name="右箭头 20"/>
              <p:cNvSpPr/>
              <p:nvPr/>
            </p:nvSpPr>
            <p:spPr>
              <a:xfrm>
                <a:off x="5258" y="3214"/>
                <a:ext cx="1173" cy="1722"/>
              </a:xfrm>
              <a:prstGeom prst="rightArrow">
                <a:avLst/>
              </a:prstGeom>
              <a:solidFill>
                <a:srgbClr val="BFC6E2"/>
              </a:solidFill>
              <a:ln w="12700" cap="flat">
                <a:noFill/>
                <a:miter lim="400000"/>
              </a:ln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3200" b="0" i="0" u="none" strike="noStrike" cap="none" spc="0" normalizeH="0" baseline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Neue Medium" panose="02000503000000020004"/>
                  <a:ea typeface="Helvetica Neue Medium" panose="02000503000000020004"/>
                  <a:cs typeface="Helvetica Neue Medium" panose="02000503000000020004"/>
                  <a:sym typeface="Helvetica Neue Medium" panose="02000503000000020004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4067" y="3461"/>
                <a:ext cx="1191" cy="1072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2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山</a:t>
                </a:r>
              </a:p>
            </p:txBody>
          </p:sp>
          <p:sp>
            <p:nvSpPr>
              <p:cNvPr id="23" name="圆角矩形 22"/>
              <p:cNvSpPr/>
              <p:nvPr/>
            </p:nvSpPr>
            <p:spPr>
              <a:xfrm>
                <a:off x="4067" y="6097"/>
                <a:ext cx="1191" cy="1072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32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水</a:t>
                </a: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6432" y="3573"/>
                <a:ext cx="5541" cy="961"/>
              </a:xfrm>
              <a:prstGeom prst="roundRect">
                <a:avLst/>
              </a:prstGeom>
              <a:noFill/>
              <a:ln w="12700" cap="flat">
                <a:noFill/>
                <a:miter lim="4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C1E1"/>
                    </a:solidFill>
                  </a14:hiddenFill>
                </a:ext>
              </a:extLst>
            </p:spPr>
            <p:style>
              <a:lnRef idx="0">
                <a:srgbClr val="FFFFFF"/>
              </a:lnRef>
              <a:fillRef idx="0">
                <a:srgbClr val="FFFFFF"/>
              </a:fillRef>
              <a:effectRef idx="0">
                <a:srgbClr val="FFFFFF"/>
              </a:effectRef>
              <a:fontRef idx="none"/>
            </p:style>
            <p:txBody>
              <a:bodyPr rot="0" vertOverflow="overflow" horzOverflow="overflow" vert="horz" wrap="square" lIns="50793" tIns="50793" rIns="50793" bIns="50793" numCol="1" spcCol="38100" rtlCol="0" anchor="ctr" forceAA="0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2800" b="0" i="0" u="none" strike="noStrike" cap="none" spc="0" normalizeH="0" baseline="0" dirty="0">
                    <a:ln>
                      <a:noFill/>
                    </a:ln>
                    <a:solidFill>
                      <a:schemeClr val="bg2">
                        <a:lumMod val="10000"/>
                      </a:schemeClr>
                    </a:solidFill>
                    <a:effectLst/>
                    <a:uFillTx/>
                    <a:latin typeface="黑体" panose="02010609060101010101" charset="-122"/>
                    <a:ea typeface="黑体" panose="02010609060101010101" charset="-122"/>
                    <a:cs typeface="Helvetica Neue Medium" panose="02000503000000020004"/>
                    <a:sym typeface="Helvetica Neue Medium" panose="02000503000000020004"/>
                  </a:rPr>
                  <a:t>逶迤峭拔 雄壮之美</a:t>
                </a:r>
              </a:p>
            </p:txBody>
          </p:sp>
        </p:grpSp>
        <p:sp>
          <p:nvSpPr>
            <p:cNvPr id="2" name="左大括号 1"/>
            <p:cNvSpPr/>
            <p:nvPr/>
          </p:nvSpPr>
          <p:spPr>
            <a:xfrm>
              <a:off x="1436" y="4140"/>
              <a:ext cx="615" cy="2947"/>
            </a:xfrm>
            <a:prstGeom prst="leftBrace">
              <a:avLst/>
            </a:prstGeom>
            <a:ln>
              <a:solidFill>
                <a:schemeClr val="accent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75000"/>
                    </a:schemeClr>
                  </a:solidFill>
                </a14:hiddenFill>
              </a:ext>
            </a:ex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ot="0" vertOverflow="overflow" horzOverflow="overflow" vert="horz" wrap="square" lIns="91427" tIns="45713" rIns="91427" bIns="45713" numCol="1" spcCol="38100" rtlCol="0" anchor="t" forceAA="0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3" name="右大括号 2"/>
            <p:cNvSpPr/>
            <p:nvPr/>
          </p:nvSpPr>
          <p:spPr>
            <a:xfrm>
              <a:off x="12120" y="3675"/>
              <a:ext cx="793" cy="1819"/>
            </a:xfrm>
            <a:prstGeom prst="rightBrace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ot="0" vertOverflow="overflow" horzOverflow="overflow" vert="horz" wrap="square" lIns="91427" tIns="45713" rIns="91427" bIns="45713" numCol="1" spcCol="38100" rtlCol="0" anchor="t" forceAA="0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5" name="右大括号 4"/>
            <p:cNvSpPr/>
            <p:nvPr/>
          </p:nvSpPr>
          <p:spPr>
            <a:xfrm>
              <a:off x="12554" y="5134"/>
              <a:ext cx="709" cy="2247"/>
            </a:xfrm>
            <a:prstGeom prst="rightBrace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ot="0" vertOverflow="overflow" horzOverflow="overflow" vert="horz" wrap="square" lIns="91427" tIns="45713" rIns="91427" bIns="45713" numCol="1" spcCol="38100" rtlCol="0" anchor="t" forceAA="0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74459" y="2843831"/>
            <a:ext cx="2173972" cy="65405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i="0" u="none" strike="noStrike" cap="none" spc="0" normalizeH="0" baseline="0" dirty="0">
                <a:ln>
                  <a:solidFill>
                    <a:sysClr val="windowText" lastClr="000000"/>
                  </a:solidFill>
                </a:ln>
                <a:solidFill>
                  <a:schemeClr val="tx1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文脉贯通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482970" y="4068439"/>
            <a:ext cx="2233019" cy="65405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BBC1E1"/>
                </a:soli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i="0" u="none" strike="noStrike" cap="none" spc="0" normalizeH="0" baseline="0">
                <a:ln>
                  <a:solidFill>
                    <a:sysClr val="windowText" lastClr="000000"/>
                  </a:solidFill>
                </a:ln>
                <a:solidFill>
                  <a:schemeClr val="tx1">
                    <a:lumMod val="75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Helvetica Neue" panose="02000503000000020004"/>
              </a:rPr>
              <a:t>对比反差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861706" y="1068296"/>
            <a:ext cx="10742874" cy="12026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72009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为什么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从山开始写起，写水时不按照春夏秋冬四季时序来写，这样写有什么好处呢？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6" grpId="0" bldLvl="0" animBg="1"/>
      <p:bldP spid="4" grpId="0" bldLvl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"/>
          <p:cNvSpPr/>
          <p:nvPr/>
        </p:nvSpPr>
        <p:spPr>
          <a:xfrm>
            <a:off x="990816" y="2505681"/>
            <a:ext cx="8892713" cy="3709369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D6D9E8"/>
                </a:soli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不矛盾</a:t>
            </a:r>
            <a:endParaRPr kumimoji="0" lang="en-US" altLang="zh-CN" sz="3200" b="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Helvetica Neue Medium" panose="02000503000000020004"/>
            </a:endParaRPr>
          </a:p>
          <a:p>
            <a:pPr marL="0" marR="0" indent="0" algn="l" defTabSz="825500" rtl="0" fontAlgn="auto" latinLnBrk="0" hangingPunct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“沿溯阻绝”一般情况</a:t>
            </a:r>
          </a:p>
          <a:p>
            <a:pPr marL="0" marR="0" indent="0" algn="l" defTabSz="825500" rtl="0" fontAlgn="auto" latinLnBrk="0" hangingPunct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32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“</a:t>
            </a:r>
            <a:r>
              <a:rPr lang="zh-CN" altLang="en-US" sz="3200" u="sng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或（倘若）</a:t>
            </a:r>
            <a:r>
              <a:rPr lang="zh-CN" altLang="en-US" sz="32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王命</a:t>
            </a:r>
            <a:r>
              <a:rPr lang="zh-CN" altLang="en-US" sz="3200" u="sng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急</a:t>
            </a:r>
            <a:r>
              <a:rPr lang="zh-CN" altLang="en-US" sz="32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宣”特殊情况</a:t>
            </a:r>
            <a:endParaRPr kumimoji="0" lang="zh-CN" altLang="en-US" sz="3200" b="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Helvetica Neue Medium" panose="02000503000000020004"/>
            </a:endParaRPr>
          </a:p>
          <a:p>
            <a:pPr marL="0" marR="0" indent="0" algn="l" defTabSz="825500" rtl="0" fontAlgn="auto" latinLnBrk="0" hangingPunct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32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Helvetica Neue Medium" panose="02000503000000020004"/>
              </a:rPr>
              <a:t>体现夏天江水暴涨时一泻千里的气势</a:t>
            </a:r>
            <a:endParaRPr kumimoji="0" lang="zh-CN" altLang="en-US" sz="3200" b="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Helvetica Neue Medium" panose="02000503000000020004"/>
            </a:endParaRPr>
          </a:p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Helvetica Neue Medium" panose="02000503000000020004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882024" y="1295034"/>
            <a:ext cx="10427318" cy="12026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72009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 </a:t>
            </a:r>
            <a:r>
              <a:rPr kumimoji="0" lang="zh-CN" altLang="en-US" sz="3200" b="0" i="0" u="none" strike="noStrike" cap="none" spc="0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文章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第二段说“沿溯阻绝”为什么后文又写“朝发白帝，暮到江陵”呢？是不是前后矛盾呢？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  <p:bldP spid="2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708056" y="2557991"/>
            <a:ext cx="1655876" cy="2723891"/>
          </a:xfrm>
          <a:prstGeom prst="roundRect">
            <a:avLst/>
          </a:prstGeom>
          <a:solidFill>
            <a:srgbClr val="BFC6E2">
              <a:alpha val="52000"/>
            </a:srgb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楷体" panose="02010609060101010101" charset="-122"/>
              <a:ea typeface="楷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色</a:t>
            </a: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素</a:t>
            </a: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湍</a:t>
            </a:r>
            <a:r>
              <a:rPr kumimoji="0" lang="en-US" altLang="zh-CN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绿</a:t>
            </a: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潭</a:t>
            </a:r>
            <a:endParaRPr kumimoji="0" lang="zh-CN" altLang="en-US" sz="2000" b="0" i="0" u="none" strike="noStrike" cap="none" spc="0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FillTx/>
              <a:latin typeface="楷体" panose="02010609060101010101" charset="-122"/>
              <a:ea typeface="楷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楷体" panose="02010609060101010101" charset="-122"/>
              <a:ea typeface="楷体" panose="02010609060101010101" charset="-122"/>
              <a:cs typeface="Helvetica Neue Medium" panose="02000503000000020004"/>
              <a:sym typeface="Helvetica Neue Medium" panose="02000503000000020004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441667" y="2557991"/>
            <a:ext cx="1655876" cy="2723891"/>
          </a:xfrm>
          <a:prstGeom prst="roundRect">
            <a:avLst/>
          </a:prstGeom>
          <a:solidFill>
            <a:srgbClr val="BFC6E2">
              <a:alpha val="52000"/>
            </a:srgb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楷体" panose="02010609060101010101" charset="-122"/>
              <a:ea typeface="楷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defTabSz="825500"/>
            <a:r>
              <a:rPr lang="zh-CN" altLang="en-US" sz="40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声</a:t>
            </a: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20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长</a:t>
            </a: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啸</a:t>
            </a:r>
            <a:r>
              <a:rPr lang="en-US" altLang="zh-CN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lang="zh-CN" altLang="en-US" sz="2000" dirty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哀</a:t>
            </a: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转</a:t>
            </a:r>
            <a:endParaRPr kumimoji="0" lang="zh-CN" altLang="en-US" sz="20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楷体" panose="02010609060101010101" charset="-122"/>
              <a:ea typeface="楷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Helvetica Neue Medium" panose="02000503000000020004"/>
              <a:sym typeface="Helvetica Neue Medium" panose="02000503000000020004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58954" y="1232863"/>
            <a:ext cx="11674939" cy="1202781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>
                  <a:gsLst>
                    <a:gs pos="50000">
                      <a:srgbClr val="EAEAE5"/>
                    </a:gs>
                    <a:gs pos="0">
                      <a:srgbClr val="F1F1EE"/>
                    </a:gs>
                    <a:gs pos="100000">
                      <a:srgbClr val="E3E2DC"/>
                    </a:gs>
                  </a:gsLst>
                  <a:lin scaled="1"/>
                </a:gra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72009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200" b="0" i="0" u="none" strike="noStrike" cap="none" spc="0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作者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描写景物，不但有形有色，而且有声有情，文章如何用精炼的语言通过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色、形、声、情</a:t>
            </a:r>
            <a:r>
              <a:rPr kumimoji="0" lang="zh-CN" altLang="en-US" sz="32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Helvetica Neue Medium" panose="02000503000000020004"/>
              </a:rPr>
              <a:t>来描绘三峡之景呢？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9359492" y="2557991"/>
            <a:ext cx="1655876" cy="2723891"/>
          </a:xfrm>
          <a:prstGeom prst="roundRect">
            <a:avLst/>
          </a:prstGeom>
          <a:solidFill>
            <a:srgbClr val="BFC6E2">
              <a:alpha val="52000"/>
            </a:srgb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vertOverflow="overflow" horzOverflow="overflow" vert="horz" wrap="square" lIns="50793" tIns="50793" rIns="50793" bIns="50793" numCol="1" spcCol="38100" rtlCol="0" anchor="ctr" forceAA="0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楷体" panose="02010609060101010101" charset="-122"/>
              <a:ea typeface="楷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defTabSz="825500"/>
            <a:r>
              <a:rPr lang="zh-CN" altLang="en-US" sz="40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情</a:t>
            </a: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Helvetica Neue Medium" panose="02000503000000020004"/>
              <a:sym typeface="Helvetica Neue Medium" panose="02000503000000020004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趣</a:t>
            </a: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味</a:t>
            </a:r>
            <a:r>
              <a:rPr kumimoji="0" lang="en-US" altLang="zh-CN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 </a:t>
            </a: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凄</a:t>
            </a:r>
            <a:r>
              <a: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rPr>
              <a:t>异</a:t>
            </a: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000" b="0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黑体" panose="02010609060101010101" charset="-122"/>
              <a:ea typeface="黑体" panose="02010609060101010101" charset="-122"/>
              <a:cs typeface="Helvetica Neue Medium" panose="02000503000000020004"/>
              <a:sym typeface="Helvetica Neue Medium" panose="02000503000000020004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522663" y="2557991"/>
            <a:ext cx="1655876" cy="2723891"/>
            <a:chOff x="5548" y="4028"/>
            <a:chExt cx="2608" cy="4290"/>
          </a:xfrm>
        </p:grpSpPr>
        <p:sp>
          <p:nvSpPr>
            <p:cNvPr id="5" name="圆角矩形 4"/>
            <p:cNvSpPr/>
            <p:nvPr/>
          </p:nvSpPr>
          <p:spPr>
            <a:xfrm>
              <a:off x="5548" y="4028"/>
              <a:ext cx="2608" cy="4290"/>
            </a:xfrm>
            <a:prstGeom prst="roundRect">
              <a:avLst/>
            </a:prstGeom>
            <a:solidFill>
              <a:srgbClr val="BFC6E2">
                <a:alpha val="52000"/>
              </a:srgbClr>
            </a:solidFill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vertOverflow="overflow" horzOverflow="overflow" vert="horz" wrap="square" lIns="50793" tIns="50793" rIns="50793" bIns="50793" numCol="1" spcCol="38100" rtlCol="0" anchor="ctr" forceAA="0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en-US" altLang="zh-CN" sz="4000" b="0" i="0" u="none" strike="noStrike" cap="none" spc="0" normalizeH="0" baseline="0" dirty="0">
                  <a:ln>
                    <a:noFill/>
                  </a:ln>
                  <a:solidFill>
                    <a:srgbClr val="002060"/>
                  </a:solidFill>
                  <a:effectLst/>
                  <a:uFillTx/>
                  <a:latin typeface="楷体" panose="02010609060101010101" charset="-122"/>
                  <a:ea typeface="楷体" panose="02010609060101010101" charset="-122"/>
                  <a:cs typeface="Helvetica Neue Medium" panose="02000503000000020004"/>
                  <a:sym typeface="Helvetica Neue Medium" panose="02000503000000020004"/>
                </a:rPr>
                <a:t>                                </a:t>
              </a:r>
              <a:endPara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楷体" panose="02010609060101010101" charset="-122"/>
                <a:ea typeface="楷体" panose="02010609060101010101" charset="-122"/>
                <a:cs typeface="Helvetica Neue Medium" panose="02000503000000020004"/>
                <a:sym typeface="Helvetica Neue Medium" panose="02000503000000020004"/>
              </a:endParaRPr>
            </a:p>
            <a:p>
              <a:pPr defTabSz="825500"/>
              <a:r>
                <a:rPr lang="zh-CN" altLang="en-US" sz="4000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形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Helvetica Neue Medium" panose="02000503000000020004"/>
                <a:sym typeface="Helvetica Neue Medium" panose="02000503000000020004"/>
              </a:endParaRP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zh-CN" altLang="en-US" sz="2000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绝</a:t>
              </a:r>
              <a:r>
                <a:rPr kumimoji="0" lang="en-US" altLang="zh-CN" sz="2000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   </a:t>
              </a:r>
              <a:r>
                <a:rPr kumimoji="0" lang="zh-CN" altLang="en-US" sz="2000" b="0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怪</a:t>
              </a:r>
              <a:r>
                <a:rPr kumimoji="0" lang="zh-CN" altLang="en-US" sz="2000" b="0" i="0" u="none" strike="noStrike" cap="none" spc="0" normalizeH="0" baseline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FillTx/>
                  <a:latin typeface="黑体" panose="02010609060101010101" charset="-122"/>
                  <a:ea typeface="黑体" panose="02010609060101010101" charset="-122"/>
                  <a:cs typeface="Helvetica Neue Medium" panose="02000503000000020004"/>
                  <a:sym typeface="Helvetica Neue Medium" panose="02000503000000020004"/>
                </a:rPr>
                <a:t>柏</a:t>
              </a:r>
              <a:endPara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FillTx/>
                <a:latin typeface="楷体" panose="02010609060101010101" charset="-122"/>
                <a:ea typeface="楷体" panose="02010609060101010101" charset="-122"/>
                <a:cs typeface="Helvetica Neue Medium" panose="02000503000000020004"/>
                <a:sym typeface="Helvetica Neue Medium" panose="02000503000000020004"/>
              </a:endParaRP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000" b="0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楷体" panose="02010609060101010101" charset="-122"/>
                <a:ea typeface="楷体" panose="02010609060101010101" charset="-122"/>
                <a:cs typeface="Helvetica Neue Medium" panose="02000503000000020004"/>
                <a:sym typeface="Helvetica Neue Medium" panose="02000503000000020004"/>
              </a:endParaRP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86" y="7141"/>
              <a:ext cx="451" cy="428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7" grpId="0" bldLvl="0" animBg="1"/>
      <p:bldP spid="2" grpId="0" bldLvl="0"/>
      <p:bldP spid="3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809_9*a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 panose="02000503000000020004"/>
            <a:ea typeface="Helvetica Neue Medium" panose="02000503000000020004"/>
            <a:cs typeface="Helvetica Neue Medium" panose="02000503000000020004"/>
            <a:sym typeface="Helvetica Neue Medium" panose="020005030000000200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 panose="020005030000000200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 panose="02000503000000020004"/>
            <a:ea typeface="Helvetica Neue Medium" panose="02000503000000020004"/>
            <a:cs typeface="Helvetica Neue Medium" panose="02000503000000020004"/>
            <a:sym typeface="Helvetica Neue Medium" panose="020005030000000200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 panose="020005030000000200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1812</Words>
  <Application>Microsoft Office PowerPoint</Application>
  <PresentationFormat>宽屏</PresentationFormat>
  <Paragraphs>207</Paragraphs>
  <Slides>30</Slides>
  <Notes>4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1" baseType="lpstr">
      <vt:lpstr>Helvetica Neue</vt:lpstr>
      <vt:lpstr>Helvetica Neue Medium</vt:lpstr>
      <vt:lpstr>STHeiti Light</vt:lpstr>
      <vt:lpstr>黑体</vt:lpstr>
      <vt:lpstr>华文楷体</vt:lpstr>
      <vt:lpstr>楷体</vt:lpstr>
      <vt:lpstr>宋体</vt:lpstr>
      <vt:lpstr>微软雅黑</vt:lpstr>
      <vt:lpstr>Calibri</vt:lpstr>
      <vt:lpstr>Times New Roman</vt:lpstr>
      <vt:lpstr>21_BasicWhite</vt:lpstr>
      <vt:lpstr>PowerPoint 演示文稿</vt:lpstr>
      <vt:lpstr>PowerPoint 演示文稿</vt:lpstr>
      <vt:lpstr>学习目标</vt:lpstr>
      <vt:lpstr>PowerPoint 演示文稿</vt:lpstr>
      <vt:lpstr>PowerPoint 演示文稿</vt:lpstr>
      <vt:lpstr>初读课文，扫清障碍</vt:lpstr>
      <vt:lpstr>PowerPoint 演示文稿</vt:lpstr>
      <vt:lpstr>译读课文，疏通文意</vt:lpstr>
      <vt:lpstr>PowerPoint 演示文稿</vt:lpstr>
      <vt:lpstr>PowerPoint 演示文稿</vt:lpstr>
      <vt:lpstr>PowerPoint 演示文稿</vt:lpstr>
      <vt:lpstr>PowerPoint 演示文稿</vt:lpstr>
      <vt:lpstr>品读课文，赏析写法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重点文言现象：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八年级上册—统编版—语文—第三单元</dc:title>
  <dc:creator>lyq</dc:creator>
  <cp:lastModifiedBy>lyq</cp:lastModifiedBy>
  <cp:revision>115</cp:revision>
  <dcterms:created xsi:type="dcterms:W3CDTF">2021-07-24T03:25:00Z</dcterms:created>
  <dcterms:modified xsi:type="dcterms:W3CDTF">2022-09-07T16:08:54Z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E34951B5DF1A40C682C81D232BB69366</vt:lpwstr>
  </property>
</Properties>
</file>