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sldIdLst>
    <p:sldId id="358" r:id="rId3"/>
    <p:sldId id="360" r:id="rId4"/>
    <p:sldId id="256" r:id="rId5"/>
    <p:sldId id="281" r:id="rId6"/>
    <p:sldId id="257" r:id="rId7"/>
    <p:sldId id="298" r:id="rId8"/>
    <p:sldId id="299" r:id="rId9"/>
    <p:sldId id="258" r:id="rId10"/>
    <p:sldId id="260" r:id="rId11"/>
    <p:sldId id="302" r:id="rId12"/>
    <p:sldId id="303" r:id="rId13"/>
    <p:sldId id="304" r:id="rId14"/>
    <p:sldId id="324" r:id="rId15"/>
    <p:sldId id="359" r:id="rId16"/>
    <p:sldId id="305" r:id="rId17"/>
    <p:sldId id="306" r:id="rId18"/>
    <p:sldId id="321" r:id="rId19"/>
    <p:sldId id="506" r:id="rId20"/>
    <p:sldId id="507" r:id="rId21"/>
    <p:sldId id="508" r:id="rId22"/>
    <p:sldId id="509" r:id="rId23"/>
    <p:sldId id="511" r:id="rId24"/>
    <p:sldId id="512" r:id="rId25"/>
    <p:sldId id="513" r:id="rId26"/>
    <p:sldId id="328" r:id="rId27"/>
    <p:sldId id="357" r:id="rId28"/>
    <p:sldId id="343" r:id="rId29"/>
    <p:sldId id="330" r:id="rId30"/>
    <p:sldId id="331" r:id="rId31"/>
    <p:sldId id="333" r:id="rId32"/>
    <p:sldId id="334" r:id="rId33"/>
    <p:sldId id="335" r:id="rId34"/>
    <p:sldId id="336" r:id="rId35"/>
    <p:sldId id="337" r:id="rId36"/>
    <p:sldId id="338" r:id="rId37"/>
    <p:sldId id="339" r:id="rId38"/>
    <p:sldId id="341" r:id="rId39"/>
    <p:sldId id="342" r:id="rId40"/>
    <p:sldId id="345" r:id="rId41"/>
    <p:sldId id="344" r:id="rId4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E62AD2"/>
    <a:srgbClr val="ED3BE3"/>
    <a:srgbClr val="E32DD4"/>
    <a:srgbClr val="E648DC"/>
    <a:srgbClr val="F470E6"/>
    <a:srgbClr val="F05EE8"/>
    <a:srgbClr val="E638D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4"/>
      </p:cViewPr>
      <p:guideLst>
        <p:guide orient="horz" pos="211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24E1353-89BA-4CB5-A10B-F5C560CE62F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72660CE-DA47-4FEC-9334-ED11A594130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29CA44D-9A5A-4579-B1DD-00799C2DA2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BDA94E-9DB1-433C-935B-B9A08C2FAA4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4621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7130955-81A8-4C3F-B010-D55AF05D31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F69B395-B2B0-43F5-A872-1119965B1D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7A8863A-71DE-4276-8CBA-31A098F5CD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C905F4-EFAC-4893-89B5-89DE35CAE4C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33958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C443D78-7A4A-4CE3-8DDB-9FBA2593FE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C7254BC-0137-487A-A1AA-C870C985FF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7D3A8B-93A7-4B2E-AEA1-0F1018681D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6EA322-C0B9-41B5-AAC5-0591C62F7E1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343382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370565-2406-4939-9120-9CC9545D11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CEAB6E-4BE4-463A-AC5B-204033FD37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99E36D-E7D7-4637-A90F-8DD09C8A2B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997D59-4E95-430D-A650-457D6B7D62D2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2918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BB2F08-DD12-471D-856C-FD85C40E00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205BA64-3EEA-44DF-8307-1BE7F698C4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E385374-0310-48F2-80DE-0ADF2D77C6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85FA10-19B1-48F0-AFE4-4D28FD96E46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412654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91F02D-6F2C-4653-9466-68E08E478F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204C167-2C75-4573-AE02-F2AC425B196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E6F41AC-AF43-4C70-9793-3DD955E1796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8A351E-02DD-4D39-9168-3896BA70B2C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06092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FB493B2-1FE3-46DE-BF7F-C53A2A7C7A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2E13E813-EAF3-427C-AD78-23E9E9E88BC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A28C0F9-2580-44FF-8072-A70FBCF108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24BA7F-0DA7-48BB-A8C3-55CFBD08C58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742667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11CED5-6AF4-48B0-8DA3-7B186872D7D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29DC600-A04A-4C58-98F0-432AD3A818E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26C38C-732E-42F2-BB94-692DB9BE55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97C121-361D-4104-AB75-E87E89D3C20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011745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5C1609-C85F-499E-8194-55DE808E30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1C8F39-A965-4C8F-AEE3-76F37BBE51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AB680D-A20A-46C2-8DD8-374C908B41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86C3ED-2646-49BC-82C6-A63377B08F4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373475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C370EE8-BF80-4879-B0D5-C7E20D12312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C4D052A-10DE-48E3-BCB1-A0CF90689C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2B894C5-7B03-4EEE-B059-5E5F09D084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9692CD-8E3B-4FBB-9D66-93A35A804B7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570550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3C902B5-3407-48CF-BCDC-5458842719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619DC58-4488-4012-AED3-56D2E0AEF22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48FD8B7-6C60-45BE-B9A7-B90C067003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7C3D6B-A73D-4AFE-B24D-47AECDAD6C3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679873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53B92A-69BF-418A-ADCD-9B8A209904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753EAC-8B3E-496F-852E-48CA76540D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A776F9-11B4-419E-A500-DCF425FD0F6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DC79F7E-4FA9-4095-9F24-661188B1653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4694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 preserve="1">
  <p:cSld name="标题，文本与媒体剪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媒体占位符 3"/>
          <p:cNvSpPr>
            <a:spLocks noGrp="1"/>
          </p:cNvSpPr>
          <p:nvPr>
            <p:ph type="media"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ABA2B6-A176-421D-B42D-420FCBAB442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7D51F7-F7DD-4E4A-8F89-4051F42C38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2E52D2-85DF-4315-91DB-F840DE7B51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CCF55C-E691-40E5-817D-02CFCB7122B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630010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AF5B4BF-8FAA-4AF6-839D-34C1F1EF103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B0A65F0-2742-4930-A2B7-5EF3732ECF6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484FB63-FD8A-42FA-A293-5D02614F80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59B12E-C20A-4B41-BDE2-C9F302158EC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42196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2021/2/25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C4B860F2-7CD2-447F-BFC6-8A36F43065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C8576477-E75E-4EEE-8CB3-7AE7F7BCB8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1161CBD-042C-4250-8BCA-CCE09FBC02D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CE676B1-B152-4AF1-8013-A94D56116A4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DAA8ABD-2197-47C4-BC44-9299B962798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4CE1281-6708-4D56-AFCF-9B899F9A50E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2840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slide" Target="slide19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hyperlink" Target="http://www.dabaoku.com/gif/154/imagepage/image326.htm" TargetMode="External"/><Relationship Id="rId1" Type="http://schemas.openxmlformats.org/officeDocument/2006/relationships/slideLayout" Target="../slideLayouts/slideLayout7.xml"/><Relationship Id="rId4" Type="http://schemas.openxmlformats.org/officeDocument/2006/relationships/slide" Target="slide1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40740" y="940435"/>
            <a:ext cx="9179560" cy="3762375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zh-CN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        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唐朝名臣魏征曰：</a:t>
            </a:r>
            <a:r>
              <a:rPr lang="zh-CN" altLang="en-US" sz="40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“以铜为镜，可以正衣冠；以史为镜，可以知兴亡；以人为镜，可以明得失。”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历代君主要成就一番霸业，身边没有几位敢进谏言的大臣是不成的；而劝谏能否奏效，一要看做君王的是否</a:t>
            </a:r>
            <a:r>
              <a:rPr lang="zh-CN" altLang="en-US" sz="4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贤明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，二要看谏者是否注意了</a:t>
            </a:r>
            <a:r>
              <a:rPr lang="zh-CN" altLang="en-US" sz="40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进谏的艺术，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  <a:sym typeface="+mn-ea"/>
              </a:rPr>
              <a:t>使“良药”既“爽于口”，又“利于病”。</a:t>
            </a:r>
            <a:endParaRPr lang="zh-CN" alt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  <a:cs typeface="华文行楷" panose="02010800040101010101" pitchFamily="2" charset="-122"/>
            </a:endParaRPr>
          </a:p>
        </p:txBody>
      </p:sp>
      <p:pic>
        <p:nvPicPr>
          <p:cNvPr id="4" name="图片 3" descr="t012cc13d9de22cb66f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7895" y="3483610"/>
            <a:ext cx="2540000" cy="33743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C58FF72-C89A-44B1-86D6-E6C066B7B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B75D9FE-249E-4D01-B0E8-AF4623A914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464646"/>
                </a:solidFill>
                <a:latin typeface="楷体_GB2312"/>
              </a:rPr>
              <a:t>  </a:t>
            </a:r>
            <a:r>
              <a:rPr lang="zh-CN" altLang="en-US" sz="3600" b="0" i="0" dirty="0">
                <a:solidFill>
                  <a:srgbClr val="464646"/>
                </a:solidFill>
                <a:effectLst/>
                <a:latin typeface="楷体_GB2312"/>
              </a:rPr>
              <a:t>战国时候，齐威王继位之初，好为淫乐，不理政事，谋士淳于髡</a:t>
            </a:r>
            <a:r>
              <a:rPr lang="en-US" altLang="zh-CN" sz="3600" b="0" i="0" dirty="0">
                <a:solidFill>
                  <a:srgbClr val="464646"/>
                </a:solidFill>
                <a:effectLst/>
                <a:latin typeface="楷体_GB2312"/>
              </a:rPr>
              <a:t>(</a:t>
            </a:r>
            <a:r>
              <a:rPr lang="en-US" altLang="zh-CN" sz="3600" b="0" i="0" dirty="0" err="1">
                <a:solidFill>
                  <a:srgbClr val="464646"/>
                </a:solidFill>
                <a:effectLst/>
                <a:latin typeface="楷体_GB2312"/>
              </a:rPr>
              <a:t>kūn</a:t>
            </a:r>
            <a:r>
              <a:rPr lang="en-US" altLang="zh-CN" sz="3600" b="0" i="0" dirty="0">
                <a:solidFill>
                  <a:srgbClr val="464646"/>
                </a:solidFill>
                <a:effectLst/>
                <a:latin typeface="楷体_GB2312"/>
              </a:rPr>
              <a:t>)</a:t>
            </a:r>
            <a:r>
              <a:rPr lang="zh-CN" altLang="en-US" sz="3600" b="0" i="0" dirty="0">
                <a:solidFill>
                  <a:srgbClr val="464646"/>
                </a:solidFill>
                <a:effectLst/>
                <a:latin typeface="楷体_GB2312"/>
              </a:rPr>
              <a:t>乃以隐语进谏曰：“</a:t>
            </a:r>
            <a:r>
              <a:rPr lang="zh-CN" altLang="en-US" sz="3600" b="0" i="0" dirty="0">
                <a:solidFill>
                  <a:srgbClr val="FF0000"/>
                </a:solidFill>
                <a:effectLst/>
                <a:latin typeface="楷体_GB2312"/>
              </a:rPr>
              <a:t>国中有大鸟，止于王庭，三年不飞不鸣，王知此鸟何也？</a:t>
            </a:r>
            <a:r>
              <a:rPr lang="zh-CN" altLang="en-US" sz="3600" b="0" i="0" dirty="0">
                <a:solidFill>
                  <a:srgbClr val="464646"/>
                </a:solidFill>
                <a:effectLst/>
                <a:latin typeface="楷体_GB2312"/>
              </a:rPr>
              <a:t>”齐威王听后顿悟曰：</a:t>
            </a:r>
            <a:r>
              <a:rPr lang="zh-CN" altLang="en-US" sz="3600" b="0" i="0" dirty="0">
                <a:solidFill>
                  <a:srgbClr val="0033CC"/>
                </a:solidFill>
                <a:effectLst/>
                <a:latin typeface="楷体_GB2312"/>
              </a:rPr>
              <a:t>“此鸟不飞则已，一飞冲天；不鸣则已，一鸣惊人。”</a:t>
            </a:r>
            <a:r>
              <a:rPr lang="zh-CN" altLang="en-US" sz="3600" b="0" i="0" dirty="0">
                <a:solidFill>
                  <a:srgbClr val="464646"/>
                </a:solidFill>
                <a:effectLst/>
                <a:latin typeface="楷体_GB2312"/>
              </a:rPr>
              <a:t>从此以后，齐威王励精图治，修明政治，齐国</a:t>
            </a:r>
            <a:r>
              <a:rPr lang="zh-CN" altLang="en-US" sz="3600" b="0" i="0">
                <a:solidFill>
                  <a:srgbClr val="464646"/>
                </a:solidFill>
                <a:effectLst/>
                <a:latin typeface="楷体_GB2312"/>
              </a:rPr>
              <a:t>大治。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2183512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s://timgsa.baidu.com/timg?image&amp;quality=80&amp;size=b9999_10000&amp;sec=1504723266832&amp;di=bfd8c8803ba3f2a546ca78424583b334&amp;imgtype=0&amp;src=http%3A%2F%2F1862.img.pp.sohu.com.cn%2Fimages%2Fblog%2F2009%2F3%2F8%2F15%2F3%2F1208f60cfdbg21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55575" y="599550"/>
            <a:ext cx="1015663" cy="528766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54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邹忌讽齐王纳谏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96834" y="810345"/>
            <a:ext cx="677108" cy="4866076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刘向编纂</a:t>
            </a:r>
            <a:r>
              <a:rPr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战国策</a:t>
            </a:r>
            <a:r>
              <a:rPr lang="en-US" altLang="zh-CN" sz="32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525" b="2525"/>
          <a:stretch>
            <a:fillRect/>
          </a:stretch>
        </p:blipFill>
        <p:spPr bwMode="auto">
          <a:xfrm>
            <a:off x="2418406" y="465138"/>
            <a:ext cx="3816373" cy="610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utoShape 12" descr="https://timgsa.baidu.com/timg?image&amp;quality=80&amp;size=b10000_10000&amp;sec=1504715514&amp;di=5a36891c069713ee4b5869f389d5132d&amp;src=http://img5q.duitang.com/uploads/item/201408/25/20140825160500_8Mikx.jpe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AutoShape 15" descr="https://timgsa.baidu.com/timg?image&amp;quality=80&amp;size=b10000_10000&amp;sec=1504715509&amp;di=a228eb2e052f0af18538c08c05198c7e&amp;src=http://img4.duitang.com/uploads/item/201407/30/20140730100901_TerwK.thumb.700_0.jpe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390" t="-7442" r="17390" b="2264"/>
          <a:stretch>
            <a:fillRect/>
          </a:stretch>
        </p:blipFill>
        <p:spPr bwMode="auto">
          <a:xfrm flipH="1">
            <a:off x="6234779" y="287305"/>
            <a:ext cx="3589731" cy="6040987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>
                <a:alpha val="2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819056" y="491499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邹忌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17151" y="1288922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妾</a:t>
            </a:r>
          </a:p>
        </p:txBody>
      </p:sp>
      <p:pic>
        <p:nvPicPr>
          <p:cNvPr id="21" name="Picture 5" descr="http://pic33.nipic.com/20130905/13589584_113852183120_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4" t="-3650" r="-18502" b="3650"/>
          <a:stretch>
            <a:fillRect/>
          </a:stretch>
        </p:blipFill>
        <p:spPr bwMode="auto">
          <a:xfrm>
            <a:off x="8588434" y="1058534"/>
            <a:ext cx="4055599" cy="529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9395837" y="983433"/>
            <a:ext cx="697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妻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/>
          <p:nvPr/>
        </p:nvSpPr>
        <p:spPr>
          <a:xfrm>
            <a:off x="2063750" y="2060575"/>
            <a:ext cx="6248400" cy="1106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6600" b="1" i="1" dirty="0">
                <a:solidFill>
                  <a:srgbClr val="00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邹忌讽齐王纳谏</a:t>
            </a:r>
          </a:p>
        </p:txBody>
      </p:sp>
      <p:sp>
        <p:nvSpPr>
          <p:cNvPr id="34819" name="Text Box 3"/>
          <p:cNvSpPr txBox="1"/>
          <p:nvPr/>
        </p:nvSpPr>
        <p:spPr>
          <a:xfrm>
            <a:off x="6024563" y="3500438"/>
            <a:ext cx="25971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《</a:t>
            </a:r>
            <a:r>
              <a:rPr lang="zh-CN" altLang="en-US" sz="2800" dirty="0">
                <a:solidFill>
                  <a:srgbClr val="00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战国策</a:t>
            </a:r>
            <a:r>
              <a:rPr lang="en-US" altLang="zh-CN" sz="2800">
                <a:solidFill>
                  <a:srgbClr val="00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》</a:t>
            </a:r>
          </a:p>
        </p:txBody>
      </p:sp>
      <p:sp>
        <p:nvSpPr>
          <p:cNvPr id="34820" name="AutoShape 4"/>
          <p:cNvSpPr/>
          <p:nvPr/>
        </p:nvSpPr>
        <p:spPr>
          <a:xfrm>
            <a:off x="3000375" y="836613"/>
            <a:ext cx="2879725" cy="1447800"/>
          </a:xfrm>
          <a:prstGeom prst="downArrowCallout">
            <a:avLst>
              <a:gd name="adj1" fmla="val 25230"/>
              <a:gd name="adj2" fmla="val 29365"/>
              <a:gd name="adj3" fmla="val 15458"/>
              <a:gd name="adj4" fmla="val 66667"/>
            </a:avLst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21" name="Text Box 5"/>
          <p:cNvSpPr txBox="1"/>
          <p:nvPr/>
        </p:nvSpPr>
        <p:spPr>
          <a:xfrm>
            <a:off x="2895600" y="762000"/>
            <a:ext cx="3057525" cy="107721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CC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    </a:t>
            </a:r>
            <a:r>
              <a:rPr lang="zh-CN" altLang="en-US" sz="3200" b="1" dirty="0">
                <a:solidFill>
                  <a:srgbClr val="CC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用含蓄的话委婉地规劝</a:t>
            </a:r>
          </a:p>
        </p:txBody>
      </p:sp>
      <p:sp>
        <p:nvSpPr>
          <p:cNvPr id="34822" name="Line 6"/>
          <p:cNvSpPr/>
          <p:nvPr/>
        </p:nvSpPr>
        <p:spPr>
          <a:xfrm>
            <a:off x="3935413" y="2997200"/>
            <a:ext cx="762000" cy="0"/>
          </a:xfrm>
          <a:prstGeom prst="line">
            <a:avLst/>
          </a:prstGeom>
          <a:ln w="28575" cap="flat" cmpd="sng">
            <a:solidFill>
              <a:srgbClr val="99FF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4823" name="Line 7"/>
          <p:cNvSpPr/>
          <p:nvPr/>
        </p:nvSpPr>
        <p:spPr>
          <a:xfrm>
            <a:off x="7319963" y="2997200"/>
            <a:ext cx="762000" cy="0"/>
          </a:xfrm>
          <a:prstGeom prst="line">
            <a:avLst/>
          </a:prstGeom>
          <a:ln w="28575" cap="flat" cmpd="sng">
            <a:solidFill>
              <a:srgbClr val="99FF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4824" name="AutoShape 8"/>
          <p:cNvSpPr/>
          <p:nvPr/>
        </p:nvSpPr>
        <p:spPr>
          <a:xfrm>
            <a:off x="5951538" y="836613"/>
            <a:ext cx="3529012" cy="1447800"/>
          </a:xfrm>
          <a:prstGeom prst="downArrowCallout">
            <a:avLst>
              <a:gd name="adj1" fmla="val 30919"/>
              <a:gd name="adj2" fmla="val 35986"/>
              <a:gd name="adj3" fmla="val 15458"/>
              <a:gd name="adj4" fmla="val 66667"/>
            </a:avLst>
          </a:prstGeom>
          <a:noFill/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25" name="Text Box 9"/>
          <p:cNvSpPr txBox="1"/>
          <p:nvPr/>
        </p:nvSpPr>
        <p:spPr>
          <a:xfrm>
            <a:off x="6024563" y="836613"/>
            <a:ext cx="3419475" cy="95410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CC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规劝国君、尊长等改正错误。</a:t>
            </a:r>
          </a:p>
        </p:txBody>
      </p:sp>
      <p:sp>
        <p:nvSpPr>
          <p:cNvPr id="30730" name="Oval 10"/>
          <p:cNvSpPr/>
          <p:nvPr/>
        </p:nvSpPr>
        <p:spPr>
          <a:xfrm>
            <a:off x="1524000" y="0"/>
            <a:ext cx="2627313" cy="90805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0731" name="Text Box 11"/>
          <p:cNvSpPr txBox="1"/>
          <p:nvPr/>
        </p:nvSpPr>
        <p:spPr>
          <a:xfrm>
            <a:off x="2063750" y="0"/>
            <a:ext cx="17287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800" dirty="0">
                <a:solidFill>
                  <a:srgbClr val="FF33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解题</a:t>
            </a:r>
          </a:p>
        </p:txBody>
      </p:sp>
      <p:grpSp>
        <p:nvGrpSpPr>
          <p:cNvPr id="2" name="Group 12"/>
          <p:cNvGrpSpPr/>
          <p:nvPr/>
        </p:nvGrpSpPr>
        <p:grpSpPr>
          <a:xfrm>
            <a:off x="2279650" y="3141663"/>
            <a:ext cx="5905500" cy="215900"/>
            <a:chOff x="0" y="0"/>
            <a:chExt cx="2688" cy="144"/>
          </a:xfrm>
        </p:grpSpPr>
        <p:sp>
          <p:nvSpPr>
            <p:cNvPr id="30737" name="Line 13"/>
            <p:cNvSpPr/>
            <p:nvPr/>
          </p:nvSpPr>
          <p:spPr>
            <a:xfrm>
              <a:off x="0" y="0"/>
              <a:ext cx="2016" cy="0"/>
            </a:xfrm>
            <a:prstGeom prst="line">
              <a:avLst/>
            </a:prstGeom>
            <a:ln w="57150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0738" name="Line 14"/>
            <p:cNvSpPr/>
            <p:nvPr/>
          </p:nvSpPr>
          <p:spPr>
            <a:xfrm>
              <a:off x="1248" y="144"/>
              <a:ext cx="1440" cy="0"/>
            </a:xfrm>
            <a:prstGeom prst="line">
              <a:avLst/>
            </a:prstGeom>
            <a:ln w="57150" cap="flat" cmpd="sng">
              <a:solidFill>
                <a:schemeClr val="bg2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34831" name="Text Box 15"/>
          <p:cNvSpPr txBox="1"/>
          <p:nvPr/>
        </p:nvSpPr>
        <p:spPr>
          <a:xfrm>
            <a:off x="4724400" y="4343400"/>
            <a:ext cx="1447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CC00FF"/>
                </a:solidFill>
                <a:latin typeface="Times New Roman" panose="02020603050405020304" pitchFamily="18" charset="0"/>
              </a:rPr>
              <a:t>兼语句</a:t>
            </a:r>
          </a:p>
        </p:txBody>
      </p:sp>
      <p:sp>
        <p:nvSpPr>
          <p:cNvPr id="30734" name="AutoShape 16"/>
          <p:cNvSpPr/>
          <p:nvPr/>
        </p:nvSpPr>
        <p:spPr>
          <a:xfrm>
            <a:off x="6096000" y="4149725"/>
            <a:ext cx="215900" cy="1008063"/>
          </a:xfrm>
          <a:prstGeom prst="leftBrace">
            <a:avLst>
              <a:gd name="adj1" fmla="val 3890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6240463" y="4149725"/>
            <a:ext cx="1963738" cy="101473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CC00FF"/>
                </a:solidFill>
                <a:latin typeface="Times New Roman" panose="02020603050405020304" pitchFamily="18" charset="0"/>
              </a:rPr>
              <a:t>邹忌进谏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CC00FF"/>
                </a:solidFill>
                <a:latin typeface="Times New Roman" panose="02020603050405020304" pitchFamily="18" charset="0"/>
              </a:rPr>
              <a:t>齐王纳谏</a:t>
            </a:r>
            <a:endParaRPr lang="zh-CN" altLang="en-US" sz="3600" dirty="0">
              <a:solidFill>
                <a:schemeClr val="bg1"/>
              </a:solidFill>
              <a:effectDag name="">
                <a:effect ref="fillLine"/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</a:effectDag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2351088" y="5157788"/>
            <a:ext cx="5773738" cy="13220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CC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讽</a:t>
            </a:r>
            <a:r>
              <a:rPr lang="zh-CN" altLang="en-US" sz="3200" dirty="0">
                <a:solidFill>
                  <a:srgbClr val="00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：婉言规劝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dirty="0">
                <a:solidFill>
                  <a:srgbClr val="CC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谏</a:t>
            </a:r>
            <a:r>
              <a:rPr lang="zh-CN" altLang="en-US" sz="3200" dirty="0">
                <a:solidFill>
                  <a:srgbClr val="000066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： 直言规劝  </a:t>
            </a:r>
            <a:endParaRPr lang="zh-CN" altLang="en-US" sz="3600" dirty="0">
              <a:solidFill>
                <a:schemeClr val="bg1"/>
              </a:solidFill>
              <a:effectDag name="">
                <a:effect ref="fillLine"/>
                <a:cont type="tree" name="">
                  <a:effect ref="fillLine"/>
                  <a:outerShdw dist="38100" dir="13500000" algn="br">
                    <a:srgbClr val="FFFFFF"/>
                  </a:outerShdw>
                </a:cont>
                <a:cont type="tree" name="">
                  <a:effect ref="fillLine"/>
                  <a:outerShdw dist="38100" dir="2700000" algn="tl">
                    <a:srgbClr val="999999"/>
                  </a:outerShdw>
                </a:cont>
              </a:effectDag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19" grpId="0"/>
      <p:bldP spid="34820" grpId="0" bldLvl="0" animBg="1"/>
      <p:bldP spid="34821" grpId="0"/>
      <p:bldP spid="34824" grpId="0" bldLvl="0" animBg="1"/>
      <p:bldP spid="34825" grpId="0"/>
      <p:bldP spid="34831" grpId="0"/>
      <p:bldP spid="30734" grpId="0" animBg="1"/>
      <p:bldP spid="34833" grpId="0" bldLvl="0" animBg="1"/>
      <p:bldP spid="34834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一、知人论世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95601" y="4108815"/>
            <a:ext cx="8639907" cy="2162907"/>
          </a:xfrm>
          <a:ln w="254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邹忌：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战国时期齐国人，历经三朝，齐威王时期被封为相国，主张革新政治，修订律法，选拔人才，奖贤罚佞，并选举得力大臣坚守四境，从此齐国渐强。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632" y="1010626"/>
            <a:ext cx="2149230" cy="2541465"/>
          </a:xfrm>
          <a:prstGeom prst="ellips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70" y="3954584"/>
            <a:ext cx="2092569" cy="2471371"/>
          </a:xfrm>
          <a:prstGeom prst="ellipse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内容占位符 2"/>
          <p:cNvSpPr txBox="1"/>
          <p:nvPr/>
        </p:nvSpPr>
        <p:spPr>
          <a:xfrm>
            <a:off x="630116" y="1455737"/>
            <a:ext cx="8639907" cy="1651245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齐威王：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战国时期齐国国君，在位期间，励精图治，选贤任能，进行政治改革，让齐国一举成为战国强国。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标题 179201"/>
          <p:cNvSpPr>
            <a:spLocks noGrp="1"/>
          </p:cNvSpPr>
          <p:nvPr>
            <p:ph type="title"/>
          </p:nvPr>
        </p:nvSpPr>
        <p:spPr>
          <a:xfrm>
            <a:off x="536575" y="228600"/>
            <a:ext cx="7772400" cy="1143000"/>
          </a:xfrm>
        </p:spPr>
        <p:txBody>
          <a:bodyPr anchor="ctr"/>
          <a:lstStyle/>
          <a:p>
            <a:r>
              <a:rPr lang="en-US" altLang="zh-CN" b="1">
                <a:latin typeface="宋体" panose="02010600030101010101" pitchFamily="2" charset="-122"/>
              </a:rPr>
              <a:t>  《</a:t>
            </a:r>
            <a:r>
              <a:rPr lang="zh-CN" altLang="en-US" b="1" dirty="0">
                <a:latin typeface="宋体" panose="02010600030101010101" pitchFamily="2" charset="-122"/>
              </a:rPr>
              <a:t>战国策</a:t>
            </a:r>
            <a:r>
              <a:rPr lang="en-US" altLang="zh-CN" b="1">
                <a:latin typeface="宋体" panose="02010600030101010101" pitchFamily="2" charset="-122"/>
              </a:rPr>
              <a:t>》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179203" name="文本占位符 179202"/>
          <p:cNvSpPr>
            <a:spLocks noGrp="1"/>
          </p:cNvSpPr>
          <p:nvPr>
            <p:ph type="body" idx="1"/>
          </p:nvPr>
        </p:nvSpPr>
        <p:spPr>
          <a:xfrm>
            <a:off x="536575" y="1252855"/>
            <a:ext cx="4679315" cy="4746625"/>
          </a:xfr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lnSpc>
                <a:spcPct val="140000"/>
              </a:lnSpc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又称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《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国策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，原为战国未期和秦汉间人编纂，后经</a:t>
            </a:r>
            <a:r>
              <a:rPr lang="zh-CN" altLang="en-US" sz="2800" b="1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西汉未年刘向编订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成书，全书共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33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篇，反映了战国时期策士谋臣的言论和谋略，其体列为</a:t>
            </a:r>
            <a:r>
              <a:rPr lang="zh-CN" altLang="en-US" sz="28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国别体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，全书共</a:t>
            </a:r>
            <a:r>
              <a:rPr lang="en-US" altLang="zh-CN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12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策，《邹忌讽齐王纳谏》是其中一篇优秀的散文。</a:t>
            </a:r>
          </a:p>
          <a:p>
            <a:pPr marL="0" indent="0">
              <a:lnSpc>
                <a:spcPct val="110000"/>
              </a:lnSpc>
              <a:buNone/>
            </a:pP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pic>
        <p:nvPicPr>
          <p:cNvPr id="2" name="图片 1" descr="15222241059508322a2ee8d[1]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356350" y="228600"/>
            <a:ext cx="4937125" cy="62103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矩形 180225"/>
          <p:cNvSpPr/>
          <p:nvPr/>
        </p:nvSpPr>
        <p:spPr>
          <a:xfrm>
            <a:off x="464820" y="742950"/>
            <a:ext cx="5643880" cy="525018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400" b="1" dirty="0">
                <a:solidFill>
                  <a:srgbClr val="0000CC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刘向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(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约前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77-</a:t>
            </a:r>
            <a:r>
              <a:rPr lang="zh-CN" altLang="en-US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前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6)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，本名更生，字子政，沛（今江苏沛县）人。西汉经学家、目录学家、文学家。著有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新序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》《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说苑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》《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列女传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》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等，还修订整理了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战国策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》《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楚辞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》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等。他所撰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《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别录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》</a:t>
            </a:r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，为我国最早的目录学著作。</a:t>
            </a:r>
            <a:endParaRPr lang="zh-CN" altLang="en-US" sz="3200" b="1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pic>
        <p:nvPicPr>
          <p:cNvPr id="4" name="图片 3" descr="u=3586962789,3346751546&amp;fm=173&amp;s=1FD8E95E62137FCC6C37B7E10300E029&amp;w=281&amp;h=387&amp;img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3930" y="742950"/>
            <a:ext cx="3811270" cy="525018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823" y="0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二、阅读课文，理解文意：</a:t>
            </a: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95299" y="1230923"/>
            <a:ext cx="11013831" cy="1336431"/>
          </a:xfrm>
          <a:ln w="25400"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初读课文，读准字音：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73860" y="2358390"/>
            <a:ext cx="8304530" cy="3169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昳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丽            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朝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            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朝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廷</a:t>
            </a:r>
            <a:endParaRPr lang="en-US" altLang="zh-CN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谤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讥            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间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进            </a:t>
            </a:r>
            <a:r>
              <a:rPr lang="zh-CN" altLang="en-US" sz="40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期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4008" y="2181465"/>
            <a:ext cx="6270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/>
              <a:t>yì</a:t>
            </a:r>
            <a:endParaRPr lang="zh-CN" altLang="en-US" sz="4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286183" y="2358630"/>
            <a:ext cx="13949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/>
              <a:t>zhāo</a:t>
            </a:r>
            <a:endParaRPr lang="zh-CN" altLang="en-US" sz="4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968516" y="2358629"/>
            <a:ext cx="14077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/>
              <a:t>cháo</a:t>
            </a:r>
            <a:endParaRPr lang="en-US" altLang="zh-CN" sz="4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371649" y="3873447"/>
            <a:ext cx="14798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/>
              <a:t>bànɡ</a:t>
            </a:r>
            <a:endParaRPr lang="zh-CN" altLang="en-US" sz="4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286234" y="3974412"/>
            <a:ext cx="11272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/>
              <a:t>jiàn</a:t>
            </a:r>
            <a:endParaRPr lang="zh-CN" altLang="en-US" sz="4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425697" y="3974412"/>
            <a:ext cx="4924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b="1" dirty="0" err="1"/>
              <a:t>jī</a:t>
            </a:r>
            <a:endParaRPr lang="zh-CN" altLang="en-US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13240" y="1329706"/>
            <a:ext cx="1145637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第一部分（①）</a:t>
            </a:r>
            <a:endParaRPr lang="en-US" altLang="zh-CN" sz="36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邹忌与徐公比美，悟出直言不易的道理。</a:t>
            </a:r>
          </a:p>
          <a:p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第二部分（②）</a:t>
            </a:r>
            <a:endParaRPr lang="en-US" altLang="zh-CN" sz="36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邹忌以切身经历为喻，讽谏齐王。</a:t>
            </a:r>
          </a:p>
          <a:p>
            <a:r>
              <a:rPr lang="zh-CN" altLang="zh-CN" sz="36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第三部分（③）</a:t>
            </a:r>
            <a:endParaRPr lang="en-US" altLang="zh-CN" sz="36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齐王纳谏及其结果。</a:t>
            </a:r>
          </a:p>
        </p:txBody>
      </p:sp>
      <p:sp>
        <p:nvSpPr>
          <p:cNvPr id="3" name="矩形 2"/>
          <p:cNvSpPr/>
          <p:nvPr/>
        </p:nvSpPr>
        <p:spPr>
          <a:xfrm>
            <a:off x="413240" y="4943427"/>
            <a:ext cx="10779368" cy="1200329"/>
          </a:xfrm>
          <a:prstGeom prst="rect">
            <a:avLst/>
          </a:prstGeom>
          <a:ln w="254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zh-CN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这篇课文生动地记叙了邹忌讽齐王纳谏，使齐王广开言路、修明政治的故事。</a:t>
            </a:r>
          </a:p>
        </p:txBody>
      </p:sp>
      <p:sp>
        <p:nvSpPr>
          <p:cNvPr id="4" name="内容占位符 3"/>
          <p:cNvSpPr>
            <a:spLocks noGrp="1"/>
          </p:cNvSpPr>
          <p:nvPr/>
        </p:nvSpPr>
        <p:spPr>
          <a:xfrm>
            <a:off x="312419" y="369228"/>
            <a:ext cx="11013831" cy="1336431"/>
          </a:xfrm>
          <a:prstGeom prst="rect">
            <a:avLst/>
          </a:prstGeom>
          <a:ln w="25400"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800" b="1" dirty="0">
                <a:solidFill>
                  <a:srgbClr val="0033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再读课文，理解文意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/>
          <p:nvPr/>
        </p:nvSpPr>
        <p:spPr>
          <a:xfrm>
            <a:off x="386715" y="847090"/>
            <a:ext cx="11418570" cy="24174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70000"/>
              </a:lnSpc>
              <a:spcBef>
                <a:spcPct val="50000"/>
              </a:spcBef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      邹忌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修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八尺有余，而形貌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昳丽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朝  服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衣冠，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窥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镜    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谓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其妻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曰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我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孰与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城北徐公美？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其妻曰：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君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，徐公何能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及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君也！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7891" name="Rectangle 3"/>
          <p:cNvSpPr/>
          <p:nvPr/>
        </p:nvSpPr>
        <p:spPr>
          <a:xfrm>
            <a:off x="1404938" y="1000601"/>
            <a:ext cx="16129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长，身高</a:t>
            </a:r>
          </a:p>
        </p:txBody>
      </p:sp>
      <p:sp>
        <p:nvSpPr>
          <p:cNvPr id="37892" name="Rectangle 4"/>
          <p:cNvSpPr/>
          <p:nvPr/>
        </p:nvSpPr>
        <p:spPr>
          <a:xfrm>
            <a:off x="5871528" y="969646"/>
            <a:ext cx="89789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早晨</a:t>
            </a:r>
          </a:p>
        </p:txBody>
      </p:sp>
      <p:sp>
        <p:nvSpPr>
          <p:cNvPr id="37893" name="Rectangle 5"/>
          <p:cNvSpPr/>
          <p:nvPr/>
        </p:nvSpPr>
        <p:spPr>
          <a:xfrm>
            <a:off x="6646863" y="683261"/>
            <a:ext cx="1152525" cy="829945"/>
          </a:xfrm>
          <a:prstGeom prst="rect">
            <a:avLst/>
          </a:prstGeom>
          <a:noFill/>
          <a:ln w="28575" cap="flat" cmpd="sng">
            <a:solidFill>
              <a:srgbClr val="FF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穿戴，名→动</a:t>
            </a:r>
          </a:p>
        </p:txBody>
      </p:sp>
      <p:sp>
        <p:nvSpPr>
          <p:cNvPr id="37894" name="Rectangle 6"/>
          <p:cNvSpPr/>
          <p:nvPr/>
        </p:nvSpPr>
        <p:spPr>
          <a:xfrm>
            <a:off x="7999572" y="969963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照</a:t>
            </a:r>
          </a:p>
        </p:txBody>
      </p:sp>
      <p:sp>
        <p:nvSpPr>
          <p:cNvPr id="37895" name="Rectangle 7"/>
          <p:cNvSpPr/>
          <p:nvPr/>
        </p:nvSpPr>
        <p:spPr>
          <a:xfrm>
            <a:off x="9299575" y="970439"/>
            <a:ext cx="1368425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28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对</a:t>
            </a:r>
            <a:r>
              <a:rPr lang="en-US" altLang="zh-CN" sz="2800" b="1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…</a:t>
            </a:r>
            <a:r>
              <a:rPr lang="zh-CN" altLang="en-US" sz="28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说</a:t>
            </a:r>
          </a:p>
        </p:txBody>
      </p:sp>
      <p:sp>
        <p:nvSpPr>
          <p:cNvPr id="37896" name="Rectangle 8"/>
          <p:cNvSpPr/>
          <p:nvPr/>
        </p:nvSpPr>
        <p:spPr>
          <a:xfrm>
            <a:off x="267970" y="1895475"/>
            <a:ext cx="4941570" cy="829945"/>
          </a:xfrm>
          <a:prstGeom prst="rect">
            <a:avLst/>
          </a:prstGeom>
          <a:noFill/>
          <a:ln w="19050">
            <a:solidFill>
              <a:srgbClr val="F05EE8"/>
            </a:solidFill>
          </a:ln>
        </p:spPr>
        <p:txBody>
          <a:bodyPr wrap="square" anchor="ctr">
            <a:spAutoFit/>
          </a:bodyPr>
          <a:lstStyle/>
          <a:p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固定句式。“与</a:t>
            </a:r>
            <a:r>
              <a:rPr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…</a:t>
            </a: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相比，谁更</a:t>
            </a:r>
            <a:r>
              <a:rPr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…” </a:t>
            </a: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。 孰：副词，谁</a:t>
            </a:r>
            <a:endParaRPr lang="zh-CN" altLang="en-US" sz="2400" dirty="0">
              <a:solidFill>
                <a:schemeClr val="hlin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37897" name="Rectangle 9"/>
          <p:cNvSpPr/>
          <p:nvPr/>
        </p:nvSpPr>
        <p:spPr>
          <a:xfrm>
            <a:off x="5492274" y="2049939"/>
            <a:ext cx="2507615" cy="521970"/>
          </a:xfrm>
          <a:prstGeom prst="rect">
            <a:avLst/>
          </a:prstGeom>
          <a:noFill/>
          <a:ln w="28575" cap="flat" cmpd="sng">
            <a:solidFill>
              <a:srgbClr val="FF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=</a:t>
            </a:r>
            <a:r>
              <a:rPr lang="zh-CN" alt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甚美。太美了</a:t>
            </a:r>
          </a:p>
        </p:txBody>
      </p:sp>
      <p:sp>
        <p:nvSpPr>
          <p:cNvPr id="37898" name="Rectangle 10"/>
          <p:cNvSpPr/>
          <p:nvPr/>
        </p:nvSpPr>
        <p:spPr>
          <a:xfrm>
            <a:off x="8208645" y="2049622"/>
            <a:ext cx="1255713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比得上</a:t>
            </a:r>
          </a:p>
        </p:txBody>
      </p:sp>
      <p:sp>
        <p:nvSpPr>
          <p:cNvPr id="37899" name="Rectangle 11"/>
          <p:cNvSpPr/>
          <p:nvPr/>
        </p:nvSpPr>
        <p:spPr>
          <a:xfrm>
            <a:off x="383700" y="3325813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译文：</a:t>
            </a:r>
          </a:p>
        </p:txBody>
      </p:sp>
      <p:sp>
        <p:nvSpPr>
          <p:cNvPr id="37900" name="Rectangle 12"/>
          <p:cNvSpPr/>
          <p:nvPr/>
        </p:nvSpPr>
        <p:spPr>
          <a:xfrm>
            <a:off x="387350" y="3971290"/>
            <a:ext cx="11418570" cy="2030095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邹忌身高八尺多，形体容貌光艳美丽。（一天）早晨，邹忌穿戴好衣帽，照着镜子，对他的妻子说：“我同城北徐公比，谁更美</a:t>
            </a:r>
            <a:r>
              <a:rPr lang="en-US" altLang="zh-CN" sz="28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?”</a:t>
            </a:r>
            <a:r>
              <a:rPr lang="zh-CN" altLang="en-US" sz="2800" b="1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他的妻子说：“您美丽极了，徐公怎么能比得上您呢</a:t>
            </a:r>
            <a:r>
              <a:rPr lang="en-US" altLang="zh-CN" sz="28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?”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11530" y="0"/>
            <a:ext cx="10515600" cy="1325880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三、疏通文意：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310380" y="1000760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光艳美丽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  <p:bldP spid="37893" grpId="0" bldLvl="0" animBg="1"/>
      <p:bldP spid="37894" grpId="0"/>
      <p:bldP spid="37895" grpId="0"/>
      <p:bldP spid="37896" grpId="0" bldLvl="0" animBg="1"/>
      <p:bldP spid="37897" grpId="0" bldLvl="0" animBg="1"/>
      <p:bldP spid="37898" grpId="0"/>
      <p:bldP spid="37900" grpId="0" bldLvl="0" animBg="1"/>
      <p:bldP spid="3" grpId="0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300990" y="189230"/>
            <a:ext cx="11672570" cy="37096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28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城北徐公，齐国之美丽者也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。忌不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自信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复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问其妾曰：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吾</a:t>
            </a:r>
            <a:r>
              <a:rPr lang="zh-CN" altLang="en-US" sz="28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孰与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徐公美？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妾曰：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徐公何能及君也！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旦日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，客从外来，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与坐谈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，问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吾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徐公</a:t>
            </a:r>
            <a:r>
              <a:rPr lang="zh-CN" altLang="en-US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孰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美？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客曰：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徐公不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若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君之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也。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endParaRPr lang="zh-CN" altLang="en-U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38915" name="Rectangle 3"/>
          <p:cNvSpPr/>
          <p:nvPr/>
        </p:nvSpPr>
        <p:spPr>
          <a:xfrm>
            <a:off x="300673" y="189230"/>
            <a:ext cx="3855720" cy="460375"/>
          </a:xfrm>
          <a:prstGeom prst="rect">
            <a:avLst/>
          </a:prstGeom>
          <a:noFill/>
          <a:ln w="28575" cap="flat" cmpd="sng">
            <a:solidFill>
              <a:srgbClr val="FF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判断句。标志：</a:t>
            </a:r>
            <a:r>
              <a:rPr lang="en-US" altLang="zh-CN" sz="2400" b="1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……</a:t>
            </a: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者也。</a:t>
            </a:r>
          </a:p>
        </p:txBody>
      </p:sp>
      <p:sp>
        <p:nvSpPr>
          <p:cNvPr id="38916" name="Rectangle 4"/>
          <p:cNvSpPr/>
          <p:nvPr/>
        </p:nvSpPr>
        <p:spPr>
          <a:xfrm>
            <a:off x="4541520" y="79375"/>
            <a:ext cx="2087563" cy="829945"/>
          </a:xfrm>
          <a:prstGeom prst="rect">
            <a:avLst/>
          </a:prstGeom>
          <a:solidFill>
            <a:srgbClr val="FFFFFF"/>
          </a:solidFill>
          <a:ln w="19050">
            <a:solidFill>
              <a:srgbClr val="E638DC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即“信自”。宾语前置</a:t>
            </a:r>
          </a:p>
        </p:txBody>
      </p:sp>
      <p:sp>
        <p:nvSpPr>
          <p:cNvPr id="38917" name="Rectangle 5"/>
          <p:cNvSpPr/>
          <p:nvPr/>
        </p:nvSpPr>
        <p:spPr>
          <a:xfrm>
            <a:off x="5509578" y="1461929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第二天</a:t>
            </a:r>
          </a:p>
        </p:txBody>
      </p:sp>
      <p:sp>
        <p:nvSpPr>
          <p:cNvPr id="38918" name="Rectangle 6"/>
          <p:cNvSpPr/>
          <p:nvPr/>
        </p:nvSpPr>
        <p:spPr>
          <a:xfrm>
            <a:off x="7094538" y="298926"/>
            <a:ext cx="54038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28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又</a:t>
            </a:r>
          </a:p>
        </p:txBody>
      </p:sp>
      <p:sp>
        <p:nvSpPr>
          <p:cNvPr id="38920" name="Rectangle 8"/>
          <p:cNvSpPr/>
          <p:nvPr/>
        </p:nvSpPr>
        <p:spPr>
          <a:xfrm>
            <a:off x="7553325" y="1252856"/>
            <a:ext cx="2447925" cy="829945"/>
          </a:xfrm>
          <a:prstGeom prst="rect">
            <a:avLst/>
          </a:prstGeom>
          <a:noFill/>
          <a:ln w="28575" cap="flat" cmpd="sng">
            <a:solidFill>
              <a:srgbClr val="FF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省略句。（邹忌）与（客）坐谈</a:t>
            </a:r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130175" y="2424430"/>
            <a:ext cx="3328035" cy="829945"/>
          </a:xfrm>
          <a:prstGeom prst="rect">
            <a:avLst/>
          </a:prstGeom>
          <a:noFill/>
          <a:ln w="28575">
            <a:solidFill>
              <a:srgbClr val="FF66FF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“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…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与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…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孰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…”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，句式： “与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…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相比，谁更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…”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 </a:t>
            </a:r>
          </a:p>
        </p:txBody>
      </p:sp>
      <p:sp>
        <p:nvSpPr>
          <p:cNvPr id="38923" name="Rectangle 11"/>
          <p:cNvSpPr/>
          <p:nvPr/>
        </p:nvSpPr>
        <p:spPr>
          <a:xfrm>
            <a:off x="4156869" y="2793683"/>
            <a:ext cx="171323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及、比得上</a:t>
            </a:r>
          </a:p>
        </p:txBody>
      </p:sp>
      <p:sp>
        <p:nvSpPr>
          <p:cNvPr id="38924" name="Rectangle 12"/>
          <p:cNvSpPr/>
          <p:nvPr/>
        </p:nvSpPr>
        <p:spPr>
          <a:xfrm>
            <a:off x="6119178" y="2794000"/>
            <a:ext cx="2016125" cy="460375"/>
          </a:xfrm>
          <a:prstGeom prst="rect">
            <a:avLst/>
          </a:prstGeom>
          <a:noFill/>
          <a:ln w="2857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美丽、漂亮</a:t>
            </a:r>
          </a:p>
        </p:txBody>
      </p:sp>
      <p:sp>
        <p:nvSpPr>
          <p:cNvPr id="37899" name="Rectangle 11"/>
          <p:cNvSpPr/>
          <p:nvPr/>
        </p:nvSpPr>
        <p:spPr>
          <a:xfrm>
            <a:off x="301150" y="3717608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译文：</a:t>
            </a:r>
          </a:p>
        </p:txBody>
      </p:sp>
      <p:sp>
        <p:nvSpPr>
          <p:cNvPr id="37900" name="Rectangle 12"/>
          <p:cNvSpPr/>
          <p:nvPr/>
        </p:nvSpPr>
        <p:spPr>
          <a:xfrm>
            <a:off x="222250" y="4363085"/>
            <a:ext cx="11751310" cy="233045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sz="28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城北的徐公，是齐国的美男子。邹忌不相信自己会比徐公美，就又问他的妾：“我同徐公相比，谁美？”妾说：“徐公怎么能比得上您呀？”旦日，客从外来，与坐谈，问之客曰：“吾与徐公孰美？”客曰：“徐公不若君之美也。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8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ldLvl="0" animBg="1"/>
      <p:bldP spid="38916" grpId="0" bldLvl="0" animBg="1"/>
      <p:bldP spid="38917" grpId="0"/>
      <p:bldP spid="38918" grpId="0"/>
      <p:bldP spid="38920" grpId="0" bldLvl="0" animBg="1"/>
      <p:bldP spid="38922" grpId="0" bldLvl="0" animBg="1"/>
      <p:bldP spid="38923" grpId="0"/>
      <p:bldP spid="38924" grpId="0" bldLvl="0" animBg="1"/>
      <p:bldP spid="37900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/>
          <p:nvPr/>
        </p:nvSpPr>
        <p:spPr>
          <a:xfrm>
            <a:off x="392430" y="189230"/>
            <a:ext cx="11558905" cy="3746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7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明日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，徐公来，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孰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视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</a:t>
            </a:r>
            <a:r>
              <a:rPr lang="zh-CN" altLang="en-US" sz="2800" b="1" u="sng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自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以为</a:t>
            </a:r>
            <a:r>
              <a:rPr lang="zh-CN" altLang="en-US" sz="2800" b="1" u="sng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不如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；窥镜而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自视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，又弗如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</a:rPr>
              <a:t>远甚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暮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寝  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而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思之，曰：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吾妻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之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我者， 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私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我也；妾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之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我者，畏我也；客</a:t>
            </a: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之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我者，欲有求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我也。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9939" name="Rectangle 3"/>
          <p:cNvSpPr/>
          <p:nvPr/>
        </p:nvSpPr>
        <p:spPr>
          <a:xfrm>
            <a:off x="268764" y="251936"/>
            <a:ext cx="125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第二天</a:t>
            </a:r>
          </a:p>
        </p:txBody>
      </p:sp>
      <p:sp>
        <p:nvSpPr>
          <p:cNvPr id="39940" name="Rectangle 4"/>
          <p:cNvSpPr/>
          <p:nvPr/>
        </p:nvSpPr>
        <p:spPr>
          <a:xfrm>
            <a:off x="1774825" y="282575"/>
            <a:ext cx="24123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同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熟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，仔细</a:t>
            </a:r>
          </a:p>
        </p:txBody>
      </p:sp>
      <p:sp>
        <p:nvSpPr>
          <p:cNvPr id="39941" name="Rectangle 5"/>
          <p:cNvSpPr/>
          <p:nvPr/>
        </p:nvSpPr>
        <p:spPr>
          <a:xfrm>
            <a:off x="4058285" y="6668"/>
            <a:ext cx="4227830" cy="829945"/>
          </a:xfrm>
          <a:prstGeom prst="rect">
            <a:avLst/>
          </a:prstGeom>
          <a:noFill/>
          <a:ln w="28575" cap="flat" cmpd="sng">
            <a:solidFill>
              <a:srgbClr val="FF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省略句。（邹忌）自以为不如（徐公）</a:t>
            </a: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以为：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认为</a:t>
            </a:r>
          </a:p>
        </p:txBody>
      </p:sp>
      <p:sp>
        <p:nvSpPr>
          <p:cNvPr id="39942" name="Rectangle 6"/>
          <p:cNvSpPr/>
          <p:nvPr/>
        </p:nvSpPr>
        <p:spPr>
          <a:xfrm>
            <a:off x="7370128" y="1227773"/>
            <a:ext cx="1439862" cy="718185"/>
          </a:xfrm>
          <a:prstGeom prst="rect">
            <a:avLst/>
          </a:prstGeom>
          <a:ln w="28575">
            <a:solidFill>
              <a:srgbClr val="E648DC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视自</a:t>
            </a:r>
            <a:r>
              <a:rPr lang="en-US" altLang="zh-CN" sz="2400" b="1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,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宾语前置</a:t>
            </a:r>
          </a:p>
        </p:txBody>
      </p:sp>
      <p:sp>
        <p:nvSpPr>
          <p:cNvPr id="39944" name="Rectangle 8"/>
          <p:cNvSpPr/>
          <p:nvPr/>
        </p:nvSpPr>
        <p:spPr>
          <a:xfrm>
            <a:off x="10401935" y="6985"/>
            <a:ext cx="1150938" cy="829945"/>
          </a:xfrm>
          <a:prstGeom prst="rect">
            <a:avLst/>
          </a:prstGeom>
          <a:noFill/>
          <a:ln w="28575" cap="flat" cmpd="sng">
            <a:solidFill>
              <a:srgbClr val="FF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在晚上。名→状</a:t>
            </a:r>
          </a:p>
        </p:txBody>
      </p:sp>
      <p:sp>
        <p:nvSpPr>
          <p:cNvPr id="39945" name="Rectangle 9"/>
          <p:cNvSpPr/>
          <p:nvPr/>
        </p:nvSpPr>
        <p:spPr>
          <a:xfrm>
            <a:off x="0" y="1299210"/>
            <a:ext cx="1944688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表顺接，两个动作相连</a:t>
            </a:r>
          </a:p>
        </p:txBody>
      </p:sp>
      <p:sp>
        <p:nvSpPr>
          <p:cNvPr id="39946" name="Rectangle 10"/>
          <p:cNvSpPr/>
          <p:nvPr/>
        </p:nvSpPr>
        <p:spPr>
          <a:xfrm>
            <a:off x="2066290" y="2503805"/>
            <a:ext cx="3054350" cy="829945"/>
          </a:xfrm>
          <a:prstGeom prst="rect">
            <a:avLst/>
          </a:prstGeom>
          <a:noFill/>
          <a:ln w="28575" cap="flat" cmpd="sng">
            <a:solidFill>
              <a:srgbClr val="FF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美：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以</a:t>
            </a:r>
            <a:r>
              <a:rPr lang="en-US" altLang="zh-CN" sz="2400" b="1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…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为美。（认为</a:t>
            </a:r>
            <a:r>
              <a:rPr lang="en-US" altLang="zh-CN" sz="2400" b="1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…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美）意动用法</a:t>
            </a:r>
          </a:p>
        </p:txBody>
      </p:sp>
      <p:sp>
        <p:nvSpPr>
          <p:cNvPr id="39947" name="Rectangle 11"/>
          <p:cNvSpPr/>
          <p:nvPr/>
        </p:nvSpPr>
        <p:spPr>
          <a:xfrm>
            <a:off x="5352098" y="2542540"/>
            <a:ext cx="201803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偏爱，形→动</a:t>
            </a:r>
          </a:p>
        </p:txBody>
      </p:sp>
      <p:sp>
        <p:nvSpPr>
          <p:cNvPr id="39948" name="Rectangle 12"/>
          <p:cNvSpPr/>
          <p:nvPr/>
        </p:nvSpPr>
        <p:spPr>
          <a:xfrm>
            <a:off x="2563654" y="3717925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对</a:t>
            </a:r>
          </a:p>
        </p:txBody>
      </p:sp>
      <p:sp>
        <p:nvSpPr>
          <p:cNvPr id="39951" name="Rectangle 15"/>
          <p:cNvSpPr>
            <a:spLocks noChangeArrowheads="1"/>
          </p:cNvSpPr>
          <p:nvPr/>
        </p:nvSpPr>
        <p:spPr bwMode="auto">
          <a:xfrm>
            <a:off x="2757488" y="1228090"/>
            <a:ext cx="3541713" cy="891540"/>
          </a:xfrm>
          <a:prstGeom prst="rect">
            <a:avLst/>
          </a:prstGeom>
          <a:ln w="19050">
            <a:solidFill>
              <a:srgbClr val="E32DD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之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用在主谓间，取消句子独立性，不译</a:t>
            </a:r>
          </a:p>
        </p:txBody>
      </p:sp>
      <p:sp>
        <p:nvSpPr>
          <p:cNvPr id="37899" name="Rectangle 11"/>
          <p:cNvSpPr/>
          <p:nvPr/>
        </p:nvSpPr>
        <p:spPr>
          <a:xfrm>
            <a:off x="301150" y="3717608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译文：</a:t>
            </a:r>
          </a:p>
        </p:txBody>
      </p:sp>
      <p:sp>
        <p:nvSpPr>
          <p:cNvPr id="37900" name="Rectangle 12"/>
          <p:cNvSpPr/>
          <p:nvPr/>
        </p:nvSpPr>
        <p:spPr>
          <a:xfrm>
            <a:off x="222250" y="4363085"/>
            <a:ext cx="11751310" cy="233045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sz="28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过了一天，徐公来了，邹忌仔细地看他，自己觉得不如徐公漂亮；再照镜子看看自己，觉得自己远远不如徐公漂亮。晚上躺着想这件事，说：“我的妻子认为我漂亮，是偏爱我；妾认为我漂亮,是害怕我；客人认为我漂亮，是想有求于我。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 bldLvl="0" animBg="1"/>
      <p:bldP spid="39942" grpId="0" bldLvl="0" animBg="1"/>
      <p:bldP spid="39944" grpId="0" bldLvl="0" animBg="1"/>
      <p:bldP spid="39945" grpId="0"/>
      <p:bldP spid="39946" grpId="0" bldLvl="0" animBg="1"/>
      <p:bldP spid="39947" grpId="0"/>
      <p:bldP spid="39948" grpId="0"/>
      <p:bldP spid="39951" grpId="0" bldLvl="0" animBg="1"/>
      <p:bldP spid="37900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文本框 157697"/>
          <p:cNvSpPr txBox="1"/>
          <p:nvPr/>
        </p:nvSpPr>
        <p:spPr>
          <a:xfrm>
            <a:off x="6311900" y="3933825"/>
            <a:ext cx="5467985" cy="265112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看图片思考：</a:t>
            </a: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      </a:t>
            </a:r>
            <a:r>
              <a:rPr lang="zh-CN" altLang="en-US" sz="3200" b="1" dirty="0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邹忌的妻、妾、客回答他的问题时感情和语气相同么？为什么</a:t>
            </a:r>
            <a:r>
              <a:rPr lang="zh-CN" altLang="en-US" sz="3200" b="1" dirty="0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舒体" panose="02010601030101010101" pitchFamily="2" charset="-122"/>
                <a:ea typeface="方正舒体" panose="02010601030101010101" pitchFamily="2" charset="-122"/>
              </a:rPr>
              <a:t>？</a:t>
            </a:r>
          </a:p>
        </p:txBody>
      </p:sp>
      <p:pic>
        <p:nvPicPr>
          <p:cNvPr id="157699" name="图片 157698"/>
          <p:cNvPicPr>
            <a:picLocks noChangeAspect="1"/>
          </p:cNvPicPr>
          <p:nvPr/>
        </p:nvPicPr>
        <p:blipFill>
          <a:blip r:embed="rId2"/>
          <a:srcRect r="-32" b="35"/>
          <a:stretch>
            <a:fillRect/>
          </a:stretch>
        </p:blipFill>
        <p:spPr>
          <a:xfrm>
            <a:off x="619760" y="0"/>
            <a:ext cx="5621020" cy="3311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7700" name="图片 157699"/>
          <p:cNvPicPr>
            <a:picLocks noChangeAspect="1"/>
          </p:cNvPicPr>
          <p:nvPr/>
        </p:nvPicPr>
        <p:blipFill>
          <a:blip r:embed="rId3"/>
          <a:srcRect b="85"/>
          <a:stretch>
            <a:fillRect/>
          </a:stretch>
        </p:blipFill>
        <p:spPr>
          <a:xfrm>
            <a:off x="6240780" y="0"/>
            <a:ext cx="5539740" cy="3527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7701" name="图片 157700"/>
          <p:cNvPicPr>
            <a:picLocks noChangeAspect="1"/>
          </p:cNvPicPr>
          <p:nvPr/>
        </p:nvPicPr>
        <p:blipFill>
          <a:blip r:embed="rId4"/>
          <a:srcRect b="-93"/>
          <a:stretch>
            <a:fillRect/>
          </a:stretch>
        </p:blipFill>
        <p:spPr>
          <a:xfrm>
            <a:off x="619760" y="3761105"/>
            <a:ext cx="5657215" cy="30968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58722"/>
          <p:cNvSpPr/>
          <p:nvPr/>
        </p:nvSpPr>
        <p:spPr>
          <a:xfrm>
            <a:off x="1524000" y="313849"/>
            <a:ext cx="5724525" cy="42157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          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其妻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“君美甚，徐公何能及君也！”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      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妾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6699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“徐公何能及君也！”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F33CC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        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客 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9999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“徐公不若君之美。”</a:t>
            </a:r>
          </a:p>
        </p:txBody>
      </p:sp>
      <p:sp>
        <p:nvSpPr>
          <p:cNvPr id="158724" name="文本框 158723"/>
          <p:cNvSpPr txBox="1"/>
          <p:nvPr/>
        </p:nvSpPr>
        <p:spPr>
          <a:xfrm>
            <a:off x="6629400" y="762000"/>
            <a:ext cx="3779838" cy="95313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感情色彩是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由衷的赞美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，口气易毋庸置疑。</a:t>
            </a:r>
          </a:p>
        </p:txBody>
      </p:sp>
      <p:sp>
        <p:nvSpPr>
          <p:cNvPr id="158725" name="文本框 158724"/>
          <p:cNvSpPr txBox="1"/>
          <p:nvPr/>
        </p:nvSpPr>
        <p:spPr>
          <a:xfrm>
            <a:off x="6553200" y="2286000"/>
            <a:ext cx="3779838" cy="95313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感情色彩是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讨好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，口气有点勉强。</a:t>
            </a:r>
          </a:p>
        </p:txBody>
      </p:sp>
      <p:sp>
        <p:nvSpPr>
          <p:cNvPr id="158726" name="文本框 158725"/>
          <p:cNvSpPr txBox="1"/>
          <p:nvPr/>
        </p:nvSpPr>
        <p:spPr>
          <a:xfrm>
            <a:off x="6629400" y="3886200"/>
            <a:ext cx="3708400" cy="95313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感情色彩是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礼貌、尊重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，口气有点客气。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</a:t>
            </a:r>
          </a:p>
        </p:txBody>
      </p:sp>
      <p:sp>
        <p:nvSpPr>
          <p:cNvPr id="158728" name="矩形 158727"/>
          <p:cNvSpPr/>
          <p:nvPr/>
        </p:nvSpPr>
        <p:spPr>
          <a:xfrm>
            <a:off x="4008438" y="5006182"/>
            <a:ext cx="4392612" cy="15684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妻→私：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偏爱赞扬</a:t>
            </a:r>
            <a:b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妾→畏：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卑微畏怯 </a:t>
            </a:r>
            <a:b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</a:b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客→有求：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逢迎敷衍 </a:t>
            </a:r>
          </a:p>
        </p:txBody>
      </p:sp>
    </p:spTree>
    <p:extLst>
      <p:ext uri="{BB962C8B-B14F-4D97-AF65-F5344CB8AC3E}">
        <p14:creationId xmlns:p14="http://schemas.microsoft.com/office/powerpoint/2010/main" val="33250575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bldLvl="0" animBg="1"/>
      <p:bldP spid="158725" grpId="0" bldLvl="0" animBg="1"/>
      <p:bldP spid="158726" grpId="0" bldLvl="0" animBg="1"/>
      <p:bldP spid="1587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idx="1"/>
          </p:nvPr>
        </p:nvSpPr>
        <p:spPr>
          <a:xfrm>
            <a:off x="131445" y="0"/>
            <a:ext cx="11828145" cy="4519930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230000"/>
              </a:lnSpc>
              <a:buNone/>
            </a:pP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于是入朝见威王，曰：“臣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知不如徐公美。臣</a:t>
            </a:r>
            <a:r>
              <a:rPr lang="zh-CN" altLang="en-US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妻私臣，臣</a:t>
            </a:r>
            <a:r>
              <a:rPr lang="zh-CN" altLang="en-US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妾畏臣，臣</a:t>
            </a:r>
            <a:r>
              <a:rPr lang="zh-CN" altLang="en-US" sz="28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客欲有求于臣，皆以美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徐公。今齐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地方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千里，百二十城，宫妇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左右     莫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不私王，朝廷之臣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莫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不畏王，四境之内莫不有求于王。由此观之，王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      蔽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甚矣！”</a:t>
            </a:r>
          </a:p>
        </p:txBody>
      </p:sp>
      <p:sp>
        <p:nvSpPr>
          <p:cNvPr id="40963" name="Rectangle 3"/>
          <p:cNvSpPr/>
          <p:nvPr/>
        </p:nvSpPr>
        <p:spPr>
          <a:xfrm>
            <a:off x="5163185" y="15558"/>
            <a:ext cx="796925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实在</a:t>
            </a:r>
          </a:p>
        </p:txBody>
      </p:sp>
      <p:sp>
        <p:nvSpPr>
          <p:cNvPr id="40964" name="Rectangle 4"/>
          <p:cNvSpPr/>
          <p:nvPr/>
        </p:nvSpPr>
        <p:spPr>
          <a:xfrm>
            <a:off x="7176453" y="1009016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土地方圆</a:t>
            </a:r>
          </a:p>
        </p:txBody>
      </p:sp>
      <p:sp>
        <p:nvSpPr>
          <p:cNvPr id="40965" name="Rectangle 5"/>
          <p:cNvSpPr/>
          <p:nvPr/>
        </p:nvSpPr>
        <p:spPr>
          <a:xfrm>
            <a:off x="-158" y="2029778"/>
            <a:ext cx="293751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君主左右的近侍之臣</a:t>
            </a:r>
          </a:p>
        </p:txBody>
      </p:sp>
      <p:sp>
        <p:nvSpPr>
          <p:cNvPr id="40966" name="Rectangle 6"/>
          <p:cNvSpPr/>
          <p:nvPr/>
        </p:nvSpPr>
        <p:spPr>
          <a:xfrm>
            <a:off x="1575118" y="2782253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没有</a:t>
            </a:r>
          </a:p>
        </p:txBody>
      </p:sp>
      <p:sp>
        <p:nvSpPr>
          <p:cNvPr id="40967" name="Rectangle 7"/>
          <p:cNvSpPr/>
          <p:nvPr/>
        </p:nvSpPr>
        <p:spPr>
          <a:xfrm>
            <a:off x="2609215" y="2950845"/>
            <a:ext cx="43103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蔽：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蒙蔽，这里指所受的蒙蔽</a:t>
            </a:r>
          </a:p>
        </p:txBody>
      </p:sp>
      <p:sp>
        <p:nvSpPr>
          <p:cNvPr id="40968" name="Rectangle 8"/>
          <p:cNvSpPr/>
          <p:nvPr/>
        </p:nvSpPr>
        <p:spPr>
          <a:xfrm>
            <a:off x="5317490" y="1009015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比</a:t>
            </a: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8486775" y="111760"/>
            <a:ext cx="560388" cy="4603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</a:t>
            </a:r>
          </a:p>
        </p:txBody>
      </p:sp>
      <p:sp>
        <p:nvSpPr>
          <p:cNvPr id="40973" name="Rectangle 13"/>
          <p:cNvSpPr/>
          <p:nvPr/>
        </p:nvSpPr>
        <p:spPr>
          <a:xfrm>
            <a:off x="760730" y="3810635"/>
            <a:ext cx="57956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之：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用在主谓间，取消句子独立性，不译</a:t>
            </a:r>
          </a:p>
        </p:txBody>
      </p:sp>
      <p:sp>
        <p:nvSpPr>
          <p:cNvPr id="37899" name="Rectangle 11"/>
          <p:cNvSpPr/>
          <p:nvPr/>
        </p:nvSpPr>
        <p:spPr>
          <a:xfrm>
            <a:off x="228125" y="4110673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译文：</a:t>
            </a:r>
          </a:p>
        </p:txBody>
      </p:sp>
      <p:sp>
        <p:nvSpPr>
          <p:cNvPr id="37900" name="Rectangle 12"/>
          <p:cNvSpPr/>
          <p:nvPr/>
        </p:nvSpPr>
        <p:spPr>
          <a:xfrm>
            <a:off x="130810" y="4755515"/>
            <a:ext cx="11842750" cy="1863725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sz="24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于是邹忌上朝拜见齐威王，说：“我确实知道自己不如徐公漂亮。可是我妻子偏爱我，我的妾害怕我，我的客人想有求于我，他们都认为我比徐公漂亮。如今齐国的土地方圆千里，有一百二十座城池，宫中的妃子、近臣没有谁不偏爱您，朝中的大臣没有谁不害怕您，全国范围内的人没有谁不有求于您：由此看来，大王您受蒙蔽很深啦！”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4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  <p:bldP spid="40966" grpId="0"/>
      <p:bldP spid="40967" grpId="0"/>
      <p:bldP spid="40968" grpId="0"/>
      <p:bldP spid="40972" grpId="0" bldLvl="0" animBg="1"/>
      <p:bldP spid="40973" grpId="0"/>
      <p:bldP spid="37900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idx="1"/>
          </p:nvPr>
        </p:nvSpPr>
        <p:spPr>
          <a:xfrm>
            <a:off x="466090" y="333375"/>
            <a:ext cx="11530330" cy="6524625"/>
          </a:xfrm>
        </p:spPr>
        <p:txBody>
          <a:bodyPr vert="horz" wrap="square" lIns="91440" tIns="45720" rIns="91440" bIns="45720" anchor="t">
            <a:normAutofit/>
          </a:bodyPr>
          <a:lstStyle/>
          <a:p>
            <a:pPr eaLnBrk="1" hangingPunct="1">
              <a:lnSpc>
                <a:spcPct val="320000"/>
              </a:lnSpc>
              <a:buNone/>
            </a:pP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王曰：“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善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。”乃下令：“群臣吏民，能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面   刺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寡人之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过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者，受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上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赏；上书谏寡人者，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受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中赏；</a:t>
            </a:r>
            <a:r>
              <a:rPr lang="zh-CN" altLang="en-US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能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谤讥</a:t>
            </a:r>
            <a:r>
              <a:rPr lang="zh-CN" altLang="en-US" sz="2800" b="1" u="sng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于</a:t>
            </a:r>
            <a:r>
              <a:rPr lang="zh-CN" altLang="en-US" sz="2800" b="1" u="sng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市朝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闻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寡人之耳者，受下赏。”</a:t>
            </a:r>
          </a:p>
        </p:txBody>
      </p:sp>
      <p:sp>
        <p:nvSpPr>
          <p:cNvPr id="41987" name="Rectangle 3"/>
          <p:cNvSpPr/>
          <p:nvPr/>
        </p:nvSpPr>
        <p:spPr>
          <a:xfrm>
            <a:off x="2187734" y="568643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对，好</a:t>
            </a:r>
          </a:p>
        </p:txBody>
      </p:sp>
      <p:sp>
        <p:nvSpPr>
          <p:cNvPr id="41988" name="Rectangle 4"/>
          <p:cNvSpPr/>
          <p:nvPr/>
        </p:nvSpPr>
        <p:spPr>
          <a:xfrm>
            <a:off x="6095366" y="568643"/>
            <a:ext cx="2018030" cy="460375"/>
          </a:xfrm>
          <a:prstGeom prst="rect">
            <a:avLst/>
          </a:prstGeom>
          <a:ln w="28575">
            <a:solidFill>
              <a:srgbClr val="ED3BE3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当面。名→状</a:t>
            </a:r>
          </a:p>
        </p:txBody>
      </p:sp>
      <p:sp>
        <p:nvSpPr>
          <p:cNvPr id="41989" name="Rectangle 5"/>
          <p:cNvSpPr/>
          <p:nvPr/>
        </p:nvSpPr>
        <p:spPr>
          <a:xfrm>
            <a:off x="8256906" y="568643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指责</a:t>
            </a:r>
          </a:p>
        </p:txBody>
      </p:sp>
      <p:sp>
        <p:nvSpPr>
          <p:cNvPr id="41990" name="Rectangle 6"/>
          <p:cNvSpPr/>
          <p:nvPr/>
        </p:nvSpPr>
        <p:spPr>
          <a:xfrm>
            <a:off x="9191625" y="568643"/>
            <a:ext cx="1155700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过失</a:t>
            </a:r>
          </a:p>
        </p:txBody>
      </p:sp>
      <p:sp>
        <p:nvSpPr>
          <p:cNvPr id="41991" name="Rectangle 7"/>
          <p:cNvSpPr/>
          <p:nvPr/>
        </p:nvSpPr>
        <p:spPr>
          <a:xfrm>
            <a:off x="10668159" y="568960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上等的</a:t>
            </a:r>
          </a:p>
        </p:txBody>
      </p:sp>
      <p:sp>
        <p:nvSpPr>
          <p:cNvPr id="41992" name="Rectangle 8"/>
          <p:cNvSpPr/>
          <p:nvPr/>
        </p:nvSpPr>
        <p:spPr>
          <a:xfrm>
            <a:off x="5732780" y="1481773"/>
            <a:ext cx="2949575" cy="829945"/>
          </a:xfrm>
          <a:prstGeom prst="rect">
            <a:avLst/>
          </a:prstGeom>
          <a:noFill/>
          <a:ln w="28575" cap="flat" cmpd="sng">
            <a:solidFill>
              <a:srgbClr val="E62AD2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lstStyle/>
          <a:p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“能</a:t>
            </a: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于市朝谤讥</a:t>
            </a: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r>
              <a:rPr lang="zh-CN" altLang="en-US" sz="2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介词结构后置</a:t>
            </a:r>
            <a:endParaRPr lang="zh-CN" alt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41993" name="Rectangle 9"/>
          <p:cNvSpPr/>
          <p:nvPr/>
        </p:nvSpPr>
        <p:spPr>
          <a:xfrm>
            <a:off x="7136448" y="2851468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使</a:t>
            </a:r>
            <a:r>
              <a:rPr lang="en-US" altLang="zh-CN" sz="2400" b="1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…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听到</a:t>
            </a:r>
          </a:p>
        </p:txBody>
      </p:sp>
      <p:sp>
        <p:nvSpPr>
          <p:cNvPr id="41999" name="Rectangle 15"/>
          <p:cNvSpPr/>
          <p:nvPr/>
        </p:nvSpPr>
        <p:spPr>
          <a:xfrm>
            <a:off x="4797743" y="1666875"/>
            <a:ext cx="935037" cy="82994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指责讥刺</a:t>
            </a:r>
          </a:p>
        </p:txBody>
      </p:sp>
      <p:sp>
        <p:nvSpPr>
          <p:cNvPr id="42000" name="Rectangle 16"/>
          <p:cNvSpPr/>
          <p:nvPr/>
        </p:nvSpPr>
        <p:spPr>
          <a:xfrm>
            <a:off x="4620102" y="2851468"/>
            <a:ext cx="232537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市朝，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公共场合</a:t>
            </a:r>
          </a:p>
        </p:txBody>
      </p:sp>
      <p:sp>
        <p:nvSpPr>
          <p:cNvPr id="42005" name="Rectangle 21"/>
          <p:cNvSpPr/>
          <p:nvPr/>
        </p:nvSpPr>
        <p:spPr>
          <a:xfrm>
            <a:off x="3034666" y="1851343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授予</a:t>
            </a:r>
          </a:p>
        </p:txBody>
      </p:sp>
      <p:sp>
        <p:nvSpPr>
          <p:cNvPr id="37899" name="Rectangle 11"/>
          <p:cNvSpPr/>
          <p:nvPr/>
        </p:nvSpPr>
        <p:spPr>
          <a:xfrm>
            <a:off x="153830" y="3311843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译文：</a:t>
            </a:r>
          </a:p>
        </p:txBody>
      </p:sp>
      <p:sp>
        <p:nvSpPr>
          <p:cNvPr id="37900" name="Rectangle 12"/>
          <p:cNvSpPr/>
          <p:nvPr/>
        </p:nvSpPr>
        <p:spPr>
          <a:xfrm>
            <a:off x="264160" y="4107180"/>
            <a:ext cx="11610975" cy="208407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sz="24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齐威王说：“好！”于是发布命令：“所有的大臣、官吏和百姓，能够当面指责我的过错的，得上等奖赏；书面劝谏我的，得中等奖赏；能够在公共场所指责</a:t>
            </a:r>
            <a:r>
              <a:rPr lang="zh-CN" sz="24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讥刺（寡人的）过失</a:t>
            </a:r>
            <a:r>
              <a:rPr sz="24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</a:t>
            </a:r>
            <a:r>
              <a:rPr lang="zh-CN" sz="24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并能使我的耳朵听到</a:t>
            </a:r>
            <a:r>
              <a:rPr sz="24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，得下等奖赏。”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42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 bldLvl="0" animBg="1"/>
      <p:bldP spid="41989" grpId="0"/>
      <p:bldP spid="41990" grpId="0"/>
      <p:bldP spid="41991" grpId="0"/>
      <p:bldP spid="41992" grpId="0" bldLvl="0" animBg="1"/>
      <p:bldP spid="41993" grpId="0"/>
      <p:bldP spid="41999" grpId="0"/>
      <p:bldP spid="42000" grpId="0"/>
      <p:bldP spid="42005" grpId="0"/>
      <p:bldP spid="37900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/>
          </p:cNvSpPr>
          <p:nvPr>
            <p:ph idx="1"/>
          </p:nvPr>
        </p:nvSpPr>
        <p:spPr>
          <a:xfrm>
            <a:off x="366395" y="167005"/>
            <a:ext cx="11459845" cy="6524625"/>
          </a:xfrm>
        </p:spPr>
        <p:txBody>
          <a:bodyPr vert="horz" wrap="square" lIns="91440" tIns="45720" rIns="91440" bIns="45720" anchor="t">
            <a:normAutofit/>
          </a:bodyPr>
          <a:lstStyle/>
          <a:p>
            <a:pPr eaLnBrk="1" hangingPunct="1">
              <a:lnSpc>
                <a:spcPct val="260000"/>
              </a:lnSpc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令初下，群臣进谏，门庭若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市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；数月之后，  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时时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间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进；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期年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之后，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虽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欲言，无可进者。燕、赵、韩、魏闻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，皆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朝</a:t>
            </a:r>
            <a:r>
              <a:rPr lang="en-US" altLang="zh-CN" sz="2800" b="1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cháo</a:t>
            </a:r>
            <a:r>
              <a:rPr lang="zh-CN" altLang="en-US" sz="2800" b="1" dirty="0">
                <a:solidFill>
                  <a:srgbClr val="FF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于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齐。此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所谓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战胜</a:t>
            </a:r>
          </a:p>
          <a:p>
            <a:pPr marL="0" indent="0" eaLnBrk="1" hangingPunct="1">
              <a:lnSpc>
                <a:spcPct val="210000"/>
              </a:lnSpc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于朝廷。</a:t>
            </a:r>
          </a:p>
        </p:txBody>
      </p:sp>
      <p:sp>
        <p:nvSpPr>
          <p:cNvPr id="41994" name="Rectangle 10"/>
          <p:cNvSpPr/>
          <p:nvPr/>
        </p:nvSpPr>
        <p:spPr>
          <a:xfrm>
            <a:off x="9488647" y="204471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满一年</a:t>
            </a:r>
          </a:p>
        </p:txBody>
      </p:sp>
      <p:sp>
        <p:nvSpPr>
          <p:cNvPr id="41995" name="Rectangle 11"/>
          <p:cNvSpPr/>
          <p:nvPr/>
        </p:nvSpPr>
        <p:spPr>
          <a:xfrm>
            <a:off x="8470583" y="166688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偶然</a:t>
            </a:r>
          </a:p>
        </p:txBody>
      </p:sp>
      <p:sp>
        <p:nvSpPr>
          <p:cNvPr id="41996" name="Rectangle 12"/>
          <p:cNvSpPr/>
          <p:nvPr/>
        </p:nvSpPr>
        <p:spPr>
          <a:xfrm>
            <a:off x="11030903" y="203518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即使</a:t>
            </a:r>
          </a:p>
        </p:txBody>
      </p:sp>
      <p:sp>
        <p:nvSpPr>
          <p:cNvPr id="41997" name="Rectangle 13"/>
          <p:cNvSpPr/>
          <p:nvPr/>
        </p:nvSpPr>
        <p:spPr>
          <a:xfrm>
            <a:off x="3619500" y="1259840"/>
            <a:ext cx="33642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“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齐王纳谏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”</a:t>
            </a: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这件事</a:t>
            </a:r>
          </a:p>
        </p:txBody>
      </p:sp>
      <p:sp>
        <p:nvSpPr>
          <p:cNvPr id="41998" name="Rectangle 14"/>
          <p:cNvSpPr/>
          <p:nvPr/>
        </p:nvSpPr>
        <p:spPr>
          <a:xfrm>
            <a:off x="9781540" y="1259523"/>
            <a:ext cx="110109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所说的</a:t>
            </a:r>
          </a:p>
        </p:txBody>
      </p:sp>
      <p:sp>
        <p:nvSpPr>
          <p:cNvPr id="42001" name="Rectangle 17"/>
          <p:cNvSpPr/>
          <p:nvPr/>
        </p:nvSpPr>
        <p:spPr>
          <a:xfrm>
            <a:off x="7249160" y="1259523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朝见</a:t>
            </a:r>
          </a:p>
        </p:txBody>
      </p:sp>
      <p:sp>
        <p:nvSpPr>
          <p:cNvPr id="42002" name="Rectangle 18"/>
          <p:cNvSpPr/>
          <p:nvPr/>
        </p:nvSpPr>
        <p:spPr>
          <a:xfrm>
            <a:off x="8405654" y="1259523"/>
            <a:ext cx="48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到</a:t>
            </a:r>
          </a:p>
        </p:txBody>
      </p:sp>
      <p:sp>
        <p:nvSpPr>
          <p:cNvPr id="42003" name="Rectangle 19"/>
          <p:cNvSpPr/>
          <p:nvPr/>
        </p:nvSpPr>
        <p:spPr>
          <a:xfrm>
            <a:off x="4583431" y="167006"/>
            <a:ext cx="79502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集市</a:t>
            </a:r>
          </a:p>
        </p:txBody>
      </p:sp>
      <p:sp>
        <p:nvSpPr>
          <p:cNvPr id="42004" name="Rectangle 20"/>
          <p:cNvSpPr/>
          <p:nvPr/>
        </p:nvSpPr>
        <p:spPr>
          <a:xfrm>
            <a:off x="6311900" y="241300"/>
            <a:ext cx="2232025" cy="386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buClr>
                <a:schemeClr val="folHlink"/>
              </a:buClr>
              <a:buSzPct val="85000"/>
              <a:buFont typeface="Wingdings 2" panose="05020102010507070707" pitchFamily="18" charset="2"/>
            </a:pPr>
            <a:r>
              <a:rPr lang="zh-CN" altLang="en-US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常常，不时</a:t>
            </a:r>
          </a:p>
        </p:txBody>
      </p:sp>
      <p:sp>
        <p:nvSpPr>
          <p:cNvPr id="37899" name="Rectangle 11"/>
          <p:cNvSpPr/>
          <p:nvPr/>
        </p:nvSpPr>
        <p:spPr>
          <a:xfrm>
            <a:off x="153830" y="3311843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译文：</a:t>
            </a:r>
          </a:p>
        </p:txBody>
      </p:sp>
      <p:sp>
        <p:nvSpPr>
          <p:cNvPr id="37900" name="Rectangle 12"/>
          <p:cNvSpPr/>
          <p:nvPr/>
        </p:nvSpPr>
        <p:spPr>
          <a:xfrm>
            <a:off x="264160" y="4107180"/>
            <a:ext cx="11610975" cy="245364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sz="2400" b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 命令刚刚下达，大臣都来进谏，宫廷里像集市一样（人来人往）；几个月以后，有时候间或有人来进言；满一年以后，即使有人想进言，也没有什么可进谏的了。燕国、赵国、韩国、魏国听到这种情况，都到齐国来朝见。这就是人们所说的在朝廷上战胜别国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2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2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4" grpId="0"/>
      <p:bldP spid="41995" grpId="0"/>
      <p:bldP spid="41996" grpId="0"/>
      <p:bldP spid="41997" grpId="0"/>
      <p:bldP spid="41998" grpId="0"/>
      <p:bldP spid="42001" grpId="0"/>
      <p:bldP spid="42002" grpId="0"/>
      <p:bldP spid="42003" grpId="0"/>
      <p:bldP spid="42004" grpId="0"/>
      <p:bldP spid="3790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Line 2">
            <a:extLst>
              <a:ext uri="{FF2B5EF4-FFF2-40B4-BE49-F238E27FC236}">
                <a16:creationId xmlns:a16="http://schemas.microsoft.com/office/drawing/2014/main" id="{13D7B3BC-797B-4C01-B67E-CE34756F3311}"/>
              </a:ext>
            </a:extLst>
          </p:cNvPr>
          <p:cNvSpPr>
            <a:spLocks noChangeShapeType="1"/>
          </p:cNvSpPr>
          <p:nvPr/>
        </p:nvSpPr>
        <p:spPr bwMode="auto">
          <a:xfrm>
            <a:off x="3359151" y="5445125"/>
            <a:ext cx="5688013" cy="0"/>
          </a:xfrm>
          <a:prstGeom prst="line">
            <a:avLst/>
          </a:prstGeom>
          <a:noFill/>
          <a:ln w="76200">
            <a:solidFill>
              <a:srgbClr val="0000FF"/>
            </a:solidFill>
            <a:prstDash val="dash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1" name="Line 3">
            <a:extLst>
              <a:ext uri="{FF2B5EF4-FFF2-40B4-BE49-F238E27FC236}">
                <a16:creationId xmlns:a16="http://schemas.microsoft.com/office/drawing/2014/main" id="{3C1A0436-76DC-4627-A14D-FF6804A010A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16275" y="4652963"/>
            <a:ext cx="5761038" cy="0"/>
          </a:xfrm>
          <a:prstGeom prst="line">
            <a:avLst/>
          </a:prstGeom>
          <a:noFill/>
          <a:ln w="76200">
            <a:solidFill>
              <a:srgbClr val="0000FF"/>
            </a:solidFill>
            <a:prstDash val="dash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2" name="Text Box 4">
            <a:extLst>
              <a:ext uri="{FF2B5EF4-FFF2-40B4-BE49-F238E27FC236}">
                <a16:creationId xmlns:a16="http://schemas.microsoft.com/office/drawing/2014/main" id="{A51C4603-2ECA-417C-83EF-561DF63474CA}"/>
              </a:ext>
            </a:extLst>
          </p:cNvPr>
          <p:cNvSpPr txBox="1">
            <a:spLocks noGrp="1" noChangeArrowheads="1"/>
          </p:cNvSpPr>
          <p:nvPr>
            <p:ph sz="quarter" idx="4294967295"/>
          </p:nvPr>
        </p:nvSpPr>
        <p:spPr>
          <a:xfrm>
            <a:off x="1992313" y="908050"/>
            <a:ext cx="2590800" cy="2909888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邹忌进谏</a:t>
            </a:r>
          </a:p>
        </p:txBody>
      </p:sp>
      <p:sp>
        <p:nvSpPr>
          <p:cNvPr id="53253" name="Text Box 5">
            <a:extLst>
              <a:ext uri="{FF2B5EF4-FFF2-40B4-BE49-F238E27FC236}">
                <a16:creationId xmlns:a16="http://schemas.microsoft.com/office/drawing/2014/main" id="{629621F9-9353-4E2C-ADA1-5F8C3CCCA8B6}"/>
              </a:ext>
            </a:extLst>
          </p:cNvPr>
          <p:cNvSpPr txBox="1">
            <a:spLocks noGrp="1" noChangeArrowheads="1"/>
          </p:cNvSpPr>
          <p:nvPr>
            <p:ph sz="quarter" idx="4294967295"/>
          </p:nvPr>
        </p:nvSpPr>
        <p:spPr>
          <a:xfrm>
            <a:off x="1524000" y="1916113"/>
            <a:ext cx="3810000" cy="1008062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妻→私我</a:t>
            </a:r>
          </a:p>
        </p:txBody>
      </p:sp>
      <p:sp>
        <p:nvSpPr>
          <p:cNvPr id="144390" name="Text Box 6">
            <a:extLst>
              <a:ext uri="{FF2B5EF4-FFF2-40B4-BE49-F238E27FC236}">
                <a16:creationId xmlns:a16="http://schemas.microsoft.com/office/drawing/2014/main" id="{B414DC17-C6A2-4396-9C27-48EF8C0C7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19375" y="30686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5" name="Text Box 7">
            <a:extLst>
              <a:ext uri="{FF2B5EF4-FFF2-40B4-BE49-F238E27FC236}">
                <a16:creationId xmlns:a16="http://schemas.microsoft.com/office/drawing/2014/main" id="{5FF7A164-1D71-4238-BAD6-9A73B04A57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2852739"/>
            <a:ext cx="31670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妾→畏我</a:t>
            </a:r>
          </a:p>
        </p:txBody>
      </p:sp>
      <p:sp>
        <p:nvSpPr>
          <p:cNvPr id="144392" name="Text Box 8">
            <a:extLst>
              <a:ext uri="{FF2B5EF4-FFF2-40B4-BE49-F238E27FC236}">
                <a16:creationId xmlns:a16="http://schemas.microsoft.com/office/drawing/2014/main" id="{1098BEA5-E2CE-4B26-A41E-54DCBF912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7938" y="45085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7" name="Text Box 9">
            <a:extLst>
              <a:ext uri="{FF2B5EF4-FFF2-40B4-BE49-F238E27FC236}">
                <a16:creationId xmlns:a16="http://schemas.microsoft.com/office/drawing/2014/main" id="{F27C57C5-9DF3-4D9E-AB35-77DB96432B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3716339"/>
            <a:ext cx="25209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客→求我</a:t>
            </a:r>
          </a:p>
        </p:txBody>
      </p:sp>
      <p:sp>
        <p:nvSpPr>
          <p:cNvPr id="144394" name="Text Box 10">
            <a:extLst>
              <a:ext uri="{FF2B5EF4-FFF2-40B4-BE49-F238E27FC236}">
                <a16:creationId xmlns:a16="http://schemas.microsoft.com/office/drawing/2014/main" id="{34663C9B-FD09-43D9-94C4-43D59B850C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8250" y="620713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59" name="Text Box 11">
            <a:extLst>
              <a:ext uri="{FF2B5EF4-FFF2-40B4-BE49-F238E27FC236}">
                <a16:creationId xmlns:a16="http://schemas.microsoft.com/office/drawing/2014/main" id="{7C037EA6-6DAD-4F85-8230-F2FDFA2662AF}"/>
              </a:ext>
            </a:extLst>
          </p:cNvPr>
          <p:cNvSpPr txBox="1">
            <a:spLocks noGrp="1" noChangeArrowheads="1"/>
          </p:cNvSpPr>
          <p:nvPr>
            <p:ph sz="quarter" idx="4294967295"/>
          </p:nvPr>
        </p:nvSpPr>
        <p:spPr>
          <a:xfrm>
            <a:off x="7751764" y="836614"/>
            <a:ext cx="2301875" cy="2909887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齐王纳谏</a:t>
            </a:r>
          </a:p>
        </p:txBody>
      </p:sp>
      <p:sp>
        <p:nvSpPr>
          <p:cNvPr id="53260" name="Text Box 12">
            <a:extLst>
              <a:ext uri="{FF2B5EF4-FFF2-40B4-BE49-F238E27FC236}">
                <a16:creationId xmlns:a16="http://schemas.microsoft.com/office/drawing/2014/main" id="{EB409F13-EB2F-478C-BC9F-D66AFA9A7C53}"/>
              </a:ext>
            </a:extLst>
          </p:cNvPr>
          <p:cNvSpPr txBox="1">
            <a:spLocks noGrp="1" noChangeArrowheads="1"/>
          </p:cNvSpPr>
          <p:nvPr>
            <p:ph sz="quarter" idx="4294967295"/>
          </p:nvPr>
        </p:nvSpPr>
        <p:spPr>
          <a:xfrm>
            <a:off x="6240464" y="1196976"/>
            <a:ext cx="4427537" cy="1262063"/>
          </a:xfrm>
        </p:spPr>
        <p:txBody>
          <a:bodyPr/>
          <a:lstStyle/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             宫妇左右→私王</a:t>
            </a:r>
          </a:p>
        </p:txBody>
      </p:sp>
      <p:sp>
        <p:nvSpPr>
          <p:cNvPr id="144397" name="Text Box 13">
            <a:extLst>
              <a:ext uri="{FF2B5EF4-FFF2-40B4-BE49-F238E27FC236}">
                <a16:creationId xmlns:a16="http://schemas.microsoft.com/office/drawing/2014/main" id="{5B3B4DFA-445F-4A08-8C95-8ECBCCA25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5588" y="2781300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4398" name="Text Box 14">
            <a:extLst>
              <a:ext uri="{FF2B5EF4-FFF2-40B4-BE49-F238E27FC236}">
                <a16:creationId xmlns:a16="http://schemas.microsoft.com/office/drawing/2014/main" id="{930411B1-78D7-46E2-BC1D-7578106AD8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2713" y="2636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63" name="Text Box 15">
            <a:extLst>
              <a:ext uri="{FF2B5EF4-FFF2-40B4-BE49-F238E27FC236}">
                <a16:creationId xmlns:a16="http://schemas.microsoft.com/office/drawing/2014/main" id="{DA2FE66C-76B1-4FC6-9E92-5C19430BF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1900" y="2781301"/>
            <a:ext cx="4895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朝廷大臣→畏王</a:t>
            </a:r>
          </a:p>
        </p:txBody>
      </p:sp>
      <p:sp>
        <p:nvSpPr>
          <p:cNvPr id="144400" name="Text Box 16">
            <a:extLst>
              <a:ext uri="{FF2B5EF4-FFF2-40B4-BE49-F238E27FC236}">
                <a16:creationId xmlns:a16="http://schemas.microsoft.com/office/drawing/2014/main" id="{77AE6E7E-AADB-490B-BBEC-17B798984A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1850" y="43640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65" name="Text Box 17">
            <a:extLst>
              <a:ext uri="{FF2B5EF4-FFF2-40B4-BE49-F238E27FC236}">
                <a16:creationId xmlns:a16="http://schemas.microsoft.com/office/drawing/2014/main" id="{31490F7D-5ADE-4C14-81F7-BABC78FF9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1900" y="3573464"/>
            <a:ext cx="4114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四境之内→求王</a:t>
            </a:r>
          </a:p>
        </p:txBody>
      </p:sp>
      <p:sp>
        <p:nvSpPr>
          <p:cNvPr id="53266" name="Text Box 18">
            <a:extLst>
              <a:ext uri="{FF2B5EF4-FFF2-40B4-BE49-F238E27FC236}">
                <a16:creationId xmlns:a16="http://schemas.microsoft.com/office/drawing/2014/main" id="{5A009F38-4E93-4456-97BF-5B4B0988F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8" y="2349501"/>
            <a:ext cx="23034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三比</a:t>
            </a:r>
          </a:p>
        </p:txBody>
      </p:sp>
      <p:sp>
        <p:nvSpPr>
          <p:cNvPr id="53267" name="Text Box 19">
            <a:extLst>
              <a:ext uri="{FF2B5EF4-FFF2-40B4-BE49-F238E27FC236}">
                <a16:creationId xmlns:a16="http://schemas.microsoft.com/office/drawing/2014/main" id="{BAD25931-D998-4C91-B37E-61450F0773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8" y="3429001"/>
            <a:ext cx="1225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三赏</a:t>
            </a:r>
          </a:p>
        </p:txBody>
      </p:sp>
      <p:sp>
        <p:nvSpPr>
          <p:cNvPr id="53268" name="Text Box 20">
            <a:extLst>
              <a:ext uri="{FF2B5EF4-FFF2-40B4-BE49-F238E27FC236}">
                <a16:creationId xmlns:a16="http://schemas.microsoft.com/office/drawing/2014/main" id="{A14F36AD-A279-4B65-B491-595F58EA3D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8" y="4581526"/>
            <a:ext cx="13509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三变</a:t>
            </a:r>
          </a:p>
        </p:txBody>
      </p:sp>
      <p:sp>
        <p:nvSpPr>
          <p:cNvPr id="53269" name="Line 21">
            <a:extLst>
              <a:ext uri="{FF2B5EF4-FFF2-40B4-BE49-F238E27FC236}">
                <a16:creationId xmlns:a16="http://schemas.microsoft.com/office/drawing/2014/main" id="{4516B287-EB38-405C-82C6-73CB27A16AE7}"/>
              </a:ext>
            </a:extLst>
          </p:cNvPr>
          <p:cNvSpPr>
            <a:spLocks noChangeShapeType="1"/>
          </p:cNvSpPr>
          <p:nvPr/>
        </p:nvSpPr>
        <p:spPr bwMode="auto">
          <a:xfrm>
            <a:off x="5880100" y="1844675"/>
            <a:ext cx="0" cy="6477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70" name="Text Box 22">
            <a:extLst>
              <a:ext uri="{FF2B5EF4-FFF2-40B4-BE49-F238E27FC236}">
                <a16:creationId xmlns:a16="http://schemas.microsoft.com/office/drawing/2014/main" id="{E66B9C16-1723-4846-BCB5-0918D7C296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3839" y="1196976"/>
            <a:ext cx="12779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三思</a:t>
            </a:r>
          </a:p>
        </p:txBody>
      </p:sp>
      <p:sp>
        <p:nvSpPr>
          <p:cNvPr id="53271" name="Line 23">
            <a:extLst>
              <a:ext uri="{FF2B5EF4-FFF2-40B4-BE49-F238E27FC236}">
                <a16:creationId xmlns:a16="http://schemas.microsoft.com/office/drawing/2014/main" id="{F7B7F516-A264-4B29-A645-3AB9D1FF6435}"/>
              </a:ext>
            </a:extLst>
          </p:cNvPr>
          <p:cNvSpPr>
            <a:spLocks noChangeShapeType="1"/>
          </p:cNvSpPr>
          <p:nvPr/>
        </p:nvSpPr>
        <p:spPr bwMode="auto">
          <a:xfrm>
            <a:off x="5880100" y="2997200"/>
            <a:ext cx="0" cy="6477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72" name="Line 24">
            <a:extLst>
              <a:ext uri="{FF2B5EF4-FFF2-40B4-BE49-F238E27FC236}">
                <a16:creationId xmlns:a16="http://schemas.microsoft.com/office/drawing/2014/main" id="{10743EE5-9927-4D60-93F0-295A0CCEB612}"/>
              </a:ext>
            </a:extLst>
          </p:cNvPr>
          <p:cNvSpPr>
            <a:spLocks noChangeShapeType="1"/>
          </p:cNvSpPr>
          <p:nvPr/>
        </p:nvSpPr>
        <p:spPr bwMode="auto">
          <a:xfrm>
            <a:off x="5880100" y="4076701"/>
            <a:ext cx="0" cy="5762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73" name="Text Box 25">
            <a:hlinkClick r:id="" action="ppaction://noaction"/>
            <a:extLst>
              <a:ext uri="{FF2B5EF4-FFF2-40B4-BE49-F238E27FC236}">
                <a16:creationId xmlns:a16="http://schemas.microsoft.com/office/drawing/2014/main" id="{2EF6354C-4D7E-499F-9BB5-580FE0D99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1675" y="188914"/>
            <a:ext cx="41036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三问、三答</a:t>
            </a:r>
          </a:p>
        </p:txBody>
      </p:sp>
      <p:sp>
        <p:nvSpPr>
          <p:cNvPr id="53274" name="Line 26">
            <a:extLst>
              <a:ext uri="{FF2B5EF4-FFF2-40B4-BE49-F238E27FC236}">
                <a16:creationId xmlns:a16="http://schemas.microsoft.com/office/drawing/2014/main" id="{ADB124D0-E0E2-4591-993D-42E32DA600BC}"/>
              </a:ext>
            </a:extLst>
          </p:cNvPr>
          <p:cNvSpPr>
            <a:spLocks noChangeShapeType="1"/>
          </p:cNvSpPr>
          <p:nvPr/>
        </p:nvSpPr>
        <p:spPr bwMode="auto">
          <a:xfrm>
            <a:off x="5880100" y="765175"/>
            <a:ext cx="0" cy="6477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4411" name="Text Box 27">
            <a:extLst>
              <a:ext uri="{FF2B5EF4-FFF2-40B4-BE49-F238E27FC236}">
                <a16:creationId xmlns:a16="http://schemas.microsoft.com/office/drawing/2014/main" id="{257555C0-E44F-469C-9CB9-44F02BAA1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56225" y="609282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3276" name="Text Box 28">
            <a:extLst>
              <a:ext uri="{FF2B5EF4-FFF2-40B4-BE49-F238E27FC236}">
                <a16:creationId xmlns:a16="http://schemas.microsoft.com/office/drawing/2014/main" id="{9807202F-F0E8-4D38-B9C5-90E00FE93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5805489"/>
            <a:ext cx="35290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战胜于朝廷</a:t>
            </a:r>
          </a:p>
        </p:txBody>
      </p:sp>
      <p:sp>
        <p:nvSpPr>
          <p:cNvPr id="53277" name="Text Box 29">
            <a:extLst>
              <a:ext uri="{FF2B5EF4-FFF2-40B4-BE49-F238E27FC236}">
                <a16:creationId xmlns:a16="http://schemas.microsoft.com/office/drawing/2014/main" id="{2029137A-6BD4-466F-9550-635251849C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4292601"/>
            <a:ext cx="647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2" charset="-122"/>
              </a:rPr>
              <a:t>小</a:t>
            </a:r>
          </a:p>
        </p:txBody>
      </p:sp>
      <p:sp>
        <p:nvSpPr>
          <p:cNvPr id="53278" name="Text Box 30">
            <a:extLst>
              <a:ext uri="{FF2B5EF4-FFF2-40B4-BE49-F238E27FC236}">
                <a16:creationId xmlns:a16="http://schemas.microsoft.com/office/drawing/2014/main" id="{5DD76C6D-5094-4307-9926-375D74682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6089" y="4292601"/>
            <a:ext cx="720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大</a:t>
            </a:r>
          </a:p>
        </p:txBody>
      </p:sp>
      <p:sp>
        <p:nvSpPr>
          <p:cNvPr id="53279" name="Text Box 31">
            <a:extLst>
              <a:ext uri="{FF2B5EF4-FFF2-40B4-BE49-F238E27FC236}">
                <a16:creationId xmlns:a16="http://schemas.microsoft.com/office/drawing/2014/main" id="{BEF59C36-E2BE-471E-8DA2-3E15E28AF7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5013326"/>
            <a:ext cx="12239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家事</a:t>
            </a:r>
          </a:p>
        </p:txBody>
      </p:sp>
      <p:sp>
        <p:nvSpPr>
          <p:cNvPr id="53280" name="Text Box 32">
            <a:extLst>
              <a:ext uri="{FF2B5EF4-FFF2-40B4-BE49-F238E27FC236}">
                <a16:creationId xmlns:a16="http://schemas.microsoft.com/office/drawing/2014/main" id="{307346C9-A18B-4615-9419-F620106009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91626" y="5013326"/>
            <a:ext cx="1476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国事</a:t>
            </a:r>
          </a:p>
        </p:txBody>
      </p:sp>
      <p:sp>
        <p:nvSpPr>
          <p:cNvPr id="53281" name="Line 33">
            <a:extLst>
              <a:ext uri="{FF2B5EF4-FFF2-40B4-BE49-F238E27FC236}">
                <a16:creationId xmlns:a16="http://schemas.microsoft.com/office/drawing/2014/main" id="{87DA7F3B-4A2D-429C-AEB8-6ABF9249DBE7}"/>
              </a:ext>
            </a:extLst>
          </p:cNvPr>
          <p:cNvSpPr>
            <a:spLocks noChangeShapeType="1"/>
          </p:cNvSpPr>
          <p:nvPr/>
        </p:nvSpPr>
        <p:spPr bwMode="auto">
          <a:xfrm>
            <a:off x="5880100" y="5229226"/>
            <a:ext cx="0" cy="5762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3282" name="Picture 34" descr="天使7">
            <a:hlinkClick r:id="rId2" action="ppaction://hlinksldjump"/>
            <a:extLst>
              <a:ext uri="{FF2B5EF4-FFF2-40B4-BE49-F238E27FC236}">
                <a16:creationId xmlns:a16="http://schemas.microsoft.com/office/drawing/2014/main" id="{F5B7758C-43D4-4864-9948-C791D73863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663" y="5300664"/>
            <a:ext cx="1655762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53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9" dur="500"/>
                                        <p:tgtEl>
                                          <p:spTgt spid="53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3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3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3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3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3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3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3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3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3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53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2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3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3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3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 nodeType="clickPar">
                      <p:stCondLst>
                        <p:cond delay="indefinite"/>
                      </p:stCondLst>
                      <p:childTnLst>
                        <p:par>
                          <p:cTn id="1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2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4" dur="500"/>
                                        <p:tgtEl>
                                          <p:spTgt spid="53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9" dur="1000"/>
                                        <p:tgtEl>
                                          <p:spTgt spid="53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4" dur="500"/>
                                        <p:tgtEl>
                                          <p:spTgt spid="53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autoUpdateAnimBg="0"/>
      <p:bldP spid="53255" grpId="0" autoUpdateAnimBg="0"/>
      <p:bldP spid="53257" grpId="0" autoUpdateAnimBg="0"/>
      <p:bldP spid="53260" grpId="0" autoUpdateAnimBg="0"/>
      <p:bldP spid="53263" grpId="0" autoUpdateAnimBg="0"/>
      <p:bldP spid="53265" grpId="0" autoUpdateAnimBg="0"/>
      <p:bldP spid="53266" grpId="0" autoUpdateAnimBg="0"/>
      <p:bldP spid="53267" grpId="0" autoUpdateAnimBg="0"/>
      <p:bldP spid="53268" grpId="0" autoUpdateAnimBg="0"/>
      <p:bldP spid="53270" grpId="0" autoUpdateAnimBg="0"/>
      <p:bldP spid="53277" grpId="0" autoUpdateAnimBg="0"/>
      <p:bldP spid="53279" grpId="0" autoUpdateAnimBg="0"/>
      <p:bldP spid="53280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9acdddec5461f4ce2e2e210d">
            <a:extLst>
              <a:ext uri="{FF2B5EF4-FFF2-40B4-BE49-F238E27FC236}">
                <a16:creationId xmlns:a16="http://schemas.microsoft.com/office/drawing/2014/main" id="{4B8784C6-FF8B-4860-927F-7711E1ABF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5411" name="WordArt 3">
            <a:extLst>
              <a:ext uri="{FF2B5EF4-FFF2-40B4-BE49-F238E27FC236}">
                <a16:creationId xmlns:a16="http://schemas.microsoft.com/office/drawing/2014/main" id="{C4746A8C-967C-4507-83C3-CB5710655313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847851" y="908050"/>
            <a:ext cx="1692275" cy="41783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整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齐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美</a:t>
            </a:r>
          </a:p>
        </p:txBody>
      </p:sp>
      <p:sp>
        <p:nvSpPr>
          <p:cNvPr id="70660" name="Rectangle 4">
            <a:extLst>
              <a:ext uri="{FF2B5EF4-FFF2-40B4-BE49-F238E27FC236}">
                <a16:creationId xmlns:a16="http://schemas.microsoft.com/office/drawing/2014/main" id="{6E2A88E5-4EE6-4346-A82E-70DE832957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8075" y="836613"/>
            <a:ext cx="5976938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（</a:t>
            </a:r>
            <a:r>
              <a:rPr 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）邹忌有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三问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：</a:t>
            </a: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问其妻：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2" charset="-122"/>
              </a:rPr>
              <a:t>“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我孰与成北徐公美？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2" charset="-122"/>
              </a:rPr>
              <a:t>”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问其妾：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2" charset="-122"/>
              </a:rPr>
              <a:t>“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吾孰与徐公美？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2" charset="-122"/>
              </a:rPr>
              <a:t>”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marL="342900" indent="-342900" fontAlgn="base">
              <a:spcBef>
                <a:spcPct val="2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问其客：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2" charset="-122"/>
              </a:rPr>
              <a:t>“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吾与徐公孰美？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2" charset="-122"/>
              </a:rPr>
              <a:t>”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6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0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9acdddec5461f4ce2e2e210d">
            <a:extLst>
              <a:ext uri="{FF2B5EF4-FFF2-40B4-BE49-F238E27FC236}">
                <a16:creationId xmlns:a16="http://schemas.microsoft.com/office/drawing/2014/main" id="{FAF6E7A6-E340-4830-AB48-B7C3CC55E2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3" name="Rectangle 3">
            <a:extLst>
              <a:ext uri="{FF2B5EF4-FFF2-40B4-BE49-F238E27FC236}">
                <a16:creationId xmlns:a16="http://schemas.microsoft.com/office/drawing/2014/main" id="{59A35445-0DD6-4368-B768-57D7E6DC7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8075" y="765176"/>
            <a:ext cx="65532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（</a:t>
            </a:r>
            <a:r>
              <a:rPr 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）其妻、妾、客先后有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三答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2" charset="-122"/>
              </a:rPr>
              <a:t>“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君美甚，徐公何能及君也！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2" charset="-122"/>
              </a:rPr>
              <a:t>”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2" charset="-122"/>
              </a:rPr>
              <a:t>“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徐公何能及君也！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2" charset="-122"/>
              </a:rPr>
              <a:t>”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2" charset="-122"/>
              </a:rPr>
              <a:t>“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徐公不若君之美也。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/>
                <a:ea typeface="黑体" pitchFamily="2" charset="-122"/>
              </a:rPr>
              <a:t>”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46436" name="WordArt 4">
            <a:extLst>
              <a:ext uri="{FF2B5EF4-FFF2-40B4-BE49-F238E27FC236}">
                <a16:creationId xmlns:a16="http://schemas.microsoft.com/office/drawing/2014/main" id="{87ED51DF-EAD7-4F22-9E5E-42036458EA8B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847851" y="908050"/>
            <a:ext cx="1692275" cy="41783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整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齐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9acdddec5461f4ce2e2e210d">
            <a:extLst>
              <a:ext uri="{FF2B5EF4-FFF2-40B4-BE49-F238E27FC236}">
                <a16:creationId xmlns:a16="http://schemas.microsoft.com/office/drawing/2014/main" id="{313E9377-9456-4FAC-803F-D6245388D2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Rectangle 3">
            <a:extLst>
              <a:ext uri="{FF2B5EF4-FFF2-40B4-BE49-F238E27FC236}">
                <a16:creationId xmlns:a16="http://schemas.microsoft.com/office/drawing/2014/main" id="{D5899F61-58B9-42C8-B62E-E3869CEFC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9514" y="836614"/>
            <a:ext cx="6192837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（</a:t>
            </a:r>
            <a:r>
              <a:rPr 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）邹忌解蔽，当晚有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三思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吾妻之美我者，私我也；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妾之美我者，畏我也；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客之美我者，欲有求于我也。 </a:t>
            </a:r>
          </a:p>
        </p:txBody>
      </p:sp>
      <p:sp>
        <p:nvSpPr>
          <p:cNvPr id="147460" name="WordArt 4">
            <a:extLst>
              <a:ext uri="{FF2B5EF4-FFF2-40B4-BE49-F238E27FC236}">
                <a16:creationId xmlns:a16="http://schemas.microsoft.com/office/drawing/2014/main" id="{7C9FB9F5-CC87-4CFD-B527-E091A3F438CF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847851" y="908050"/>
            <a:ext cx="1692275" cy="41783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整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齐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27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9acdddec5461f4ce2e2e210d">
            <a:extLst>
              <a:ext uri="{FF2B5EF4-FFF2-40B4-BE49-F238E27FC236}">
                <a16:creationId xmlns:a16="http://schemas.microsoft.com/office/drawing/2014/main" id="{9B701EDF-6CCC-459D-8D62-41070AB06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5" name="Text Box 3">
            <a:extLst>
              <a:ext uri="{FF2B5EF4-FFF2-40B4-BE49-F238E27FC236}">
                <a16:creationId xmlns:a16="http://schemas.microsoft.com/office/drawing/2014/main" id="{E01B5B50-EC9A-497B-B2CD-66589A53CA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076" y="692150"/>
            <a:ext cx="6264275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(5)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齐王纳谏，下令有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三赏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：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能面刺寡人之过者 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上赏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能上书谏寡人者   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中赏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能谤讥于市朝闻于寡人之耳者             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下赏</a:t>
            </a:r>
          </a:p>
        </p:txBody>
      </p:sp>
      <p:sp>
        <p:nvSpPr>
          <p:cNvPr id="149508" name="WordArt 4">
            <a:extLst>
              <a:ext uri="{FF2B5EF4-FFF2-40B4-BE49-F238E27FC236}">
                <a16:creationId xmlns:a16="http://schemas.microsoft.com/office/drawing/2014/main" id="{C0FF3CEA-65BE-4D46-BD41-0245E58B4DA3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847851" y="908050"/>
            <a:ext cx="1692275" cy="41783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整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齐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9acdddec5461f4ce2e2e210d">
            <a:extLst>
              <a:ext uri="{FF2B5EF4-FFF2-40B4-BE49-F238E27FC236}">
                <a16:creationId xmlns:a16="http://schemas.microsoft.com/office/drawing/2014/main" id="{0877A87C-C5A3-4EDD-BA79-342890ECB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Text Box 3">
            <a:extLst>
              <a:ext uri="{FF2B5EF4-FFF2-40B4-BE49-F238E27FC236}">
                <a16:creationId xmlns:a16="http://schemas.microsoft.com/office/drawing/2014/main" id="{A4D952FE-4271-4A21-9D19-44A8C9193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052514"/>
            <a:ext cx="7239000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（</a:t>
            </a:r>
            <a:r>
              <a:rPr 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6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）纳谏之后，齐国有</a:t>
            </a:r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三变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：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  初        门庭若市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数月          间进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 期年         无可进</a:t>
            </a:r>
          </a:p>
        </p:txBody>
      </p:sp>
      <p:sp>
        <p:nvSpPr>
          <p:cNvPr id="150532" name="WordArt 4">
            <a:extLst>
              <a:ext uri="{FF2B5EF4-FFF2-40B4-BE49-F238E27FC236}">
                <a16:creationId xmlns:a16="http://schemas.microsoft.com/office/drawing/2014/main" id="{64A7201C-0DF1-4118-A376-0968129999E2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847851" y="908050"/>
            <a:ext cx="1692275" cy="41783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整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齐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美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9acdddec5461f4ce2e2e210d">
            <a:extLst>
              <a:ext uri="{FF2B5EF4-FFF2-40B4-BE49-F238E27FC236}">
                <a16:creationId xmlns:a16="http://schemas.microsoft.com/office/drawing/2014/main" id="{17E8E561-40DB-4D52-8EE5-BC6582FF1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1555" name="WordArt 3">
            <a:extLst>
              <a:ext uri="{FF2B5EF4-FFF2-40B4-BE49-F238E27FC236}">
                <a16:creationId xmlns:a16="http://schemas.microsoft.com/office/drawing/2014/main" id="{983D7853-6EA6-4673-95B3-03B939D996F0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847851" y="908050"/>
            <a:ext cx="1692275" cy="41783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理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美</a:t>
            </a:r>
          </a:p>
        </p:txBody>
      </p:sp>
      <p:sp>
        <p:nvSpPr>
          <p:cNvPr id="78852" name="Text Box 4">
            <a:extLst>
              <a:ext uri="{FF2B5EF4-FFF2-40B4-BE49-F238E27FC236}">
                <a16:creationId xmlns:a16="http://schemas.microsoft.com/office/drawing/2014/main" id="{F1343534-F361-448B-B690-BC33AE3ACF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2538" y="981075"/>
            <a:ext cx="606901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</a:rPr>
              <a:t>       邹忌以自己与徐公比美这件日常生活中的小事</a:t>
            </a:r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</a:rPr>
              <a:t>设喻</a:t>
            </a: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</a:rPr>
              <a:t>，由已及君，</a:t>
            </a:r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</a:rPr>
              <a:t>以小见大</a:t>
            </a: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</a:rPr>
              <a:t>，由家事到国事，道理</a:t>
            </a:r>
            <a:r>
              <a:rPr lang="zh-CN" altLang="en-US" sz="44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</a:rPr>
              <a:t>由浅入深</a:t>
            </a: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隶书" pitchFamily="49" charset="-122"/>
              </a:rPr>
              <a:t>，具有极强的说服力。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885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159746"/>
          <p:cNvSpPr/>
          <p:nvPr/>
        </p:nvSpPr>
        <p:spPr>
          <a:xfrm>
            <a:off x="2640013" y="1469708"/>
            <a:ext cx="7632700" cy="316928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邹忌                           齐王 </a:t>
            </a:r>
            <a:b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</a:b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妻   →   私     →   宫妇左右 </a:t>
            </a:r>
            <a:b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</a:b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妾   →   畏      →   朝廷之臣 </a:t>
            </a:r>
            <a:b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</a:b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 客   →   有求  →   四境之内 </a:t>
            </a:r>
            <a:b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</a:b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 受蔽                    受蔽（甚矣）</a:t>
            </a:r>
          </a:p>
        </p:txBody>
      </p:sp>
      <p:sp>
        <p:nvSpPr>
          <p:cNvPr id="159748" name="文本框 159747"/>
          <p:cNvSpPr txBox="1"/>
          <p:nvPr/>
        </p:nvSpPr>
        <p:spPr>
          <a:xfrm>
            <a:off x="1919288" y="5229225"/>
            <a:ext cx="72009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根据两个同类事物</a:t>
            </a:r>
            <a:r>
              <a:rPr kumimoji="0" lang="zh-CN" altLang="en-US" sz="3200" b="1" i="0" u="sng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某种属性的相同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，推出它们的其它属性也可能相同的推理。 </a:t>
            </a:r>
          </a:p>
        </p:txBody>
      </p:sp>
      <p:sp>
        <p:nvSpPr>
          <p:cNvPr id="159749" name="矩形 159748"/>
          <p:cNvSpPr/>
          <p:nvPr/>
        </p:nvSpPr>
        <p:spPr>
          <a:xfrm>
            <a:off x="71120" y="0"/>
            <a:ext cx="3240088" cy="105251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楷体" panose="02010600040101010101" charset="-122"/>
                <a:ea typeface="华文楷体" panose="02010600040101010101" charset="-122"/>
                <a:cs typeface="+mn-cs"/>
              </a:rPr>
              <a:t>进谏艺术</a:t>
            </a:r>
          </a:p>
        </p:txBody>
      </p:sp>
      <p:sp>
        <p:nvSpPr>
          <p:cNvPr id="159750" name="矩形 159749"/>
          <p:cNvSpPr/>
          <p:nvPr/>
        </p:nvSpPr>
        <p:spPr>
          <a:xfrm>
            <a:off x="4511675" y="4508500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>
                <a:ln w="9525" cap="flat" cmpd="sng">
                  <a:solidFill>
                    <a:srgbClr val="FF66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66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类比推理</a:t>
            </a:r>
          </a:p>
        </p:txBody>
      </p:sp>
      <p:pic>
        <p:nvPicPr>
          <p:cNvPr id="25606" name="图片 159750" descr="gif326.gif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7213" y="4292600"/>
            <a:ext cx="2233612" cy="214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7" name="图片 159751" descr="gif326.gif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0238" y="1700213"/>
            <a:ext cx="2233612" cy="24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9753" name="矩形 159752">
            <a:hlinkClick r:id="rId4" action="ppaction://hlinksldjump"/>
          </p:cNvPr>
          <p:cNvSpPr/>
          <p:nvPr/>
        </p:nvSpPr>
        <p:spPr>
          <a:xfrm>
            <a:off x="4583113" y="1196975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>
                <a:ln w="9525" cap="flat" cmpd="sng">
                  <a:solidFill>
                    <a:srgbClr val="FF66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66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设喻说理</a:t>
            </a:r>
          </a:p>
        </p:txBody>
      </p:sp>
      <p:sp>
        <p:nvSpPr>
          <p:cNvPr id="159754" name="椭圆 159753"/>
          <p:cNvSpPr/>
          <p:nvPr/>
        </p:nvSpPr>
        <p:spPr>
          <a:xfrm>
            <a:off x="4367213" y="2060575"/>
            <a:ext cx="1728787" cy="208915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9755" name="文本框 159754"/>
          <p:cNvSpPr txBox="1"/>
          <p:nvPr/>
        </p:nvSpPr>
        <p:spPr>
          <a:xfrm>
            <a:off x="5519738" y="188913"/>
            <a:ext cx="4895850" cy="82994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通过设置或借用一个寓言、故事或 自然现象来说明一个抽象的道理。</a:t>
            </a:r>
          </a:p>
        </p:txBody>
      </p:sp>
      <p:sp>
        <p:nvSpPr>
          <p:cNvPr id="159756" name="圆角矩形标注 159755"/>
          <p:cNvSpPr/>
          <p:nvPr/>
        </p:nvSpPr>
        <p:spPr>
          <a:xfrm>
            <a:off x="5232400" y="188913"/>
            <a:ext cx="5184775" cy="863600"/>
          </a:xfrm>
          <a:prstGeom prst="wedgeRoundRectCallout">
            <a:avLst>
              <a:gd name="adj1" fmla="val -42773"/>
              <a:gd name="adj2" fmla="val 60111"/>
              <a:gd name="adj3" fmla="val 16667"/>
            </a:avLst>
          </a:prstGeom>
          <a:noFill/>
          <a:ln w="38100" cap="flat" cmpd="sng">
            <a:solidFill>
              <a:srgbClr val="99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3399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59757" name="圆角矩形标注 159756"/>
          <p:cNvSpPr/>
          <p:nvPr/>
        </p:nvSpPr>
        <p:spPr>
          <a:xfrm>
            <a:off x="1774825" y="5229225"/>
            <a:ext cx="7345363" cy="1079500"/>
          </a:xfrm>
          <a:prstGeom prst="wedgeRoundRectCallout">
            <a:avLst>
              <a:gd name="adj1" fmla="val 185"/>
              <a:gd name="adj2" fmla="val -77940"/>
              <a:gd name="adj3" fmla="val 16667"/>
            </a:avLst>
          </a:prstGeom>
          <a:noFill/>
          <a:ln w="38100" cap="flat" cmpd="sng">
            <a:solidFill>
              <a:srgbClr val="99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42000" y="3238500"/>
            <a:ext cx="2971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↓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33780" y="1576705"/>
            <a:ext cx="436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↓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56895" y="2733675"/>
            <a:ext cx="1560830" cy="92202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善讽</a:t>
            </a:r>
          </a:p>
        </p:txBody>
      </p:sp>
    </p:spTree>
    <p:extLst>
      <p:ext uri="{BB962C8B-B14F-4D97-AF65-F5344CB8AC3E}">
        <p14:creationId xmlns:p14="http://schemas.microsoft.com/office/powerpoint/2010/main" val="7721360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9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5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59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8" grpId="0"/>
      <p:bldP spid="159755" grpId="0"/>
      <p:bldP spid="159756" grpId="0" bldLvl="0" animBg="1"/>
      <p:bldP spid="159757" grpId="0" bldLvl="0" animBg="1"/>
      <p:bldP spid="3" grpId="0"/>
      <p:bldP spid="3" grpId="1"/>
      <p:bldP spid="4" grpId="0" animBg="1"/>
      <p:bldP spid="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86180" y="691515"/>
            <a:ext cx="27355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邹忌</a:t>
            </a:r>
            <a:r>
              <a:rPr lang="zh-CN" altLang="en-US" sz="4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善讽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35685" y="1637030"/>
            <a:ext cx="3449320" cy="977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80000"/>
              </a:lnSpc>
            </a:pPr>
            <a:r>
              <a:rPr lang="zh-CN" altLang="en-US" sz="3200" b="1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选择了合适的角度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4813935" y="1907540"/>
            <a:ext cx="63817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5985510" y="1907540"/>
            <a:ext cx="2225040" cy="70675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l"/>
            <a:r>
              <a:rPr lang="zh-CN" altLang="en-US" sz="40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/>
                <a:sym typeface="+mn-ea"/>
              </a:rPr>
              <a:t>以小见大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35685" y="3136900"/>
            <a:ext cx="34493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把握了合适的立场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787900" y="3013710"/>
            <a:ext cx="690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985510" y="3075940"/>
            <a:ext cx="2225040" cy="70675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zh-CN" altLang="en-US" sz="40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推己及人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038860" y="4243070"/>
            <a:ext cx="34493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3200" b="1">
                <a:solidFill>
                  <a:srgbClr val="0033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运用了合适的语言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787265" y="4119880"/>
            <a:ext cx="690880" cy="70675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985510" y="4243070"/>
            <a:ext cx="2225040" cy="706755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l"/>
            <a:r>
              <a:rPr lang="zh-CN" altLang="en-US" sz="40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投其所好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 animBg="1"/>
      <p:bldP spid="5" grpId="1" animBg="1"/>
      <p:bldP spid="6" grpId="0"/>
      <p:bldP spid="6" grpId="1"/>
      <p:bldP spid="7" grpId="0"/>
      <p:bldP spid="7" grpId="1"/>
      <p:bldP spid="8" grpId="0" animBg="1"/>
      <p:bldP spid="8" grpId="1" animBg="1"/>
      <p:bldP spid="9" grpId="0"/>
      <p:bldP spid="9" grpId="1"/>
      <p:bldP spid="10" grpId="0"/>
      <p:bldP spid="10" grpId="1"/>
      <p:bldP spid="11" grpId="0" animBg="1"/>
      <p:bldP spid="11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/>
          </p:cNvSpPr>
          <p:nvPr>
            <p:ph type="body" idx="4294967295"/>
          </p:nvPr>
        </p:nvSpPr>
        <p:spPr>
          <a:xfrm>
            <a:off x="665480" y="1515745"/>
            <a:ext cx="11109325" cy="4982845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14400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14400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、通假字：</a:t>
            </a:r>
          </a:p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sz="14400" b="1" i="0" u="none" strike="noStrike" kern="0" cap="none" spc="0" normalizeH="0" baseline="0" noProof="1">
                <a:solidFill>
                  <a:srgbClr val="0033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孰</a:t>
            </a:r>
            <a:r>
              <a:rPr kumimoji="0" lang="zh-CN" sz="14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视之</a:t>
            </a:r>
          </a:p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445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/>
        </p:nvSpPr>
        <p:spPr>
          <a:xfrm>
            <a:off x="284138" y="1206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五、字词巩固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65480" y="3550920"/>
            <a:ext cx="5859780" cy="912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445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孰：通“熟”，仔细。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/>
          </p:cNvSpPr>
          <p:nvPr>
            <p:ph type="body" idx="4294967295"/>
          </p:nvPr>
        </p:nvSpPr>
        <p:spPr>
          <a:xfrm>
            <a:off x="541655" y="389890"/>
            <a:ext cx="11109325" cy="4982845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8000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8000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、古今异义：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）邹忌</a:t>
            </a:r>
            <a:r>
              <a:rPr kumimoji="0" lang="zh-CN" altLang="en-US" sz="8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修</a:t>
            </a: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八</a:t>
            </a:r>
            <a:r>
              <a:rPr kumimoji="0" lang="zh-CN" altLang="en-US" sz="8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尺</a:t>
            </a: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有余。</a:t>
            </a:r>
          </a:p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8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修</a:t>
            </a: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</a:p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8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8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8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尺</a:t>
            </a: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</a:p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1665" y="2839720"/>
            <a:ext cx="6427470" cy="775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445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古义：长，这里指身高。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41655" y="3615690"/>
            <a:ext cx="3589020" cy="775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445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今义：修理。  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41655" y="5168900"/>
            <a:ext cx="7562850" cy="1597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445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古义的尺相当于现代的六寸。</a:t>
            </a:r>
          </a:p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445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（现代十寸为一</a:t>
            </a: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尺）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/>
          </p:cNvSpPr>
          <p:nvPr>
            <p:ph type="body" idx="4294967295"/>
          </p:nvPr>
        </p:nvSpPr>
        <p:spPr>
          <a:xfrm>
            <a:off x="322580" y="-69215"/>
            <a:ext cx="11232515" cy="5902325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342900" marR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8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）吾妻之美我者，</a:t>
            </a:r>
            <a:r>
              <a:rPr kumimoji="0" lang="zh-CN" altLang="en-US" sz="8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私</a:t>
            </a: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我也。</a:t>
            </a:r>
          </a:p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8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私</a:t>
            </a:r>
            <a:r>
              <a:rPr kumimoji="0" lang="zh-CN" altLang="en-US" sz="8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8000" b="1" kern="0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8000" b="1" kern="0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80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80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80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）能</a:t>
            </a:r>
            <a:r>
              <a:rPr lang="zh-CN" altLang="en-US" sz="8000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谤讥</a:t>
            </a:r>
            <a:r>
              <a:rPr lang="zh-CN" altLang="en-US" sz="80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于市朝。</a:t>
            </a:r>
            <a:endParaRPr kumimoji="0" lang="zh-CN" altLang="en-US" sz="8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8000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谤讥</a:t>
            </a:r>
            <a:r>
              <a:rPr lang="zh-CN" altLang="en-US" sz="80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endParaRPr kumimoji="0" lang="zh-CN" altLang="en-US" sz="8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2580" y="2004060"/>
            <a:ext cx="3246120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古义：偏爱。         </a:t>
            </a: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今义：自私。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22580" y="4985385"/>
            <a:ext cx="5798820" cy="17494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古义：这里指“议论”。   </a:t>
            </a: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今义：诽谤，恶意中伤</a:t>
            </a: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indent="-342900" algn="just" fontAlgn="base">
              <a:lnSpc>
                <a:spcPct val="90000"/>
              </a:lnSpc>
              <a:spcBef>
                <a:spcPct val="20000"/>
              </a:spcBef>
              <a:buClrTx/>
              <a:buSzTx/>
              <a:buFontTx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/>
          </p:cNvSpPr>
          <p:nvPr>
            <p:ph type="body" idx="4294967295"/>
          </p:nvPr>
        </p:nvSpPr>
        <p:spPr>
          <a:xfrm>
            <a:off x="408940" y="340995"/>
            <a:ext cx="11373485" cy="5732780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342900" marR="0" indent="-34290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lang="zh-CN" altLang="en-US" sz="64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64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sz="64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</a:t>
            </a:r>
            <a:r>
              <a:rPr lang="zh-CN" altLang="en-US" sz="6400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明日</a:t>
            </a:r>
            <a:r>
              <a:rPr lang="zh-CN" altLang="en-US" sz="64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徐公来。</a:t>
            </a:r>
            <a:endParaRPr kumimoji="0" lang="zh-CN" altLang="en-US" sz="64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buClrTx/>
              <a:buSzTx/>
              <a:buFontTx/>
              <a:buNone/>
            </a:pPr>
            <a:r>
              <a:rPr lang="zh-CN" altLang="en-US" sz="6400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明日</a:t>
            </a:r>
            <a:r>
              <a:rPr lang="zh-CN" altLang="en-US" sz="64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endParaRPr kumimoji="0" lang="zh-CN" altLang="en-US" sz="64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64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64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kumimoji="0" lang="en-US" altLang="zh-CN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</a:t>
            </a: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）今齐</a:t>
            </a:r>
            <a:r>
              <a:rPr kumimoji="0" lang="zh-CN" altLang="en-US" sz="64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地方</a:t>
            </a: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千里。      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4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地方</a:t>
            </a: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</a:t>
            </a:r>
          </a:p>
          <a:p>
            <a:pPr marL="0" marR="0" indent="0" algn="l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8940" y="1780540"/>
            <a:ext cx="6309360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古义：第二天。</a:t>
            </a: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今义：将要到来的下一天。</a:t>
            </a:r>
            <a:r>
              <a:rPr lang="zh-CN" altLang="en-US" sz="40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08940" y="4741545"/>
            <a:ext cx="4777740" cy="14452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古义：土地方圆。</a:t>
            </a: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algn="just" fontAlgn="base"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今义：处所、地点。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/>
          </p:cNvSpPr>
          <p:nvPr>
            <p:ph type="body" idx="4294967295"/>
          </p:nvPr>
        </p:nvSpPr>
        <p:spPr>
          <a:xfrm>
            <a:off x="542290" y="429260"/>
            <a:ext cx="9443720" cy="5063490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Autofit/>
          </a:bodyPr>
          <a:lstStyle/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</a:t>
            </a: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、一词多义：</a:t>
            </a:r>
          </a:p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朝 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朝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服衣冠 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</a:t>
            </a: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（早晨）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②于是入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朝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见威王 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</a:t>
            </a: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（朝廷）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③皆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朝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于齐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</a:t>
            </a: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（朝拜）</a:t>
            </a:r>
          </a:p>
          <a:p>
            <a:pPr marL="342900" marR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6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69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69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4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/>
          </p:cNvSpPr>
          <p:nvPr>
            <p:ph type="body" idx="4294967295"/>
          </p:nvPr>
        </p:nvSpPr>
        <p:spPr>
          <a:xfrm>
            <a:off x="554990" y="476250"/>
            <a:ext cx="10833100" cy="5683250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Autofit/>
          </a:bodyPr>
          <a:lstStyle/>
          <a:p>
            <a:pPr marL="342900" marR="0" indent="-34290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孰  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①我与城北徐公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孰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美 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                  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孰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视之，自以为不如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③是可忍，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孰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不可忍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4990" y="2124710"/>
            <a:ext cx="1714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（谁） 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54990" y="3656965"/>
            <a:ext cx="23031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1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（仔细）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54990" y="5269230"/>
            <a:ext cx="222504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11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（什么）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/>
          </p:cNvSpPr>
          <p:nvPr>
            <p:ph type="body" idx="4294967295"/>
          </p:nvPr>
        </p:nvSpPr>
        <p:spPr>
          <a:xfrm>
            <a:off x="387350" y="389890"/>
            <a:ext cx="11483975" cy="6092825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0" marR="0" indent="0" algn="just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4400" b="1" i="0" u="none" strike="noStrike" kern="0" cap="none" spc="0" normalizeH="0" baseline="0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旦  </a:t>
            </a:r>
          </a:p>
          <a:p>
            <a:pPr marL="0" marR="0" indent="0" algn="just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4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</a:t>
            </a:r>
            <a:r>
              <a:rPr kumimoji="0" lang="zh-CN" altLang="en-US" sz="144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旦</a:t>
            </a:r>
            <a:r>
              <a:rPr kumimoji="0" lang="zh-CN" altLang="en-US" sz="14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辞爷娘去，暮宿黄河边</a:t>
            </a:r>
          </a:p>
          <a:p>
            <a:pPr marL="0" marR="0" indent="0" algn="just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4400" b="1" i="0" u="none" strike="noStrike" kern="0" cap="none" spc="0" normalizeH="0" baseline="0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（早晨）</a:t>
            </a:r>
            <a:r>
              <a:rPr kumimoji="0" lang="zh-CN" altLang="en-US" sz="14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</a:p>
          <a:p>
            <a:pPr marL="0" marR="0" indent="0" algn="just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4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</a:t>
            </a:r>
            <a:r>
              <a:rPr kumimoji="0" lang="zh-CN" altLang="en-US" sz="144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旦</a:t>
            </a:r>
            <a:r>
              <a:rPr kumimoji="0" lang="zh-CN" altLang="en-US" sz="14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日，客从外来，与座谈</a:t>
            </a:r>
          </a:p>
          <a:p>
            <a:pPr marL="0" marR="0" indent="0" algn="just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14400" b="1" i="0" u="none" strike="noStrike" kern="0" cap="none" spc="0" normalizeH="0" baseline="0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（第二天） </a:t>
            </a:r>
            <a:r>
              <a:rPr kumimoji="0" lang="zh-CN" altLang="en-US" sz="14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                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8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89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2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/>
          </p:cNvSpPr>
          <p:nvPr>
            <p:ph type="body" idx="4294967295"/>
          </p:nvPr>
        </p:nvSpPr>
        <p:spPr>
          <a:xfrm>
            <a:off x="602615" y="378460"/>
            <a:ext cx="11170285" cy="5979795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400" b="1" i="0" u="none" strike="noStrike" kern="0" cap="none" spc="0" normalizeH="0" baseline="0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诚 </a:t>
            </a:r>
          </a:p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①帝感其</a:t>
            </a:r>
            <a:r>
              <a:rPr kumimoji="0" lang="zh-CN" altLang="en-US" sz="64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诚</a:t>
            </a: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，命夸娥氏二子负二山</a:t>
            </a:r>
          </a:p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64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②臣</a:t>
            </a:r>
            <a:r>
              <a:rPr kumimoji="0" lang="zh-CN" altLang="en-US" sz="64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诚</a:t>
            </a: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知不如徐公美</a:t>
            </a:r>
          </a:p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64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③今</a:t>
            </a:r>
            <a:r>
              <a:rPr kumimoji="0" lang="zh-CN" altLang="en-US" sz="64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诚</a:t>
            </a:r>
            <a:r>
              <a:rPr kumimoji="0" lang="zh-CN" altLang="en-US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以吾众诈自称公子扶苏</a:t>
            </a:r>
            <a:r>
              <a:rPr kumimoji="0" lang="en-US" altLang="zh-CN" sz="64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</a:p>
          <a:p>
            <a:pPr marL="0" marR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zh-CN" altLang="en-US" sz="4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02615" y="2033905"/>
            <a:ext cx="222504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（真诚）</a:t>
            </a:r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602615" y="3884295"/>
            <a:ext cx="222504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（确实）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02615" y="5528310"/>
            <a:ext cx="222504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（真的）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/>
          </p:cNvSpPr>
          <p:nvPr>
            <p:ph type="body" idx="4294967295"/>
          </p:nvPr>
        </p:nvSpPr>
        <p:spPr>
          <a:xfrm>
            <a:off x="521970" y="420370"/>
            <a:ext cx="11222990" cy="6031865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间 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① 奉命于危难之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间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② 数月之后，时时而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间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进</a:t>
            </a: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③ 肉食者谋之，又何</a:t>
            </a:r>
            <a:r>
              <a:rPr kumimoji="0" lang="zh-CN" altLang="en-US" sz="4000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间</a:t>
            </a:r>
            <a:r>
              <a:rPr kumimoji="0" lang="zh-CN" altLang="en-US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焉</a:t>
            </a:r>
            <a:r>
              <a:rPr kumimoji="0" lang="en-US" altLang="zh-CN" sz="4000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</a:p>
          <a:p>
            <a:pPr marL="0" marR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342900" marR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</a:pPr>
            <a:endParaRPr kumimoji="0" lang="zh-CN" altLang="en-US" sz="4000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1335" y="2054225"/>
            <a:ext cx="25203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1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（期间）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521970" y="3636645"/>
            <a:ext cx="222504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11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（间或）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21970" y="5289550"/>
            <a:ext cx="222504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11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40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（参与）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/>
          </p:cNvSpPr>
          <p:nvPr>
            <p:ph type="body" idx="4294967295"/>
          </p:nvPr>
        </p:nvSpPr>
        <p:spPr>
          <a:xfrm>
            <a:off x="227965" y="192405"/>
            <a:ext cx="11736070" cy="6473190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0" marR="0" indent="0" algn="just" defTabSz="914400" rtl="0" eaLnBrk="1" fontAlgn="base" latinLnBrk="0" hangingPunct="1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5715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</a:t>
            </a:r>
            <a:r>
              <a:rPr kumimoji="0" lang="zh-CN" altLang="en-US" sz="5715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、词类活用：</a:t>
            </a: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665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665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朝</a:t>
            </a:r>
            <a:r>
              <a:rPr kumimoji="0" lang="zh-CN" altLang="en-US" sz="4665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服</a:t>
            </a:r>
            <a:r>
              <a:rPr kumimoji="0" lang="zh-CN" altLang="en-US" sz="4665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衣冠   </a:t>
            </a: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665" b="1" i="0" u="none" strike="noStrike" kern="0" cap="none" spc="0" normalizeH="0" baseline="0" noProof="1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665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665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群臣吏民，能</a:t>
            </a:r>
            <a:r>
              <a:rPr kumimoji="0" lang="zh-CN" altLang="en-US" sz="4665" b="1" i="0" u="none" strike="noStrike" kern="0" cap="none" spc="0" normalizeH="0" baseline="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面</a:t>
            </a:r>
            <a:r>
              <a:rPr kumimoji="0" lang="zh-CN" altLang="en-US" sz="4665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刺寡人之过者   </a:t>
            </a: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4665" b="1" i="0" u="none" strike="noStrike" kern="0" cap="none" spc="0" normalizeH="0" baseline="0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altLang="en-US" sz="4665" b="1" i="0" u="none" strike="noStrike" kern="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4665" b="1" kern="0" dirty="0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665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吾妻之</a:t>
            </a:r>
            <a:r>
              <a:rPr lang="zh-CN" altLang="en-US" sz="4665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美</a:t>
            </a:r>
            <a:r>
              <a:rPr lang="zh-CN" altLang="en-US" sz="4665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我者   </a:t>
            </a:r>
            <a:endParaRPr kumimoji="0" lang="zh-CN" altLang="en-US" sz="4665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665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4665" b="1" kern="0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4665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闻</a:t>
            </a:r>
            <a:r>
              <a:rPr lang="zh-CN" altLang="en-US" sz="4665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寡人之耳者   </a:t>
            </a:r>
            <a:endParaRPr kumimoji="0" lang="zh-CN" altLang="en-US" sz="4665" b="1" i="0" u="none" strike="noStrike" kern="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indent="0" algn="just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665" b="1" i="0" u="none" strike="noStrike" kern="0" cap="none" spc="0" normalizeH="0" baseline="0" noProof="1">
              <a:gradFill>
                <a:gsLst>
                  <a:gs pos="0">
                    <a:srgbClr val="14CD68"/>
                  </a:gs>
                  <a:gs pos="100000">
                    <a:srgbClr val="035C7D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9248" y="1840865"/>
            <a:ext cx="1970405" cy="478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9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2800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服</a:t>
            </a:r>
            <a:r>
              <a:rPr lang="zh-CN" altLang="en-US" sz="28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zh-CN" altLang="en-US" sz="28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穿戴。</a:t>
            </a:r>
            <a:endParaRPr lang="zh-CN" altLang="en-US" sz="2800"/>
          </a:p>
        </p:txBody>
      </p:sp>
      <p:sp>
        <p:nvSpPr>
          <p:cNvPr id="3" name="文本框 2"/>
          <p:cNvSpPr txBox="1"/>
          <p:nvPr/>
        </p:nvSpPr>
        <p:spPr>
          <a:xfrm>
            <a:off x="126048" y="969010"/>
            <a:ext cx="3222625" cy="478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9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2800" b="1" kern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800" b="1" ker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2800" b="1" kern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）名词作动词：</a:t>
            </a:r>
            <a:endParaRPr lang="zh-CN" altLang="en-US" sz="2800"/>
          </a:p>
        </p:txBody>
      </p:sp>
      <p:sp>
        <p:nvSpPr>
          <p:cNvPr id="4" name="文本框 3"/>
          <p:cNvSpPr txBox="1"/>
          <p:nvPr/>
        </p:nvSpPr>
        <p:spPr>
          <a:xfrm>
            <a:off x="403225" y="3256915"/>
            <a:ext cx="197040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面</a:t>
            </a:r>
            <a:r>
              <a:rPr lang="zh-CN" altLang="en-US" sz="2800" b="1" kern="0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zh-CN" altLang="en-US" sz="28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当面。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126365" y="2319020"/>
            <a:ext cx="3580130" cy="478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9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2800" b="1" kern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800" b="1" ker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2800" b="1" kern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）名词用作状语：</a:t>
            </a:r>
            <a:endParaRPr lang="zh-CN" altLang="en-US" sz="2800"/>
          </a:p>
        </p:txBody>
      </p:sp>
      <p:sp>
        <p:nvSpPr>
          <p:cNvPr id="6" name="文本框 5"/>
          <p:cNvSpPr txBox="1"/>
          <p:nvPr/>
        </p:nvSpPr>
        <p:spPr>
          <a:xfrm>
            <a:off x="329565" y="4650105"/>
            <a:ext cx="240284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美 ：</a:t>
            </a:r>
            <a:r>
              <a:rPr lang="zh-CN" altLang="en-US" sz="28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认为</a:t>
            </a:r>
            <a:r>
              <a:rPr lang="en-US" altLang="zh-CN" sz="2800" b="1" kern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49" charset="-122"/>
                <a:sym typeface="+mn-ea"/>
              </a:rPr>
              <a:t>…</a:t>
            </a:r>
            <a:r>
              <a:rPr lang="zh-CN" altLang="en-US" sz="28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美</a:t>
            </a:r>
            <a:endParaRPr lang="zh-CN" altLang="en-US" sz="2800"/>
          </a:p>
        </p:txBody>
      </p:sp>
      <p:sp>
        <p:nvSpPr>
          <p:cNvPr id="7" name="文本框 6"/>
          <p:cNvSpPr txBox="1"/>
          <p:nvPr/>
        </p:nvSpPr>
        <p:spPr>
          <a:xfrm>
            <a:off x="126048" y="3778885"/>
            <a:ext cx="3937635" cy="478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9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2800" b="1" kern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800" b="1" ker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2800" b="1" kern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）形容词意动用法：</a:t>
            </a:r>
            <a:endParaRPr lang="zh-CN" altLang="en-US" sz="2800"/>
          </a:p>
        </p:txBody>
      </p:sp>
      <p:sp>
        <p:nvSpPr>
          <p:cNvPr id="8" name="文本框 7"/>
          <p:cNvSpPr txBox="1"/>
          <p:nvPr/>
        </p:nvSpPr>
        <p:spPr>
          <a:xfrm>
            <a:off x="329565" y="6143625"/>
            <a:ext cx="211836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kern="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闻：</a:t>
            </a:r>
            <a:r>
              <a:rPr lang="zh-CN" altLang="en-US" sz="28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使</a:t>
            </a:r>
            <a:r>
              <a:rPr lang="en-US" altLang="zh-CN" sz="2800" b="1" kern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ea typeface="黑体" panose="02010609060101010101" pitchFamily="49" charset="-122"/>
                <a:sym typeface="+mn-ea"/>
              </a:rPr>
              <a:t>……</a:t>
            </a:r>
            <a:r>
              <a:rPr lang="zh-CN" altLang="en-US" sz="2800" b="1" kern="0" dirty="0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闻</a:t>
            </a:r>
            <a:endParaRPr lang="zh-CN" altLang="en-US" sz="2800"/>
          </a:p>
        </p:txBody>
      </p:sp>
      <p:sp>
        <p:nvSpPr>
          <p:cNvPr id="9" name="文本框 8"/>
          <p:cNvSpPr txBox="1"/>
          <p:nvPr/>
        </p:nvSpPr>
        <p:spPr>
          <a:xfrm>
            <a:off x="65723" y="5172075"/>
            <a:ext cx="3937635" cy="4781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 fontAlgn="base">
              <a:lnSpc>
                <a:spcPct val="90000"/>
              </a:lnSpc>
              <a:spcBef>
                <a:spcPct val="20000"/>
              </a:spcBef>
              <a:buClrTx/>
              <a:buSzTx/>
              <a:buFontTx/>
            </a:pPr>
            <a:r>
              <a:rPr lang="zh-CN" altLang="en-US" sz="2800" b="1" kern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en-US" altLang="zh-CN" sz="2800" b="1" ker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sz="2800" b="1" kern="0" dirty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）动词的使动用法：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/>
          </p:cNvSpPr>
          <p:nvPr>
            <p:ph type="body" idx="4294967295"/>
          </p:nvPr>
        </p:nvSpPr>
        <p:spPr>
          <a:xfrm>
            <a:off x="382905" y="369570"/>
            <a:ext cx="11138535" cy="6118225"/>
          </a:xfrm>
          <a:custGeom>
            <a:avLst/>
            <a:gdLst>
              <a:gd name="A1" fmla="val 0"/>
              <a:gd name="A3" fmla="val 0"/>
            </a:gdLst>
            <a:ahLst/>
            <a:cxnLst/>
            <a:rect l="0" t="0" r="0" b="0"/>
            <a:pathLst/>
          </a:custGeom>
        </p:spPr>
        <p:txBody>
          <a:bodyPr>
            <a:normAutofit fontScale="25000" lnSpcReduction="20000"/>
          </a:bodyPr>
          <a:lstStyle/>
          <a:p>
            <a:pPr marL="0" marR="0" indent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4000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</a:t>
            </a:r>
            <a:r>
              <a:rPr kumimoji="0" lang="zh-CN" altLang="en-US" sz="4000" b="1" i="0" u="none" strike="noStrike" kern="0" cap="none" spc="0" normalizeH="0" baseline="0" noProof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、 特殊句式：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4000" b="1" i="0" u="none" strike="noStrike" kern="0" cap="none" spc="0" normalizeH="0" baseline="0" noProof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74084" name="Text Box 4"/>
          <p:cNvSpPr txBox="1"/>
          <p:nvPr/>
        </p:nvSpPr>
        <p:spPr>
          <a:xfrm>
            <a:off x="585788" y="1167130"/>
            <a:ext cx="727233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lang="en-US" altLang="zh-CN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）吾妻之美我者，私我也。</a:t>
            </a:r>
            <a:endParaRPr lang="zh-CN" altLang="en-US" sz="4000" b="1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085" name="Text Box 5"/>
          <p:cNvSpPr txBox="1"/>
          <p:nvPr/>
        </p:nvSpPr>
        <p:spPr>
          <a:xfrm>
            <a:off x="622300" y="2535555"/>
            <a:ext cx="655161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lang="en-US" altLang="zh-CN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）忌不自信。</a:t>
            </a:r>
            <a:endParaRPr lang="zh-CN" altLang="en-US" sz="4000" b="1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086" name="Text Box 6"/>
          <p:cNvSpPr txBox="1"/>
          <p:nvPr/>
        </p:nvSpPr>
        <p:spPr>
          <a:xfrm>
            <a:off x="622300" y="3759518"/>
            <a:ext cx="467995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lang="en-US" altLang="zh-CN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</a:t>
            </a: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）朝服衣冠</a:t>
            </a:r>
            <a:endParaRPr lang="zh-CN" altLang="en-US" sz="4000" b="1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087" name="Text Box 7"/>
          <p:cNvSpPr txBox="1"/>
          <p:nvPr/>
        </p:nvSpPr>
        <p:spPr>
          <a:xfrm>
            <a:off x="1485900" y="1886268"/>
            <a:ext cx="49688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“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者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”“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也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表判断</a:t>
            </a:r>
          </a:p>
        </p:txBody>
      </p:sp>
      <p:sp>
        <p:nvSpPr>
          <p:cNvPr id="174088" name="Text Box 8"/>
          <p:cNvSpPr txBox="1"/>
          <p:nvPr/>
        </p:nvSpPr>
        <p:spPr>
          <a:xfrm>
            <a:off x="1414463" y="3183255"/>
            <a:ext cx="6048375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“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不信自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，宾语前置</a:t>
            </a:r>
          </a:p>
        </p:txBody>
      </p:sp>
      <p:sp>
        <p:nvSpPr>
          <p:cNvPr id="174089" name="Text Box 9"/>
          <p:cNvSpPr txBox="1"/>
          <p:nvPr/>
        </p:nvSpPr>
        <p:spPr>
          <a:xfrm>
            <a:off x="1341755" y="4407535"/>
            <a:ext cx="698690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（邹忌）朝服衣冠，省略句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7" grpId="0"/>
      <p:bldP spid="174088" grpId="0"/>
      <p:bldP spid="17408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7" name="Text Box 3"/>
          <p:cNvSpPr txBox="1"/>
          <p:nvPr/>
        </p:nvSpPr>
        <p:spPr>
          <a:xfrm>
            <a:off x="368618" y="461645"/>
            <a:ext cx="6480175" cy="891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lang="en-US" altLang="zh-CN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</a:t>
            </a: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）王之蔽甚矣。</a:t>
            </a:r>
            <a:endParaRPr lang="zh-CN" altLang="en-US" sz="4000" b="1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5108" name="Text Box 4"/>
          <p:cNvSpPr txBox="1"/>
          <p:nvPr/>
        </p:nvSpPr>
        <p:spPr>
          <a:xfrm>
            <a:off x="368935" y="1357630"/>
            <a:ext cx="7830185" cy="891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“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蔽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，被蒙蔽。被动句</a:t>
            </a:r>
          </a:p>
        </p:txBody>
      </p:sp>
      <p:sp>
        <p:nvSpPr>
          <p:cNvPr id="175109" name="Text Box 5"/>
          <p:cNvSpPr txBox="1"/>
          <p:nvPr/>
        </p:nvSpPr>
        <p:spPr>
          <a:xfrm>
            <a:off x="368935" y="2190115"/>
            <a:ext cx="5935345" cy="891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30000"/>
              </a:lnSpc>
            </a:pP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（</a:t>
            </a:r>
            <a:r>
              <a:rPr lang="en-US" altLang="zh-CN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5</a:t>
            </a:r>
            <a:r>
              <a:rPr lang="zh-CN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）</a:t>
            </a:r>
            <a:r>
              <a:rPr lang="zh-CN" altLang="en-US" sz="4000" b="1" dirty="0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吾孰与徐公美？</a:t>
            </a:r>
            <a:endParaRPr lang="zh-CN" altLang="en-US" sz="4000" b="1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5111" name="Text Box 7"/>
          <p:cNvSpPr txBox="1"/>
          <p:nvPr/>
        </p:nvSpPr>
        <p:spPr>
          <a:xfrm>
            <a:off x="368935" y="3005455"/>
            <a:ext cx="5421630" cy="8915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</a:t>
            </a:r>
            <a:r>
              <a:rPr lang="zh-CN" altLang="en-US" sz="4000" b="1" noProof="1">
                <a:solidFill>
                  <a:srgbClr val="FFC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吾与徐公孰美？</a:t>
            </a:r>
          </a:p>
        </p:txBody>
      </p:sp>
      <p:sp>
        <p:nvSpPr>
          <p:cNvPr id="175112" name="Text Box 8"/>
          <p:cNvSpPr txBox="1"/>
          <p:nvPr/>
        </p:nvSpPr>
        <p:spPr>
          <a:xfrm>
            <a:off x="511810" y="3820160"/>
            <a:ext cx="11071860" cy="16916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“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孰与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，固定句式，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“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</a:t>
            </a:r>
            <a:r>
              <a:rPr lang="en-US" altLang="zh-CN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······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孰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表示比较选择。意思是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“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跟</a:t>
            </a:r>
            <a:r>
              <a:rPr lang="en-US" altLang="zh-CN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······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比较，哪个</a:t>
            </a:r>
            <a:r>
              <a:rPr lang="en-US" altLang="zh-CN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······</a:t>
            </a:r>
            <a:r>
              <a:rPr lang="en-US" altLang="zh-CN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？</a:t>
            </a:r>
            <a:r>
              <a:rPr lang="zh-CN" altLang="en-US" sz="4000" b="1" noProof="1">
                <a:gradFill>
                  <a:gsLst>
                    <a:gs pos="0">
                      <a:srgbClr val="14CD68"/>
                    </a:gs>
                    <a:gs pos="100000">
                      <a:srgbClr val="035C7D"/>
                    </a:gs>
                  </a:gsLst>
                  <a:lin scaled="0"/>
                </a:gra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5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5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8" grpId="0"/>
      <p:bldP spid="175111" grpId="0"/>
      <p:bldP spid="1751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7458" y="-210185"/>
            <a:ext cx="10515600" cy="132556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zh-CN" alt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六、巩固练习</a:t>
            </a:r>
          </a:p>
        </p:txBody>
      </p:sp>
      <p:sp>
        <p:nvSpPr>
          <p:cNvPr id="6" name="矩形 5"/>
          <p:cNvSpPr/>
          <p:nvPr/>
        </p:nvSpPr>
        <p:spPr>
          <a:xfrm>
            <a:off x="177165" y="859155"/>
            <a:ext cx="4723130" cy="5139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、解释下列字词</a:t>
            </a:r>
          </a:p>
          <a:p>
            <a:pPr>
              <a:lnSpc>
                <a:spcPct val="100000"/>
              </a:lnSpc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讽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窥</a:t>
            </a: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镜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今齐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地方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千里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面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刺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能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谤讥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于市朝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  <a:p>
            <a:pPr>
              <a:lnSpc>
                <a:spcPct val="100000"/>
              </a:lnSpc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私</a:t>
            </a: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我也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  <a:p>
            <a:pPr>
              <a:lnSpc>
                <a:spcPct val="100000"/>
              </a:lnSpc>
            </a:pPr>
            <a:r>
              <a:rPr lang="zh-CN" altLang="en-US" sz="3200" b="1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宫妇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左右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  <a:p>
            <a:pPr>
              <a:lnSpc>
                <a:spcPct val="100000"/>
              </a:lnSpc>
            </a:pP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明日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</a:p>
          <a:p>
            <a:pPr>
              <a:lnSpc>
                <a:spcPct val="100000"/>
              </a:lnSpc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朝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服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衣冠：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009015" y="1561465"/>
            <a:ext cx="68751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讽谏，用含蓄的话委婉地规劝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493520" y="200660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照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956560" y="252857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土地方圆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391285" y="296799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指责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012440" y="348996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指责讥刺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737360" y="3990975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偏爱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110740" y="4512945"/>
            <a:ext cx="393255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君主左右的近侍之臣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391285" y="494919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第二天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2216150" y="5471160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穿戴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39700" y="-192405"/>
            <a:ext cx="11637645" cy="6554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zh-CN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⒉</a:t>
            </a:r>
            <a:r>
              <a:rPr lang="zh-CN" altLang="en-US" sz="4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翻译下列句子：</a:t>
            </a:r>
          </a:p>
          <a:p>
            <a:pPr>
              <a:lnSpc>
                <a:spcPct val="200000"/>
              </a:lnSpc>
            </a:pPr>
            <a:r>
              <a:rPr lang="zh-CN" altLang="en-US" sz="48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君美甚，徐公何能及君也？</a:t>
            </a:r>
            <a:endParaRPr lang="en-US" altLang="zh-CN" sz="48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48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能谤讥于市朝，闻寡人之耳者，受下赏。</a:t>
            </a:r>
            <a:endParaRPr lang="en-US" altLang="zh-CN" sz="4800" b="1" dirty="0">
              <a:solidFill>
                <a:srgbClr val="C0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4800" b="1" dirty="0">
                <a:solidFill>
                  <a:srgbClr val="C0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期年之后，虽欲言，无可进者。</a:t>
            </a:r>
            <a:endParaRPr lang="en-US" altLang="zh-CN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14325" y="2583180"/>
            <a:ext cx="90995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您美丽极了，徐公怎么能比得上您呢</a:t>
            </a:r>
            <a:r>
              <a:rPr lang="en-US" altLang="zh-CN"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?</a:t>
            </a:r>
            <a:endParaRPr lang="zh-CN" altLang="en-US" sz="3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-90805" y="4018280"/>
            <a:ext cx="123640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28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能够在公共场所指责讥刺（寡人的）过失，并能使我的耳朵听到，得下等奖赏。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14325" y="5509260"/>
            <a:ext cx="108737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3200" b="1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满一年以后，即使有人想进言，也没有什么可进谏的了。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6204,&quot;width&quot;:493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2651</Words>
  <Application>Microsoft Office PowerPoint</Application>
  <PresentationFormat>宽屏</PresentationFormat>
  <Paragraphs>340</Paragraphs>
  <Slides>40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40</vt:i4>
      </vt:variant>
    </vt:vector>
  </HeadingPairs>
  <TitlesOfParts>
    <vt:vector size="55" baseType="lpstr">
      <vt:lpstr>华文行楷</vt:lpstr>
      <vt:lpstr>华文楷体</vt:lpstr>
      <vt:lpstr>楷体_GB2312</vt:lpstr>
      <vt:lpstr>宋体</vt:lpstr>
      <vt:lpstr>微软雅黑</vt:lpstr>
      <vt:lpstr>Arial</vt:lpstr>
      <vt:lpstr>Calibri</vt:lpstr>
      <vt:lpstr>Calibri Light</vt:lpstr>
      <vt:lpstr>Times New Roman</vt:lpstr>
      <vt:lpstr>Wingdings 2</vt:lpstr>
      <vt:lpstr>方正舒体</vt:lpstr>
      <vt:lpstr>黑体</vt:lpstr>
      <vt:lpstr>华文中宋</vt:lpstr>
      <vt:lpstr>Office 主题</vt:lpstr>
      <vt:lpstr>默认设计模板</vt:lpstr>
      <vt:lpstr>        唐朝名臣魏征曰：“以铜为镜，可以正衣冠；以史为镜，可以知兴亡；以人为镜，可以明得失。”历代君主要成就一番霸业，身边没有几位敢进谏言的大臣是不成的；而劝谏能否奏效，一要看做君王的是否贤明，二要看谏者是否注意了进谏的艺术，使“良药”既“爽于口”，又“利于病”。</vt:lpstr>
      <vt:lpstr>PowerPoint 演示文稿</vt:lpstr>
      <vt:lpstr>PowerPoint 演示文稿</vt:lpstr>
      <vt:lpstr>PowerPoint 演示文稿</vt:lpstr>
      <vt:lpstr>一、知人论世</vt:lpstr>
      <vt:lpstr>  《战国策》</vt:lpstr>
      <vt:lpstr>PowerPoint 演示文稿</vt:lpstr>
      <vt:lpstr>二、阅读课文，理解文意：</vt:lpstr>
      <vt:lpstr>PowerPoint 演示文稿</vt:lpstr>
      <vt:lpstr>三、疏通文意：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六、巩固练习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潇潇</dc:creator>
  <cp:lastModifiedBy>Dell</cp:lastModifiedBy>
  <cp:revision>60</cp:revision>
  <dcterms:created xsi:type="dcterms:W3CDTF">2015-05-05T08:02:00Z</dcterms:created>
  <dcterms:modified xsi:type="dcterms:W3CDTF">2021-02-24T23:41:50Z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