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644" r:id="rId2"/>
    <p:sldId id="645" r:id="rId3"/>
    <p:sldId id="646" r:id="rId4"/>
    <p:sldId id="647" r:id="rId5"/>
    <p:sldId id="648" r:id="rId6"/>
    <p:sldId id="649" r:id="rId7"/>
    <p:sldId id="650" r:id="rId8"/>
    <p:sldId id="651" r:id="rId9"/>
    <p:sldId id="652" r:id="rId10"/>
    <p:sldId id="653" r:id="rId11"/>
    <p:sldId id="654" r:id="rId12"/>
    <p:sldId id="655" r:id="rId13"/>
    <p:sldId id="656" r:id="rId14"/>
    <p:sldId id="657" r:id="rId15"/>
    <p:sldId id="662" r:id="rId16"/>
    <p:sldId id="663" r:id="rId17"/>
    <p:sldId id="664" r:id="rId18"/>
    <p:sldId id="665" r:id="rId19"/>
    <p:sldId id="666" r:id="rId20"/>
    <p:sldId id="667" r:id="rId21"/>
    <p:sldId id="668" r:id="rId22"/>
    <p:sldId id="670" r:id="rId23"/>
    <p:sldId id="669" r:id="rId24"/>
    <p:sldId id="671" r:id="rId25"/>
    <p:sldId id="672" r:id="rId26"/>
    <p:sldId id="673" r:id="rId27"/>
    <p:sldId id="674" r:id="rId28"/>
    <p:sldId id="675" r:id="rId29"/>
    <p:sldId id="676" r:id="rId30"/>
    <p:sldId id="677" r:id="rId31"/>
    <p:sldId id="678" r:id="rId32"/>
    <p:sldId id="679" r:id="rId33"/>
    <p:sldId id="680" r:id="rId34"/>
    <p:sldId id="681" r:id="rId35"/>
    <p:sldId id="682" r:id="rId36"/>
    <p:sldId id="683" r:id="rId37"/>
    <p:sldId id="684" r:id="rId38"/>
    <p:sldId id="685" r:id="rId39"/>
    <p:sldId id="686" r:id="rId40"/>
    <p:sldId id="687" r:id="rId41"/>
    <p:sldId id="688" r:id="rId4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1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FFCC99"/>
    <a:srgbClr val="FF9933"/>
    <a:srgbClr val="FFFFCC"/>
    <a:srgbClr val="CCFFCC"/>
    <a:srgbClr val="FFCC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 varScale="1">
        <p:scale>
          <a:sx n="67" d="100"/>
          <a:sy n="67" d="100"/>
        </p:scale>
        <p:origin x="1470" y="72"/>
      </p:cViewPr>
      <p:guideLst>
        <p:guide orient="horz" pos="2160"/>
        <p:guide pos="29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t>‹#›</a:t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2 Grammar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12155" y="341376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Grammar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endParaRPr kumimoji="0" lang="en-US" altLang="zh-CN" sz="4400" b="1" i="0" u="none" strike="noStrike" kern="0" cap="none" spc="0" normalizeH="0" baseline="0" noProof="0" dirty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8460" y="981710"/>
            <a:ext cx="838644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2  Daily life </a:t>
            </a:r>
          </a:p>
        </p:txBody>
      </p:sp>
      <p:pic>
        <p:nvPicPr>
          <p:cNvPr id="4" name="图片 3" descr="240497-1411160SG184"/>
          <p:cNvPicPr>
            <a:picLocks noChangeAspect="1"/>
          </p:cNvPicPr>
          <p:nvPr/>
        </p:nvPicPr>
        <p:blipFill>
          <a:blip r:embed="rId2"/>
          <a:srcRect b="5376"/>
          <a:stretch>
            <a:fillRect/>
          </a:stretch>
        </p:blipFill>
        <p:spPr>
          <a:xfrm>
            <a:off x="378460" y="2446020"/>
            <a:ext cx="5235575" cy="33045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1"/>
          <p:cNvSpPr>
            <a:spLocks noGrp="1"/>
          </p:cNvSpPr>
          <p:nvPr>
            <p:ph type="title"/>
          </p:nvPr>
        </p:nvSpPr>
        <p:spPr>
          <a:xfrm>
            <a:off x="2771775" y="672148"/>
            <a:ext cx="3538538" cy="59944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观察这些句子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590915" cy="275971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1. She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keeps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a diary every day.</a:t>
            </a: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2. I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enjoy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learning about different places in the world.</a:t>
            </a: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3. The Sun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rises 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in the east.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4. The Earth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goes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around the Sun.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图片 1" descr="38b1OOOPIC8d"/>
          <p:cNvPicPr>
            <a:picLocks noChangeAspect="1"/>
          </p:cNvPicPr>
          <p:nvPr/>
        </p:nvPicPr>
        <p:blipFill>
          <a:blip r:embed="rId2"/>
          <a:srcRect b="8223"/>
          <a:stretch>
            <a:fillRect/>
          </a:stretch>
        </p:blipFill>
        <p:spPr>
          <a:xfrm>
            <a:off x="5042535" y="4379595"/>
            <a:ext cx="3299460" cy="204851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4535" y="2360295"/>
            <a:ext cx="4537075" cy="43821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755650" y="1628775"/>
            <a:ext cx="5111750" cy="3415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The Simple Present Tense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Box 5"/>
          <p:cNvSpPr txBox="1"/>
          <p:nvPr/>
        </p:nvSpPr>
        <p:spPr>
          <a:xfrm>
            <a:off x="498793" y="2562860"/>
            <a:ext cx="8001000" cy="1470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My mother </a:t>
            </a:r>
            <a:r>
              <a:rPr lang="en-US" altLang="zh-CN" sz="2800" b="1" u="sng" dirty="0">
                <a:latin typeface="Times New Roman" panose="02020603050405020304" pitchFamily="18" charset="0"/>
              </a:rPr>
              <a:t>get</a:t>
            </a:r>
            <a:r>
              <a:rPr lang="en-US" altLang="zh-CN" sz="2800" b="1" u="sng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 u="sng" dirty="0">
                <a:latin typeface="Times New Roman" panose="02020603050405020304" pitchFamily="18" charset="0"/>
              </a:rPr>
              <a:t> up </a:t>
            </a:r>
            <a:r>
              <a:rPr lang="en-US" altLang="zh-CN" sz="2800" b="1" dirty="0">
                <a:latin typeface="Times New Roman" panose="02020603050405020304" pitchFamily="18" charset="0"/>
              </a:rPr>
              <a:t>at 6 o'clock </a:t>
            </a:r>
            <a:r>
              <a:rPr lang="en-US" altLang="zh-CN" sz="2800" b="1" u="sng" dirty="0">
                <a:solidFill>
                  <a:srgbClr val="002060"/>
                </a:solidFill>
                <a:latin typeface="Times New Roman" panose="02020603050405020304" pitchFamily="18" charset="0"/>
              </a:rPr>
              <a:t>every day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</a:rPr>
              <a:t>and </a:t>
            </a:r>
            <a:r>
              <a:rPr lang="en-US" altLang="zh-CN" sz="2800" b="1" u="sng" dirty="0">
                <a:latin typeface="Times New Roman" panose="02020603050405020304" pitchFamily="18" charset="0"/>
              </a:rPr>
              <a:t>ha</a:t>
            </a:r>
            <a:r>
              <a:rPr lang="en-US" altLang="zh-CN" sz="2800" b="1" u="sng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</a:rPr>
              <a:t>breakfast at 6:30 a.m.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9222" name="Rectangle 1"/>
          <p:cNvSpPr/>
          <p:nvPr/>
        </p:nvSpPr>
        <p:spPr>
          <a:xfrm>
            <a:off x="1902460" y="909956"/>
            <a:ext cx="53975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 The simple present tense</a:t>
            </a:r>
          </a:p>
        </p:txBody>
      </p:sp>
      <p:sp>
        <p:nvSpPr>
          <p:cNvPr id="9223" name="Rectangle 2"/>
          <p:cNvSpPr/>
          <p:nvPr/>
        </p:nvSpPr>
        <p:spPr>
          <a:xfrm>
            <a:off x="151130" y="1423035"/>
            <a:ext cx="834898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eaLnBrk="0" hangingPunct="0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We use the simple present tense to talk about regular </a:t>
            </a:r>
          </a:p>
          <a:p>
            <a:pPr algn="l" eaLnBrk="0" hangingPunct="0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actions.</a:t>
            </a:r>
          </a:p>
        </p:txBody>
      </p:sp>
      <p:pic>
        <p:nvPicPr>
          <p:cNvPr id="922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0" y="4208463"/>
            <a:ext cx="2817813" cy="26495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165" y="1392555"/>
            <a:ext cx="8281670" cy="3350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10243" name="矩形 4"/>
          <p:cNvSpPr/>
          <p:nvPr/>
        </p:nvSpPr>
        <p:spPr>
          <a:xfrm>
            <a:off x="536258" y="1634808"/>
            <a:ext cx="928687" cy="3107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I</a:t>
            </a: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You</a:t>
            </a:r>
          </a:p>
          <a:p>
            <a:pPr eaLnBrk="0" hangingPunct="0"/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We</a:t>
            </a: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They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4" name="矩形 6"/>
          <p:cNvSpPr/>
          <p:nvPr/>
        </p:nvSpPr>
        <p:spPr>
          <a:xfrm>
            <a:off x="1464945" y="2375535"/>
            <a:ext cx="367601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play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guitar.</a:t>
            </a: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do not play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</a:t>
            </a: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guitar.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5" name="矩形 8"/>
          <p:cNvSpPr/>
          <p:nvPr/>
        </p:nvSpPr>
        <p:spPr>
          <a:xfrm>
            <a:off x="4581525" y="1979295"/>
            <a:ext cx="85217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He</a:t>
            </a: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She</a:t>
            </a: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It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6" name="矩形 10"/>
          <p:cNvSpPr/>
          <p:nvPr/>
        </p:nvSpPr>
        <p:spPr>
          <a:xfrm>
            <a:off x="5631180" y="1875155"/>
            <a:ext cx="28790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play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s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guitar.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do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es</a:t>
            </a:r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not play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guitar.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go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es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to the park.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do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es</a:t>
            </a:r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not go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to the park.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7" name="TextBox 9"/>
          <p:cNvSpPr txBox="1"/>
          <p:nvPr/>
        </p:nvSpPr>
        <p:spPr>
          <a:xfrm>
            <a:off x="859155" y="870585"/>
            <a:ext cx="51123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1. Statements:</a:t>
            </a:r>
          </a:p>
        </p:txBody>
      </p:sp>
      <p:sp>
        <p:nvSpPr>
          <p:cNvPr id="11273" name="TextBox 11"/>
          <p:cNvSpPr txBox="1">
            <a:spLocks noChangeArrowheads="1"/>
          </p:cNvSpPr>
          <p:nvPr/>
        </p:nvSpPr>
        <p:spPr bwMode="auto">
          <a:xfrm>
            <a:off x="156210" y="5226050"/>
            <a:ext cx="8353425" cy="95313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5999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Pay attention to the third-person singular form of the verb</a:t>
            </a:r>
            <a:r>
              <a:rPr kumimoji="0" lang="zh-CN" altLang="en-US" sz="2800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3255" y="1229995"/>
            <a:ext cx="7827645" cy="1790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11267" name="TextBox 3"/>
          <p:cNvSpPr txBox="1"/>
          <p:nvPr/>
        </p:nvSpPr>
        <p:spPr>
          <a:xfrm>
            <a:off x="1714500" y="1340803"/>
            <a:ext cx="8572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you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we</a:t>
            </a: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they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68" name="矩形 6"/>
          <p:cNvSpPr/>
          <p:nvPr/>
        </p:nvSpPr>
        <p:spPr>
          <a:xfrm>
            <a:off x="928688" y="1857375"/>
            <a:ext cx="5556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11269" name="矩形 9"/>
          <p:cNvSpPr/>
          <p:nvPr/>
        </p:nvSpPr>
        <p:spPr>
          <a:xfrm>
            <a:off x="2721610" y="1756093"/>
            <a:ext cx="126619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play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 the </a:t>
            </a: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guitar?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0" name="矩形 14"/>
          <p:cNvSpPr/>
          <p:nvPr/>
        </p:nvSpPr>
        <p:spPr>
          <a:xfrm>
            <a:off x="4524375" y="1940878"/>
            <a:ext cx="8096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Does</a:t>
            </a:r>
          </a:p>
        </p:txBody>
      </p:sp>
      <p:sp>
        <p:nvSpPr>
          <p:cNvPr id="11271" name="矩形 16"/>
          <p:cNvSpPr/>
          <p:nvPr/>
        </p:nvSpPr>
        <p:spPr>
          <a:xfrm>
            <a:off x="5524818" y="1710690"/>
            <a:ext cx="64293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she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it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2" name="矩形 18"/>
          <p:cNvSpPr/>
          <p:nvPr/>
        </p:nvSpPr>
        <p:spPr>
          <a:xfrm>
            <a:off x="6382385" y="1710690"/>
            <a:ext cx="23018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play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 the guitar?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go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 to the park?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3" name="TextBox 19"/>
          <p:cNvSpPr txBox="1"/>
          <p:nvPr/>
        </p:nvSpPr>
        <p:spPr>
          <a:xfrm>
            <a:off x="642303" y="695643"/>
            <a:ext cx="515143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Arial" panose="020B0604020202020204" pitchFamily="34" charset="0"/>
              </a:rPr>
              <a:t>2. Questions and answers:</a:t>
            </a:r>
          </a:p>
        </p:txBody>
      </p:sp>
      <p:sp>
        <p:nvSpPr>
          <p:cNvPr id="11274" name="Rectangle 11"/>
          <p:cNvSpPr/>
          <p:nvPr/>
        </p:nvSpPr>
        <p:spPr>
          <a:xfrm>
            <a:off x="965200" y="3797300"/>
            <a:ext cx="4927600" cy="9398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5" name="Line 21"/>
          <p:cNvSpPr/>
          <p:nvPr/>
        </p:nvSpPr>
        <p:spPr>
          <a:xfrm>
            <a:off x="1585913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76" name="Line 22"/>
          <p:cNvSpPr/>
          <p:nvPr/>
        </p:nvSpPr>
        <p:spPr>
          <a:xfrm>
            <a:off x="2195513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77" name="Line 23"/>
          <p:cNvSpPr/>
          <p:nvPr/>
        </p:nvSpPr>
        <p:spPr>
          <a:xfrm>
            <a:off x="1585913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78" name="Line 24"/>
          <p:cNvSpPr/>
          <p:nvPr/>
        </p:nvSpPr>
        <p:spPr>
          <a:xfrm>
            <a:off x="3378200" y="423068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9" name="Line 25"/>
          <p:cNvSpPr/>
          <p:nvPr/>
        </p:nvSpPr>
        <p:spPr>
          <a:xfrm>
            <a:off x="3987800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0" name="Line 27"/>
          <p:cNvSpPr/>
          <p:nvPr/>
        </p:nvSpPr>
        <p:spPr>
          <a:xfrm>
            <a:off x="2195513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1" name="Line 29"/>
          <p:cNvSpPr/>
          <p:nvPr/>
        </p:nvSpPr>
        <p:spPr>
          <a:xfrm>
            <a:off x="3987800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2" name="Line 30"/>
          <p:cNvSpPr/>
          <p:nvPr/>
        </p:nvSpPr>
        <p:spPr>
          <a:xfrm>
            <a:off x="3378200" y="466248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83" name="Line 31"/>
          <p:cNvSpPr/>
          <p:nvPr/>
        </p:nvSpPr>
        <p:spPr>
          <a:xfrm>
            <a:off x="4597400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4" name="Line 33"/>
          <p:cNvSpPr/>
          <p:nvPr/>
        </p:nvSpPr>
        <p:spPr>
          <a:xfrm>
            <a:off x="4597400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pic>
        <p:nvPicPr>
          <p:cNvPr id="11285" name="Picture 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620" y="3429000"/>
            <a:ext cx="7828915" cy="201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11286" name="矩形 49"/>
          <p:cNvSpPr/>
          <p:nvPr/>
        </p:nvSpPr>
        <p:spPr>
          <a:xfrm>
            <a:off x="928688" y="3643313"/>
            <a:ext cx="7143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Yes,</a:t>
            </a: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No,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87" name="TextBox 50"/>
          <p:cNvSpPr txBox="1"/>
          <p:nvPr/>
        </p:nvSpPr>
        <p:spPr>
          <a:xfrm>
            <a:off x="1714500" y="3429000"/>
            <a:ext cx="8572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you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we</a:t>
            </a: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they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88" name="矩形 52"/>
          <p:cNvSpPr/>
          <p:nvPr/>
        </p:nvSpPr>
        <p:spPr>
          <a:xfrm>
            <a:off x="2857500" y="3643313"/>
            <a:ext cx="150018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do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don't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89" name="矩形 53"/>
          <p:cNvSpPr/>
          <p:nvPr/>
        </p:nvSpPr>
        <p:spPr>
          <a:xfrm>
            <a:off x="4572000" y="3694113"/>
            <a:ext cx="7143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Yes,</a:t>
            </a: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No,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90" name="矩形 54"/>
          <p:cNvSpPr/>
          <p:nvPr/>
        </p:nvSpPr>
        <p:spPr>
          <a:xfrm>
            <a:off x="5643880" y="3797300"/>
            <a:ext cx="64293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she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it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91" name="矩形 55"/>
          <p:cNvSpPr/>
          <p:nvPr/>
        </p:nvSpPr>
        <p:spPr>
          <a:xfrm>
            <a:off x="6643688" y="3643313"/>
            <a:ext cx="15001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does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doesn't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92" name="TextBox 56"/>
          <p:cNvSpPr txBox="1"/>
          <p:nvPr/>
        </p:nvSpPr>
        <p:spPr>
          <a:xfrm>
            <a:off x="0" y="5569585"/>
            <a:ext cx="9144000" cy="460375"/>
          </a:xfrm>
          <a:prstGeom prst="rect">
            <a:avLst/>
          </a:prstGeom>
          <a:solidFill>
            <a:srgbClr val="B3A2C7"/>
          </a:solidFill>
          <a:ln w="9525">
            <a:noFill/>
          </a:ln>
        </p:spPr>
        <p:txBody>
          <a:bodyPr>
            <a:spAutoFit/>
          </a:bodyPr>
          <a:lstStyle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圆角矩形 5"/>
          <p:cNvSpPr>
            <a:spLocks noChangeArrowheads="1"/>
          </p:cNvSpPr>
          <p:nvPr/>
        </p:nvSpPr>
        <p:spPr bwMode="auto">
          <a:xfrm>
            <a:off x="785813" y="1283970"/>
            <a:ext cx="2786063" cy="10715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5400" cmpd="sng">
            <a:solidFill>
              <a:srgbClr val="385D8A"/>
            </a:solidFill>
            <a:rou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Work out the rule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1" name="矩形 4"/>
          <p:cNvSpPr>
            <a:spLocks noChangeArrowheads="1"/>
          </p:cNvSpPr>
          <p:nvPr/>
        </p:nvSpPr>
        <p:spPr bwMode="auto">
          <a:xfrm>
            <a:off x="827088" y="1774508"/>
            <a:ext cx="7705725" cy="3322955"/>
          </a:xfrm>
          <a:prstGeom prst="rect">
            <a:avLst/>
          </a:prstGeom>
          <a:solidFill>
            <a:srgbClr val="B7DEE8"/>
          </a:solidFill>
          <a:ln w="28575">
            <a:solidFill>
              <a:srgbClr val="376092"/>
            </a:solidFill>
            <a:miter lim="800000"/>
          </a:ln>
          <a:effectLst>
            <a:outerShdw dist="38100" algn="ctr" rotWithShape="0">
              <a:srgbClr val="000000">
                <a:alpha val="35999"/>
              </a:srgbClr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In statements, we add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-s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or ________ to verbs after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he/she/it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In questions, we use ________ before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I/you/we/they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and ________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before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he/she/it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2" name="矩形 7"/>
          <p:cNvSpPr/>
          <p:nvPr/>
        </p:nvSpPr>
        <p:spPr>
          <a:xfrm>
            <a:off x="5168583" y="2012315"/>
            <a:ext cx="6864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-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矩形 8"/>
          <p:cNvSpPr/>
          <p:nvPr/>
        </p:nvSpPr>
        <p:spPr>
          <a:xfrm>
            <a:off x="4292600" y="3250565"/>
            <a:ext cx="5581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12294" name="矩形 9"/>
          <p:cNvSpPr/>
          <p:nvPr/>
        </p:nvSpPr>
        <p:spPr>
          <a:xfrm>
            <a:off x="3802063" y="3772535"/>
            <a:ext cx="8547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</a:p>
        </p:txBody>
      </p:sp>
      <p:pic>
        <p:nvPicPr>
          <p:cNvPr id="12295" name="图片 6" descr="未标题-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9915" y="5220970"/>
            <a:ext cx="1457960" cy="15544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1430973" y="1076643"/>
            <a:ext cx="6048375" cy="1063625"/>
          </a:xfrm>
        </p:spPr>
        <p:txBody>
          <a:bodyPr wrap="square" lIns="0" tIns="45720" rIns="0" bIns="0" anchor="b"/>
          <a:lstStyle/>
          <a:p>
            <a:pPr algn="ctr" eaLnBrk="1" hangingPunct="1"/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The Simple Present Tense </a:t>
            </a:r>
            <a:b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一般现在时</a:t>
            </a:r>
          </a:p>
        </p:txBody>
      </p:sp>
      <p:sp>
        <p:nvSpPr>
          <p:cNvPr id="14338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186690" y="2376805"/>
            <a:ext cx="8537575" cy="2848610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1. 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表示目前阶段经常发生的动作或存在的状态。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2. 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表示客观真理。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3.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时间标志：every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...always, usually, often, sometimes, seldom, never, 次数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/>
          <p:nvPr/>
        </p:nvSpPr>
        <p:spPr>
          <a:xfrm>
            <a:off x="527368" y="265113"/>
            <a:ext cx="8315325" cy="69805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1.be动词的一般现在时</a:t>
            </a:r>
          </a:p>
          <a:p>
            <a:pPr>
              <a:lnSpc>
                <a:spcPct val="10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肯定句：主语 + be + 其他</a:t>
            </a:r>
          </a:p>
          <a:p>
            <a:pPr>
              <a:lnSpc>
                <a:spcPct val="10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否定句：主语 + be + not + 其他</a:t>
            </a:r>
          </a:p>
          <a:p>
            <a:pPr>
              <a:lnSpc>
                <a:spcPct val="10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一般疑问句：be + 主语 + 其它？</a:t>
            </a:r>
          </a:p>
          <a:p>
            <a:pPr>
              <a:lnSpc>
                <a:spcPct val="10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肯定回答：Yes，主语+be 否定回答：No，主语+be+not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玛丽是一个学生。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Mary is a student.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玛丽不是一个学生。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Mary isn't a student.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玛丽是一个学生吗？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 Mary a student?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是的，她是。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5. 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不， 她不是。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Yes, she is.		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No, she isn't.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</a:p>
          <a:p>
            <a:pPr>
              <a:lnSpc>
                <a:spcPct val="90000"/>
              </a:lnSpc>
            </a:pP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56785" y="3233420"/>
            <a:ext cx="3305810" cy="181483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注意：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主语是</a:t>
            </a:r>
            <a:r>
              <a:rPr lang="zh-CN" altLang="en-US" sz="2800" u="sng">
                <a:latin typeface="Times New Roman" panose="02020603050405020304" pitchFamily="18" charset="0"/>
              </a:rPr>
              <a:t>单数</a:t>
            </a:r>
            <a:r>
              <a:rPr lang="zh-CN" altLang="en-US" sz="2800">
                <a:latin typeface="Times New Roman" panose="02020603050405020304" pitchFamily="18" charset="0"/>
              </a:rPr>
              <a:t>时，用is，主语是</a:t>
            </a:r>
            <a:r>
              <a:rPr lang="zh-CN" altLang="en-US" sz="2800" u="sng">
                <a:latin typeface="Times New Roman" panose="02020603050405020304" pitchFamily="18" charset="0"/>
              </a:rPr>
              <a:t>复数</a:t>
            </a:r>
            <a:r>
              <a:rPr lang="zh-CN" altLang="en-US" sz="2800">
                <a:latin typeface="Times New Roman" panose="02020603050405020304" pitchFamily="18" charset="0"/>
              </a:rPr>
              <a:t>时，用are，主语是</a:t>
            </a:r>
            <a:r>
              <a:rPr lang="zh-CN" altLang="en-US" sz="2800" u="sng">
                <a:latin typeface="Times New Roman" panose="02020603050405020304" pitchFamily="18" charset="0"/>
              </a:rPr>
              <a:t>I</a:t>
            </a:r>
            <a:r>
              <a:rPr lang="zh-CN" altLang="en-US" sz="2800">
                <a:latin typeface="Times New Roman" panose="02020603050405020304" pitchFamily="18" charset="0"/>
              </a:rPr>
              <a:t>，用am。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/>
          <p:nvPr/>
        </p:nvSpPr>
        <p:spPr>
          <a:xfrm>
            <a:off x="506413" y="653098"/>
            <a:ext cx="8315325" cy="59004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.实义动词的一般现在时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肯定句：主语＋实义动词＋其他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否定句：主语 + 助动词（do/does）+not +实义动词原形 + 其他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一般疑问句：助动词 + 主语 + 动词原形 + 其它？</a:t>
            </a:r>
          </a:p>
          <a:p>
            <a:pPr>
              <a:lnSpc>
                <a:spcPct val="9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肯定回答：Yes, 主语+ do/does.否定回答：No, 主语+do not/does not.</a:t>
            </a: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玛丽每天阅读。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Mary reads books every day.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玛丽不是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每天阅读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Mary doesn't read books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every day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玛丽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每天阅读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吗？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 Mary read books every day?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是的，她是。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5. 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不， 她不是。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Yes, she does.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No, she doesn't.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64530" y="3023235"/>
            <a:ext cx="3305810" cy="26765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注意：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当主语为第三人称单数时，实义动词要加s或者es。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助动词后用动词原形。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>
            <a:spLocks noChangeArrowheads="1"/>
          </p:cNvSpPr>
          <p:nvPr/>
        </p:nvSpPr>
        <p:spPr bwMode="auto">
          <a:xfrm>
            <a:off x="3444558" y="357188"/>
            <a:ext cx="182499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Exercise</a:t>
            </a:r>
          </a:p>
        </p:txBody>
      </p:sp>
      <p:sp>
        <p:nvSpPr>
          <p:cNvPr id="13315" name="TextBox 2"/>
          <p:cNvSpPr txBox="1"/>
          <p:nvPr/>
        </p:nvSpPr>
        <p:spPr>
          <a:xfrm>
            <a:off x="428625" y="1002348"/>
            <a:ext cx="785812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buClrTx/>
              <a:buSzTx/>
              <a:buFontTx/>
              <a:defRPr/>
            </a:pPr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Change the following verbs into their third-person singular forms.</a:t>
            </a:r>
          </a:p>
        </p:txBody>
      </p:sp>
      <p:graphicFrame>
        <p:nvGraphicFramePr>
          <p:cNvPr id="14340" name="Group 4"/>
          <p:cNvGraphicFramePr>
            <a:graphicFrameLocks noGrp="1"/>
          </p:cNvGraphicFramePr>
          <p:nvPr/>
        </p:nvGraphicFramePr>
        <p:xfrm>
          <a:off x="857250" y="2000250"/>
          <a:ext cx="6096000" cy="457200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listen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talk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352" name="右箭头 4"/>
          <p:cNvSpPr/>
          <p:nvPr/>
        </p:nvSpPr>
        <p:spPr>
          <a:xfrm>
            <a:off x="2643188" y="2284413"/>
            <a:ext cx="4786312" cy="857250"/>
          </a:xfrm>
          <a:prstGeom prst="rightArrow">
            <a:avLst>
              <a:gd name="adj1" fmla="val 50000"/>
              <a:gd name="adj2" fmla="val 49991"/>
            </a:avLst>
          </a:prstGeom>
          <a:solidFill>
            <a:srgbClr val="FFFF99"/>
          </a:solidFill>
          <a:ln w="25400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We add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 after most verbs. </a:t>
            </a:r>
            <a:endParaRPr lang="zh-CN" altLang="en-US" sz="2400" b="1" dirty="0">
              <a:solidFill>
                <a:srgbClr val="1E1C1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3" name="TextBox 5"/>
          <p:cNvSpPr txBox="1"/>
          <p:nvPr/>
        </p:nvSpPr>
        <p:spPr>
          <a:xfrm>
            <a:off x="2714625" y="2000250"/>
            <a:ext cx="12144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listen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4" name="TextBox 6"/>
          <p:cNvSpPr txBox="1"/>
          <p:nvPr/>
        </p:nvSpPr>
        <p:spPr>
          <a:xfrm>
            <a:off x="5715000" y="2000250"/>
            <a:ext cx="12144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talk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4355" name="Group 19"/>
          <p:cNvGraphicFramePr>
            <a:graphicFrameLocks noGrp="1"/>
          </p:cNvGraphicFramePr>
          <p:nvPr/>
        </p:nvGraphicFramePr>
        <p:xfrm>
          <a:off x="1143000" y="3143250"/>
          <a:ext cx="7000875" cy="1000126"/>
        </p:xfrm>
        <a:graphic>
          <a:graphicData uri="http://schemas.openxmlformats.org/drawingml/2006/table">
            <a:tbl>
              <a:tblPr/>
              <a:tblGrid>
                <a:gridCol w="1166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6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68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68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68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pass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push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mix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go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378" name="TextBox 9"/>
          <p:cNvSpPr txBox="1"/>
          <p:nvPr/>
        </p:nvSpPr>
        <p:spPr>
          <a:xfrm>
            <a:off x="2492375" y="3643313"/>
            <a:ext cx="121443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mix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79" name="TextBox 14"/>
          <p:cNvSpPr txBox="1"/>
          <p:nvPr/>
        </p:nvSpPr>
        <p:spPr>
          <a:xfrm>
            <a:off x="2420938" y="3140075"/>
            <a:ext cx="121443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pass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0" name="TextBox 15"/>
          <p:cNvSpPr txBox="1"/>
          <p:nvPr/>
        </p:nvSpPr>
        <p:spPr>
          <a:xfrm>
            <a:off x="4725988" y="3140075"/>
            <a:ext cx="121443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push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1" name="TextBox 16"/>
          <p:cNvSpPr txBox="1"/>
          <p:nvPr/>
        </p:nvSpPr>
        <p:spPr>
          <a:xfrm>
            <a:off x="7000875" y="3143250"/>
            <a:ext cx="12858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watch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2" name="TextBox 17"/>
          <p:cNvSpPr txBox="1"/>
          <p:nvPr/>
        </p:nvSpPr>
        <p:spPr>
          <a:xfrm>
            <a:off x="4794250" y="3614738"/>
            <a:ext cx="8572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go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3" name="TextBox 18"/>
          <p:cNvSpPr txBox="1"/>
          <p:nvPr/>
        </p:nvSpPr>
        <p:spPr>
          <a:xfrm>
            <a:off x="7243763" y="3614738"/>
            <a:ext cx="8572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do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4" name="右箭头 19"/>
          <p:cNvSpPr/>
          <p:nvPr/>
        </p:nvSpPr>
        <p:spPr>
          <a:xfrm>
            <a:off x="1143000" y="3872230"/>
            <a:ext cx="7715250" cy="128587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25400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We usually add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-es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after verbs ending in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-x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-o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-ch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 -sh.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1E1C1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4385" name="Group 49"/>
          <p:cNvGraphicFramePr>
            <a:graphicFrameLocks noGrp="1"/>
          </p:cNvGraphicFramePr>
          <p:nvPr/>
        </p:nvGraphicFramePr>
        <p:xfrm>
          <a:off x="1071563" y="5000625"/>
          <a:ext cx="6096000" cy="457200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397" name="TextBox 21"/>
          <p:cNvSpPr txBox="1"/>
          <p:nvPr/>
        </p:nvSpPr>
        <p:spPr>
          <a:xfrm>
            <a:off x="2857500" y="5000625"/>
            <a:ext cx="12858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fl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ies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98" name="TextBox 22"/>
          <p:cNvSpPr txBox="1"/>
          <p:nvPr/>
        </p:nvSpPr>
        <p:spPr>
          <a:xfrm>
            <a:off x="5786438" y="5000625"/>
            <a:ext cx="12858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stud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ies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99" name="右箭头 23"/>
          <p:cNvSpPr/>
          <p:nvPr/>
        </p:nvSpPr>
        <p:spPr>
          <a:xfrm>
            <a:off x="884238" y="5157788"/>
            <a:ext cx="7000875" cy="1285875"/>
          </a:xfrm>
          <a:prstGeom prst="rightArrow">
            <a:avLst>
              <a:gd name="adj1" fmla="val 50000"/>
              <a:gd name="adj2" fmla="val 50008"/>
            </a:avLst>
          </a:prstGeom>
          <a:solidFill>
            <a:srgbClr val="FFFF99"/>
          </a:solidFill>
          <a:ln w="25400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We usually change the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-y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into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and add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-es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to the words ending in a consonant and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-y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.</a:t>
            </a:r>
            <a:endParaRPr lang="zh-CN" altLang="en-US" sz="2400" b="1" dirty="0">
              <a:solidFill>
                <a:srgbClr val="1E1C1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4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4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2" grpId="0" bldLvl="0" animBg="1"/>
      <p:bldP spid="14353" grpId="0"/>
      <p:bldP spid="14354" grpId="0"/>
      <p:bldP spid="14378" grpId="0"/>
      <p:bldP spid="14379" grpId="0"/>
      <p:bldP spid="14380" grpId="0"/>
      <p:bldP spid="14381" grpId="0"/>
      <p:bldP spid="14382" grpId="0"/>
      <p:bldP spid="14383" grpId="0"/>
      <p:bldP spid="14384" grpId="0" bldLvl="0" animBg="1"/>
      <p:bldP spid="14397" grpId="0"/>
      <p:bldP spid="14398" grpId="0"/>
      <p:bldP spid="1439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文本占位符 6146"/>
          <p:cNvSpPr>
            <a:spLocks noGrp="1"/>
          </p:cNvSpPr>
          <p:nvPr>
            <p:ph type="body" idx="1"/>
          </p:nvPr>
        </p:nvSpPr>
        <p:spPr>
          <a:xfrm>
            <a:off x="273050" y="1430020"/>
            <a:ext cx="8566150" cy="4225925"/>
          </a:xfrm>
        </p:spPr>
        <p:txBody>
          <a:bodyPr wrap="square"/>
          <a:lstStyle/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talk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forget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hope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stop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perform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		</a:t>
            </a:r>
            <a:r>
              <a:rPr lang="en-US" altLang="zh-CN" sz="2800" dirty="0">
                <a:latin typeface="Times New Roman" panose="02020603050405020304" pitchFamily="18" charset="0"/>
              </a:rPr>
              <a:t>play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say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buy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 			worry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fly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study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like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make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take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love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recite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become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come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drive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shine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leave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wake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ride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write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6146" name="标题 6145"/>
          <p:cNvSpPr>
            <a:spLocks noGrp="1"/>
          </p:cNvSpPr>
          <p:nvPr>
            <p:ph type="title"/>
          </p:nvPr>
        </p:nvSpPr>
        <p:spPr>
          <a:xfrm>
            <a:off x="457200" y="591820"/>
            <a:ext cx="8229600" cy="838200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给出下列动词的第三人称单数 </a:t>
            </a:r>
          </a:p>
        </p:txBody>
      </p:sp>
      <p:sp>
        <p:nvSpPr>
          <p:cNvPr id="6148" name="文本框 6147"/>
          <p:cNvSpPr txBox="1"/>
          <p:nvPr/>
        </p:nvSpPr>
        <p:spPr>
          <a:xfrm>
            <a:off x="949960" y="1497330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talks</a:t>
            </a:r>
          </a:p>
        </p:txBody>
      </p:sp>
      <p:sp>
        <p:nvSpPr>
          <p:cNvPr id="6150" name="文本框 6149"/>
          <p:cNvSpPr txBox="1"/>
          <p:nvPr/>
        </p:nvSpPr>
        <p:spPr>
          <a:xfrm>
            <a:off x="3962400" y="1497330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forgets</a:t>
            </a:r>
          </a:p>
        </p:txBody>
      </p:sp>
      <p:sp>
        <p:nvSpPr>
          <p:cNvPr id="6151" name="文本框 6150"/>
          <p:cNvSpPr txBox="1"/>
          <p:nvPr/>
        </p:nvSpPr>
        <p:spPr>
          <a:xfrm>
            <a:off x="7543800" y="150177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hopes</a:t>
            </a:r>
          </a:p>
        </p:txBody>
      </p:sp>
      <p:sp>
        <p:nvSpPr>
          <p:cNvPr id="6152" name="文本框 6151"/>
          <p:cNvSpPr txBox="1"/>
          <p:nvPr/>
        </p:nvSpPr>
        <p:spPr>
          <a:xfrm>
            <a:off x="958850" y="2035175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stops</a:t>
            </a:r>
          </a:p>
        </p:txBody>
      </p:sp>
      <p:sp>
        <p:nvSpPr>
          <p:cNvPr id="6154" name="文本框 6153"/>
          <p:cNvSpPr txBox="1"/>
          <p:nvPr/>
        </p:nvSpPr>
        <p:spPr>
          <a:xfrm>
            <a:off x="4191000" y="2035175"/>
            <a:ext cx="2057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performs</a:t>
            </a:r>
          </a:p>
        </p:txBody>
      </p:sp>
      <p:sp>
        <p:nvSpPr>
          <p:cNvPr id="6155" name="文本框 6154"/>
          <p:cNvSpPr txBox="1"/>
          <p:nvPr/>
        </p:nvSpPr>
        <p:spPr>
          <a:xfrm>
            <a:off x="7543800" y="2005330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plays</a:t>
            </a:r>
          </a:p>
        </p:txBody>
      </p:sp>
      <p:sp>
        <p:nvSpPr>
          <p:cNvPr id="6156" name="文本框 6155"/>
          <p:cNvSpPr txBox="1"/>
          <p:nvPr/>
        </p:nvSpPr>
        <p:spPr>
          <a:xfrm>
            <a:off x="878205" y="2573020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says</a:t>
            </a:r>
          </a:p>
        </p:txBody>
      </p:sp>
      <p:sp>
        <p:nvSpPr>
          <p:cNvPr id="6157" name="文本框 6156"/>
          <p:cNvSpPr txBox="1"/>
          <p:nvPr/>
        </p:nvSpPr>
        <p:spPr>
          <a:xfrm>
            <a:off x="3733800" y="254317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buys</a:t>
            </a:r>
          </a:p>
        </p:txBody>
      </p:sp>
      <p:sp>
        <p:nvSpPr>
          <p:cNvPr id="6158" name="文本框 6157"/>
          <p:cNvSpPr txBox="1"/>
          <p:nvPr/>
        </p:nvSpPr>
        <p:spPr>
          <a:xfrm>
            <a:off x="7568565" y="2573020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worries</a:t>
            </a:r>
          </a:p>
        </p:txBody>
      </p:sp>
      <p:sp>
        <p:nvSpPr>
          <p:cNvPr id="6159" name="文本框 6158"/>
          <p:cNvSpPr txBox="1"/>
          <p:nvPr/>
        </p:nvSpPr>
        <p:spPr>
          <a:xfrm>
            <a:off x="936625" y="3039110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flies</a:t>
            </a:r>
          </a:p>
        </p:txBody>
      </p:sp>
      <p:sp>
        <p:nvSpPr>
          <p:cNvPr id="6160" name="文本框 6159"/>
          <p:cNvSpPr txBox="1"/>
          <p:nvPr/>
        </p:nvSpPr>
        <p:spPr>
          <a:xfrm>
            <a:off x="3810000" y="303911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studies</a:t>
            </a:r>
          </a:p>
        </p:txBody>
      </p:sp>
      <p:sp>
        <p:nvSpPr>
          <p:cNvPr id="6161" name="文本框 6160"/>
          <p:cNvSpPr txBox="1"/>
          <p:nvPr/>
        </p:nvSpPr>
        <p:spPr>
          <a:xfrm>
            <a:off x="7324090" y="303911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likes</a:t>
            </a:r>
          </a:p>
        </p:txBody>
      </p:sp>
      <p:sp>
        <p:nvSpPr>
          <p:cNvPr id="6162" name="文本框 6161"/>
          <p:cNvSpPr txBox="1"/>
          <p:nvPr/>
        </p:nvSpPr>
        <p:spPr>
          <a:xfrm>
            <a:off x="1111250" y="3572510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makes</a:t>
            </a:r>
          </a:p>
        </p:txBody>
      </p:sp>
      <p:sp>
        <p:nvSpPr>
          <p:cNvPr id="6163" name="文本框 6162"/>
          <p:cNvSpPr txBox="1"/>
          <p:nvPr/>
        </p:nvSpPr>
        <p:spPr>
          <a:xfrm>
            <a:off x="3886200" y="350710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takes</a:t>
            </a:r>
          </a:p>
        </p:txBody>
      </p:sp>
      <p:sp>
        <p:nvSpPr>
          <p:cNvPr id="6164" name="文本框 6163"/>
          <p:cNvSpPr txBox="1"/>
          <p:nvPr/>
        </p:nvSpPr>
        <p:spPr>
          <a:xfrm>
            <a:off x="7391400" y="3578860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loves</a:t>
            </a:r>
          </a:p>
        </p:txBody>
      </p:sp>
      <p:sp>
        <p:nvSpPr>
          <p:cNvPr id="6166" name="文本框 6165"/>
          <p:cNvSpPr txBox="1"/>
          <p:nvPr/>
        </p:nvSpPr>
        <p:spPr>
          <a:xfrm>
            <a:off x="1133475" y="407479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recites</a:t>
            </a:r>
          </a:p>
        </p:txBody>
      </p:sp>
      <p:sp>
        <p:nvSpPr>
          <p:cNvPr id="6167" name="文本框 6166"/>
          <p:cNvSpPr txBox="1"/>
          <p:nvPr/>
        </p:nvSpPr>
        <p:spPr>
          <a:xfrm>
            <a:off x="4199890" y="4080510"/>
            <a:ext cx="1905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becomes</a:t>
            </a:r>
          </a:p>
        </p:txBody>
      </p:sp>
      <p:sp>
        <p:nvSpPr>
          <p:cNvPr id="6168" name="文本框 6167"/>
          <p:cNvSpPr txBox="1"/>
          <p:nvPr/>
        </p:nvSpPr>
        <p:spPr>
          <a:xfrm>
            <a:off x="7543800" y="4080510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comes</a:t>
            </a:r>
          </a:p>
        </p:txBody>
      </p:sp>
      <p:sp>
        <p:nvSpPr>
          <p:cNvPr id="6169" name="文本框 6168"/>
          <p:cNvSpPr txBox="1"/>
          <p:nvPr/>
        </p:nvSpPr>
        <p:spPr>
          <a:xfrm>
            <a:off x="1057275" y="4582795"/>
            <a:ext cx="1676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drives</a:t>
            </a:r>
          </a:p>
        </p:txBody>
      </p:sp>
      <p:sp>
        <p:nvSpPr>
          <p:cNvPr id="6170" name="文本框 6169"/>
          <p:cNvSpPr txBox="1"/>
          <p:nvPr/>
        </p:nvSpPr>
        <p:spPr>
          <a:xfrm>
            <a:off x="3886200" y="457454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shines</a:t>
            </a:r>
          </a:p>
        </p:txBody>
      </p:sp>
      <p:sp>
        <p:nvSpPr>
          <p:cNvPr id="6171" name="文本框 6170"/>
          <p:cNvSpPr txBox="1"/>
          <p:nvPr/>
        </p:nvSpPr>
        <p:spPr>
          <a:xfrm>
            <a:off x="7467600" y="458279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leaves</a:t>
            </a:r>
          </a:p>
        </p:txBody>
      </p:sp>
      <p:sp>
        <p:nvSpPr>
          <p:cNvPr id="6172" name="文本框 6171"/>
          <p:cNvSpPr txBox="1"/>
          <p:nvPr/>
        </p:nvSpPr>
        <p:spPr>
          <a:xfrm>
            <a:off x="1057275" y="508254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wakes</a:t>
            </a:r>
          </a:p>
        </p:txBody>
      </p:sp>
      <p:sp>
        <p:nvSpPr>
          <p:cNvPr id="6173" name="文本框 6172"/>
          <p:cNvSpPr txBox="1"/>
          <p:nvPr/>
        </p:nvSpPr>
        <p:spPr>
          <a:xfrm>
            <a:off x="3771900" y="5082540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rides</a:t>
            </a:r>
          </a:p>
        </p:txBody>
      </p:sp>
      <p:sp>
        <p:nvSpPr>
          <p:cNvPr id="6174" name="文本框 6173"/>
          <p:cNvSpPr txBox="1"/>
          <p:nvPr/>
        </p:nvSpPr>
        <p:spPr>
          <a:xfrm>
            <a:off x="7467600" y="508254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writes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  <p:bldP spid="6151" grpId="0"/>
      <p:bldP spid="6152" grpId="0"/>
      <p:bldP spid="6154" grpId="0"/>
      <p:bldP spid="6155" grpId="0"/>
      <p:bldP spid="6156" grpId="0"/>
      <p:bldP spid="6157" grpId="0"/>
      <p:bldP spid="6158" grpId="0"/>
      <p:bldP spid="6159" grpId="0"/>
      <p:bldP spid="6160" grpId="0"/>
      <p:bldP spid="6161" grpId="0"/>
      <p:bldP spid="6162" grpId="0"/>
      <p:bldP spid="6163" grpId="0"/>
      <p:bldP spid="6164" grpId="0"/>
      <p:bldP spid="6166" grpId="0"/>
      <p:bldP spid="6166" grpId="1"/>
      <p:bldP spid="6167" grpId="0"/>
      <p:bldP spid="6168" grpId="0"/>
      <p:bldP spid="6169" grpId="0"/>
      <p:bldP spid="6170" grpId="0"/>
      <p:bldP spid="6171" grpId="0"/>
      <p:bldP spid="6172" grpId="0"/>
      <p:bldP spid="6173" grpId="0"/>
      <p:bldP spid="61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09245" y="528320"/>
            <a:ext cx="8630285" cy="5944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</a:rPr>
              <a:t>肯定句          一般疑问句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be动词的一般现在时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:   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一调二改三问号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一调：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即把句中的be动词调到主语前；</a:t>
            </a:r>
          </a:p>
          <a:p>
            <a:pPr algn="l">
              <a:lnSpc>
                <a:spcPct val="90000"/>
              </a:lnSpc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二改：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改换主语称谓，即将句中的主语I my mine we our ours等第一人称分别改为相应的第二人称you your yours等；</a:t>
            </a:r>
          </a:p>
          <a:p>
            <a:pPr algn="l">
              <a:lnSpc>
                <a:spcPct val="90000"/>
              </a:lnSpc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三问号：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句末的句号改为问号 。</a:t>
            </a:r>
          </a:p>
          <a:p>
            <a:pPr algn="l">
              <a:lnSpc>
                <a:spcPct val="90000"/>
              </a:lnSpc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</a:p>
          <a:p>
            <a:pPr algn="l">
              <a:lnSpc>
                <a:spcPct val="90000"/>
              </a:lnSpc>
              <a:buNone/>
            </a:pP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Mary is good at singing.</a:t>
            </a:r>
          </a:p>
          <a:p>
            <a:pPr algn="l">
              <a:lnSpc>
                <a:spcPct val="90000"/>
              </a:lnSpc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</a:p>
          <a:p>
            <a:pPr algn="l">
              <a:lnSpc>
                <a:spcPct val="9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Is</a:t>
            </a: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Mary good at singing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?</a:t>
            </a:r>
          </a:p>
          <a:p>
            <a:pPr algn="l">
              <a:lnSpc>
                <a:spcPct val="90000"/>
              </a:lnSpc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</a:p>
          <a:p>
            <a:pPr algn="l">
              <a:lnSpc>
                <a:spcPct val="90000"/>
              </a:lnSpc>
              <a:buNone/>
            </a:pP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I am a good student.</a:t>
            </a:r>
          </a:p>
          <a:p>
            <a:pPr algn="l">
              <a:lnSpc>
                <a:spcPct val="90000"/>
              </a:lnSpc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</a:p>
          <a:p>
            <a:pPr algn="l">
              <a:lnSpc>
                <a:spcPct val="9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Are you</a:t>
            </a: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a good student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？</a:t>
            </a:r>
            <a:endParaRPr lang="zh-CN" altLang="en-US" sz="2800">
              <a:solidFill>
                <a:schemeClr val="accent4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3845560" y="783590"/>
            <a:ext cx="617220" cy="13970"/>
          </a:xfrm>
          <a:prstGeom prst="straightConnector1">
            <a:avLst/>
          </a:prstGeom>
          <a:ln w="66675">
            <a:solidFill>
              <a:srgbClr val="FF0000"/>
            </a:solidFill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7" name="图片 6" descr="102027j9tur2ibkfbermm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630" y="3634105"/>
            <a:ext cx="3542665" cy="2343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09245" y="671830"/>
            <a:ext cx="841756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</a:rPr>
              <a:t>肯定句          一般疑问句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实义动词的一般现在时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:   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一加二改三问号</a:t>
            </a:r>
          </a:p>
          <a:p>
            <a:pPr algn="l"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一加：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即在句首加助动词Do或Does；</a:t>
            </a:r>
          </a:p>
          <a:p>
            <a:pPr algn="l"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二改：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1</a:t>
            </a: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. 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把谓语动词改为原形；2</a:t>
            </a: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. 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改换主语称谓；</a:t>
            </a:r>
          </a:p>
          <a:p>
            <a:pPr algn="l"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三问号：</a:t>
            </a: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句末的句号改为问号。</a:t>
            </a:r>
            <a:endParaRPr lang="zh-CN" altLang="en-US" sz="2800">
              <a:solidFill>
                <a:schemeClr val="accent4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3731895" y="895985"/>
            <a:ext cx="617220" cy="13970"/>
          </a:xfrm>
          <a:prstGeom prst="straightConnector1">
            <a:avLst/>
          </a:prstGeom>
          <a:ln w="66675">
            <a:solidFill>
              <a:srgbClr val="FF0000"/>
            </a:solidFill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3835400" y="3144520"/>
            <a:ext cx="489204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</a:p>
          <a:p>
            <a:pPr algn="l">
              <a:buNone/>
            </a:pP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Mary likes singing.</a:t>
            </a:r>
          </a:p>
          <a:p>
            <a:pPr algn="l"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</a:p>
          <a:p>
            <a:pPr algn="l"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Does</a:t>
            </a: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like</a:t>
            </a: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singing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?</a:t>
            </a:r>
          </a:p>
          <a:p>
            <a:pPr algn="l"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</a:p>
          <a:p>
            <a:pPr algn="l">
              <a:buNone/>
            </a:pP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I go to school by bus.</a:t>
            </a:r>
          </a:p>
          <a:p>
            <a:pPr algn="l">
              <a:buNone/>
            </a:pPr>
            <a:r>
              <a:rPr lang="zh-CN" altLang="en-US" sz="28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</a:p>
          <a:p>
            <a:pPr algn="l"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Do you</a:t>
            </a:r>
            <a:r>
              <a:rPr lang="en-US" altLang="zh-CN" sz="28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go to school by bus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？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6" name="图片 5" descr="U7000P1192DT201110061834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880" y="3316605"/>
            <a:ext cx="2642235" cy="2200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6385"/>
          <p:cNvSpPr>
            <a:spLocks noGrp="1"/>
          </p:cNvSpPr>
          <p:nvPr>
            <p:ph type="title"/>
          </p:nvPr>
        </p:nvSpPr>
        <p:spPr>
          <a:xfrm>
            <a:off x="457200" y="717550"/>
            <a:ext cx="8229600" cy="685800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按照要求改写句子 </a:t>
            </a:r>
          </a:p>
        </p:txBody>
      </p:sp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>
          <a:xfrm>
            <a:off x="457200" y="1555750"/>
            <a:ext cx="8229600" cy="353695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Daniel watches TV every evening.(</a:t>
            </a:r>
            <a:r>
              <a:rPr lang="zh-CN" altLang="en-US" sz="2800" dirty="0">
                <a:latin typeface="Times New Roman" panose="02020603050405020304" pitchFamily="18" charset="0"/>
              </a:rPr>
              <a:t>改为否定句</a:t>
            </a:r>
            <a:r>
              <a:rPr lang="en-US" altLang="zh-CN" sz="2800" dirty="0">
                <a:latin typeface="Times New Roman" panose="02020603050405020304" pitchFamily="18" charset="0"/>
              </a:rPr>
              <a:t>) </a:t>
            </a: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I do my homework every day.(</a:t>
            </a:r>
            <a:r>
              <a:rPr lang="zh-CN" altLang="en-US" sz="2800" dirty="0">
                <a:latin typeface="Times New Roman" panose="02020603050405020304" pitchFamily="18" charset="0"/>
              </a:rPr>
              <a:t>改为一般疑问句，并作否定回答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She likes milk.(</a:t>
            </a:r>
            <a:r>
              <a:rPr lang="zh-CN" altLang="en-US" sz="2800" dirty="0">
                <a:latin typeface="Times New Roman" panose="02020603050405020304" pitchFamily="18" charset="0"/>
              </a:rPr>
              <a:t>改为一般疑问句，并作肯定回答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16388" name="文本框 16387"/>
          <p:cNvSpPr txBox="1"/>
          <p:nvPr/>
        </p:nvSpPr>
        <p:spPr>
          <a:xfrm>
            <a:off x="800100" y="2078990"/>
            <a:ext cx="7010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Daniel doesn't watch TV every evening.</a:t>
            </a:r>
          </a:p>
        </p:txBody>
      </p:sp>
      <p:sp>
        <p:nvSpPr>
          <p:cNvPr id="16389" name="文本框 16388"/>
          <p:cNvSpPr txBox="1"/>
          <p:nvPr/>
        </p:nvSpPr>
        <p:spPr>
          <a:xfrm>
            <a:off x="762000" y="3536950"/>
            <a:ext cx="7086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 you do your homework every day?</a:t>
            </a:r>
          </a:p>
        </p:txBody>
      </p:sp>
      <p:sp>
        <p:nvSpPr>
          <p:cNvPr id="16390" name="文本框 16389"/>
          <p:cNvSpPr txBox="1"/>
          <p:nvPr/>
        </p:nvSpPr>
        <p:spPr>
          <a:xfrm>
            <a:off x="800100" y="4056380"/>
            <a:ext cx="3657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No, I don't.</a:t>
            </a:r>
          </a:p>
        </p:txBody>
      </p:sp>
      <p:sp>
        <p:nvSpPr>
          <p:cNvPr id="16392" name="文本框 16391"/>
          <p:cNvSpPr txBox="1"/>
          <p:nvPr/>
        </p:nvSpPr>
        <p:spPr>
          <a:xfrm>
            <a:off x="762000" y="5128260"/>
            <a:ext cx="3429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 she like milk?</a:t>
            </a:r>
          </a:p>
        </p:txBody>
      </p:sp>
      <p:sp>
        <p:nvSpPr>
          <p:cNvPr id="16393" name="文本框 16392"/>
          <p:cNvSpPr txBox="1"/>
          <p:nvPr/>
        </p:nvSpPr>
        <p:spPr>
          <a:xfrm>
            <a:off x="800100" y="5647690"/>
            <a:ext cx="3352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Yes, she does.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2" grpId="0"/>
      <p:bldP spid="1639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7409"/>
          <p:cNvSpPr>
            <a:spLocks noGrp="1"/>
          </p:cNvSpPr>
          <p:nvPr>
            <p:ph type="title"/>
          </p:nvPr>
        </p:nvSpPr>
        <p:spPr>
          <a:xfrm>
            <a:off x="457200" y="861060"/>
            <a:ext cx="8229600" cy="685800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按照要求改写句子 </a:t>
            </a:r>
          </a:p>
        </p:txBody>
      </p:sp>
      <p:sp>
        <p:nvSpPr>
          <p:cNvPr id="17412" name="文本占位符 17411"/>
          <p:cNvSpPr>
            <a:spLocks noGrp="1"/>
          </p:cNvSpPr>
          <p:nvPr>
            <p:ph type="body" idx="1"/>
          </p:nvPr>
        </p:nvSpPr>
        <p:spPr>
          <a:xfrm>
            <a:off x="457200" y="1546860"/>
            <a:ext cx="8229600" cy="353695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Amy likes playing computer games.(</a:t>
            </a:r>
            <a:r>
              <a:rPr lang="zh-CN" altLang="en-US" sz="2800" dirty="0">
                <a:latin typeface="Times New Roman" panose="02020603050405020304" pitchFamily="18" charset="0"/>
              </a:rPr>
              <a:t>改为一般疑问句，并作否定回答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She is always a good student.(</a:t>
            </a:r>
            <a:r>
              <a:rPr lang="zh-CN" altLang="en-US" sz="2800" dirty="0">
                <a:latin typeface="Times New Roman" panose="02020603050405020304" pitchFamily="18" charset="0"/>
                <a:sym typeface="+mn-ea"/>
              </a:rPr>
              <a:t>改为一般疑问句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)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6. He speaks English very well.(</a:t>
            </a:r>
            <a:r>
              <a:rPr lang="zh-CN" altLang="en-US" sz="2800" dirty="0">
                <a:latin typeface="Times New Roman" panose="02020603050405020304" pitchFamily="18" charset="0"/>
              </a:rPr>
              <a:t>改为否定句</a:t>
            </a:r>
            <a:r>
              <a:rPr lang="en-US" altLang="zh-CN" sz="2800" dirty="0">
                <a:latin typeface="Times New Roman" panose="02020603050405020304" pitchFamily="18" charset="0"/>
              </a:rPr>
              <a:t>) </a:t>
            </a:r>
          </a:p>
        </p:txBody>
      </p:sp>
      <p:sp>
        <p:nvSpPr>
          <p:cNvPr id="17413" name="文本框 17412"/>
          <p:cNvSpPr txBox="1"/>
          <p:nvPr/>
        </p:nvSpPr>
        <p:spPr>
          <a:xfrm>
            <a:off x="762000" y="2475230"/>
            <a:ext cx="7315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 Amy like playing computer games?</a:t>
            </a:r>
          </a:p>
        </p:txBody>
      </p:sp>
      <p:sp>
        <p:nvSpPr>
          <p:cNvPr id="17414" name="文本框 17413"/>
          <p:cNvSpPr txBox="1"/>
          <p:nvPr/>
        </p:nvSpPr>
        <p:spPr>
          <a:xfrm>
            <a:off x="833755" y="2994660"/>
            <a:ext cx="472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No, she doesn't.</a:t>
            </a:r>
          </a:p>
        </p:txBody>
      </p:sp>
      <p:sp>
        <p:nvSpPr>
          <p:cNvPr id="17416" name="文本框 17415"/>
          <p:cNvSpPr txBox="1"/>
          <p:nvPr/>
        </p:nvSpPr>
        <p:spPr>
          <a:xfrm>
            <a:off x="876300" y="5194300"/>
            <a:ext cx="6629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He doesn't speak English very well.</a:t>
            </a:r>
          </a:p>
        </p:txBody>
      </p:sp>
      <p:sp>
        <p:nvSpPr>
          <p:cNvPr id="18439" name="文本框 18438"/>
          <p:cNvSpPr txBox="1"/>
          <p:nvPr/>
        </p:nvSpPr>
        <p:spPr>
          <a:xfrm>
            <a:off x="876300" y="4039870"/>
            <a:ext cx="6934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Is she always a good student?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6" grpId="0"/>
      <p:bldP spid="184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457200" y="848678"/>
            <a:ext cx="8229600" cy="868362"/>
          </a:xfrm>
        </p:spPr>
        <p:txBody>
          <a:bodyPr anchor="ctr"/>
          <a:lstStyle/>
          <a:p>
            <a:pPr algn="l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用括号内动词的适当形式填空 </a:t>
            </a:r>
          </a:p>
        </p:txBody>
      </p:sp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>
          <a:xfrm>
            <a:off x="228600" y="1717040"/>
            <a:ext cx="8686800" cy="28448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He often ________(have) dinner at home.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Daniel and Tommy _______(be) in Class One.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We _____________(not watch) TV on Monday.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Nick ___________(not go) to the zoo on Sunday.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_____ they _______(like) the World Cup?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6. What _______they often _______(do) on Saturdays?</a:t>
            </a:r>
          </a:p>
        </p:txBody>
      </p:sp>
      <p:sp>
        <p:nvSpPr>
          <p:cNvPr id="9220" name="文本框 9219"/>
          <p:cNvSpPr txBox="1"/>
          <p:nvPr/>
        </p:nvSpPr>
        <p:spPr>
          <a:xfrm>
            <a:off x="2075180" y="1717040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has</a:t>
            </a:r>
          </a:p>
        </p:txBody>
      </p:sp>
      <p:sp>
        <p:nvSpPr>
          <p:cNvPr id="9221" name="文本框 9220"/>
          <p:cNvSpPr txBox="1"/>
          <p:nvPr/>
        </p:nvSpPr>
        <p:spPr>
          <a:xfrm>
            <a:off x="3733800" y="213677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are</a:t>
            </a:r>
          </a:p>
        </p:txBody>
      </p:sp>
      <p:sp>
        <p:nvSpPr>
          <p:cNvPr id="9222" name="文本框 9221"/>
          <p:cNvSpPr txBox="1"/>
          <p:nvPr/>
        </p:nvSpPr>
        <p:spPr>
          <a:xfrm>
            <a:off x="1330325" y="2658745"/>
            <a:ext cx="2971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don't watch</a:t>
            </a:r>
          </a:p>
        </p:txBody>
      </p:sp>
      <p:sp>
        <p:nvSpPr>
          <p:cNvPr id="9224" name="文本框 9223"/>
          <p:cNvSpPr txBox="1"/>
          <p:nvPr/>
        </p:nvSpPr>
        <p:spPr>
          <a:xfrm>
            <a:off x="1621790" y="3052445"/>
            <a:ext cx="2514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doesn't go</a:t>
            </a:r>
          </a:p>
        </p:txBody>
      </p:sp>
      <p:sp>
        <p:nvSpPr>
          <p:cNvPr id="9225" name="文本框 9224"/>
          <p:cNvSpPr txBox="1"/>
          <p:nvPr/>
        </p:nvSpPr>
        <p:spPr>
          <a:xfrm>
            <a:off x="855980" y="3574415"/>
            <a:ext cx="1219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9226" name="文本框 9225"/>
          <p:cNvSpPr txBox="1"/>
          <p:nvPr/>
        </p:nvSpPr>
        <p:spPr>
          <a:xfrm>
            <a:off x="2625725" y="3574415"/>
            <a:ext cx="1676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like</a:t>
            </a:r>
          </a:p>
        </p:txBody>
      </p:sp>
      <p:sp>
        <p:nvSpPr>
          <p:cNvPr id="9227" name="文本框 9226"/>
          <p:cNvSpPr txBox="1"/>
          <p:nvPr/>
        </p:nvSpPr>
        <p:spPr>
          <a:xfrm>
            <a:off x="1911350" y="409638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9228" name="文本框 9227"/>
          <p:cNvSpPr txBox="1"/>
          <p:nvPr/>
        </p:nvSpPr>
        <p:spPr>
          <a:xfrm>
            <a:off x="4585970" y="4039870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4" grpId="0"/>
      <p:bldP spid="9225" grpId="0"/>
      <p:bldP spid="9226" grpId="0"/>
      <p:bldP spid="9227" grpId="0"/>
      <p:bldP spid="92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1265"/>
          <p:cNvSpPr>
            <a:spLocks noGrp="1"/>
          </p:cNvSpPr>
          <p:nvPr>
            <p:ph type="title"/>
          </p:nvPr>
        </p:nvSpPr>
        <p:spPr>
          <a:xfrm>
            <a:off x="457200" y="633413"/>
            <a:ext cx="8229600" cy="868362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用括号内动词的适当形式填空 </a:t>
            </a:r>
          </a:p>
        </p:txBody>
      </p:sp>
      <p:sp>
        <p:nvSpPr>
          <p:cNvPr id="11268" name="文本占位符 11267"/>
          <p:cNvSpPr>
            <a:spLocks noGrp="1"/>
          </p:cNvSpPr>
          <p:nvPr>
            <p:ph type="body" idx="1"/>
          </p:nvPr>
        </p:nvSpPr>
        <p:spPr>
          <a:xfrm>
            <a:off x="228600" y="1501775"/>
            <a:ext cx="8686800" cy="353695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7. _______ your parents _______(read) newspapers every day?</a:t>
            </a: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8. The girl _________(teach) us English on Sundays.</a:t>
            </a: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9. She and I ________(take) a walk together every evening.</a:t>
            </a: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10. There ________(be) some water in the bottle.</a:t>
            </a: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11. Mike _______(like) cooking.</a:t>
            </a: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12. They _______(have) the same hobby.</a:t>
            </a:r>
          </a:p>
        </p:txBody>
      </p:sp>
      <p:sp>
        <p:nvSpPr>
          <p:cNvPr id="11269" name="文本框 11268"/>
          <p:cNvSpPr txBox="1"/>
          <p:nvPr/>
        </p:nvSpPr>
        <p:spPr>
          <a:xfrm>
            <a:off x="1143000" y="150177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11270" name="文本框 11269"/>
          <p:cNvSpPr txBox="1"/>
          <p:nvPr/>
        </p:nvSpPr>
        <p:spPr>
          <a:xfrm>
            <a:off x="3977005" y="1501775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read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1995805" y="2486025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teaches</a:t>
            </a:r>
          </a:p>
        </p:txBody>
      </p:sp>
      <p:sp>
        <p:nvSpPr>
          <p:cNvPr id="11272" name="文本框 11271"/>
          <p:cNvSpPr txBox="1"/>
          <p:nvPr/>
        </p:nvSpPr>
        <p:spPr>
          <a:xfrm>
            <a:off x="2218690" y="3007995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take</a:t>
            </a:r>
          </a:p>
        </p:txBody>
      </p:sp>
      <p:sp>
        <p:nvSpPr>
          <p:cNvPr id="11273" name="文本框 11272"/>
          <p:cNvSpPr txBox="1"/>
          <p:nvPr/>
        </p:nvSpPr>
        <p:spPr>
          <a:xfrm>
            <a:off x="2218690" y="3529965"/>
            <a:ext cx="1828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</a:p>
        </p:txBody>
      </p:sp>
      <p:sp>
        <p:nvSpPr>
          <p:cNvPr id="11274" name="文本框 11273"/>
          <p:cNvSpPr txBox="1"/>
          <p:nvPr/>
        </p:nvSpPr>
        <p:spPr>
          <a:xfrm>
            <a:off x="1825625" y="393255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likes</a:t>
            </a:r>
          </a:p>
        </p:txBody>
      </p:sp>
      <p:sp>
        <p:nvSpPr>
          <p:cNvPr id="11275" name="文本框 11274"/>
          <p:cNvSpPr txBox="1"/>
          <p:nvPr/>
        </p:nvSpPr>
        <p:spPr>
          <a:xfrm>
            <a:off x="1680845" y="451675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  <p:bldP spid="11272" grpId="0"/>
      <p:bldP spid="11273" grpId="0"/>
      <p:bldP spid="11274" grpId="0"/>
      <p:bldP spid="112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9976" y="629320"/>
            <a:ext cx="8424614" cy="709613"/>
          </a:xfrm>
          <a:ln>
            <a:miter lim="800000"/>
          </a:ln>
          <a:effectLst/>
          <a:sp3d prstMaterial="plastic"/>
        </p:spPr>
        <p:txBody>
          <a:bodyPr vert="horz" wrap="square" lIns="91440" tIns="45720" rIns="91440" bIns="45720" numCol="1" anchor="t" anchorCtr="0" compatLnSpc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A1 Use the information in the article on Page 17 to complete the conversation below.</a:t>
            </a:r>
          </a:p>
        </p:txBody>
      </p:sp>
      <p:sp>
        <p:nvSpPr>
          <p:cNvPr id="14339" name="Text Box 3"/>
          <p:cNvSpPr txBox="1"/>
          <p:nvPr/>
        </p:nvSpPr>
        <p:spPr>
          <a:xfrm>
            <a:off x="539750" y="1773555"/>
            <a:ext cx="8064500" cy="46996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S1: (1)_______ Sam ______(go) to school by bus?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S2: No, he (2)________. He (3)______(go) to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school on foot.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S1: (4)______ Sam and his friends _____(play)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games during the morning break?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S2: Yes, they (5)______.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S1: What (6)______ Sam _____(do) after school?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S2: He (7)_______(take) part in the school band 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practice.</a:t>
            </a:r>
          </a:p>
        </p:txBody>
      </p:sp>
      <p:sp>
        <p:nvSpPr>
          <p:cNvPr id="13316" name="Text Box 4"/>
          <p:cNvSpPr txBox="1"/>
          <p:nvPr/>
        </p:nvSpPr>
        <p:spPr>
          <a:xfrm>
            <a:off x="1619250" y="1844675"/>
            <a:ext cx="14398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</a:p>
        </p:txBody>
      </p:sp>
      <p:sp>
        <p:nvSpPr>
          <p:cNvPr id="13317" name="Text Box 5"/>
          <p:cNvSpPr txBox="1"/>
          <p:nvPr/>
        </p:nvSpPr>
        <p:spPr>
          <a:xfrm>
            <a:off x="3862070" y="1773238"/>
            <a:ext cx="7207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</a:t>
            </a:r>
          </a:p>
        </p:txBody>
      </p:sp>
      <p:sp>
        <p:nvSpPr>
          <p:cNvPr id="13318" name="Text Box 6"/>
          <p:cNvSpPr txBox="1"/>
          <p:nvPr/>
        </p:nvSpPr>
        <p:spPr>
          <a:xfrm>
            <a:off x="2700338" y="2349500"/>
            <a:ext cx="16557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doesn't</a:t>
            </a:r>
          </a:p>
        </p:txBody>
      </p:sp>
      <p:sp>
        <p:nvSpPr>
          <p:cNvPr id="13319" name="Text Box 7"/>
          <p:cNvSpPr txBox="1"/>
          <p:nvPr/>
        </p:nvSpPr>
        <p:spPr>
          <a:xfrm>
            <a:off x="5219700" y="2276475"/>
            <a:ext cx="12239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goes</a:t>
            </a:r>
          </a:p>
        </p:txBody>
      </p:sp>
      <p:sp>
        <p:nvSpPr>
          <p:cNvPr id="13320" name="Text Box 8"/>
          <p:cNvSpPr txBox="1"/>
          <p:nvPr/>
        </p:nvSpPr>
        <p:spPr>
          <a:xfrm>
            <a:off x="1763713" y="3429000"/>
            <a:ext cx="8651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13321" name="Text Box 9"/>
          <p:cNvSpPr txBox="1"/>
          <p:nvPr/>
        </p:nvSpPr>
        <p:spPr>
          <a:xfrm>
            <a:off x="5657533" y="3363278"/>
            <a:ext cx="10810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play</a:t>
            </a:r>
          </a:p>
        </p:txBody>
      </p:sp>
      <p:sp>
        <p:nvSpPr>
          <p:cNvPr id="13322" name="Text Box 10"/>
          <p:cNvSpPr txBox="1"/>
          <p:nvPr/>
        </p:nvSpPr>
        <p:spPr>
          <a:xfrm>
            <a:off x="3132138" y="4437063"/>
            <a:ext cx="863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13323" name="Text Box 11"/>
          <p:cNvSpPr txBox="1"/>
          <p:nvPr/>
        </p:nvSpPr>
        <p:spPr>
          <a:xfrm>
            <a:off x="2555875" y="4941888"/>
            <a:ext cx="1079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</a:p>
        </p:txBody>
      </p:sp>
      <p:sp>
        <p:nvSpPr>
          <p:cNvPr id="13324" name="Text Box 12"/>
          <p:cNvSpPr txBox="1"/>
          <p:nvPr/>
        </p:nvSpPr>
        <p:spPr>
          <a:xfrm>
            <a:off x="4500563" y="4941888"/>
            <a:ext cx="9350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</a:p>
        </p:txBody>
      </p:sp>
      <p:sp>
        <p:nvSpPr>
          <p:cNvPr id="13325" name="Text Box 13"/>
          <p:cNvSpPr txBox="1"/>
          <p:nvPr/>
        </p:nvSpPr>
        <p:spPr>
          <a:xfrm>
            <a:off x="2195513" y="5445125"/>
            <a:ext cx="14398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takes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/>
      <p:bldP spid="13317" grpId="0" bldLvl="0"/>
      <p:bldP spid="13318" grpId="0" bldLvl="0"/>
      <p:bldP spid="13319" grpId="0" bldLvl="0"/>
      <p:bldP spid="13320" grpId="0" bldLvl="0"/>
      <p:bldP spid="13321" grpId="0" bldLvl="0"/>
      <p:bldP spid="13322" grpId="0" bldLvl="0"/>
      <p:bldP spid="13323" grpId="0" bldLvl="0"/>
      <p:bldP spid="13324" grpId="0" bldLvl="0"/>
      <p:bldP spid="13325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24577"/>
          <p:cNvSpPr>
            <a:spLocks noGrp="1"/>
          </p:cNvSpPr>
          <p:nvPr>
            <p:ph type="title"/>
          </p:nvPr>
        </p:nvSpPr>
        <p:spPr>
          <a:xfrm>
            <a:off x="457200" y="633413"/>
            <a:ext cx="8229600" cy="715962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改错 </a:t>
            </a:r>
          </a:p>
        </p:txBody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xfrm>
            <a:off x="457200" y="1425575"/>
            <a:ext cx="8229600" cy="465645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Is  your brother speak English?  </a:t>
            </a: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Does he likes going fishing?  </a:t>
            </a: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He like playing games after class.  </a:t>
            </a: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Mr. Wu </a:t>
            </a:r>
            <a:r>
              <a:rPr lang="en-US" altLang="zh-CN" sz="2800" dirty="0" err="1">
                <a:latin typeface="Times New Roman" panose="02020603050405020304" pitchFamily="18" charset="0"/>
              </a:rPr>
              <a:t>teachs</a:t>
            </a:r>
            <a:r>
              <a:rPr lang="en-US" altLang="zh-CN" sz="2800">
                <a:latin typeface="Times New Roman" panose="02020603050405020304" pitchFamily="18" charset="0"/>
              </a:rPr>
              <a:t> us English. </a:t>
            </a: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She don't do her homework on Sundays. </a:t>
            </a:r>
          </a:p>
        </p:txBody>
      </p:sp>
      <p:sp>
        <p:nvSpPr>
          <p:cNvPr id="24580" name="直接连接符 24579"/>
          <p:cNvSpPr/>
          <p:nvPr/>
        </p:nvSpPr>
        <p:spPr>
          <a:xfrm>
            <a:off x="716915" y="1882775"/>
            <a:ext cx="4572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1" name="文本框 24580"/>
          <p:cNvSpPr txBox="1"/>
          <p:nvPr/>
        </p:nvSpPr>
        <p:spPr>
          <a:xfrm>
            <a:off x="560070" y="1958975"/>
            <a:ext cx="9137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</a:p>
        </p:txBody>
      </p:sp>
      <p:sp>
        <p:nvSpPr>
          <p:cNvPr id="24582" name="直接连接符 24581"/>
          <p:cNvSpPr/>
          <p:nvPr/>
        </p:nvSpPr>
        <p:spPr>
          <a:xfrm>
            <a:off x="2021205" y="2949575"/>
            <a:ext cx="8382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3" name="文本框 24582"/>
          <p:cNvSpPr txBox="1"/>
          <p:nvPr/>
        </p:nvSpPr>
        <p:spPr>
          <a:xfrm>
            <a:off x="2092960" y="3025775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like</a:t>
            </a:r>
          </a:p>
        </p:txBody>
      </p:sp>
      <p:sp>
        <p:nvSpPr>
          <p:cNvPr id="24584" name="直接连接符 24583"/>
          <p:cNvSpPr/>
          <p:nvPr/>
        </p:nvSpPr>
        <p:spPr>
          <a:xfrm>
            <a:off x="1326515" y="3940175"/>
            <a:ext cx="6096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5" name="文本框 24584"/>
          <p:cNvSpPr txBox="1"/>
          <p:nvPr/>
        </p:nvSpPr>
        <p:spPr>
          <a:xfrm>
            <a:off x="1245870" y="4092575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likes</a:t>
            </a:r>
          </a:p>
        </p:txBody>
      </p:sp>
      <p:sp>
        <p:nvSpPr>
          <p:cNvPr id="24586" name="直接连接符 24585"/>
          <p:cNvSpPr/>
          <p:nvPr/>
        </p:nvSpPr>
        <p:spPr>
          <a:xfrm>
            <a:off x="1940560" y="5006975"/>
            <a:ext cx="12192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7" name="文本框 24586"/>
          <p:cNvSpPr txBox="1"/>
          <p:nvPr/>
        </p:nvSpPr>
        <p:spPr>
          <a:xfrm>
            <a:off x="1839595" y="5083175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teaches</a:t>
            </a:r>
          </a:p>
        </p:txBody>
      </p:sp>
      <p:sp>
        <p:nvSpPr>
          <p:cNvPr id="24588" name="直接连接符 24587"/>
          <p:cNvSpPr/>
          <p:nvPr/>
        </p:nvSpPr>
        <p:spPr>
          <a:xfrm>
            <a:off x="1407160" y="6073775"/>
            <a:ext cx="9144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9" name="文本框 24588"/>
          <p:cNvSpPr txBox="1"/>
          <p:nvPr/>
        </p:nvSpPr>
        <p:spPr>
          <a:xfrm>
            <a:off x="1250315" y="6149975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doesn't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3" grpId="0"/>
      <p:bldP spid="24585" grpId="0"/>
      <p:bldP spid="24587" grpId="0"/>
      <p:bldP spid="2458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图片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2997200"/>
            <a:ext cx="7704137" cy="3616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Rectangle 3"/>
          <p:cNvSpPr>
            <a:spLocks noGrp="1" noChangeArrowheads="1"/>
          </p:cNvSpPr>
          <p:nvPr/>
        </p:nvSpPr>
        <p:spPr bwMode="auto">
          <a:xfrm>
            <a:off x="827405" y="765175"/>
            <a:ext cx="7237095" cy="5035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Calibri" panose="020F0502020204030204" pitchFamily="34" charset="0"/>
              </a:rPr>
              <a:t>A2 In pairs, talk about the things in the box. 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55650" y="1412875"/>
            <a:ext cx="7416800" cy="1383665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200" kern="1200" cap="none" spc="0" normalizeH="0" baseline="0" noProof="0" dirty="0">
                <a:latin typeface="+mn-lt"/>
                <a:ea typeface="Arial Unicode MS" panose="020B0604020202020204" charset="-122"/>
                <a:cs typeface="+mn-cs"/>
              </a:rPr>
              <a:t>  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Arial Unicode MS" panose="020B0604020202020204" charset="-122"/>
                <a:cs typeface="+mn-cs"/>
              </a:rPr>
              <a:t>go to school by bus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Arial Unicode MS" panose="020B0604020202020204" charset="-122"/>
                <a:cs typeface="+mn-cs"/>
              </a:rPr>
              <a:t>  study Chinese, Maths and English in the morning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Arial Unicode MS" panose="020B0604020202020204" charset="-122"/>
                <a:cs typeface="+mn-cs"/>
              </a:rPr>
              <a:t>  take part in after-school activities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idx="1"/>
          </p:nvPr>
        </p:nvSpPr>
        <p:spPr>
          <a:xfrm>
            <a:off x="498158" y="773113"/>
            <a:ext cx="8147050" cy="569023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 you study Chinese, Maths and English in the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      morning?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I do./No, I don't.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Does Sam study Chinese, Maths and English in the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       morning?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he does.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 you take part in after-school activities?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I do./No, I don't.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Does Sam take part in after-school activities?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he does.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725488" y="1341438"/>
            <a:ext cx="79756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</a:p>
          <a:p>
            <a:pPr algn="ctr"/>
            <a:r>
              <a:rPr lang="en-US" altLang="zh-CN" sz="5400" b="1" dirty="0">
                <a:solidFill>
                  <a:srgbClr val="00B050"/>
                </a:solidFill>
                <a:latin typeface="Comic Sans MS" panose="030F0702030302020204" pitchFamily="66" charset="0"/>
                <a:sym typeface="+mn-ea"/>
              </a:rPr>
              <a:t>Adverbs and adverbial phrases of frequency</a:t>
            </a:r>
            <a:endParaRPr lang="zh-CN" altLang="en-US" sz="54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 </a:t>
            </a: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660" y="4236720"/>
            <a:ext cx="3417570" cy="22561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7" name="Group 3"/>
          <p:cNvGraphicFramePr>
            <a:graphicFrameLocks noGrp="1"/>
          </p:cNvGraphicFramePr>
          <p:nvPr/>
        </p:nvGraphicFramePr>
        <p:xfrm>
          <a:off x="684213" y="1989138"/>
          <a:ext cx="7256463" cy="4430713"/>
        </p:xfrm>
        <a:graphic>
          <a:graphicData uri="http://schemas.openxmlformats.org/drawingml/2006/table">
            <a:tbl>
              <a:tblPr/>
              <a:tblGrid>
                <a:gridCol w="3035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31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8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always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100%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9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usually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80-90%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often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60-70%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sometimes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seldom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10-20%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never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419" name="Text Box 35"/>
          <p:cNvSpPr txBox="1"/>
          <p:nvPr/>
        </p:nvSpPr>
        <p:spPr>
          <a:xfrm>
            <a:off x="6011863" y="2060575"/>
            <a:ext cx="1520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总是</a:t>
            </a:r>
          </a:p>
        </p:txBody>
      </p:sp>
      <p:sp>
        <p:nvSpPr>
          <p:cNvPr id="16420" name="Text Box 36"/>
          <p:cNvSpPr txBox="1"/>
          <p:nvPr/>
        </p:nvSpPr>
        <p:spPr>
          <a:xfrm>
            <a:off x="6011863" y="2852738"/>
            <a:ext cx="1520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通常</a:t>
            </a:r>
          </a:p>
        </p:txBody>
      </p:sp>
      <p:sp>
        <p:nvSpPr>
          <p:cNvPr id="16421" name="Text Box 37"/>
          <p:cNvSpPr txBox="1"/>
          <p:nvPr/>
        </p:nvSpPr>
        <p:spPr>
          <a:xfrm>
            <a:off x="6011863" y="3573463"/>
            <a:ext cx="15192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经常</a:t>
            </a:r>
          </a:p>
        </p:txBody>
      </p:sp>
      <p:sp>
        <p:nvSpPr>
          <p:cNvPr id="16422" name="Text Box 38"/>
          <p:cNvSpPr txBox="1"/>
          <p:nvPr/>
        </p:nvSpPr>
        <p:spPr>
          <a:xfrm>
            <a:off x="5950903" y="4292600"/>
            <a:ext cx="1520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有时</a:t>
            </a:r>
          </a:p>
        </p:txBody>
      </p:sp>
      <p:sp>
        <p:nvSpPr>
          <p:cNvPr id="16423" name="Text Box 39"/>
          <p:cNvSpPr txBox="1"/>
          <p:nvPr/>
        </p:nvSpPr>
        <p:spPr>
          <a:xfrm>
            <a:off x="5867400" y="5084763"/>
            <a:ext cx="28813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不常；很少</a:t>
            </a:r>
          </a:p>
        </p:txBody>
      </p:sp>
      <p:sp>
        <p:nvSpPr>
          <p:cNvPr id="16424" name="Text Box 40"/>
          <p:cNvSpPr txBox="1"/>
          <p:nvPr/>
        </p:nvSpPr>
        <p:spPr>
          <a:xfrm>
            <a:off x="6011863" y="5805488"/>
            <a:ext cx="15192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从不</a:t>
            </a:r>
          </a:p>
        </p:txBody>
      </p:sp>
      <p:sp>
        <p:nvSpPr>
          <p:cNvPr id="17446" name="TextBox 40"/>
          <p:cNvSpPr txBox="1"/>
          <p:nvPr/>
        </p:nvSpPr>
        <p:spPr>
          <a:xfrm>
            <a:off x="539750" y="765175"/>
            <a:ext cx="7416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B Adverbs and adverbial phrases of frequency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9" grpId="0" bldLvl="0"/>
      <p:bldP spid="16420" grpId="0" bldLvl="0"/>
      <p:bldP spid="16421" grpId="0" bldLvl="0"/>
      <p:bldP spid="16422" grpId="0" bldLvl="0"/>
      <p:bldP spid="16423" grpId="0" bldLvl="0"/>
      <p:bldP spid="16424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836613"/>
            <a:ext cx="8027988" cy="854075"/>
          </a:xfrm>
        </p:spPr>
        <p:txBody>
          <a:bodyPr vert="horz" wrap="square" lIns="91440" tIns="45720" rIns="91440" bIns="45720" numCol="1" anchor="t" anchorCtr="0" compatLnSpc="1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We use adverbs and adverbial phrases of frequency to talk about how often things happen.</a:t>
            </a:r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>
          <a:xfrm>
            <a:off x="684213" y="1844675"/>
            <a:ext cx="7631112" cy="136842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400" dirty="0"/>
              <a:t>I always/ usually/ often/sometimes/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400" dirty="0"/>
              <a:t>seldom/ never go to school on foot.</a:t>
            </a:r>
            <a:endParaRPr lang="en-US" altLang="zh-CN" sz="3400" dirty="0"/>
          </a:p>
        </p:txBody>
      </p:sp>
      <p:pic>
        <p:nvPicPr>
          <p:cNvPr id="18436" name="Picture 4" descr="QQ截图201208221326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3573463"/>
            <a:ext cx="8027988" cy="2582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/>
          <p:nvPr/>
        </p:nvSpPr>
        <p:spPr>
          <a:xfrm>
            <a:off x="205740" y="3299460"/>
            <a:ext cx="8794750" cy="2999740"/>
          </a:xfrm>
          <a:prstGeom prst="rect">
            <a:avLst/>
          </a:prstGeom>
          <a:solidFill>
            <a:srgbClr val="CCFFCC"/>
          </a:solidFill>
          <a:ln w="9525" cap="flat" cmpd="sng">
            <a:solidFill>
              <a:srgbClr val="66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Work out the rule: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1. Adverbs of frequency com</a:t>
            </a:r>
            <a:r>
              <a:rPr lang="en-US" altLang="zh-CN" sz="2800" dirty="0">
                <a:latin typeface="Times New Roman" panose="02020603050405020304" pitchFamily="18" charset="0"/>
              </a:rPr>
              <a:t>e (before/after) the main verbs.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2. Adverbial phrases of frequency often come (in the middle/at the end) of a sentence. Sometimes they come at the beginning.</a:t>
            </a:r>
          </a:p>
        </p:txBody>
      </p:sp>
      <p:sp>
        <p:nvSpPr>
          <p:cNvPr id="19459" name="Oval 3"/>
          <p:cNvSpPr/>
          <p:nvPr/>
        </p:nvSpPr>
        <p:spPr>
          <a:xfrm>
            <a:off x="4769485" y="4098925"/>
            <a:ext cx="936625" cy="51435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9460" name="Oval 4"/>
          <p:cNvSpPr/>
          <p:nvPr/>
        </p:nvSpPr>
        <p:spPr>
          <a:xfrm>
            <a:off x="1412875" y="5260975"/>
            <a:ext cx="1439863" cy="43180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68313" y="549910"/>
            <a:ext cx="6192838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Adverbial phrases of frequency</a:t>
            </a:r>
          </a:p>
        </p:txBody>
      </p:sp>
      <p:graphicFrame>
        <p:nvGraphicFramePr>
          <p:cNvPr id="19481" name="Group 25"/>
          <p:cNvGraphicFramePr>
            <a:graphicFrameLocks noGrp="1"/>
          </p:cNvGraphicFramePr>
          <p:nvPr>
            <p:ph idx="1"/>
          </p:nvPr>
        </p:nvGraphicFramePr>
        <p:xfrm>
          <a:off x="468313" y="1126173"/>
          <a:ext cx="8208912" cy="2060448"/>
        </p:xfrm>
        <a:graphic>
          <a:graphicData uri="http://schemas.openxmlformats.org/drawingml/2006/table">
            <a:tbl>
              <a:tblPr/>
              <a:tblGrid>
                <a:gridCol w="37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9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I go to the English Club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every day</a:t>
                      </a: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twice a week</a:t>
                      </a: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On Saturdays</a:t>
                      </a: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Once a month</a:t>
                      </a: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,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I go to the park.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  <p:bldP spid="19459" grpId="0" bldLvl="0" animBg="1"/>
      <p:bldP spid="19460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385763" y="794385"/>
            <a:ext cx="8218487" cy="725488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根据提示填空，用 once 和 twice 分别代表“一次”和“两次”。两次以上可用“基数词+times”来表示。</a:t>
            </a:r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>
          <a:xfrm>
            <a:off x="179388" y="2060575"/>
            <a:ext cx="8424862" cy="3277870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Mary tidies her room __________ a week. (</a:t>
            </a:r>
            <a:r>
              <a:rPr lang="en-US" altLang="zh-CN" sz="2800" i="1" dirty="0">
                <a:latin typeface="Times New Roman" panose="02020603050405020304" pitchFamily="18" charset="0"/>
              </a:rPr>
              <a:t>Everyday)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Bill tidies his room ________a week. (</a:t>
            </a:r>
            <a:r>
              <a:rPr lang="en-US" altLang="zh-CN" sz="2800" i="1" dirty="0">
                <a:latin typeface="Times New Roman" panose="02020603050405020304" pitchFamily="18" charset="0"/>
              </a:rPr>
              <a:t>except Sunday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Lily tidies her room _________ a week. (</a:t>
            </a:r>
            <a:r>
              <a:rPr lang="en-US" altLang="zh-CN" sz="2800" i="1" dirty="0">
                <a:latin typeface="Times New Roman" panose="02020603050405020304" pitchFamily="18" charset="0"/>
              </a:rPr>
              <a:t>Monday, Wednesday, Friday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Sam tidies his room ______ a week. (</a:t>
            </a:r>
            <a:r>
              <a:rPr lang="en-US" altLang="zh-CN" sz="2800" i="1" dirty="0">
                <a:latin typeface="Times New Roman" panose="02020603050405020304" pitchFamily="18" charset="0"/>
              </a:rPr>
              <a:t>Saturday, Sunday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Mike tidies his room ______ a week. (</a:t>
            </a:r>
            <a:r>
              <a:rPr lang="en-US" altLang="zh-CN" sz="2800" i="1" dirty="0">
                <a:latin typeface="Times New Roman" panose="02020603050405020304" pitchFamily="18" charset="0"/>
              </a:rPr>
              <a:t>Sunday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9940" name="Rectangle 4"/>
          <p:cNvSpPr/>
          <p:nvPr/>
        </p:nvSpPr>
        <p:spPr>
          <a:xfrm>
            <a:off x="3851275" y="2060575"/>
            <a:ext cx="22336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seven times</a:t>
            </a:r>
          </a:p>
        </p:txBody>
      </p:sp>
      <p:sp>
        <p:nvSpPr>
          <p:cNvPr id="39941" name="Rectangle 5"/>
          <p:cNvSpPr/>
          <p:nvPr/>
        </p:nvSpPr>
        <p:spPr>
          <a:xfrm>
            <a:off x="3563938" y="2565400"/>
            <a:ext cx="14585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six times</a:t>
            </a:r>
          </a:p>
        </p:txBody>
      </p:sp>
      <p:sp>
        <p:nvSpPr>
          <p:cNvPr id="39942" name="Rectangle 6"/>
          <p:cNvSpPr/>
          <p:nvPr/>
        </p:nvSpPr>
        <p:spPr>
          <a:xfrm>
            <a:off x="3563938" y="3141663"/>
            <a:ext cx="17545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three times</a:t>
            </a:r>
          </a:p>
        </p:txBody>
      </p:sp>
      <p:sp>
        <p:nvSpPr>
          <p:cNvPr id="39943" name="Rectangle 7"/>
          <p:cNvSpPr/>
          <p:nvPr/>
        </p:nvSpPr>
        <p:spPr>
          <a:xfrm>
            <a:off x="3779838" y="4149725"/>
            <a:ext cx="9537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twice</a:t>
            </a:r>
          </a:p>
        </p:txBody>
      </p:sp>
      <p:sp>
        <p:nvSpPr>
          <p:cNvPr id="39944" name="Rectangle 8"/>
          <p:cNvSpPr/>
          <p:nvPr/>
        </p:nvSpPr>
        <p:spPr>
          <a:xfrm>
            <a:off x="3675380" y="4795838"/>
            <a:ext cx="8547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once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  <p:bldP spid="39942" grpId="0"/>
      <p:bldP spid="39943" grpId="0"/>
      <p:bldP spid="3994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:\Users\Administrator\Desktop\ppt图片\打扫女孩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4071938"/>
            <a:ext cx="4500562" cy="2786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Rectangle 2"/>
          <p:cNvSpPr>
            <a:spLocks noGrp="1"/>
          </p:cNvSpPr>
          <p:nvPr>
            <p:ph type="title"/>
          </p:nvPr>
        </p:nvSpPr>
        <p:spPr>
          <a:xfrm>
            <a:off x="468313" y="908050"/>
            <a:ext cx="6624637" cy="652463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根据上述句子进行对话。</a:t>
            </a:r>
          </a:p>
        </p:txBody>
      </p:sp>
      <p:sp>
        <p:nvSpPr>
          <p:cNvPr id="21508" name="Rectangle 3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301879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S1: </a:t>
            </a:r>
            <a:r>
              <a:rPr lang="en-US" altLang="zh-CN" sz="2800" dirty="0">
                <a:latin typeface="Times New Roman" panose="02020603050405020304" pitchFamily="18" charset="0"/>
              </a:rPr>
              <a:t>Does Mary tidy her room on Mondays?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S2: </a:t>
            </a:r>
            <a:r>
              <a:rPr lang="en-US" altLang="zh-CN" sz="2800" dirty="0">
                <a:latin typeface="Times New Roman" panose="02020603050405020304" pitchFamily="18" charset="0"/>
              </a:rPr>
              <a:t>Yes, she does.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S1: </a:t>
            </a:r>
            <a:r>
              <a:rPr lang="en-US" altLang="zh-CN" sz="2800" dirty="0">
                <a:latin typeface="Times New Roman" panose="02020603050405020304" pitchFamily="18" charset="0"/>
              </a:rPr>
              <a:t>Does Sam tidy his room on Mondays?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S2: </a:t>
            </a:r>
            <a:r>
              <a:rPr lang="en-US" altLang="zh-CN" sz="2800" dirty="0">
                <a:latin typeface="Times New Roman" panose="02020603050405020304" pitchFamily="18" charset="0"/>
              </a:rPr>
              <a:t>No, he doesn't. He tidies it on Saturdays and 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Sundays.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/>
          <p:nvPr/>
        </p:nvSpPr>
        <p:spPr>
          <a:xfrm>
            <a:off x="468313" y="1557338"/>
            <a:ext cx="8135937" cy="4998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watch television?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(1) __________________________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       (every night)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eat out?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(2) _______________________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       (sometimes)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sym typeface="Calibri" panose="020F0502020204030204" pitchFamily="34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  <a:sym typeface="Calibri" panose="020F0502020204030204" pitchFamily="34" charset="0"/>
              </a:rPr>
              <a:t>How often do you play table tennis with 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  <a:sym typeface="Calibri" panose="020F0502020204030204" pitchFamily="34" charset="0"/>
              </a:rPr>
              <a:t>              your father?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sym typeface="Calibri" panose="020F0502020204030204" pitchFamily="34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  <a:sym typeface="Calibri" panose="020F0502020204030204" pitchFamily="34" charset="0"/>
              </a:rPr>
              <a:t>(3)_________________</a:t>
            </a:r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______________  </a:t>
            </a: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             (once a week)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2195513" y="1989138"/>
            <a:ext cx="64087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watch television every night.</a:t>
            </a:r>
          </a:p>
        </p:txBody>
      </p:sp>
      <p:sp>
        <p:nvSpPr>
          <p:cNvPr id="20485" name="Text Box 5"/>
          <p:cNvSpPr txBox="1"/>
          <p:nvPr/>
        </p:nvSpPr>
        <p:spPr>
          <a:xfrm>
            <a:off x="2339975" y="3500438"/>
            <a:ext cx="55451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sometimes eat out.</a:t>
            </a:r>
          </a:p>
        </p:txBody>
      </p:sp>
      <p:sp>
        <p:nvSpPr>
          <p:cNvPr id="20486" name="Text Box 6"/>
          <p:cNvSpPr txBox="1"/>
          <p:nvPr/>
        </p:nvSpPr>
        <p:spPr>
          <a:xfrm>
            <a:off x="2268855" y="5408930"/>
            <a:ext cx="6797675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 play table tennis with my father once a week.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9750" y="765175"/>
            <a:ext cx="3816350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My chat room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ldLvl="0"/>
      <p:bldP spid="20485" grpId="0" bldLvl="0"/>
      <p:bldP spid="20486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idx="1"/>
          </p:nvPr>
        </p:nvSpPr>
        <p:spPr>
          <a:xfrm>
            <a:off x="539750" y="1196975"/>
            <a:ext cx="8075613" cy="4507865"/>
          </a:xfrm>
        </p:spPr>
        <p:txBody>
          <a:bodyPr vert="horz" wrap="square" lIns="91440" tIns="45720" rIns="91440" bIns="45720" anchor="t">
            <a:spAutoFit/>
          </a:bodyPr>
          <a:lstStyle/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win?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(4)______________________(seldom)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visit other cities?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(5) ______________________________  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        (four times a year)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play computer games?</a:t>
            </a: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(6)_______________________(never)</a:t>
            </a:r>
          </a:p>
        </p:txBody>
      </p:sp>
      <p:sp>
        <p:nvSpPr>
          <p:cNvPr id="21507" name="Text Box 3"/>
          <p:cNvSpPr txBox="1"/>
          <p:nvPr/>
        </p:nvSpPr>
        <p:spPr>
          <a:xfrm>
            <a:off x="2411413" y="1773238"/>
            <a:ext cx="3816350" cy="6076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seldom win.</a:t>
            </a:r>
          </a:p>
        </p:txBody>
      </p:sp>
      <p:sp>
        <p:nvSpPr>
          <p:cNvPr id="21509" name="Text Box 5"/>
          <p:cNvSpPr txBox="1"/>
          <p:nvPr/>
        </p:nvSpPr>
        <p:spPr>
          <a:xfrm>
            <a:off x="2124075" y="4868863"/>
            <a:ext cx="5256213" cy="6076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never play computer games.</a:t>
            </a:r>
          </a:p>
        </p:txBody>
      </p:sp>
      <p:sp>
        <p:nvSpPr>
          <p:cNvPr id="21510" name="Text Box 6"/>
          <p:cNvSpPr txBox="1"/>
          <p:nvPr/>
        </p:nvSpPr>
        <p:spPr>
          <a:xfrm>
            <a:off x="2195513" y="3068638"/>
            <a:ext cx="6191250" cy="6076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visit other cities four times a year.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9" grpId="0" bldLvl="0"/>
      <p:bldP spid="21510" grpId="0" bldLvl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idx="1"/>
          </p:nvPr>
        </p:nvSpPr>
        <p:spPr>
          <a:xfrm>
            <a:off x="468313" y="908050"/>
            <a:ext cx="8135937" cy="4655185"/>
          </a:xfrm>
        </p:spPr>
        <p:txBody>
          <a:bodyPr vert="horz" wrap="square" lIns="91440" tIns="45720" rIns="91440" bIns="45720" anchor="t"/>
          <a:lstStyle/>
          <a:p>
            <a:pPr marL="0" algn="l" eaLnBrk="1" hangingPunct="1">
              <a:lnSpc>
                <a:spcPct val="100000"/>
              </a:lnSpc>
              <a:buNone/>
            </a:pPr>
            <a:r>
              <a:rPr lang="zh-CN" altLang="en-US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一</a:t>
            </a: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根据中文意思完成句子。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山姆每晚睡觉前都刷牙。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Sam _____ _____ _____ before going to bed every night.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我的父母经常步行去上班。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My parents often _____ to work _____ _____.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杰克通常在周末做什么？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What _____ Jack usually _____ at weekends?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3796" name="Rectangle 4"/>
          <p:cNvSpPr/>
          <p:nvPr/>
        </p:nvSpPr>
        <p:spPr>
          <a:xfrm>
            <a:off x="1825308" y="5040948"/>
            <a:ext cx="39608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                          do</a:t>
            </a:r>
          </a:p>
        </p:txBody>
      </p:sp>
      <p:sp>
        <p:nvSpPr>
          <p:cNvPr id="33797" name="Rectangle 5"/>
          <p:cNvSpPr/>
          <p:nvPr/>
        </p:nvSpPr>
        <p:spPr>
          <a:xfrm>
            <a:off x="1598295" y="2060258"/>
            <a:ext cx="27324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brushes  his  teeth</a:t>
            </a:r>
          </a:p>
        </p:txBody>
      </p:sp>
      <p:sp>
        <p:nvSpPr>
          <p:cNvPr id="33798" name="Rectangle 6"/>
          <p:cNvSpPr/>
          <p:nvPr/>
        </p:nvSpPr>
        <p:spPr>
          <a:xfrm>
            <a:off x="3365818" y="3766185"/>
            <a:ext cx="43211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                      on    foot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  <p:bldP spid="3379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0023" y="836613"/>
            <a:ext cx="8353425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二</a:t>
            </a: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. 根据题目要求，完成下列句子。</a:t>
            </a:r>
          </a:p>
          <a:p>
            <a:pPr>
              <a:buFont typeface="Arial" panose="020B0604020202020204" pitchFamily="34" charset="0"/>
              <a:buAutoNum type="arabicPeriod"/>
            </a:pPr>
            <a:r>
              <a:rPr lang="en-US" altLang="zh-CN" sz="2800" dirty="0">
                <a:latin typeface="Times New Roman" panose="02020603050405020304" pitchFamily="18" charset="0"/>
              </a:rPr>
              <a:t>Sun Yang swims very well.             </a:t>
            </a: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</a:rPr>
              <a:t> (</a:t>
            </a:r>
            <a:r>
              <a:rPr lang="zh-CN" altLang="en-US" sz="2800" dirty="0">
                <a:latin typeface="Times New Roman" panose="02020603050405020304" pitchFamily="18" charset="0"/>
              </a:rPr>
              <a:t>改为一般疑问句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   _____ Sun Yang _____ very well?</a:t>
            </a: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2. The twins clean their bedroom on Sundays.</a:t>
            </a:r>
          </a:p>
          <a:p>
            <a:pPr algn="r"/>
            <a:r>
              <a:rPr lang="en-US" altLang="zh-CN" sz="2800" dirty="0"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</a:rPr>
              <a:t>改为否定句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    The twins _____ _____ their bedroom on Sundays.</a:t>
            </a:r>
          </a:p>
          <a:p>
            <a:endParaRPr lang="en-US" altLang="zh-CN" sz="2800" dirty="0">
              <a:latin typeface="Times New Roman" panose="02020603050405020304" pitchFamily="18" charset="0"/>
            </a:endParaRP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3. My father usually reads newspapers </a:t>
            </a:r>
            <a:r>
              <a:rPr lang="en-US" altLang="zh-CN" sz="2800" u="sng" dirty="0">
                <a:latin typeface="Times New Roman" panose="02020603050405020304" pitchFamily="18" charset="0"/>
              </a:rPr>
              <a:t>in the 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   </a:t>
            </a:r>
            <a:r>
              <a:rPr lang="en-US" altLang="zh-CN" sz="2800" u="sng" dirty="0">
                <a:latin typeface="Times New Roman" panose="02020603050405020304" pitchFamily="18" charset="0"/>
              </a:rPr>
              <a:t>morning</a:t>
            </a:r>
            <a:r>
              <a:rPr lang="en-US" altLang="zh-CN" sz="2800" dirty="0">
                <a:latin typeface="Times New Roman" panose="02020603050405020304" pitchFamily="18" charset="0"/>
              </a:rPr>
              <a:t>.                                           (</a:t>
            </a:r>
            <a:r>
              <a:rPr lang="zh-CN" altLang="en-US" sz="2800" dirty="0">
                <a:latin typeface="Times New Roman" panose="02020603050405020304" pitchFamily="18" charset="0"/>
              </a:rPr>
              <a:t>就划线部分提问</a:t>
            </a:r>
            <a:r>
              <a:rPr lang="en-US" altLang="zh-CN" sz="2800" dirty="0">
                <a:latin typeface="Times New Roman" panose="02020603050405020304" pitchFamily="18" charset="0"/>
              </a:rPr>
              <a:t>)</a:t>
            </a:r>
          </a:p>
          <a:p>
            <a:r>
              <a:rPr lang="en-US" altLang="zh-CN" sz="2800" dirty="0">
                <a:latin typeface="Times New Roman" panose="02020603050405020304" pitchFamily="18" charset="0"/>
              </a:rPr>
              <a:t>   _____ _____ _____ father _____ _____ newspapers?</a:t>
            </a:r>
          </a:p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4213" y="2133600"/>
            <a:ext cx="38877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                   swim</a:t>
            </a:r>
          </a:p>
        </p:txBody>
      </p:sp>
      <p:sp>
        <p:nvSpPr>
          <p:cNvPr id="7" name="Rectangle 6"/>
          <p:cNvSpPr/>
          <p:nvPr/>
        </p:nvSpPr>
        <p:spPr>
          <a:xfrm>
            <a:off x="2204403" y="3789363"/>
            <a:ext cx="22320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don't  clean</a:t>
            </a:r>
          </a:p>
        </p:txBody>
      </p:sp>
      <p:sp>
        <p:nvSpPr>
          <p:cNvPr id="8" name="Rectangle 4"/>
          <p:cNvSpPr/>
          <p:nvPr/>
        </p:nvSpPr>
        <p:spPr>
          <a:xfrm>
            <a:off x="755650" y="5516563"/>
            <a:ext cx="63373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When  does  your              usually read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539750" y="692785"/>
            <a:ext cx="7920038" cy="5902960"/>
          </a:xfrm>
        </p:spPr>
        <p:txBody>
          <a:bodyPr vert="horz" wrap="square" lIns="91440" tIns="45720" rIns="91440" bIns="45720" anchor="t"/>
          <a:lstStyle/>
          <a:p>
            <a:pPr marL="0" algn="l" eaLnBrk="1" hangingPunct="1">
              <a:spcBef>
                <a:spcPct val="15000"/>
              </a:spcBef>
              <a:buNone/>
            </a:pPr>
            <a:r>
              <a:rPr lang="zh-CN" altLang="en-US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三</a:t>
            </a: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选择最佳答案填空。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)1. --Does Anna play baseball on Sundays?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--No, she ____.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is never 		B. never is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never does 	D. does never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)2. Alan ____ to work by bike.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usually go 	B. go usually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usually goes 	D. goes usually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)3. Bobby always gets up early, but Mary and Amy____.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doesn't always 	B. always doesn't</a:t>
            </a: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don't always 	D. always don't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6869" name="Rectangle 5"/>
          <p:cNvSpPr/>
          <p:nvPr/>
        </p:nvSpPr>
        <p:spPr>
          <a:xfrm>
            <a:off x="684213" y="1197610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36870" name="Rectangle 6"/>
          <p:cNvSpPr/>
          <p:nvPr/>
        </p:nvSpPr>
        <p:spPr>
          <a:xfrm>
            <a:off x="684213" y="3213100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36871" name="Rectangle 7"/>
          <p:cNvSpPr/>
          <p:nvPr/>
        </p:nvSpPr>
        <p:spPr>
          <a:xfrm>
            <a:off x="684213" y="4653280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  <p:bldP spid="3687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idx="1"/>
          </p:nvPr>
        </p:nvSpPr>
        <p:spPr>
          <a:xfrm>
            <a:off x="395288" y="1125538"/>
            <a:ext cx="8064500" cy="482727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)4. Mr Zhang is ____ very busy with his business, 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 so he ____ has time to go travelling.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always, seldom		B. always, sometimes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usually, often		D. sometimes, never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 )5. We usually have dinner at home in the evening, 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  but we ____ eat out.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sometimes 		B. seldom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never 			D. always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7892" name="Rectangle 4"/>
          <p:cNvSpPr/>
          <p:nvPr/>
        </p:nvSpPr>
        <p:spPr>
          <a:xfrm>
            <a:off x="611188" y="3573463"/>
            <a:ext cx="4206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37893" name="Rectangle 5"/>
          <p:cNvSpPr/>
          <p:nvPr/>
        </p:nvSpPr>
        <p:spPr>
          <a:xfrm>
            <a:off x="539750" y="119697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468313" y="981075"/>
            <a:ext cx="7993062" cy="4997450"/>
          </a:xfrm>
        </p:spPr>
        <p:txBody>
          <a:bodyPr vert="horz" wrap="square" lIns="91440" tIns="45720" rIns="91440" bIns="45720" anchor="t"/>
          <a:lstStyle/>
          <a:p>
            <a:pPr marL="0" algn="l" eaLnBrk="1" hangingPunct="1">
              <a:lnSpc>
                <a:spcPct val="100000"/>
              </a:lnSpc>
              <a:buNone/>
            </a:pPr>
            <a:r>
              <a:rPr lang="zh-CN" altLang="en-US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四</a:t>
            </a: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根据中文意思完成句子。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我叔叔从不抽烟。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My uncle ______ smokes.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我很少在早上大声读英语，但我妹妹总是在早上这样做。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 ______ read English loudly in the morning, but my sister ______ ______ so.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刘先生通常在周末去爬山。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</a:t>
            </a:r>
            <a:r>
              <a:rPr lang="en-US" altLang="zh-CN" sz="2800" dirty="0" err="1">
                <a:latin typeface="Times New Roman" panose="02020603050405020304" pitchFamily="18" charset="0"/>
              </a:rPr>
              <a:t>Mr</a:t>
            </a:r>
            <a:r>
              <a:rPr lang="en-US" altLang="zh-CN" sz="2800" dirty="0">
                <a:latin typeface="Times New Roman" panose="02020603050405020304" pitchFamily="18" charset="0"/>
              </a:rPr>
              <a:t> Liu ______ ______ climbing ______ ______.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8916" name="Rectangle 4"/>
          <p:cNvSpPr/>
          <p:nvPr/>
        </p:nvSpPr>
        <p:spPr>
          <a:xfrm>
            <a:off x="2051050" y="5373688"/>
            <a:ext cx="64087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usually  goes                 at weekends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7" name="Rectangle 5"/>
          <p:cNvSpPr/>
          <p:nvPr/>
        </p:nvSpPr>
        <p:spPr>
          <a:xfrm>
            <a:off x="2339975" y="2133600"/>
            <a:ext cx="11779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never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8" name="Rectangle 6"/>
          <p:cNvSpPr/>
          <p:nvPr/>
        </p:nvSpPr>
        <p:spPr>
          <a:xfrm>
            <a:off x="900113" y="3716338"/>
            <a:ext cx="4248150" cy="1082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seldom 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    always  does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425</TotalTime>
  <Words>1997</Words>
  <Application>Microsoft Office PowerPoint</Application>
  <PresentationFormat>全屏显示(4:3)</PresentationFormat>
  <Paragraphs>448</Paragraphs>
  <Slides>41</Slides>
  <Notes>1</Notes>
  <HiddenSlides>2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53" baseType="lpstr">
      <vt:lpstr>Arial Unicode MS</vt:lpstr>
      <vt:lpstr>宋体</vt:lpstr>
      <vt:lpstr>微?雅?</vt:lpstr>
      <vt:lpstr>微软雅黑</vt:lpstr>
      <vt:lpstr>Arial</vt:lpstr>
      <vt:lpstr>Bodoni MT Black</vt:lpstr>
      <vt:lpstr>Calibri</vt:lpstr>
      <vt:lpstr>Comic Sans MS</vt:lpstr>
      <vt:lpstr>Times New Roman</vt:lpstr>
      <vt:lpstr>Wingdings</vt:lpstr>
      <vt:lpstr>Wingdings 2</vt:lpstr>
      <vt:lpstr>Grammar模板</vt:lpstr>
      <vt:lpstr>PowerPoint 演示文稿</vt:lpstr>
      <vt:lpstr>PowerPoint 演示文稿</vt:lpstr>
      <vt:lpstr>PowerPoint 演示文稿</vt:lpstr>
      <vt:lpstr>观察这些句子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Summary The Simple Present Tense  一般现在时</vt:lpstr>
      <vt:lpstr>PowerPoint 演示文稿</vt:lpstr>
      <vt:lpstr>PowerPoint 演示文稿</vt:lpstr>
      <vt:lpstr>PowerPoint 演示文稿</vt:lpstr>
      <vt:lpstr>给出下列动词的第三人称单数 </vt:lpstr>
      <vt:lpstr>PowerPoint 演示文稿</vt:lpstr>
      <vt:lpstr>PowerPoint 演示文稿</vt:lpstr>
      <vt:lpstr>按照要求改写句子 </vt:lpstr>
      <vt:lpstr>按照要求改写句子 </vt:lpstr>
      <vt:lpstr>用括号内动词的适当形式填空 </vt:lpstr>
      <vt:lpstr>用括号内动词的适当形式填空 </vt:lpstr>
      <vt:lpstr>A1 Use the information in the article on Page 17 to complete the conversation below.</vt:lpstr>
      <vt:lpstr>改错 </vt:lpstr>
      <vt:lpstr>PowerPoint 演示文稿</vt:lpstr>
      <vt:lpstr>PowerPoint 演示文稿</vt:lpstr>
      <vt:lpstr>PowerPoint 演示文稿</vt:lpstr>
      <vt:lpstr>PowerPoint 演示文稿</vt:lpstr>
      <vt:lpstr>We use adverbs and adverbial phrases of frequency to talk about how often things happen.</vt:lpstr>
      <vt:lpstr>PowerPoint 演示文稿</vt:lpstr>
      <vt:lpstr>根据提示填空，用 once 和 twice 分别代表“一次”和“两次”。两次以上可用“基数词+times”来表示。</vt:lpstr>
      <vt:lpstr>根据上述句子进行对话。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黄锦蓉</cp:lastModifiedBy>
  <cp:revision>30</cp:revision>
  <dcterms:created xsi:type="dcterms:W3CDTF">2017-05-25T01:32:00Z</dcterms:created>
  <dcterms:modified xsi:type="dcterms:W3CDTF">2017-09-26T07:16:52Z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