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22"/>
  </p:notesMasterIdLst>
  <p:sldIdLst>
    <p:sldId id="497" r:id="rId12"/>
    <p:sldId id="498" r:id="rId13"/>
    <p:sldId id="525" r:id="rId14"/>
    <p:sldId id="499" r:id="rId15"/>
    <p:sldId id="500" r:id="rId16"/>
    <p:sldId id="501" r:id="rId17"/>
    <p:sldId id="502" r:id="rId18"/>
    <p:sldId id="503" r:id="rId19"/>
    <p:sldId id="505" r:id="rId20"/>
    <p:sldId id="506" r:id="rId21"/>
    <p:sldId id="507" r:id="rId23"/>
    <p:sldId id="508" r:id="rId24"/>
    <p:sldId id="509" r:id="rId25"/>
    <p:sldId id="510" r:id="rId26"/>
    <p:sldId id="511" r:id="rId27"/>
    <p:sldId id="526" r:id="rId28"/>
    <p:sldId id="527" r:id="rId29"/>
    <p:sldId id="512" r:id="rId30"/>
    <p:sldId id="513" r:id="rId31"/>
    <p:sldId id="514" r:id="rId32"/>
    <p:sldId id="515" r:id="rId33"/>
    <p:sldId id="516" r:id="rId34"/>
    <p:sldId id="518" r:id="rId35"/>
    <p:sldId id="519" r:id="rId36"/>
    <p:sldId id="520" r:id="rId37"/>
    <p:sldId id="521" r:id="rId38"/>
    <p:sldId id="522" r:id="rId39"/>
    <p:sldId id="523" r:id="rId40"/>
    <p:sldId id="524" r:id="rId41"/>
  </p:sldIdLst>
  <p:sldSz cx="12190095" cy="68592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clrMru>
    <a:srgbClr val="71AFA0"/>
    <a:srgbClr val="EA9696"/>
    <a:srgbClr val="EFB0B0"/>
    <a:srgbClr val="EE7962"/>
    <a:srgbClr val="84BAAD"/>
    <a:srgbClr val="72A87C"/>
    <a:srgbClr val="00555C"/>
    <a:srgbClr val="0A5D65"/>
    <a:srgbClr val="00AB7F"/>
    <a:srgbClr val="EF60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22" autoAdjust="0"/>
    <p:restoredTop sz="97778" autoAdjust="0"/>
  </p:normalViewPr>
  <p:slideViewPr>
    <p:cSldViewPr snapToGrid="0" showGuides="1">
      <p:cViewPr>
        <p:scale>
          <a:sx n="66" d="100"/>
          <a:sy n="66" d="100"/>
        </p:scale>
        <p:origin x="618" y="510"/>
      </p:cViewPr>
      <p:guideLst>
        <p:guide orient="horz" pos="2196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29.xml"/><Relationship Id="rId40" Type="http://schemas.openxmlformats.org/officeDocument/2006/relationships/slide" Target="slides/slide28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27.xml"/><Relationship Id="rId38" Type="http://schemas.openxmlformats.org/officeDocument/2006/relationships/slide" Target="slides/slide26.xml"/><Relationship Id="rId37" Type="http://schemas.openxmlformats.org/officeDocument/2006/relationships/slide" Target="slides/slide25.xml"/><Relationship Id="rId36" Type="http://schemas.openxmlformats.org/officeDocument/2006/relationships/slide" Target="slides/slide24.xml"/><Relationship Id="rId35" Type="http://schemas.openxmlformats.org/officeDocument/2006/relationships/slide" Target="slides/slide23.xml"/><Relationship Id="rId34" Type="http://schemas.openxmlformats.org/officeDocument/2006/relationships/slide" Target="slides/slide22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0.xml"/><Relationship Id="rId20" Type="http://schemas.openxmlformats.org/officeDocument/2006/relationships/slide" Target="slides/slide9.xml"/><Relationship Id="rId2" Type="http://schemas.openxmlformats.org/officeDocument/2006/relationships/theme" Target="theme/theme1.xml"/><Relationship Id="rId19" Type="http://schemas.openxmlformats.org/officeDocument/2006/relationships/slide" Target="slides/slide8.xml"/><Relationship Id="rId18" Type="http://schemas.openxmlformats.org/officeDocument/2006/relationships/slide" Target="slides/slide7.xml"/><Relationship Id="rId17" Type="http://schemas.openxmlformats.org/officeDocument/2006/relationships/slide" Target="slides/slide6.xml"/><Relationship Id="rId16" Type="http://schemas.openxmlformats.org/officeDocument/2006/relationships/slide" Target="slides/slide5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C10D63-7D56-4687-AC7F-C18CB57CA7D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“具有这种犀利目光，能够看清真相的人，可以任意支配整个世界及其知识财富”，</a:t>
            </a:r>
            <a:r>
              <a:rPr lang="zh-CN" altLang="en-US" b="1" u="sng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这是说这样的人可以成为整个世界及其知识财富的主宰和主人</a:t>
            </a:r>
            <a:r>
              <a:rPr lang="zh-CN" altLang="en-US" b="1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。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而“能够看清真相的人”常常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是痛苦的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，如托尔斯泰看透了暴政、丑恶、虚伪和苦难，也看清了造成人间种种罪恶的原因，</a:t>
            </a:r>
            <a:r>
              <a:rPr lang="zh-CN" altLang="en-US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并尽其自己毕生的努力去改变它，但总是事与愿违，</a:t>
            </a:r>
            <a:r>
              <a:rPr lang="zh-CN" altLang="en-US" b="1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所以他痛苦。晚年的托尔斯泰厌弃贵族生活，决然放弃财产，以致和家人产生矛盾，最后毅然离家出走，而客死于途中。</a:t>
            </a: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itchFamily="34" charset="-122"/>
                <a:ea typeface="LiHei Pro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itchFamily="49" charset="-122"/>
                  <a:ea typeface="迷你简汉真广标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itchFamily="49" charset="-122"/>
                <a:ea typeface="迷你简汉真广标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itchFamily="49" charset="-122"/>
                <a:ea typeface="迷你简汉真广标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8565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6.xml"/><Relationship Id="rId3" Type="http://schemas.openxmlformats.org/officeDocument/2006/relationships/image" Target="../media/image7.jpeg"/><Relationship Id="rId2" Type="http://schemas.microsoft.com/office/2007/relationships/hdphoto" Target="../media/image9.wdp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2.xml"/><Relationship Id="rId1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body"/>
          </p:nvPr>
        </p:nvSpPr>
        <p:spPr>
          <a:xfrm>
            <a:off x="1299845" y="1493520"/>
            <a:ext cx="9383395" cy="4396105"/>
          </a:xfrm>
        </p:spPr>
        <p:txBody>
          <a:bodyPr vert="horz" wrap="square" lIns="91440" tIns="45720" rIns="91440" bIns="45720" anchor="t">
            <a:noAutofit/>
          </a:bodyPr>
          <a:p>
            <a:pPr lvl="0" indent="528955" fontAlgn="auto">
              <a:lnSpc>
                <a:spcPct val="160000"/>
              </a:lnSpc>
              <a:spcBef>
                <a:spcPts val="0"/>
              </a:spcBef>
              <a:buNone/>
            </a:pPr>
            <a:r>
              <a:rPr lang="zh-CN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我在俄国所见到的景物再没有比托尔斯泰墓更宏伟、更感人的了。这块将被后代永远怀着敬畏之情朝拜的尊严圣地，远离尘嚣，孤零零地躺在林荫里。他的墓成了世间最美的、给人印象最深刻的、最感人的坟墓。 </a:t>
            </a:r>
            <a:endParaRPr lang="zh-CN" altLang="zh-CN" sz="3200" b="1" dirty="0"/>
          </a:p>
          <a:p>
            <a:pPr lvl="0" indent="528955" algn="r" fontAlgn="auto">
              <a:lnSpc>
                <a:spcPct val="160000"/>
              </a:lnSpc>
              <a:spcBef>
                <a:spcPts val="0"/>
              </a:spcBef>
              <a:buNone/>
            </a:pPr>
            <a:r>
              <a:rPr lang="zh-CN" altLang="zh-CN" sz="3200" b="1" dirty="0"/>
              <a:t>            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——《世间最美的坟墓》茨威格</a:t>
            </a:r>
            <a:endParaRPr lang="zh-CN" altLang="zh-CN" sz="3200" b="1" dirty="0"/>
          </a:p>
          <a:p>
            <a:pPr lvl="0" eaLnBrk="1" hangingPunct="1">
              <a:buNone/>
            </a:pPr>
            <a:endParaRPr lang="zh-CN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89405" y="1109345"/>
            <a:ext cx="9185910" cy="44329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528955" fontAlgn="auto">
              <a:lnSpc>
                <a:spcPct val="110000"/>
              </a:lnSpc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它只是树林中的一个小小长方形土丘，上面开满鲜花——没有十字架，没有墓碑，没有墓志铭，连托尔斯泰这个名字也没有。</a:t>
            </a:r>
            <a:r>
              <a:rPr lang="zh-CN" altLang="en-US" sz="2800" u="sng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这个比谁都感到受自己的声名所累的伟人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就像偶尔被发现的流浪汉、不为人知的士兵那样不留名姓地被人埋葬了。谁都可以踏进他最后的安息地，围在四周的稀疏的木栅栏是不关闭的——保护列夫·托尔斯泰得以安息的没有任何别的东西，唯有人们的敬意；而通常，人们却总是怀着好奇，去破坏伟人墓地的宁静。</a:t>
            </a: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 fontAlgn="auto">
              <a:lnSpc>
                <a:spcPct val="110000"/>
              </a:lnSpc>
              <a:spcBef>
                <a:spcPts val="600"/>
              </a:spcBef>
            </a:pPr>
            <a:r>
              <a:rPr lang="zh-CN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——《世间最美的坟墓》茨威格</a:t>
            </a:r>
            <a:endParaRPr lang="zh-CN" altLang="zh-CN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37515" y="603885"/>
            <a:ext cx="11143615" cy="563118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indent="528955">
              <a:lnSpc>
                <a:spcPct val="120000"/>
              </a:lnSpc>
            </a:pPr>
            <a:r>
              <a:rPr lang="zh-CN" altLang="en-US" sz="2000" b="1"/>
              <a:t>列夫·尼古拉耶维奇·</a:t>
            </a:r>
            <a:r>
              <a:rPr lang="zh-CN" altLang="en-US" sz="2000" b="1">
                <a:solidFill>
                  <a:srgbClr val="FF0000"/>
                </a:solidFill>
              </a:rPr>
              <a:t>托尔斯泰</a:t>
            </a:r>
            <a:r>
              <a:rPr lang="zh-CN" altLang="en-US" sz="2000" b="1"/>
              <a:t>（1828年9月9日－1910年11月</a:t>
            </a:r>
            <a:r>
              <a:rPr lang="en-US" altLang="zh-CN" sz="2000" b="1"/>
              <a:t>7</a:t>
            </a:r>
            <a:r>
              <a:rPr lang="zh-CN" altLang="en-US" sz="2000" b="1"/>
              <a:t>日）19世纪中期俄国批判现实主义作家、思想家，哲学家。</a:t>
            </a:r>
            <a:endParaRPr lang="zh-CN" altLang="en-US" sz="2000" b="1"/>
          </a:p>
          <a:p>
            <a:pPr indent="528955">
              <a:lnSpc>
                <a:spcPct val="120000"/>
              </a:lnSpc>
            </a:pPr>
            <a:endParaRPr lang="zh-CN" altLang="en-US" sz="2000" b="1"/>
          </a:p>
          <a:p>
            <a:pPr indent="528955">
              <a:lnSpc>
                <a:spcPct val="120000"/>
              </a:lnSpc>
            </a:pPr>
            <a:r>
              <a:rPr lang="zh-CN" altLang="en-US" sz="2000" b="1"/>
              <a:t>托尔斯泰出生于贵族家庭，1845年入喀山大学，1847 年退学回故乡在自己领地上作改革农奴制的尝试。1851</a:t>
            </a:r>
            <a:r>
              <a:rPr lang="en-US" altLang="zh-CN" sz="2000" b="1"/>
              <a:t>-</a:t>
            </a:r>
            <a:r>
              <a:rPr lang="zh-CN" altLang="en-US" sz="2000" b="1"/>
              <a:t>1854年在高加索军队中服役并开始写作。1854</a:t>
            </a:r>
            <a:r>
              <a:rPr lang="en-US" altLang="zh-CN" sz="2000" b="1"/>
              <a:t>-</a:t>
            </a:r>
            <a:r>
              <a:rPr lang="zh-CN" altLang="en-US" sz="2000" b="1"/>
              <a:t>1855年参加克里米亚战争。1855年11月到彼得堡进入文学界。 1857年托尔斯泰出国，看到资本主义社会重重矛盾，但找不到消灭社会罪恶的途径，只好呼吁人们按照“永恒的宗教真理”生活。1860</a:t>
            </a:r>
            <a:r>
              <a:rPr lang="en-US" altLang="zh-CN" sz="2000" b="1"/>
              <a:t>-</a:t>
            </a:r>
            <a:r>
              <a:rPr lang="zh-CN" altLang="en-US" sz="2000" b="1"/>
              <a:t>1861年，为考察欧洲教育，托尔斯泰再度出国，结识赫尔岑，听狄更斯演讲，会见普鲁东。1863～1869年托尔斯泰创作了长篇历史小说《战争与和平》。 1873～1877年他经12次修改，完成其第二部里程碑式巨著《安娜·卡列尼娜》。 70年代末，托尔斯泰的世界观发生巨变，写成《忏悔录》（1879</a:t>
            </a:r>
            <a:r>
              <a:rPr lang="en-US" altLang="zh-CN" sz="2000" b="1"/>
              <a:t>-</a:t>
            </a:r>
            <a:r>
              <a:rPr lang="zh-CN" altLang="en-US" sz="2000" b="1"/>
              <a:t>1882）。80年代创作：剧本《黑暗的势力》（1886）、《教育的果实》（1891），中篇小说《魔鬼》（1911）、《伊凡·伊里奇之死》1886）、《克莱采奏鸣曲》（1891）、《哈泽·穆拉特》（1886</a:t>
            </a:r>
            <a:r>
              <a:rPr lang="en-US" altLang="zh-CN" sz="2000" b="1"/>
              <a:t>-</a:t>
            </a:r>
            <a:r>
              <a:rPr lang="zh-CN" altLang="en-US" sz="2000" b="1"/>
              <a:t>1904）；短篇小说《舞会之后》（1903），特别是1889</a:t>
            </a:r>
            <a:r>
              <a:rPr lang="en-US" altLang="zh-CN" sz="2000" b="1"/>
              <a:t>-</a:t>
            </a:r>
            <a:r>
              <a:rPr lang="zh-CN" altLang="en-US" sz="2000" b="1"/>
              <a:t>1899年创作的长篇小说《复活》是他长期思想、艺术探索的总结。 托尔斯泰晚年力求过简朴的平民生活，1910年10月从家中出走，11月7日病逝于一个小站，享年82岁。</a:t>
            </a:r>
            <a:endParaRPr lang="zh-CN" altLang="en-US" sz="20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2" descr="W0201008253913506882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4930" y="95250"/>
            <a:ext cx="9302750" cy="61633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Text Box 3"/>
          <p:cNvSpPr txBox="1"/>
          <p:nvPr/>
        </p:nvSpPr>
        <p:spPr>
          <a:xfrm>
            <a:off x="9622604" y="3213695"/>
            <a:ext cx="613410" cy="36455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latin typeface="Tahoma" panose="020B0604030504040204" pitchFamily="34" charset="0"/>
            </a:endParaRPr>
          </a:p>
        </p:txBody>
      </p:sp>
      <p:sp>
        <p:nvSpPr>
          <p:cNvPr id="4100" name="Text Box 4"/>
          <p:cNvSpPr txBox="1"/>
          <p:nvPr/>
        </p:nvSpPr>
        <p:spPr>
          <a:xfrm>
            <a:off x="2693996" y="6258603"/>
            <a:ext cx="7165715" cy="583565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dirty="0">
                <a:solidFill>
                  <a:schemeClr val="bg1"/>
                </a:solidFill>
                <a:ea typeface="黑体" panose="02010609060101010101" charset="-122"/>
              </a:rPr>
              <a:t>“</a:t>
            </a:r>
            <a:r>
              <a:rPr lang="zh-CN" altLang="zh-CN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世界上最美的墓</a:t>
            </a:r>
            <a:r>
              <a:rPr lang="zh-CN" altLang="zh-CN" dirty="0">
                <a:solidFill>
                  <a:schemeClr val="bg1"/>
                </a:solidFill>
                <a:ea typeface="黑体" panose="02010609060101010101" charset="-122"/>
              </a:rPr>
              <a:t>”</a:t>
            </a:r>
            <a:r>
              <a:rPr lang="zh-CN" altLang="zh-CN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---托尔斯泰墓</a:t>
            </a:r>
            <a:endParaRPr lang="zh-CN" altLang="zh-CN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1104900" y="12700"/>
            <a:ext cx="9873615" cy="687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 txBox="1"/>
          <p:nvPr/>
        </p:nvSpPr>
        <p:spPr bwMode="auto">
          <a:xfrm>
            <a:off x="615987" y="5672934"/>
            <a:ext cx="5106345" cy="778019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4000" dirty="0">
                <a:latin typeface="+mj-ea"/>
              </a:rPr>
              <a:t>8 </a:t>
            </a:r>
            <a:r>
              <a:rPr lang="zh-CN" altLang="en-US" sz="4000" dirty="0">
                <a:latin typeface="+mj-ea"/>
              </a:rPr>
              <a:t>列夫</a:t>
            </a:r>
            <a:r>
              <a:rPr lang="en-US" altLang="zh-CN" sz="4000" dirty="0">
                <a:latin typeface="+mj-ea"/>
              </a:rPr>
              <a:t>·</a:t>
            </a:r>
            <a:r>
              <a:rPr lang="zh-CN" altLang="en-US" sz="4000" dirty="0">
                <a:latin typeface="+mj-ea"/>
              </a:rPr>
              <a:t>托尔斯泰</a:t>
            </a:r>
            <a:endParaRPr lang="zh-CN" altLang="en-US" sz="4000" dirty="0">
              <a:latin typeface="+mj-ea"/>
            </a:endParaRPr>
          </a:p>
        </p:txBody>
      </p:sp>
      <p:sp>
        <p:nvSpPr>
          <p:cNvPr id="10" name="副标题 2"/>
          <p:cNvSpPr txBox="1"/>
          <p:nvPr/>
        </p:nvSpPr>
        <p:spPr bwMode="auto">
          <a:xfrm>
            <a:off x="1155207" y="6450684"/>
            <a:ext cx="3753545" cy="436644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zh-CN" altLang="en-US" sz="2000" dirty="0">
                <a:latin typeface="+mj-ea"/>
                <a:ea typeface="+mj-ea"/>
              </a:rPr>
              <a:t>茨威格</a:t>
            </a:r>
            <a:r>
              <a:rPr lang="en-US" altLang="zh-CN" sz="2000" dirty="0">
                <a:latin typeface="+mj-ea"/>
                <a:ea typeface="+mj-ea"/>
              </a:rPr>
              <a:t>《</a:t>
            </a:r>
            <a:r>
              <a:rPr lang="zh-CN" altLang="en-US" sz="2000" dirty="0">
                <a:latin typeface="+mj-ea"/>
                <a:ea typeface="+mj-ea"/>
              </a:rPr>
              <a:t>三作家</a:t>
            </a:r>
            <a:r>
              <a:rPr lang="en-US" altLang="zh-CN" sz="2000" dirty="0">
                <a:latin typeface="+mj-ea"/>
                <a:ea typeface="+mj-ea"/>
              </a:rPr>
              <a:t>》</a:t>
            </a:r>
            <a:endParaRPr lang="zh-CN" altLang="en-US" sz="2000" dirty="0"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55207" y="6420473"/>
            <a:ext cx="43918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biLevel thresh="75000"/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755" y="857409"/>
            <a:ext cx="3484255" cy="514445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765322" y="528809"/>
            <a:ext cx="804117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请你根据图片来描述一下列夫</a:t>
            </a:r>
            <a:r>
              <a:rPr kumimoji="1" lang="en-US" altLang="zh-CN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·</a:t>
            </a:r>
            <a:r>
              <a:rPr kumimoji="1" lang="zh-CN" altLang="en-US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yuweij Medium" charset="0"/>
                <a:ea typeface="yuweij Medium" charset="0"/>
                <a:cs typeface="yuweij Medium" charset="0"/>
              </a:rPr>
              <a:t>托尔斯泰的肖像</a:t>
            </a:r>
            <a:endParaRPr kumimoji="1" lang="zh-CN" altLang="en-US" sz="2700" dirty="0">
              <a:solidFill>
                <a:schemeClr val="tx1">
                  <a:lumMod val="95000"/>
                  <a:lumOff val="5000"/>
                </a:schemeClr>
              </a:solidFill>
              <a:latin typeface="yuweij Medium" charset="0"/>
              <a:ea typeface="yuweij Medium" charset="0"/>
              <a:cs typeface="yuweij Medium" charset="0"/>
            </a:endParaRPr>
          </a:p>
        </p:txBody>
      </p:sp>
      <p:pic>
        <p:nvPicPr>
          <p:cNvPr id="5" name="Picture 3" descr="C:\Users\Administrator.PC-20160920KSGF\Desktop\04列夫托尔斯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00"/>
          <a:stretch>
            <a:fillRect/>
          </a:stretch>
        </p:blipFill>
        <p:spPr bwMode="auto">
          <a:xfrm>
            <a:off x="3613008" y="1296910"/>
            <a:ext cx="6835136" cy="5028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48303" y="456014"/>
            <a:ext cx="8711908" cy="531593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902636" y="456014"/>
            <a:ext cx="8384822" cy="552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dirty="0">
                <a:latin typeface="+mj-ea"/>
                <a:ea typeface="+mj-ea"/>
                <a:cs typeface="yuweij Medium" charset="0"/>
              </a:rPr>
              <a:t>学习目标：</a:t>
            </a:r>
            <a:endParaRPr lang="en-US" altLang="zh-CN" sz="3600" dirty="0">
              <a:latin typeface="+mj-ea"/>
              <a:ea typeface="+mj-ea"/>
              <a:cs typeface="yuweij Medium" charset="0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了解有关作者及列夫</a:t>
            </a: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托尔斯泰的文学常识，学习人物传记的常见写法；体会作者的崇敬、感激之情。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感知课文对托尔斯泰的肖像独特细致</a:t>
            </a:r>
            <a:r>
              <a:rPr lang="zh-CN" altLang="en-US" sz="2800" b="1" u="sng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详略分明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的刻画；体会</a:t>
            </a:r>
            <a:r>
              <a:rPr lang="zh-CN" altLang="en-US" sz="2800" b="1" u="sng" dirty="0">
                <a:solidFill>
                  <a:srgbClr val="FF0000"/>
                </a:solidFill>
                <a:ea typeface="楷体_GB2312" pitchFamily="1" charset="-122"/>
              </a:rPr>
              <a:t>欲扬先抑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手法的艺术效果。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（难点）</a:t>
            </a:r>
            <a:endParaRPr lang="en-US" altLang="zh-CN" sz="2800" b="1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lnSpc>
                <a:spcPct val="130000"/>
              </a:lnSpc>
              <a:spcBef>
                <a:spcPts val="1065"/>
              </a:spcBef>
            </a:pPr>
            <a:r>
              <a:rPr lang="en-US" altLang="zh-CN" sz="2800" b="1" dirty="0"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感知人物深邃而卓越的精神世界，从中受到人文精神的熏陶。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（重点）</a:t>
            </a:r>
            <a:r>
              <a:rPr lang="en-US" altLang="zh-CN" sz="2800" dirty="0">
                <a:latin typeface="+mj-ea"/>
                <a:ea typeface="+mj-ea"/>
                <a:cs typeface="FZQingKeBenYueSongS-R-GB" charset="0"/>
              </a:rPr>
              <a:t> </a:t>
            </a:r>
            <a:endParaRPr lang="en-US" altLang="zh-CN" sz="2800" dirty="0">
              <a:latin typeface="+mj-ea"/>
              <a:ea typeface="+mj-ea"/>
              <a:cs typeface="FZQingKeBenYueSongS-R-GB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6" descr="少年茨威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4629" y="609713"/>
            <a:ext cx="2972350" cy="266749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4875622" y="457285"/>
            <a:ext cx="5334988" cy="255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       斯蒂芬·茨威格（1881—1942），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奥地利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著名小说家、传记作家，出身于富裕的犹太家庭。他的写作成就以小说和人物传记见著。</a:t>
            </a:r>
            <a:endParaRPr kumimoji="0" lang="zh-CN" altLang="zh-CN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charset="-122"/>
              <a:cs typeface="+mn-cs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1903271" y="3353421"/>
            <a:ext cx="5411202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1942年在孤寂与感觉理想破灭中与妻子双双自杀。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      代表作有小说《最初的经历》、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《一个陌生女人的来信》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charset="-122"/>
                <a:cs typeface="+mn-cs"/>
              </a:rPr>
              <a:t>等；传记《三作家》、《罗曼·罗兰》等。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charset="-122"/>
              <a:cs typeface="+mn-cs"/>
            </a:endParaRPr>
          </a:p>
        </p:txBody>
      </p:sp>
      <p:pic>
        <p:nvPicPr>
          <p:cNvPr id="6149" name="Picture 9" descr="茨威格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259" y="3048564"/>
            <a:ext cx="3429635" cy="367923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ldLvl="0" animBg="1"/>
      <p:bldP spid="615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915339" y="1122253"/>
            <a:ext cx="8358783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ts val="6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颊</a:t>
            </a:r>
            <a:r>
              <a:rPr lang="zh-CN" altLang="en-US" sz="2400" b="1"/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黝</a:t>
            </a:r>
            <a:r>
              <a:rPr lang="zh-CN" altLang="en-US" sz="2400" b="1"/>
              <a:t>黑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粗</a:t>
            </a:r>
            <a:r>
              <a:rPr lang="zh-CN" altLang="en-US" sz="2400" b="1">
                <a:solidFill>
                  <a:srgbClr val="FF0000"/>
                </a:solidFill>
              </a:rPr>
              <a:t>糙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</a:t>
            </a:r>
            <a:r>
              <a:rPr lang="zh-CN" altLang="en-US" sz="2400" b="1">
                <a:solidFill>
                  <a:srgbClr val="FF0000"/>
                </a:solidFill>
              </a:rPr>
              <a:t>崎岖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平</a:t>
            </a:r>
            <a:r>
              <a:rPr lang="zh-CN" altLang="en-US" sz="2400" b="1">
                <a:solidFill>
                  <a:srgbClr val="FF0000"/>
                </a:solidFill>
              </a:rPr>
              <a:t>庸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滞</a:t>
            </a:r>
            <a:r>
              <a:rPr lang="zh-CN" altLang="en-US" sz="2400" b="1"/>
              <a:t>留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愚</a:t>
            </a:r>
            <a:r>
              <a:rPr lang="zh-CN" altLang="en-US" sz="2400" b="1">
                <a:solidFill>
                  <a:srgbClr val="FF0000"/>
                </a:solidFill>
              </a:rPr>
              <a:t>钝</a:t>
            </a:r>
            <a:r>
              <a:rPr lang="zh-CN" altLang="en-US" sz="2400" b="1"/>
              <a:t> 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器宇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蒙</a:t>
            </a:r>
            <a:r>
              <a:rPr lang="zh-CN" altLang="en-US" sz="2400" b="1">
                <a:solidFill>
                  <a:srgbClr val="FF0000"/>
                </a:solidFill>
              </a:rPr>
              <a:t>昧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酒</a:t>
            </a:r>
            <a:r>
              <a:rPr lang="zh-CN" altLang="en-US" sz="2400" b="1">
                <a:solidFill>
                  <a:srgbClr val="FF0000"/>
                </a:solidFill>
              </a:rPr>
              <a:t>肆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缰</a:t>
            </a:r>
            <a:r>
              <a:rPr lang="zh-CN" altLang="en-US" sz="2400" b="1"/>
              <a:t>绳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</a:rPr>
              <a:t>轩昂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胆</a:t>
            </a:r>
            <a:r>
              <a:rPr lang="zh-CN" altLang="en-US" sz="2400" b="1">
                <a:solidFill>
                  <a:srgbClr val="FF0000"/>
                </a:solidFill>
              </a:rPr>
              <a:t>怯</a:t>
            </a:r>
            <a:r>
              <a:rPr lang="zh-CN" altLang="en-US" sz="2400" b="1"/>
              <a:t>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藏污纳</a:t>
            </a:r>
            <a:r>
              <a:rPr lang="zh-CN" altLang="en-US" sz="2400" b="1">
                <a:solidFill>
                  <a:srgbClr val="FF0000"/>
                </a:solidFill>
              </a:rPr>
              <a:t>垢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鹤立鸡群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 正</a:t>
            </a:r>
            <a:r>
              <a:rPr lang="zh-CN" altLang="en-US" sz="2400" b="1">
                <a:solidFill>
                  <a:srgbClr val="FF0000"/>
                </a:solidFill>
              </a:rPr>
              <a:t>襟</a:t>
            </a:r>
            <a:r>
              <a:rPr lang="zh-CN" altLang="en-US" sz="2400" b="1"/>
              <a:t>危坐 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诚</a:t>
            </a:r>
            <a:r>
              <a:rPr lang="zh-CN" altLang="en-US" sz="2400" b="1">
                <a:solidFill>
                  <a:srgbClr val="FF0000"/>
                </a:solidFill>
              </a:rPr>
              <a:t>惶</a:t>
            </a:r>
            <a:r>
              <a:rPr lang="zh-CN" altLang="en-US" sz="2400" b="1"/>
              <a:t>诚恐</a:t>
            </a:r>
            <a:r>
              <a:rPr lang="zh-CN" altLang="en-US" sz="2400" b="1">
                <a:sym typeface="+mn-ea"/>
              </a:rPr>
              <a:t>      </a:t>
            </a:r>
            <a:r>
              <a:rPr lang="zh-CN" altLang="en-US" sz="2400" b="1"/>
              <a:t>入木三分</a:t>
            </a:r>
            <a:endParaRPr lang="zh-CN" altLang="en-US" sz="2400" b="1"/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zh-CN" sz="2400" b="1" dirty="0">
                <a:sym typeface="+mn-ea"/>
              </a:rPr>
              <a:t>一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绺      </a:t>
            </a:r>
            <a:r>
              <a:rPr lang="zh-CN" altLang="zh-CN" sz="2400" b="1" dirty="0">
                <a:sym typeface="+mn-ea"/>
              </a:rPr>
              <a:t>禁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锢      颔</a:t>
            </a:r>
            <a:r>
              <a:rPr lang="zh-CN" altLang="zh-CN" sz="2400" b="1" dirty="0">
                <a:sym typeface="+mn-ea"/>
              </a:rPr>
              <a:t>首低眉     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侏儒      锃</a:t>
            </a:r>
            <a:r>
              <a:rPr lang="zh-CN" altLang="zh-CN" sz="2400" b="1" dirty="0">
                <a:sym typeface="+mn-ea"/>
              </a:rPr>
              <a:t>亮      甲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胄      </a:t>
            </a:r>
            <a:r>
              <a:rPr lang="zh-CN" altLang="zh-CN" sz="2400" b="1" dirty="0">
                <a:solidFill>
                  <a:schemeClr val="tx1"/>
                </a:solidFill>
                <a:sym typeface="+mn-ea"/>
              </a:rPr>
              <a:t>入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鞘</a:t>
            </a:r>
            <a:endParaRPr lang="zh-CN" altLang="zh-CN" sz="2400" b="1" dirty="0">
              <a:solidFill>
                <a:srgbClr val="FF0000"/>
              </a:solidFill>
              <a:sym typeface="+mn-ea"/>
            </a:endParaRPr>
          </a:p>
          <a:p>
            <a:pPr>
              <a:spcBef>
                <a:spcPts val="600"/>
              </a:spcBef>
            </a:pPr>
            <a:endParaRPr lang="zh-CN" altLang="en-US" sz="2400" b="1"/>
          </a:p>
          <a:p>
            <a:pPr>
              <a:spcBef>
                <a:spcPts val="600"/>
              </a:spcBef>
            </a:pPr>
            <a:r>
              <a:rPr lang="zh-CN" altLang="en-US" sz="2400" b="1"/>
              <a:t>热泪</a:t>
            </a:r>
            <a:r>
              <a:rPr lang="zh-CN" altLang="en-US" sz="2400" b="1">
                <a:solidFill>
                  <a:srgbClr val="FF0000"/>
                </a:solidFill>
              </a:rPr>
              <a:t>涟涟       盎</a:t>
            </a:r>
            <a:r>
              <a:rPr lang="zh-CN" altLang="en-US" sz="2400" b="1">
                <a:solidFill>
                  <a:schemeClr val="tx1"/>
                </a:solidFill>
              </a:rPr>
              <a:t>然</a:t>
            </a:r>
            <a:r>
              <a:rPr lang="zh-CN" altLang="en-US" sz="2400" b="1">
                <a:solidFill>
                  <a:srgbClr val="FF0000"/>
                </a:solidFill>
              </a:rPr>
              <a:t>       </a:t>
            </a:r>
            <a:r>
              <a:rPr lang="zh-CN" altLang="zh-CN" sz="2400" b="1" dirty="0">
                <a:sym typeface="+mn-ea"/>
              </a:rPr>
              <a:t>广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袤</a:t>
            </a:r>
            <a:r>
              <a:rPr lang="zh-CN" altLang="zh-CN" sz="2400" b="1" dirty="0">
                <a:sym typeface="+mn-ea"/>
              </a:rPr>
              <a:t>无</a:t>
            </a:r>
            <a:r>
              <a:rPr lang="zh-CN" altLang="zh-CN" sz="2400" b="1" dirty="0">
                <a:solidFill>
                  <a:srgbClr val="FF0000"/>
                </a:solidFill>
                <a:sym typeface="+mn-ea"/>
              </a:rPr>
              <a:t>垠       </a:t>
            </a:r>
            <a:r>
              <a:rPr lang="zh-CN" altLang="en-US" sz="2400" b="1">
                <a:sym typeface="+mn-ea"/>
              </a:rPr>
              <a:t>帐</a:t>
            </a:r>
            <a:r>
              <a:rPr lang="zh-CN" altLang="en-US" sz="2400" b="1">
                <a:solidFill>
                  <a:srgbClr val="00B050"/>
                </a:solidFill>
                <a:sym typeface="+mn-ea"/>
              </a:rPr>
              <a:t>篷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     </a:t>
            </a:r>
            <a:r>
              <a:rPr lang="zh-CN" altLang="en-US" sz="2400" b="1">
                <a:solidFill>
                  <a:schemeClr val="tx1"/>
                </a:solidFill>
                <a:sym typeface="+mn-ea"/>
              </a:rPr>
              <a:t>粗制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滥</a:t>
            </a:r>
            <a:r>
              <a:rPr lang="zh-CN" altLang="en-US" sz="2400" b="1">
                <a:solidFill>
                  <a:schemeClr val="tx1"/>
                </a:solidFill>
                <a:sym typeface="+mn-ea"/>
              </a:rPr>
              <a:t>造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  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15339" y="661793"/>
            <a:ext cx="4864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jiá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38451" y="645279"/>
            <a:ext cx="6546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yǒu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74390" y="661793"/>
            <a:ext cx="6229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cāo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28643" y="650360"/>
            <a:ext cx="81851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qí qū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03624" y="678306"/>
            <a:ext cx="8140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yōnɡ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25889" y="750074"/>
            <a:ext cx="5429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zhì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01247" y="750074"/>
            <a:ext cx="6743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dùn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181763" y="1631617"/>
            <a:ext cx="6591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mèi 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85002" y="1631617"/>
            <a:ext cx="3790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sì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06145" y="1631617"/>
            <a:ext cx="13449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xuān ánɡ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2054" y="1631617"/>
            <a:ext cx="5753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qiè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06219" y="1631617"/>
            <a:ext cx="6737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ɡòu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059496" y="2421703"/>
            <a:ext cx="4997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jīn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618709" y="2527768"/>
            <a:ext cx="9880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0070C0"/>
                </a:solidFill>
                <a:sym typeface="+mn-ea"/>
              </a:rPr>
              <a:t>huánɡ</a:t>
            </a:r>
            <a:endParaRPr lang="zh-CN" altLang="en-US" sz="2400" b="1">
              <a:solidFill>
                <a:srgbClr val="0070C0"/>
              </a:solidFill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12835" y="1631617"/>
            <a:ext cx="10244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</a:rPr>
              <a:t>jiānɡ</a:t>
            </a:r>
            <a:endParaRPr lang="zh-CN" altLang="en-US" sz="2400" b="1">
              <a:solidFill>
                <a:srgbClr val="0070C0"/>
              </a:solidFill>
            </a:endParaRPr>
          </a:p>
        </p:txBody>
      </p:sp>
      <p:sp>
        <p:nvSpPr>
          <p:cNvPr id="15362" name="Rectangle 4"/>
          <p:cNvSpPr/>
          <p:nvPr/>
        </p:nvSpPr>
        <p:spPr>
          <a:xfrm>
            <a:off x="2284977" y="6014564"/>
            <a:ext cx="616064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髭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Text Box 5"/>
          <p:cNvSpPr txBox="1"/>
          <p:nvPr/>
        </p:nvSpPr>
        <p:spPr>
          <a:xfrm>
            <a:off x="3463120" y="6014564"/>
            <a:ext cx="762776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髯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6"/>
          <p:cNvSpPr txBox="1"/>
          <p:nvPr/>
        </p:nvSpPr>
        <p:spPr>
          <a:xfrm>
            <a:off x="4935323" y="6014564"/>
            <a:ext cx="715142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鬈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6507874" y="5944066"/>
            <a:ext cx="738007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鬃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8"/>
          <p:cNvSpPr txBox="1"/>
          <p:nvPr/>
        </p:nvSpPr>
        <p:spPr>
          <a:xfrm>
            <a:off x="8097573" y="5942795"/>
            <a:ext cx="687197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鬓</a:t>
            </a:r>
            <a:endParaRPr lang="zh-CN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9"/>
          <p:cNvSpPr txBox="1"/>
          <p:nvPr/>
        </p:nvSpPr>
        <p:spPr>
          <a:xfrm>
            <a:off x="3142386" y="5400405"/>
            <a:ext cx="1140671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（rán）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Text Box 10"/>
          <p:cNvSpPr txBox="1"/>
          <p:nvPr/>
        </p:nvSpPr>
        <p:spPr>
          <a:xfrm>
            <a:off x="6103304" y="5388973"/>
            <a:ext cx="1412502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（zōng）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Text Box 11"/>
          <p:cNvSpPr txBox="1"/>
          <p:nvPr/>
        </p:nvSpPr>
        <p:spPr>
          <a:xfrm>
            <a:off x="7760326" y="5438512"/>
            <a:ext cx="1279127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（bìn）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12"/>
          <p:cNvSpPr txBox="1"/>
          <p:nvPr/>
        </p:nvSpPr>
        <p:spPr>
          <a:xfrm>
            <a:off x="2004890" y="5438512"/>
            <a:ext cx="117687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（zī）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Text Box 13"/>
          <p:cNvSpPr txBox="1"/>
          <p:nvPr/>
        </p:nvSpPr>
        <p:spPr>
          <a:xfrm>
            <a:off x="4589819" y="5379446"/>
            <a:ext cx="12562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solidFill>
                  <a:srgbClr val="6600CC"/>
                </a:solidFill>
                <a:latin typeface="Times New Roman" panose="02020603050405020304" pitchFamily="18" charset="0"/>
              </a:rPr>
              <a:t>（quán）</a:t>
            </a:r>
            <a:endParaRPr lang="zh-CN" altLang="zh-CN" sz="2400" b="1" dirty="0">
              <a:solidFill>
                <a:srgbClr val="66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141440" y="3442972"/>
            <a:ext cx="6350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 liǔ 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275125" y="3371204"/>
            <a:ext cx="4914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gù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971248" y="3442972"/>
            <a:ext cx="6610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hàn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467585" y="3442972"/>
            <a:ext cx="9734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zhū rú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86685" y="3460756"/>
            <a:ext cx="7607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zèng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94696" y="3463296"/>
            <a:ext cx="79565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zhòu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08360" y="3371204"/>
            <a:ext cx="73596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qiào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573956" y="4337853"/>
            <a:ext cx="64706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lián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672709" y="4266085"/>
            <a:ext cx="64198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àng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09345" y="4321975"/>
            <a:ext cx="126619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mào  yín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77286" y="4266085"/>
            <a:ext cx="57213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/>
            <a:r>
              <a:rPr lang="en-US" altLang="zh-CN" sz="2400" b="1">
                <a:solidFill>
                  <a:srgbClr val="0070C0"/>
                </a:solidFill>
                <a:cs typeface="+mn-ea"/>
                <a:sym typeface="+mn-ea"/>
              </a:rPr>
              <a:t>l</a:t>
            </a:r>
            <a:r>
              <a:rPr lang="zh-CN" altLang="en-US" sz="2400" b="1">
                <a:solidFill>
                  <a:srgbClr val="0070C0"/>
                </a:solidFill>
                <a:cs typeface="+mn-ea"/>
                <a:sym typeface="+mn-ea"/>
              </a:rPr>
              <a:t>àn</a:t>
            </a:r>
            <a:endParaRPr lang="zh-CN" altLang="en-US" sz="2400" b="1">
              <a:solidFill>
                <a:srgbClr val="0070C0"/>
              </a:solidFill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20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15370" grpId="0"/>
      <p:bldP spid="15367" grpId="0"/>
      <p:bldP spid="15371" grpId="0"/>
      <p:bldP spid="15368" grpId="0"/>
      <p:bldP spid="15369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942967" y="1610023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侏儒：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轩昂：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粗制滥造：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藏污纳垢：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郁郁寡欢：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入木三分：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鹤立鸡群：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667311" y="1538159"/>
            <a:ext cx="6730658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身材异常矮小的人。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形容精神饱满，气度不凡。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指产品制作粗劣，不讲究质量。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比喻包容坏人坏事，文中比喻皮肤粗糙。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心情不舒畅，不快乐。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①形容书法刚劲有力；②形容理论见解深刻。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sz="2400" b="1" dirty="0">
                <a:latin typeface="楷体_GB2312" pitchFamily="1" charset="-122"/>
                <a:ea typeface="楷体_GB2312" pitchFamily="1" charset="-122"/>
              </a:rPr>
              <a:t>比喻一个人的才能或仪表在一群人里头显得很突出。</a:t>
            </a:r>
            <a:endParaRPr lang="en-US" altLang="zh-CN" sz="24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1615881" y="959028"/>
            <a:ext cx="222440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◆词语集注</a:t>
            </a:r>
            <a:endParaRPr lang="zh-CN" altLang="en-US" sz="32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739729" y="1521107"/>
            <a:ext cx="1843405" cy="373126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正襟危坐：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诚惶诚恐：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广袤无垠：</a:t>
            </a: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endParaRPr lang="en-US" altLang="zh-CN" sz="2600" b="1" dirty="0">
              <a:latin typeface="+mn-ea"/>
              <a:ea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  <a:ea typeface="+mn-ea"/>
              </a:rPr>
              <a:t>颔首低眉：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无可置疑：</a:t>
            </a:r>
            <a:endParaRPr lang="en-US" altLang="zh-CN" sz="2600" b="1" dirty="0">
              <a:latin typeface="+mn-ea"/>
            </a:endParaRPr>
          </a:p>
          <a:p>
            <a:pPr eaLnBrk="1"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latin typeface="+mn-ea"/>
              </a:rPr>
              <a:t>黯然失色：</a:t>
            </a:r>
            <a:endParaRPr lang="en-US" altLang="zh-CN" sz="2600" b="1" dirty="0">
              <a:latin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346578" y="1521107"/>
            <a:ext cx="6835453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理好衣襟端端正正坐着。形容严肃庄重的样子。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惶恐不安。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广阔无边。古代以东西长度为“广”，南北长度为“袤”。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低着头显得很谦卑恭顺的样子。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事实明显或理由充足，没有什么可以怀疑的。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600" b="1" dirty="0">
                <a:latin typeface="楷体_GB2312" pitchFamily="1" charset="-122"/>
                <a:ea typeface="楷体_GB2312" pitchFamily="1" charset="-122"/>
              </a:rPr>
              <a:t>指事物失去了原有的色泽、光彩；也指心情沮丧，显出无精打采的样子。</a:t>
            </a:r>
            <a:endParaRPr lang="en-US" altLang="zh-CN" sz="2600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522201" y="1203377"/>
            <a:ext cx="431471" cy="21507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6200000">
            <a:off x="1853062" y="2224148"/>
            <a:ext cx="2620285" cy="3808078"/>
          </a:xfrm>
          <a:prstGeom prst="rect">
            <a:avLst/>
          </a:prstGeom>
        </p:spPr>
      </p:pic>
      <p:grpSp>
        <p:nvGrpSpPr>
          <p:cNvPr id="16" name="组合 27"/>
          <p:cNvGrpSpPr/>
          <p:nvPr/>
        </p:nvGrpSpPr>
        <p:grpSpPr bwMode="auto">
          <a:xfrm>
            <a:off x="5120985" y="1287493"/>
            <a:ext cx="2570638" cy="685927"/>
            <a:chOff x="2747226" y="536189"/>
            <a:chExt cx="2458107" cy="604628"/>
          </a:xfrm>
        </p:grpSpPr>
        <p:sp>
          <p:nvSpPr>
            <p:cNvPr id="1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整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26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体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27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感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28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知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29" name="文本框 5"/>
          <p:cNvSpPr txBox="1">
            <a:spLocks noChangeArrowheads="1"/>
          </p:cNvSpPr>
          <p:nvPr/>
        </p:nvSpPr>
        <p:spPr bwMode="auto">
          <a:xfrm>
            <a:off x="4720678" y="2133372"/>
            <a:ext cx="7956435" cy="129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92" tIns="34296" rIns="68592" bIns="34296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  <a:buFont typeface="Wingdings" panose="05000000000000000000" pitchFamily="2" charset="2"/>
              <a:buChar char="u"/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朗读课文，说说托尔斯泰给你的</a:t>
            </a:r>
            <a:endParaRPr lang="en-US" altLang="zh-CN" sz="2800" b="1" dirty="0">
              <a:latin typeface="楷体_GB2312" pitchFamily="1" charset="-122"/>
              <a:ea typeface="楷体_GB2312" pitchFamily="1" charset="-122"/>
            </a:endParaRPr>
          </a:p>
          <a:p>
            <a:pPr marL="0" indent="0"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 dirty="0">
                <a:latin typeface="楷体_GB2312" pitchFamily="1" charset="-122"/>
                <a:ea typeface="楷体_GB2312" pitchFamily="1" charset="-122"/>
              </a:rPr>
              <a:t>总体印象，并理清文章层次。</a:t>
            </a:r>
            <a:endParaRPr lang="zh-CN" altLang="en-US" sz="2800" b="1" dirty="0">
              <a:solidFill>
                <a:srgbClr val="0D0D0D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ransition spd="slow">
    <p:wheel spokes="4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2277991" y="1700528"/>
            <a:ext cx="7716679" cy="4526800"/>
          </a:xfrm>
        </p:spPr>
        <p:txBody>
          <a:bodyPr vert="horz" wrap="square" lIns="91456" tIns="45728" rIns="91456" bIns="45728" anchor="t"/>
          <a:p>
            <a:pPr lvl="0" eaLnBrk="1" hangingPunct="1"/>
            <a:r>
              <a:rPr lang="zh-CN" altLang="zh-CN" sz="4400" b="1" dirty="0"/>
              <a:t>第一部分（第1～5段）</a:t>
            </a:r>
            <a:endParaRPr lang="zh-CN" altLang="zh-CN" sz="4400" b="1" dirty="0"/>
          </a:p>
          <a:p>
            <a:pPr lvl="0" eaLnBrk="1" hangingPunct="1"/>
            <a:endParaRPr lang="zh-CN" altLang="zh-CN" sz="4400" b="1" dirty="0"/>
          </a:p>
          <a:p>
            <a:pPr lvl="0" eaLnBrk="1" hangingPunct="1"/>
            <a:r>
              <a:rPr lang="zh-CN" altLang="zh-CN" sz="4400" b="1" dirty="0"/>
              <a:t>第二部分（第6～9段）</a:t>
            </a:r>
            <a:endParaRPr lang="zh-CN" altLang="zh-CN" sz="4400" b="1" dirty="0"/>
          </a:p>
          <a:p>
            <a:pPr lvl="0" eaLnBrk="1" hangingPunct="1"/>
            <a:endParaRPr lang="zh-CN" altLang="zh-CN" sz="5400" b="1" dirty="0">
              <a:solidFill>
                <a:srgbClr val="0000CC"/>
              </a:solidFill>
              <a:ea typeface="楷体_GB2312" pitchFamily="1" charset="-122"/>
            </a:endParaRPr>
          </a:p>
          <a:p>
            <a:pPr lvl="0" eaLnBrk="1" hangingPunct="1"/>
            <a:endParaRPr lang="zh-CN" altLang="zh-CN" sz="4400" dirty="0"/>
          </a:p>
        </p:txBody>
      </p:sp>
      <p:sp>
        <p:nvSpPr>
          <p:cNvPr id="18436" name="Text Box 4"/>
          <p:cNvSpPr txBox="1"/>
          <p:nvPr/>
        </p:nvSpPr>
        <p:spPr>
          <a:xfrm>
            <a:off x="4007099" y="2637326"/>
            <a:ext cx="44729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刻画托尔斯泰的</a:t>
            </a:r>
            <a:r>
              <a:rPr lang="zh-CN" altLang="zh-CN" sz="2800" b="1" u="sng" dirty="0"/>
              <a:t>外貌特征</a:t>
            </a:r>
            <a:r>
              <a:rPr lang="zh-CN" altLang="zh-CN" sz="2800" b="1" dirty="0">
                <a:solidFill>
                  <a:srgbClr val="FF0066"/>
                </a:solidFill>
              </a:rPr>
              <a:t>。</a:t>
            </a:r>
            <a:endParaRPr lang="zh-CN" altLang="zh-CN" sz="2800" b="1" dirty="0">
              <a:solidFill>
                <a:srgbClr val="FF0066"/>
              </a:solidFill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3718120" y="4293395"/>
            <a:ext cx="5545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FF0066"/>
                </a:solidFill>
              </a:rPr>
              <a:t>描写托尔斯泰那非同寻常的</a:t>
            </a:r>
            <a:r>
              <a:rPr lang="zh-CN" altLang="zh-CN" sz="2800" b="1" u="sng" dirty="0"/>
              <a:t>眼睛</a:t>
            </a:r>
            <a:r>
              <a:rPr lang="zh-CN" altLang="zh-CN" sz="2800" b="1" dirty="0">
                <a:solidFill>
                  <a:srgbClr val="FF0066"/>
                </a:solidFill>
              </a:rPr>
              <a:t>。 </a:t>
            </a:r>
            <a:endParaRPr lang="zh-CN" altLang="zh-CN" sz="28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 bwMode="auto">
          <a:xfrm>
            <a:off x="2198601" y="1541748"/>
            <a:ext cx="5881189" cy="3707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charset="-122"/>
              </a:rPr>
              <a:t>①托尔斯泰须发特点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charset="-122"/>
              </a:rPr>
              <a:t>——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charset="-122"/>
              </a:rPr>
              <a:t>②托尔斯泰面部轮廓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charset="-122"/>
              </a:rPr>
              <a:t>——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charset="-122"/>
              </a:rPr>
              <a:t>③托尔斯泰面部表情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charset="-122"/>
              </a:rPr>
              <a:t>——</a:t>
            </a:r>
            <a:endParaRPr lang="en-US" altLang="zh-CN" sz="2800" b="1">
              <a:latin typeface="Times New Roman" panose="02020603050405020304" pitchFamily="18" charset="0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charset="-122"/>
              </a:rPr>
              <a:t>④托尔斯泰长相特点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charset="-122"/>
              </a:rPr>
              <a:t>——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charset="-122"/>
              </a:rPr>
              <a:t>⑤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托尔斯泰的外貌与人们心目中的形象形成巨大反差。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36992" y="2984705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形</a:t>
            </a:r>
            <a:endParaRPr lang="zh-CN" altLang="en-US" sz="5400" b="1" spc="67" dirty="0">
              <a:ln w="11430"/>
              <a:solidFill>
                <a:srgbClr val="FF0000"/>
              </a:solidFill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7776522" y="1824376"/>
            <a:ext cx="371544" cy="3243863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6" name="Text Box 1033"/>
          <p:cNvSpPr txBox="1">
            <a:spLocks noChangeArrowheads="1"/>
          </p:cNvSpPr>
          <p:nvPr/>
        </p:nvSpPr>
        <p:spPr bwMode="auto">
          <a:xfrm>
            <a:off x="8266027" y="2324531"/>
            <a:ext cx="798195" cy="2238790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FF"/>
                </a:solidFill>
                <a:latin typeface="Calibri" panose="020F0502020204030204" pitchFamily="34" charset="0"/>
                <a:ea typeface="黑体" panose="02010609060101010101" charset="-122"/>
              </a:rPr>
              <a:t>平庸普通</a:t>
            </a:r>
            <a:endParaRPr lang="zh-CN" altLang="en-US" sz="4000" b="1">
              <a:solidFill>
                <a:srgbClr val="FF00FF"/>
              </a:solidFill>
              <a:latin typeface="Calibri" panose="020F0502020204030204" pitchFamily="34" charset="0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59543" y="1666549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浓密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59543" y="2324530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粗劣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91934" y="2846597"/>
            <a:ext cx="897890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阴沉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59543" y="3627792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平常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0" name="TextBox 64"/>
          <p:cNvSpPr txBox="1">
            <a:spLocks noChangeArrowheads="1"/>
          </p:cNvSpPr>
          <p:nvPr/>
        </p:nvSpPr>
        <p:spPr bwMode="auto">
          <a:xfrm>
            <a:off x="2082720" y="795701"/>
            <a:ext cx="7584891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阅读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-5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自然段，说说每个自然段写了什么？</a:t>
            </a:r>
            <a:endParaRPr lang="en-US" altLang="zh-CN" sz="28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3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"/>
          <p:cNvSpPr>
            <a:spLocks noChangeArrowheads="1"/>
          </p:cNvSpPr>
          <p:nvPr/>
        </p:nvSpPr>
        <p:spPr bwMode="auto">
          <a:xfrm>
            <a:off x="4427865" y="1346449"/>
            <a:ext cx="33242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学习第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6-9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自然段</a:t>
            </a:r>
            <a:endParaRPr lang="zh-CN" altLang="en-US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TextBox 64"/>
          <p:cNvSpPr txBox="1">
            <a:spLocks noChangeArrowheads="1"/>
          </p:cNvSpPr>
          <p:nvPr/>
        </p:nvSpPr>
        <p:spPr bwMode="auto">
          <a:xfrm>
            <a:off x="2225595" y="1954576"/>
            <a:ext cx="7584891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阅读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</a:rPr>
              <a:t>6-9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自然段，说说每个自然段写了什么？</a:t>
            </a:r>
            <a:endParaRPr lang="en-US" altLang="zh-CN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2551092" y="2675434"/>
            <a:ext cx="4734802" cy="2592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⑥          的目光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⑦眼睛里蕴藏着</a:t>
            </a:r>
            <a:endParaRPr lang="en-US" altLang="zh-CN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⑧眼睛的</a:t>
            </a:r>
            <a:endParaRPr lang="en-US" altLang="zh-CN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⑨赞美托尔斯泰犀利的眼光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623059" y="3495498"/>
            <a:ext cx="880110" cy="9220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spc="67" dirty="0">
                <a:ln w="11430"/>
                <a:solidFill>
                  <a:srgbClr val="FF0000"/>
                </a:solidFill>
              </a:rPr>
              <a:t>神</a:t>
            </a:r>
            <a:endParaRPr lang="zh-CN" altLang="en-US" sz="5400" b="1" spc="67" dirty="0">
              <a:ln w="11430"/>
              <a:solidFill>
                <a:srgbClr val="FF0000"/>
              </a:solidFill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7166809" y="2872320"/>
            <a:ext cx="371544" cy="2168927"/>
          </a:xfrm>
          <a:prstGeom prst="rightBrace">
            <a:avLst/>
          </a:prstGeom>
          <a:ln w="254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 Box 1033"/>
          <p:cNvSpPr txBox="1">
            <a:spLocks noChangeArrowheads="1"/>
          </p:cNvSpPr>
          <p:nvPr/>
        </p:nvSpPr>
        <p:spPr bwMode="auto">
          <a:xfrm>
            <a:off x="7708713" y="2810396"/>
            <a:ext cx="798195" cy="2297538"/>
          </a:xfrm>
          <a:prstGeom prst="rect">
            <a:avLst/>
          </a:prstGeom>
          <a:solidFill>
            <a:srgbClr val="66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FF"/>
                </a:solidFill>
                <a:latin typeface="Calibri" panose="020F0502020204030204" pitchFamily="34" charset="0"/>
                <a:ea typeface="黑体" panose="02010609060101010101" charset="-122"/>
              </a:rPr>
              <a:t>犀利深邃</a:t>
            </a:r>
            <a:endParaRPr lang="zh-CN" altLang="en-US" sz="4000" b="1">
              <a:solidFill>
                <a:srgbClr val="FF00FF"/>
              </a:solidFill>
              <a:latin typeface="Calibri" panose="020F0502020204030204" pitchFamily="34" charset="0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87541" y="2810395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犀利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15123" y="3495687"/>
            <a:ext cx="19704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丰富的感情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190965" y="4121278"/>
            <a:ext cx="125539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洞察力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2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70" name="Text Box 18"/>
          <p:cNvSpPr txBox="1"/>
          <p:nvPr/>
        </p:nvSpPr>
        <p:spPr>
          <a:xfrm>
            <a:off x="2409460" y="2661143"/>
            <a:ext cx="7023765" cy="2553335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写他平庸甚至丑陋的外貌是为了</a:t>
            </a:r>
            <a:r>
              <a:rPr lang="zh-CN" altLang="en-US" sz="4000" b="1" dirty="0">
                <a:solidFill>
                  <a:srgbClr val="FF3300"/>
                </a:solidFill>
                <a:latin typeface="隶书" panose="02010509060101010101" charset="-122"/>
                <a:ea typeface="隶书" panose="02010509060101010101" charset="-122"/>
              </a:rPr>
              <a:t>反衬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他灵魂的高贵，反衬他的眼睛精美绝伦。</a:t>
            </a:r>
            <a:endParaRPr lang="zh-CN" altLang="en-US" sz="4000" b="1" dirty="0">
              <a:latin typeface="隶书" panose="02010509060101010101" charset="-122"/>
              <a:ea typeface="隶书" panose="02010509060101010101" charset="-122"/>
            </a:endParaRPr>
          </a:p>
          <a:p>
            <a:pPr marL="0" lvl="0" indent="45720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隶书" panose="02010509060101010101" charset="-122"/>
                <a:ea typeface="隶书" panose="02010509060101010101" charset="-122"/>
              </a:rPr>
              <a:t>欲扬先抑</a:t>
            </a:r>
            <a:endParaRPr lang="zh-CN" altLang="en-US" sz="4000" b="1" dirty="0">
              <a:solidFill>
                <a:srgbClr val="FF33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3569" name="Text Box 17"/>
          <p:cNvSpPr txBox="1"/>
          <p:nvPr/>
        </p:nvSpPr>
        <p:spPr>
          <a:xfrm>
            <a:off x="2222087" y="1235221"/>
            <a:ext cx="7745894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/>
              <a:t>作者在课文前半部分描写托尔斯泰平庸甚至丑陋的外貌，是为什么？</a:t>
            </a:r>
            <a:endParaRPr lang="zh-CN" altLang="zh-CN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0" grpId="0" bldLvl="0" animBg="1"/>
      <p:bldP spid="23569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569" name="Text Box 17"/>
          <p:cNvSpPr txBox="1"/>
          <p:nvPr/>
        </p:nvSpPr>
        <p:spPr>
          <a:xfrm>
            <a:off x="2015712" y="2393461"/>
            <a:ext cx="7745894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认真地品读课文，请从文中找出两处你喜欢的句子，进行赏析批注。</a:t>
            </a:r>
            <a:endParaRPr lang="zh-CN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9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2011241" y="1868834"/>
            <a:ext cx="8085047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不管从哪个角度看，你都能见到热带森林般茂密的须发。像米开朗琪罗画的摩西一样，托尔斯泰给人留下的难忘形象，来源于他那天父般的犹如卷起的滔滔白浪的大胡子。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11241" y="4206067"/>
            <a:ext cx="8085047" cy="121094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比喻、夸张：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再次突出托尔斯泰胡须浓密的特点。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12" name="矩形 1"/>
          <p:cNvSpPr>
            <a:spLocks noChangeArrowheads="1"/>
          </p:cNvSpPr>
          <p:nvPr/>
        </p:nvSpPr>
        <p:spPr bwMode="auto">
          <a:xfrm>
            <a:off x="2011241" y="1316282"/>
            <a:ext cx="135509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charset="-122"/>
              </a:rPr>
              <a:t>须发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2011241" y="2021262"/>
            <a:ext cx="8085047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天才的灵魂自甘寓居低矮的陋屋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而不是由古希腊的能工巧匠建造起来的。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11241" y="3529667"/>
            <a:ext cx="8085047" cy="121094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用粗制滥造的小屋比喻脸部轮廓，生动地描写出托尔斯泰脸孔的粗劣。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2011241" y="1316282"/>
            <a:ext cx="20701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FF00FF"/>
                </a:solidFill>
                <a:ea typeface="黑体" panose="02010609060101010101" charset="-122"/>
              </a:rPr>
              <a:t>面部轮廓</a:t>
            </a:r>
            <a:endParaRPr lang="zh-CN" altLang="en-US" sz="2800" b="1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2011241" y="1716407"/>
            <a:ext cx="8085047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    架在小窗上方的横梁</a:t>
            </a:r>
            <a:r>
              <a:rPr lang="en-US" altLang="zh-CN" sz="2800" b="1"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latin typeface="楷体_GB2312" pitchFamily="1" charset="-122"/>
                <a:ea typeface="楷体_GB2312" pitchFamily="1" charset="-122"/>
              </a:rPr>
              <a:t>凹陷的脸颊中间生着两片厚厚的嘴唇。</a:t>
            </a:r>
            <a:endParaRPr lang="en-US" altLang="zh-CN" sz="28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11241" y="3186703"/>
            <a:ext cx="8085047" cy="177038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从局部分别描写了托尔斯泰的面部特征，既幽默又诙谐，给人留下深刻的印象，而且让人产生无尽的联想。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1973134" y="1154328"/>
            <a:ext cx="8085047" cy="113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这道目光就像一把锃亮的钢刀刺了过来，又稳又准，击中要害，令你无法动弹，无法躲避。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973134" y="2262608"/>
            <a:ext cx="8085047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比喻、夸张：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形象生动地描绘了托尔斯泰犀利的目光。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TextBox 64"/>
          <p:cNvSpPr txBox="1">
            <a:spLocks noChangeArrowheads="1"/>
          </p:cNvSpPr>
          <p:nvPr/>
        </p:nvSpPr>
        <p:spPr bwMode="auto">
          <a:xfrm>
            <a:off x="1973134" y="3364536"/>
            <a:ext cx="8085047" cy="113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它像枪弹穿透了伪装的甲胄，它像金刚刀切开了玻璃。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73134" y="4453764"/>
            <a:ext cx="8085047" cy="113093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形象地写出了托尔斯泰目光犀利，具有敏锐的洞察力。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  <p:bldP spid="5" grpId="0"/>
      <p:bldP spid="6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64"/>
          <p:cNvSpPr txBox="1">
            <a:spLocks noChangeArrowheads="1"/>
          </p:cNvSpPr>
          <p:nvPr/>
        </p:nvSpPr>
        <p:spPr bwMode="auto">
          <a:xfrm>
            <a:off x="2011241" y="1344862"/>
            <a:ext cx="8085047" cy="21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    托尔斯泰面部的其他部件</a:t>
            </a:r>
            <a:r>
              <a:rPr lang="en-US" altLang="zh-CN" sz="2600" b="1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600" b="1">
                <a:latin typeface="楷体_GB2312" pitchFamily="1" charset="-122"/>
                <a:ea typeface="楷体_GB2312" pitchFamily="1" charset="-122"/>
              </a:rPr>
              <a:t>胡子、眉毛、头发，都不过是用以包装、保护这对闪光的珠宝的甲壳而已，这对珠宝有魔力，有磁性，可以把人世间的物质吸进去，然后向我们这个时代放射出精确无误的频波。</a:t>
            </a:r>
            <a:endParaRPr lang="en-US" altLang="zh-CN" sz="26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11241" y="3491559"/>
            <a:ext cx="8085047" cy="2171065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 cmpd="dbl">
            <a:solidFill>
              <a:schemeClr val="accent5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hangingPunct="1">
              <a:lnSpc>
                <a:spcPct val="130000"/>
              </a:lnSpc>
              <a:buFontTx/>
              <a:buNone/>
              <a:defRPr/>
            </a:pPr>
            <a:r>
              <a:rPr lang="zh-CN" altLang="en-US" sz="2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比喻：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把托尔斯泰的眼睛比作有魔力、有磁性的珠宝，使描写对象生动形象，揭示了托尔斯泰的作品来自于对社会人间百态的观察、研究，同时还准确地表现出社会生活的方方面面。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917562" y="1941873"/>
            <a:ext cx="8570912" cy="3197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一、运用了大量的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比喻和夸张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的修辞手法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比喻效果：形象鲜明，特征突出。</a:t>
            </a:r>
            <a:endParaRPr lang="zh-CN" altLang="en-US" sz="28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  夸张效果：特征突出，印象深刻。</a:t>
            </a:r>
            <a:r>
              <a:rPr lang="en-US" altLang="zh-CN" sz="28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</a:t>
            </a:r>
            <a:endParaRPr lang="zh-CN" altLang="en-US" sz="28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 eaLnBrk="1" hangingPunct="1">
              <a:lnSpc>
                <a:spcPct val="130000"/>
              </a:lnSpc>
              <a:spcBef>
                <a:spcPts val="800"/>
              </a:spcBef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二、</a:t>
            </a:r>
            <a:r>
              <a:rPr lang="zh-CN" altLang="en-US" sz="2800" b="1"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先抑后扬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的手法：用伟人平庸丑陋的外表来反衬其眼睛的神奇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438979" y="1214663"/>
            <a:ext cx="352807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肖像描写的技法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879152" y="389301"/>
            <a:ext cx="8354972" cy="121094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如何理解第</a:t>
            </a:r>
            <a:r>
              <a:rPr lang="en-US" altLang="zh-CN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段最后一句“直到生命的最后十年</a:t>
            </a:r>
            <a:r>
              <a:rPr lang="en-US" altLang="zh-CN" sz="2800" b="1">
                <a:solidFill>
                  <a:srgbClr val="0070C0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2800" b="1">
                <a:solidFill>
                  <a:srgbClr val="0070C0"/>
                </a:solidFill>
                <a:latin typeface="楷体_GB2312" pitchFamily="1" charset="-122"/>
                <a:ea typeface="楷体_GB2312" pitchFamily="1" charset="-122"/>
              </a:rPr>
              <a:t>使这块悲凉之地解冻”这几句话的含义？</a:t>
            </a:r>
            <a:endParaRPr lang="zh-CN" altLang="en-US" sz="2800" b="1">
              <a:solidFill>
                <a:srgbClr val="0070C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79138" y="1600497"/>
            <a:ext cx="8431186" cy="456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把晚年托尔斯泰的面部表情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比作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“悲凉之地解冻”，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揭示了其内心世界的巨大改变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。托尔斯泰到晚年实现了他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世界观的转变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，坚决地站到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农民的立场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上来，对富裕而腐朽的阶级生活及其基础</a:t>
            </a:r>
            <a:r>
              <a:rPr lang="en-US" altLang="zh-CN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——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土地私有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制表示强烈的否定，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对国家和教会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进行猛烈的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抨击</a:t>
            </a:r>
            <a:r>
              <a:rPr lang="zh-CN" altLang="en-US" sz="28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。他反对暴力革命，宣扬基督教的博爱和自我修身，主张从宗教、伦理中寻求解决社会矛盾的道路。这段肖像描写是对应托尔斯泰晚年的这一变化而写的。</a:t>
            </a:r>
            <a:endParaRPr lang="zh-CN" altLang="en-US" sz="2800" b="1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2516075" y="382425"/>
            <a:ext cx="1829139" cy="583565"/>
          </a:xfrm>
          <a:prstGeom prst="rect">
            <a:avLst/>
          </a:prstGeom>
          <a:solidFill>
            <a:srgbClr val="00FFCC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b="1" dirty="0">
                <a:ea typeface="隶书" panose="02010509060101010101" charset="-122"/>
              </a:rPr>
              <a:t>拓展延伸</a:t>
            </a:r>
            <a:endParaRPr lang="zh-CN" altLang="zh-CN" b="1" dirty="0">
              <a:ea typeface="隶书" panose="02010509060101010101" charset="-122"/>
            </a:endParaRPr>
          </a:p>
        </p:txBody>
      </p:sp>
      <p:sp>
        <p:nvSpPr>
          <p:cNvPr id="35844" name="Text Box 4"/>
          <p:cNvSpPr txBox="1"/>
          <p:nvPr/>
        </p:nvSpPr>
        <p:spPr>
          <a:xfrm>
            <a:off x="1529715" y="1216025"/>
            <a:ext cx="886269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1800" dirty="0"/>
              <a:t>        </a:t>
            </a:r>
            <a:r>
              <a:rPr lang="zh-CN" altLang="zh-CN" sz="2400" b="1" dirty="0">
                <a:solidFill>
                  <a:srgbClr val="0000FF"/>
                </a:solidFill>
              </a:rPr>
              <a:t>课文一方面说托尔斯泰“可以任意支配整个世界及其知识财富”，可见他是幸福的；但另一方面又说他得不到“属于自已的那一份幸福”，这是否矛盾？你怎样理解作者所说的“幸福”的含义？联系托尔斯泰的生平（主要是晚年的思想变化）讨论明确。</a:t>
            </a:r>
            <a:endParaRPr lang="zh-CN" altLang="zh-CN" sz="2400" b="1" dirty="0">
              <a:solidFill>
                <a:srgbClr val="0000FF"/>
              </a:solidFill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842010" y="2784475"/>
            <a:ext cx="10217150" cy="3709035"/>
          </a:xfrm>
          <a:prstGeom prst="rect">
            <a:avLst/>
          </a:prstGeom>
          <a:noFill/>
          <a:ln w="9525" cmpd="sng">
            <a:solidFill>
              <a:srgbClr val="FFCC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“具有这种犀利目光，能够看清真相的人，可以任意支配整个世界及其知识财富”，</a:t>
            </a:r>
            <a:r>
              <a:rPr kumimoji="0" lang="zh-CN" altLang="en-US" sz="2800" b="1" i="0" u="sng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这是说这样的人可以成为整个世界及其知识财富的主宰和主人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而“能够看清真相的人”常常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是痛苦的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，如托尔斯泰看透了暴政、丑恶、虚伪和苦难，也看清了造成人间种种罪恶的原因，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并尽其自己毕生的努力去改变它，但总是事与愿违，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所以他痛苦。晚年的托尔斯泰厌弃贵族生活，决然放弃财产，以致和家人产生矛盾，最后毅然离家出走，而客死于途中。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050937" y="1027304"/>
            <a:ext cx="7530906" cy="61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600" b="1">
                <a:latin typeface="黑体" panose="02010609060101010101" charset="-122"/>
                <a:ea typeface="黑体" panose="02010609060101010101" charset="-122"/>
              </a:rPr>
              <a:t>读完这篇课文，你有什么感悟？</a:t>
            </a:r>
            <a:endParaRPr lang="zh-CN" altLang="en-US" sz="26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6633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09"/>
          <a:stretch>
            <a:fillRect/>
          </a:stretch>
        </p:blipFill>
        <p:spPr bwMode="auto">
          <a:xfrm>
            <a:off x="2555855" y="1676710"/>
            <a:ext cx="3910736" cy="40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Administrator.PC-20160920KSGF\Desktop\人八语大课堂正文\探究7.tif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10"/>
          <a:stretch>
            <a:fillRect/>
          </a:stretch>
        </p:blipFill>
        <p:spPr bwMode="auto">
          <a:xfrm>
            <a:off x="6552333" y="1686237"/>
            <a:ext cx="2886609" cy="40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27"/>
          <p:cNvGrpSpPr/>
          <p:nvPr/>
        </p:nvGrpSpPr>
        <p:grpSpPr bwMode="auto">
          <a:xfrm>
            <a:off x="1723851" y="1005074"/>
            <a:ext cx="2570638" cy="685927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结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构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梳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charset="-122"/>
                  <a:ea typeface="黑体" panose="02010609060101010101" charset="-122"/>
                </a:rPr>
                <a:t>理</a:t>
              </a:r>
              <a:endPara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34819" name="TextBox 7"/>
          <p:cNvSpPr txBox="1">
            <a:spLocks noChangeArrowheads="1"/>
          </p:cNvSpPr>
          <p:nvPr/>
        </p:nvSpPr>
        <p:spPr bwMode="auto">
          <a:xfrm>
            <a:off x="1994842" y="2208622"/>
            <a:ext cx="613410" cy="2888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列夫</a:t>
            </a:r>
            <a:r>
              <a:rPr lang="en-US" altLang="zh-CN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·</a:t>
            </a:r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托尔斯泰</a:t>
            </a:r>
            <a:endParaRPr lang="zh-CN" altLang="en-US" sz="28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517748" y="2041904"/>
            <a:ext cx="206413" cy="318670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647948" y="2181629"/>
            <a:ext cx="889165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刻画外貌</a:t>
            </a:r>
            <a:endParaRPr lang="zh-CN" altLang="en-US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647947" y="3990127"/>
            <a:ext cx="800248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描写眼睛</a:t>
            </a:r>
            <a:endParaRPr lang="en-US" altLang="zh-CN" sz="2400" b="1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2" name="右大括号 11"/>
          <p:cNvSpPr/>
          <p:nvPr/>
        </p:nvSpPr>
        <p:spPr>
          <a:xfrm>
            <a:off x="9427828" y="2041904"/>
            <a:ext cx="254047" cy="318670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9725811" y="2548410"/>
            <a:ext cx="613410" cy="2178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崇敬、赞美</a:t>
            </a:r>
            <a:endParaRPr lang="zh-CN" altLang="en-US" sz="28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3381509" y="2041904"/>
            <a:ext cx="222291" cy="131628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15" name="左大括号 14"/>
          <p:cNvSpPr/>
          <p:nvPr/>
        </p:nvSpPr>
        <p:spPr>
          <a:xfrm flipH="1">
            <a:off x="7886080" y="2041904"/>
            <a:ext cx="277864" cy="131628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552990" y="1875186"/>
            <a:ext cx="426640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须发：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脸庞多毛，胡髭浓密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552991" y="2410272"/>
            <a:ext cx="4669702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面部：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失调、崎岖、平庸、粗鄙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552990" y="2945358"/>
            <a:ext cx="4083806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表情：</a:t>
            </a: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消沉、愚钝、压抑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552990" y="4723688"/>
            <a:ext cx="3515376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眼睛威力巨大</a:t>
            </a:r>
            <a:endParaRPr lang="en-US" altLang="zh-CN" sz="2400" b="1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3552991" y="3682095"/>
            <a:ext cx="3704323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目光犀利、敏锐、深刻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3552990" y="4202892"/>
            <a:ext cx="388692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眼睛蕴含丰富感情</a:t>
            </a:r>
            <a:endParaRPr lang="en-US" altLang="zh-CN" sz="24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3356103" y="3847226"/>
            <a:ext cx="273101" cy="130993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8122662" y="2151462"/>
            <a:ext cx="1419488" cy="105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让人失望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（抑）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027083" y="4215594"/>
            <a:ext cx="2526180" cy="57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楷体_GB2312" pitchFamily="1" charset="-122"/>
                <a:ea typeface="楷体_GB2312" pitchFamily="1" charset="-122"/>
              </a:rPr>
              <a:t>非同寻常</a:t>
            </a:r>
            <a:r>
              <a:rPr lang="zh-CN" altLang="en-US" sz="24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（扬）</a:t>
            </a:r>
            <a:endParaRPr lang="en-US" altLang="zh-CN" sz="24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6" name="左大括号 35"/>
          <p:cNvSpPr/>
          <p:nvPr/>
        </p:nvSpPr>
        <p:spPr>
          <a:xfrm flipH="1">
            <a:off x="6755571" y="3836110"/>
            <a:ext cx="246109" cy="1321045"/>
          </a:xfrm>
          <a:prstGeom prst="leftBrace">
            <a:avLst>
              <a:gd name="adj1" fmla="val 8333"/>
              <a:gd name="adj2" fmla="val 5150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bldLvl="0" animBg="1"/>
      <p:bldP spid="13" grpId="0"/>
      <p:bldP spid="14" grpId="0" bldLvl="0" animBg="1"/>
      <p:bldP spid="15" grpId="0" bldLvl="0" animBg="1"/>
      <p:bldP spid="24" grpId="0"/>
      <p:bldP spid="25" grpId="0"/>
      <p:bldP spid="27" grpId="0"/>
      <p:bldP spid="28" grpId="0"/>
      <p:bldP spid="30" grpId="0"/>
      <p:bldP spid="31" grpId="0"/>
      <p:bldP spid="32" grpId="0" bldLvl="0" animBg="1"/>
      <p:bldP spid="34" grpId="0"/>
      <p:bldP spid="35" grpId="0"/>
      <p:bldP spid="36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3579983" y="628702"/>
            <a:ext cx="5030131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列夫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/>
                <a:ea typeface="黑体" panose="02010609060101010101" charset="-122"/>
                <a:cs typeface="+mn-cs"/>
              </a:rPr>
              <a:t>·</a:t>
            </a:r>
            <a:r>
              <a:rPr kumimoji="0" lang="zh-CN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托尔斯泰名言</a:t>
            </a:r>
            <a:endParaRPr kumimoji="0" lang="zh-CN" altLang="zh-CN" sz="4000" b="1" i="0" u="none" strike="noStrike" kern="1200" cap="none" spc="0" normalizeH="0" baseline="0" noProof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44035" name="Text Box 3"/>
          <p:cNvSpPr txBox="1"/>
          <p:nvPr/>
        </p:nvSpPr>
        <p:spPr>
          <a:xfrm>
            <a:off x="1188720" y="1757680"/>
            <a:ext cx="10272395" cy="4092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1．人生不是一种享乐，而是一桩十分沉重的工作。 </a:t>
            </a:r>
            <a:endParaRPr lang="zh-CN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charset="-122"/>
                <a:ea typeface="黑体" panose="02010609060101010101" charset="-122"/>
              </a:rPr>
              <a:t>    2．人生的价值，并不是用时间，而是用深度去衡量的。 </a:t>
            </a:r>
            <a:endParaRPr lang="zh-CN" altLang="zh-CN" b="1" dirty="0">
              <a:solidFill>
                <a:srgbClr val="66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    3．一切利己的生活，都是非理性的动物的生活。</a:t>
            </a:r>
            <a:endParaRPr lang="zh-CN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charset="-122"/>
                <a:ea typeface="黑体" panose="02010609060101010101" charset="-122"/>
              </a:rPr>
              <a:t>    4．心灵纯洁的人， 生活充满甜蜜和喜悦。              </a:t>
            </a:r>
            <a:endParaRPr lang="zh-CN" altLang="zh-CN" b="1" dirty="0">
              <a:solidFill>
                <a:srgbClr val="66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b="1" dirty="0">
                <a:latin typeface="黑体" panose="02010609060101010101" charset="-122"/>
                <a:ea typeface="黑体" panose="02010609060101010101" charset="-122"/>
              </a:rPr>
              <a:t>5.人不是因为美丽才可爱,而是因为可爱才美丽。</a:t>
            </a:r>
            <a:endParaRPr lang="zh-CN" altLang="zh-CN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Text Box 3"/>
          <p:cNvSpPr txBox="1"/>
          <p:nvPr/>
        </p:nvSpPr>
        <p:spPr>
          <a:xfrm>
            <a:off x="3300530" y="1714151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/>
          </a:p>
        </p:txBody>
      </p:sp>
      <p:sp>
        <p:nvSpPr>
          <p:cNvPr id="40963" name="Text Box 4"/>
          <p:cNvSpPr txBox="1"/>
          <p:nvPr/>
        </p:nvSpPr>
        <p:spPr>
          <a:xfrm>
            <a:off x="1958527" y="1503292"/>
            <a:ext cx="8273042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1、茨威格 《最美的坟墓》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2、罗曼</a:t>
            </a:r>
            <a:r>
              <a:rPr lang="en-US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·</a:t>
            </a: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罗兰 《名人传·托尔斯泰》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3、托尔斯泰三大代表作长篇小说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《战争与和平》《安娜·卡列尼娜》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《复活》</a:t>
            </a:r>
            <a:endParaRPr lang="zh-CN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585966" y="327055"/>
            <a:ext cx="222504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_x000B__x000C_" charset="0"/>
                <a:ea typeface="宋体" panose="02010600030101010101" pitchFamily="2" charset="-122"/>
                <a:cs typeface="+mn-cs"/>
              </a:rPr>
              <a:t>推荐阅读</a:t>
            </a:r>
            <a:endParaRPr kumimoji="0" lang="zh-CN" altLang="zh-CN" sz="4000" b="1" i="0" u="none" strike="noStrike" kern="1200" cap="none" spc="0" normalizeH="0" baseline="0" noProof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_x000B__x000C_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3859</Words>
  <Application>WPS 演示</Application>
  <PresentationFormat>自定义</PresentationFormat>
  <Paragraphs>313</Paragraphs>
  <Slides>29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57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29</vt:i4>
      </vt:variant>
    </vt:vector>
  </HeadingPairs>
  <TitlesOfParts>
    <vt:vector size="96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华康标题宋W9</vt:lpstr>
      <vt:lpstr>幼圆</vt:lpstr>
      <vt:lpstr>仿宋_GB2312</vt:lpstr>
      <vt:lpstr>张海山锐线体简</vt:lpstr>
      <vt:lpstr>华康标题宋W9(P)</vt:lpstr>
      <vt:lpstr>微软雅黑</vt:lpstr>
      <vt:lpstr>Microsoft JhengHei Light</vt:lpstr>
      <vt:lpstr>Century Gothic</vt:lpstr>
      <vt:lpstr>Open Sans Light</vt:lpstr>
      <vt:lpstr>Yu Gothic UI Light</vt:lpstr>
      <vt:lpstr>Abraham Lincoln</vt:lpstr>
      <vt:lpstr>Lato Light</vt:lpstr>
      <vt:lpstr>Roboto Light</vt:lpstr>
      <vt:lpstr>Open Sans</vt:lpstr>
      <vt:lpstr>Segoe Print</vt:lpstr>
      <vt:lpstr>FontAwesome</vt:lpstr>
      <vt:lpstr>Impact MT Std</vt:lpstr>
      <vt:lpstr>Arial Unicode MS</vt:lpstr>
      <vt:lpstr>等线</vt:lpstr>
      <vt:lpstr>方正正大黑简体</vt:lpstr>
      <vt:lpstr>微软雅黑 Light</vt:lpstr>
      <vt:lpstr>Open Sans Semibold</vt:lpstr>
      <vt:lpstr>Arial</vt:lpstr>
      <vt:lpstr>方正姚体</vt:lpstr>
      <vt:lpstr>Calibri</vt:lpstr>
      <vt:lpstr>Kontrapunkt Bob</vt:lpstr>
      <vt:lpstr>Montserrat</vt:lpstr>
      <vt:lpstr>Open Sans Light</vt:lpstr>
      <vt:lpstr>Open Sans</vt:lpstr>
      <vt:lpstr>Source Sans Pro</vt:lpstr>
      <vt:lpstr>Eras Light ITC</vt:lpstr>
      <vt:lpstr>Wide Latin</vt:lpstr>
      <vt:lpstr>Century Gothic</vt:lpstr>
      <vt:lpstr>仿宋</vt:lpstr>
      <vt:lpstr>黑体</vt:lpstr>
      <vt:lpstr>楷体</vt:lpstr>
      <vt:lpstr>隶书</vt:lpstr>
      <vt:lpstr>Tahoma</vt:lpstr>
      <vt:lpstr>Times New Roman</vt:lpstr>
      <vt:lpstr>yuweij Medium</vt:lpstr>
      <vt:lpstr>楷体_GB2312</vt:lpstr>
      <vt:lpstr>FZQingKeBenYueSongS-R-GB</vt:lpstr>
      <vt:lpstr>新宋体</vt:lpstr>
      <vt:lpstr>Times New Roman</vt:lpstr>
      <vt:lpstr>华文行楷</vt:lpstr>
      <vt:lpstr>_x000B__x000C_</vt:lpstr>
      <vt:lpstr>等线 Light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小清新PPT</dc:title>
  <dc:creator/>
  <cp:keywords>RP</cp:keywords>
  <dc:description>RP</dc:description>
  <dc:subject>RP</dc:subject>
  <cp:category>RP</cp:category>
  <cp:lastModifiedBy>577570579</cp:lastModifiedBy>
  <cp:revision>3208</cp:revision>
  <dcterms:created xsi:type="dcterms:W3CDTF">2015-12-01T09:06:00Z</dcterms:created>
  <dcterms:modified xsi:type="dcterms:W3CDTF">2020-09-18T04:57:34Z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