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23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7d2532b72e0c45dc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cb9b741c188e4ecc" /><Relationship Type="http://schemas.openxmlformats.org/officeDocument/2006/relationships/custom-properties" Target="/docProps/custom.xml" Id="R07b9944b71f841cb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Relationship Type="http://schemas.openxmlformats.org/officeDocument/2006/relationships/slideLayout" Target="/ppt/slideLayouts/slideLayout22.xml" Id="rId23" /><Relationship Type="http://schemas.openxmlformats.org/officeDocument/2006/relationships/slideLayout" Target="/ppt/slideLayouts/slideLayout23.xml" Id="rId24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2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3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4.png" Id="rId2" /><Relationship Type="http://schemas.openxmlformats.org/officeDocument/2006/relationships/image" Target="/ppt/media/image5.png" Id="rId3" /><Relationship Type="http://schemas.openxmlformats.org/officeDocument/2006/relationships/image" Target="/ppt/media/image6.png" Id="rId4" /><Relationship Type="http://schemas.openxmlformats.org/officeDocument/2006/relationships/image" Target="/ppt/media/image7.png" Id="rId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8.png" Id="rId2" /><Relationship Type="http://schemas.openxmlformats.org/officeDocument/2006/relationships/image" Target="/ppt/media/image9.png" Id="rId3" /><Relationship Type="http://schemas.openxmlformats.org/officeDocument/2006/relationships/image" Target="/ppt/media/image10.png" Id="rId4" /><Relationship Type="http://schemas.openxmlformats.org/officeDocument/2006/relationships/image" Target="/ppt/media/image11.png" Id="rId5" /><Relationship Type="http://schemas.openxmlformats.org/officeDocument/2006/relationships/image" Target="/ppt/media/image12.png" Id="rId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Relationship Type="http://schemas.openxmlformats.org/officeDocument/2006/relationships/image" Target="/ppt/media/image16.png" Id="rId5" /><Relationship Type="http://schemas.openxmlformats.org/officeDocument/2006/relationships/image" Target="/ppt/media/image17.png" Id="rId6" /><Relationship Type="http://schemas.openxmlformats.org/officeDocument/2006/relationships/image" Target="/ppt/media/image18.png" Id="rId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9.png" Id="rId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0.png" Id="rI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1.png" Id="rI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2.png" Id="rI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Relationship Type="http://schemas.openxmlformats.org/officeDocument/2006/relationships/image" Target="/ppt/media/image25.png" Id="rId4" /><Relationship Type="http://schemas.openxmlformats.org/officeDocument/2006/relationships/image" Target="/ppt/media/image26.png" Id="rId5" /><Relationship Type="http://schemas.openxmlformats.org/officeDocument/2006/relationships/image" Target="/ppt/media/image27.png" Id="rId6" /><Relationship Type="http://schemas.openxmlformats.org/officeDocument/2006/relationships/image" Target="/ppt/media/image28.png" Id="rId7" /><Relationship Type="http://schemas.openxmlformats.org/officeDocument/2006/relationships/image" Target="/ppt/media/image29.png" Id="rId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0.png" Id="rId2" /><Relationship Type="http://schemas.openxmlformats.org/officeDocument/2006/relationships/image" Target="/ppt/media/image31.png" Id="rId3" /><Relationship Type="http://schemas.openxmlformats.org/officeDocument/2006/relationships/image" Target="/ppt/media/image32.png" Id="rId4" /><Relationship Type="http://schemas.openxmlformats.org/officeDocument/2006/relationships/image" Target="/ppt/media/image33.png" Id="rId5" /><Relationship Type="http://schemas.openxmlformats.org/officeDocument/2006/relationships/image" Target="/ppt/media/image34.png" Id="rId6" /><Relationship Type="http://schemas.openxmlformats.org/officeDocument/2006/relationships/image" Target="/ppt/media/image35.png" Id="rId7" /><Relationship Type="http://schemas.openxmlformats.org/officeDocument/2006/relationships/image" Target="/ppt/media/image36.png" Id="rId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37.png" Id="rId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38.png" Id="rId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39.png" Id="rId2" /><Relationship Type="http://schemas.openxmlformats.org/officeDocument/2006/relationships/image" Target="/ppt/media/image40.png" Id="rId3" /><Relationship Type="http://schemas.openxmlformats.org/officeDocument/2006/relationships/image" Target="/ppt/media/image41.png" Id="rI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42.png" Id="rId2" /><Relationship Type="http://schemas.openxmlformats.org/officeDocument/2006/relationships/image" Target="/ppt/media/image43.png" Id="rId3" /><Relationship Type="http://schemas.openxmlformats.org/officeDocument/2006/relationships/image" Target="/ppt/media/image44.png" Id="rId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45.png" Id="rId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46.png" Id="rId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47.png" Id="rId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48.png" Id="rId2" /><Relationship Type="http://schemas.openxmlformats.org/officeDocument/2006/relationships/image" Target="/ppt/media/image49.png" Id="rId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50.png" Id="rId2" /><Relationship Type="http://schemas.openxmlformats.org/officeDocument/2006/relationships/image" Target="/ppt/media/image51.pn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" /><Relationship Type="http://schemas.openxmlformats.org/officeDocument/2006/relationships/image" Target="/ppt/media/image52.png" Id="rId2" /><Relationship Type="http://schemas.openxmlformats.org/officeDocument/2006/relationships/image" Target="/ppt/media/image53.png" Id="rId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3.xml" Id="rId1" /><Relationship Type="http://schemas.openxmlformats.org/officeDocument/2006/relationships/image" Target="/ppt/media/image54.png" Id="rId2" /><Relationship Type="http://schemas.openxmlformats.org/officeDocument/2006/relationships/image" Target="/ppt/media/image55.png" Id="rId3" /><Relationship Type="http://schemas.openxmlformats.org/officeDocument/2006/relationships/image" Target="/ppt/media/image56.png" Id="rId4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705927" y="2695194"/>
            <a:ext cx="8172450" cy="1114365"/>
            <a:chOff x="0" y="0"/>
            <a:chExt cx="8172450" cy="1114365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7981950" cy="91249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8172450" cy="111436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7200"/>
                </a:lnSpc>
              </a:pPr>
              <a:r>
                <a:rPr lang="zh-CN" altLang="en-US" sz="5334" b="0" i="0" dirty="0">
                  <a:solidFill>
                    <a:srgbClr val="AA00FF">
                      <a:alpha val="100000"/>
                    </a:srgbClr>
                  </a:solidFill>
                  <a:latin typeface="华文楷体"/>
                  <a:ea typeface="华文楷体"/>
                </a:rPr>
                <a:t>27.2.1  相似三角形的判定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1140609" y="1323880"/>
            <a:ext cx="11715751" cy="1371600"/>
            <a:chOff x="0" y="0"/>
            <a:chExt cx="11715751" cy="1371600"/>
          </a:xfrm>
        </p:grpSpPr>
        <p:sp>
          <p:nvSpPr>
            <p:cNvPr id="6" name="形状2"/>
            <p:cNvSpPr txBox="1"/>
            <p:nvPr/>
          </p:nvSpPr>
          <p:spPr>
            <a:xfrm>
              <a:off x="3810" y="49530"/>
              <a:ext cx="11525251" cy="132207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11715751" cy="136905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9200"/>
                </a:lnSpc>
              </a:pPr>
              <a:r>
                <a:rPr lang="zh-CN" altLang="en-US" sz="7699" b="0" i="0" dirty="0">
                  <a:solidFill>
                    <a:srgbClr val="AA00FF">
                      <a:alpha val="100000"/>
                    </a:srgbClr>
                  </a:solidFill>
                  <a:latin typeface="楷体"/>
                  <a:ea typeface="楷体"/>
                </a:rPr>
                <a:t>第二十七章  相   似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1705956" y="3798084"/>
            <a:ext cx="8602980" cy="1020445"/>
            <a:chOff x="0" y="0"/>
            <a:chExt cx="8602980" cy="1020445"/>
          </a:xfrm>
        </p:grpSpPr>
        <p:sp>
          <p:nvSpPr>
            <p:cNvPr id="9" name="形状3"/>
            <p:cNvSpPr txBox="1"/>
            <p:nvPr/>
          </p:nvSpPr>
          <p:spPr>
            <a:xfrm>
              <a:off x="3810" y="49530"/>
              <a:ext cx="8412480" cy="82994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8602980" cy="102044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5500"/>
                </a:lnSpc>
              </a:pPr>
              <a:r>
                <a:rPr lang="zh-CN" altLang="en-US" sz="4599" b="1" i="0" dirty="0">
                  <a:solidFill>
                    <a:srgbClr val="FF0000">
                      <a:alpha val="100000"/>
                    </a:srgbClr>
                  </a:solidFill>
                  <a:latin typeface="楷体"/>
                  <a:ea typeface="楷体"/>
                </a:rPr>
                <a:t>第1课时  平行线分线段成比例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04311" y="907447"/>
            <a:ext cx="11688233" cy="5233669"/>
            <a:chOff x="0" y="0"/>
            <a:chExt cx="11688233" cy="5233669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1497733" cy="415163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1688233" cy="5233669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599" b="1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1.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理解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相似三角形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的概念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.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/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599" b="1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2.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理解平行线分线段成比例的基本事实及其推论，掌</a:t>
              </a:r>
            </a:p>
            <a:p>
              <a:pPr marL="-11430" algn="l">
                <a:lnSpc>
                  <a:spcPts val="3900"/>
                </a:lnSpc>
                <a:buFont typeface="Arial"/>
                <a:buChar char=" "/>
              </a:pP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   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握相似三角形判定定理的预备定理的有关证明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. (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重</a:t>
              </a:r>
            </a:p>
            <a:p>
              <a:pPr marL="-11430" algn="l">
                <a:lnSpc>
                  <a:spcPts val="3900"/>
                </a:lnSpc>
                <a:buFont typeface="Arial"/>
                <a:buChar char=" "/>
              </a:pP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   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点、难点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)</a:t>
              </a:r>
            </a:p>
            <a:p>
              <a:pPr marL="0" algn="l"/>
              <a:r>
                <a:rPr lang="zh-CN" altLang="en-US" sz="3599" b="1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/>
              </a:r>
            </a:p>
            <a:p>
              <a:pPr marL="0" algn="l">
                <a:lnSpc>
                  <a:spcPts val="5600"/>
                </a:lnSpc>
              </a:pPr>
              <a:r>
                <a:rPr lang="zh-CN" altLang="en-US" sz="3599" b="1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3.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掌握平行线分线段成比例的基本事实及其推论的应</a:t>
              </a:r>
            </a:p>
            <a:p>
              <a:pPr marL="-11430" algn="l">
                <a:lnSpc>
                  <a:spcPts val="3900"/>
                </a:lnSpc>
                <a:buFont typeface="Arial"/>
                <a:buChar char=" "/>
              </a:pP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   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用，会用平行线判定两个三角形相似并进行证明和</a:t>
              </a:r>
            </a:p>
            <a:p>
              <a:pPr marL="-11430" algn="l">
                <a:lnSpc>
                  <a:spcPts val="3900"/>
                </a:lnSpc>
                <a:buFont typeface="Arial"/>
                <a:buChar char=" "/>
              </a:pP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    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计算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. (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黑体"/>
                  <a:ea typeface="黑体"/>
                </a:rPr>
                <a:t>重点、难点</a:t>
              </a:r>
              <a:r>
                <a:rPr lang="zh-CN" altLang="en-US" sz="3599" b="0" i="0" dirty="0">
                  <a:ln w="2381"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00">
                      <a:alpha val="100000"/>
                    </a:srgbClr>
                  </a:solidFill>
                  <a:effectLst/>
                  <a:latin typeface="Times New Roman"/>
                  <a:ea typeface="Times New Roman"/>
                </a:rPr>
                <a:t>)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5049945" y="62722"/>
            <a:ext cx="3280409" cy="1035051"/>
            <a:chOff x="0" y="0"/>
            <a:chExt cx="3280409" cy="1035051"/>
          </a:xfrm>
        </p:grpSpPr>
        <p:sp>
          <p:nvSpPr>
            <p:cNvPr id="6" name="形状2"/>
            <p:cNvSpPr txBox="1"/>
            <p:nvPr/>
          </p:nvSpPr>
          <p:spPr>
            <a:xfrm>
              <a:off x="0" y="32597"/>
              <a:ext cx="3064933" cy="84455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24976" y="0"/>
              <a:ext cx="3255433" cy="103505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900"/>
                </a:lnSpc>
              </a:pPr>
              <a:r>
                <a:rPr lang="zh-CN" altLang="en-US" sz="3699" b="1" i="0" dirty="0">
                  <a:solidFill>
                    <a:srgbClr val="FF0000">
                      <a:alpha val="100000"/>
                    </a:srgbClr>
                  </a:solidFill>
                  <a:latin typeface="微软雅黑"/>
                  <a:ea typeface="微软雅黑"/>
                </a:rPr>
                <a:t>学习目标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-120406" y="505"/>
            <a:ext cx="2537879" cy="680301"/>
            <a:chOff x="0" y="0"/>
            <a:chExt cx="2537879" cy="680301"/>
          </a:xfrm>
        </p:grpSpPr>
        <p:sp>
          <p:nvSpPr>
            <p:cNvPr id="3" name="形状1"/>
            <p:cNvSpPr txBox="1"/>
            <p:nvPr/>
          </p:nvSpPr>
          <p:spPr>
            <a:xfrm>
              <a:off x="188746" y="75939"/>
              <a:ext cx="2122589" cy="527650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2537879" cy="68030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3800"/>
                </a:lnSpc>
              </a:pP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复习引入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567690" y="852170"/>
            <a:ext cx="11195051" cy="1307465"/>
            <a:chOff x="0" y="0"/>
            <a:chExt cx="11195051" cy="1307465"/>
          </a:xfrm>
        </p:grpSpPr>
        <p:sp>
          <p:nvSpPr>
            <p:cNvPr id="6" name="形状2"/>
            <p:cNvSpPr txBox="1"/>
            <p:nvPr/>
          </p:nvSpPr>
          <p:spPr>
            <a:xfrm>
              <a:off x="3810" y="49530"/>
              <a:ext cx="11004551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11195051" cy="13074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1.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相似多边形的对应角</a:t>
              </a:r>
              <a:r>
                <a:rPr lang="zh-CN" altLang="en-US" sz="3734" b="0" i="0" u="sng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，对应边</a:t>
              </a:r>
              <a:r>
                <a:rPr lang="zh-CN" altLang="en-US" sz="3734" b="0" i="0" u="sng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，对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应边的比叫做</a:t>
              </a:r>
              <a:r>
                <a:rPr lang="zh-CN" altLang="en-US" sz="3734" b="0" i="0" u="sng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517884" y="2780538"/>
            <a:ext cx="11294533" cy="1227376"/>
            <a:chOff x="0" y="0"/>
            <a:chExt cx="11294533" cy="1227376"/>
          </a:xfrm>
        </p:grpSpPr>
        <p:sp>
          <p:nvSpPr>
            <p:cNvPr id="9" name="形状3"/>
            <p:cNvSpPr txBox="1"/>
            <p:nvPr/>
          </p:nvSpPr>
          <p:spPr>
            <a:xfrm>
              <a:off x="3810" y="49530"/>
              <a:ext cx="11104033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11294533" cy="122737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2.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如图，根据相似多边形的定义，说出△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和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相似需要满足什么条件？</a:t>
              </a:r>
            </a:p>
          </p:txBody>
        </p:sp>
      </p:grpSp>
      <p:grpSp>
        <p:nvGrpSpPr>
          <p:cNvPr id="11" name="组合4"/>
          <p:cNvGrpSpPr/>
          <p:nvPr/>
        </p:nvGrpSpPr>
        <p:grpSpPr>
          <a:xfrm>
            <a:off x="5402157" y="852170"/>
            <a:ext cx="1418167" cy="794385"/>
            <a:chOff x="0" y="0"/>
            <a:chExt cx="1418167" cy="794385"/>
          </a:xfrm>
        </p:grpSpPr>
        <p:sp>
          <p:nvSpPr>
            <p:cNvPr id="12" name="形状4"/>
            <p:cNvSpPr txBox="1"/>
            <p:nvPr/>
          </p:nvSpPr>
          <p:spPr>
            <a:xfrm>
              <a:off x="3810" y="49530"/>
              <a:ext cx="1227667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0" y="0"/>
              <a:ext cx="1418167" cy="7943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相等</a:t>
              </a:r>
            </a:p>
          </p:txBody>
        </p:sp>
      </p:grpSp>
      <p:grpSp>
        <p:nvGrpSpPr>
          <p:cNvPr id="14" name="组合5"/>
          <p:cNvGrpSpPr/>
          <p:nvPr/>
        </p:nvGrpSpPr>
        <p:grpSpPr>
          <a:xfrm>
            <a:off x="8481907" y="841587"/>
            <a:ext cx="3185583" cy="794385"/>
            <a:chOff x="0" y="0"/>
            <a:chExt cx="3185583" cy="794385"/>
          </a:xfrm>
        </p:grpSpPr>
        <p:sp>
          <p:nvSpPr>
            <p:cNvPr id="15" name="形状5"/>
            <p:cNvSpPr txBox="1"/>
            <p:nvPr/>
          </p:nvSpPr>
          <p:spPr>
            <a:xfrm>
              <a:off x="3810" y="49530"/>
              <a:ext cx="2995083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0" y="0"/>
              <a:ext cx="3185583" cy="7943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成比例</a:t>
              </a:r>
            </a:p>
          </p:txBody>
        </p:sp>
      </p:grpSp>
      <p:grpSp>
        <p:nvGrpSpPr>
          <p:cNvPr id="17" name="组合6"/>
          <p:cNvGrpSpPr/>
          <p:nvPr/>
        </p:nvGrpSpPr>
        <p:grpSpPr>
          <a:xfrm>
            <a:off x="4030428" y="1365533"/>
            <a:ext cx="3185583" cy="794385"/>
            <a:chOff x="0" y="0"/>
            <a:chExt cx="3185583" cy="794385"/>
          </a:xfrm>
        </p:grpSpPr>
        <p:sp>
          <p:nvSpPr>
            <p:cNvPr id="18" name="形状6"/>
            <p:cNvSpPr txBox="1"/>
            <p:nvPr/>
          </p:nvSpPr>
          <p:spPr>
            <a:xfrm>
              <a:off x="3810" y="49530"/>
              <a:ext cx="2995083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6"/>
            <p:cNvSpPr txBox="1"/>
            <p:nvPr/>
          </p:nvSpPr>
          <p:spPr>
            <a:xfrm>
              <a:off x="0" y="0"/>
              <a:ext cx="3185583" cy="7943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相似比</a:t>
              </a:r>
            </a:p>
          </p:txBody>
        </p:sp>
      </p:grpSp>
      <p:grpSp>
        <p:nvGrpSpPr>
          <p:cNvPr id="20" name="组合7"/>
          <p:cNvGrpSpPr/>
          <p:nvPr/>
        </p:nvGrpSpPr>
        <p:grpSpPr>
          <a:xfrm>
            <a:off x="2131971" y="3454641"/>
            <a:ext cx="7814733" cy="2805425"/>
            <a:chOff x="0" y="0"/>
            <a:chExt cx="7814733" cy="2805425"/>
          </a:xfrm>
        </p:grpSpPr>
        <p:sp>
          <p:nvSpPr>
            <p:cNvPr id="21" name="形状7"/>
            <p:cNvSpPr txBox="1"/>
            <p:nvPr/>
          </p:nvSpPr>
          <p:spPr>
            <a:xfrm>
              <a:off x="522817" y="755763"/>
              <a:ext cx="2016760" cy="1632635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形状8"/>
            <p:cNvSpPr txBox="1"/>
            <p:nvPr/>
          </p:nvSpPr>
          <p:spPr>
            <a:xfrm>
              <a:off x="1939290" y="393332"/>
              <a:ext cx="599440" cy="66643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7"/>
            <p:cNvSpPr txBox="1"/>
            <p:nvPr/>
          </p:nvSpPr>
          <p:spPr>
            <a:xfrm>
              <a:off x="1935480" y="343802"/>
              <a:ext cx="789940" cy="85693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24" name="形状9"/>
            <p:cNvSpPr txBox="1"/>
            <p:nvPr/>
          </p:nvSpPr>
          <p:spPr>
            <a:xfrm>
              <a:off x="3810" y="1998022"/>
              <a:ext cx="599440" cy="66643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8"/>
            <p:cNvSpPr txBox="1"/>
            <p:nvPr/>
          </p:nvSpPr>
          <p:spPr>
            <a:xfrm>
              <a:off x="0" y="1948492"/>
              <a:ext cx="789940" cy="85693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6" name="形状10"/>
            <p:cNvSpPr txBox="1"/>
            <p:nvPr/>
          </p:nvSpPr>
          <p:spPr>
            <a:xfrm>
              <a:off x="2530263" y="1998022"/>
              <a:ext cx="599440" cy="66643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9"/>
            <p:cNvSpPr txBox="1"/>
            <p:nvPr/>
          </p:nvSpPr>
          <p:spPr>
            <a:xfrm>
              <a:off x="2526453" y="1948492"/>
              <a:ext cx="789940" cy="85693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8" name="形状11"/>
            <p:cNvSpPr txBox="1"/>
            <p:nvPr/>
          </p:nvSpPr>
          <p:spPr>
            <a:xfrm>
              <a:off x="4363080" y="434330"/>
              <a:ext cx="2525866" cy="2043782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形状12"/>
            <p:cNvSpPr txBox="1"/>
            <p:nvPr/>
          </p:nvSpPr>
          <p:spPr>
            <a:xfrm>
              <a:off x="6138185" y="49530"/>
              <a:ext cx="750761" cy="66571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文本10"/>
            <p:cNvSpPr txBox="1"/>
            <p:nvPr/>
          </p:nvSpPr>
          <p:spPr>
            <a:xfrm>
              <a:off x="6134375" y="0"/>
              <a:ext cx="941261" cy="8562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</a:p>
          </p:txBody>
        </p:sp>
        <p:sp>
          <p:nvSpPr>
            <p:cNvPr id="31" name="形状13"/>
            <p:cNvSpPr txBox="1"/>
            <p:nvPr/>
          </p:nvSpPr>
          <p:spPr>
            <a:xfrm>
              <a:off x="3713057" y="1989427"/>
              <a:ext cx="750761" cy="66571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文本11"/>
            <p:cNvSpPr txBox="1"/>
            <p:nvPr/>
          </p:nvSpPr>
          <p:spPr>
            <a:xfrm>
              <a:off x="3709247" y="1939897"/>
              <a:ext cx="941261" cy="8562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</a:p>
          </p:txBody>
        </p:sp>
        <p:sp>
          <p:nvSpPr>
            <p:cNvPr id="33" name="形状14"/>
            <p:cNvSpPr txBox="1"/>
            <p:nvPr/>
          </p:nvSpPr>
          <p:spPr>
            <a:xfrm>
              <a:off x="6877282" y="1989427"/>
              <a:ext cx="750761" cy="66571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文本12"/>
            <p:cNvSpPr txBox="1"/>
            <p:nvPr/>
          </p:nvSpPr>
          <p:spPr>
            <a:xfrm>
              <a:off x="6873472" y="1939897"/>
              <a:ext cx="941261" cy="8562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</a:p>
          </p:txBody>
        </p:sp>
      </p:grpSp>
      <p:grpSp>
        <p:nvGrpSpPr>
          <p:cNvPr id="35" name="组合8"/>
          <p:cNvGrpSpPr/>
          <p:nvPr/>
        </p:nvGrpSpPr>
        <p:grpSpPr>
          <a:xfrm>
            <a:off x="889423" y="4285403"/>
            <a:ext cx="10299700" cy="1307465"/>
            <a:chOff x="0" y="0"/>
            <a:chExt cx="10299700" cy="1307465"/>
          </a:xfrm>
        </p:grpSpPr>
        <p:sp>
          <p:nvSpPr>
            <p:cNvPr id="36" name="形状15"/>
            <p:cNvSpPr txBox="1"/>
            <p:nvPr/>
          </p:nvSpPr>
          <p:spPr>
            <a:xfrm>
              <a:off x="3810" y="49530"/>
              <a:ext cx="10109200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7" name="文本13"/>
            <p:cNvSpPr txBox="1"/>
            <p:nvPr/>
          </p:nvSpPr>
          <p:spPr>
            <a:xfrm>
              <a:off x="0" y="0"/>
              <a:ext cx="10299700" cy="13074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相似用符号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“∽”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表示，读作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相似于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”.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相似记作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∽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′”.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36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1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4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7" dur="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50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3405559963650174 E" pathEditMode="relative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4" grpId="0" animBg="1"/>
      <p:bldP spid="17" grpId="0" animBg="1"/>
      <p:bldP spid="8" grpId="0" animBg="1"/>
      <p:bldP spid="20" grpId="0" animBg="1"/>
      <p:bldP spid="5" grpId="1" animBg="1"/>
      <p:bldP spid="11" grpId="1" animBg="1"/>
      <p:bldP spid="14" grpId="1" animBg="1"/>
      <p:bldP spid="17" grpId="1" animBg="1"/>
      <p:bldP spid="8" grpId="1" animBg="1"/>
      <p:bldP spid="20" grpId="1" animBg="1"/>
      <p:bldP spid="35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267329" y="749579"/>
            <a:ext cx="6024829" cy="4746917"/>
            <a:chOff x="0" y="0"/>
            <a:chExt cx="6024829" cy="4746917"/>
          </a:xfrm>
        </p:grpSpPr>
        <p:sp>
          <p:nvSpPr>
            <p:cNvPr id="3" name="文本1"/>
            <p:cNvSpPr txBox="1"/>
            <p:nvPr/>
          </p:nvSpPr>
          <p:spPr>
            <a:xfrm>
              <a:off x="0" y="0"/>
              <a:ext cx="6024829" cy="474691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如图，任意画两条直线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,</a:t>
              </a:r>
            </a:p>
            <a:p>
              <a:pPr marL="0" algn="l">
                <a:lnSpc>
                  <a:spcPts val="44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再画三条与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相交的平行线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5.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分别度量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、l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</a:t>
              </a:r>
              <a:r>
                <a:rPr lang="zh-CN" altLang="en-US" sz="2999" b="1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在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上截得的两条线段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AB,BC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和在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上截得的两条线段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DE,EF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的长度，                 </a:t>
              </a:r>
              <a:r>
                <a:rPr lang="zh-CN" altLang="en-US" sz="2999" b="1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和　   相等吗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？</a:t>
              </a:r>
            </a:p>
            <a:p>
              <a:pPr marL="0" algn="l">
                <a:lnSpc>
                  <a:spcPts val="44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任意平移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1" i="1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, 再度量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,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BC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,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,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EF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的长度, </a:t>
              </a:r>
              <a:r>
                <a:rPr lang="zh-CN" altLang="en-US" sz="2999" b="1" i="0" dirty="0">
                  <a:solidFill>
                    <a:srgbClr val="AA00FF">
                      <a:alpha val="100000"/>
                    </a:srgbClr>
                  </a:solidFill>
                  <a:latin typeface="Times New Roman"/>
                  <a:ea typeface="Times New Roman"/>
                </a:rPr>
                <a:t>它们的比值还相等吗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？</a:t>
              </a:r>
            </a:p>
          </p:txBody>
        </p:sp>
        <p:pic>
          <p:nvPicPr>
            <p:cNvPr id="4" name="公式1"/>
            <p:cNvPicPr>
              <a:picLocks noChangeAspect="1"/>
            </p:cNvPicPr>
            <p:nvPr/>
          </p:nvPicPr>
          <p:blipFill>
            <a:fillRect/>
            <a:blip r:embed="rId2"/>
            <a:stretch/>
          </p:blipFill>
          <p:spPr>
            <a:xfrm>
              <a:off x="228447" y="2845156"/>
              <a:ext cx="1725906" cy="841839"/>
            </a:xfrm>
            <a:prstGeom prst="rect">
              <a:avLst/>
            </a:prstGeom>
          </p:spPr>
        </p:pic>
      </p:grpSp>
      <p:grpSp>
        <p:nvGrpSpPr>
          <p:cNvPr id="5" name="组合2"/>
          <p:cNvGrpSpPr/>
          <p:nvPr/>
        </p:nvGrpSpPr>
        <p:grpSpPr>
          <a:xfrm>
            <a:off x="6835125" y="814978"/>
            <a:ext cx="3194033" cy="4898485"/>
            <a:chOff x="0" y="0"/>
            <a:chExt cx="3194033" cy="4898485"/>
          </a:xfrm>
        </p:grpSpPr>
        <p:sp>
          <p:nvSpPr>
            <p:cNvPr id="6" name="形状1"/>
            <p:cNvSpPr txBox="1"/>
            <p:nvPr/>
          </p:nvSpPr>
          <p:spPr>
            <a:xfrm flipH="1">
              <a:off x="0" y="654834"/>
              <a:ext cx="1628472" cy="4109953"/>
            </a:xfrm>
            <a:prstGeom prst="line"/>
            <a:ln w="38100">
              <a:solidFill>
                <a:srgbClr val="2A8C5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2"/>
            <p:cNvSpPr txBox="1"/>
            <p:nvPr/>
          </p:nvSpPr>
          <p:spPr>
            <a:xfrm>
              <a:off x="2590895" y="650672"/>
              <a:ext cx="603138" cy="4247813"/>
            </a:xfrm>
            <a:prstGeom prst="line"/>
            <a:ln w="38100">
              <a:solidFill>
                <a:srgbClr val="2A8C51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2"/>
            <p:cNvSpPr txBox="1"/>
            <p:nvPr/>
          </p:nvSpPr>
          <p:spPr>
            <a:xfrm>
              <a:off x="1427702" y="0"/>
              <a:ext cx="697078" cy="76005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0" i="1" dirty="0">
                  <a:solidFill>
                    <a:srgbClr val="2A8C51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0" i="1" baseline="-25000" dirty="0">
                  <a:solidFill>
                    <a:srgbClr val="2A8C51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2439600" y="419"/>
              <a:ext cx="697078" cy="76005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0" i="1" dirty="0">
                  <a:solidFill>
                    <a:srgbClr val="2A8C51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0" i="1" baseline="-25000" dirty="0">
                  <a:solidFill>
                    <a:srgbClr val="2A8C51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</p:grpSp>
      <p:grpSp>
        <p:nvGrpSpPr>
          <p:cNvPr id="10" name="组合3"/>
          <p:cNvGrpSpPr/>
          <p:nvPr/>
        </p:nvGrpSpPr>
        <p:grpSpPr>
          <a:xfrm>
            <a:off x="6089904" y="1658779"/>
            <a:ext cx="4237975" cy="3557373"/>
            <a:chOff x="0" y="0"/>
            <a:chExt cx="4237975" cy="3557373"/>
          </a:xfrm>
        </p:grpSpPr>
        <p:sp>
          <p:nvSpPr>
            <p:cNvPr id="11" name="形状3"/>
            <p:cNvSpPr txBox="1"/>
            <p:nvPr/>
          </p:nvSpPr>
          <p:spPr>
            <a:xfrm>
              <a:off x="696684" y="473611"/>
              <a:ext cx="3541291" cy="19050"/>
            </a:xfrm>
            <a:prstGeom prst="line"/>
            <a:ln w="38100">
              <a:solidFill>
                <a:srgbClr val="1A5CB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4"/>
            <p:cNvSpPr txBox="1"/>
            <p:nvPr/>
          </p:nvSpPr>
          <p:spPr>
            <a:xfrm>
              <a:off x="535800" y="1588527"/>
              <a:ext cx="3684957" cy="1191"/>
            </a:xfrm>
            <a:prstGeom prst="line"/>
            <a:ln w="38100">
              <a:solidFill>
                <a:srgbClr val="1A5CB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5"/>
            <p:cNvSpPr txBox="1"/>
            <p:nvPr/>
          </p:nvSpPr>
          <p:spPr>
            <a:xfrm>
              <a:off x="374923" y="3280138"/>
              <a:ext cx="3828581" cy="1191"/>
            </a:xfrm>
            <a:prstGeom prst="line"/>
            <a:ln w="38100">
              <a:solidFill>
                <a:srgbClr val="1A5CB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374685" y="0"/>
              <a:ext cx="697078" cy="76005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0" i="1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0" i="1" baseline="-25000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15" name="文本5"/>
            <p:cNvSpPr txBox="1"/>
            <p:nvPr/>
          </p:nvSpPr>
          <p:spPr>
            <a:xfrm>
              <a:off x="196567" y="1148791"/>
              <a:ext cx="697078" cy="76005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0" i="1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0" i="1" baseline="-25000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</a:p>
          </p:txBody>
        </p:sp>
        <p:sp>
          <p:nvSpPr>
            <p:cNvPr id="16" name="文本6"/>
            <p:cNvSpPr txBox="1"/>
            <p:nvPr/>
          </p:nvSpPr>
          <p:spPr>
            <a:xfrm>
              <a:off x="0" y="2797321"/>
              <a:ext cx="697078" cy="76005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400"/>
                </a:lnSpc>
              </a:pPr>
              <a:r>
                <a:rPr lang="zh-CN" altLang="en-US" sz="2999" b="0" i="1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2999" b="0" i="1" baseline="-25000" dirty="0">
                  <a:solidFill>
                    <a:srgbClr val="1A5CB3">
                      <a:alpha val="100000"/>
                    </a:srgbClr>
                  </a:solidFill>
                  <a:latin typeface="Times New Roman"/>
                  <a:ea typeface="Times New Roman"/>
                </a:rPr>
                <a:t>5</a:t>
              </a:r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6427546" y="1616002"/>
            <a:ext cx="4091762" cy="4312104"/>
            <a:chOff x="0" y="0"/>
            <a:chExt cx="4091762" cy="4312104"/>
          </a:xfrm>
        </p:grpSpPr>
        <p:sp>
          <p:nvSpPr>
            <p:cNvPr id="18" name="文本7"/>
            <p:cNvSpPr txBox="1"/>
            <p:nvPr/>
          </p:nvSpPr>
          <p:spPr>
            <a:xfrm>
              <a:off x="1243698" y="0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9" name="文本8"/>
            <p:cNvSpPr txBox="1"/>
            <p:nvPr/>
          </p:nvSpPr>
          <p:spPr>
            <a:xfrm>
              <a:off x="686476" y="1519285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0" name="文本9"/>
            <p:cNvSpPr txBox="1"/>
            <p:nvPr/>
          </p:nvSpPr>
          <p:spPr>
            <a:xfrm>
              <a:off x="0" y="3245368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1" name="文本10"/>
            <p:cNvSpPr txBox="1"/>
            <p:nvPr/>
          </p:nvSpPr>
          <p:spPr>
            <a:xfrm>
              <a:off x="2913873" y="18271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22" name="文本11"/>
            <p:cNvSpPr txBox="1"/>
            <p:nvPr/>
          </p:nvSpPr>
          <p:spPr>
            <a:xfrm>
              <a:off x="3093234" y="1519476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23" name="文本12"/>
            <p:cNvSpPr txBox="1"/>
            <p:nvPr/>
          </p:nvSpPr>
          <p:spPr>
            <a:xfrm>
              <a:off x="3350971" y="3245310"/>
              <a:ext cx="740791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999" b="0" i="1" dirty="0">
                  <a:solidFill>
                    <a:srgbClr val="CC7014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</p:grpSp>
      <p:pic>
        <p:nvPicPr>
          <p:cNvPr id="24" name="数学画板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10182701" y="448951"/>
            <a:ext cx="2009775" cy="2566765"/>
          </a:xfrm>
          <a:prstGeom prst="rect">
            <a:avLst/>
          </a:prstGeom>
        </p:spPr>
      </p:pic>
      <p:grpSp>
        <p:nvGrpSpPr>
          <p:cNvPr id="25" name="组合5"/>
          <p:cNvGrpSpPr/>
          <p:nvPr/>
        </p:nvGrpSpPr>
        <p:grpSpPr>
          <a:xfrm>
            <a:off x="957904" y="162049"/>
            <a:ext cx="1972939" cy="649685"/>
            <a:chOff x="0" y="0"/>
            <a:chExt cx="1972939" cy="649685"/>
          </a:xfrm>
        </p:grpSpPr>
        <p:sp>
          <p:nvSpPr>
            <p:cNvPr id="26" name="形状6"/>
            <p:cNvSpPr txBox="1"/>
            <p:nvPr/>
          </p:nvSpPr>
          <p:spPr>
            <a:xfrm>
              <a:off x="0" y="30483"/>
              <a:ext cx="1972939" cy="555297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13"/>
            <p:cNvSpPr txBox="1"/>
            <p:nvPr/>
          </p:nvSpPr>
          <p:spPr>
            <a:xfrm>
              <a:off x="8904" y="0"/>
              <a:ext cx="1949546" cy="6496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36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合作探究</a:t>
              </a:r>
            </a:p>
          </p:txBody>
        </p:sp>
      </p:grpSp>
      <p:pic>
        <p:nvPicPr>
          <p:cNvPr id="28" name="数学画板2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10182701" y="974388"/>
            <a:ext cx="2009775" cy="256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7" grpId="0" animBg="1"/>
      <p:bldP spid="24" grpId="0" animBg="1"/>
      <p:bldP spid="24" grpId="1" animBg="1"/>
      <p:bldP spid="28" grpId="0" animBg="1"/>
    </p:bldLst>
  </p:timing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358140" y="779412"/>
            <a:ext cx="11601451" cy="1226579"/>
            <a:chOff x="0" y="0"/>
            <a:chExt cx="11601451" cy="1226579"/>
          </a:xfrm>
        </p:grpSpPr>
        <p:sp>
          <p:nvSpPr>
            <p:cNvPr id="3" name="形状7"/>
            <p:cNvSpPr txBox="1"/>
            <p:nvPr/>
          </p:nvSpPr>
          <p:spPr>
            <a:xfrm>
              <a:off x="3810" y="49530"/>
              <a:ext cx="11410951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1601451" cy="12265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5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</a:t>
              </a:r>
              <a:r>
                <a:rPr lang="zh-CN" altLang="en-US" sz="3599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一般地，我们有</a:t>
              </a:r>
              <a:r>
                <a:rPr lang="zh-CN" altLang="en-US" sz="3599" b="1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平行线分线段成比例</a:t>
              </a:r>
              <a:r>
                <a:rPr lang="zh-CN" altLang="en-US" sz="3599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的基本事实：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599" b="1" i="0" dirty="0">
                  <a:solidFill>
                    <a:srgbClr val="AA00FF">
                      <a:alpha val="100000"/>
                    </a:srgbClr>
                  </a:solidFill>
                  <a:latin typeface="黑体"/>
                  <a:ea typeface="黑体"/>
                </a:rPr>
                <a:t>两条直线被一组平行线所截，所得的对应线段成比例</a:t>
              </a:r>
              <a:r>
                <a:rPr lang="zh-CN" altLang="en-US" sz="3599" b="1" i="0" dirty="0">
                  <a:solidFill>
                    <a:srgbClr val="AA00FF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224847" y="2006146"/>
            <a:ext cx="2748280" cy="856615"/>
            <a:chOff x="0" y="0"/>
            <a:chExt cx="2748280" cy="856615"/>
          </a:xfrm>
        </p:grpSpPr>
        <p:sp>
          <p:nvSpPr>
            <p:cNvPr id="6" name="形状8"/>
            <p:cNvSpPr txBox="1"/>
            <p:nvPr/>
          </p:nvSpPr>
          <p:spPr>
            <a:xfrm>
              <a:off x="3810" y="49530"/>
              <a:ext cx="255778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2748280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符号语言：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357826" y="2137553"/>
            <a:ext cx="8922810" cy="3650323"/>
            <a:chOff x="0" y="0"/>
            <a:chExt cx="8922810" cy="3650323"/>
          </a:xfrm>
        </p:grpSpPr>
        <p:sp>
          <p:nvSpPr>
            <p:cNvPr id="9" name="形状9"/>
            <p:cNvSpPr txBox="1"/>
            <p:nvPr/>
          </p:nvSpPr>
          <p:spPr>
            <a:xfrm>
              <a:off x="4872" y="49530"/>
              <a:ext cx="8012439" cy="2393318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8922810" cy="36503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8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若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a∥b∥ 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，则：</a:t>
              </a:r>
            </a:p>
            <a:p>
              <a:pPr marL="0" algn="l">
                <a:lnSpc>
                  <a:spcPts val="8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 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,                          ,   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</a:t>
              </a:r>
            </a:p>
          </p:txBody>
        </p:sp>
      </p:grpSp>
      <p:pic>
        <p:nvPicPr>
          <p:cNvPr id="11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749" y="3281591"/>
            <a:ext cx="2540000" cy="1308100"/>
          </a:xfrm>
          <a:prstGeom prst="rect">
            <a:avLst/>
          </a:prstGeom>
        </p:spPr>
      </p:pic>
      <p:grpSp>
        <p:nvGrpSpPr>
          <p:cNvPr id="12" name="组合4"/>
          <p:cNvGrpSpPr/>
          <p:nvPr/>
        </p:nvGrpSpPr>
        <p:grpSpPr>
          <a:xfrm>
            <a:off x="224923" y="181366"/>
            <a:ext cx="2026920" cy="856615"/>
            <a:chOff x="0" y="0"/>
            <a:chExt cx="2026920" cy="856615"/>
          </a:xfrm>
        </p:grpSpPr>
        <p:sp>
          <p:nvSpPr>
            <p:cNvPr id="13" name="形状10"/>
            <p:cNvSpPr txBox="1"/>
            <p:nvPr/>
          </p:nvSpPr>
          <p:spPr>
            <a:xfrm>
              <a:off x="3810" y="112483"/>
              <a:ext cx="183642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0" y="0"/>
              <a:ext cx="2026920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2400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归纳：</a:t>
              </a:r>
              <a:r>
                <a:rPr lang="zh-CN" altLang="en-US" sz="2400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</a:p>
          </p:txBody>
        </p:sp>
      </p:grpSp>
      <p:grpSp>
        <p:nvGrpSpPr>
          <p:cNvPr id="15" name="组合5"/>
          <p:cNvGrpSpPr/>
          <p:nvPr/>
        </p:nvGrpSpPr>
        <p:grpSpPr>
          <a:xfrm>
            <a:off x="7467002" y="2232266"/>
            <a:ext cx="5169921" cy="3698634"/>
            <a:chOff x="0" y="0"/>
            <a:chExt cx="5169921" cy="3698634"/>
          </a:xfrm>
        </p:grpSpPr>
        <p:sp>
          <p:nvSpPr>
            <p:cNvPr id="16" name="形状11"/>
            <p:cNvSpPr txBox="1"/>
            <p:nvPr/>
          </p:nvSpPr>
          <p:spPr>
            <a:xfrm rot="10800000" flipH="1">
              <a:off x="342601" y="414414"/>
              <a:ext cx="973499" cy="328422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66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形状12"/>
            <p:cNvSpPr txBox="1"/>
            <p:nvPr/>
          </p:nvSpPr>
          <p:spPr>
            <a:xfrm rot="10800000">
              <a:off x="2688312" y="414414"/>
              <a:ext cx="1370518" cy="3156373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13"/>
            <p:cNvSpPr txBox="1"/>
            <p:nvPr/>
          </p:nvSpPr>
          <p:spPr>
            <a:xfrm>
              <a:off x="124199" y="1542174"/>
              <a:ext cx="3562162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14"/>
            <p:cNvSpPr txBox="1"/>
            <p:nvPr/>
          </p:nvSpPr>
          <p:spPr>
            <a:xfrm>
              <a:off x="271494" y="776787"/>
              <a:ext cx="3211702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15"/>
            <p:cNvSpPr txBox="1"/>
            <p:nvPr/>
          </p:nvSpPr>
          <p:spPr>
            <a:xfrm>
              <a:off x="51398" y="2848581"/>
              <a:ext cx="4364664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16"/>
            <p:cNvSpPr txBox="1"/>
            <p:nvPr/>
          </p:nvSpPr>
          <p:spPr>
            <a:xfrm>
              <a:off x="443337" y="87601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5"/>
            <p:cNvSpPr txBox="1"/>
            <p:nvPr/>
          </p:nvSpPr>
          <p:spPr>
            <a:xfrm>
              <a:off x="601324" y="0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3" name="形状17"/>
            <p:cNvSpPr txBox="1"/>
            <p:nvPr/>
          </p:nvSpPr>
          <p:spPr>
            <a:xfrm>
              <a:off x="882682" y="1449041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6"/>
            <p:cNvSpPr txBox="1"/>
            <p:nvPr/>
          </p:nvSpPr>
          <p:spPr>
            <a:xfrm>
              <a:off x="313669" y="780869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25" name="形状18"/>
            <p:cNvSpPr txBox="1"/>
            <p:nvPr/>
          </p:nvSpPr>
          <p:spPr>
            <a:xfrm>
              <a:off x="51398" y="2152621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7"/>
            <p:cNvSpPr txBox="1"/>
            <p:nvPr/>
          </p:nvSpPr>
          <p:spPr>
            <a:xfrm>
              <a:off x="0" y="2055503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27" name="形状19"/>
            <p:cNvSpPr txBox="1"/>
            <p:nvPr/>
          </p:nvSpPr>
          <p:spPr>
            <a:xfrm>
              <a:off x="2844072" y="79134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8"/>
            <p:cNvSpPr txBox="1"/>
            <p:nvPr/>
          </p:nvSpPr>
          <p:spPr>
            <a:xfrm>
              <a:off x="2840262" y="29604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9" name="形状20"/>
            <p:cNvSpPr txBox="1"/>
            <p:nvPr/>
          </p:nvSpPr>
          <p:spPr>
            <a:xfrm>
              <a:off x="2676461" y="1449041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文本9"/>
            <p:cNvSpPr txBox="1"/>
            <p:nvPr/>
          </p:nvSpPr>
          <p:spPr>
            <a:xfrm>
              <a:off x="3034314" y="790385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31" name="形状21"/>
            <p:cNvSpPr txBox="1"/>
            <p:nvPr/>
          </p:nvSpPr>
          <p:spPr>
            <a:xfrm>
              <a:off x="3655039" y="2067954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文本10"/>
            <p:cNvSpPr txBox="1"/>
            <p:nvPr/>
          </p:nvSpPr>
          <p:spPr>
            <a:xfrm>
              <a:off x="3613157" y="2094567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33" name="形状22"/>
            <p:cNvSpPr txBox="1"/>
            <p:nvPr/>
          </p:nvSpPr>
          <p:spPr>
            <a:xfrm>
              <a:off x="3601708" y="1170487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文本11"/>
            <p:cNvSpPr txBox="1"/>
            <p:nvPr/>
          </p:nvSpPr>
          <p:spPr>
            <a:xfrm>
              <a:off x="3597898" y="1120957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35" name="形状23"/>
            <p:cNvSpPr txBox="1"/>
            <p:nvPr/>
          </p:nvSpPr>
          <p:spPr>
            <a:xfrm>
              <a:off x="4123165" y="2735127"/>
              <a:ext cx="860066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2"/>
            <p:cNvSpPr txBox="1"/>
            <p:nvPr/>
          </p:nvSpPr>
          <p:spPr>
            <a:xfrm>
              <a:off x="4119355" y="2685597"/>
              <a:ext cx="1050566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pic>
        <p:nvPicPr>
          <p:cNvPr id="37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890" y="3281944"/>
            <a:ext cx="2540000" cy="1308100"/>
          </a:xfrm>
          <a:prstGeom prst="rect">
            <a:avLst/>
          </a:prstGeom>
        </p:spPr>
      </p:pic>
      <p:pic>
        <p:nvPicPr>
          <p:cNvPr id="3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073" y="4721076"/>
            <a:ext cx="2616200" cy="1308100"/>
          </a:xfrm>
          <a:prstGeom prst="rect">
            <a:avLst/>
          </a:prstGeom>
        </p:spPr>
      </p:pic>
      <p:pic>
        <p:nvPicPr>
          <p:cNvPr id="39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9391" y="4721085"/>
            <a:ext cx="2963333" cy="1308100"/>
          </a:xfrm>
          <a:prstGeom prst="rect">
            <a:avLst/>
          </a:prstGeom>
        </p:spPr>
      </p:pic>
      <p:grpSp>
        <p:nvGrpSpPr>
          <p:cNvPr id="40" name="组合6"/>
          <p:cNvGrpSpPr/>
          <p:nvPr/>
        </p:nvGrpSpPr>
        <p:grpSpPr>
          <a:xfrm>
            <a:off x="10947823" y="2566670"/>
            <a:ext cx="1049867" cy="856615"/>
            <a:chOff x="0" y="0"/>
            <a:chExt cx="1049867" cy="856615"/>
          </a:xfrm>
        </p:grpSpPr>
        <p:sp>
          <p:nvSpPr>
            <p:cNvPr id="41" name="形状24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文本13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</p:grpSp>
      <p:sp>
        <p:nvSpPr>
          <p:cNvPr id="43" name="形状1"/>
          <p:cNvSpPr txBox="1"/>
          <p:nvPr/>
        </p:nvSpPr>
        <p:spPr>
          <a:xfrm>
            <a:off x="8601136" y="2896837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4" name="形状2"/>
          <p:cNvSpPr txBox="1"/>
          <p:nvPr/>
        </p:nvSpPr>
        <p:spPr>
          <a:xfrm>
            <a:off x="8375540" y="3646792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5" name="形状3"/>
          <p:cNvSpPr txBox="1"/>
          <p:nvPr/>
        </p:nvSpPr>
        <p:spPr>
          <a:xfrm>
            <a:off x="7994837" y="4967354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6" name="形状4"/>
          <p:cNvSpPr txBox="1"/>
          <p:nvPr/>
        </p:nvSpPr>
        <p:spPr>
          <a:xfrm>
            <a:off x="10219568" y="2909180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7" name="形状5"/>
          <p:cNvSpPr txBox="1"/>
          <p:nvPr/>
        </p:nvSpPr>
        <p:spPr>
          <a:xfrm>
            <a:off x="10552683" y="3646792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8" name="形状6"/>
          <p:cNvSpPr txBox="1"/>
          <p:nvPr/>
        </p:nvSpPr>
        <p:spPr>
          <a:xfrm>
            <a:off x="11123737" y="4979251"/>
            <a:ext cx="180834" cy="180834"/>
          </a:xfrm>
          <a:custGeom>
            <a:avLst/>
            <a:gdLst>
              <a:gd name="connsiteX0" fmla="*/ 90417 w 180834"/>
              <a:gd name="connsiteY0" fmla="*/ 0 h 180834"/>
              <a:gd name="connsiteX1" fmla="*/ 140353 w 180834"/>
              <a:gd name="connsiteY1" fmla="*/ 0 h 180834"/>
              <a:gd name="connsiteX2" fmla="*/ 180834 w 180834"/>
              <a:gd name="connsiteY2" fmla="*/ 140353 h 180834"/>
              <a:gd name="connsiteX3" fmla="*/ 40481 w 180834"/>
              <a:gd name="connsiteY3" fmla="*/ 180834 h 180834"/>
              <a:gd name="connsiteX4" fmla="*/ 0 w 180834"/>
              <a:gd name="connsiteY4" fmla="*/ 40481 h 18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834" h="180834">
                <a:moveTo>
                  <a:pt x="90417" y="0"/>
                </a:moveTo>
                <a:cubicBezTo>
                  <a:pt x="140353" y="0"/>
                  <a:pt x="180834" y="40481"/>
                  <a:pt x="180834" y="90417"/>
                </a:cubicBezTo>
                <a:cubicBezTo>
                  <a:pt x="180834" y="140353"/>
                  <a:pt x="140353" y="180834"/>
                  <a:pt x="90417" y="180834"/>
                </a:cubicBezTo>
                <a:cubicBezTo>
                  <a:pt x="40481" y="180834"/>
                  <a:pt x="0" y="140353"/>
                  <a:pt x="0" y="90417"/>
                </a:cubicBezTo>
                <a:cubicBezTo>
                  <a:pt x="0" y="40481"/>
                  <a:pt x="40481" y="0"/>
                  <a:pt x="90417" y="0"/>
                </a:cubicBezTo>
                <a:close/>
              </a:path>
            </a:pathLst>
          </a:custGeom>
          <a:solidFill>
            <a:srgbClr val="166EE1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5" grpId="0" animBg="1"/>
      <p:bldP spid="8" grpId="0" animBg="1"/>
      <p:bldP spid="11" grpId="0" animBg="1"/>
      <p:bldP spid="37" grpId="0" animBg="1"/>
      <p:bldP spid="38" grpId="0" animBg="1"/>
      <p:bldP spid="39" grpId="0" animBg="1"/>
    </p:bldLst>
  </p:timing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-116805" y="804996"/>
            <a:ext cx="11388725" cy="5048250"/>
            <a:chOff x="0" y="0"/>
            <a:chExt cx="11388725" cy="5048250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1198225" cy="4857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1388725" cy="504825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-459105" algn="l">
                <a:lnSpc>
                  <a:spcPts val="8900"/>
                </a:lnSpc>
                <a:buFont typeface="Arial"/>
                <a:buChar char=" "/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如图，已知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∥l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∥l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，下列比例式中错误的是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(   )</a:t>
              </a:r>
            </a:p>
            <a:p>
              <a:pPr marL="-459105" algn="l">
                <a:lnSpc>
                  <a:spcPts val="13400"/>
                </a:lnSpc>
                <a:buFont typeface="Arial"/>
                <a:buChar char=" "/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A.                         B.</a:t>
              </a:r>
            </a:p>
            <a:p>
              <a:pPr marL="-459105" algn="l">
                <a:lnSpc>
                  <a:spcPts val="11200"/>
                </a:lnSpc>
                <a:buFont typeface="Arial"/>
                <a:buChar char=" "/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C.                         D.</a:t>
              </a:r>
            </a:p>
            <a:p>
              <a:pPr marL="-459105" algn="l">
                <a:buFont typeface="Arial"/>
                <a:buChar char=" "/>
              </a:pPr>
            </a:p>
          </p:txBody>
        </p:sp>
      </p:grp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3858684"/>
            <a:ext cx="152400" cy="287867"/>
          </a:xfrm>
          <a:prstGeom prst="rect">
            <a:avLst/>
          </a:prstGeom>
        </p:spPr>
      </p:pic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316" y="2557015"/>
            <a:ext cx="1619250" cy="930383"/>
          </a:xfrm>
          <a:prstGeom prst="rect">
            <a:avLst/>
          </a:prstGeom>
        </p:spPr>
      </p:pic>
      <p:pic>
        <p:nvPicPr>
          <p:cNvPr id="7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0724" y="2557043"/>
            <a:ext cx="1589380" cy="929973"/>
          </a:xfrm>
          <a:prstGeom prst="rect">
            <a:avLst/>
          </a:prstGeom>
        </p:spPr>
      </p:pic>
      <p:pic>
        <p:nvPicPr>
          <p:cNvPr id="8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9570" y="3999900"/>
            <a:ext cx="1669485" cy="956777"/>
          </a:xfrm>
          <a:prstGeom prst="rect">
            <a:avLst/>
          </a:prstGeom>
        </p:spPr>
      </p:pic>
      <p:pic>
        <p:nvPicPr>
          <p:cNvPr id="9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4492" y="3998033"/>
            <a:ext cx="1641158" cy="961301"/>
          </a:xfrm>
          <a:prstGeom prst="rect">
            <a:avLst/>
          </a:prstGeom>
        </p:spPr>
      </p:pic>
      <p:grpSp>
        <p:nvGrpSpPr>
          <p:cNvPr id="10" name="组合2"/>
          <p:cNvGrpSpPr/>
          <p:nvPr/>
        </p:nvGrpSpPr>
        <p:grpSpPr>
          <a:xfrm>
            <a:off x="9882740" y="1192768"/>
            <a:ext cx="982980" cy="856615"/>
            <a:chOff x="0" y="0"/>
            <a:chExt cx="982980" cy="856615"/>
          </a:xfrm>
        </p:grpSpPr>
        <p:sp>
          <p:nvSpPr>
            <p:cNvPr id="11" name="形状2"/>
            <p:cNvSpPr txBox="1"/>
            <p:nvPr/>
          </p:nvSpPr>
          <p:spPr>
            <a:xfrm>
              <a:off x="3810" y="49530"/>
              <a:ext cx="79248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2"/>
            <p:cNvSpPr txBox="1"/>
            <p:nvPr/>
          </p:nvSpPr>
          <p:spPr>
            <a:xfrm>
              <a:off x="0" y="0"/>
              <a:ext cx="982980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-266700" algn="l">
                <a:lnSpc>
                  <a:spcPts val="4500"/>
                </a:lnSpc>
                <a:buFont typeface="Arial"/>
                <a:buChar char=" "/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</p:grpSp>
      <p:grpSp>
        <p:nvGrpSpPr>
          <p:cNvPr id="13" name="组合3"/>
          <p:cNvGrpSpPr/>
          <p:nvPr/>
        </p:nvGrpSpPr>
        <p:grpSpPr>
          <a:xfrm>
            <a:off x="914517" y="140694"/>
            <a:ext cx="2119589" cy="762175"/>
            <a:chOff x="0" y="0"/>
            <a:chExt cx="2119589" cy="762175"/>
          </a:xfrm>
        </p:grpSpPr>
        <p:sp>
          <p:nvSpPr>
            <p:cNvPr id="14" name="形状3"/>
            <p:cNvSpPr txBox="1"/>
            <p:nvPr/>
          </p:nvSpPr>
          <p:spPr>
            <a:xfrm>
              <a:off x="0" y="15953"/>
              <a:ext cx="2087125" cy="675137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3"/>
            <p:cNvSpPr txBox="1"/>
            <p:nvPr/>
          </p:nvSpPr>
          <p:spPr>
            <a:xfrm>
              <a:off x="32464" y="0"/>
              <a:ext cx="2087125" cy="76217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练一练</a:t>
              </a:r>
            </a:p>
          </p:txBody>
        </p:sp>
      </p:grpSp>
      <p:grpSp>
        <p:nvGrpSpPr>
          <p:cNvPr id="16" name="组合4"/>
          <p:cNvGrpSpPr/>
          <p:nvPr/>
        </p:nvGrpSpPr>
        <p:grpSpPr>
          <a:xfrm>
            <a:off x="7610751" y="2048827"/>
            <a:ext cx="4676139" cy="3573781"/>
            <a:chOff x="0" y="0"/>
            <a:chExt cx="4676139" cy="3573781"/>
          </a:xfrm>
        </p:grpSpPr>
        <p:sp>
          <p:nvSpPr>
            <p:cNvPr id="17" name="形状4"/>
            <p:cNvSpPr txBox="1"/>
            <p:nvPr/>
          </p:nvSpPr>
          <p:spPr>
            <a:xfrm rot="10800000" flipH="1">
              <a:off x="263410" y="289166"/>
              <a:ext cx="880584" cy="3284615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66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5"/>
            <p:cNvSpPr txBox="1"/>
            <p:nvPr/>
          </p:nvSpPr>
          <p:spPr>
            <a:xfrm rot="10800000">
              <a:off x="2385235" y="289166"/>
              <a:ext cx="1239710" cy="3156753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6"/>
            <p:cNvSpPr txBox="1"/>
            <p:nvPr/>
          </p:nvSpPr>
          <p:spPr>
            <a:xfrm>
              <a:off x="65853" y="1417062"/>
              <a:ext cx="3222173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7"/>
            <p:cNvSpPr txBox="1"/>
            <p:nvPr/>
          </p:nvSpPr>
          <p:spPr>
            <a:xfrm>
              <a:off x="199089" y="651583"/>
              <a:ext cx="2905163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8"/>
            <p:cNvSpPr txBox="1"/>
            <p:nvPr/>
          </p:nvSpPr>
          <p:spPr>
            <a:xfrm>
              <a:off x="0" y="2723626"/>
              <a:ext cx="3948081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形状9"/>
            <p:cNvSpPr txBox="1"/>
            <p:nvPr/>
          </p:nvSpPr>
          <p:spPr>
            <a:xfrm>
              <a:off x="634021" y="57998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4"/>
            <p:cNvSpPr txBox="1"/>
            <p:nvPr/>
          </p:nvSpPr>
          <p:spPr>
            <a:xfrm>
              <a:off x="630211" y="8468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24" name="形状10"/>
            <p:cNvSpPr txBox="1"/>
            <p:nvPr/>
          </p:nvSpPr>
          <p:spPr>
            <a:xfrm>
              <a:off x="751943" y="1323917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5"/>
            <p:cNvSpPr txBox="1"/>
            <p:nvPr/>
          </p:nvSpPr>
          <p:spPr>
            <a:xfrm>
              <a:off x="748133" y="1274387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6" name="形状11"/>
            <p:cNvSpPr txBox="1"/>
            <p:nvPr/>
          </p:nvSpPr>
          <p:spPr>
            <a:xfrm>
              <a:off x="86527" y="2123267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6"/>
            <p:cNvSpPr txBox="1"/>
            <p:nvPr/>
          </p:nvSpPr>
          <p:spPr>
            <a:xfrm>
              <a:off x="82717" y="2073737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28" name="形状12"/>
            <p:cNvSpPr txBox="1"/>
            <p:nvPr/>
          </p:nvSpPr>
          <p:spPr>
            <a:xfrm>
              <a:off x="2506220" y="49530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7"/>
            <p:cNvSpPr txBox="1"/>
            <p:nvPr/>
          </p:nvSpPr>
          <p:spPr>
            <a:xfrm>
              <a:off x="2502410" y="0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30" name="形状13"/>
            <p:cNvSpPr txBox="1"/>
            <p:nvPr/>
          </p:nvSpPr>
          <p:spPr>
            <a:xfrm>
              <a:off x="2374515" y="1323917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8"/>
            <p:cNvSpPr txBox="1"/>
            <p:nvPr/>
          </p:nvSpPr>
          <p:spPr>
            <a:xfrm>
              <a:off x="2370705" y="1274387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32" name="形状14"/>
            <p:cNvSpPr txBox="1"/>
            <p:nvPr/>
          </p:nvSpPr>
          <p:spPr>
            <a:xfrm>
              <a:off x="3259694" y="2038590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9"/>
            <p:cNvSpPr txBox="1"/>
            <p:nvPr/>
          </p:nvSpPr>
          <p:spPr>
            <a:xfrm>
              <a:off x="3255884" y="1989060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34" name="形状15"/>
            <p:cNvSpPr txBox="1"/>
            <p:nvPr/>
          </p:nvSpPr>
          <p:spPr>
            <a:xfrm>
              <a:off x="3256631" y="1069040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5" name="文本10"/>
            <p:cNvSpPr txBox="1"/>
            <p:nvPr/>
          </p:nvSpPr>
          <p:spPr>
            <a:xfrm>
              <a:off x="3252821" y="1019510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36" name="形状16"/>
            <p:cNvSpPr txBox="1"/>
            <p:nvPr/>
          </p:nvSpPr>
          <p:spPr>
            <a:xfrm>
              <a:off x="3063668" y="281545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7" name="文本11"/>
            <p:cNvSpPr txBox="1"/>
            <p:nvPr/>
          </p:nvSpPr>
          <p:spPr>
            <a:xfrm>
              <a:off x="3059858" y="232015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38" name="形状17"/>
            <p:cNvSpPr txBox="1"/>
            <p:nvPr/>
          </p:nvSpPr>
          <p:spPr>
            <a:xfrm>
              <a:off x="3711472" y="2627941"/>
              <a:ext cx="777977" cy="66640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2"/>
            <p:cNvSpPr txBox="1"/>
            <p:nvPr/>
          </p:nvSpPr>
          <p:spPr>
            <a:xfrm>
              <a:off x="3707662" y="2578411"/>
              <a:ext cx="968477" cy="85690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l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331299" y="710375"/>
            <a:ext cx="12326407" cy="1307468"/>
            <a:chOff x="0" y="0"/>
            <a:chExt cx="12326407" cy="1307468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29"/>
              <a:ext cx="10945284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2326407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599" b="1" i="0" dirty="0">
                  <a:solidFill>
                    <a:srgbClr val="AA00FF">
                      <a:alpha val="100000"/>
                    </a:srgbClr>
                  </a:solidFill>
                  <a:latin typeface="黑体"/>
                  <a:ea typeface="黑体"/>
                </a:rPr>
                <a:t>如图，直线</a:t>
              </a:r>
              <a:r>
                <a:rPr lang="zh-CN" altLang="en-US" sz="3599" b="1" i="1" dirty="0">
                  <a:solidFill>
                    <a:srgbClr val="AA00FF">
                      <a:alpha val="100000"/>
                    </a:srgbClr>
                  </a:solidFill>
                  <a:latin typeface="Times New Roman"/>
                  <a:ea typeface="Times New Roman"/>
                </a:rPr>
                <a:t>a∥b∥ c</a:t>
              </a:r>
              <a:r>
                <a:rPr lang="zh-CN" altLang="en-US" sz="3599" b="1" i="0" dirty="0">
                  <a:solidFill>
                    <a:srgbClr val="AA00FF">
                      <a:alpha val="100000"/>
                    </a:srgbClr>
                  </a:solidFill>
                  <a:latin typeface="黑体"/>
                  <a:ea typeface="黑体"/>
                </a:rPr>
                <a:t>，由平行线分线段成比例的基本事实，我们可以得出图中对应成比例的线段，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6401057" y="2441165"/>
            <a:ext cx="5760720" cy="3979333"/>
            <a:chOff x="0" y="0"/>
            <a:chExt cx="5760720" cy="3979333"/>
          </a:xfrm>
        </p:grpSpPr>
        <p:sp>
          <p:nvSpPr>
            <p:cNvPr id="6" name="形状2"/>
            <p:cNvSpPr txBox="1"/>
            <p:nvPr/>
          </p:nvSpPr>
          <p:spPr>
            <a:xfrm rot="10800000" flipH="1">
              <a:off x="453848" y="384810"/>
              <a:ext cx="973740" cy="328422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66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3"/>
            <p:cNvSpPr txBox="1"/>
            <p:nvPr/>
          </p:nvSpPr>
          <p:spPr>
            <a:xfrm rot="10800000">
              <a:off x="2800139" y="384810"/>
              <a:ext cx="1370857" cy="3156373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4"/>
            <p:cNvSpPr txBox="1"/>
            <p:nvPr/>
          </p:nvSpPr>
          <p:spPr>
            <a:xfrm>
              <a:off x="96527" y="1512570"/>
              <a:ext cx="4253129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5"/>
            <p:cNvSpPr txBox="1"/>
            <p:nvPr/>
          </p:nvSpPr>
          <p:spPr>
            <a:xfrm>
              <a:off x="191361" y="747183"/>
              <a:ext cx="4102411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6"/>
            <p:cNvSpPr txBox="1"/>
            <p:nvPr/>
          </p:nvSpPr>
          <p:spPr>
            <a:xfrm>
              <a:off x="0" y="2818977"/>
              <a:ext cx="4623997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7"/>
            <p:cNvSpPr txBox="1"/>
            <p:nvPr/>
          </p:nvSpPr>
          <p:spPr>
            <a:xfrm>
              <a:off x="554609" y="5799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2"/>
            <p:cNvSpPr txBox="1"/>
            <p:nvPr/>
          </p:nvSpPr>
          <p:spPr>
            <a:xfrm>
              <a:off x="550799" y="846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13" name="形状8"/>
            <p:cNvSpPr txBox="1"/>
            <p:nvPr/>
          </p:nvSpPr>
          <p:spPr>
            <a:xfrm>
              <a:off x="324298" y="141943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320488" y="136990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15" name="形状9"/>
            <p:cNvSpPr txBox="1"/>
            <p:nvPr/>
          </p:nvSpPr>
          <p:spPr>
            <a:xfrm>
              <a:off x="162572" y="212301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4"/>
            <p:cNvSpPr txBox="1"/>
            <p:nvPr/>
          </p:nvSpPr>
          <p:spPr>
            <a:xfrm>
              <a:off x="158762" y="207348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17" name="形状10"/>
            <p:cNvSpPr txBox="1"/>
            <p:nvPr/>
          </p:nvSpPr>
          <p:spPr>
            <a:xfrm>
              <a:off x="2955937" y="49530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文本5"/>
            <p:cNvSpPr txBox="1"/>
            <p:nvPr/>
          </p:nvSpPr>
          <p:spPr>
            <a:xfrm>
              <a:off x="2952127" y="0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19" name="形状11"/>
            <p:cNvSpPr txBox="1"/>
            <p:nvPr/>
          </p:nvSpPr>
          <p:spPr>
            <a:xfrm>
              <a:off x="3220117" y="848783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6"/>
            <p:cNvSpPr txBox="1"/>
            <p:nvPr/>
          </p:nvSpPr>
          <p:spPr>
            <a:xfrm>
              <a:off x="3216307" y="799253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21" name="形状12"/>
            <p:cNvSpPr txBox="1"/>
            <p:nvPr/>
          </p:nvSpPr>
          <p:spPr>
            <a:xfrm>
              <a:off x="3811136" y="2134023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7"/>
            <p:cNvSpPr txBox="1"/>
            <p:nvPr/>
          </p:nvSpPr>
          <p:spPr>
            <a:xfrm>
              <a:off x="3807326" y="2084493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23" name="形状13"/>
            <p:cNvSpPr txBox="1"/>
            <p:nvPr/>
          </p:nvSpPr>
          <p:spPr>
            <a:xfrm>
              <a:off x="4287845" y="123655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8"/>
            <p:cNvSpPr txBox="1"/>
            <p:nvPr/>
          </p:nvSpPr>
          <p:spPr>
            <a:xfrm>
              <a:off x="4284035" y="118702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5" name="形状14"/>
            <p:cNvSpPr txBox="1"/>
            <p:nvPr/>
          </p:nvSpPr>
          <p:spPr>
            <a:xfrm>
              <a:off x="4713751" y="251417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9"/>
            <p:cNvSpPr txBox="1"/>
            <p:nvPr/>
          </p:nvSpPr>
          <p:spPr>
            <a:xfrm>
              <a:off x="4709941" y="246464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7" name="形状15"/>
            <p:cNvSpPr txBox="1"/>
            <p:nvPr/>
          </p:nvSpPr>
          <p:spPr>
            <a:xfrm>
              <a:off x="554609" y="3126316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10"/>
            <p:cNvSpPr txBox="1"/>
            <p:nvPr/>
          </p:nvSpPr>
          <p:spPr>
            <a:xfrm>
              <a:off x="550799" y="3076786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m</a:t>
              </a:r>
            </a:p>
          </p:txBody>
        </p:sp>
        <p:sp>
          <p:nvSpPr>
            <p:cNvPr id="29" name="形状16"/>
            <p:cNvSpPr txBox="1"/>
            <p:nvPr/>
          </p:nvSpPr>
          <p:spPr>
            <a:xfrm>
              <a:off x="3595219" y="3172036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文本11"/>
            <p:cNvSpPr txBox="1"/>
            <p:nvPr/>
          </p:nvSpPr>
          <p:spPr>
            <a:xfrm>
              <a:off x="3591409" y="3122506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</a:t>
              </a:r>
            </a:p>
          </p:txBody>
        </p:sp>
        <p:sp>
          <p:nvSpPr>
            <p:cNvPr id="31" name="形状17"/>
            <p:cNvSpPr txBox="1"/>
            <p:nvPr/>
          </p:nvSpPr>
          <p:spPr>
            <a:xfrm>
              <a:off x="4264137" y="393277"/>
              <a:ext cx="860279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文本12"/>
            <p:cNvSpPr txBox="1"/>
            <p:nvPr/>
          </p:nvSpPr>
          <p:spPr>
            <a:xfrm>
              <a:off x="4260327" y="343747"/>
              <a:ext cx="1050779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</p:grpSp>
      <p:grpSp>
        <p:nvGrpSpPr>
          <p:cNvPr id="33" name="组合3"/>
          <p:cNvGrpSpPr/>
          <p:nvPr/>
        </p:nvGrpSpPr>
        <p:grpSpPr>
          <a:xfrm>
            <a:off x="902851" y="150305"/>
            <a:ext cx="2172028" cy="649685"/>
            <a:chOff x="0" y="0"/>
            <a:chExt cx="2172028" cy="649685"/>
          </a:xfrm>
        </p:grpSpPr>
        <p:sp>
          <p:nvSpPr>
            <p:cNvPr id="34" name="形状18"/>
            <p:cNvSpPr txBox="1"/>
            <p:nvPr/>
          </p:nvSpPr>
          <p:spPr>
            <a:xfrm>
              <a:off x="2399" y="28006"/>
              <a:ext cx="2169629" cy="552265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5" name="文本13"/>
            <p:cNvSpPr txBox="1"/>
            <p:nvPr/>
          </p:nvSpPr>
          <p:spPr>
            <a:xfrm>
              <a:off x="0" y="0"/>
              <a:ext cx="2169629" cy="6496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36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观察与思考</a:t>
              </a:r>
            </a:p>
          </p:txBody>
        </p:sp>
      </p:grpSp>
      <p:grpSp>
        <p:nvGrpSpPr>
          <p:cNvPr id="36" name="组合4"/>
          <p:cNvGrpSpPr/>
          <p:nvPr/>
        </p:nvGrpSpPr>
        <p:grpSpPr>
          <a:xfrm>
            <a:off x="331384" y="1884731"/>
            <a:ext cx="11318872" cy="1820542"/>
            <a:chOff x="0" y="0"/>
            <a:chExt cx="11318872" cy="1820542"/>
          </a:xfrm>
        </p:grpSpPr>
        <p:sp>
          <p:nvSpPr>
            <p:cNvPr id="37" name="形状19"/>
            <p:cNvSpPr txBox="1"/>
            <p:nvPr/>
          </p:nvSpPr>
          <p:spPr>
            <a:xfrm>
              <a:off x="8752" y="49530"/>
              <a:ext cx="10881287" cy="163004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8" name="文本14"/>
            <p:cNvSpPr txBox="1"/>
            <p:nvPr/>
          </p:nvSpPr>
          <p:spPr>
            <a:xfrm>
              <a:off x="0" y="0"/>
              <a:ext cx="11318872" cy="182054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把直线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5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 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向左或向右任意平移，这些线段依然成比例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 rot="10800000" flipH="1">
            <a:off x="1187403" y="977132"/>
            <a:ext cx="973667" cy="3285067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FF66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829685" y="2105316"/>
            <a:ext cx="42545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形状3"/>
          <p:cNvSpPr txBox="1"/>
          <p:nvPr/>
        </p:nvSpPr>
        <p:spPr>
          <a:xfrm>
            <a:off x="924936" y="1341199"/>
            <a:ext cx="41021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4"/>
          <p:cNvSpPr txBox="1"/>
          <p:nvPr/>
        </p:nvSpPr>
        <p:spPr>
          <a:xfrm>
            <a:off x="734436" y="3411299"/>
            <a:ext cx="46228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6" name="组合1"/>
          <p:cNvGrpSpPr/>
          <p:nvPr/>
        </p:nvGrpSpPr>
        <p:grpSpPr>
          <a:xfrm>
            <a:off x="1297893" y="593169"/>
            <a:ext cx="1049867" cy="856615"/>
            <a:chOff x="0" y="0"/>
            <a:chExt cx="1049867" cy="856615"/>
          </a:xfrm>
        </p:grpSpPr>
        <p:sp>
          <p:nvSpPr>
            <p:cNvPr id="7" name="形状5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1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</p:grpSp>
      <p:grpSp>
        <p:nvGrpSpPr>
          <p:cNvPr id="9" name="组合2"/>
          <p:cNvGrpSpPr/>
          <p:nvPr/>
        </p:nvGrpSpPr>
        <p:grpSpPr>
          <a:xfrm>
            <a:off x="1149077" y="1364228"/>
            <a:ext cx="1049867" cy="856615"/>
            <a:chOff x="0" y="0"/>
            <a:chExt cx="1049867" cy="856615"/>
          </a:xfrm>
        </p:grpSpPr>
        <p:sp>
          <p:nvSpPr>
            <p:cNvPr id="10" name="形状6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2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</p:grpSp>
      <p:grpSp>
        <p:nvGrpSpPr>
          <p:cNvPr id="12" name="组合3"/>
          <p:cNvGrpSpPr/>
          <p:nvPr/>
        </p:nvGrpSpPr>
        <p:grpSpPr>
          <a:xfrm>
            <a:off x="893609" y="2667502"/>
            <a:ext cx="1049867" cy="856615"/>
            <a:chOff x="0" y="0"/>
            <a:chExt cx="1049867" cy="856615"/>
          </a:xfrm>
        </p:grpSpPr>
        <p:sp>
          <p:nvSpPr>
            <p:cNvPr id="13" name="形状7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15" name="组合4"/>
          <p:cNvGrpSpPr/>
          <p:nvPr/>
        </p:nvGrpSpPr>
        <p:grpSpPr>
          <a:xfrm>
            <a:off x="5016875" y="1780620"/>
            <a:ext cx="1051984" cy="856615"/>
            <a:chOff x="0" y="0"/>
            <a:chExt cx="1051984" cy="856615"/>
          </a:xfrm>
        </p:grpSpPr>
        <p:sp>
          <p:nvSpPr>
            <p:cNvPr id="16" name="形状8"/>
            <p:cNvSpPr txBox="1"/>
            <p:nvPr/>
          </p:nvSpPr>
          <p:spPr>
            <a:xfrm>
              <a:off x="3810" y="49530"/>
              <a:ext cx="8614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0" y="0"/>
              <a:ext cx="10519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</p:grpSp>
      <p:grpSp>
        <p:nvGrpSpPr>
          <p:cNvPr id="18" name="组合5"/>
          <p:cNvGrpSpPr/>
          <p:nvPr/>
        </p:nvGrpSpPr>
        <p:grpSpPr>
          <a:xfrm>
            <a:off x="5444442" y="3056969"/>
            <a:ext cx="1049867" cy="856615"/>
            <a:chOff x="0" y="0"/>
            <a:chExt cx="1049867" cy="856615"/>
          </a:xfrm>
        </p:grpSpPr>
        <p:sp>
          <p:nvSpPr>
            <p:cNvPr id="19" name="形状9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5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grpSp>
        <p:nvGrpSpPr>
          <p:cNvPr id="21" name="组合6"/>
          <p:cNvGrpSpPr/>
          <p:nvPr/>
        </p:nvGrpSpPr>
        <p:grpSpPr>
          <a:xfrm>
            <a:off x="1289003" y="3408493"/>
            <a:ext cx="1109008" cy="977954"/>
            <a:chOff x="0" y="0"/>
            <a:chExt cx="1109008" cy="977954"/>
          </a:xfrm>
        </p:grpSpPr>
        <p:sp>
          <p:nvSpPr>
            <p:cNvPr id="22" name="形状10"/>
            <p:cNvSpPr txBox="1"/>
            <p:nvPr/>
          </p:nvSpPr>
          <p:spPr>
            <a:xfrm>
              <a:off x="0" y="311839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6"/>
            <p:cNvSpPr txBox="1"/>
            <p:nvPr/>
          </p:nvSpPr>
          <p:spPr>
            <a:xfrm>
              <a:off x="59141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m</a:t>
              </a:r>
            </a:p>
          </p:txBody>
        </p:sp>
      </p:grpSp>
      <p:grpSp>
        <p:nvGrpSpPr>
          <p:cNvPr id="24" name="组合7"/>
          <p:cNvGrpSpPr/>
          <p:nvPr/>
        </p:nvGrpSpPr>
        <p:grpSpPr>
          <a:xfrm>
            <a:off x="3566536" y="593169"/>
            <a:ext cx="2057823" cy="3838364"/>
            <a:chOff x="0" y="0"/>
            <a:chExt cx="2057823" cy="3838364"/>
          </a:xfrm>
        </p:grpSpPr>
        <p:sp>
          <p:nvSpPr>
            <p:cNvPr id="25" name="形状11"/>
            <p:cNvSpPr txBox="1"/>
            <p:nvPr/>
          </p:nvSpPr>
          <p:spPr>
            <a:xfrm rot="10800000">
              <a:off x="0" y="384810"/>
              <a:ext cx="1370753" cy="3156373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形状12"/>
            <p:cNvSpPr txBox="1"/>
            <p:nvPr/>
          </p:nvSpPr>
          <p:spPr>
            <a:xfrm>
              <a:off x="155787" y="49530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7"/>
            <p:cNvSpPr txBox="1"/>
            <p:nvPr/>
          </p:nvSpPr>
          <p:spPr>
            <a:xfrm>
              <a:off x="151977" y="0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8" name="形状13"/>
            <p:cNvSpPr txBox="1"/>
            <p:nvPr/>
          </p:nvSpPr>
          <p:spPr>
            <a:xfrm>
              <a:off x="419947" y="848784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8"/>
            <p:cNvSpPr txBox="1"/>
            <p:nvPr/>
          </p:nvSpPr>
          <p:spPr>
            <a:xfrm>
              <a:off x="416137" y="799254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30" name="形状14"/>
            <p:cNvSpPr txBox="1"/>
            <p:nvPr/>
          </p:nvSpPr>
          <p:spPr>
            <a:xfrm>
              <a:off x="1010920" y="2134024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9"/>
            <p:cNvSpPr txBox="1"/>
            <p:nvPr/>
          </p:nvSpPr>
          <p:spPr>
            <a:xfrm>
              <a:off x="1007110" y="2084494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32" name="形状15"/>
            <p:cNvSpPr txBox="1"/>
            <p:nvPr/>
          </p:nvSpPr>
          <p:spPr>
            <a:xfrm>
              <a:off x="795020" y="3172037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10"/>
            <p:cNvSpPr txBox="1"/>
            <p:nvPr/>
          </p:nvSpPr>
          <p:spPr>
            <a:xfrm>
              <a:off x="885640" y="2860196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</a:t>
              </a:r>
            </a:p>
          </p:txBody>
        </p:sp>
      </p:grpSp>
      <p:grpSp>
        <p:nvGrpSpPr>
          <p:cNvPr id="34" name="组合8"/>
          <p:cNvGrpSpPr/>
          <p:nvPr/>
        </p:nvGrpSpPr>
        <p:grpSpPr>
          <a:xfrm>
            <a:off x="4993593" y="936069"/>
            <a:ext cx="1051983" cy="856615"/>
            <a:chOff x="0" y="0"/>
            <a:chExt cx="1051983" cy="856615"/>
          </a:xfrm>
        </p:grpSpPr>
        <p:sp>
          <p:nvSpPr>
            <p:cNvPr id="35" name="形状16"/>
            <p:cNvSpPr txBox="1"/>
            <p:nvPr/>
          </p:nvSpPr>
          <p:spPr>
            <a:xfrm>
              <a:off x="3810" y="49530"/>
              <a:ext cx="86148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1"/>
            <p:cNvSpPr txBox="1"/>
            <p:nvPr/>
          </p:nvSpPr>
          <p:spPr>
            <a:xfrm>
              <a:off x="0" y="0"/>
              <a:ext cx="105198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</p:grpSp>
      <p:grpSp>
        <p:nvGrpSpPr>
          <p:cNvPr id="37" name="组合9"/>
          <p:cNvGrpSpPr/>
          <p:nvPr/>
        </p:nvGrpSpPr>
        <p:grpSpPr>
          <a:xfrm>
            <a:off x="266443" y="4267648"/>
            <a:ext cx="12192267" cy="1307468"/>
            <a:chOff x="0" y="0"/>
            <a:chExt cx="12192267" cy="1307468"/>
          </a:xfrm>
        </p:grpSpPr>
        <p:sp>
          <p:nvSpPr>
            <p:cNvPr id="38" name="形状17"/>
            <p:cNvSpPr txBox="1"/>
            <p:nvPr/>
          </p:nvSpPr>
          <p:spPr>
            <a:xfrm>
              <a:off x="343281" y="49530"/>
              <a:ext cx="11453809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2"/>
            <p:cNvSpPr txBox="1"/>
            <p:nvPr/>
          </p:nvSpPr>
          <p:spPr>
            <a:xfrm>
              <a:off x="0" y="0"/>
              <a:ext cx="12192267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直线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向左平移到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299" b="1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与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299" b="1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重合的位置，说说图中有哪些成比例线段？</a:t>
              </a:r>
            </a:p>
          </p:txBody>
        </p:sp>
      </p:grpSp>
      <p:grpSp>
        <p:nvGrpSpPr>
          <p:cNvPr id="40" name="组合10"/>
          <p:cNvGrpSpPr/>
          <p:nvPr/>
        </p:nvGrpSpPr>
        <p:grpSpPr>
          <a:xfrm>
            <a:off x="266138" y="5022980"/>
            <a:ext cx="12525699" cy="1307468"/>
            <a:chOff x="0" y="0"/>
            <a:chExt cx="12525699" cy="1307468"/>
          </a:xfrm>
        </p:grpSpPr>
        <p:sp>
          <p:nvSpPr>
            <p:cNvPr id="41" name="形状18"/>
            <p:cNvSpPr txBox="1"/>
            <p:nvPr/>
          </p:nvSpPr>
          <p:spPr>
            <a:xfrm>
              <a:off x="4371" y="49530"/>
              <a:ext cx="12307143" cy="1116968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文本13"/>
            <p:cNvSpPr txBox="1"/>
            <p:nvPr/>
          </p:nvSpPr>
          <p:spPr>
            <a:xfrm>
              <a:off x="0" y="0"/>
              <a:ext cx="12525699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把图中的部分线擦去,得到新的图形,刚刚所说的线段是否仍然成比例？</a:t>
              </a:r>
            </a:p>
          </p:txBody>
        </p:sp>
      </p:grpSp>
      <p:grpSp>
        <p:nvGrpSpPr>
          <p:cNvPr id="43" name="组合11"/>
          <p:cNvGrpSpPr/>
          <p:nvPr/>
        </p:nvGrpSpPr>
        <p:grpSpPr>
          <a:xfrm>
            <a:off x="1435052" y="1370832"/>
            <a:ext cx="1473200" cy="2017184"/>
            <a:chOff x="0" y="0"/>
            <a:chExt cx="1473200" cy="2017184"/>
          </a:xfrm>
        </p:grpSpPr>
        <p:sp>
          <p:nvSpPr>
            <p:cNvPr id="44" name="形状19"/>
            <p:cNvSpPr txBox="1"/>
            <p:nvPr/>
          </p:nvSpPr>
          <p:spPr>
            <a:xfrm>
              <a:off x="0" y="0"/>
              <a:ext cx="1473200" cy="2017184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5" name="形状20"/>
            <p:cNvSpPr txBox="1"/>
            <p:nvPr/>
          </p:nvSpPr>
          <p:spPr>
            <a:xfrm>
              <a:off x="385233" y="741836"/>
              <a:ext cx="575733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46" name="组合12"/>
          <p:cNvGrpSpPr/>
          <p:nvPr/>
        </p:nvGrpSpPr>
        <p:grpSpPr>
          <a:xfrm>
            <a:off x="7589263" y="225762"/>
            <a:ext cx="3263899" cy="3132667"/>
            <a:chOff x="0" y="0"/>
            <a:chExt cx="3263899" cy="3132667"/>
          </a:xfrm>
        </p:grpSpPr>
        <p:sp>
          <p:nvSpPr>
            <p:cNvPr id="47" name="形状21"/>
            <p:cNvSpPr txBox="1"/>
            <p:nvPr/>
          </p:nvSpPr>
          <p:spPr>
            <a:xfrm>
              <a:off x="408516" y="49530"/>
              <a:ext cx="17873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8" name="文本14"/>
            <p:cNvSpPr txBox="1"/>
            <p:nvPr/>
          </p:nvSpPr>
          <p:spPr>
            <a:xfrm>
              <a:off x="404706" y="0"/>
              <a:ext cx="19778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</a:t>
              </a:r>
            </a:p>
          </p:txBody>
        </p:sp>
        <p:sp>
          <p:nvSpPr>
            <p:cNvPr id="49" name="形状22"/>
            <p:cNvSpPr txBox="1"/>
            <p:nvPr/>
          </p:nvSpPr>
          <p:spPr>
            <a:xfrm>
              <a:off x="165523" y="1132416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0" name="文本15"/>
            <p:cNvSpPr txBox="1"/>
            <p:nvPr/>
          </p:nvSpPr>
          <p:spPr>
            <a:xfrm>
              <a:off x="161713" y="1082886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51" name="形状23"/>
            <p:cNvSpPr txBox="1"/>
            <p:nvPr/>
          </p:nvSpPr>
          <p:spPr>
            <a:xfrm>
              <a:off x="3810" y="2314363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2" name="文本16"/>
            <p:cNvSpPr txBox="1"/>
            <p:nvPr/>
          </p:nvSpPr>
          <p:spPr>
            <a:xfrm>
              <a:off x="0" y="2264833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53" name="形状24"/>
            <p:cNvSpPr txBox="1"/>
            <p:nvPr/>
          </p:nvSpPr>
          <p:spPr>
            <a:xfrm>
              <a:off x="1626023" y="1040130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4" name="文本17"/>
            <p:cNvSpPr txBox="1"/>
            <p:nvPr/>
          </p:nvSpPr>
          <p:spPr>
            <a:xfrm>
              <a:off x="1622213" y="990600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55" name="形状25"/>
            <p:cNvSpPr txBox="1"/>
            <p:nvPr/>
          </p:nvSpPr>
          <p:spPr>
            <a:xfrm>
              <a:off x="2216996" y="2325370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6" name="文本18"/>
            <p:cNvSpPr txBox="1"/>
            <p:nvPr/>
          </p:nvSpPr>
          <p:spPr>
            <a:xfrm>
              <a:off x="2213186" y="2275840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57" name="组合13"/>
          <p:cNvGrpSpPr/>
          <p:nvPr/>
        </p:nvGrpSpPr>
        <p:grpSpPr>
          <a:xfrm>
            <a:off x="1837642" y="559302"/>
            <a:ext cx="1100667" cy="856615"/>
            <a:chOff x="0" y="0"/>
            <a:chExt cx="1100667" cy="856615"/>
          </a:xfrm>
        </p:grpSpPr>
        <p:sp>
          <p:nvSpPr>
            <p:cNvPr id="58" name="形状26"/>
            <p:cNvSpPr txBox="1"/>
            <p:nvPr/>
          </p:nvSpPr>
          <p:spPr>
            <a:xfrm>
              <a:off x="3810" y="49530"/>
              <a:ext cx="9101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9" name="文本19"/>
            <p:cNvSpPr txBox="1"/>
            <p:nvPr/>
          </p:nvSpPr>
          <p:spPr>
            <a:xfrm>
              <a:off x="0" y="0"/>
              <a:ext cx="11006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    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3861099481582642 0 E" pathEditMode="relative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561736011505127 0 E" pathEditMode="relative">
                                      <p:cBhvr>
                                        <p:cTn id="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4" grpId="0" animBg="1"/>
      <p:bldP spid="57" grpId="0" animBg="1"/>
      <p:bldP spid="40" grpId="0" animBg="1"/>
      <p:bldP spid="43" grpId="0" animBg="1"/>
      <p:bldP spid="43" grpId="1" animBg="1"/>
      <p:bldP spid="46" grpId="0" animBg="1"/>
    </p:bldLst>
  </p:timing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 rot="10800000" flipH="1">
            <a:off x="1341318" y="921205"/>
            <a:ext cx="973667" cy="3285067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FF66FF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983600" y="2049389"/>
            <a:ext cx="42545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形状3"/>
          <p:cNvSpPr txBox="1"/>
          <p:nvPr/>
        </p:nvSpPr>
        <p:spPr>
          <a:xfrm>
            <a:off x="1078851" y="1285272"/>
            <a:ext cx="41021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4"/>
          <p:cNvSpPr txBox="1"/>
          <p:nvPr/>
        </p:nvSpPr>
        <p:spPr>
          <a:xfrm>
            <a:off x="888351" y="3355372"/>
            <a:ext cx="4622800" cy="38100"/>
          </a:xfrm>
          <a:prstGeom prst="line"/>
          <a:solidFill>
            <a:srgbClr val="FFFFFF">
              <a:alpha val="0"/>
            </a:srgbClr>
          </a:solidFill>
          <a:ln w="38100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6" name="组合1"/>
          <p:cNvGrpSpPr/>
          <p:nvPr/>
        </p:nvGrpSpPr>
        <p:grpSpPr>
          <a:xfrm>
            <a:off x="2215924" y="537242"/>
            <a:ext cx="1051984" cy="856615"/>
            <a:chOff x="0" y="0"/>
            <a:chExt cx="1051984" cy="856615"/>
          </a:xfrm>
        </p:grpSpPr>
        <p:sp>
          <p:nvSpPr>
            <p:cNvPr id="7" name="形状5"/>
            <p:cNvSpPr txBox="1"/>
            <p:nvPr/>
          </p:nvSpPr>
          <p:spPr>
            <a:xfrm>
              <a:off x="3810" y="49530"/>
              <a:ext cx="8614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1"/>
            <p:cNvSpPr txBox="1"/>
            <p:nvPr/>
          </p:nvSpPr>
          <p:spPr>
            <a:xfrm>
              <a:off x="0" y="0"/>
              <a:ext cx="10519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</p:grpSp>
      <p:grpSp>
        <p:nvGrpSpPr>
          <p:cNvPr id="9" name="组合2"/>
          <p:cNvGrpSpPr/>
          <p:nvPr/>
        </p:nvGrpSpPr>
        <p:grpSpPr>
          <a:xfrm>
            <a:off x="1214343" y="1871072"/>
            <a:ext cx="1049867" cy="856615"/>
            <a:chOff x="0" y="0"/>
            <a:chExt cx="1049867" cy="856615"/>
          </a:xfrm>
        </p:grpSpPr>
        <p:sp>
          <p:nvSpPr>
            <p:cNvPr id="10" name="形状6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2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</p:grpSp>
      <p:grpSp>
        <p:nvGrpSpPr>
          <p:cNvPr id="12" name="组合3"/>
          <p:cNvGrpSpPr/>
          <p:nvPr/>
        </p:nvGrpSpPr>
        <p:grpSpPr>
          <a:xfrm>
            <a:off x="1047524" y="2611575"/>
            <a:ext cx="1049867" cy="856615"/>
            <a:chOff x="0" y="0"/>
            <a:chExt cx="1049867" cy="856615"/>
          </a:xfrm>
        </p:grpSpPr>
        <p:sp>
          <p:nvSpPr>
            <p:cNvPr id="13" name="形状7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3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15" name="组合4"/>
          <p:cNvGrpSpPr/>
          <p:nvPr/>
        </p:nvGrpSpPr>
        <p:grpSpPr>
          <a:xfrm>
            <a:off x="5170790" y="1724693"/>
            <a:ext cx="1051984" cy="856615"/>
            <a:chOff x="0" y="0"/>
            <a:chExt cx="1051984" cy="856615"/>
          </a:xfrm>
        </p:grpSpPr>
        <p:sp>
          <p:nvSpPr>
            <p:cNvPr id="16" name="形状8"/>
            <p:cNvSpPr txBox="1"/>
            <p:nvPr/>
          </p:nvSpPr>
          <p:spPr>
            <a:xfrm>
              <a:off x="3810" y="49530"/>
              <a:ext cx="8614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0" y="0"/>
              <a:ext cx="10519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</p:grpSp>
      <p:grpSp>
        <p:nvGrpSpPr>
          <p:cNvPr id="18" name="组合5"/>
          <p:cNvGrpSpPr/>
          <p:nvPr/>
        </p:nvGrpSpPr>
        <p:grpSpPr>
          <a:xfrm>
            <a:off x="5598357" y="3001042"/>
            <a:ext cx="1049867" cy="856615"/>
            <a:chOff x="0" y="0"/>
            <a:chExt cx="1049867" cy="856615"/>
          </a:xfrm>
        </p:grpSpPr>
        <p:sp>
          <p:nvSpPr>
            <p:cNvPr id="19" name="形状9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5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grpSp>
        <p:nvGrpSpPr>
          <p:cNvPr id="21" name="组合6"/>
          <p:cNvGrpSpPr/>
          <p:nvPr/>
        </p:nvGrpSpPr>
        <p:grpSpPr>
          <a:xfrm>
            <a:off x="1439108" y="3614875"/>
            <a:ext cx="1049867" cy="856615"/>
            <a:chOff x="0" y="0"/>
            <a:chExt cx="1049867" cy="856615"/>
          </a:xfrm>
        </p:grpSpPr>
        <p:sp>
          <p:nvSpPr>
            <p:cNvPr id="22" name="形状10"/>
            <p:cNvSpPr txBox="1"/>
            <p:nvPr/>
          </p:nvSpPr>
          <p:spPr>
            <a:xfrm>
              <a:off x="3810" y="49530"/>
              <a:ext cx="8593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6"/>
            <p:cNvSpPr txBox="1"/>
            <p:nvPr/>
          </p:nvSpPr>
          <p:spPr>
            <a:xfrm>
              <a:off x="0" y="0"/>
              <a:ext cx="10498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m</a:t>
              </a:r>
            </a:p>
          </p:txBody>
        </p:sp>
      </p:grpSp>
      <p:grpSp>
        <p:nvGrpSpPr>
          <p:cNvPr id="24" name="组合7"/>
          <p:cNvGrpSpPr/>
          <p:nvPr/>
        </p:nvGrpSpPr>
        <p:grpSpPr>
          <a:xfrm>
            <a:off x="3107041" y="537242"/>
            <a:ext cx="2671233" cy="3979333"/>
            <a:chOff x="0" y="0"/>
            <a:chExt cx="2671233" cy="3979333"/>
          </a:xfrm>
        </p:grpSpPr>
        <p:sp>
          <p:nvSpPr>
            <p:cNvPr id="25" name="形状11"/>
            <p:cNvSpPr txBox="1"/>
            <p:nvPr/>
          </p:nvSpPr>
          <p:spPr>
            <a:xfrm rot="10800000">
              <a:off x="613410" y="384810"/>
              <a:ext cx="1370753" cy="3156373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形状12"/>
            <p:cNvSpPr txBox="1"/>
            <p:nvPr/>
          </p:nvSpPr>
          <p:spPr>
            <a:xfrm>
              <a:off x="3810" y="49530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7"/>
            <p:cNvSpPr txBox="1"/>
            <p:nvPr/>
          </p:nvSpPr>
          <p:spPr>
            <a:xfrm>
              <a:off x="0" y="0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8" name="形状13"/>
            <p:cNvSpPr txBox="1"/>
            <p:nvPr/>
          </p:nvSpPr>
          <p:spPr>
            <a:xfrm>
              <a:off x="1224703" y="1400810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8"/>
            <p:cNvSpPr txBox="1"/>
            <p:nvPr/>
          </p:nvSpPr>
          <p:spPr>
            <a:xfrm>
              <a:off x="1220893" y="1351280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30" name="形状14"/>
            <p:cNvSpPr txBox="1"/>
            <p:nvPr/>
          </p:nvSpPr>
          <p:spPr>
            <a:xfrm>
              <a:off x="1624330" y="2134023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9"/>
            <p:cNvSpPr txBox="1"/>
            <p:nvPr/>
          </p:nvSpPr>
          <p:spPr>
            <a:xfrm>
              <a:off x="1620520" y="2084493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32" name="形状15"/>
            <p:cNvSpPr txBox="1"/>
            <p:nvPr/>
          </p:nvSpPr>
          <p:spPr>
            <a:xfrm>
              <a:off x="1408430" y="3172036"/>
              <a:ext cx="860213" cy="66632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10"/>
            <p:cNvSpPr txBox="1"/>
            <p:nvPr/>
          </p:nvSpPr>
          <p:spPr>
            <a:xfrm>
              <a:off x="1404620" y="3122506"/>
              <a:ext cx="1050713" cy="85682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</a:t>
              </a:r>
            </a:p>
          </p:txBody>
        </p:sp>
      </p:grpSp>
      <p:grpSp>
        <p:nvGrpSpPr>
          <p:cNvPr id="34" name="组合8"/>
          <p:cNvGrpSpPr/>
          <p:nvPr/>
        </p:nvGrpSpPr>
        <p:grpSpPr>
          <a:xfrm>
            <a:off x="5147508" y="880142"/>
            <a:ext cx="1051983" cy="856615"/>
            <a:chOff x="0" y="0"/>
            <a:chExt cx="1051983" cy="856615"/>
          </a:xfrm>
        </p:grpSpPr>
        <p:sp>
          <p:nvSpPr>
            <p:cNvPr id="35" name="形状16"/>
            <p:cNvSpPr txBox="1"/>
            <p:nvPr/>
          </p:nvSpPr>
          <p:spPr>
            <a:xfrm>
              <a:off x="3810" y="49530"/>
              <a:ext cx="86148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1"/>
            <p:cNvSpPr txBox="1"/>
            <p:nvPr/>
          </p:nvSpPr>
          <p:spPr>
            <a:xfrm>
              <a:off x="0" y="0"/>
              <a:ext cx="105198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</p:grpSp>
      <p:grpSp>
        <p:nvGrpSpPr>
          <p:cNvPr id="37" name="组合9"/>
          <p:cNvGrpSpPr/>
          <p:nvPr/>
        </p:nvGrpSpPr>
        <p:grpSpPr>
          <a:xfrm>
            <a:off x="222526" y="4357673"/>
            <a:ext cx="12027960" cy="1307468"/>
            <a:chOff x="0" y="0"/>
            <a:chExt cx="12027960" cy="1307468"/>
          </a:xfrm>
        </p:grpSpPr>
        <p:sp>
          <p:nvSpPr>
            <p:cNvPr id="38" name="形状17"/>
            <p:cNvSpPr txBox="1"/>
            <p:nvPr/>
          </p:nvSpPr>
          <p:spPr>
            <a:xfrm>
              <a:off x="527285" y="30614"/>
              <a:ext cx="10932583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2"/>
            <p:cNvSpPr txBox="1"/>
            <p:nvPr/>
          </p:nvSpPr>
          <p:spPr>
            <a:xfrm>
              <a:off x="0" y="0"/>
              <a:ext cx="12027960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直线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n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向左平移到 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299" b="1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与</a:t>
              </a:r>
              <a:r>
                <a:rPr lang="zh-CN" altLang="en-US" sz="2999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299" b="1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重合的位置，说说图中有哪些成比例线段？</a:t>
              </a:r>
            </a:p>
          </p:txBody>
        </p:sp>
      </p:grpSp>
      <p:grpSp>
        <p:nvGrpSpPr>
          <p:cNvPr id="40" name="组合10"/>
          <p:cNvGrpSpPr/>
          <p:nvPr/>
        </p:nvGrpSpPr>
        <p:grpSpPr>
          <a:xfrm>
            <a:off x="229399" y="5013798"/>
            <a:ext cx="11894668" cy="1307468"/>
            <a:chOff x="0" y="0"/>
            <a:chExt cx="11894668" cy="1307468"/>
          </a:xfrm>
        </p:grpSpPr>
        <p:sp>
          <p:nvSpPr>
            <p:cNvPr id="41" name="形状18"/>
            <p:cNvSpPr txBox="1"/>
            <p:nvPr/>
          </p:nvSpPr>
          <p:spPr>
            <a:xfrm>
              <a:off x="4151" y="49530"/>
              <a:ext cx="11687122" cy="1116968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文本13"/>
            <p:cNvSpPr txBox="1"/>
            <p:nvPr/>
          </p:nvSpPr>
          <p:spPr>
            <a:xfrm>
              <a:off x="0" y="0"/>
              <a:ext cx="11894668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29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把图中的部分线擦去,得到新的图形,刚刚所说的线段是否仍然成比例？</a:t>
              </a:r>
            </a:p>
          </p:txBody>
        </p:sp>
      </p:grpSp>
      <p:grpSp>
        <p:nvGrpSpPr>
          <p:cNvPr id="43" name="组合11"/>
          <p:cNvGrpSpPr/>
          <p:nvPr/>
        </p:nvGrpSpPr>
        <p:grpSpPr>
          <a:xfrm>
            <a:off x="7497718" y="747970"/>
            <a:ext cx="3376083" cy="3103025"/>
            <a:chOff x="0" y="0"/>
            <a:chExt cx="3376083" cy="3103025"/>
          </a:xfrm>
        </p:grpSpPr>
        <p:sp>
          <p:nvSpPr>
            <p:cNvPr id="44" name="形状19"/>
            <p:cNvSpPr txBox="1"/>
            <p:nvPr/>
          </p:nvSpPr>
          <p:spPr>
            <a:xfrm>
              <a:off x="3810" y="1154748"/>
              <a:ext cx="1788026" cy="66651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5" name="文本14"/>
            <p:cNvSpPr txBox="1"/>
            <p:nvPr/>
          </p:nvSpPr>
          <p:spPr>
            <a:xfrm>
              <a:off x="0" y="1105218"/>
              <a:ext cx="1978526" cy="8570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</a:t>
              </a:r>
            </a:p>
          </p:txBody>
        </p:sp>
        <p:sp>
          <p:nvSpPr>
            <p:cNvPr id="46" name="形状20"/>
            <p:cNvSpPr txBox="1"/>
            <p:nvPr/>
          </p:nvSpPr>
          <p:spPr>
            <a:xfrm>
              <a:off x="659391" y="49530"/>
              <a:ext cx="860556" cy="66651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7" name="文本15"/>
            <p:cNvSpPr txBox="1"/>
            <p:nvPr/>
          </p:nvSpPr>
          <p:spPr>
            <a:xfrm>
              <a:off x="655581" y="0"/>
              <a:ext cx="1051056" cy="8570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48" name="形状21"/>
            <p:cNvSpPr txBox="1"/>
            <p:nvPr/>
          </p:nvSpPr>
          <p:spPr>
            <a:xfrm>
              <a:off x="497614" y="2284526"/>
              <a:ext cx="860556" cy="66651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9" name="文本16"/>
            <p:cNvSpPr txBox="1"/>
            <p:nvPr/>
          </p:nvSpPr>
          <p:spPr>
            <a:xfrm>
              <a:off x="493804" y="2234996"/>
              <a:ext cx="1051056" cy="8570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50" name="形状22"/>
            <p:cNvSpPr txBox="1"/>
            <p:nvPr/>
          </p:nvSpPr>
          <p:spPr>
            <a:xfrm>
              <a:off x="1833339" y="52917"/>
              <a:ext cx="860556" cy="66651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1" name="文本17"/>
            <p:cNvSpPr txBox="1"/>
            <p:nvPr/>
          </p:nvSpPr>
          <p:spPr>
            <a:xfrm>
              <a:off x="1829529" y="3387"/>
              <a:ext cx="1051056" cy="8570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52" name="形状23"/>
            <p:cNvSpPr txBox="1"/>
            <p:nvPr/>
          </p:nvSpPr>
          <p:spPr>
            <a:xfrm>
              <a:off x="2328837" y="2295536"/>
              <a:ext cx="860556" cy="66651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3" name="文本18"/>
            <p:cNvSpPr txBox="1"/>
            <p:nvPr/>
          </p:nvSpPr>
          <p:spPr>
            <a:xfrm>
              <a:off x="2325027" y="2246006"/>
              <a:ext cx="1051056" cy="8570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54" name="组合12"/>
          <p:cNvGrpSpPr/>
          <p:nvPr/>
        </p:nvGrpSpPr>
        <p:grpSpPr>
          <a:xfrm>
            <a:off x="1588967" y="1268339"/>
            <a:ext cx="920751" cy="2062479"/>
            <a:chOff x="0" y="0"/>
            <a:chExt cx="920751" cy="2062479"/>
          </a:xfrm>
        </p:grpSpPr>
        <p:sp>
          <p:nvSpPr>
            <p:cNvPr id="55" name="形状24"/>
            <p:cNvSpPr txBox="1"/>
            <p:nvPr/>
          </p:nvSpPr>
          <p:spPr>
            <a:xfrm>
              <a:off x="0" y="813646"/>
              <a:ext cx="920751" cy="1248833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6" name="形状25"/>
            <p:cNvSpPr txBox="1"/>
            <p:nvPr/>
          </p:nvSpPr>
          <p:spPr>
            <a:xfrm rot="10800000">
              <a:off x="79550" y="0"/>
              <a:ext cx="587317" cy="796713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57" name="组合13"/>
          <p:cNvGrpSpPr/>
          <p:nvPr/>
        </p:nvGrpSpPr>
        <p:grpSpPr>
          <a:xfrm>
            <a:off x="1921708" y="1887675"/>
            <a:ext cx="1100667" cy="856615"/>
            <a:chOff x="0" y="0"/>
            <a:chExt cx="1100667" cy="856615"/>
          </a:xfrm>
        </p:grpSpPr>
        <p:sp>
          <p:nvSpPr>
            <p:cNvPr id="58" name="形状26"/>
            <p:cNvSpPr txBox="1"/>
            <p:nvPr/>
          </p:nvSpPr>
          <p:spPr>
            <a:xfrm>
              <a:off x="3810" y="49530"/>
              <a:ext cx="91016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9" name="文本19"/>
            <p:cNvSpPr txBox="1"/>
            <p:nvPr/>
          </p:nvSpPr>
          <p:spPr>
            <a:xfrm>
              <a:off x="0" y="0"/>
              <a:ext cx="110066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    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06939959526062 0 E" pathEditMode="relative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568681001663208 0 E" pathEditMode="relative">
                                      <p:cBhvr>
                                        <p:cTn id="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4" grpId="0" animBg="1"/>
      <p:bldP spid="57" grpId="0" animBg="1"/>
      <p:bldP spid="40" grpId="0" animBg="1"/>
      <p:bldP spid="54" grpId="0" animBg="1"/>
      <p:bldP spid="54" grpId="1" animBg="1"/>
      <p:bldP spid="43" grpId="0" animBg="1"/>
    </p:bldLst>
  </p:timing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601694" y="4589221"/>
            <a:ext cx="10655300" cy="1307465"/>
            <a:chOff x="0" y="0"/>
            <a:chExt cx="10655300" cy="1307465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0464800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0655300" cy="13074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平行于三角形一边的直线截其他两边（或两边的延长线），所得的对应线段成比例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1892723" y="574887"/>
            <a:ext cx="7843097" cy="3177112"/>
            <a:chOff x="0" y="0"/>
            <a:chExt cx="7843097" cy="3177112"/>
          </a:xfrm>
        </p:grpSpPr>
        <p:sp>
          <p:nvSpPr>
            <p:cNvPr id="6" name="形状2"/>
            <p:cNvSpPr txBox="1"/>
            <p:nvPr/>
          </p:nvSpPr>
          <p:spPr>
            <a:xfrm>
              <a:off x="647241" y="740507"/>
              <a:ext cx="1473119" cy="2017043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3"/>
            <p:cNvSpPr txBox="1"/>
            <p:nvPr/>
          </p:nvSpPr>
          <p:spPr>
            <a:xfrm>
              <a:off x="1032453" y="1482291"/>
              <a:ext cx="575702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4"/>
            <p:cNvSpPr txBox="1"/>
            <p:nvPr/>
          </p:nvSpPr>
          <p:spPr>
            <a:xfrm>
              <a:off x="430506" y="49530"/>
              <a:ext cx="1787215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2"/>
            <p:cNvSpPr txBox="1"/>
            <p:nvPr/>
          </p:nvSpPr>
          <p:spPr>
            <a:xfrm>
              <a:off x="426696" y="0"/>
              <a:ext cx="1977715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</a:t>
              </a:r>
            </a:p>
          </p:txBody>
        </p:sp>
        <p:sp>
          <p:nvSpPr>
            <p:cNvPr id="10" name="形状5"/>
            <p:cNvSpPr txBox="1"/>
            <p:nvPr/>
          </p:nvSpPr>
          <p:spPr>
            <a:xfrm>
              <a:off x="165514" y="1176601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3"/>
            <p:cNvSpPr txBox="1"/>
            <p:nvPr/>
          </p:nvSpPr>
          <p:spPr>
            <a:xfrm>
              <a:off x="161704" y="1127071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12" name="形状6"/>
            <p:cNvSpPr txBox="1"/>
            <p:nvPr/>
          </p:nvSpPr>
          <p:spPr>
            <a:xfrm>
              <a:off x="3810" y="2358714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0" y="2309184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14" name="形状7"/>
            <p:cNvSpPr txBox="1"/>
            <p:nvPr/>
          </p:nvSpPr>
          <p:spPr>
            <a:xfrm>
              <a:off x="1625934" y="1084302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5"/>
            <p:cNvSpPr txBox="1"/>
            <p:nvPr/>
          </p:nvSpPr>
          <p:spPr>
            <a:xfrm>
              <a:off x="1622124" y="1034772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</a:p>
          </p:txBody>
        </p:sp>
        <p:sp>
          <p:nvSpPr>
            <p:cNvPr id="16" name="形状8"/>
            <p:cNvSpPr txBox="1"/>
            <p:nvPr/>
          </p:nvSpPr>
          <p:spPr>
            <a:xfrm>
              <a:off x="2216874" y="2369722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2213064" y="2320192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18" name="形状9"/>
            <p:cNvSpPr txBox="1"/>
            <p:nvPr/>
          </p:nvSpPr>
          <p:spPr>
            <a:xfrm>
              <a:off x="5704948" y="1508541"/>
              <a:ext cx="921122" cy="1249008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10"/>
            <p:cNvSpPr txBox="1"/>
            <p:nvPr/>
          </p:nvSpPr>
          <p:spPr>
            <a:xfrm rot="10800000">
              <a:off x="5784530" y="694780"/>
              <a:ext cx="587554" cy="796825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11"/>
            <p:cNvSpPr txBox="1"/>
            <p:nvPr/>
          </p:nvSpPr>
          <p:spPr>
            <a:xfrm>
              <a:off x="4472270" y="1221481"/>
              <a:ext cx="1787215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7"/>
            <p:cNvSpPr txBox="1"/>
            <p:nvPr/>
          </p:nvSpPr>
          <p:spPr>
            <a:xfrm>
              <a:off x="4468460" y="1171951"/>
              <a:ext cx="1977715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</a:t>
              </a:r>
            </a:p>
          </p:txBody>
        </p:sp>
        <p:sp>
          <p:nvSpPr>
            <p:cNvPr id="22" name="形状12"/>
            <p:cNvSpPr txBox="1"/>
            <p:nvPr/>
          </p:nvSpPr>
          <p:spPr>
            <a:xfrm>
              <a:off x="5127553" y="116426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8"/>
            <p:cNvSpPr txBox="1"/>
            <p:nvPr/>
          </p:nvSpPr>
          <p:spPr>
            <a:xfrm>
              <a:off x="5123743" y="66896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4" name="形状13"/>
            <p:cNvSpPr txBox="1"/>
            <p:nvPr/>
          </p:nvSpPr>
          <p:spPr>
            <a:xfrm>
              <a:off x="4965849" y="2351093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9"/>
            <p:cNvSpPr txBox="1"/>
            <p:nvPr/>
          </p:nvSpPr>
          <p:spPr>
            <a:xfrm>
              <a:off x="4962039" y="2301563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  <p:sp>
          <p:nvSpPr>
            <p:cNvPr id="26" name="形状14"/>
            <p:cNvSpPr txBox="1"/>
            <p:nvPr/>
          </p:nvSpPr>
          <p:spPr>
            <a:xfrm>
              <a:off x="6300969" y="119813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文本10"/>
            <p:cNvSpPr txBox="1"/>
            <p:nvPr/>
          </p:nvSpPr>
          <p:spPr>
            <a:xfrm>
              <a:off x="6297159" y="70283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</a:p>
          </p:txBody>
        </p:sp>
        <p:sp>
          <p:nvSpPr>
            <p:cNvPr id="28" name="形状15"/>
            <p:cNvSpPr txBox="1"/>
            <p:nvPr/>
          </p:nvSpPr>
          <p:spPr>
            <a:xfrm>
              <a:off x="6796241" y="2362101"/>
              <a:ext cx="860166" cy="66642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11"/>
            <p:cNvSpPr txBox="1"/>
            <p:nvPr/>
          </p:nvSpPr>
          <p:spPr>
            <a:xfrm>
              <a:off x="6792431" y="2312571"/>
              <a:ext cx="1050666" cy="8569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9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4967" b="0" i="0" baseline="-2500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30" name="组合3"/>
          <p:cNvGrpSpPr/>
          <p:nvPr/>
        </p:nvGrpSpPr>
        <p:grpSpPr>
          <a:xfrm>
            <a:off x="315058" y="3826945"/>
            <a:ext cx="2922270" cy="762183"/>
            <a:chOff x="0" y="0"/>
            <a:chExt cx="2922270" cy="762183"/>
          </a:xfrm>
        </p:grpSpPr>
        <p:sp>
          <p:nvSpPr>
            <p:cNvPr id="31" name="形状16"/>
            <p:cNvSpPr txBox="1"/>
            <p:nvPr/>
          </p:nvSpPr>
          <p:spPr>
            <a:xfrm>
              <a:off x="3810" y="49530"/>
              <a:ext cx="183642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文本12"/>
            <p:cNvSpPr txBox="1"/>
            <p:nvPr/>
          </p:nvSpPr>
          <p:spPr>
            <a:xfrm>
              <a:off x="0" y="0"/>
              <a:ext cx="2922270" cy="76218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2400" b="1" i="0" dirty="0">
                  <a:solidFill>
                    <a:srgbClr val="AA00FF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734" b="1" i="0" dirty="0">
                  <a:solidFill>
                    <a:srgbClr val="AA00FF">
                      <a:alpha val="100000"/>
                    </a:srgbClr>
                  </a:solidFill>
                  <a:latin typeface="黑体"/>
                  <a:ea typeface="黑体"/>
                </a:rPr>
                <a:t>归纳推论：</a:t>
              </a:r>
              <a:r>
                <a:rPr lang="zh-CN" altLang="en-US" sz="2400" b="1" i="0" dirty="0">
                  <a:solidFill>
                    <a:srgbClr val="AA00FF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 animBg="1"/>
    </p:bldLst>
  </p:timing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645404" y="310572"/>
            <a:ext cx="10519410" cy="4698365"/>
            <a:chOff x="0" y="0"/>
            <a:chExt cx="10519410" cy="4698365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0328910" cy="45078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0519410" cy="46983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112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DE∥BC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，则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</a:t>
              </a:r>
              <a:r>
                <a:rPr lang="zh-CN" altLang="en-US" sz="3734" b="0" i="0" u="sng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；</a:t>
              </a:r>
            </a:p>
            <a:p>
              <a:pPr marL="0" algn="l">
                <a:lnSpc>
                  <a:spcPts val="112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FG∥BC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，则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   </a:t>
              </a:r>
              <a:r>
                <a:rPr lang="zh-CN" altLang="en-US" sz="3734" b="0" i="0" u="sng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 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/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/>
              </a:r>
            </a:p>
            <a:p>
              <a:pPr marL="0" algn="l">
                <a:lnSpc>
                  <a:spcPts val="3900"/>
                </a:lnSpc>
              </a:pPr>
            </a:p>
          </p:txBody>
        </p:sp>
      </p:grp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8084" y="853017"/>
            <a:ext cx="1242483" cy="1204383"/>
          </a:xfrm>
          <a:prstGeom prst="rect">
            <a:avLst/>
          </a:prstGeom>
        </p:spPr>
      </p:pic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853017"/>
            <a:ext cx="1655233" cy="1193800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952170" y="90907"/>
            <a:ext cx="2062812" cy="762175"/>
            <a:chOff x="0" y="0"/>
            <a:chExt cx="2062812" cy="762175"/>
          </a:xfrm>
        </p:grpSpPr>
        <p:sp>
          <p:nvSpPr>
            <p:cNvPr id="8" name="形状2"/>
            <p:cNvSpPr txBox="1"/>
            <p:nvPr/>
          </p:nvSpPr>
          <p:spPr>
            <a:xfrm>
              <a:off x="0" y="14338"/>
              <a:ext cx="2031218" cy="606784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2"/>
            <p:cNvSpPr txBox="1"/>
            <p:nvPr/>
          </p:nvSpPr>
          <p:spPr>
            <a:xfrm>
              <a:off x="31594" y="0"/>
              <a:ext cx="2031218" cy="76217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练一练</a:t>
              </a:r>
            </a:p>
          </p:txBody>
        </p:sp>
      </p:grpSp>
      <p:pic>
        <p:nvPicPr>
          <p:cNvPr id="10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4718" y="642395"/>
            <a:ext cx="387782" cy="1000620"/>
          </a:xfrm>
          <a:prstGeom prst="rect">
            <a:avLst/>
          </a:prstGeom>
        </p:spPr>
      </p:pic>
      <p:grpSp>
        <p:nvGrpSpPr>
          <p:cNvPr id="11" name="组合3"/>
          <p:cNvGrpSpPr/>
          <p:nvPr/>
        </p:nvGrpSpPr>
        <p:grpSpPr>
          <a:xfrm>
            <a:off x="7745307" y="3112770"/>
            <a:ext cx="3748616" cy="3572414"/>
            <a:chOff x="0" y="0"/>
            <a:chExt cx="3748616" cy="3572414"/>
          </a:xfrm>
        </p:grpSpPr>
        <p:sp>
          <p:nvSpPr>
            <p:cNvPr id="12" name="形状4"/>
            <p:cNvSpPr txBox="1"/>
            <p:nvPr/>
          </p:nvSpPr>
          <p:spPr>
            <a:xfrm>
              <a:off x="549520" y="1337041"/>
              <a:ext cx="2429289" cy="1875585"/>
            </a:xfrm>
            <a:prstGeom prst="triangl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5"/>
            <p:cNvSpPr txBox="1"/>
            <p:nvPr/>
          </p:nvSpPr>
          <p:spPr>
            <a:xfrm>
              <a:off x="1309849" y="545487"/>
              <a:ext cx="950591" cy="844013"/>
            </a:xfrm>
            <a:prstGeom prst="flowChartMerge"/>
            <a:solidFill>
              <a:srgbClr val="FFFFF7">
                <a:alpha val="10000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6"/>
            <p:cNvSpPr txBox="1"/>
            <p:nvPr/>
          </p:nvSpPr>
          <p:spPr>
            <a:xfrm>
              <a:off x="1079098" y="1077194"/>
              <a:ext cx="535630" cy="6662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3"/>
            <p:cNvSpPr txBox="1"/>
            <p:nvPr/>
          </p:nvSpPr>
          <p:spPr>
            <a:xfrm>
              <a:off x="1075288" y="1027664"/>
              <a:ext cx="726130" cy="8567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6" name="形状7"/>
            <p:cNvSpPr txBox="1"/>
            <p:nvPr/>
          </p:nvSpPr>
          <p:spPr>
            <a:xfrm>
              <a:off x="3810" y="2765221"/>
              <a:ext cx="535630" cy="6662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0" y="2715691"/>
              <a:ext cx="726130" cy="8567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8" name="形状8"/>
            <p:cNvSpPr txBox="1"/>
            <p:nvPr/>
          </p:nvSpPr>
          <p:spPr>
            <a:xfrm>
              <a:off x="3026296" y="2765221"/>
              <a:ext cx="535630" cy="6662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5"/>
            <p:cNvSpPr txBox="1"/>
            <p:nvPr/>
          </p:nvSpPr>
          <p:spPr>
            <a:xfrm>
              <a:off x="3022486" y="2715691"/>
              <a:ext cx="726130" cy="8567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0" name="形状9"/>
            <p:cNvSpPr txBox="1"/>
            <p:nvPr/>
          </p:nvSpPr>
          <p:spPr>
            <a:xfrm>
              <a:off x="597836" y="49530"/>
              <a:ext cx="535630" cy="6662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6"/>
            <p:cNvSpPr txBox="1"/>
            <p:nvPr/>
          </p:nvSpPr>
          <p:spPr>
            <a:xfrm>
              <a:off x="594026" y="0"/>
              <a:ext cx="726130" cy="8567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22" name="形状10"/>
            <p:cNvSpPr txBox="1"/>
            <p:nvPr/>
          </p:nvSpPr>
          <p:spPr>
            <a:xfrm>
              <a:off x="2339642" y="123772"/>
              <a:ext cx="557780" cy="6662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7"/>
            <p:cNvSpPr txBox="1"/>
            <p:nvPr/>
          </p:nvSpPr>
          <p:spPr>
            <a:xfrm>
              <a:off x="2335832" y="74242"/>
              <a:ext cx="748280" cy="85672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24" name="形状3"/>
            <p:cNvSpPr txBox="1"/>
            <p:nvPr/>
          </p:nvSpPr>
          <p:spPr>
            <a:xfrm>
              <a:off x="920859" y="2637591"/>
              <a:ext cx="1668978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形状11"/>
            <p:cNvSpPr txBox="1"/>
            <p:nvPr/>
          </p:nvSpPr>
          <p:spPr>
            <a:xfrm>
              <a:off x="461911" y="2161957"/>
              <a:ext cx="535157" cy="666058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8"/>
            <p:cNvSpPr txBox="1"/>
            <p:nvPr/>
          </p:nvSpPr>
          <p:spPr>
            <a:xfrm>
              <a:off x="458101" y="2112427"/>
              <a:ext cx="725657" cy="85655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27" name="形状12"/>
            <p:cNvSpPr txBox="1"/>
            <p:nvPr/>
          </p:nvSpPr>
          <p:spPr>
            <a:xfrm>
              <a:off x="2660966" y="2180576"/>
              <a:ext cx="535157" cy="666058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9"/>
            <p:cNvSpPr txBox="1"/>
            <p:nvPr/>
          </p:nvSpPr>
          <p:spPr>
            <a:xfrm>
              <a:off x="2657156" y="2131046"/>
              <a:ext cx="725657" cy="85655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G</a:t>
              </a:r>
            </a:p>
          </p:txBody>
        </p:sp>
      </p:grpSp>
      <p:pic>
        <p:nvPicPr>
          <p:cNvPr id="29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4300" y="2279651"/>
            <a:ext cx="1581151" cy="1193800"/>
          </a:xfrm>
          <a:prstGeom prst="rect">
            <a:avLst/>
          </a:prstGeom>
        </p:spPr>
      </p:pic>
      <p:pic>
        <p:nvPicPr>
          <p:cNvPr id="30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8533" y="2252133"/>
            <a:ext cx="1229784" cy="1195917"/>
          </a:xfrm>
          <a:prstGeom prst="rect">
            <a:avLst/>
          </a:prstGeom>
        </p:spPr>
      </p:pic>
      <p:pic>
        <p:nvPicPr>
          <p:cNvPr id="31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9705" y="2224221"/>
            <a:ext cx="337556" cy="87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1" grpId="0" animBg="1"/>
    </p:bldLst>
  </p:timing>
</p:sld>
</file>

<file path=ppt/slides/slide12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332089" y="599637"/>
            <a:ext cx="11711517" cy="1739440"/>
            <a:chOff x="0" y="0"/>
            <a:chExt cx="11711517" cy="1739440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1521017" cy="163004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11711517" cy="173944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218A8A">
                      <a:alpha val="100000"/>
                    </a:srgbClr>
                  </a:solidFill>
                  <a:latin typeface="黑体"/>
                  <a:ea typeface="黑体"/>
                </a:rPr>
                <a:t>例</a:t>
              </a:r>
              <a:r>
                <a:rPr lang="zh-CN" altLang="en-US" sz="3199" b="1" i="0" dirty="0">
                  <a:solidFill>
                    <a:srgbClr val="218A8A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如图，在△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中，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EF∥BC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如果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、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分别是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和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AC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上的点，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AE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=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BE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=7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FC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= 4 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，那么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AF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的长是多少？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8184280" y="242535"/>
            <a:ext cx="3859121" cy="3205895"/>
            <a:chOff x="0" y="0"/>
            <a:chExt cx="3859121" cy="3205895"/>
          </a:xfrm>
        </p:grpSpPr>
        <p:sp>
          <p:nvSpPr>
            <p:cNvPr id="6" name="形状2"/>
            <p:cNvSpPr txBox="1"/>
            <p:nvPr/>
          </p:nvSpPr>
          <p:spPr>
            <a:xfrm rot="60000" flipH="1">
              <a:off x="561637" y="2682974"/>
              <a:ext cx="2641001" cy="31750"/>
            </a:xfrm>
            <a:prstGeom prst="line"/>
            <a:solidFill>
              <a:srgbClr val="FFFFFF">
                <a:alpha val="0"/>
              </a:srgbClr>
            </a:solidFill>
            <a:ln w="3175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6"/>
            <p:cNvSpPr txBox="1"/>
            <p:nvPr/>
          </p:nvSpPr>
          <p:spPr>
            <a:xfrm>
              <a:off x="2592329" y="0"/>
              <a:ext cx="473179" cy="66650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文本4"/>
            <p:cNvSpPr txBox="1"/>
            <p:nvPr/>
          </p:nvSpPr>
          <p:spPr>
            <a:xfrm>
              <a:off x="2651474" y="118348"/>
              <a:ext cx="663679" cy="8570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9" name="形状7"/>
            <p:cNvSpPr txBox="1"/>
            <p:nvPr/>
          </p:nvSpPr>
          <p:spPr>
            <a:xfrm>
              <a:off x="3810" y="2398416"/>
              <a:ext cx="473179" cy="66650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5"/>
            <p:cNvSpPr txBox="1"/>
            <p:nvPr/>
          </p:nvSpPr>
          <p:spPr>
            <a:xfrm>
              <a:off x="0" y="2348886"/>
              <a:ext cx="663679" cy="8570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1" name="形状8"/>
            <p:cNvSpPr txBox="1"/>
            <p:nvPr/>
          </p:nvSpPr>
          <p:spPr>
            <a:xfrm>
              <a:off x="3173011" y="2398416"/>
              <a:ext cx="499420" cy="66650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6"/>
            <p:cNvSpPr txBox="1"/>
            <p:nvPr/>
          </p:nvSpPr>
          <p:spPr>
            <a:xfrm>
              <a:off x="3169201" y="2348886"/>
              <a:ext cx="689920" cy="8570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3" name="形状3"/>
            <p:cNvSpPr txBox="1"/>
            <p:nvPr/>
          </p:nvSpPr>
          <p:spPr>
            <a:xfrm rot="10800000" flipH="1">
              <a:off x="552326" y="656346"/>
              <a:ext cx="2111954" cy="2016465"/>
            </a:xfrm>
            <a:prstGeom prst="line"/>
            <a:solidFill>
              <a:srgbClr val="FFFFFF">
                <a:alpha val="0"/>
              </a:srgbClr>
            </a:solidFill>
            <a:ln w="3175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4"/>
            <p:cNvSpPr txBox="1"/>
            <p:nvPr/>
          </p:nvSpPr>
          <p:spPr>
            <a:xfrm>
              <a:off x="2663433" y="655499"/>
              <a:ext cx="508731" cy="2031709"/>
            </a:xfrm>
            <a:prstGeom prst="line"/>
            <a:solidFill>
              <a:srgbClr val="FFFFFF">
                <a:alpha val="0"/>
              </a:srgbClr>
            </a:solidFill>
            <a:ln w="3175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形状5"/>
            <p:cNvSpPr txBox="1"/>
            <p:nvPr/>
          </p:nvSpPr>
          <p:spPr>
            <a:xfrm>
              <a:off x="1635813" y="1630279"/>
              <a:ext cx="1247704" cy="1191"/>
            </a:xfrm>
            <a:prstGeom prst="line"/>
            <a:solidFill>
              <a:srgbClr val="FFFFFF">
                <a:alpha val="0"/>
              </a:srgbClr>
            </a:solidFill>
            <a:ln w="31750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9"/>
            <p:cNvSpPr txBox="1"/>
            <p:nvPr/>
          </p:nvSpPr>
          <p:spPr>
            <a:xfrm>
              <a:off x="1055978" y="1054388"/>
              <a:ext cx="473179" cy="66650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7"/>
            <p:cNvSpPr txBox="1"/>
            <p:nvPr/>
          </p:nvSpPr>
          <p:spPr>
            <a:xfrm>
              <a:off x="1052168" y="1004858"/>
              <a:ext cx="663679" cy="8570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8" name="形状10"/>
            <p:cNvSpPr txBox="1"/>
            <p:nvPr/>
          </p:nvSpPr>
          <p:spPr>
            <a:xfrm>
              <a:off x="2974936" y="1249175"/>
              <a:ext cx="473179" cy="66650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8"/>
            <p:cNvSpPr txBox="1"/>
            <p:nvPr/>
          </p:nvSpPr>
          <p:spPr>
            <a:xfrm>
              <a:off x="2971126" y="1199645"/>
              <a:ext cx="663679" cy="8570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</p:grpSp>
      <p:grpSp>
        <p:nvGrpSpPr>
          <p:cNvPr id="20" name="组合3"/>
          <p:cNvGrpSpPr/>
          <p:nvPr/>
        </p:nvGrpSpPr>
        <p:grpSpPr>
          <a:xfrm>
            <a:off x="641671" y="102462"/>
            <a:ext cx="2578103" cy="762170"/>
            <a:chOff x="0" y="0"/>
            <a:chExt cx="2578103" cy="762170"/>
          </a:xfrm>
        </p:grpSpPr>
        <p:sp>
          <p:nvSpPr>
            <p:cNvPr id="21" name="形状11"/>
            <p:cNvSpPr txBox="1"/>
            <p:nvPr/>
          </p:nvSpPr>
          <p:spPr>
            <a:xfrm>
              <a:off x="304410" y="8812"/>
              <a:ext cx="2013711" cy="614892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9"/>
            <p:cNvSpPr txBox="1"/>
            <p:nvPr/>
          </p:nvSpPr>
          <p:spPr>
            <a:xfrm>
              <a:off x="0" y="0"/>
              <a:ext cx="2578103" cy="76217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3800"/>
                </a:lnSpc>
              </a:pP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典例精析</a:t>
              </a:r>
            </a:p>
          </p:txBody>
        </p:sp>
      </p:grpSp>
      <p:grpSp>
        <p:nvGrpSpPr>
          <p:cNvPr id="23" name="组合4"/>
          <p:cNvGrpSpPr/>
          <p:nvPr/>
        </p:nvGrpSpPr>
        <p:grpSpPr>
          <a:xfrm>
            <a:off x="-34652" y="3977935"/>
            <a:ext cx="3390154" cy="1029672"/>
            <a:chOff x="0" y="0"/>
            <a:chExt cx="3390154" cy="1029672"/>
          </a:xfrm>
        </p:grpSpPr>
        <p:sp>
          <p:nvSpPr>
            <p:cNvPr id="24" name="形状12"/>
            <p:cNvSpPr txBox="1"/>
            <p:nvPr/>
          </p:nvSpPr>
          <p:spPr>
            <a:xfrm>
              <a:off x="31585" y="217336"/>
              <a:ext cx="2786280" cy="56008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文本10"/>
            <p:cNvSpPr txBox="1"/>
            <p:nvPr/>
          </p:nvSpPr>
          <p:spPr>
            <a:xfrm>
              <a:off x="0" y="72962"/>
              <a:ext cx="2946498" cy="7748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   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26" name="图片1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40469" y="0"/>
              <a:ext cx="1849685" cy="1029672"/>
            </a:xfrm>
            <a:prstGeom prst="rect">
              <a:avLst/>
            </a:prstGeom>
          </p:spPr>
        </p:pic>
      </p:grpSp>
      <p:grpSp>
        <p:nvGrpSpPr>
          <p:cNvPr id="27" name="组合5"/>
          <p:cNvGrpSpPr/>
          <p:nvPr/>
        </p:nvGrpSpPr>
        <p:grpSpPr>
          <a:xfrm>
            <a:off x="1277807" y="5007759"/>
            <a:ext cx="2765431" cy="1058014"/>
            <a:chOff x="0" y="0"/>
            <a:chExt cx="2765431" cy="1058014"/>
          </a:xfrm>
        </p:grpSpPr>
        <p:sp>
          <p:nvSpPr>
            <p:cNvPr id="28" name="形状13"/>
            <p:cNvSpPr txBox="1"/>
            <p:nvPr/>
          </p:nvSpPr>
          <p:spPr>
            <a:xfrm>
              <a:off x="3008" y="198166"/>
              <a:ext cx="2615045" cy="52577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11"/>
            <p:cNvSpPr txBox="1"/>
            <p:nvPr/>
          </p:nvSpPr>
          <p:spPr>
            <a:xfrm>
              <a:off x="0" y="295819"/>
              <a:ext cx="2765431" cy="76219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30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636" y="0"/>
              <a:ext cx="1401108" cy="964140"/>
            </a:xfrm>
            <a:prstGeom prst="rect">
              <a:avLst/>
            </a:prstGeom>
          </p:spPr>
        </p:pic>
      </p:grpSp>
      <p:grpSp>
        <p:nvGrpSpPr>
          <p:cNvPr id="31" name="组合6"/>
          <p:cNvGrpSpPr/>
          <p:nvPr/>
        </p:nvGrpSpPr>
        <p:grpSpPr>
          <a:xfrm>
            <a:off x="1165955" y="5808621"/>
            <a:ext cx="2988735" cy="697874"/>
            <a:chOff x="0" y="0"/>
            <a:chExt cx="2988735" cy="697874"/>
          </a:xfrm>
        </p:grpSpPr>
        <p:sp>
          <p:nvSpPr>
            <p:cNvPr id="32" name="形状14"/>
            <p:cNvSpPr txBox="1"/>
            <p:nvPr/>
          </p:nvSpPr>
          <p:spPr>
            <a:xfrm>
              <a:off x="3251" y="0"/>
              <a:ext cx="2826206" cy="58834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12"/>
            <p:cNvSpPr txBox="1"/>
            <p:nvPr/>
          </p:nvSpPr>
          <p:spPr>
            <a:xfrm>
              <a:off x="0" y="38049"/>
              <a:ext cx="2988735" cy="65982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解得 </a:t>
              </a:r>
              <a:r>
                <a:rPr lang="zh-CN" altLang="en-US" sz="29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AF </a:t>
              </a:r>
              <a:r>
                <a:rPr lang="zh-CN" altLang="en-US" sz="29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4.</a:t>
              </a:r>
            </a:p>
          </p:txBody>
        </p:sp>
      </p:grpSp>
      <p:grpSp>
        <p:nvGrpSpPr>
          <p:cNvPr id="34" name="组合7"/>
          <p:cNvGrpSpPr/>
          <p:nvPr/>
        </p:nvGrpSpPr>
        <p:grpSpPr>
          <a:xfrm>
            <a:off x="332146" y="2141058"/>
            <a:ext cx="11245849" cy="1307465"/>
            <a:chOff x="0" y="0"/>
            <a:chExt cx="11245849" cy="1307465"/>
          </a:xfrm>
        </p:grpSpPr>
        <p:sp>
          <p:nvSpPr>
            <p:cNvPr id="35" name="形状15"/>
            <p:cNvSpPr txBox="1"/>
            <p:nvPr/>
          </p:nvSpPr>
          <p:spPr>
            <a:xfrm>
              <a:off x="13269" y="58988"/>
              <a:ext cx="11055349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3"/>
            <p:cNvSpPr txBox="1"/>
            <p:nvPr/>
          </p:nvSpPr>
          <p:spPr>
            <a:xfrm>
              <a:off x="0" y="0"/>
              <a:ext cx="11245849" cy="130746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(</a:t>
              </a: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)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如果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= 10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AE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=6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AF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= 5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  那么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FC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的长是多少？</a:t>
              </a:r>
            </a:p>
          </p:txBody>
        </p:sp>
      </p:grpSp>
      <p:grpSp>
        <p:nvGrpSpPr>
          <p:cNvPr id="37" name="组合8"/>
          <p:cNvGrpSpPr/>
          <p:nvPr/>
        </p:nvGrpSpPr>
        <p:grpSpPr>
          <a:xfrm>
            <a:off x="4436574" y="4106266"/>
            <a:ext cx="3502660" cy="948052"/>
            <a:chOff x="0" y="0"/>
            <a:chExt cx="3502660" cy="948052"/>
          </a:xfrm>
        </p:grpSpPr>
        <p:sp>
          <p:nvSpPr>
            <p:cNvPr id="38" name="形状16"/>
            <p:cNvSpPr txBox="1"/>
            <p:nvPr/>
          </p:nvSpPr>
          <p:spPr>
            <a:xfrm>
              <a:off x="3810" y="122367"/>
              <a:ext cx="3312160" cy="66594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4"/>
            <p:cNvSpPr txBox="1"/>
            <p:nvPr/>
          </p:nvSpPr>
          <p:spPr>
            <a:xfrm>
              <a:off x="0" y="72837"/>
              <a:ext cx="3502660" cy="85644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   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40" name="图片3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95676" y="0"/>
              <a:ext cx="1702699" cy="948052"/>
            </a:xfrm>
            <a:prstGeom prst="rect">
              <a:avLst/>
            </a:prstGeom>
          </p:spPr>
        </p:pic>
      </p:grpSp>
      <p:grpSp>
        <p:nvGrpSpPr>
          <p:cNvPr id="41" name="组合9"/>
          <p:cNvGrpSpPr/>
          <p:nvPr/>
        </p:nvGrpSpPr>
        <p:grpSpPr>
          <a:xfrm>
            <a:off x="7560002" y="4090054"/>
            <a:ext cx="3503084" cy="980646"/>
            <a:chOff x="0" y="0"/>
            <a:chExt cx="3503084" cy="980646"/>
          </a:xfrm>
        </p:grpSpPr>
        <p:sp>
          <p:nvSpPr>
            <p:cNvPr id="42" name="形状17"/>
            <p:cNvSpPr txBox="1"/>
            <p:nvPr/>
          </p:nvSpPr>
          <p:spPr>
            <a:xfrm>
              <a:off x="3810" y="121330"/>
              <a:ext cx="3312584" cy="66632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3" name="文本15"/>
            <p:cNvSpPr txBox="1"/>
            <p:nvPr/>
          </p:nvSpPr>
          <p:spPr>
            <a:xfrm>
              <a:off x="0" y="71799"/>
              <a:ext cx="3503084" cy="85682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44" name="图片4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5295" y="0"/>
              <a:ext cx="1577378" cy="980646"/>
            </a:xfrm>
            <a:prstGeom prst="rect">
              <a:avLst/>
            </a:prstGeom>
          </p:spPr>
        </p:pic>
      </p:grpSp>
      <p:grpSp>
        <p:nvGrpSpPr>
          <p:cNvPr id="45" name="组合10"/>
          <p:cNvGrpSpPr/>
          <p:nvPr/>
        </p:nvGrpSpPr>
        <p:grpSpPr>
          <a:xfrm>
            <a:off x="5877601" y="4917938"/>
            <a:ext cx="2949084" cy="1237169"/>
            <a:chOff x="0" y="0"/>
            <a:chExt cx="2949084" cy="1237169"/>
          </a:xfrm>
        </p:grpSpPr>
        <p:sp>
          <p:nvSpPr>
            <p:cNvPr id="46" name="形状18"/>
            <p:cNvSpPr txBox="1"/>
            <p:nvPr/>
          </p:nvSpPr>
          <p:spPr>
            <a:xfrm>
              <a:off x="0" y="676546"/>
              <a:ext cx="2788710" cy="56062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7" name="文本16"/>
            <p:cNvSpPr txBox="1"/>
            <p:nvPr/>
          </p:nvSpPr>
          <p:spPr>
            <a:xfrm>
              <a:off x="0" y="174098"/>
              <a:ext cx="2949084" cy="6911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解得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AC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      .</a:t>
              </a:r>
            </a:p>
          </p:txBody>
        </p:sp>
        <p:pic>
          <p:nvPicPr>
            <p:cNvPr id="48" name="图片5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79279" y="0"/>
              <a:ext cx="552467" cy="1030662"/>
            </a:xfrm>
            <a:prstGeom prst="rect">
              <a:avLst/>
            </a:prstGeom>
          </p:spPr>
        </p:pic>
      </p:grpSp>
      <p:grpSp>
        <p:nvGrpSpPr>
          <p:cNvPr id="49" name="组合11"/>
          <p:cNvGrpSpPr/>
          <p:nvPr/>
        </p:nvGrpSpPr>
        <p:grpSpPr>
          <a:xfrm>
            <a:off x="5332200" y="5502869"/>
            <a:ext cx="6202680" cy="1310151"/>
            <a:chOff x="0" y="0"/>
            <a:chExt cx="6202680" cy="1310151"/>
          </a:xfrm>
        </p:grpSpPr>
        <p:sp>
          <p:nvSpPr>
            <p:cNvPr id="50" name="形状19"/>
            <p:cNvSpPr txBox="1"/>
            <p:nvPr/>
          </p:nvSpPr>
          <p:spPr>
            <a:xfrm>
              <a:off x="3276" y="736970"/>
              <a:ext cx="6038848" cy="57318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1" name="文本17"/>
            <p:cNvSpPr txBox="1"/>
            <p:nvPr/>
          </p:nvSpPr>
          <p:spPr>
            <a:xfrm>
              <a:off x="0" y="240668"/>
              <a:ext cx="6202680" cy="6873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FC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－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AF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                    .</a:t>
              </a:r>
            </a:p>
          </p:txBody>
        </p:sp>
        <p:pic>
          <p:nvPicPr>
            <p:cNvPr id="52" name="图片6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42808" y="0"/>
              <a:ext cx="1924596" cy="1051074"/>
            </a:xfrm>
            <a:prstGeom prst="rect">
              <a:avLst/>
            </a:prstGeom>
          </p:spPr>
        </p:pic>
      </p:grpSp>
      <p:sp>
        <p:nvSpPr>
          <p:cNvPr id="53" name="文本1"/>
          <p:cNvSpPr txBox="1"/>
          <p:nvPr/>
        </p:nvSpPr>
        <p:spPr>
          <a:xfrm>
            <a:off x="331737" y="3337484"/>
            <a:ext cx="1139190" cy="76218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500"/>
              </a:lnSpc>
            </a:pPr>
            <a:r>
              <a:rPr lang="zh-CN" altLang="en-US" sz="3734" b="0" i="0" dirty="0">
                <a:solidFill>
                  <a:srgbClr val="FF0000">
                    <a:alpha val="100000"/>
                  </a:srgbClr>
                </a:solidFill>
                <a:latin typeface="黑体"/>
                <a:ea typeface="黑体"/>
              </a:rPr>
              <a:t>解：</a:t>
            </a:r>
          </a:p>
        </p:txBody>
      </p:sp>
      <p:grpSp>
        <p:nvGrpSpPr>
          <p:cNvPr id="54" name="组合12"/>
          <p:cNvGrpSpPr/>
          <p:nvPr/>
        </p:nvGrpSpPr>
        <p:grpSpPr>
          <a:xfrm>
            <a:off x="165421" y="3331531"/>
            <a:ext cx="2909370" cy="774819"/>
            <a:chOff x="0" y="0"/>
            <a:chExt cx="2909370" cy="774819"/>
          </a:xfrm>
        </p:grpSpPr>
        <p:sp>
          <p:nvSpPr>
            <p:cNvPr id="55" name="文本18"/>
            <p:cNvSpPr txBox="1"/>
            <p:nvPr/>
          </p:nvSpPr>
          <p:spPr>
            <a:xfrm>
              <a:off x="1305582" y="38100"/>
              <a:ext cx="1603788" cy="69850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EF∥BC</a:t>
              </a:r>
            </a:p>
          </p:txBody>
        </p:sp>
        <p:sp>
          <p:nvSpPr>
            <p:cNvPr id="56" name="文本19"/>
            <p:cNvSpPr txBox="1"/>
            <p:nvPr/>
          </p:nvSpPr>
          <p:spPr>
            <a:xfrm>
              <a:off x="0" y="0"/>
              <a:ext cx="1472248" cy="77481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   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∵</a:t>
              </a:r>
            </a:p>
          </p:txBody>
        </p:sp>
      </p:grpSp>
      <p:sp>
        <p:nvSpPr>
          <p:cNvPr id="57" name="文本2"/>
          <p:cNvSpPr txBox="1"/>
          <p:nvPr/>
        </p:nvSpPr>
        <p:spPr>
          <a:xfrm>
            <a:off x="5332162" y="3279677"/>
            <a:ext cx="2546766" cy="69851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900"/>
              </a:lnSpc>
            </a:pPr>
            <a:r>
              <a:rPr lang="zh-CN" altLang="en-US" sz="3199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 (2)</a:t>
            </a:r>
            <a:r>
              <a:rPr lang="zh-CN" altLang="en-US" sz="3734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∵</a:t>
            </a:r>
            <a:r>
              <a:rPr lang="zh-CN" altLang="en-US" sz="3199" b="0" i="1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EF∥BC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23" grpId="0" animBg="1"/>
      <p:bldP spid="27" grpId="0" animBg="1"/>
      <p:bldP spid="31" grpId="0" animBg="1"/>
      <p:bldP spid="57" grpId="0" animBg="1"/>
      <p:bldP spid="37" grpId="0" animBg="1"/>
      <p:bldP spid="41" grpId="0" animBg="1"/>
      <p:bldP spid="45" grpId="0" animBg="1"/>
      <p:bldP spid="49" grpId="0" animBg="1"/>
    </p:bldLst>
  </p:timing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400092" y="843324"/>
            <a:ext cx="11741311" cy="4070985"/>
            <a:chOff x="0" y="0"/>
            <a:chExt cx="11741311" cy="4070985"/>
          </a:xfrm>
        </p:grpSpPr>
        <p:sp>
          <p:nvSpPr>
            <p:cNvPr id="3" name="形状1"/>
            <p:cNvSpPr txBox="1"/>
            <p:nvPr/>
          </p:nvSpPr>
          <p:spPr>
            <a:xfrm>
              <a:off x="0" y="30499"/>
              <a:ext cx="11422747" cy="38804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119754" y="0"/>
              <a:ext cx="11621557" cy="40709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    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如图，在△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中，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为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上任意一点，过点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作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的平行线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，交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于点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2799" b="0" i="0" dirty="0">
                  <a:solidFill>
                    <a:srgbClr val="218A8A">
                      <a:alpha val="100000"/>
                    </a:srgbClr>
                  </a:solidFill>
                  <a:latin typeface="黑体"/>
                  <a:ea typeface="黑体"/>
                </a:rPr>
                <a:t>问题</a:t>
              </a:r>
              <a:r>
                <a:rPr lang="zh-CN" altLang="en-US" sz="2799" b="1" i="0" dirty="0">
                  <a:solidFill>
                    <a:srgbClr val="218A8A">
                      <a:alpha val="100000"/>
                    </a:srgbClr>
                  </a:solidFill>
                  <a:latin typeface="Times New Roman"/>
                  <a:ea typeface="Times New Roman"/>
                </a:rPr>
                <a:t>1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的三个角分别相等吗？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2799" b="0" i="0" dirty="0">
                  <a:solidFill>
                    <a:srgbClr val="218A8A">
                      <a:alpha val="100000"/>
                    </a:srgbClr>
                  </a:solidFill>
                  <a:latin typeface="黑体"/>
                  <a:ea typeface="黑体"/>
                </a:rPr>
                <a:t>问题</a:t>
              </a:r>
              <a:r>
                <a:rPr lang="zh-CN" altLang="en-US" sz="2799" b="1" i="0" dirty="0">
                  <a:solidFill>
                    <a:srgbClr val="218A8A">
                      <a:alpha val="100000"/>
                    </a:srgbClr>
                  </a:solidFill>
                  <a:latin typeface="Times New Roman"/>
                  <a:ea typeface="Times New Roman"/>
                </a:rPr>
                <a:t>2 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的边长是否对应成比例？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2799" b="0" i="0" dirty="0">
                  <a:solidFill>
                    <a:srgbClr val="218A8A">
                      <a:alpha val="100000"/>
                    </a:srgbClr>
                  </a:solidFill>
                  <a:latin typeface="黑体"/>
                  <a:ea typeface="黑体"/>
                </a:rPr>
                <a:t>问题</a:t>
              </a:r>
              <a:r>
                <a:rPr lang="zh-CN" altLang="en-US" sz="2799" b="1" i="0" dirty="0">
                  <a:solidFill>
                    <a:srgbClr val="218A8A">
                      <a:alpha val="100000"/>
                    </a:srgbClr>
                  </a:solidFill>
                  <a:latin typeface="黑体"/>
                  <a:ea typeface="黑体"/>
                </a:rPr>
                <a:t>3</a:t>
              </a:r>
              <a:r>
                <a:rPr lang="zh-CN" altLang="en-US" sz="2799" b="1" i="0" dirty="0">
                  <a:solidFill>
                    <a:srgbClr val="218A8A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与△</a:t>
              </a:r>
              <a:r>
                <a:rPr lang="zh-CN" altLang="en-US" sz="27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有什么关系</a:t>
              </a:r>
              <a:r>
                <a:rPr lang="zh-CN" altLang="en-US" sz="27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？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8329279" y="1399051"/>
            <a:ext cx="4028017" cy="3304112"/>
            <a:chOff x="0" y="0"/>
            <a:chExt cx="4028017" cy="3304112"/>
          </a:xfrm>
        </p:grpSpPr>
        <p:sp>
          <p:nvSpPr>
            <p:cNvPr id="6" name="形状2"/>
            <p:cNvSpPr txBox="1"/>
            <p:nvPr/>
          </p:nvSpPr>
          <p:spPr>
            <a:xfrm>
              <a:off x="3810" y="2450153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2400623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8" name="形状3"/>
            <p:cNvSpPr txBox="1"/>
            <p:nvPr/>
          </p:nvSpPr>
          <p:spPr>
            <a:xfrm>
              <a:off x="3170841" y="2496726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3167031" y="2447196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0" name="形状4"/>
            <p:cNvSpPr txBox="1"/>
            <p:nvPr/>
          </p:nvSpPr>
          <p:spPr>
            <a:xfrm>
              <a:off x="579480" y="529655"/>
              <a:ext cx="2592208" cy="2207557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5"/>
            <p:cNvSpPr txBox="1"/>
            <p:nvPr/>
          </p:nvSpPr>
          <p:spPr>
            <a:xfrm>
              <a:off x="1461609" y="1605066"/>
              <a:ext cx="1248696" cy="28575"/>
            </a:xfrm>
            <a:prstGeom prst="lin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6"/>
            <p:cNvSpPr txBox="1"/>
            <p:nvPr/>
          </p:nvSpPr>
          <p:spPr>
            <a:xfrm>
              <a:off x="2308183" y="49530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2304373" y="0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4" name="形状7"/>
            <p:cNvSpPr txBox="1"/>
            <p:nvPr/>
          </p:nvSpPr>
          <p:spPr>
            <a:xfrm>
              <a:off x="867315" y="1105465"/>
              <a:ext cx="670486" cy="66556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5"/>
            <p:cNvSpPr txBox="1"/>
            <p:nvPr/>
          </p:nvSpPr>
          <p:spPr>
            <a:xfrm>
              <a:off x="863505" y="1055935"/>
              <a:ext cx="860986" cy="85606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6" name="形状8"/>
            <p:cNvSpPr txBox="1"/>
            <p:nvPr/>
          </p:nvSpPr>
          <p:spPr>
            <a:xfrm>
              <a:off x="2691681" y="1077522"/>
              <a:ext cx="671333" cy="66556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2687871" y="1027992"/>
              <a:ext cx="861833" cy="85606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  <p:grpSp>
        <p:nvGrpSpPr>
          <p:cNvPr id="18" name="组合3"/>
          <p:cNvGrpSpPr/>
          <p:nvPr/>
        </p:nvGrpSpPr>
        <p:grpSpPr>
          <a:xfrm>
            <a:off x="818325" y="121815"/>
            <a:ext cx="2367707" cy="762175"/>
            <a:chOff x="0" y="0"/>
            <a:chExt cx="2367707" cy="762175"/>
          </a:xfrm>
        </p:grpSpPr>
        <p:sp>
          <p:nvSpPr>
            <p:cNvPr id="19" name="形状9"/>
            <p:cNvSpPr txBox="1"/>
            <p:nvPr/>
          </p:nvSpPr>
          <p:spPr>
            <a:xfrm>
              <a:off x="0" y="14812"/>
              <a:ext cx="2336800" cy="711200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7"/>
            <p:cNvSpPr txBox="1"/>
            <p:nvPr/>
          </p:nvSpPr>
          <p:spPr>
            <a:xfrm>
              <a:off x="30907" y="0"/>
              <a:ext cx="2336800" cy="76217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合作探究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7829445" y="2030720"/>
            <a:ext cx="4028016" cy="3304112"/>
            <a:chOff x="0" y="0"/>
            <a:chExt cx="4028016" cy="3304112"/>
          </a:xfrm>
        </p:grpSpPr>
        <p:sp>
          <p:nvSpPr>
            <p:cNvPr id="3" name="形状1"/>
            <p:cNvSpPr txBox="1"/>
            <p:nvPr/>
          </p:nvSpPr>
          <p:spPr>
            <a:xfrm>
              <a:off x="3810" y="2450153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2400623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5" name="形状2"/>
            <p:cNvSpPr txBox="1"/>
            <p:nvPr/>
          </p:nvSpPr>
          <p:spPr>
            <a:xfrm>
              <a:off x="3170840" y="2496726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2"/>
            <p:cNvSpPr txBox="1"/>
            <p:nvPr/>
          </p:nvSpPr>
          <p:spPr>
            <a:xfrm>
              <a:off x="3167030" y="2447196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7" name="形状3"/>
            <p:cNvSpPr txBox="1"/>
            <p:nvPr/>
          </p:nvSpPr>
          <p:spPr>
            <a:xfrm>
              <a:off x="579480" y="530502"/>
              <a:ext cx="2593053" cy="2207557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4"/>
            <p:cNvSpPr txBox="1"/>
            <p:nvPr/>
          </p:nvSpPr>
          <p:spPr>
            <a:xfrm>
              <a:off x="1462456" y="1605913"/>
              <a:ext cx="1248695" cy="28575"/>
            </a:xfrm>
            <a:prstGeom prst="lin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5"/>
            <p:cNvSpPr txBox="1"/>
            <p:nvPr/>
          </p:nvSpPr>
          <p:spPr>
            <a:xfrm>
              <a:off x="2308182" y="49530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2304372" y="0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1" name="形状6"/>
            <p:cNvSpPr txBox="1"/>
            <p:nvPr/>
          </p:nvSpPr>
          <p:spPr>
            <a:xfrm>
              <a:off x="867315" y="1105466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4"/>
            <p:cNvSpPr txBox="1"/>
            <p:nvPr/>
          </p:nvSpPr>
          <p:spPr>
            <a:xfrm>
              <a:off x="863505" y="1055936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3" name="形状7"/>
            <p:cNvSpPr txBox="1"/>
            <p:nvPr/>
          </p:nvSpPr>
          <p:spPr>
            <a:xfrm>
              <a:off x="2691680" y="1077522"/>
              <a:ext cx="671332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2687870" y="1027992"/>
              <a:ext cx="861832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  <p:grpSp>
        <p:nvGrpSpPr>
          <p:cNvPr id="15" name="组合2"/>
          <p:cNvGrpSpPr/>
          <p:nvPr/>
        </p:nvGrpSpPr>
        <p:grpSpPr>
          <a:xfrm>
            <a:off x="358778" y="636051"/>
            <a:ext cx="11984586" cy="1820542"/>
            <a:chOff x="0" y="0"/>
            <a:chExt cx="11984586" cy="1820542"/>
          </a:xfrm>
        </p:grpSpPr>
        <p:sp>
          <p:nvSpPr>
            <p:cNvPr id="16" name="形状8"/>
            <p:cNvSpPr txBox="1"/>
            <p:nvPr/>
          </p:nvSpPr>
          <p:spPr>
            <a:xfrm>
              <a:off x="76219" y="2238"/>
              <a:ext cx="11908367" cy="163004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0" y="0"/>
              <a:ext cx="11632140" cy="182054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300"/>
                </a:lnSpc>
              </a:pPr>
              <a:r>
                <a:rPr lang="zh-CN" altLang="en-US" sz="35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猜想：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5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∽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5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</a:p>
            <a:p>
              <a:pPr marL="0" algn="l">
                <a:lnSpc>
                  <a:spcPts val="5300"/>
                </a:lnSpc>
              </a:pPr>
              <a:r>
                <a:rPr lang="zh-CN" altLang="en-US" sz="35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思考：</a:t>
              </a:r>
              <a:r>
                <a:rPr lang="zh-CN" altLang="en-US" sz="35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用相似的定义去证明它，我们需要证明什么？</a:t>
              </a:r>
            </a:p>
          </p:txBody>
        </p:sp>
      </p:grpSp>
      <p:grpSp>
        <p:nvGrpSpPr>
          <p:cNvPr id="18" name="组合3"/>
          <p:cNvGrpSpPr/>
          <p:nvPr/>
        </p:nvGrpSpPr>
        <p:grpSpPr>
          <a:xfrm>
            <a:off x="358788" y="3280181"/>
            <a:ext cx="8252879" cy="1307468"/>
            <a:chOff x="0" y="0"/>
            <a:chExt cx="8252879" cy="1307468"/>
          </a:xfrm>
        </p:grpSpPr>
        <p:sp>
          <p:nvSpPr>
            <p:cNvPr id="19" name="形状9"/>
            <p:cNvSpPr txBox="1"/>
            <p:nvPr/>
          </p:nvSpPr>
          <p:spPr>
            <a:xfrm>
              <a:off x="3810" y="49530"/>
              <a:ext cx="7147983" cy="111696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7"/>
            <p:cNvSpPr txBox="1"/>
            <p:nvPr/>
          </p:nvSpPr>
          <p:spPr>
            <a:xfrm>
              <a:off x="0" y="0"/>
              <a:ext cx="8252879" cy="130746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由前面的结论，我们可以得到什么？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还需证明什么？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15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60527" y="1758677"/>
            <a:ext cx="10814051" cy="3609340"/>
            <a:chOff x="0" y="0"/>
            <a:chExt cx="10814051" cy="3609340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0623551" cy="341884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0814051" cy="360934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而除</a:t>
              </a: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DE </a:t>
              </a: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外，其他的线段都在△</a:t>
              </a:r>
              <a:r>
                <a:rPr lang="zh-CN" altLang="en-US" sz="30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的边上，要想利用前</a:t>
              </a:r>
            </a:p>
            <a:p>
              <a:pPr marL="0" algn="l">
                <a:lnSpc>
                  <a:spcPts val="45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学到的结论来证明三角形相似，需要怎样做呢？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7752531" y="2339492"/>
            <a:ext cx="4028016" cy="3304113"/>
            <a:chOff x="0" y="0"/>
            <a:chExt cx="4028016" cy="3304113"/>
          </a:xfrm>
        </p:grpSpPr>
        <p:sp>
          <p:nvSpPr>
            <p:cNvPr id="6" name="形状2"/>
            <p:cNvSpPr txBox="1"/>
            <p:nvPr/>
          </p:nvSpPr>
          <p:spPr>
            <a:xfrm>
              <a:off x="3810" y="2450154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2400624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8" name="形状3"/>
            <p:cNvSpPr txBox="1"/>
            <p:nvPr/>
          </p:nvSpPr>
          <p:spPr>
            <a:xfrm>
              <a:off x="3170840" y="2496727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3167030" y="2447197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0" name="形状4"/>
            <p:cNvSpPr txBox="1"/>
            <p:nvPr/>
          </p:nvSpPr>
          <p:spPr>
            <a:xfrm>
              <a:off x="579480" y="530502"/>
              <a:ext cx="2593053" cy="2207558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5"/>
            <p:cNvSpPr txBox="1"/>
            <p:nvPr/>
          </p:nvSpPr>
          <p:spPr>
            <a:xfrm>
              <a:off x="1462455" y="1605914"/>
              <a:ext cx="1248695" cy="28575"/>
            </a:xfrm>
            <a:prstGeom prst="lin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形状6"/>
            <p:cNvSpPr txBox="1"/>
            <p:nvPr/>
          </p:nvSpPr>
          <p:spPr>
            <a:xfrm>
              <a:off x="2308182" y="49530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2304372" y="0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4" name="形状7"/>
            <p:cNvSpPr txBox="1"/>
            <p:nvPr/>
          </p:nvSpPr>
          <p:spPr>
            <a:xfrm>
              <a:off x="867314" y="1105466"/>
              <a:ext cx="670486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5"/>
            <p:cNvSpPr txBox="1"/>
            <p:nvPr/>
          </p:nvSpPr>
          <p:spPr>
            <a:xfrm>
              <a:off x="863504" y="1055936"/>
              <a:ext cx="860986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6" name="形状8"/>
            <p:cNvSpPr txBox="1"/>
            <p:nvPr/>
          </p:nvSpPr>
          <p:spPr>
            <a:xfrm>
              <a:off x="2691680" y="1077522"/>
              <a:ext cx="671332" cy="66641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6"/>
            <p:cNvSpPr txBox="1"/>
            <p:nvPr/>
          </p:nvSpPr>
          <p:spPr>
            <a:xfrm>
              <a:off x="2687870" y="1027992"/>
              <a:ext cx="861832" cy="85691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  <p:grpSp>
        <p:nvGrpSpPr>
          <p:cNvPr id="18" name="组合3"/>
          <p:cNvGrpSpPr/>
          <p:nvPr/>
        </p:nvGrpSpPr>
        <p:grpSpPr>
          <a:xfrm>
            <a:off x="401936" y="601904"/>
            <a:ext cx="7350419" cy="905441"/>
            <a:chOff x="0" y="0"/>
            <a:chExt cx="7350419" cy="905441"/>
          </a:xfrm>
        </p:grpSpPr>
        <p:sp>
          <p:nvSpPr>
            <p:cNvPr id="19" name="形状9"/>
            <p:cNvSpPr txBox="1"/>
            <p:nvPr/>
          </p:nvSpPr>
          <p:spPr>
            <a:xfrm>
              <a:off x="202435" y="0"/>
              <a:ext cx="7147984" cy="60367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7"/>
            <p:cNvSpPr txBox="1"/>
            <p:nvPr/>
          </p:nvSpPr>
          <p:spPr>
            <a:xfrm>
              <a:off x="0" y="111268"/>
              <a:ext cx="7338484" cy="79417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由前面的结论可得</a:t>
              </a:r>
            </a:p>
          </p:txBody>
        </p:sp>
        <p:pic>
          <p:nvPicPr>
            <p:cNvPr id="21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31708" y="39910"/>
              <a:ext cx="1500797" cy="861917"/>
            </a:xfrm>
            <a:prstGeom prst="rect">
              <a:avLst/>
            </a:prstGeom>
          </p:spPr>
        </p:pic>
      </p:grpSp>
      <p:grpSp>
        <p:nvGrpSpPr>
          <p:cNvPr id="22" name="组合4"/>
          <p:cNvGrpSpPr/>
          <p:nvPr/>
        </p:nvGrpSpPr>
        <p:grpSpPr>
          <a:xfrm>
            <a:off x="5440937" y="713137"/>
            <a:ext cx="7336367" cy="794385"/>
            <a:chOff x="0" y="0"/>
            <a:chExt cx="7336367" cy="794385"/>
          </a:xfrm>
        </p:grpSpPr>
        <p:sp>
          <p:nvSpPr>
            <p:cNvPr id="23" name="形状10"/>
            <p:cNvSpPr txBox="1"/>
            <p:nvPr/>
          </p:nvSpPr>
          <p:spPr>
            <a:xfrm>
              <a:off x="3810" y="49530"/>
              <a:ext cx="7145867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8"/>
            <p:cNvSpPr txBox="1"/>
            <p:nvPr/>
          </p:nvSpPr>
          <p:spPr>
            <a:xfrm>
              <a:off x="0" y="0"/>
              <a:ext cx="7336367" cy="7943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，需要证明的是              ,</a:t>
              </a:r>
            </a:p>
          </p:txBody>
        </p:sp>
      </p:grpSp>
      <p:pic>
        <p:nvPicPr>
          <p:cNvPr id="2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3374" y="612458"/>
            <a:ext cx="2426760" cy="884739"/>
          </a:xfrm>
          <a:prstGeom prst="rect">
            <a:avLst/>
          </a:prstGeom>
        </p:spPr>
      </p:pic>
      <p:grpSp>
        <p:nvGrpSpPr>
          <p:cNvPr id="26" name="组合5"/>
          <p:cNvGrpSpPr/>
          <p:nvPr/>
        </p:nvGrpSpPr>
        <p:grpSpPr>
          <a:xfrm>
            <a:off x="1295402" y="3346859"/>
            <a:ext cx="5018208" cy="1678516"/>
            <a:chOff x="0" y="0"/>
            <a:chExt cx="5018208" cy="1678516"/>
          </a:xfrm>
        </p:grpSpPr>
        <p:sp>
          <p:nvSpPr>
            <p:cNvPr id="27" name="形状11"/>
            <p:cNvSpPr txBox="1"/>
            <p:nvPr/>
          </p:nvSpPr>
          <p:spPr>
            <a:xfrm>
              <a:off x="0" y="0"/>
              <a:ext cx="4992371" cy="1678516"/>
            </a:xfrm>
            <a:prstGeom prst="cloudCallout"/>
            <a:solidFill>
              <a:srgbClr val="FFFFF7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形状12"/>
            <p:cNvSpPr txBox="1"/>
            <p:nvPr/>
          </p:nvSpPr>
          <p:spPr>
            <a:xfrm>
              <a:off x="649338" y="243901"/>
              <a:ext cx="4182180" cy="1241526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文本9"/>
            <p:cNvSpPr txBox="1"/>
            <p:nvPr/>
          </p:nvSpPr>
          <p:spPr>
            <a:xfrm>
              <a:off x="645528" y="194371"/>
              <a:ext cx="4372680" cy="143202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可以将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734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DE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平移到</a:t>
              </a:r>
              <a:r>
                <a:rPr lang="zh-CN" altLang="en-US" sz="3734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BC 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边上去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5" grpId="0" animBg="1"/>
      <p:bldP spid="2" grpId="0" animBg="1"/>
      <p:bldP spid="26" grpId="0" animBg="1"/>
    </p:bldLst>
  </p:timing>
</p:sld>
</file>

<file path=ppt/slides/slide16.xml><?xml version="1.0" encoding="utf-8"?>
<p:sld xmlns:a16="http://schemas.microsoft.com/office/drawing/2014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419557" y="1031738"/>
            <a:ext cx="7595197" cy="2077197"/>
            <a:chOff x="0" y="0"/>
            <a:chExt cx="7595197" cy="2077197"/>
          </a:xfrm>
        </p:grpSpPr>
        <p:sp>
          <p:nvSpPr>
            <p:cNvPr id="3" name="形状4"/>
            <p:cNvSpPr txBox="1"/>
            <p:nvPr/>
          </p:nvSpPr>
          <p:spPr>
            <a:xfrm>
              <a:off x="0" y="0"/>
              <a:ext cx="7408989" cy="207719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7595197" cy="196543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7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证明：在 △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与 △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中，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.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∵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DE∥BC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  <a:p>
              <a:pPr marL="0" algn="l">
                <a:lnSpc>
                  <a:spcPts val="39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AED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=∠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307391" y="2954579"/>
            <a:ext cx="7819329" cy="691120"/>
            <a:chOff x="0" y="0"/>
            <a:chExt cx="7819329" cy="691120"/>
          </a:xfrm>
        </p:grpSpPr>
        <p:sp>
          <p:nvSpPr>
            <p:cNvPr id="6" name="形状5"/>
            <p:cNvSpPr txBox="1"/>
            <p:nvPr/>
          </p:nvSpPr>
          <p:spPr>
            <a:xfrm>
              <a:off x="0" y="0"/>
              <a:ext cx="7660604" cy="55501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7819329" cy="69112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如图，过点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作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DF∥AC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，交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BC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于点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11580369" y="3134200"/>
            <a:ext cx="861483" cy="856615"/>
            <a:chOff x="0" y="0"/>
            <a:chExt cx="861483" cy="856615"/>
          </a:xfrm>
        </p:grpSpPr>
        <p:sp>
          <p:nvSpPr>
            <p:cNvPr id="9" name="形状6"/>
            <p:cNvSpPr txBox="1"/>
            <p:nvPr/>
          </p:nvSpPr>
          <p:spPr>
            <a:xfrm>
              <a:off x="3810" y="49530"/>
              <a:ext cx="67098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86148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</p:grpSp>
      <p:sp>
        <p:nvSpPr>
          <p:cNvPr id="11" name="形状1"/>
          <p:cNvSpPr txBox="1"/>
          <p:nvPr/>
        </p:nvSpPr>
        <p:spPr>
          <a:xfrm>
            <a:off x="9088628" y="1037430"/>
            <a:ext cx="2592917" cy="2207683"/>
          </a:xfrm>
          <a:prstGeom prst="triangle"/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形状2"/>
          <p:cNvSpPr txBox="1"/>
          <p:nvPr/>
        </p:nvSpPr>
        <p:spPr>
          <a:xfrm>
            <a:off x="9971279" y="2112697"/>
            <a:ext cx="1248833" cy="28575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13" name="组合4"/>
          <p:cNvGrpSpPr/>
          <p:nvPr/>
        </p:nvGrpSpPr>
        <p:grpSpPr>
          <a:xfrm>
            <a:off x="10840812" y="585397"/>
            <a:ext cx="861484" cy="856615"/>
            <a:chOff x="0" y="0"/>
            <a:chExt cx="861484" cy="856615"/>
          </a:xfrm>
        </p:grpSpPr>
        <p:sp>
          <p:nvSpPr>
            <p:cNvPr id="14" name="形状7"/>
            <p:cNvSpPr txBox="1"/>
            <p:nvPr/>
          </p:nvSpPr>
          <p:spPr>
            <a:xfrm>
              <a:off x="3810" y="49530"/>
              <a:ext cx="6709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4"/>
            <p:cNvSpPr txBox="1"/>
            <p:nvPr/>
          </p:nvSpPr>
          <p:spPr>
            <a:xfrm>
              <a:off x="0" y="0"/>
              <a:ext cx="8614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</p:grpSp>
      <p:grpSp>
        <p:nvGrpSpPr>
          <p:cNvPr id="16" name="组合5"/>
          <p:cNvGrpSpPr/>
          <p:nvPr/>
        </p:nvGrpSpPr>
        <p:grpSpPr>
          <a:xfrm>
            <a:off x="8604335" y="3098216"/>
            <a:ext cx="861483" cy="856615"/>
            <a:chOff x="0" y="0"/>
            <a:chExt cx="861483" cy="856615"/>
          </a:xfrm>
        </p:grpSpPr>
        <p:sp>
          <p:nvSpPr>
            <p:cNvPr id="17" name="形状8"/>
            <p:cNvSpPr txBox="1"/>
            <p:nvPr/>
          </p:nvSpPr>
          <p:spPr>
            <a:xfrm>
              <a:off x="3810" y="49530"/>
              <a:ext cx="67098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文本5"/>
            <p:cNvSpPr txBox="1"/>
            <p:nvPr/>
          </p:nvSpPr>
          <p:spPr>
            <a:xfrm>
              <a:off x="0" y="0"/>
              <a:ext cx="86148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</p:grpSp>
      <p:grpSp>
        <p:nvGrpSpPr>
          <p:cNvPr id="19" name="组合6"/>
          <p:cNvGrpSpPr/>
          <p:nvPr/>
        </p:nvGrpSpPr>
        <p:grpSpPr>
          <a:xfrm>
            <a:off x="9410785" y="1553050"/>
            <a:ext cx="861484" cy="856615"/>
            <a:chOff x="0" y="0"/>
            <a:chExt cx="861484" cy="856615"/>
          </a:xfrm>
        </p:grpSpPr>
        <p:sp>
          <p:nvSpPr>
            <p:cNvPr id="20" name="形状9"/>
            <p:cNvSpPr txBox="1"/>
            <p:nvPr/>
          </p:nvSpPr>
          <p:spPr>
            <a:xfrm>
              <a:off x="3810" y="49530"/>
              <a:ext cx="6709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6"/>
            <p:cNvSpPr txBox="1"/>
            <p:nvPr/>
          </p:nvSpPr>
          <p:spPr>
            <a:xfrm>
              <a:off x="0" y="0"/>
              <a:ext cx="8614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</p:grpSp>
      <p:grpSp>
        <p:nvGrpSpPr>
          <p:cNvPr id="22" name="组合7"/>
          <p:cNvGrpSpPr/>
          <p:nvPr/>
        </p:nvGrpSpPr>
        <p:grpSpPr>
          <a:xfrm>
            <a:off x="11197251" y="1589034"/>
            <a:ext cx="861484" cy="856615"/>
            <a:chOff x="0" y="0"/>
            <a:chExt cx="861484" cy="856615"/>
          </a:xfrm>
        </p:grpSpPr>
        <p:sp>
          <p:nvSpPr>
            <p:cNvPr id="23" name="形状10"/>
            <p:cNvSpPr txBox="1"/>
            <p:nvPr/>
          </p:nvSpPr>
          <p:spPr>
            <a:xfrm>
              <a:off x="3810" y="49530"/>
              <a:ext cx="6709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7"/>
            <p:cNvSpPr txBox="1"/>
            <p:nvPr/>
          </p:nvSpPr>
          <p:spPr>
            <a:xfrm>
              <a:off x="0" y="0"/>
              <a:ext cx="8614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</p:grpSp>
      <p:sp>
        <p:nvSpPr>
          <p:cNvPr id="25" name="形状3"/>
          <p:cNvSpPr txBox="1"/>
          <p:nvPr/>
        </p:nvSpPr>
        <p:spPr>
          <a:xfrm>
            <a:off x="9971279" y="2129630"/>
            <a:ext cx="442383" cy="1132416"/>
          </a:xfrm>
          <a:prstGeom prst="line"/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ysDash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26" name="组合8"/>
          <p:cNvGrpSpPr/>
          <p:nvPr/>
        </p:nvGrpSpPr>
        <p:grpSpPr>
          <a:xfrm>
            <a:off x="10147385" y="3123616"/>
            <a:ext cx="861484" cy="856615"/>
            <a:chOff x="0" y="0"/>
            <a:chExt cx="861484" cy="856615"/>
          </a:xfrm>
        </p:grpSpPr>
        <p:sp>
          <p:nvSpPr>
            <p:cNvPr id="27" name="形状11"/>
            <p:cNvSpPr txBox="1"/>
            <p:nvPr/>
          </p:nvSpPr>
          <p:spPr>
            <a:xfrm>
              <a:off x="3810" y="49530"/>
              <a:ext cx="670984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文本8"/>
            <p:cNvSpPr txBox="1"/>
            <p:nvPr/>
          </p:nvSpPr>
          <p:spPr>
            <a:xfrm>
              <a:off x="0" y="0"/>
              <a:ext cx="861484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</p:grpSp>
      <p:grpSp>
        <p:nvGrpSpPr>
          <p:cNvPr id="29" name="组合9"/>
          <p:cNvGrpSpPr/>
          <p:nvPr/>
        </p:nvGrpSpPr>
        <p:grpSpPr>
          <a:xfrm>
            <a:off x="1015794" y="689762"/>
            <a:ext cx="8942314" cy="899754"/>
            <a:chOff x="0" y="0"/>
            <a:chExt cx="8942314" cy="899754"/>
          </a:xfrm>
        </p:grpSpPr>
        <p:sp>
          <p:nvSpPr>
            <p:cNvPr id="30" name="形状12"/>
            <p:cNvSpPr txBox="1"/>
            <p:nvPr/>
          </p:nvSpPr>
          <p:spPr>
            <a:xfrm>
              <a:off x="0" y="0"/>
              <a:ext cx="875030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文本9"/>
            <p:cNvSpPr txBox="1"/>
            <p:nvPr/>
          </p:nvSpPr>
          <p:spPr>
            <a:xfrm>
              <a:off x="1514" y="43139"/>
              <a:ext cx="8940800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用相似的定义证明△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ADE∽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</a:p>
          </p:txBody>
        </p:sp>
      </p:grpSp>
      <p:grpSp>
        <p:nvGrpSpPr>
          <p:cNvPr id="32" name="组合10"/>
          <p:cNvGrpSpPr/>
          <p:nvPr/>
        </p:nvGrpSpPr>
        <p:grpSpPr>
          <a:xfrm>
            <a:off x="262566" y="3685222"/>
            <a:ext cx="8221884" cy="994683"/>
            <a:chOff x="0" y="0"/>
            <a:chExt cx="8221884" cy="994683"/>
          </a:xfrm>
        </p:grpSpPr>
        <p:sp>
          <p:nvSpPr>
            <p:cNvPr id="33" name="形状13"/>
            <p:cNvSpPr txBox="1"/>
            <p:nvPr/>
          </p:nvSpPr>
          <p:spPr>
            <a:xfrm>
              <a:off x="0" y="118175"/>
              <a:ext cx="5120054" cy="555189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文本10"/>
            <p:cNvSpPr txBox="1"/>
            <p:nvPr/>
          </p:nvSpPr>
          <p:spPr>
            <a:xfrm>
              <a:off x="0" y="76907"/>
              <a:ext cx="5278779" cy="6873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∵ 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DE∥BC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DF∥AC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</p:txBody>
        </p:sp>
        <p:sp>
          <p:nvSpPr>
            <p:cNvPr id="35" name="形状14"/>
            <p:cNvSpPr txBox="1"/>
            <p:nvPr/>
          </p:nvSpPr>
          <p:spPr>
            <a:xfrm>
              <a:off x="4173229" y="121157"/>
              <a:ext cx="548199" cy="5548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1"/>
            <p:cNvSpPr txBox="1"/>
            <p:nvPr/>
          </p:nvSpPr>
          <p:spPr>
            <a:xfrm>
              <a:off x="3924129" y="98803"/>
              <a:ext cx="706924" cy="76219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37" name="图片1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64920" y="0"/>
              <a:ext cx="3756964" cy="994683"/>
            </a:xfrm>
            <a:prstGeom prst="rect">
              <a:avLst/>
            </a:prstGeom>
          </p:spPr>
        </p:pic>
      </p:grpSp>
      <p:grpSp>
        <p:nvGrpSpPr>
          <p:cNvPr id="38" name="组合11"/>
          <p:cNvGrpSpPr/>
          <p:nvPr/>
        </p:nvGrpSpPr>
        <p:grpSpPr>
          <a:xfrm>
            <a:off x="307657" y="4770091"/>
            <a:ext cx="6527997" cy="687350"/>
            <a:chOff x="0" y="0"/>
            <a:chExt cx="6527997" cy="687350"/>
          </a:xfrm>
        </p:grpSpPr>
        <p:sp>
          <p:nvSpPr>
            <p:cNvPr id="39" name="形状15"/>
            <p:cNvSpPr txBox="1"/>
            <p:nvPr/>
          </p:nvSpPr>
          <p:spPr>
            <a:xfrm>
              <a:off x="0" y="0"/>
              <a:ext cx="6340231" cy="55501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0" name="文本12"/>
            <p:cNvSpPr txBox="1"/>
            <p:nvPr/>
          </p:nvSpPr>
          <p:spPr>
            <a:xfrm>
              <a:off x="0" y="0"/>
              <a:ext cx="6527997" cy="6873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∵ 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四边形</a:t>
              </a:r>
              <a:r>
                <a:rPr lang="zh-CN" altLang="en-US" sz="31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DFCE</a:t>
              </a: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为平行四边形，</a:t>
              </a:r>
            </a:p>
          </p:txBody>
        </p:sp>
      </p:grpSp>
      <p:grpSp>
        <p:nvGrpSpPr>
          <p:cNvPr id="41" name="组合12"/>
          <p:cNvGrpSpPr/>
          <p:nvPr/>
        </p:nvGrpSpPr>
        <p:grpSpPr>
          <a:xfrm>
            <a:off x="5650544" y="4442822"/>
            <a:ext cx="3054487" cy="1027156"/>
            <a:chOff x="0" y="0"/>
            <a:chExt cx="3054487" cy="1027156"/>
          </a:xfrm>
        </p:grpSpPr>
        <p:sp>
          <p:nvSpPr>
            <p:cNvPr id="42" name="形状16"/>
            <p:cNvSpPr txBox="1"/>
            <p:nvPr/>
          </p:nvSpPr>
          <p:spPr>
            <a:xfrm>
              <a:off x="230858" y="0"/>
              <a:ext cx="2343312" cy="55501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3" name="文本13"/>
            <p:cNvSpPr txBox="1"/>
            <p:nvPr/>
          </p:nvSpPr>
          <p:spPr>
            <a:xfrm>
              <a:off x="0" y="293218"/>
              <a:ext cx="3054487" cy="73393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200"/>
                </a:lnSpc>
              </a:pPr>
              <a:r>
                <a:rPr lang="zh-CN" altLang="en-US" sz="34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 </a:t>
              </a:r>
              <a:r>
                <a:rPr lang="zh-CN" altLang="en-US" sz="34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DE=FC</a:t>
              </a:r>
              <a:r>
                <a:rPr lang="zh-CN" altLang="en-US" sz="34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</p:txBody>
        </p:sp>
      </p:grpSp>
      <p:grpSp>
        <p:nvGrpSpPr>
          <p:cNvPr id="44" name="组合13"/>
          <p:cNvGrpSpPr/>
          <p:nvPr/>
        </p:nvGrpSpPr>
        <p:grpSpPr>
          <a:xfrm>
            <a:off x="4223556" y="5569010"/>
            <a:ext cx="4481493" cy="718409"/>
            <a:chOff x="0" y="0"/>
            <a:chExt cx="4481493" cy="718409"/>
          </a:xfrm>
        </p:grpSpPr>
        <p:sp>
          <p:nvSpPr>
            <p:cNvPr id="45" name="形状17"/>
            <p:cNvSpPr txBox="1"/>
            <p:nvPr/>
          </p:nvSpPr>
          <p:spPr>
            <a:xfrm>
              <a:off x="0" y="0"/>
              <a:ext cx="4278833" cy="55501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6" name="文本14"/>
            <p:cNvSpPr txBox="1"/>
            <p:nvPr/>
          </p:nvSpPr>
          <p:spPr>
            <a:xfrm>
              <a:off x="0" y="0"/>
              <a:ext cx="4481493" cy="71840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000"/>
                </a:lnSpc>
              </a:pPr>
              <a:r>
                <a:rPr lang="zh-CN" altLang="en-US" sz="33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  <a:r>
                <a:rPr lang="zh-CN" altLang="en-US" sz="33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3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ADE</a:t>
              </a:r>
              <a:r>
                <a:rPr lang="zh-CN" altLang="en-US" sz="33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∽</a:t>
              </a:r>
              <a:r>
                <a:rPr lang="zh-CN" altLang="en-US" sz="33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399" b="0" i="1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ABC</a:t>
              </a:r>
              <a:r>
                <a:rPr lang="zh-CN" altLang="en-US" sz="3399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47" name="组合14"/>
          <p:cNvGrpSpPr/>
          <p:nvPr/>
        </p:nvGrpSpPr>
        <p:grpSpPr>
          <a:xfrm>
            <a:off x="549078" y="5456815"/>
            <a:ext cx="3359681" cy="994683"/>
            <a:chOff x="0" y="0"/>
            <a:chExt cx="3359681" cy="994683"/>
          </a:xfrm>
        </p:grpSpPr>
        <p:sp>
          <p:nvSpPr>
            <p:cNvPr id="48" name="形状18"/>
            <p:cNvSpPr txBox="1"/>
            <p:nvPr/>
          </p:nvSpPr>
          <p:spPr>
            <a:xfrm>
              <a:off x="0" y="214609"/>
              <a:ext cx="547958" cy="5548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9" name="文本15"/>
            <p:cNvSpPr txBox="1"/>
            <p:nvPr/>
          </p:nvSpPr>
          <p:spPr>
            <a:xfrm>
              <a:off x="0" y="173340"/>
              <a:ext cx="706683" cy="76219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∴</a:t>
              </a:r>
            </a:p>
          </p:txBody>
        </p:sp>
        <p:pic>
          <p:nvPicPr>
            <p:cNvPr id="50" name="图片2">
              <a:extLst>
                <a:ext uri="{FF2B5EF4-FFF2-40B4-BE49-F238E27FC236}">
                  <a16:creationId xmlns:a16="http://schemas.microsoft.com/office/drawing/2014/main" id="{69ED34C6-1862-8A8A-03F9-2D1EFC8C3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6999" y="0"/>
              <a:ext cx="2792682" cy="9946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" grpId="0" animBg="1"/>
      <p:bldP spid="5" grpId="0" animBg="1"/>
      <p:bldP spid="25" grpId="0" animBg="1"/>
      <p:bldP spid="26" grpId="0" animBg="1"/>
      <p:bldP spid="32" grpId="0" animBg="1"/>
      <p:bldP spid="38" grpId="0" animBg="1"/>
      <p:bldP spid="41" grpId="0" animBg="1"/>
      <p:bldP spid="47" grpId="0" animBg="1"/>
      <p:bldP spid="44" grpId="0" animBg="1"/>
    </p:bldLst>
  </p:timing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219848" y="986428"/>
            <a:ext cx="11239500" cy="3490005"/>
            <a:chOff x="0" y="0"/>
            <a:chExt cx="11239500" cy="3490005"/>
          </a:xfrm>
        </p:grpSpPr>
        <p:sp>
          <p:nvSpPr>
            <p:cNvPr id="3" name="形状1"/>
            <p:cNvSpPr txBox="1"/>
            <p:nvPr/>
          </p:nvSpPr>
          <p:spPr>
            <a:xfrm>
              <a:off x="594360" y="49530"/>
              <a:ext cx="10458449" cy="278130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1239500" cy="34900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由此我们得到判定三角形相似的定理1：</a:t>
              </a:r>
            </a:p>
            <a:p>
              <a:pPr marL="0" algn="l">
                <a:lnSpc>
                  <a:spcPts val="8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   平行于三角形一边的直线与其他两边相交，</a:t>
              </a:r>
            </a:p>
            <a:p>
              <a:pPr marL="0" algn="l">
                <a:lnSpc>
                  <a:spcPts val="89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所构成的三角形与原三角形相似.</a:t>
              </a:r>
            </a:p>
            <a:p>
              <a:pPr marL="0" algn="l">
                <a:lnSpc>
                  <a:spcPts val="3900"/>
                </a:lnSpc>
              </a:pP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650447" y="557461"/>
            <a:ext cx="10648951" cy="794385"/>
            <a:chOff x="0" y="0"/>
            <a:chExt cx="10648951" cy="794385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10458451" cy="60388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0648951" cy="7943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9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三角形相似的两种常见类型：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1892595" y="5270506"/>
            <a:ext cx="2074333" cy="856615"/>
            <a:chOff x="0" y="0"/>
            <a:chExt cx="2074333" cy="856615"/>
          </a:xfrm>
        </p:grpSpPr>
        <p:sp>
          <p:nvSpPr>
            <p:cNvPr id="6" name="形状2"/>
            <p:cNvSpPr txBox="1"/>
            <p:nvPr/>
          </p:nvSpPr>
          <p:spPr>
            <a:xfrm>
              <a:off x="3810" y="49530"/>
              <a:ext cx="188383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207433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”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型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7791744" y="5272622"/>
            <a:ext cx="2110317" cy="856615"/>
            <a:chOff x="0" y="0"/>
            <a:chExt cx="2110317" cy="856615"/>
          </a:xfrm>
        </p:grpSpPr>
        <p:sp>
          <p:nvSpPr>
            <p:cNvPr id="9" name="形状3"/>
            <p:cNvSpPr txBox="1"/>
            <p:nvPr/>
          </p:nvSpPr>
          <p:spPr>
            <a:xfrm>
              <a:off x="3810" y="49530"/>
              <a:ext cx="1919817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2110317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“</a:t>
              </a: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X 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”</a:t>
              </a:r>
              <a:r>
                <a:rPr lang="zh-CN" altLang="en-US" sz="3734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型</a:t>
              </a:r>
            </a:p>
          </p:txBody>
        </p:sp>
      </p:grpSp>
      <p:grpSp>
        <p:nvGrpSpPr>
          <p:cNvPr id="11" name="组合4"/>
          <p:cNvGrpSpPr/>
          <p:nvPr/>
        </p:nvGrpSpPr>
        <p:grpSpPr>
          <a:xfrm>
            <a:off x="5840178" y="1490139"/>
            <a:ext cx="5221816" cy="3852333"/>
            <a:chOff x="0" y="0"/>
            <a:chExt cx="5221816" cy="3852333"/>
          </a:xfrm>
        </p:grpSpPr>
        <p:sp>
          <p:nvSpPr>
            <p:cNvPr id="12" name="形状4"/>
            <p:cNvSpPr txBox="1"/>
            <p:nvPr/>
          </p:nvSpPr>
          <p:spPr>
            <a:xfrm>
              <a:off x="505460" y="1327996"/>
              <a:ext cx="4152900" cy="1752600"/>
            </a:xfrm>
            <a:custGeom>
              <a:avLst/>
              <a:gdLst>
                <a:gd name="connsiteX0" fmla="*/ 2463803 w 4152900"/>
                <a:gd name="connsiteY0" fmla="*/ 0 h 1752600"/>
                <a:gd name="connsiteX1" fmla="*/ 0 w 4152900"/>
                <a:gd name="connsiteY1" fmla="*/ 1752600 h 1752600"/>
                <a:gd name="connsiteX2" fmla="*/ 4152900 w 4152900"/>
                <a:gd name="connsiteY2" fmla="*/ 1752600 h 1752600"/>
                <a:gd name="connsiteX3" fmla="*/ 2463803 w 4152900"/>
                <a:gd name="connsiteY3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52900" h="1752600">
                  <a:moveTo>
                    <a:pt x="2463803" y="0"/>
                  </a:moveTo>
                  <a:lnTo>
                    <a:pt x="0" y="1752600"/>
                  </a:lnTo>
                  <a:lnTo>
                    <a:pt x="4152900" y="1752600"/>
                  </a:lnTo>
                  <a:lnTo>
                    <a:pt x="2463803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FFFFD9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5"/>
            <p:cNvSpPr txBox="1"/>
            <p:nvPr/>
          </p:nvSpPr>
          <p:spPr>
            <a:xfrm rot="10800000">
              <a:off x="2118360" y="438996"/>
              <a:ext cx="2133600" cy="889000"/>
            </a:xfrm>
            <a:custGeom>
              <a:avLst/>
              <a:gdLst>
                <a:gd name="connsiteX0" fmla="*/ 1265806 w 2133600"/>
                <a:gd name="connsiteY0" fmla="*/ 0 h 889000"/>
                <a:gd name="connsiteX1" fmla="*/ 0 w 2133600"/>
                <a:gd name="connsiteY1" fmla="*/ 888997 h 889000"/>
                <a:gd name="connsiteX2" fmla="*/ 2133600 w 2133600"/>
                <a:gd name="connsiteY2" fmla="*/ 888997 h 889000"/>
                <a:gd name="connsiteX3" fmla="*/ 1265806 w 2133600"/>
                <a:gd name="connsiteY3" fmla="*/ 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33600" h="888997">
                  <a:moveTo>
                    <a:pt x="1265806" y="0"/>
                  </a:moveTo>
                  <a:lnTo>
                    <a:pt x="0" y="888997"/>
                  </a:lnTo>
                  <a:lnTo>
                    <a:pt x="2133600" y="888997"/>
                  </a:lnTo>
                  <a:lnTo>
                    <a:pt x="1265806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FFFFD9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形状10"/>
            <p:cNvSpPr txBox="1"/>
            <p:nvPr/>
          </p:nvSpPr>
          <p:spPr>
            <a:xfrm>
              <a:off x="1610360" y="49530"/>
              <a:ext cx="524933" cy="666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5" name="文本4"/>
            <p:cNvSpPr txBox="1"/>
            <p:nvPr/>
          </p:nvSpPr>
          <p:spPr>
            <a:xfrm>
              <a:off x="1606550" y="0"/>
              <a:ext cx="715433" cy="8572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6" name="形状11"/>
            <p:cNvSpPr txBox="1"/>
            <p:nvPr/>
          </p:nvSpPr>
          <p:spPr>
            <a:xfrm>
              <a:off x="4150360" y="55880"/>
              <a:ext cx="474133" cy="666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5"/>
            <p:cNvSpPr txBox="1"/>
            <p:nvPr/>
          </p:nvSpPr>
          <p:spPr>
            <a:xfrm>
              <a:off x="4146550" y="6350"/>
              <a:ext cx="664633" cy="8572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18" name="形状12"/>
            <p:cNvSpPr txBox="1"/>
            <p:nvPr/>
          </p:nvSpPr>
          <p:spPr>
            <a:xfrm>
              <a:off x="3155526" y="1014730"/>
              <a:ext cx="474133" cy="666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6"/>
            <p:cNvSpPr txBox="1"/>
            <p:nvPr/>
          </p:nvSpPr>
          <p:spPr>
            <a:xfrm>
              <a:off x="3151716" y="965200"/>
              <a:ext cx="664633" cy="8572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20" name="形状13"/>
            <p:cNvSpPr txBox="1"/>
            <p:nvPr/>
          </p:nvSpPr>
          <p:spPr>
            <a:xfrm>
              <a:off x="3810" y="3002279"/>
              <a:ext cx="474133" cy="666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7"/>
            <p:cNvSpPr txBox="1"/>
            <p:nvPr/>
          </p:nvSpPr>
          <p:spPr>
            <a:xfrm>
              <a:off x="0" y="2952749"/>
              <a:ext cx="664633" cy="8572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2" name="形状14"/>
            <p:cNvSpPr txBox="1"/>
            <p:nvPr/>
          </p:nvSpPr>
          <p:spPr>
            <a:xfrm>
              <a:off x="4535593" y="3044613"/>
              <a:ext cx="499533" cy="66675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文本8"/>
            <p:cNvSpPr txBox="1"/>
            <p:nvPr/>
          </p:nvSpPr>
          <p:spPr>
            <a:xfrm>
              <a:off x="4531783" y="2995083"/>
              <a:ext cx="690033" cy="85725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24" name="形状6"/>
            <p:cNvSpPr txBox="1"/>
            <p:nvPr/>
          </p:nvSpPr>
          <p:spPr>
            <a:xfrm>
              <a:off x="2143760" y="455930"/>
              <a:ext cx="2000250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形状7"/>
            <p:cNvSpPr txBox="1"/>
            <p:nvPr/>
          </p:nvSpPr>
          <p:spPr>
            <a:xfrm flipH="1">
              <a:off x="416560" y="455930"/>
              <a:ext cx="3759200" cy="26416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形状8"/>
            <p:cNvSpPr txBox="1"/>
            <p:nvPr/>
          </p:nvSpPr>
          <p:spPr>
            <a:xfrm>
              <a:off x="416560" y="3097529"/>
              <a:ext cx="4267200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7" name="形状9"/>
            <p:cNvSpPr txBox="1"/>
            <p:nvPr/>
          </p:nvSpPr>
          <p:spPr>
            <a:xfrm rot="10800000">
              <a:off x="2143760" y="455930"/>
              <a:ext cx="2540000" cy="26416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99CC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28" name="组合5"/>
          <p:cNvGrpSpPr/>
          <p:nvPr/>
        </p:nvGrpSpPr>
        <p:grpSpPr>
          <a:xfrm>
            <a:off x="713611" y="1778006"/>
            <a:ext cx="3991315" cy="3454409"/>
            <a:chOff x="0" y="0"/>
            <a:chExt cx="3991315" cy="3454409"/>
          </a:xfrm>
        </p:grpSpPr>
        <p:sp>
          <p:nvSpPr>
            <p:cNvPr id="29" name="形状15"/>
            <p:cNvSpPr txBox="1"/>
            <p:nvPr/>
          </p:nvSpPr>
          <p:spPr>
            <a:xfrm>
              <a:off x="430970" y="479954"/>
              <a:ext cx="2866517" cy="2329870"/>
            </a:xfrm>
            <a:custGeom>
              <a:avLst/>
              <a:gdLst>
                <a:gd name="connsiteX0" fmla="*/ 2329043 w 2866517"/>
                <a:gd name="connsiteY0" fmla="*/ 0 h 2329870"/>
                <a:gd name="connsiteX1" fmla="*/ 0 w 2866517"/>
                <a:gd name="connsiteY1" fmla="*/ 2329872 h 2329870"/>
                <a:gd name="connsiteX2" fmla="*/ 2866520 w 2866517"/>
                <a:gd name="connsiteY2" fmla="*/ 2329872 h 2329870"/>
                <a:gd name="connsiteX3" fmla="*/ 2329043 w 2866517"/>
                <a:gd name="connsiteY3" fmla="*/ 0 h 2329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66520" h="2329872">
                  <a:moveTo>
                    <a:pt x="2329043" y="0"/>
                  </a:moveTo>
                  <a:lnTo>
                    <a:pt x="0" y="2329872"/>
                  </a:lnTo>
                  <a:lnTo>
                    <a:pt x="2866520" y="2329872"/>
                  </a:lnTo>
                  <a:lnTo>
                    <a:pt x="2329043" y="0"/>
                  </a:ln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FFFFD9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0" name="形状16"/>
            <p:cNvSpPr txBox="1"/>
            <p:nvPr/>
          </p:nvSpPr>
          <p:spPr>
            <a:xfrm>
              <a:off x="1550674" y="1708495"/>
              <a:ext cx="1468704" cy="28575"/>
            </a:xfrm>
            <a:prstGeom prst="line"/>
            <a:solidFill>
              <a:srgbClr val="FFFFFF">
                <a:alpha val="0"/>
              </a:srgbClr>
            </a:solidFill>
            <a:ln w="28575">
              <a:solidFill>
                <a:srgbClr val="FFFFD9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1" name="形状21"/>
            <p:cNvSpPr txBox="1"/>
            <p:nvPr/>
          </p:nvSpPr>
          <p:spPr>
            <a:xfrm>
              <a:off x="2779441" y="49530"/>
              <a:ext cx="472603" cy="6656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文本9"/>
            <p:cNvSpPr txBox="1"/>
            <p:nvPr/>
          </p:nvSpPr>
          <p:spPr>
            <a:xfrm>
              <a:off x="2775631" y="0"/>
              <a:ext cx="663103" cy="85617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33" name="形状22"/>
            <p:cNvSpPr txBox="1"/>
            <p:nvPr/>
          </p:nvSpPr>
          <p:spPr>
            <a:xfrm>
              <a:off x="3810" y="2640791"/>
              <a:ext cx="472603" cy="6656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4" name="文本10"/>
            <p:cNvSpPr txBox="1"/>
            <p:nvPr/>
          </p:nvSpPr>
          <p:spPr>
            <a:xfrm>
              <a:off x="0" y="2591261"/>
              <a:ext cx="663103" cy="85617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35" name="形状23"/>
            <p:cNvSpPr txBox="1"/>
            <p:nvPr/>
          </p:nvSpPr>
          <p:spPr>
            <a:xfrm>
              <a:off x="3304757" y="2647762"/>
              <a:ext cx="499868" cy="6656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1"/>
            <p:cNvSpPr txBox="1"/>
            <p:nvPr/>
          </p:nvSpPr>
          <p:spPr>
            <a:xfrm>
              <a:off x="3300947" y="2598232"/>
              <a:ext cx="690368" cy="85617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37" name="形状24"/>
            <p:cNvSpPr txBox="1"/>
            <p:nvPr/>
          </p:nvSpPr>
          <p:spPr>
            <a:xfrm>
              <a:off x="950833" y="1300724"/>
              <a:ext cx="525316" cy="6656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8" name="文本12"/>
            <p:cNvSpPr txBox="1"/>
            <p:nvPr/>
          </p:nvSpPr>
          <p:spPr>
            <a:xfrm>
              <a:off x="947023" y="1251194"/>
              <a:ext cx="715816" cy="85617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39" name="形状25"/>
            <p:cNvSpPr txBox="1"/>
            <p:nvPr/>
          </p:nvSpPr>
          <p:spPr>
            <a:xfrm>
              <a:off x="3044826" y="1311179"/>
              <a:ext cx="472603" cy="66567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0" name="文本13"/>
            <p:cNvSpPr txBox="1"/>
            <p:nvPr/>
          </p:nvSpPr>
          <p:spPr>
            <a:xfrm>
              <a:off x="3041016" y="1261649"/>
              <a:ext cx="663103" cy="85617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41" name="形状17"/>
            <p:cNvSpPr txBox="1"/>
            <p:nvPr/>
          </p:nvSpPr>
          <p:spPr>
            <a:xfrm flipH="1">
              <a:off x="503678" y="457300"/>
              <a:ext cx="2279399" cy="232987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形状18"/>
            <p:cNvSpPr txBox="1"/>
            <p:nvPr/>
          </p:nvSpPr>
          <p:spPr>
            <a:xfrm>
              <a:off x="2783077" y="457300"/>
              <a:ext cx="514410" cy="232987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3" name="形状19"/>
            <p:cNvSpPr txBox="1"/>
            <p:nvPr/>
          </p:nvSpPr>
          <p:spPr>
            <a:xfrm flipH="1">
              <a:off x="503678" y="2787170"/>
              <a:ext cx="2793809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4" name="形状20"/>
            <p:cNvSpPr txBox="1"/>
            <p:nvPr/>
          </p:nvSpPr>
          <p:spPr>
            <a:xfrm>
              <a:off x="1583393" y="1696296"/>
              <a:ext cx="1483245" cy="38100"/>
            </a:xfrm>
            <a:prstGeom prst="line"/>
            <a:solidFill>
              <a:srgbClr val="FFFFFF">
                <a:alpha val="0"/>
              </a:srgbClr>
            </a:solidFill>
            <a:ln w="38100">
              <a:solidFill>
                <a:srgbClr val="FF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8" grpId="0" animBg="1"/>
      <p:bldP spid="5" grpId="0" animBg="1"/>
      <p:bldP spid="11" grpId="0" animBg="1"/>
      <p:bldP spid="8" grpId="0" animBg="1"/>
    </p:bldLst>
  </p:timing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532505" y="777860"/>
            <a:ext cx="11880847" cy="1299629"/>
            <a:chOff x="0" y="0"/>
            <a:chExt cx="11880847" cy="1299629"/>
          </a:xfrm>
        </p:grpSpPr>
        <p:sp>
          <p:nvSpPr>
            <p:cNvPr id="3" name="形状3"/>
            <p:cNvSpPr txBox="1"/>
            <p:nvPr/>
          </p:nvSpPr>
          <p:spPr>
            <a:xfrm>
              <a:off x="23250" y="80850"/>
              <a:ext cx="11176000" cy="110913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11880847" cy="12996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1.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已知：如图，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AB∥EF∥CD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，图中共有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___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对相似三角形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.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7830750" y="655796"/>
            <a:ext cx="1003300" cy="856615"/>
            <a:chOff x="0" y="0"/>
            <a:chExt cx="1003300" cy="856615"/>
          </a:xfrm>
        </p:grpSpPr>
        <p:sp>
          <p:nvSpPr>
            <p:cNvPr id="6" name="形状4"/>
            <p:cNvSpPr txBox="1"/>
            <p:nvPr/>
          </p:nvSpPr>
          <p:spPr>
            <a:xfrm>
              <a:off x="3810" y="49530"/>
              <a:ext cx="812800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1003300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33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sp>
        <p:nvSpPr>
          <p:cNvPr id="8" name="形状1"/>
          <p:cNvSpPr txBox="1"/>
          <p:nvPr/>
        </p:nvSpPr>
        <p:spPr>
          <a:xfrm>
            <a:off x="9652000" y="6040967"/>
            <a:ext cx="16933" cy="16933"/>
          </a:xfrm>
          <a:custGeom>
            <a:avLst/>
            <a:gdLst>
              <a:gd name="connsiteX0" fmla="*/ 0 w 16933"/>
              <a:gd name="connsiteY0" fmla="*/ 0 h 16933"/>
              <a:gd name="connsiteX1" fmla="*/ 0 w 16933"/>
              <a:gd name="connsiteY1" fmla="*/ 16935 h 16933"/>
              <a:gd name="connsiteX2" fmla="*/ 16935 w 16933"/>
              <a:gd name="connsiteY2" fmla="*/ 16935 h 16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935" h="16935" fill="none" stroke="1">
                <a:moveTo>
                  <a:pt x="0" y="0"/>
                </a:moveTo>
                <a:lnTo>
                  <a:pt x="0" y="16935"/>
                </a:lnTo>
                <a:lnTo>
                  <a:pt x="16935" y="16935"/>
                </a:lnTo>
              </a:path>
            </a:pathLst>
          </a:cu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9" name="组合3"/>
          <p:cNvGrpSpPr/>
          <p:nvPr/>
        </p:nvGrpSpPr>
        <p:grpSpPr>
          <a:xfrm>
            <a:off x="1016816" y="352"/>
            <a:ext cx="1930332" cy="762175"/>
            <a:chOff x="0" y="0"/>
            <a:chExt cx="1930332" cy="762175"/>
          </a:xfrm>
        </p:grpSpPr>
        <p:sp>
          <p:nvSpPr>
            <p:cNvPr id="10" name="形状5"/>
            <p:cNvSpPr txBox="1"/>
            <p:nvPr/>
          </p:nvSpPr>
          <p:spPr>
            <a:xfrm>
              <a:off x="0" y="16156"/>
              <a:ext cx="1900767" cy="683684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3"/>
            <p:cNvSpPr txBox="1"/>
            <p:nvPr/>
          </p:nvSpPr>
          <p:spPr>
            <a:xfrm>
              <a:off x="29565" y="0"/>
              <a:ext cx="1900767" cy="76217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4500"/>
                </a:lnSpc>
              </a:pPr>
              <a:r>
                <a:rPr lang="zh-CN" altLang="en-US" sz="3734" b="1" i="0" dirty="0">
                  <a:solidFill>
                    <a:srgbClr val="000000">
                      <a:alpha val="100000"/>
                    </a:srgbClr>
                  </a:solidFill>
                  <a:latin typeface="微软雅黑"/>
                  <a:ea typeface="微软雅黑"/>
                </a:rPr>
                <a:t>练一练</a:t>
              </a:r>
            </a:p>
          </p:txBody>
        </p:sp>
      </p:grpSp>
      <p:grpSp>
        <p:nvGrpSpPr>
          <p:cNvPr id="12" name="组合4"/>
          <p:cNvGrpSpPr/>
          <p:nvPr/>
        </p:nvGrpSpPr>
        <p:grpSpPr>
          <a:xfrm>
            <a:off x="9385516" y="1682991"/>
            <a:ext cx="2500268" cy="2376031"/>
            <a:chOff x="0" y="0"/>
            <a:chExt cx="2500268" cy="2376031"/>
          </a:xfrm>
        </p:grpSpPr>
        <p:sp>
          <p:nvSpPr>
            <p:cNvPr id="13" name="形状9"/>
            <p:cNvSpPr txBox="1"/>
            <p:nvPr/>
          </p:nvSpPr>
          <p:spPr>
            <a:xfrm>
              <a:off x="85658" y="1976594"/>
              <a:ext cx="220069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0" y="1672466"/>
              <a:ext cx="506889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5" name="形状10"/>
            <p:cNvSpPr txBox="1"/>
            <p:nvPr/>
          </p:nvSpPr>
          <p:spPr>
            <a:xfrm>
              <a:off x="2080990" y="1965417"/>
              <a:ext cx="238310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1967217" y="1661294"/>
              <a:ext cx="5330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D</a:t>
              </a:r>
            </a:p>
          </p:txBody>
        </p:sp>
        <p:sp>
          <p:nvSpPr>
            <p:cNvPr id="17" name="形状11"/>
            <p:cNvSpPr txBox="1"/>
            <p:nvPr/>
          </p:nvSpPr>
          <p:spPr>
            <a:xfrm>
              <a:off x="555217" y="0"/>
              <a:ext cx="201828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文本6"/>
            <p:cNvSpPr txBox="1"/>
            <p:nvPr/>
          </p:nvSpPr>
          <p:spPr>
            <a:xfrm>
              <a:off x="460476" y="0"/>
              <a:ext cx="4802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9" name="形状12"/>
            <p:cNvSpPr txBox="1"/>
            <p:nvPr/>
          </p:nvSpPr>
          <p:spPr>
            <a:xfrm>
              <a:off x="2183375" y="0"/>
              <a:ext cx="201828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文本7"/>
            <p:cNvSpPr txBox="1"/>
            <p:nvPr/>
          </p:nvSpPr>
          <p:spPr>
            <a:xfrm>
              <a:off x="1955387" y="0"/>
              <a:ext cx="4802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21" name="形状13"/>
            <p:cNvSpPr txBox="1"/>
            <p:nvPr/>
          </p:nvSpPr>
          <p:spPr>
            <a:xfrm>
              <a:off x="575812" y="1407735"/>
              <a:ext cx="201828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文本8"/>
            <p:cNvSpPr txBox="1"/>
            <p:nvPr/>
          </p:nvSpPr>
          <p:spPr>
            <a:xfrm>
              <a:off x="423967" y="1141676"/>
              <a:ext cx="4802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E</a:t>
              </a:r>
            </a:p>
          </p:txBody>
        </p:sp>
        <p:sp>
          <p:nvSpPr>
            <p:cNvPr id="23" name="形状14"/>
            <p:cNvSpPr txBox="1"/>
            <p:nvPr/>
          </p:nvSpPr>
          <p:spPr>
            <a:xfrm>
              <a:off x="1780307" y="1407735"/>
              <a:ext cx="201828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文本9"/>
            <p:cNvSpPr txBox="1"/>
            <p:nvPr/>
          </p:nvSpPr>
          <p:spPr>
            <a:xfrm>
              <a:off x="1685563" y="1160717"/>
              <a:ext cx="4802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F</a:t>
              </a:r>
            </a:p>
          </p:txBody>
        </p:sp>
        <p:sp>
          <p:nvSpPr>
            <p:cNvPr id="25" name="形状15"/>
            <p:cNvSpPr txBox="1"/>
            <p:nvPr/>
          </p:nvSpPr>
          <p:spPr>
            <a:xfrm>
              <a:off x="1451969" y="942412"/>
              <a:ext cx="238310" cy="399437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10"/>
            <p:cNvSpPr txBox="1"/>
            <p:nvPr/>
          </p:nvSpPr>
          <p:spPr>
            <a:xfrm>
              <a:off x="1338196" y="742979"/>
              <a:ext cx="533051" cy="64968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9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O</a:t>
              </a:r>
            </a:p>
          </p:txBody>
        </p:sp>
        <p:sp>
          <p:nvSpPr>
            <p:cNvPr id="27" name="形状6"/>
            <p:cNvSpPr txBox="1"/>
            <p:nvPr/>
          </p:nvSpPr>
          <p:spPr>
            <a:xfrm>
              <a:off x="347505" y="1081832"/>
              <a:ext cx="1668170" cy="1120070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8" name="形状7"/>
            <p:cNvSpPr txBox="1"/>
            <p:nvPr/>
          </p:nvSpPr>
          <p:spPr>
            <a:xfrm rot="10800000">
              <a:off x="822360" y="232956"/>
              <a:ext cx="1263926" cy="848876"/>
            </a:xfrm>
            <a:prstGeom prst="triangl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9" name="形状8"/>
            <p:cNvSpPr txBox="1"/>
            <p:nvPr/>
          </p:nvSpPr>
          <p:spPr>
            <a:xfrm>
              <a:off x="841189" y="1641867"/>
              <a:ext cx="834379" cy="19857"/>
            </a:xfrm>
            <a:prstGeom prst="line"/>
            <a:solidFill>
              <a:srgbClr val="FFFFFF">
                <a:alpha val="0"/>
              </a:srgbClr>
            </a:solidFill>
            <a:ln w="2857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30" name="组合5"/>
          <p:cNvGrpSpPr/>
          <p:nvPr/>
        </p:nvGrpSpPr>
        <p:grpSpPr>
          <a:xfrm>
            <a:off x="6094793" y="1303607"/>
            <a:ext cx="4478967" cy="1076967"/>
            <a:chOff x="0" y="0"/>
            <a:chExt cx="4478967" cy="1076967"/>
          </a:xfrm>
        </p:grpSpPr>
        <p:sp>
          <p:nvSpPr>
            <p:cNvPr id="31" name="形状16"/>
            <p:cNvSpPr txBox="1"/>
            <p:nvPr/>
          </p:nvSpPr>
          <p:spPr>
            <a:xfrm>
              <a:off x="0" y="0"/>
              <a:ext cx="3409050" cy="1076967"/>
            </a:xfrm>
            <a:prstGeom prst="cloudCallout"/>
            <a:solidFill>
              <a:srgbClr val="FFFFF7">
                <a:alpha val="100000"/>
              </a:srgbClr>
            </a:solidFill>
            <a:ln w="9525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2" name="形状17"/>
            <p:cNvSpPr txBox="1"/>
            <p:nvPr/>
          </p:nvSpPr>
          <p:spPr>
            <a:xfrm>
              <a:off x="297691" y="168249"/>
              <a:ext cx="2486566" cy="67214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3" name="文本11"/>
            <p:cNvSpPr txBox="1"/>
            <p:nvPr/>
          </p:nvSpPr>
          <p:spPr>
            <a:xfrm>
              <a:off x="294989" y="118283"/>
              <a:ext cx="4183978" cy="68630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199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相似具有传递性</a:t>
              </a:r>
            </a:p>
          </p:txBody>
        </p:sp>
      </p:grpSp>
      <p:grpSp>
        <p:nvGrpSpPr>
          <p:cNvPr id="34" name="组合6"/>
          <p:cNvGrpSpPr/>
          <p:nvPr/>
        </p:nvGrpSpPr>
        <p:grpSpPr>
          <a:xfrm>
            <a:off x="559356" y="1394250"/>
            <a:ext cx="7463367" cy="3044190"/>
            <a:chOff x="0" y="0"/>
            <a:chExt cx="7463367" cy="3044190"/>
          </a:xfrm>
        </p:grpSpPr>
        <p:sp>
          <p:nvSpPr>
            <p:cNvPr id="35" name="形状18"/>
            <p:cNvSpPr txBox="1"/>
            <p:nvPr/>
          </p:nvSpPr>
          <p:spPr>
            <a:xfrm>
              <a:off x="3810" y="49530"/>
              <a:ext cx="7272867" cy="2853690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6" name="文本12"/>
            <p:cNvSpPr txBox="1"/>
            <p:nvPr/>
          </p:nvSpPr>
          <p:spPr>
            <a:xfrm>
              <a:off x="0" y="0"/>
              <a:ext cx="7463367" cy="304419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700"/>
                </a:lnSpc>
              </a:pPr>
              <a:r>
                <a:rPr lang="zh-CN" altLang="en-US" sz="32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2.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若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相似，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一组对应边的长为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=3 cm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′=4 cm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，那么△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</a:t>
              </a:r>
            </a:p>
            <a:p>
              <a:pPr marL="0" algn="l">
                <a:lnSpc>
                  <a:spcPts val="4700"/>
                </a:lnSpc>
              </a:pP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2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的相似比是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_____.</a:t>
              </a:r>
            </a:p>
          </p:txBody>
        </p:sp>
      </p:grpSp>
      <p:grpSp>
        <p:nvGrpSpPr>
          <p:cNvPr id="37" name="组合7"/>
          <p:cNvGrpSpPr/>
          <p:nvPr/>
        </p:nvGrpSpPr>
        <p:grpSpPr>
          <a:xfrm>
            <a:off x="4440622" y="3269380"/>
            <a:ext cx="2423583" cy="856615"/>
            <a:chOff x="0" y="0"/>
            <a:chExt cx="2423583" cy="856615"/>
          </a:xfrm>
        </p:grpSpPr>
        <p:sp>
          <p:nvSpPr>
            <p:cNvPr id="38" name="形状19"/>
            <p:cNvSpPr txBox="1"/>
            <p:nvPr/>
          </p:nvSpPr>
          <p:spPr>
            <a:xfrm>
              <a:off x="3810" y="49530"/>
              <a:ext cx="2233083" cy="666115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39" name="文本13"/>
            <p:cNvSpPr txBox="1"/>
            <p:nvPr/>
          </p:nvSpPr>
          <p:spPr>
            <a:xfrm>
              <a:off x="0" y="0"/>
              <a:ext cx="2423583" cy="85661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500"/>
                </a:lnSpc>
              </a:pP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4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︰</a:t>
              </a:r>
              <a:r>
                <a:rPr lang="zh-CN" altLang="en-US" sz="3734" b="0" i="0" dirty="0">
                  <a:solidFill>
                    <a:srgbClr val="FF0000">
                      <a:alpha val="100000"/>
                    </a:srgbClr>
                  </a:solidFill>
                  <a:latin typeface="Times New Roman"/>
                  <a:ea typeface="Times New Roman"/>
                </a:rPr>
                <a:t>3</a:t>
              </a:r>
            </a:p>
          </p:txBody>
        </p:sp>
      </p:grpSp>
      <p:grpSp>
        <p:nvGrpSpPr>
          <p:cNvPr id="40" name="组合8"/>
          <p:cNvGrpSpPr/>
          <p:nvPr/>
        </p:nvGrpSpPr>
        <p:grpSpPr>
          <a:xfrm>
            <a:off x="532581" y="4125135"/>
            <a:ext cx="10858500" cy="2966228"/>
            <a:chOff x="0" y="0"/>
            <a:chExt cx="10858500" cy="2966228"/>
          </a:xfrm>
        </p:grpSpPr>
        <p:sp>
          <p:nvSpPr>
            <p:cNvPr id="41" name="形状20"/>
            <p:cNvSpPr txBox="1"/>
            <p:nvPr/>
          </p:nvSpPr>
          <p:spPr>
            <a:xfrm>
              <a:off x="23250" y="80850"/>
              <a:ext cx="10668000" cy="249555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2" name="文本14"/>
            <p:cNvSpPr txBox="1"/>
            <p:nvPr/>
          </p:nvSpPr>
          <p:spPr>
            <a:xfrm>
              <a:off x="0" y="0"/>
              <a:ext cx="10858500" cy="296622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4600"/>
                </a:lnSpc>
              </a:pPr>
              <a:r>
                <a:rPr lang="zh-CN" altLang="en-US" sz="3199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3.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若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ABC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的三条边长的比为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3cm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5cm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6cm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  <a:p>
              <a:pPr marL="0" algn="l">
                <a:lnSpc>
                  <a:spcPts val="46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与其相似的另一个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△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的最小边长为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12 cm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，</a:t>
              </a:r>
            </a:p>
            <a:p>
              <a:pPr marL="0" algn="l">
                <a:lnSpc>
                  <a:spcPts val="4600"/>
                </a:lnSpc>
              </a:pP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  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那么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 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</a:t>
              </a:r>
              <a:r>
                <a:rPr lang="zh-CN" altLang="en-US" sz="3199" b="0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′ 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的最大边长是</a:t>
              </a:r>
              <a:r>
                <a:rPr lang="zh-CN" altLang="en-US" sz="3199" b="0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______.</a:t>
              </a:r>
            </a:p>
          </p:txBody>
        </p:sp>
      </p:grpSp>
      <p:sp>
        <p:nvSpPr>
          <p:cNvPr id="43" name="形状2"/>
          <p:cNvSpPr txBox="1"/>
          <p:nvPr/>
        </p:nvSpPr>
        <p:spPr>
          <a:xfrm flipH="1">
            <a:off x="5418649" y="5375424"/>
            <a:ext cx="2603500" cy="666115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4500"/>
              </a:lnSpc>
            </a:pPr>
            <a:r>
              <a:rPr lang="zh-CN" altLang="en-US" sz="3734" b="0" i="0" dirty="0">
                <a:solidFill>
                  <a:srgbClr val="FF0000">
                    <a:alpha val="100000"/>
                  </a:srgbClr>
                </a:solidFill>
                <a:latin typeface="Times New Roman"/>
                <a:ea typeface="Times New Roman"/>
              </a:rPr>
              <a:t>24 cm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 animBg="1"/>
      <p:bldP spid="34" grpId="0" animBg="1"/>
      <p:bldP spid="37" grpId="0" animBg="1"/>
      <p:bldP spid="40" grpId="0" animBg="1"/>
      <p:bldP spid="43" grpId="0" animBg="1"/>
    </p:bldLst>
  </p:timing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0" t="37625" r="0" b="38668"/>
          <a:stretch>
            <a:fillRect/>
          </a:stretch>
        </p:blipFill>
        <p:spPr>
          <a:xfrm>
            <a:off x="346653" y="369456"/>
            <a:ext cx="11559235" cy="3413465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3" name="形状1"/>
          <p:cNvSpPr txBox="1"/>
          <p:nvPr/>
        </p:nvSpPr>
        <p:spPr>
          <a:xfrm>
            <a:off x="254841" y="938565"/>
            <a:ext cx="9255128" cy="2879722"/>
          </a:xfrm>
          <a:prstGeom prst="rect"/>
          <a:solidFill>
            <a:srgbClr val="FFFFFF">
              <a:alpha val="100000"/>
            </a:srgbClr>
          </a:solidFill>
          <a:ln w="254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0" t="61591" r="0" b="0"/>
          <a:stretch>
            <a:fillRect/>
          </a:stretch>
        </p:blipFill>
        <p:spPr>
          <a:xfrm>
            <a:off x="281597" y="333737"/>
            <a:ext cx="11620500" cy="5649935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3" name="形状1"/>
          <p:cNvSpPr txBox="1"/>
          <p:nvPr/>
        </p:nvSpPr>
        <p:spPr>
          <a:xfrm>
            <a:off x="498767" y="2368677"/>
            <a:ext cx="8709022" cy="2476310"/>
          </a:xfrm>
          <a:prstGeom prst="rect"/>
          <a:solidFill>
            <a:srgbClr val="FFFFFF">
              <a:alpha val="100000"/>
            </a:srgbClr>
          </a:solidFill>
          <a:ln w="254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形状2"/>
          <p:cNvSpPr txBox="1"/>
          <p:nvPr/>
        </p:nvSpPr>
        <p:spPr>
          <a:xfrm>
            <a:off x="639118" y="5133251"/>
            <a:ext cx="6845303" cy="1130303"/>
          </a:xfrm>
          <a:prstGeom prst="rect"/>
          <a:solidFill>
            <a:srgbClr val="FFFFFF">
              <a:alpha val="100000"/>
            </a:srgbClr>
          </a:solidFill>
          <a:ln w="254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1664694" y="1377775"/>
            <a:ext cx="9351435" cy="1431922"/>
            <a:chOff x="0" y="0"/>
            <a:chExt cx="9351435" cy="1431922"/>
          </a:xfrm>
        </p:grpSpPr>
        <p:sp>
          <p:nvSpPr>
            <p:cNvPr id="3" name="形状2"/>
            <p:cNvSpPr txBox="1"/>
            <p:nvPr/>
          </p:nvSpPr>
          <p:spPr>
            <a:xfrm>
              <a:off x="3963" y="49530"/>
              <a:ext cx="9153265" cy="124142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9351435" cy="143192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两条直线被一组平行线所截，所得的对应线段成比例</a:t>
              </a:r>
            </a:p>
          </p:txBody>
        </p:sp>
      </p:grpSp>
      <p:grpSp>
        <p:nvGrpSpPr>
          <p:cNvPr id="5" name="组合2"/>
          <p:cNvGrpSpPr/>
          <p:nvPr/>
        </p:nvGrpSpPr>
        <p:grpSpPr>
          <a:xfrm>
            <a:off x="2511085" y="2182237"/>
            <a:ext cx="1975098" cy="856613"/>
            <a:chOff x="0" y="0"/>
            <a:chExt cx="1975098" cy="856613"/>
          </a:xfrm>
        </p:grpSpPr>
        <p:sp>
          <p:nvSpPr>
            <p:cNvPr id="6" name="形状3"/>
            <p:cNvSpPr txBox="1"/>
            <p:nvPr/>
          </p:nvSpPr>
          <p:spPr>
            <a:xfrm>
              <a:off x="3964" y="49530"/>
              <a:ext cx="1776928" cy="66611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文本2"/>
            <p:cNvSpPr txBox="1"/>
            <p:nvPr/>
          </p:nvSpPr>
          <p:spPr>
            <a:xfrm>
              <a:off x="0" y="0"/>
              <a:ext cx="1975098" cy="8566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1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◑推论</a:t>
              </a:r>
            </a:p>
          </p:txBody>
        </p:sp>
      </p:grpSp>
      <p:grpSp>
        <p:nvGrpSpPr>
          <p:cNvPr id="8" name="组合3"/>
          <p:cNvGrpSpPr/>
          <p:nvPr/>
        </p:nvGrpSpPr>
        <p:grpSpPr>
          <a:xfrm>
            <a:off x="2511571" y="2809335"/>
            <a:ext cx="10713044" cy="1431922"/>
            <a:chOff x="0" y="0"/>
            <a:chExt cx="10713044" cy="1431922"/>
          </a:xfrm>
        </p:grpSpPr>
        <p:sp>
          <p:nvSpPr>
            <p:cNvPr id="9" name="形状4"/>
            <p:cNvSpPr txBox="1"/>
            <p:nvPr/>
          </p:nvSpPr>
          <p:spPr>
            <a:xfrm>
              <a:off x="4174" y="49530"/>
              <a:ext cx="9799496" cy="124142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0" y="0"/>
              <a:ext cx="10713044" cy="143192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平行于三角形一边的直线截其他两边(或两边延长线)</a:t>
              </a:r>
              <a:r>
                <a:rPr lang="zh-CN" altLang="en-US" sz="3099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,</a:t>
              </a: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/>
              </a:r>
            </a:p>
            <a:p>
              <a:pPr marL="0" algn="l">
                <a:lnSpc>
                  <a:spcPts val="37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所得的对应线段成比例</a:t>
              </a:r>
            </a:p>
          </p:txBody>
        </p:sp>
      </p:grpSp>
      <p:grpSp>
        <p:nvGrpSpPr>
          <p:cNvPr id="11" name="组合4"/>
          <p:cNvGrpSpPr/>
          <p:nvPr/>
        </p:nvGrpSpPr>
        <p:grpSpPr>
          <a:xfrm>
            <a:off x="1471584" y="4602102"/>
            <a:ext cx="10139712" cy="856613"/>
            <a:chOff x="0" y="0"/>
            <a:chExt cx="10139712" cy="856613"/>
          </a:xfrm>
        </p:grpSpPr>
        <p:sp>
          <p:nvSpPr>
            <p:cNvPr id="12" name="形状5"/>
            <p:cNvSpPr txBox="1"/>
            <p:nvPr/>
          </p:nvSpPr>
          <p:spPr>
            <a:xfrm>
              <a:off x="3963" y="49529"/>
              <a:ext cx="9941542" cy="66611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0" y="0"/>
              <a:ext cx="10139712" cy="8566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1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◑相似三角形判定</a:t>
              </a:r>
            </a:p>
          </p:txBody>
        </p:sp>
      </p:grpSp>
      <p:grpSp>
        <p:nvGrpSpPr>
          <p:cNvPr id="14" name="组合5"/>
          <p:cNvGrpSpPr/>
          <p:nvPr/>
        </p:nvGrpSpPr>
        <p:grpSpPr>
          <a:xfrm>
            <a:off x="1583131" y="5264794"/>
            <a:ext cx="9432906" cy="1431922"/>
            <a:chOff x="0" y="0"/>
            <a:chExt cx="9432906" cy="1431922"/>
          </a:xfrm>
        </p:grpSpPr>
        <p:sp>
          <p:nvSpPr>
            <p:cNvPr id="15" name="形状6"/>
            <p:cNvSpPr txBox="1"/>
            <p:nvPr/>
          </p:nvSpPr>
          <p:spPr>
            <a:xfrm>
              <a:off x="3964" y="49530"/>
              <a:ext cx="9234736" cy="1241422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5"/>
            <p:cNvSpPr txBox="1"/>
            <p:nvPr/>
          </p:nvSpPr>
          <p:spPr>
            <a:xfrm>
              <a:off x="0" y="0"/>
              <a:ext cx="9432906" cy="143192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0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平行于三角形一边的直线与其他两边相交，所构成的三角形与原三角形相似</a:t>
              </a:r>
            </a:p>
          </p:txBody>
        </p:sp>
      </p:grpSp>
      <p:grpSp>
        <p:nvGrpSpPr>
          <p:cNvPr id="17" name="组合6"/>
          <p:cNvGrpSpPr/>
          <p:nvPr/>
        </p:nvGrpSpPr>
        <p:grpSpPr>
          <a:xfrm>
            <a:off x="1471927" y="640778"/>
            <a:ext cx="3478989" cy="856613"/>
            <a:chOff x="0" y="0"/>
            <a:chExt cx="3478989" cy="856613"/>
          </a:xfrm>
        </p:grpSpPr>
        <p:sp>
          <p:nvSpPr>
            <p:cNvPr id="18" name="形状7"/>
            <p:cNvSpPr txBox="1"/>
            <p:nvPr/>
          </p:nvSpPr>
          <p:spPr>
            <a:xfrm>
              <a:off x="3963" y="49530"/>
              <a:ext cx="3280819" cy="666114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6"/>
            <p:cNvSpPr txBox="1"/>
            <p:nvPr/>
          </p:nvSpPr>
          <p:spPr>
            <a:xfrm>
              <a:off x="0" y="0"/>
              <a:ext cx="3478989" cy="856613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3099" b="1" i="0" dirty="0">
                  <a:solidFill>
                    <a:srgbClr val="FF0000">
                      <a:alpha val="100000"/>
                    </a:srgbClr>
                  </a:solidFill>
                  <a:latin typeface="黑体"/>
                  <a:ea typeface="黑体"/>
                </a:rPr>
                <a:t>◑基本事实</a:t>
              </a:r>
            </a:p>
          </p:txBody>
        </p:sp>
      </p:grpSp>
      <p:grpSp>
        <p:nvGrpSpPr>
          <p:cNvPr id="20" name="组合7"/>
          <p:cNvGrpSpPr/>
          <p:nvPr/>
        </p:nvGrpSpPr>
        <p:grpSpPr>
          <a:xfrm>
            <a:off x="-500101" y="1844785"/>
            <a:ext cx="1584703" cy="4288145"/>
            <a:chOff x="0" y="0"/>
            <a:chExt cx="1584703" cy="4288145"/>
          </a:xfrm>
        </p:grpSpPr>
        <p:sp>
          <p:nvSpPr>
            <p:cNvPr id="21" name="形状8"/>
            <p:cNvSpPr txBox="1"/>
            <p:nvPr/>
          </p:nvSpPr>
          <p:spPr>
            <a:xfrm>
              <a:off x="3964" y="66330"/>
              <a:ext cx="1386532" cy="4030803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22" name="文本7"/>
            <p:cNvPicPr>
              <a:picLocks noChangeAspect="1"/>
            </p:cNvPicPr>
            <p:nvPr/>
          </p:nvPicPr>
          <p:blipFill>
            <a:fillRect/>
            <a:blip r:embed="rId2"/>
            <a:stretch/>
          </p:blipFill>
          <p:spPr>
            <a:xfrm>
              <a:off x="0" y="0"/>
              <a:ext cx="1584703" cy="4288145"/>
            </a:xfrm>
            <a:prstGeom prst="rect">
              <a:avLst/>
            </a:prstGeom>
          </p:spPr>
        </p:pic>
      </p:grpSp>
      <p:sp>
        <p:nvSpPr>
          <p:cNvPr id="23" name="形状1"/>
          <p:cNvSpPr txBox="1"/>
          <p:nvPr/>
        </p:nvSpPr>
        <p:spPr>
          <a:xfrm>
            <a:off x="1258862" y="1011053"/>
            <a:ext cx="213055" cy="5112791"/>
          </a:xfrm>
          <a:prstGeom prst="leftBrace"/>
          <a:solidFill>
            <a:srgbClr val="FFFFFF">
              <a:alpha val="0"/>
            </a:srgbClr>
          </a:solidFill>
          <a:ln w="19050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24" name="组合8"/>
          <p:cNvGrpSpPr/>
          <p:nvPr/>
        </p:nvGrpSpPr>
        <p:grpSpPr>
          <a:xfrm>
            <a:off x="-269948" y="54028"/>
            <a:ext cx="3174702" cy="748732"/>
            <a:chOff x="0" y="0"/>
            <a:chExt cx="3174702" cy="748732"/>
          </a:xfrm>
        </p:grpSpPr>
        <p:sp>
          <p:nvSpPr>
            <p:cNvPr id="25" name="形状9"/>
            <p:cNvSpPr txBox="1"/>
            <p:nvPr/>
          </p:nvSpPr>
          <p:spPr>
            <a:xfrm>
              <a:off x="350304" y="37132"/>
              <a:ext cx="2437952" cy="569385"/>
            </a:xfrm>
            <a:prstGeom prst="roundRect"/>
            <a:solidFill>
              <a:srgbClr val="FFFFD9">
                <a:alpha val="100000"/>
              </a:srgbClr>
            </a:solidFill>
            <a:ln w="25400">
              <a:solidFill>
                <a:srgbClr val="0099FF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6" name="文本8"/>
            <p:cNvSpPr txBox="1"/>
            <p:nvPr/>
          </p:nvSpPr>
          <p:spPr>
            <a:xfrm>
              <a:off x="0" y="0"/>
              <a:ext cx="3174702" cy="74873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3600"/>
                </a:lnSpc>
              </a:pPr>
              <a:r>
                <a:rPr lang="zh-CN" altLang="en-US" sz="3499" b="1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课堂小结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17" grpId="0" animBg="1"/>
      <p:bldP spid="2" grpId="0" animBg="1"/>
      <p:bldP spid="5" grpId="0" animBg="1"/>
      <p:bldP spid="8" grpId="0" animBg="1"/>
      <p:bldP spid="11" grpId="0" animBg="1"/>
      <p:bldP spid="14" grpId="0" animBg="1"/>
    </p:bldLst>
  </p:timing>
</p:sld>
</file>

<file path=ppt/slides/slide2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0" t="9317" r="0" b="0"/>
          <a:stretch>
            <a:fillRect/>
          </a:stretch>
        </p:blipFill>
        <p:spPr>
          <a:xfrm>
            <a:off x="2221897" y="581835"/>
            <a:ext cx="13515022" cy="6402343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662" y="2341226"/>
            <a:ext cx="3803590" cy="2177120"/>
          </a:xfrm>
          <a:prstGeom prst="rect">
            <a:avLst/>
          </a:prstGeom>
        </p:spPr>
      </p:pic>
      <p:sp>
        <p:nvSpPr>
          <p:cNvPr id="4" name="形状1"/>
          <p:cNvSpPr txBox="1"/>
          <p:nvPr/>
        </p:nvSpPr>
        <p:spPr>
          <a:xfrm>
            <a:off x="972807" y="686381"/>
            <a:ext cx="1561767" cy="494881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1"/>
          <p:cNvSpPr txBox="1"/>
          <p:nvPr/>
        </p:nvSpPr>
        <p:spPr>
          <a:xfrm>
            <a:off x="439817" y="577520"/>
            <a:ext cx="1588865" cy="71199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5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思考题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李老师</dc:creator>
  <dc:title>1216 相似三角形的判定</dc:title>
  <revision>1</revision>
  <dcterms:created xsi:type="dcterms:W3CDTF">2026-01-26T03:35:05.1773594Z</dcterms:created>
  <dcterms:modified xsi:type="dcterms:W3CDTF">2026-01-26T03:35:05.1773656Z</dcterms:modified>
  <lastModifiedBy>李老师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/>
  </op:property>
  <op:property fmtid="{D5CDD505-2E9C-101B-9397-08002B2CF9AE}" pid="5" name="EasiNoteDocumentName">
    <vt:lpwstr>1216 相似三角形的判定</vt:lpwstr>
  </op:property>
  <op:property fmtid="{D5CDD505-2E9C-101B-9397-08002B2CF9AE}" pid="6" name="EasiNoteAuthor">
    <vt:lpwstr>39f89cce3e664588ad1932ed3c94d622</vt:lpwstr>
  </op:property>
  <op:property fmtid="{D5CDD505-2E9C-101B-9397-08002B2CF9AE}" pid="7" name="EasiNoteUpstreamCoursewareInfo_0">
    <vt:lpwstr>65b85d91-2a86-458b-a55b-0da32e839196</vt:lpwstr>
  </op:property>
  <op:property fmtid="{D5CDD505-2E9C-101B-9397-08002B2CF9AE}" pid="8" name="EasiNoteUpstreamCoursewareInfo_1">
    <vt:lpwstr>dd41eb4c-c5da-4f9d-8701-80d70ef93a16</vt:lpwstr>
  </op:property>
  <op:property fmtid="{D5CDD505-2E9C-101B-9397-08002B2CF9AE}" pid="9" name="EasiNoteUpstreamCoursewareInfo_2">
    <vt:lpwstr>cc963542-6efd-43d9-b6fd-3c44e91fc90c</vt:lpwstr>
  </op:property>
</op:Properties>
</file>