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sldIdLst>
    <p:sldId id="339" r:id="rId2"/>
    <p:sldId id="340" r:id="rId3"/>
    <p:sldId id="274" r:id="rId4"/>
    <p:sldId id="283" r:id="rId5"/>
    <p:sldId id="282" r:id="rId6"/>
    <p:sldId id="284" r:id="rId7"/>
    <p:sldId id="256" r:id="rId8"/>
    <p:sldId id="257" r:id="rId9"/>
    <p:sldId id="259" r:id="rId10"/>
    <p:sldId id="285" r:id="rId11"/>
    <p:sldId id="297" r:id="rId12"/>
    <p:sldId id="345" r:id="rId13"/>
    <p:sldId id="344" r:id="rId14"/>
    <p:sldId id="262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6" r:id="rId25"/>
    <p:sldId id="267" r:id="rId26"/>
    <p:sldId id="295" r:id="rId27"/>
    <p:sldId id="268" r:id="rId28"/>
    <p:sldId id="270" r:id="rId29"/>
    <p:sldId id="347" r:id="rId30"/>
    <p:sldId id="296" r:id="rId31"/>
    <p:sldId id="343" r:id="rId32"/>
    <p:sldId id="336" r:id="rId33"/>
    <p:sldId id="338" r:id="rId34"/>
    <p:sldId id="260" r:id="rId35"/>
    <p:sldId id="317" r:id="rId36"/>
    <p:sldId id="318" r:id="rId37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6600"/>
    <a:srgbClr val="CC00FF"/>
    <a:srgbClr val="800000"/>
    <a:srgbClr val="0000FF"/>
    <a:srgbClr val="9900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howGuides="1">
      <p:cViewPr varScale="1">
        <p:scale>
          <a:sx n="74" d="100"/>
          <a:sy n="74" d="100"/>
        </p:scale>
        <p:origin x="342" y="42"/>
      </p:cViewPr>
      <p:guideLst>
        <p:guide orient="horz" pos="2159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833D0854-01B3-4112-A64E-ACBBBDB34669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71D898F5-36BD-446B-8C1E-7EDE7F782A2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680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2022/3/9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10.xml"/><Relationship Id="rId9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6CB65E62-6955-461D-8E05-1F79EC5EF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26" y="90935"/>
            <a:ext cx="3398568" cy="4981026"/>
          </a:xfr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0F2C6359-CB66-4488-ACD8-84F39611D6FA}"/>
              </a:ext>
            </a:extLst>
          </p:cNvPr>
          <p:cNvSpPr txBox="1"/>
          <p:nvPr/>
        </p:nvSpPr>
        <p:spPr>
          <a:xfrm>
            <a:off x="4100588" y="113412"/>
            <a:ext cx="7968156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/>
              </a:rPr>
              <a:t>         </a:t>
            </a:r>
            <a:r>
              <a:rPr lang="en-US" altLang="zh-CN" sz="2400" b="1" dirty="0">
                <a:effectLst/>
              </a:rPr>
              <a:t>2021</a:t>
            </a:r>
            <a:r>
              <a:rPr lang="zh-CN" altLang="en-US" sz="2400" b="1" dirty="0">
                <a:effectLst/>
              </a:rPr>
              <a:t>年，陈贝儿与团队从中国香港千里迢迢奔赴内地多个贫困地区，用镜头记录最真实的脱贫攻坚故事。其中包括交通、教育、企业等多方面的扶贫措施，最终纪录片</a:t>
            </a:r>
            <a:r>
              <a:rPr lang="en-US" altLang="zh-CN" sz="2400" b="1" dirty="0">
                <a:effectLst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effectLst/>
              </a:rPr>
              <a:t>无穷之路</a:t>
            </a:r>
            <a:r>
              <a:rPr lang="en-US" altLang="zh-CN" sz="2400" b="1" dirty="0">
                <a:effectLst/>
              </a:rPr>
              <a:t>》</a:t>
            </a:r>
            <a:r>
              <a:rPr lang="zh-CN" altLang="en-US" sz="2400" b="1" dirty="0">
                <a:effectLst/>
              </a:rPr>
              <a:t>大获好评。</a:t>
            </a:r>
            <a:endParaRPr lang="en-US" altLang="zh-CN" sz="2400" b="1" dirty="0">
              <a:effectLst/>
            </a:endParaRPr>
          </a:p>
          <a:p>
            <a:r>
              <a:rPr lang="zh-CN" altLang="en-US" sz="2400" b="1" dirty="0"/>
              <a:t>          </a:t>
            </a:r>
            <a:r>
              <a:rPr lang="zh-CN" altLang="en-US" sz="2400" b="1" dirty="0">
                <a:effectLst/>
              </a:rPr>
              <a:t>陈贝儿从小衣食无忧，生活水平都处于中上阶层，她对贫穷没什么概念。</a:t>
            </a:r>
            <a:br>
              <a:rPr lang="zh-CN" altLang="en-US" sz="2400" b="1" dirty="0">
                <a:effectLst/>
              </a:rPr>
            </a:br>
            <a:r>
              <a:rPr lang="zh-CN" altLang="en-US" sz="2400" b="1" dirty="0">
                <a:effectLst/>
              </a:rPr>
              <a:t>         </a:t>
            </a:r>
            <a:r>
              <a:rPr lang="zh-CN" altLang="en-US" sz="2400" b="1" dirty="0">
                <a:solidFill>
                  <a:srgbClr val="222222"/>
                </a:solidFill>
                <a:effectLst/>
              </a:rPr>
              <a:t>但是作为新闻工作者，当陈贝儿看到外国媒体对祖国有大量不实的报道，并且很多人都不相信中国能实现全面脱贫，内心的爱国情怀促使着她踏上一条“</a:t>
            </a:r>
            <a:r>
              <a:rPr lang="zh-CN" altLang="en-US" sz="2400" b="1" dirty="0">
                <a:solidFill>
                  <a:srgbClr val="FF0000"/>
                </a:solidFill>
                <a:effectLst/>
              </a:rPr>
              <a:t>无穷之路</a:t>
            </a:r>
            <a:r>
              <a:rPr lang="zh-CN" altLang="en-US" sz="2400" b="1" dirty="0">
                <a:solidFill>
                  <a:srgbClr val="222222"/>
                </a:solidFill>
                <a:effectLst/>
              </a:rPr>
              <a:t>”，来到四川等地一探究竟。</a:t>
            </a:r>
            <a:endParaRPr lang="en-US" altLang="zh-CN" sz="2400" b="1" dirty="0">
              <a:solidFill>
                <a:srgbClr val="222222"/>
              </a:solidFill>
              <a:effectLst/>
            </a:endParaRPr>
          </a:p>
          <a:p>
            <a:r>
              <a:rPr lang="zh-CN" altLang="en-US" sz="2400" b="1" dirty="0">
                <a:effectLst/>
              </a:rPr>
              <a:t>       五个月的实地采访中，陈贝儿翻越悬崖峭壁、体验贫困地区人民用绳索过江、一度因高原反应紧急住院，她历经千辛万苦，只为还原中国扶贫的真实面貌。</a:t>
            </a:r>
            <a:endParaRPr lang="zh-CN" altLang="en-US" sz="2400" b="1" dirty="0">
              <a:solidFill>
                <a:srgbClr val="222222"/>
              </a:solidFill>
              <a:effectLst/>
            </a:endParaRPr>
          </a:p>
          <a:p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0926F0F-8A50-497E-82A4-71498FDF7614}"/>
              </a:ext>
            </a:extLst>
          </p:cNvPr>
          <p:cNvSpPr txBox="1"/>
          <p:nvPr/>
        </p:nvSpPr>
        <p:spPr>
          <a:xfrm>
            <a:off x="335520" y="5473005"/>
            <a:ext cx="11711394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effectLst/>
              </a:rPr>
              <a:t>        从霓虹灯的丛林中转身，让双脚沾满泥土，借</a:t>
            </a:r>
            <a:r>
              <a:rPr lang="zh-CN" altLang="en-US" sz="2800" b="1" dirty="0">
                <a:solidFill>
                  <a:srgbClr val="FF0000"/>
                </a:solidFill>
                <a:effectLst/>
              </a:rPr>
              <a:t>溜索</a:t>
            </a:r>
            <a:r>
              <a:rPr lang="zh-CN" altLang="en-US" sz="2800" b="1" dirty="0">
                <a:effectLst/>
              </a:rPr>
              <a:t>穿过偏见，用钢梯超越了怀疑，一条无穷之路，记录着时代最美的风景。</a:t>
            </a:r>
            <a:endParaRPr lang="en-US" altLang="zh-CN" sz="2800" b="1" dirty="0">
              <a:effectLst/>
            </a:endParaRPr>
          </a:p>
          <a:p>
            <a:r>
              <a:rPr lang="en-US" altLang="zh-CN" sz="2800" b="1" dirty="0"/>
              <a:t>                                                           ——2021</a:t>
            </a:r>
            <a:r>
              <a:rPr lang="zh-CN" altLang="en-US" sz="2800" b="1" dirty="0"/>
              <a:t>感动中国年度人物陈贝儿颁奖词</a:t>
            </a:r>
          </a:p>
        </p:txBody>
      </p:sp>
    </p:spTree>
    <p:extLst>
      <p:ext uri="{BB962C8B-B14F-4D97-AF65-F5344CB8AC3E}">
        <p14:creationId xmlns:p14="http://schemas.microsoft.com/office/powerpoint/2010/main" val="356039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AC647B-3E48-45F2-A773-74C9DDB7D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96B1F01E-BADB-4D0C-8D00-F86D38CB1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3401" r="-7547" b="33199"/>
          <a:stretch/>
        </p:blipFill>
        <p:spPr>
          <a:xfrm>
            <a:off x="551538" y="148884"/>
            <a:ext cx="12025002" cy="6560232"/>
          </a:xfrm>
        </p:spPr>
      </p:pic>
    </p:spTree>
    <p:extLst>
      <p:ext uri="{BB962C8B-B14F-4D97-AF65-F5344CB8AC3E}">
        <p14:creationId xmlns:p14="http://schemas.microsoft.com/office/powerpoint/2010/main" val="1920335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61720" y="1316355"/>
            <a:ext cx="10337800" cy="301358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云南怒江大峡谷，被称为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东方大峡谷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。峡谷的东面是被称为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万瀑千湖之山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的碧罗雪山，西面是中缅边境千里边防的高黎贡山，谷底是奔腾咆哮的怒江。怒江没有船，惊涛怒浪上小船无法横渡，两岸居民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过江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，从前主要靠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溜索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桥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Administrator\桌面\timg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44" y="620766"/>
            <a:ext cx="10800899" cy="60770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7031528" y="1216174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前半部分</a:t>
            </a:r>
            <a:endParaRPr lang="zh-CN" altLang="en-US" sz="3600" strike="noStrike" cap="none" spc="0" noProof="1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Administrator\桌面\tim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26" y="332742"/>
            <a:ext cx="11376948" cy="6576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2863972" y="4226148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后半部分</a:t>
            </a:r>
            <a:endParaRPr lang="zh-CN" altLang="en-US" sz="3600" strike="noStrike" cap="none" spc="0" noProof="1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16" y="836784"/>
            <a:ext cx="6480539" cy="486401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91508" y="1556844"/>
            <a:ext cx="4561205" cy="3192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动物过溜索：用绳子缚住其四脚或者腰部，前半部，留有长绳由人携带或放于随身携带的竹筐，待到下半部分时，人和绳子先过，然后用力拉长绳，帮助动物过河。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C:\Documents and Settings\Administrator\桌面\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26" y="188730"/>
            <a:ext cx="11304942" cy="645325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1565524" y="14288"/>
            <a:ext cx="1706880" cy="1784013"/>
            <a:chOff x="41524" y="14288"/>
            <a:chExt cx="1706880" cy="1784013"/>
          </a:xfrm>
        </p:grpSpPr>
        <p:sp>
          <p:nvSpPr>
            <p:cNvPr id="7" name="矩形 6"/>
            <p:cNvSpPr/>
            <p:nvPr/>
          </p:nvSpPr>
          <p:spPr>
            <a:xfrm>
              <a:off x="41524" y="14288"/>
              <a:ext cx="1706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6000" strike="noStrike" cap="none" spc="0" noProof="1">
                  <a:ln w="11430"/>
                  <a:solidFill>
                    <a:srgbClr val="00B05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溜索</a:t>
              </a:r>
              <a:endPara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44724" y="1029951"/>
              <a:ext cx="1300480" cy="7683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4400" strike="noStrike" cap="none" spc="0" noProof="1">
                  <a:ln w="11430"/>
                  <a:solidFill>
                    <a:srgbClr val="FFC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阿城</a:t>
              </a:r>
              <a:endParaRPr lang="zh-CN" altLang="en-US" sz="44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文本框 4"/>
          <p:cNvSpPr txBox="1">
            <a:spLocks noChangeArrowheads="1"/>
          </p:cNvSpPr>
          <p:nvPr/>
        </p:nvSpPr>
        <p:spPr bwMode="auto">
          <a:xfrm>
            <a:off x="1833880" y="2068830"/>
            <a:ext cx="8959215" cy="3700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1.</a:t>
            </a: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能够把握文章情节脉络。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2.学会品味文章语言，体会语言风格。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3.</a:t>
            </a: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分析人物形象，理解对比、映衬等艺术手法，体会环境描写的作用。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194" name="AutoShape 14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195" name="AutoShape 16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85920" y="76215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学习目标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5" grpId="0" uiExpand="1" build="p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矩形 4"/>
          <p:cNvSpPr/>
          <p:nvPr/>
        </p:nvSpPr>
        <p:spPr>
          <a:xfrm>
            <a:off x="407526" y="1916874"/>
            <a:ext cx="612051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>
              <a:lnSpc>
                <a:spcPct val="120000"/>
              </a:lnSpc>
            </a:pP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阿城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原名钟阿城，生于北京，籍贯为重庆江津，中国当代作家。发表小说集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棋王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，获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年福建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中短篇小说选刊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优秀作品奖和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1983-1984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年全国优秀中篇小说奖。</a:t>
            </a:r>
          </a:p>
        </p:txBody>
      </p:sp>
      <p:pic>
        <p:nvPicPr>
          <p:cNvPr id="1925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6975" y="1842770"/>
            <a:ext cx="3564255" cy="4341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矩形 7"/>
          <p:cNvSpPr/>
          <p:nvPr/>
        </p:nvSpPr>
        <p:spPr>
          <a:xfrm>
            <a:off x="4611578" y="57148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8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关于阿城</a:t>
            </a:r>
            <a:endParaRPr lang="zh-CN" altLang="en-US" sz="6000" strike="noStrike" cap="none" spc="0" noProof="1">
              <a:ln w="11430"/>
              <a:solidFill>
                <a:srgbClr val="8000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1"/>
          <p:cNvSpPr txBox="1"/>
          <p:nvPr/>
        </p:nvSpPr>
        <p:spPr>
          <a:xfrm>
            <a:off x="2098675" y="1781493"/>
            <a:ext cx="7240588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阅读全文，并</a:t>
            </a:r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用一句话概括主要内容。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1" name="图片 3"/>
          <p:cNvPicPr>
            <a:picLocks noChangeAspect="1" noChangeArrowheads="1"/>
          </p:cNvPicPr>
          <p:nvPr/>
        </p:nvPicPr>
        <p:blipFill>
          <a:blip r:embed="rId2" cstate="print"/>
          <a:srcRect b="10022"/>
          <a:stretch>
            <a:fillRect/>
          </a:stretch>
        </p:blipFill>
        <p:spPr bwMode="auto">
          <a:xfrm>
            <a:off x="1775640" y="2518539"/>
            <a:ext cx="8496707" cy="40617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39862" y="11672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字词检测</a:t>
            </a:r>
            <a:endParaRPr lang="en-US" altLang="zh-CN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55580" y="908790"/>
            <a:ext cx="10440870" cy="45231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腮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sāi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坠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zhuì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呕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ǒu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跺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duò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桓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huán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涓涓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juān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探视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俯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身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fǔ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扭绞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niǔ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jiǎo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顷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刻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qǐng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寻思     拳打脚踢    千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钧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之力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jūn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战战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兢兢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jīng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</a:t>
            </a:r>
          </a:p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蓦地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mò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dì 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锱铢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zī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zhū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751C24E-C4BD-47B9-8E5E-6C23A2BE4A71}"/>
              </a:ext>
            </a:extLst>
          </p:cNvPr>
          <p:cNvSpPr txBox="1"/>
          <p:nvPr/>
        </p:nvSpPr>
        <p:spPr>
          <a:xfrm>
            <a:off x="2783724" y="5661186"/>
            <a:ext cx="2016168" cy="120032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顷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刻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qǐng</a:t>
            </a:r>
            <a:endParaRPr lang="en-US" altLang="zh-CN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  <a:p>
            <a:r>
              <a:rPr lang="zh-CN" altLang="en-US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倾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斜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qīng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en-US" sz="36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1"/>
          <p:cNvSpPr txBox="1"/>
          <p:nvPr/>
        </p:nvSpPr>
        <p:spPr>
          <a:xfrm>
            <a:off x="2098675" y="1781493"/>
            <a:ext cx="7240588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阅读全文，并</a:t>
            </a:r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用一句话概括主要内容。</a:t>
            </a:r>
          </a:p>
        </p:txBody>
      </p:sp>
      <p:sp>
        <p:nvSpPr>
          <p:cNvPr id="8" name="文本框 1"/>
          <p:cNvSpPr txBox="1"/>
          <p:nvPr/>
        </p:nvSpPr>
        <p:spPr>
          <a:xfrm>
            <a:off x="2640013" y="5697538"/>
            <a:ext cx="74866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2800"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马帮首领带领驮队和“我”一起溜索过怒江。</a:t>
            </a:r>
          </a:p>
        </p:txBody>
      </p:sp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1" name="图片 3"/>
          <p:cNvPicPr>
            <a:picLocks noChangeAspect="1" noChangeArrowheads="1"/>
          </p:cNvPicPr>
          <p:nvPr/>
        </p:nvPicPr>
        <p:blipFill>
          <a:blip r:embed="rId2" cstate="print"/>
          <a:srcRect b="10022"/>
          <a:stretch>
            <a:fillRect/>
          </a:stretch>
        </p:blipFill>
        <p:spPr bwMode="auto">
          <a:xfrm>
            <a:off x="3658781" y="2518540"/>
            <a:ext cx="4368649" cy="2838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798818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329858" y="90872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/>
            <a:r>
              <a:rPr lang="zh-CN" altLang="en-US" sz="6000" strike="noStrike" cap="none" spc="0" noProof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文章主旨</a:t>
            </a:r>
          </a:p>
        </p:txBody>
      </p:sp>
      <p:sp>
        <p:nvSpPr>
          <p:cNvPr id="4" name="矩形 3"/>
          <p:cNvSpPr/>
          <p:nvPr/>
        </p:nvSpPr>
        <p:spPr>
          <a:xfrm>
            <a:off x="1882775" y="2108200"/>
            <a:ext cx="8426450" cy="324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en-US" altLang="zh-CN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小说通过“我”的观察和感受，写了在怒江奇险的环境中，一群马帮汉子过江溜索的经历，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赞扬了原始、野性的阳刚之美，赞美了不惧困难、勇往直前的乐观向上的人生态度。</a:t>
            </a:r>
          </a:p>
        </p:txBody>
      </p:sp>
    </p:spTree>
    <p:extLst>
      <p:ext uri="{BB962C8B-B14F-4D97-AF65-F5344CB8AC3E}">
        <p14:creationId xmlns:p14="http://schemas.microsoft.com/office/powerpoint/2010/main" val="18699901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5"/>
          <p:cNvSpPr/>
          <p:nvPr/>
        </p:nvSpPr>
        <p:spPr>
          <a:xfrm>
            <a:off x="724376" y="1273533"/>
            <a:ext cx="9139238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这篇小说有哪些人物？谁才是文章的主人公？</a:t>
            </a:r>
          </a:p>
        </p:txBody>
      </p:sp>
      <p:sp>
        <p:nvSpPr>
          <p:cNvPr id="8" name="矩形 7"/>
          <p:cNvSpPr/>
          <p:nvPr/>
        </p:nvSpPr>
        <p:spPr>
          <a:xfrm>
            <a:off x="191508" y="5805198"/>
            <a:ext cx="12169014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83977" name="Picture 9" descr="http://thumbs.dreamstime.com/x/none-41945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687" y="2464142"/>
            <a:ext cx="2090738" cy="272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19502" y="4471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71748" y="4030441"/>
            <a:ext cx="2418080" cy="7683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驮队首领</a:t>
            </a:r>
            <a:endParaRPr lang="zh-CN" altLang="en-US" sz="44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06D6ED63-0887-4C00-A519-8500FD8DB966}"/>
              </a:ext>
            </a:extLst>
          </p:cNvPr>
          <p:cNvSpPr/>
          <p:nvPr/>
        </p:nvSpPr>
        <p:spPr>
          <a:xfrm>
            <a:off x="-240528" y="1994298"/>
            <a:ext cx="9139238" cy="19389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</a:t>
            </a:r>
            <a:endParaRPr lang="en-US" altLang="zh-CN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首先溜索的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精瘦短小汉子</a:t>
            </a:r>
            <a:endParaRPr lang="en-US" altLang="zh-CN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驮队的首领</a:t>
            </a:r>
            <a:endParaRPr lang="en-US" altLang="zh-CN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驮队中的其他人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5" grpId="0"/>
      <p:bldP spid="8" grpId="0"/>
      <p:bldP spid="11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23544" y="17053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-312534" y="1272084"/>
            <a:ext cx="12313026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6147"/>
          <p:cNvSpPr txBox="1"/>
          <p:nvPr/>
        </p:nvSpPr>
        <p:spPr>
          <a:xfrm>
            <a:off x="983574" y="2492922"/>
            <a:ext cx="91344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首领也只是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懒懒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地说是怒江，要过溜索了（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稳稳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坐在马上，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笑一笑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</p:txBody>
      </p:sp>
      <p:sp>
        <p:nvSpPr>
          <p:cNvPr id="6" name="文本框 6147"/>
          <p:cNvSpPr txBox="1"/>
          <p:nvPr/>
        </p:nvSpPr>
        <p:spPr>
          <a:xfrm>
            <a:off x="263514" y="4571186"/>
            <a:ext cx="10872906" cy="10147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“懒懒”“稳稳”“笑一笑”，与“我”和牛的恐惧形成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对比</a:t>
            </a: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，衬托出领队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从容不迫、胸有成竹</a:t>
            </a: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的性格。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7526" y="19050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5362" name="矩形 3"/>
          <p:cNvSpPr/>
          <p:nvPr/>
        </p:nvSpPr>
        <p:spPr>
          <a:xfrm>
            <a:off x="263514" y="1440830"/>
            <a:ext cx="11520960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251350" y="2404110"/>
            <a:ext cx="10813064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首领缓缓移下马，拐着腿走到索前，举手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敲一敲那索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</p:txBody>
      </p:sp>
      <p:sp>
        <p:nvSpPr>
          <p:cNvPr id="8" name="文本框 6147"/>
          <p:cNvSpPr txBox="1"/>
          <p:nvPr/>
        </p:nvSpPr>
        <p:spPr>
          <a:xfrm>
            <a:off x="623544" y="4077054"/>
            <a:ext cx="10944912" cy="11988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溜索前领队下马用手“敲一敲那索”，体现了他</a:t>
            </a:r>
            <a:r>
              <a:rPr lang="zh-CN" altLang="zh-CN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细心、认真、负责</a:t>
            </a:r>
            <a:r>
              <a:rPr lang="zh-CN" altLang="zh-CN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的性格特征。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7526" y="11672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6386" name="矩形 3"/>
          <p:cNvSpPr/>
          <p:nvPr/>
        </p:nvSpPr>
        <p:spPr>
          <a:xfrm>
            <a:off x="119502" y="1426411"/>
            <a:ext cx="12313026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6147"/>
          <p:cNvSpPr txBox="1"/>
          <p:nvPr/>
        </p:nvSpPr>
        <p:spPr>
          <a:xfrm>
            <a:off x="479532" y="2564928"/>
            <a:ext cx="11592966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（我）战战兢兢跨上角框，首领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吼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一声：“往下看不得，命在天上！”（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</p:txBody>
      </p:sp>
      <p:sp>
        <p:nvSpPr>
          <p:cNvPr id="10" name="文本框 6147"/>
          <p:cNvSpPr txBox="1"/>
          <p:nvPr/>
        </p:nvSpPr>
        <p:spPr>
          <a:xfrm>
            <a:off x="47496" y="4365078"/>
            <a:ext cx="12025002" cy="11988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带“我”溜索时提醒“我”不要看下面，体现了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认真负责、关爱部下</a:t>
            </a: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的性格特点</a:t>
            </a:r>
            <a:r>
              <a:rPr lang="zh-CN" altLang="zh-CN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5520" y="33369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7410" name="矩形 3"/>
          <p:cNvSpPr/>
          <p:nvPr/>
        </p:nvSpPr>
        <p:spPr>
          <a:xfrm>
            <a:off x="-7476" y="1617980"/>
            <a:ext cx="12199475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119502" y="2636934"/>
            <a:ext cx="12072498" cy="116897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猛听得空中一声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呼哨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，尖得直入脑髓，腰背颤一下。回身却见首领早已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飞到索头，抽身跃下，拐着腿弹一弹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，走到汉子们跟前。（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</p:txBody>
      </p:sp>
      <p:sp>
        <p:nvSpPr>
          <p:cNvPr id="8" name="文本框 6147"/>
          <p:cNvSpPr txBox="1"/>
          <p:nvPr/>
        </p:nvSpPr>
        <p:spPr>
          <a:xfrm>
            <a:off x="1918336" y="4797114"/>
            <a:ext cx="6721475" cy="61497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zh-CN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表现出领队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英雄气概</a:t>
            </a: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粗犷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豪迈</a:t>
            </a:r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的性格</a:t>
            </a:r>
            <a:endParaRPr lang="zh-CN" altLang="zh-CN" sz="3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63514" y="18873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8434" name="矩形 3"/>
          <p:cNvSpPr/>
          <p:nvPr/>
        </p:nvSpPr>
        <p:spPr>
          <a:xfrm>
            <a:off x="47496" y="1412832"/>
            <a:ext cx="11443430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147" name="Picture 3" descr="C:\Documents and Settings\Administrator\桌面\timg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496" y="2564928"/>
            <a:ext cx="4968875" cy="280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5879982" y="2446817"/>
            <a:ext cx="4104005" cy="445397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首领是一个</a:t>
            </a:r>
            <a:endParaRPr lang="en-US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认真负责、</a:t>
            </a:r>
            <a:endParaRPr lang="en-US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关爱他人、</a:t>
            </a:r>
            <a:endParaRPr lang="en-US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身手非凡、</a:t>
            </a:r>
            <a:endParaRPr lang="en-US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从容不迫、</a:t>
            </a:r>
            <a:endParaRPr lang="en-US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具有领袖气质的人。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40140" y="40352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502" y="1296596"/>
            <a:ext cx="11736978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</a:t>
            </a:r>
            <a:r>
              <a:rPr lang="zh-CN" altLang="zh-CN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描写环境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的语句，分析这些语句的表达作用。</a:t>
            </a:r>
          </a:p>
        </p:txBody>
      </p:sp>
      <p:sp>
        <p:nvSpPr>
          <p:cNvPr id="6" name="矩形 5"/>
          <p:cNvSpPr/>
          <p:nvPr/>
        </p:nvSpPr>
        <p:spPr>
          <a:xfrm>
            <a:off x="407526" y="2311326"/>
            <a:ext cx="11592966" cy="184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zh-CN" sz="30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万丈绝壁飞快垂下去</a:t>
            </a:r>
            <a:r>
              <a:rPr lang="zh-CN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，马帮原来就在这壁顶上</a:t>
            </a:r>
            <a:r>
              <a:rPr lang="en-US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r>
              <a:rPr lang="zh-CN" altLang="en-US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5</a:t>
            </a:r>
            <a:r>
              <a:rPr lang="zh-CN" altLang="en-US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段）</a:t>
            </a:r>
            <a:endParaRPr lang="en-US" altLang="zh-CN" sz="3000" b="1" strike="noStrike" noProof="1"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fontAlgn="auto">
              <a:lnSpc>
                <a:spcPct val="130000"/>
              </a:lnSpc>
            </a:pPr>
            <a:r>
              <a:rPr lang="zh-CN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怒江自西北天际亮亮而来，深远</a:t>
            </a:r>
            <a:r>
              <a:rPr lang="zh-CN" altLang="zh-CN" sz="30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似涓涓细流，隐隐喧声腾上来</a:t>
            </a:r>
            <a:r>
              <a:rPr lang="zh-CN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，着</a:t>
            </a:r>
            <a:r>
              <a:rPr lang="zh-CN" altLang="zh-CN" sz="30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一派森气</a:t>
            </a:r>
            <a:r>
              <a:rPr lang="zh-CN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。俯望那江，蓦地心中一颤，惨叫一声。</a:t>
            </a:r>
            <a:r>
              <a:rPr lang="zh-CN" altLang="en-US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6</a:t>
            </a:r>
            <a:r>
              <a:rPr lang="zh-CN" altLang="en-US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段</a:t>
            </a:r>
            <a:r>
              <a:rPr lang="zh-CN" altLang="en-US" sz="30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3000" b="1" strike="noStrike" noProof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47646" y="1739556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视觉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984324" y="2567011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听觉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55880" y="3915233"/>
            <a:ext cx="2214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心理描写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1688" y="4797114"/>
            <a:ext cx="11096768" cy="206210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200" b="1" strike="noStrike" noProof="1">
                <a:latin typeface="Calibri" panose="020F0502020204030204"/>
                <a:ea typeface="华文楷体" panose="02010600040101010101" pitchFamily="2" charset="-122"/>
                <a:cs typeface="Calibri" panose="020F0502020204030204"/>
              </a:rPr>
              <a:t>❶</a:t>
            </a:r>
            <a:r>
              <a:rPr lang="zh-CN" altLang="zh-CN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视觉描写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和</a:t>
            </a:r>
            <a:r>
              <a:rPr lang="zh-CN" altLang="zh-CN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听觉描写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相结合，写出了怒江峡谷壁顶孤悬、</a:t>
            </a:r>
            <a:r>
              <a:rPr lang="zh-CN" altLang="zh-CN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高峻、险恶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的特点，</a:t>
            </a:r>
            <a:r>
              <a:rPr lang="zh-CN" altLang="en-US" sz="3200" b="1" strike="noStrike" noProof="1">
                <a:latin typeface="+mn-lt"/>
                <a:ea typeface="华文楷体" panose="02010600040101010101" pitchFamily="2" charset="-122"/>
                <a:cs typeface="Calibri" panose="020F0502020204030204"/>
              </a:rPr>
              <a:t>❷ </a:t>
            </a:r>
            <a:r>
              <a:rPr lang="en-US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一派森气</a:t>
            </a:r>
            <a:r>
              <a:rPr lang="en-US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蓦地心中一颤</a:t>
            </a:r>
            <a:r>
              <a:rPr lang="en-US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等</a:t>
            </a:r>
            <a:r>
              <a:rPr lang="zh-CN" altLang="zh-CN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心理描写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充分抒发了</a:t>
            </a:r>
            <a:r>
              <a:rPr lang="en-US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我</a:t>
            </a:r>
            <a:r>
              <a:rPr lang="en-US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初次直面峡谷时的</a:t>
            </a:r>
            <a:r>
              <a:rPr lang="zh-CN" altLang="zh-CN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震颤、惊恐之情</a:t>
            </a:r>
            <a:r>
              <a:rPr lang="zh-CN" altLang="zh-CN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，让读者如临其境。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904234" y="-23766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0738" y="2348910"/>
            <a:ext cx="11016918" cy="267765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早卧在地下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两眼哀哀地慢慢眨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。两个汉子拽起一条牛，骂着赶到索头。那牛软下去，淌出两滴泪，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大眼失了神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皮肉开始抖起来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。汉子们缚了它的四蹄，挂在角框上，又将绳扣住框，发一声喊，猛力一推。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牛嘴咧开，叫不出声，皮肉抖得模糊一层，屎尿尽数撒泄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过了索子一多半，那边的汉子们用力飞快地收绳，牛倒垂着，升到对岸。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7556" y="5497939"/>
            <a:ext cx="10080840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逼真地描写出牛溜索前后惊恐失态之状，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烘托出峡谷的险恶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；而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这些牛们又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反衬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出这些赶牛溜索的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汉子们的沉着、果断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9D1AF73-4750-4DDB-B253-130561C70301}"/>
              </a:ext>
            </a:extLst>
          </p:cNvPr>
          <p:cNvSpPr/>
          <p:nvPr/>
        </p:nvSpPr>
        <p:spPr>
          <a:xfrm>
            <a:off x="-12118" y="1115939"/>
            <a:ext cx="11736978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</a:t>
            </a:r>
            <a:r>
              <a:rPr lang="zh-CN" altLang="zh-CN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描写</a:t>
            </a:r>
            <a:r>
              <a:rPr lang="zh-CN" altLang="en-US" sz="3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的语句，分析这些语句的表达作用。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80562" y="7913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1568" y="2420916"/>
            <a:ext cx="9144000" cy="203446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牛们终于又上了驮，铃铛朗朗响着，</a:t>
            </a:r>
            <a:r>
              <a:rPr lang="zh-CN" altLang="zh-CN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急急地要离开这里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。上得马上，才觉出一身黏汗，风吹得身子抖起来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顺风扩一扩腮，出一口长气，又觉出闷雷原来一直响着。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25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9532" y="4725108"/>
            <a:ext cx="11232936" cy="107378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>
              <a:lnSpc>
                <a:spcPct val="114000"/>
              </a:lnSpc>
            </a:pP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牛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们溜索后急急地要离开峡谷边显示出它们仍然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惊魂未定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，这里从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侧面烘托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出怒江峡谷非同寻常的</a:t>
            </a: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险恶</a:t>
            </a:r>
            <a:r>
              <a:rPr lang="zh-CN" altLang="zh-CN" sz="28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8123" y="297261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5520" y="1628850"/>
            <a:ext cx="115209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第一段：“首领也不多说，用小腿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磕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了一下马”，这里的“磕”能不能换成“打”？为什么？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8761" y="3070983"/>
            <a:ext cx="9139239" cy="101473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品析词语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❶解释词语意思❷用在句中表示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❸体现了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❹而“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X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”字没有这样的表达效果，所以不能换</a:t>
            </a:r>
            <a:endParaRPr lang="zh-CN" altLang="zh-CN" sz="3000" b="1" strike="noStrike" noProof="1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9532" y="4581096"/>
            <a:ext cx="10872906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❶ 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“磕”的意思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是“轻敲、轻打”❷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用在句中表示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首领用小腿轻轻敲打了一下马❸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表现了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首领和马的默契关系和对马的怜爱，也写出了首领对马的熟练驾驭❹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而“打”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没有这样的表达效果，所以不能换。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0110" y="7202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3514" y="1086754"/>
            <a:ext cx="11232936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第五段：写峡谷的陡峭：“万丈绝壁飞快垂下去”“绝壁”本来是静止的，作者却用了一个“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飞快地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”，这是什么手法，有什么作用？</a:t>
            </a:r>
          </a:p>
        </p:txBody>
      </p:sp>
      <p:sp>
        <p:nvSpPr>
          <p:cNvPr id="3" name="矩形 2"/>
          <p:cNvSpPr/>
          <p:nvPr/>
        </p:nvSpPr>
        <p:spPr>
          <a:xfrm>
            <a:off x="308134" y="2852952"/>
            <a:ext cx="7732027" cy="16499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3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化静为动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：赋予绝壁以动态感，</a:t>
            </a:r>
            <a:r>
              <a:rPr lang="zh-CN" altLang="en-US" sz="2800" b="1" dirty="0">
                <a:latin typeface="Calibri" panose="020F0502020204030204" charset="0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有力地表现了峡谷的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深邃陡峭的特点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，让人触目惊心，</a:t>
            </a:r>
            <a:r>
              <a:rPr lang="zh-CN" altLang="en-US" sz="2800" b="1" dirty="0"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为后文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写牛马的胆怯做了有力的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铺垫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pic>
        <p:nvPicPr>
          <p:cNvPr id="8194" name="Picture 2" descr="C:\Documents and Settings\Administrator\桌面\tim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99584" y="2047004"/>
            <a:ext cx="3240270" cy="45649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68522" y="-15208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5434" y="925689"/>
            <a:ext cx="11529409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小说写汉子过溜索的动作，三次使用“小”字，找出来仔细体会“小”字的妙处。</a:t>
            </a:r>
          </a:p>
        </p:txBody>
      </p:sp>
      <p:sp>
        <p:nvSpPr>
          <p:cNvPr id="2" name="矩形 1"/>
          <p:cNvSpPr/>
          <p:nvPr/>
        </p:nvSpPr>
        <p:spPr>
          <a:xfrm>
            <a:off x="119502" y="2065056"/>
            <a:ext cx="12097008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第一次：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写精瘦的汉子“脚一用力，飞身离岸，嗖的一下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0855" y="2746309"/>
            <a:ext cx="90932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第二次：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“三个汉子一个一个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14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496" y="3488572"/>
            <a:ext cx="12097008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第三次：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“之后是运驮子，就玩一般了。这岸边的汉子们也一个接一个飞身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过去”。（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17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699" y="4691574"/>
            <a:ext cx="12222295" cy="18317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indent="719455" fontAlgn="auto">
              <a:lnSpc>
                <a:spcPct val="120000"/>
              </a:lnSpc>
            </a:pPr>
            <a:r>
              <a:rPr lang="zh-CN" altLang="en-US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这几个“小”字，将人在溜索之上，快速划过怒江峡谷时，</a:t>
            </a:r>
            <a:r>
              <a:rPr lang="zh-CN" altLang="en-US" sz="32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人愈来愈小的视觉感受和情状传神地表现出来</a:t>
            </a:r>
            <a:r>
              <a:rPr lang="zh-CN" altLang="en-US" sz="3200" b="1" strike="noStrike" noProof="1">
                <a:latin typeface="华文楷体" panose="02010600040101010101" pitchFamily="2" charset="-122"/>
                <a:ea typeface="华文楷体" panose="02010600040101010101" pitchFamily="2" charset="-122"/>
              </a:rPr>
              <a:t>，体现了作者对语言运用的精妙。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  <p:bldP spid="4" grpId="0"/>
      <p:bldP spid="1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447946" y="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3514" y="1014730"/>
            <a:ext cx="11592966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段：“铃铛们又慌慌响起来，马帮如极稠的粥，慢慢流向那个山口”请从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修辞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的角度对这句话加以分析。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19952" y="2982595"/>
            <a:ext cx="5976498" cy="173278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运用了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比喻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的修辞手法，将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前行的马帮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比作“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极稠的粥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”，形象写出了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马帮前行速度极慢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的状态。</a:t>
            </a:r>
          </a:p>
        </p:txBody>
      </p:sp>
      <p:pic>
        <p:nvPicPr>
          <p:cNvPr id="92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8" y="2636934"/>
            <a:ext cx="4896408" cy="331979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3529" y="4082070"/>
            <a:ext cx="11304942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运用了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比喻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的修辞手法，将“万丈下的怒江”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比作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“一股尿水，细细流着”看似粗俗，实则形象逼真。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既写出了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马帮汉子们俯瞰万丈峡谷之下的怒江情景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也表现了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马帮汉子的豪放粗野的个性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479532" y="1731645"/>
            <a:ext cx="11376948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首领与两个汉子走到绝壁前，扯下裤腰，弯弯地撒出一道尿，落下不到几尺，就被风吹得散开，顺峡向东南飘走。万丈下的怒江，倒像是一股尿水，细细流着”请从修辞的角度对这句话加以分析。（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23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2554" y="1628850"/>
            <a:ext cx="11088924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小说第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段写“我”在怒江峡谷前的紧张畏惧；第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18-22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段写“我”溜索的具体过程，纵观全文，是什么表现手法？“我”在文章中有什么作用？</a:t>
            </a:r>
          </a:p>
        </p:txBody>
      </p:sp>
      <p:sp>
        <p:nvSpPr>
          <p:cNvPr id="6" name="矩形 5"/>
          <p:cNvSpPr/>
          <p:nvPr/>
        </p:nvSpPr>
        <p:spPr>
          <a:xfrm>
            <a:off x="1199592" y="3707274"/>
            <a:ext cx="859790" cy="2326640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>
                <a:ln w="11430"/>
                <a:solidFill>
                  <a:srgbClr val="0066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对比反衬</a:t>
            </a:r>
            <a:endParaRPr lang="zh-CN" altLang="en-US" sz="4400" strike="noStrike" cap="none" spc="0" noProof="1">
              <a:ln w="11430"/>
              <a:solidFill>
                <a:srgbClr val="0066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11718" y="3501006"/>
            <a:ext cx="9072756" cy="14873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以“我”在怒江峡谷前的紧张畏惧和溜索时的“战战兢兢”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反衬出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首领和汉子们的身手矫健、无所畏惧。</a:t>
            </a:r>
            <a:endParaRPr lang="en-US" altLang="zh-CN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 charset="0"/>
                <a:ea typeface="华文楷体" panose="02010600040101010101" pitchFamily="2" charset="-122"/>
              </a:rPr>
              <a:t>❷通过“我”的视角记叙，使事件和感受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华文楷体" panose="02010600040101010101" pitchFamily="2" charset="-122"/>
              </a:rPr>
              <a:t>更真实</a:t>
            </a:r>
            <a:r>
              <a:rPr lang="zh-CN" altLang="en-US" sz="2800" b="1" dirty="0">
                <a:solidFill>
                  <a:srgbClr val="006600"/>
                </a:solidFill>
                <a:latin typeface="Calibri" panose="020F0502020204030204" charset="0"/>
                <a:ea typeface="华文楷体" panose="02010600040101010101" pitchFamily="2" charset="-122"/>
              </a:rPr>
              <a:t>。</a:t>
            </a:r>
            <a:endParaRPr lang="zh-CN" altLang="en-US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C:\Documents and Settings\Administrator\桌面\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14" y="764778"/>
            <a:ext cx="5256438" cy="5832486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1565524" y="14288"/>
            <a:ext cx="1706880" cy="1784013"/>
            <a:chOff x="41524" y="14288"/>
            <a:chExt cx="1706880" cy="1784013"/>
          </a:xfrm>
        </p:grpSpPr>
        <p:sp>
          <p:nvSpPr>
            <p:cNvPr id="7" name="矩形 6"/>
            <p:cNvSpPr/>
            <p:nvPr/>
          </p:nvSpPr>
          <p:spPr>
            <a:xfrm>
              <a:off x="41524" y="14288"/>
              <a:ext cx="1706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6000" strike="noStrike" cap="none" spc="0" noProof="1">
                  <a:ln w="11430"/>
                  <a:solidFill>
                    <a:srgbClr val="00B05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溜索</a:t>
              </a:r>
              <a:endPara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44724" y="1029951"/>
              <a:ext cx="1300480" cy="7683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4400" strike="noStrike" cap="none" spc="0" noProof="1">
                  <a:ln w="11430"/>
                  <a:solidFill>
                    <a:srgbClr val="FFC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阿城</a:t>
              </a:r>
              <a:endParaRPr lang="zh-CN" altLang="en-US" sz="44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CFC93DCA-FB61-4C66-A51C-EE734C936E41}"/>
              </a:ext>
            </a:extLst>
          </p:cNvPr>
          <p:cNvSpPr/>
          <p:nvPr/>
        </p:nvSpPr>
        <p:spPr>
          <a:xfrm>
            <a:off x="3863814" y="14288"/>
            <a:ext cx="85331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这篇小说的特色还有哪些？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3EE670D-E3F8-4FF8-BD25-C7E3751B5C34}"/>
              </a:ext>
            </a:extLst>
          </p:cNvPr>
          <p:cNvSpPr txBox="1"/>
          <p:nvPr/>
        </p:nvSpPr>
        <p:spPr>
          <a:xfrm>
            <a:off x="6096000" y="1798301"/>
            <a:ext cx="52564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/>
              <a:t>1.</a:t>
            </a:r>
            <a:r>
              <a:rPr lang="zh-CN" altLang="en-US" sz="4000" b="1" dirty="0"/>
              <a:t>“我”的缺失？</a:t>
            </a:r>
            <a:endParaRPr lang="en-US" altLang="zh-CN" sz="4000" b="1" dirty="0"/>
          </a:p>
          <a:p>
            <a:r>
              <a:rPr lang="en-US" altLang="zh-CN" sz="4000" b="1" dirty="0"/>
              <a:t>2.</a:t>
            </a:r>
            <a:r>
              <a:rPr lang="zh-CN" altLang="en-US" sz="4000" b="1" dirty="0"/>
              <a:t>散文化的小说：</a:t>
            </a:r>
            <a:endParaRPr lang="en-US" altLang="zh-CN" sz="4000" b="1" dirty="0"/>
          </a:p>
          <a:p>
            <a:r>
              <a:rPr lang="zh-CN" altLang="en-US" sz="4000" b="1" dirty="0"/>
              <a:t>   重描写，轻情节</a:t>
            </a:r>
            <a:endParaRPr lang="en-US" altLang="zh-CN" sz="4000" b="1" dirty="0"/>
          </a:p>
          <a:p>
            <a:r>
              <a:rPr lang="en-US" altLang="zh-CN" sz="4000" b="1" dirty="0"/>
              <a:t>3.</a:t>
            </a:r>
            <a:r>
              <a:rPr lang="zh-CN" altLang="en-US" sz="4000" b="1" dirty="0"/>
              <a:t>遣词：文白交杂</a:t>
            </a:r>
            <a:endParaRPr lang="en-US" altLang="zh-CN" sz="4000" b="1" dirty="0"/>
          </a:p>
          <a:p>
            <a:r>
              <a:rPr lang="zh-CN" altLang="en-US" sz="4000" b="1" dirty="0"/>
              <a:t>    造句：简而不寡</a:t>
            </a:r>
            <a:endParaRPr lang="en-US" altLang="zh-CN" sz="4000" b="1" dirty="0"/>
          </a:p>
          <a:p>
            <a:r>
              <a:rPr lang="en-US" altLang="zh-CN" sz="4000" b="1" dirty="0"/>
              <a:t>……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2983631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329858" y="90872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/>
            <a:r>
              <a:rPr lang="zh-CN" altLang="en-US" sz="6000" strike="noStrike" cap="none" spc="0" noProof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文章主旨</a:t>
            </a:r>
          </a:p>
        </p:txBody>
      </p:sp>
      <p:sp>
        <p:nvSpPr>
          <p:cNvPr id="4" name="矩形 3"/>
          <p:cNvSpPr/>
          <p:nvPr/>
        </p:nvSpPr>
        <p:spPr>
          <a:xfrm>
            <a:off x="1882775" y="2108200"/>
            <a:ext cx="8426450" cy="324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en-US" altLang="zh-CN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小说通过“我”的观察和感受，写了在怒江奇险的环境中，一群马帮汉子过江溜索的经历，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赞扬了原始、野性的阳刚之美，赞美了不惧困难、勇往直前的乐观向上的人生态度。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A9F3DA07-77F8-4449-94C9-B42A8FEE081B}"/>
              </a:ext>
            </a:extLst>
          </p:cNvPr>
          <p:cNvSpPr txBox="1"/>
          <p:nvPr/>
        </p:nvSpPr>
        <p:spPr>
          <a:xfrm>
            <a:off x="407526" y="1988880"/>
            <a:ext cx="10872906" cy="4542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第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集 </a:t>
            </a:r>
            <a:r>
              <a:rPr lang="en-US" altLang="zh-CN" sz="2800" b="1" dirty="0"/>
              <a:t>- </a:t>
            </a:r>
            <a:r>
              <a:rPr lang="zh-CN" altLang="en-US" sz="2800" b="1" dirty="0"/>
              <a:t>交通基建扶贫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      </a:t>
            </a:r>
            <a:r>
              <a:rPr lang="zh-CN" altLang="en-US" sz="2800" b="1" dirty="0"/>
              <a:t>中国青藏高原南部有几条巨大山脉，大峡谷之下就是怒江，由云南境内直通到西藏。 自古以来，这里建有百多条“</a:t>
            </a:r>
            <a:r>
              <a:rPr lang="zh-CN" altLang="en-US" sz="2800" b="1" dirty="0">
                <a:solidFill>
                  <a:srgbClr val="FF0000"/>
                </a:solidFill>
              </a:rPr>
              <a:t>溜索</a:t>
            </a:r>
            <a:r>
              <a:rPr lang="zh-CN" altLang="en-US" sz="2800" b="1" dirty="0"/>
              <a:t>”，沿江两岸居民靠“</a:t>
            </a:r>
            <a:r>
              <a:rPr lang="zh-CN" altLang="en-US" sz="2800" b="1" dirty="0">
                <a:solidFill>
                  <a:srgbClr val="FF0000"/>
                </a:solidFill>
              </a:rPr>
              <a:t>溜索</a:t>
            </a:r>
            <a:r>
              <a:rPr lang="zh-CN" altLang="en-US" sz="2800" b="1" dirty="0"/>
              <a:t>”到对岸。</a:t>
            </a:r>
            <a:r>
              <a:rPr lang="en-US" altLang="zh-CN" sz="2800" b="1" dirty="0"/>
              <a:t>2016</a:t>
            </a:r>
            <a:r>
              <a:rPr lang="zh-CN" altLang="en-US" sz="2800" b="1" dirty="0"/>
              <a:t>年底，怒江州在全省率先完成所有三十六座“溜索改桥”工程项目，标志着“溜索”这一古老的交通工具成为历史。 此后居民安心过桥。“</a:t>
            </a:r>
            <a:r>
              <a:rPr lang="zh-CN" altLang="en-US" sz="2800" b="1" dirty="0">
                <a:solidFill>
                  <a:srgbClr val="FF0000"/>
                </a:solidFill>
              </a:rPr>
              <a:t>溜索</a:t>
            </a:r>
            <a:r>
              <a:rPr lang="zh-CN" altLang="en-US" sz="2800" b="1" dirty="0"/>
              <a:t>”这种古老交通工具，亦完成了它的历史任务。‎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4B95D4C-2436-4B60-B2FE-4E0E5373253E}"/>
              </a:ext>
            </a:extLst>
          </p:cNvPr>
          <p:cNvSpPr txBox="1"/>
          <p:nvPr/>
        </p:nvSpPr>
        <p:spPr>
          <a:xfrm>
            <a:off x="335520" y="332742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/>
              <a:t>《</a:t>
            </a:r>
            <a:r>
              <a:rPr lang="zh-CN" altLang="en-US" sz="4000" b="1" dirty="0"/>
              <a:t>无穷之路</a:t>
            </a:r>
            <a:r>
              <a:rPr lang="en-US" altLang="zh-CN" sz="4000" b="1" dirty="0"/>
              <a:t>》</a:t>
            </a:r>
            <a:r>
              <a:rPr lang="zh-CN" altLang="en-US" sz="4000" b="1" dirty="0"/>
              <a:t>第三集</a:t>
            </a:r>
          </a:p>
        </p:txBody>
      </p:sp>
    </p:spTree>
    <p:extLst>
      <p:ext uri="{BB962C8B-B14F-4D97-AF65-F5344CB8AC3E}">
        <p14:creationId xmlns:p14="http://schemas.microsoft.com/office/powerpoint/2010/main" val="1787776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女2疑问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rcRect l="30218"/>
          <a:stretch>
            <a:fillRect/>
          </a:stretch>
        </p:blipFill>
        <p:spPr>
          <a:xfrm>
            <a:off x="9334500" y="3990340"/>
            <a:ext cx="1691640" cy="2390775"/>
          </a:xfrm>
          <a:prstGeom prst="rect">
            <a:avLst/>
          </a:prstGeom>
        </p:spPr>
      </p:pic>
      <p:sp>
        <p:nvSpPr>
          <p:cNvPr id="5" name="云形标注 4"/>
          <p:cNvSpPr/>
          <p:nvPr>
            <p:custDataLst>
              <p:tags r:id="rId2"/>
            </p:custDataLst>
          </p:nvPr>
        </p:nvSpPr>
        <p:spPr>
          <a:xfrm flipH="1">
            <a:off x="852170" y="1283260"/>
            <a:ext cx="9777730" cy="2707080"/>
          </a:xfrm>
          <a:prstGeom prst="cloudCallout">
            <a:avLst>
              <a:gd name="adj1" fmla="val -34697"/>
              <a:gd name="adj2" fmla="val 58052"/>
            </a:avLst>
          </a:prstGeom>
          <a:solidFill>
            <a:srgbClr val="FFD8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2120900" y="1777365"/>
            <a:ext cx="76415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这篇小说的情节分为开端、发展、高潮和结局四个部分，请用简洁的语言概括每一部分的内容。</a:t>
            </a: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5338825" y="483979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整体感知</a:t>
            </a:r>
          </a:p>
        </p:txBody>
      </p:sp>
      <p:pic>
        <p:nvPicPr>
          <p:cNvPr id="14" name="图片 13" descr="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4611370" y="0"/>
            <a:ext cx="1129665" cy="1129665"/>
          </a:xfrm>
          <a:prstGeom prst="rect">
            <a:avLst/>
          </a:prstGeom>
        </p:spPr>
      </p:pic>
      <p:sp>
        <p:nvSpPr>
          <p:cNvPr id="3" name="圆角矩形 2"/>
          <p:cNvSpPr/>
          <p:nvPr>
            <p:custDataLst>
              <p:tags r:id="rId6"/>
            </p:custDataLst>
          </p:nvPr>
        </p:nvSpPr>
        <p:spPr>
          <a:xfrm>
            <a:off x="50800" y="128905"/>
            <a:ext cx="1800860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初读课文</a:t>
            </a:r>
          </a:p>
        </p:txBody>
      </p:sp>
    </p:spTree>
    <p:extLst>
      <p:ext uri="{BB962C8B-B14F-4D97-AF65-F5344CB8AC3E}">
        <p14:creationId xmlns:p14="http://schemas.microsoft.com/office/powerpoint/2010/main" val="2987854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圆角矩形 28"/>
          <p:cNvSpPr/>
          <p:nvPr>
            <p:custDataLst>
              <p:tags r:id="rId1"/>
            </p:custDataLst>
          </p:nvPr>
        </p:nvSpPr>
        <p:spPr>
          <a:xfrm>
            <a:off x="1239520" y="789940"/>
            <a:ext cx="2017395" cy="64676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开端</a:t>
            </a:r>
          </a:p>
        </p:txBody>
      </p:sp>
      <p:sp>
        <p:nvSpPr>
          <p:cNvPr id="21" name="圆角矩形 20"/>
          <p:cNvSpPr/>
          <p:nvPr>
            <p:custDataLst>
              <p:tags r:id="rId2"/>
            </p:custDataLst>
          </p:nvPr>
        </p:nvSpPr>
        <p:spPr>
          <a:xfrm>
            <a:off x="1239520" y="2222500"/>
            <a:ext cx="2016125" cy="64670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发展</a:t>
            </a:r>
          </a:p>
        </p:txBody>
      </p:sp>
      <p:sp>
        <p:nvSpPr>
          <p:cNvPr id="22" name="圆角矩形 21"/>
          <p:cNvSpPr/>
          <p:nvPr>
            <p:custDataLst>
              <p:tags r:id="rId3"/>
            </p:custDataLst>
          </p:nvPr>
        </p:nvSpPr>
        <p:spPr>
          <a:xfrm>
            <a:off x="1240155" y="3655695"/>
            <a:ext cx="2014855" cy="64670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高潮</a:t>
            </a: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3502660" y="638872"/>
            <a:ext cx="7422515" cy="9493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  马帮抵达怒江边，等待溜索过江。</a:t>
            </a:r>
          </a:p>
        </p:txBody>
      </p:sp>
      <p:sp>
        <p:nvSpPr>
          <p:cNvPr id="6" name="圆角矩形 5"/>
          <p:cNvSpPr/>
          <p:nvPr>
            <p:custDataLst>
              <p:tags r:id="rId5"/>
            </p:custDataLst>
          </p:nvPr>
        </p:nvSpPr>
        <p:spPr>
          <a:xfrm>
            <a:off x="3502660" y="1967039"/>
            <a:ext cx="7423150" cy="11563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065" marR="0" lvl="0" indent="-120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马帮的汉子们溜索，将牛以及驮子熟练沉着地运到对岸。</a:t>
            </a:r>
          </a:p>
        </p:txBody>
      </p:sp>
      <p:sp>
        <p:nvSpPr>
          <p:cNvPr id="7" name="圆角矩形 6"/>
          <p:cNvSpPr/>
          <p:nvPr>
            <p:custDataLst>
              <p:tags r:id="rId6"/>
            </p:custDataLst>
          </p:nvPr>
        </p:nvSpPr>
        <p:spPr>
          <a:xfrm>
            <a:off x="3502661" y="3405252"/>
            <a:ext cx="7423150" cy="114681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“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我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”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在首领的指导下胆战心惊地溜索。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圆角矩形 1"/>
          <p:cNvSpPr/>
          <p:nvPr>
            <p:custDataLst>
              <p:tags r:id="rId7"/>
            </p:custDataLst>
          </p:nvPr>
        </p:nvSpPr>
        <p:spPr>
          <a:xfrm>
            <a:off x="1239520" y="4954905"/>
            <a:ext cx="2015490" cy="646701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结局</a:t>
            </a:r>
          </a:p>
        </p:txBody>
      </p:sp>
      <p:sp>
        <p:nvSpPr>
          <p:cNvPr id="4" name="圆角矩形 3"/>
          <p:cNvSpPr/>
          <p:nvPr>
            <p:custDataLst>
              <p:tags r:id="rId8"/>
            </p:custDataLst>
          </p:nvPr>
        </p:nvSpPr>
        <p:spPr>
          <a:xfrm>
            <a:off x="3502026" y="4803775"/>
            <a:ext cx="7423150" cy="1146810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全队顺利到达对岸，再次上路。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52782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21" grpId="0" bldLvl="0" animBg="1"/>
      <p:bldP spid="22" grpId="0" bldLvl="0" animBg="1"/>
      <p:bldP spid="5" grpId="0" bldLvl="0" animBg="1"/>
      <p:bldP spid="6" grpId="0" bldLvl="0" animBg="1"/>
      <p:bldP spid="7" grpId="0" bldLvl="0" animBg="1"/>
      <p:bldP spid="2" grpId="0" bldLvl="0" animBg="1"/>
      <p:bldP spid="4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5"/>
          <p:cNvSpPr/>
          <p:nvPr/>
        </p:nvSpPr>
        <p:spPr>
          <a:xfrm>
            <a:off x="1524000" y="1783715"/>
            <a:ext cx="9144000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用简洁的语言概括本文的开端、发展、高潮和结局。</a:t>
            </a:r>
          </a:p>
        </p:txBody>
      </p:sp>
      <p:sp>
        <p:nvSpPr>
          <p:cNvPr id="10" name="矩形 9"/>
          <p:cNvSpPr/>
          <p:nvPr/>
        </p:nvSpPr>
        <p:spPr>
          <a:xfrm>
            <a:off x="4468702" y="28350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1524000" y="2936240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2599055" indent="-25990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开端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1-9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马帮来到怒江边，准备过溜索。</a:t>
            </a:r>
            <a:endParaRPr lang="zh-CN" altLang="zh-CN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"/>
          <p:cNvSpPr txBox="1"/>
          <p:nvPr/>
        </p:nvSpPr>
        <p:spPr>
          <a:xfrm>
            <a:off x="1524000" y="3790315"/>
            <a:ext cx="9288463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2687955" indent="-26879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发展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10-17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驮队的汉子们溜索，将牛们以及驮子熟练沉着地运到对岸。</a:t>
            </a:r>
          </a:p>
        </p:txBody>
      </p:sp>
      <p:sp>
        <p:nvSpPr>
          <p:cNvPr id="13" name="文本框 2"/>
          <p:cNvSpPr txBox="1"/>
          <p:nvPr/>
        </p:nvSpPr>
        <p:spPr>
          <a:xfrm>
            <a:off x="1524000" y="5014278"/>
            <a:ext cx="92662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2687955" indent="-26879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高潮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18-22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“我”在领队的指导下胆颤心惊地溜索。</a:t>
            </a:r>
          </a:p>
        </p:txBody>
      </p:sp>
      <p:sp>
        <p:nvSpPr>
          <p:cNvPr id="14" name="文本框 1"/>
          <p:cNvSpPr txBox="1"/>
          <p:nvPr/>
        </p:nvSpPr>
        <p:spPr>
          <a:xfrm>
            <a:off x="1524000" y="5852478"/>
            <a:ext cx="88487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结局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23-25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全队顺利到达对岸，再次上路。</a:t>
            </a:r>
          </a:p>
        </p:txBody>
      </p:sp>
    </p:spTree>
    <p:extLst>
      <p:ext uri="{BB962C8B-B14F-4D97-AF65-F5344CB8AC3E}">
        <p14:creationId xmlns:p14="http://schemas.microsoft.com/office/powerpoint/2010/main" val="12103697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2092325"/>
            <a:ext cx="9570720" cy="374904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06977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746197" y="20349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出题训练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7585" name="Rectangle 5"/>
          <p:cNvSpPr/>
          <p:nvPr/>
        </p:nvSpPr>
        <p:spPr>
          <a:xfrm>
            <a:off x="1526540" y="1217613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假设你是广州市中考语文组出题人，面对这样一篇小说，你能出几道题考考初三学子吗？</a:t>
            </a:r>
          </a:p>
        </p:txBody>
      </p:sp>
      <p:sp>
        <p:nvSpPr>
          <p:cNvPr id="8" name="矩形 7"/>
          <p:cNvSpPr/>
          <p:nvPr/>
        </p:nvSpPr>
        <p:spPr>
          <a:xfrm>
            <a:off x="1656080" y="2232660"/>
            <a:ext cx="901001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出题角度提示：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语言鉴赏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人物分析：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、瘦小汉子（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）、首领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写法分析：对比映衬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你能想到的其他题型</a:t>
            </a:r>
          </a:p>
        </p:txBody>
      </p:sp>
      <p:sp>
        <p:nvSpPr>
          <p:cNvPr id="3" name="Rectangle 5"/>
          <p:cNvSpPr/>
          <p:nvPr/>
        </p:nvSpPr>
        <p:spPr>
          <a:xfrm>
            <a:off x="179705" y="5093970"/>
            <a:ext cx="1180020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       6-8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人一组（每班共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组），每组拟好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道题目，要有分值，并做好答案（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标注好得分点或答题思路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），每组选出一名同学负责讲解，各组互考互评。</a:t>
            </a:r>
          </a:p>
        </p:txBody>
      </p:sp>
    </p:spTree>
    <p:extLst>
      <p:ext uri="{BB962C8B-B14F-4D97-AF65-F5344CB8AC3E}">
        <p14:creationId xmlns:p14="http://schemas.microsoft.com/office/powerpoint/2010/main" val="367568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7585" grpId="0"/>
      <p:bldP spid="8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2529</Words>
  <Application>Microsoft Office PowerPoint</Application>
  <PresentationFormat>宽屏</PresentationFormat>
  <Paragraphs>143</Paragraphs>
  <Slides>36</Slides>
  <Notes>1</Notes>
  <HiddenSlides>7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4" baseType="lpstr">
      <vt:lpstr>华文琥珀</vt:lpstr>
      <vt:lpstr>华文楷体</vt:lpstr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蔡琳</cp:lastModifiedBy>
  <cp:revision>44</cp:revision>
  <dcterms:created xsi:type="dcterms:W3CDTF">2019-01-16T01:16:00Z</dcterms:created>
  <dcterms:modified xsi:type="dcterms:W3CDTF">2022-03-09T02:32:33Z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1794052944944174B1DC339F1E3A1106</vt:lpwstr>
  </property>
</Properties>
</file>