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png" ContentType="image/pn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0"/>
  </p:notesMasterIdLst>
  <p:handoutMasterIdLst>
    <p:handoutMasterId r:id="rId33"/>
  </p:handoutMasterIdLst>
  <p:sldIdLst>
    <p:sldId id="695" r:id="rId3"/>
    <p:sldId id="262" r:id="rId4"/>
    <p:sldId id="667" r:id="rId5"/>
    <p:sldId id="927" r:id="rId6"/>
    <p:sldId id="928" r:id="rId7"/>
    <p:sldId id="929" r:id="rId8"/>
    <p:sldId id="962" r:id="rId9"/>
    <p:sldId id="930" r:id="rId11"/>
    <p:sldId id="931" r:id="rId12"/>
    <p:sldId id="932" r:id="rId13"/>
    <p:sldId id="933" r:id="rId14"/>
    <p:sldId id="952" r:id="rId15"/>
    <p:sldId id="934" r:id="rId16"/>
    <p:sldId id="935" r:id="rId17"/>
    <p:sldId id="979" r:id="rId18"/>
    <p:sldId id="989" r:id="rId19"/>
    <p:sldId id="980" r:id="rId20"/>
    <p:sldId id="982" r:id="rId21"/>
    <p:sldId id="981" r:id="rId22"/>
    <p:sldId id="976" r:id="rId23"/>
    <p:sldId id="978" r:id="rId24"/>
    <p:sldId id="467" r:id="rId25"/>
    <p:sldId id="740" r:id="rId26"/>
    <p:sldId id="880" r:id="rId27"/>
    <p:sldId id="990" r:id="rId28"/>
    <p:sldId id="884" r:id="rId29"/>
    <p:sldId id="987" r:id="rId30"/>
    <p:sldId id="888" r:id="rId31"/>
    <p:sldId id="1002" r:id="rId32"/>
  </p:sldIdLst>
  <p:sldSz cx="12192000" cy="6858000"/>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9986"/>
    <p:restoredTop sz="94660"/>
  </p:normalViewPr>
  <p:slideViewPr>
    <p:cSldViewPr snapToObjects="1" showGuides="1">
      <p:cViewPr>
        <p:scale>
          <a:sx n="70" d="100"/>
          <a:sy n="70" d="100"/>
        </p:scale>
        <p:origin x="-330" y="-138"/>
      </p:cViewPr>
      <p:guideLst>
        <p:guide orient="horz" pos="2160"/>
        <p:guide pos="3945"/>
      </p:guideLst>
    </p:cSldViewPr>
  </p:slideViewPr>
  <p:notesTextViewPr>
    <p:cViewPr>
      <p:scale>
        <a:sx n="1" d="1"/>
        <a:sy n="1" d="1"/>
      </p:scale>
      <p:origin x="0" y="0"/>
    </p:cViewPr>
  </p:notesTextViewPr>
  <p:gridSpacing cx="360045" cy="360045"/>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6" Type="http://schemas.openxmlformats.org/officeDocument/2006/relationships/tableStyles" Target="tableStyles.xml"/><Relationship Id="rId35" Type="http://schemas.openxmlformats.org/officeDocument/2006/relationships/viewProps" Target="viewProps.xml"/><Relationship Id="rId34" Type="http://schemas.openxmlformats.org/officeDocument/2006/relationships/presProps" Target="presProps.xml"/><Relationship Id="rId33" Type="http://schemas.openxmlformats.org/officeDocument/2006/relationships/handoutMaster" Target="handoutMasters/handoutMaster1.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notesMaster" Target="notesMasters/notesMaster1.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1.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ea typeface="+mn-ea"/>
              </a:defRPr>
            </a:lvl1pPr>
          </a:lstStyle>
          <a:p>
            <a:pPr marL="0" marR="0" lvl="0" indent="0" algn="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p>
            <a:pPr lvl="0" algn="r" eaLnBrk="1" hangingPunct="1"/>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3F37086-15D0-443D-AF17-A3F21825C045}"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en-US" altLang="zh-CN"/>
              <a:t>1977</a:t>
            </a:r>
            <a:r>
              <a:rPr lang="zh-CN" altLang="en-US"/>
              <a:t>年高考恢复</a:t>
            </a:r>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[解读]　史料一强调了卫星发射成功给当时中国带来了深远影响；史料二强调“两弹一星”的成功研制对中国国际地位的影响。</a:t>
            </a:r>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[解读]　史料一强调了卫星发射成功给当时中国带来了深远影响；史料二强调“两弹一星”的成功研制对中国国际地位的影响。</a:t>
            </a:r>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[解读]　史料一强调了卫星发射成功给当时中国带来了深远影响；史料二强调“两弹一星”的成功研制对中国国际地位的影响。</a:t>
            </a:r>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3F37086-15D0-443D-AF17-A3F21825C045}"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3F37086-15D0-443D-AF17-A3F21825C045}"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关联主干	新中国成立后教育的发展</a:t>
            </a:r>
            <a:endParaRPr lang="zh-CN" altLang="en-US"/>
          </a:p>
          <a:p>
            <a:r>
              <a:rPr lang="zh-CN" altLang="en-US"/>
              <a:t>寻找题眼	材料体现我国高校招生规模不断扩大，高等教育结构日益健全，联系改革开放后我国经济、文化的迅速发展，可知这反映了教育与经济发展相适应</a:t>
            </a:r>
            <a:endParaRPr lang="zh-CN" altLang="en-US"/>
          </a:p>
          <a:p>
            <a:r>
              <a:rPr lang="zh-CN" altLang="en-US"/>
              <a:t>错点诊断	高等教育只是部分实现与生产劳动相结合；恢复高考制度只是促进高等教育的发展，与“普及”联系不大</a:t>
            </a:r>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②④⑤⑧综合说明中国近现代教育的相同点是“将德、智、体作为人才培养的重要标准”，不同时代对教育目标都有所补充、发展</a:t>
            </a:r>
            <a:endParaRPr lang="zh-CN" altLang="en-US"/>
          </a:p>
          <a:p>
            <a:r>
              <a:rPr lang="zh-CN" altLang="en-US"/>
              <a:t>①	说明晚清时期教育目标受西方自由、平等理念影响</a:t>
            </a:r>
            <a:endParaRPr lang="zh-CN" altLang="en-US"/>
          </a:p>
          <a:p>
            <a:r>
              <a:rPr lang="zh-CN" altLang="en-US"/>
              <a:t>③	说明中华民国教育以培养合格的共和国公民为目标</a:t>
            </a:r>
            <a:endParaRPr lang="zh-CN" altLang="en-US"/>
          </a:p>
          <a:p>
            <a:r>
              <a:rPr lang="zh-CN" altLang="en-US"/>
              <a:t>⑥	说明新中国初期，教育方针强调培养社会主义的劳动者</a:t>
            </a:r>
            <a:endParaRPr lang="zh-CN" altLang="en-US"/>
          </a:p>
          <a:p>
            <a:r>
              <a:rPr lang="zh-CN" altLang="en-US"/>
              <a:t>⑦和⑧	说明改革开放后，强调培养为社会主义现代化建设服务的全面发展的人才</a:t>
            </a:r>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②④⑤⑧综合说明中国近现代教育的相同点是“将德、智、体作为人才培养的重要标准”，不同时代对教育目标都有所补充、发展</a:t>
            </a:r>
            <a:endParaRPr lang="zh-CN" altLang="en-US"/>
          </a:p>
          <a:p>
            <a:r>
              <a:rPr lang="zh-CN" altLang="en-US"/>
              <a:t>①	说明晚清时期教育目标受西方自由、平等理念影响</a:t>
            </a:r>
            <a:endParaRPr lang="zh-CN" altLang="en-US"/>
          </a:p>
          <a:p>
            <a:r>
              <a:rPr lang="zh-CN" altLang="en-US"/>
              <a:t>③	说明中华民国教育以培养合格的共和国公民为目标</a:t>
            </a:r>
            <a:endParaRPr lang="zh-CN" altLang="en-US"/>
          </a:p>
          <a:p>
            <a:r>
              <a:rPr lang="zh-CN" altLang="en-US"/>
              <a:t>⑥	说明新中国初期，教育方针强调培养社会主义的劳动者</a:t>
            </a:r>
            <a:endParaRPr lang="zh-CN" altLang="en-US"/>
          </a:p>
          <a:p>
            <a:r>
              <a:rPr lang="zh-CN" altLang="en-US"/>
              <a:t>⑦和⑧	说明改革开放后，强调培养为社会主义现代化建设服务的全面发展的人才</a:t>
            </a:r>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zh-CN" b="1" kern="100" noProof="0" dirty="0">
                <a:ln>
                  <a:noFill/>
                </a:ln>
                <a:effectLst/>
                <a:uLnTx/>
                <a:uFillTx/>
                <a:latin typeface="Times New Roman" panose="02020603050405020304"/>
                <a:ea typeface="黑体" panose="02010609060101010101" pitchFamily="2" charset="-122"/>
                <a:cs typeface="Times New Roman" panose="02020603050405020304"/>
                <a:sym typeface="+mn-ea"/>
              </a:rPr>
              <a:t>解读　</a:t>
            </a:r>
            <a:r>
              <a:rPr lang="zh-CN" altLang="zh-CN" b="1" kern="100" noProof="0" dirty="0">
                <a:ln>
                  <a:noFill/>
                </a:ln>
                <a:effectLst/>
                <a:uLnTx/>
                <a:uFillTx/>
                <a:latin typeface="Times New Roman" panose="02020603050405020304"/>
                <a:ea typeface="仿宋_GB2312"/>
                <a:cs typeface="Times New Roman" panose="02020603050405020304"/>
                <a:sym typeface="+mn-ea"/>
              </a:rPr>
              <a:t>根据表格中的数据，可判断出总体趋势是不断上升的；联系新中国成立初期的背景，从政治、经济、文化教育等方面分析作答。</a:t>
            </a:r>
            <a:endParaRPr kumimoji="0" lang="zh-CN" altLang="zh-CN"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algn="just">
              <a:lnSpc>
                <a:spcPct val="150000"/>
              </a:lnSpc>
              <a:spcAft>
                <a:spcPts val="0"/>
              </a:spcAft>
            </a:pPr>
            <a:r>
              <a:rPr lang="zh-CN" altLang="en-US"/>
              <a:t>“全国各高校”开设政治课、文化部举办马列讲座，旨在对“全社会”进行政治教育，排除B。CD与材料无关。</a:t>
            </a:r>
            <a:endParaRPr lang="zh-CN" altLang="en-US"/>
          </a:p>
          <a:p>
            <a:pPr algn="just">
              <a:lnSpc>
                <a:spcPct val="150000"/>
              </a:lnSpc>
              <a:spcAft>
                <a:spcPts val="0"/>
              </a:spcAft>
            </a:pPr>
            <a:endParaRPr lang="zh-CN" altLang="en-US"/>
          </a:p>
          <a:p>
            <a:pPr algn="just">
              <a:lnSpc>
                <a:spcPct val="150000"/>
              </a:lnSpc>
              <a:spcAft>
                <a:spcPts val="0"/>
              </a:spcAft>
            </a:pPr>
            <a:r>
              <a:rPr lang="zh-CN" altLang="en-US"/>
              <a:t>封建社会（封建思想）</a:t>
            </a:r>
            <a:r>
              <a:rPr lang="en-US" altLang="zh-CN"/>
              <a:t>——</a:t>
            </a:r>
            <a:r>
              <a:rPr lang="zh-CN" altLang="en-US"/>
              <a:t>新民主主义社会（马克思主义）</a:t>
            </a:r>
            <a:endParaRPr lang="zh-CN" altLang="en-US"/>
          </a:p>
          <a:p>
            <a:pPr algn="just">
              <a:lnSpc>
                <a:spcPct val="150000"/>
              </a:lnSpc>
              <a:spcAft>
                <a:spcPts val="0"/>
              </a:spcAft>
            </a:pPr>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ransition>
    <p:circl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自定义版式">
    <p:bg>
      <p:bgPr>
        <a:solidFill>
          <a:schemeClr val="bg1"/>
        </a:solidFill>
        <a:effectLst/>
      </p:bgPr>
    </p:bg>
    <p:spTree>
      <p:nvGrpSpPr>
        <p:cNvPr id="1" name=""/>
        <p:cNvGrpSpPr/>
        <p:nvPr/>
      </p:nvGrpSpPr>
      <p:grpSpPr>
        <a:xfrm>
          <a:off x="0" y="0"/>
          <a:ext cx="0" cy="0"/>
          <a:chOff x="0" y="0"/>
          <a:chExt cx="0" cy="0"/>
        </a:xfrm>
      </p:grpSpPr>
      <p:sp>
        <p:nvSpPr>
          <p:cNvPr id="10" name="矩形 9"/>
          <p:cNvSpPr/>
          <p:nvPr userDrawn="1"/>
        </p:nvSpPr>
        <p:spPr>
          <a:xfrm>
            <a:off x="1" y="0"/>
            <a:ext cx="12190731" cy="6859906"/>
          </a:xfrm>
          <a:prstGeom prst="rect">
            <a:avLst/>
          </a:prstGeom>
          <a:solidFill>
            <a:schemeClr val="accent1">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sz="100">
              <a:solidFill>
                <a:prstClr val="white"/>
              </a:solidFill>
            </a:endParaRPr>
          </a:p>
        </p:txBody>
      </p:sp>
    </p:spTree>
  </p:cSld>
  <p:clrMapOvr>
    <a:masterClrMapping/>
  </p:clrMapOvr>
  <mc:AlternateContent xmlns:mc="http://schemas.openxmlformats.org/markup-compatibility/2006">
    <mc:Choice xmlns:p14="http://schemas.microsoft.com/office/powerpoint/2010/main" Requires="p14">
      <p:transition spd="slow" p14:dur="3250"/>
    </mc:Choice>
    <mc:Fallback>
      <p:transition spd="slow"/>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7" Type="http://schemas.openxmlformats.org/officeDocument/2006/relationships/theme" Target="../theme/theme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p:sp>
        <p:nvSpPr>
          <p:cNvPr id="1026" name="标题占位符 1"/>
          <p:cNvSpPr>
            <a:spLocks noGrp="1"/>
          </p:cNvSpPr>
          <p:nvPr>
            <p:ph type="title"/>
          </p:nvPr>
        </p:nvSpPr>
        <p:spPr>
          <a:xfrm>
            <a:off x="838200" y="365125"/>
            <a:ext cx="10515600" cy="1325563"/>
          </a:xfrm>
          <a:prstGeom prst="rect">
            <a:avLst/>
          </a:prstGeom>
          <a:noFill/>
          <a:ln w="9525">
            <a:noFill/>
          </a:ln>
        </p:spPr>
        <p:txBody>
          <a:bodyPr anchor="ctr"/>
          <a:p>
            <a:pPr lvl="0"/>
            <a:r>
              <a:rPr lang="zh-CN" altLang="en-US" dirty="0"/>
              <a:t>单击此处编辑母版标题样式</a:t>
            </a:r>
            <a:endParaRPr lang="zh-CN" altLang="en-US" dirty="0"/>
          </a:p>
        </p:txBody>
      </p:sp>
      <p:sp>
        <p:nvSpPr>
          <p:cNvPr id="1027" name="文本占位符 2"/>
          <p:cNvSpPr>
            <a:spLocks noGrp="1"/>
          </p:cNvSpPr>
          <p:nvPr>
            <p:ph type="body" idx="1"/>
          </p:nvPr>
        </p:nvSpPr>
        <p:spPr>
          <a:xfrm>
            <a:off x="838200" y="1825625"/>
            <a:ext cx="10515600" cy="4351338"/>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rgbClr val="898989"/>
                </a:solidFill>
              </a:defRPr>
            </a:lvl1pPr>
          </a:lstStyle>
          <a:p>
            <a:pPr lvl="0" eaLnBrk="1" hangingPunct="1"/>
            <a:fld id="{9A0DB2DC-4C9A-4742-B13C-FB6460FD3503}" type="slidenum">
              <a:rPr lang="zh-CN" altLang="en-US" dirty="0">
                <a:latin typeface="Calibri" panose="020F0502020204030204" pitchFamily="34" charset="0"/>
              </a:rPr>
            </a:fld>
            <a:endParaRPr lang="zh-CN" altLang="en-US" dirty="0">
              <a:latin typeface="Calibri" panose="020F0502020204030204" pitchFamily="34" charset="0"/>
            </a:endParaRPr>
          </a:p>
        </p:txBody>
      </p:sp>
      <p:sp>
        <p:nvSpPr>
          <p:cNvPr id="1032" name="文本框 7"/>
          <p:cNvSpPr txBox="1">
            <a:spLocks noChangeArrowheads="1"/>
          </p:cNvSpPr>
          <p:nvPr/>
        </p:nvSpPr>
        <p:spPr bwMode="auto">
          <a:xfrm>
            <a:off x="433388" y="6500813"/>
            <a:ext cx="42703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p>
            <a:pPr lvl="0" algn="ctr" eaLnBrk="1" hangingPunct="1"/>
            <a:fld id="{9A0DB2DC-4C9A-4742-B13C-FB6460FD3503}" type="slidenum">
              <a:rPr lang="zh-CN" altLang="en-US" sz="1400" dirty="0">
                <a:latin typeface="Times New Roman" panose="02020603050405020304" pitchFamily="18" charset="0"/>
                <a:cs typeface="Times New Roman" panose="02020603050405020304" pitchFamily="18" charset="0"/>
              </a:rPr>
            </a:fld>
            <a:endParaRPr lang="zh-CN" altLang="en-US" sz="1400"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9" name="矩形 8">
            <a:hlinkClick r:id="" action="ppaction://hlinkshowjump?jump=previousslide"/>
          </p:cNvPr>
          <p:cNvSpPr/>
          <p:nvPr/>
        </p:nvSpPr>
        <p:spPr>
          <a:xfrm>
            <a:off x="0" y="6280150"/>
            <a:ext cx="458788" cy="3683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 name="矩形 9">
            <a:hlinkClick r:id="" action="ppaction://hlinkshowjump?jump=nextslide"/>
          </p:cNvPr>
          <p:cNvSpPr/>
          <p:nvPr/>
        </p:nvSpPr>
        <p:spPr>
          <a:xfrm>
            <a:off x="835025" y="6280150"/>
            <a:ext cx="458788" cy="3683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iming>
    <p:tnLst>
      <p:par>
        <p:cTn id="1" dur="indefinite" restart="never" nodeType="tmRoot"/>
      </p:par>
    </p:tnLst>
  </p:timing>
  <p:hf sldNum="0"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a:ea typeface="宋体" panose="02010600030101010101" pitchFamily="2" charset="-122"/>
        </a:defRPr>
      </a:lvl2pPr>
      <a:lvl3pPr algn="l" rtl="0" eaLnBrk="0" fontAlgn="base" hangingPunct="0">
        <a:lnSpc>
          <a:spcPct val="90000"/>
        </a:lnSpc>
        <a:spcBef>
          <a:spcPct val="0"/>
        </a:spcBef>
        <a:spcAft>
          <a:spcPct val="0"/>
        </a:spcAft>
        <a:defRPr sz="4400">
          <a:solidFill>
            <a:schemeClr val="tx1"/>
          </a:solidFill>
          <a:latin typeface="Calibri Light" panose="020F0302020204030204"/>
          <a:ea typeface="宋体" panose="02010600030101010101" pitchFamily="2" charset="-122"/>
        </a:defRPr>
      </a:lvl3pPr>
      <a:lvl4pPr algn="l" rtl="0" eaLnBrk="0" fontAlgn="base" hangingPunct="0">
        <a:lnSpc>
          <a:spcPct val="90000"/>
        </a:lnSpc>
        <a:spcBef>
          <a:spcPct val="0"/>
        </a:spcBef>
        <a:spcAft>
          <a:spcPct val="0"/>
        </a:spcAft>
        <a:defRPr sz="4400">
          <a:solidFill>
            <a:schemeClr val="tx1"/>
          </a:solidFill>
          <a:latin typeface="Calibri Light" panose="020F0302020204030204"/>
          <a:ea typeface="宋体" panose="02010600030101010101" pitchFamily="2" charset="-122"/>
        </a:defRPr>
      </a:lvl4pPr>
      <a:lvl5pPr algn="l" rtl="0" eaLnBrk="0" fontAlgn="base" hangingPunct="0">
        <a:lnSpc>
          <a:spcPct val="90000"/>
        </a:lnSpc>
        <a:spcBef>
          <a:spcPct val="0"/>
        </a:spcBef>
        <a:spcAft>
          <a:spcPct val="0"/>
        </a:spcAft>
        <a:defRPr sz="4400">
          <a:solidFill>
            <a:schemeClr val="tx1"/>
          </a:solidFill>
          <a:latin typeface="Calibri Light" panose="020F0302020204030204"/>
          <a:ea typeface="宋体" panose="02010600030101010101" pitchFamily="2" charset="-122"/>
        </a:defRPr>
      </a:lvl5pPr>
      <a:lvl6pPr marL="457200" algn="l" rtl="0" fontAlgn="base">
        <a:lnSpc>
          <a:spcPct val="90000"/>
        </a:lnSpc>
        <a:spcBef>
          <a:spcPct val="0"/>
        </a:spcBef>
        <a:spcAft>
          <a:spcPct val="0"/>
        </a:spcAft>
        <a:defRPr sz="4400">
          <a:solidFill>
            <a:schemeClr val="tx1"/>
          </a:solidFill>
          <a:latin typeface="Calibri Light" panose="020F0302020204030204"/>
          <a:ea typeface="宋体" panose="02010600030101010101" pitchFamily="2" charset="-122"/>
        </a:defRPr>
      </a:lvl6pPr>
      <a:lvl7pPr marL="914400" algn="l" rtl="0" fontAlgn="base">
        <a:lnSpc>
          <a:spcPct val="90000"/>
        </a:lnSpc>
        <a:spcBef>
          <a:spcPct val="0"/>
        </a:spcBef>
        <a:spcAft>
          <a:spcPct val="0"/>
        </a:spcAft>
        <a:defRPr sz="4400">
          <a:solidFill>
            <a:schemeClr val="tx1"/>
          </a:solidFill>
          <a:latin typeface="Calibri Light" panose="020F0302020204030204"/>
          <a:ea typeface="宋体" panose="02010600030101010101" pitchFamily="2" charset="-122"/>
        </a:defRPr>
      </a:lvl7pPr>
      <a:lvl8pPr marL="1371600" algn="l" rtl="0" fontAlgn="base">
        <a:lnSpc>
          <a:spcPct val="90000"/>
        </a:lnSpc>
        <a:spcBef>
          <a:spcPct val="0"/>
        </a:spcBef>
        <a:spcAft>
          <a:spcPct val="0"/>
        </a:spcAft>
        <a:defRPr sz="4400">
          <a:solidFill>
            <a:schemeClr val="tx1"/>
          </a:solidFill>
          <a:latin typeface="Calibri Light" panose="020F0302020204030204"/>
          <a:ea typeface="宋体" panose="02010600030101010101" pitchFamily="2" charset="-122"/>
        </a:defRPr>
      </a:lvl8pPr>
      <a:lvl9pPr marL="1828800" algn="l" rtl="0" fontAlgn="base">
        <a:lnSpc>
          <a:spcPct val="90000"/>
        </a:lnSpc>
        <a:spcBef>
          <a:spcPct val="0"/>
        </a:spcBef>
        <a:spcAft>
          <a:spcPct val="0"/>
        </a:spcAft>
        <a:defRPr sz="4400">
          <a:solidFill>
            <a:schemeClr val="tx1"/>
          </a:solidFill>
          <a:latin typeface="Calibri Light" panose="020F0302020204030204"/>
          <a:ea typeface="宋体" panose="02010600030101010101" pitchFamily="2"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5" Type="http://schemas.openxmlformats.org/officeDocument/2006/relationships/vmlDrawing" Target="../drawings/vmlDrawing1.vml"/><Relationship Id="rId4" Type="http://schemas.openxmlformats.org/officeDocument/2006/relationships/slideLayout" Target="../slideLayouts/slideLayout1.xml"/><Relationship Id="rId3" Type="http://schemas.openxmlformats.org/officeDocument/2006/relationships/image" Target="../media/image3.emf"/><Relationship Id="rId2" Type="http://schemas.openxmlformats.org/officeDocument/2006/relationships/oleObject" Target="../embeddings/oleObject1.bin"/><Relationship Id="rId1"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4" Type="http://schemas.openxmlformats.org/officeDocument/2006/relationships/vmlDrawing" Target="../drawings/vmlDrawing2.vml"/><Relationship Id="rId3" Type="http://schemas.openxmlformats.org/officeDocument/2006/relationships/slideLayout" Target="../slideLayouts/slideLayout1.xml"/><Relationship Id="rId2" Type="http://schemas.openxmlformats.org/officeDocument/2006/relationships/image" Target="../media/image4.emf"/><Relationship Id="rId1" Type="http://schemas.openxmlformats.org/officeDocument/2006/relationships/oleObject" Target="../embeddings/oleObject2.bin"/></Relationships>
</file>

<file path=ppt/slides/_rels/slide10.xml.rels><?xml version="1.0" encoding="UTF-8" standalone="yes"?>
<Relationships xmlns="http://schemas.openxmlformats.org/package/2006/relationships"><Relationship Id="rId4" Type="http://schemas.openxmlformats.org/officeDocument/2006/relationships/vmlDrawing" Target="../drawings/vmlDrawing3.vml"/><Relationship Id="rId3" Type="http://schemas.openxmlformats.org/officeDocument/2006/relationships/slideLayout" Target="../slideLayouts/slideLayout1.xml"/><Relationship Id="rId2" Type="http://schemas.openxmlformats.org/officeDocument/2006/relationships/image" Target="../media/image5.emf"/><Relationship Id="rId1" Type="http://schemas.openxmlformats.org/officeDocument/2006/relationships/oleObject" Target="../embeddings/oleObject3.bin"/></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4" Type="http://schemas.openxmlformats.org/officeDocument/2006/relationships/vmlDrawing" Target="../drawings/vmlDrawing4.vml"/><Relationship Id="rId3" Type="http://schemas.openxmlformats.org/officeDocument/2006/relationships/slideLayout" Target="../slideLayouts/slideLayout2.xml"/><Relationship Id="rId2" Type="http://schemas.openxmlformats.org/officeDocument/2006/relationships/image" Target="../media/image6.emf"/><Relationship Id="rId1" Type="http://schemas.openxmlformats.org/officeDocument/2006/relationships/oleObject" Target="../embeddings/oleObject4.bin"/></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1.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6" Type="http://schemas.openxmlformats.org/officeDocument/2006/relationships/vmlDrawing" Target="../drawings/vmlDrawing5.vml"/><Relationship Id="rId5" Type="http://schemas.openxmlformats.org/officeDocument/2006/relationships/slideLayout" Target="../slideLayouts/slideLayout1.xml"/><Relationship Id="rId4" Type="http://schemas.openxmlformats.org/officeDocument/2006/relationships/image" Target="../media/image11.emf"/><Relationship Id="rId3" Type="http://schemas.openxmlformats.org/officeDocument/2006/relationships/oleObject" Target="../embeddings/oleObject5.bin"/><Relationship Id="rId2" Type="http://schemas.openxmlformats.org/officeDocument/2006/relationships/image" Target="NULL" TargetMode="External"/><Relationship Id="rId1" Type="http://schemas.openxmlformats.org/officeDocument/2006/relationships/image" Target="../media/image10.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4" name="矩形 1"/>
          <p:cNvSpPr>
            <a:spLocks noChangeArrowheads="1"/>
          </p:cNvSpPr>
          <p:nvPr/>
        </p:nvSpPr>
        <p:spPr bwMode="auto">
          <a:xfrm>
            <a:off x="1236663" y="898525"/>
            <a:ext cx="9626600" cy="74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914400" rtl="0" eaLnBrk="1" fontAlgn="base" latinLnBrk="0" hangingPunct="1">
              <a:lnSpc>
                <a:spcPct val="150000"/>
              </a:lnSpc>
              <a:spcBef>
                <a:spcPts val="1700"/>
              </a:spcBef>
              <a:spcAft>
                <a:spcPts val="1650"/>
              </a:spcAft>
              <a:buClrTx/>
              <a:buSzTx/>
              <a:buFontTx/>
              <a:buNone/>
              <a:defRPr/>
            </a:pPr>
            <a:r>
              <a:rPr kumimoji="0" lang="zh-CN" altLang="zh-CN" sz="3200" b="1" i="0" u="none" strike="noStrike" kern="2200" cap="none" spc="0" normalizeH="0" baseline="0" noProof="0" dirty="0">
                <a:ln>
                  <a:noFill/>
                </a:ln>
                <a:solidFill>
                  <a:schemeClr val="tx1"/>
                </a:solidFill>
                <a:effectLst/>
                <a:uLnTx/>
                <a:uFillTx/>
                <a:latin typeface="Times New Roman" panose="02020603050405020304" pitchFamily="18" charset="0"/>
                <a:ea typeface="宋体" panose="02010600030101010101" pitchFamily="2" charset="-122"/>
                <a:cs typeface="Times New Roman" panose="02020603050405020304" pitchFamily="18" charset="0"/>
              </a:rPr>
              <a:t>第</a:t>
            </a:r>
            <a:r>
              <a:rPr kumimoji="0" lang="en-US" altLang="zh-CN" sz="3200" b="1" i="0" u="none" strike="noStrike" kern="2200" cap="none" spc="0" normalizeH="0" baseline="0" noProof="0" dirty="0">
                <a:ln>
                  <a:noFill/>
                </a:ln>
                <a:solidFill>
                  <a:schemeClr val="tx1"/>
                </a:solidFill>
                <a:effectLst/>
                <a:uLnTx/>
                <a:uFillTx/>
                <a:latin typeface="Times New Roman" panose="02020603050405020304" pitchFamily="18" charset="0"/>
                <a:ea typeface="宋体" panose="02010600030101010101" pitchFamily="2" charset="-122"/>
                <a:cs typeface="Times New Roman" panose="02020603050405020304" pitchFamily="18" charset="0"/>
              </a:rPr>
              <a:t>40</a:t>
            </a:r>
            <a:r>
              <a:rPr kumimoji="0" lang="zh-CN" altLang="zh-CN" sz="3200" b="1" i="0" u="none" strike="noStrike" kern="2200" cap="none" spc="0" normalizeH="0" baseline="0" noProof="0" dirty="0">
                <a:ln>
                  <a:noFill/>
                </a:ln>
                <a:solidFill>
                  <a:schemeClr val="tx1"/>
                </a:solidFill>
                <a:effectLst/>
                <a:uLnTx/>
                <a:uFillTx/>
                <a:latin typeface="Times New Roman" panose="02020603050405020304" pitchFamily="18" charset="0"/>
                <a:ea typeface="宋体" panose="02010600030101010101" pitchFamily="2" charset="-122"/>
                <a:cs typeface="Times New Roman" panose="02020603050405020304" pitchFamily="18" charset="0"/>
              </a:rPr>
              <a:t>讲　现代中国的科技、教育与文学艺术</a:t>
            </a:r>
            <a:endParaRPr kumimoji="0" lang="zh-CN" altLang="zh-CN" sz="3200" b="1" i="0" u="none" strike="noStrike" kern="2200" cap="none" spc="0" normalizeH="0" baseline="0" noProof="0" dirty="0">
              <a:ln>
                <a:noFill/>
              </a:ln>
              <a:solidFill>
                <a:schemeClr val="tx1"/>
              </a:solidFill>
              <a:effectLst/>
              <a:uLnTx/>
              <a:uFillTx/>
              <a:latin typeface="Times New Roman" panose="02020603050405020304" pitchFamily="18" charset="0"/>
              <a:ea typeface="宋体" panose="02010600030101010101" pitchFamily="2" charset="-122"/>
              <a:cs typeface="Times New Roman" panose="02020603050405020304" pitchFamily="18" charset="0"/>
            </a:endParaRPr>
          </a:p>
        </p:txBody>
      </p:sp>
      <p:sp>
        <p:nvSpPr>
          <p:cNvPr id="5" name="矩形 4"/>
          <p:cNvSpPr/>
          <p:nvPr/>
        </p:nvSpPr>
        <p:spPr>
          <a:xfrm>
            <a:off x="704850" y="2266950"/>
            <a:ext cx="10641013" cy="2861310"/>
          </a:xfrm>
          <a:prstGeom prst="rect">
            <a:avLst/>
          </a:prstGeom>
        </p:spPr>
        <p:txBody>
          <a:bodyPr>
            <a:spAutoFit/>
          </a:bodyPr>
          <a:lstStyle/>
          <a:p>
            <a:pPr marL="252095" marR="0" lvl="0" indent="-45720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列举新中国成立以来科技发展的主要成就，认识科技进步在现代化建设中的重大作用。</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知道我国</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百花齐放、百家争鸣</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的方针，讨论在贯彻</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双百</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方针过程中取得的经验和教训。</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3.</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了解我国教育发展的史实，理解</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国运兴衰，系于教育</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的深刻含义。</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p:txBody>
      </p:sp>
      <p:pic>
        <p:nvPicPr>
          <p:cNvPr id="8196" name="Picture 5" descr="备考导航"/>
          <p:cNvPicPr>
            <a:picLocks noChangeAspect="1"/>
          </p:cNvPicPr>
          <p:nvPr/>
        </p:nvPicPr>
        <p:blipFill>
          <a:blip r:embed="rId1">
            <a:clrChange>
              <a:clrFrom>
                <a:srgbClr val="FFFFFF"/>
              </a:clrFrom>
              <a:clrTo>
                <a:srgbClr val="FFFFFF">
                  <a:alpha val="0"/>
                </a:srgbClr>
              </a:clrTo>
            </a:clrChange>
          </a:blip>
          <a:stretch>
            <a:fillRect/>
          </a:stretch>
        </p:blipFill>
        <p:spPr>
          <a:xfrm>
            <a:off x="334963" y="1747838"/>
            <a:ext cx="1927225" cy="601662"/>
          </a:xfrm>
          <a:prstGeom prst="rect">
            <a:avLst/>
          </a:prstGeom>
          <a:noFill/>
          <a:ln w="9525">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6" name="矩形 1"/>
          <p:cNvSpPr>
            <a:spLocks noChangeArrowheads="1"/>
          </p:cNvSpPr>
          <p:nvPr/>
        </p:nvSpPr>
        <p:spPr bwMode="auto">
          <a:xfrm>
            <a:off x="257175" y="1606550"/>
            <a:ext cx="11647488" cy="2306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95" marR="0" lvl="0" indent="-457200" algn="ctr"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主干知识</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Courier New" panose="02070309020205020404"/>
              </a:rPr>
              <a:t>]</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just" defTabSz="914400" rtl="0" eaLnBrk="1" fontAlgn="base" latinLnBrk="0" hangingPunct="1">
              <a:lnSpc>
                <a:spcPct val="150000"/>
              </a:lnSpc>
              <a:spcBef>
                <a:spcPct val="0"/>
              </a:spcBef>
              <a:spcAft>
                <a:spcPts val="0"/>
              </a:spcAft>
              <a:buClrTx/>
              <a:buSzTx/>
              <a:buFontTx/>
              <a:buNone/>
              <a:tabLst>
                <a:tab pos="261048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知识点一　新中国成立以来的重大科技成就</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两弹一星</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	(1)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背景</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中华人民共和国成立后，中国面临核威胁。</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p:txBody>
      </p:sp>
      <p:pic>
        <p:nvPicPr>
          <p:cNvPr id="9219" name="Picture 6" descr="学什么"/>
          <p:cNvPicPr>
            <a:picLocks noChangeAspect="1"/>
          </p:cNvPicPr>
          <p:nvPr/>
        </p:nvPicPr>
        <p:blipFill>
          <a:blip r:embed="rId1">
            <a:clrChange>
              <a:clrFrom>
                <a:srgbClr val="FFFFFF"/>
              </a:clrFrom>
              <a:clrTo>
                <a:srgbClr val="FFFFFF">
                  <a:alpha val="0"/>
                </a:srgbClr>
              </a:clrTo>
            </a:clrChange>
          </a:blip>
          <a:stretch>
            <a:fillRect/>
          </a:stretch>
        </p:blipFill>
        <p:spPr>
          <a:xfrm>
            <a:off x="252413" y="641350"/>
            <a:ext cx="11403012" cy="1300163"/>
          </a:xfrm>
          <a:prstGeom prst="rect">
            <a:avLst/>
          </a:prstGeom>
          <a:noFill/>
          <a:ln w="9525">
            <a:noFill/>
          </a:ln>
        </p:spPr>
      </p:pic>
      <p:sp>
        <p:nvSpPr>
          <p:cNvPr id="5" name="矩形 4"/>
          <p:cNvSpPr/>
          <p:nvPr/>
        </p:nvSpPr>
        <p:spPr>
          <a:xfrm>
            <a:off x="4757738" y="3911600"/>
            <a:ext cx="1112837" cy="461963"/>
          </a:xfrm>
          <a:prstGeom prst="rect">
            <a:avLst/>
          </a:prstGeom>
          <a:noFill/>
          <a:ln w="9525">
            <a:noFill/>
          </a:ln>
        </p:spPr>
        <p:txBody>
          <a:bodyPr wrap="none">
            <a:spAutoFit/>
          </a:bodyPr>
          <a:p>
            <a:r>
              <a:rPr lang="zh-CN" altLang="en-US" sz="2400" b="1" dirty="0">
                <a:solidFill>
                  <a:srgbClr val="FF0000"/>
                </a:solidFill>
                <a:latin typeface="Calibri" panose="020F0502020204030204" pitchFamily="34" charset="0"/>
              </a:rPr>
              <a:t>原子弹</a:t>
            </a:r>
            <a:endParaRPr lang="zh-CN" altLang="en-US" sz="2400" b="1" dirty="0">
              <a:solidFill>
                <a:srgbClr val="FF0000"/>
              </a:solidFill>
              <a:latin typeface="Calibri" panose="020F0502020204030204" pitchFamily="34" charset="0"/>
            </a:endParaRPr>
          </a:p>
        </p:txBody>
      </p:sp>
      <p:graphicFrame>
        <p:nvGraphicFramePr>
          <p:cNvPr id="9221" name="对象 1"/>
          <p:cNvGraphicFramePr>
            <a:graphicFrameLocks noChangeAspect="1"/>
          </p:cNvGraphicFramePr>
          <p:nvPr/>
        </p:nvGraphicFramePr>
        <p:xfrm>
          <a:off x="655638" y="3860800"/>
          <a:ext cx="10426700" cy="2238375"/>
        </p:xfrm>
        <a:graphic>
          <a:graphicData uri="http://schemas.openxmlformats.org/presentationml/2006/ole">
            <mc:AlternateContent xmlns:mc="http://schemas.openxmlformats.org/markup-compatibility/2006">
              <mc:Choice xmlns:v="urn:schemas-microsoft-com:vml" Requires="v">
                <p:oleObj spid="_x0000_s3076" name="" r:id="rId2" imgW="10560685" imgH="2383155" progId="Word.Document.12">
                  <p:embed/>
                </p:oleObj>
              </mc:Choice>
              <mc:Fallback>
                <p:oleObj name="" r:id="rId2" imgW="10560685" imgH="2383155" progId="Word.Document.12">
                  <p:embed/>
                  <p:pic>
                    <p:nvPicPr>
                      <p:cNvPr id="0" name="图片 3075"/>
                      <p:cNvPicPr/>
                      <p:nvPr/>
                    </p:nvPicPr>
                    <p:blipFill>
                      <a:blip r:embed="rId3"/>
                      <a:stretch>
                        <a:fillRect/>
                      </a:stretch>
                    </p:blipFill>
                    <p:spPr>
                      <a:xfrm>
                        <a:off x="655638" y="3860800"/>
                        <a:ext cx="10426700" cy="2238375"/>
                      </a:xfrm>
                      <a:prstGeom prst="rect">
                        <a:avLst/>
                      </a:prstGeom>
                      <a:noFill/>
                      <a:ln w="38100">
                        <a:noFill/>
                        <a:miter/>
                      </a:ln>
                    </p:spPr>
                  </p:pic>
                </p:oleObj>
              </mc:Fallback>
            </mc:AlternateContent>
          </a:graphicData>
        </a:graphic>
      </p:graphicFrame>
      <p:sp>
        <p:nvSpPr>
          <p:cNvPr id="7" name="矩形 6"/>
          <p:cNvSpPr/>
          <p:nvPr/>
        </p:nvSpPr>
        <p:spPr>
          <a:xfrm>
            <a:off x="3535363" y="5575300"/>
            <a:ext cx="1420812" cy="461963"/>
          </a:xfrm>
          <a:prstGeom prst="rect">
            <a:avLst/>
          </a:prstGeom>
          <a:noFill/>
          <a:ln w="9525">
            <a:noFill/>
          </a:ln>
        </p:spPr>
        <p:txBody>
          <a:bodyPr wrap="none">
            <a:spAutoFit/>
          </a:bodyPr>
          <a:p>
            <a:r>
              <a:rPr lang="zh-CN" altLang="en-US" sz="2400" b="1" dirty="0">
                <a:solidFill>
                  <a:srgbClr val="FF0000"/>
                </a:solidFill>
                <a:latin typeface="Calibri" panose="020F0502020204030204" pitchFamily="34" charset="0"/>
              </a:rPr>
              <a:t>航天时代</a:t>
            </a:r>
            <a:endParaRPr lang="zh-CN" altLang="en-US" sz="2400" b="1" dirty="0">
              <a:solidFill>
                <a:srgbClr val="FF0000"/>
              </a:solidFill>
              <a:latin typeface="Calibri" panose="020F05020202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3" name="矩形 1"/>
          <p:cNvSpPr>
            <a:spLocks noChangeArrowheads="1"/>
          </p:cNvSpPr>
          <p:nvPr/>
        </p:nvSpPr>
        <p:spPr bwMode="auto">
          <a:xfrm>
            <a:off x="444500" y="908050"/>
            <a:ext cx="11052175" cy="4523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95" marR="0" lvl="0" indent="-45720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载人航天技术</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	(1)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决策</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1992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年，中国政府作出实施载人航天工程的战略决策。</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	(2)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成就</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2003</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年</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10</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月，</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“___________”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飞船载人航天飞行成功。</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	(3)</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影响</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中国成为世界上第三个掌握载人航天技术的国家。</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3.</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袁隆平与杂交水稻</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	(1)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成果</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1973</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年，选育出杂交水稻新品种——</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___________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   	(2)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意义</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世界上成功利用水稻杂交优势的第一人，不仅提高了中国的水稻产量，也被认为有助于解决未来世界性饥饿问题。</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p:txBody>
      </p:sp>
      <p:sp>
        <p:nvSpPr>
          <p:cNvPr id="4" name="矩形 3"/>
          <p:cNvSpPr/>
          <p:nvPr/>
        </p:nvSpPr>
        <p:spPr>
          <a:xfrm>
            <a:off x="4313238" y="2082800"/>
            <a:ext cx="1422400" cy="461963"/>
          </a:xfrm>
          <a:prstGeom prst="rect">
            <a:avLst/>
          </a:prstGeom>
          <a:noFill/>
          <a:ln w="9525">
            <a:noFill/>
          </a:ln>
        </p:spPr>
        <p:txBody>
          <a:bodyPr wrap="none">
            <a:spAutoFit/>
          </a:bodyPr>
          <a:p>
            <a:r>
              <a:rPr lang="zh-CN" altLang="en-US" sz="2400" b="1" dirty="0">
                <a:solidFill>
                  <a:srgbClr val="FF0000"/>
                </a:solidFill>
                <a:latin typeface="Calibri" panose="020F0502020204030204" pitchFamily="34" charset="0"/>
              </a:rPr>
              <a:t>神舟五号</a:t>
            </a:r>
            <a:endParaRPr lang="zh-CN" altLang="en-US" sz="2400" b="1" dirty="0">
              <a:solidFill>
                <a:srgbClr val="FF0000"/>
              </a:solidFill>
              <a:latin typeface="Calibri" panose="020F0502020204030204" pitchFamily="34" charset="0"/>
            </a:endParaRPr>
          </a:p>
        </p:txBody>
      </p:sp>
      <p:sp>
        <p:nvSpPr>
          <p:cNvPr id="5" name="矩形 4"/>
          <p:cNvSpPr/>
          <p:nvPr/>
        </p:nvSpPr>
        <p:spPr>
          <a:xfrm>
            <a:off x="7175500" y="3700463"/>
            <a:ext cx="1268413" cy="461962"/>
          </a:xfrm>
          <a:prstGeom prst="rect">
            <a:avLst/>
          </a:prstGeom>
          <a:noFill/>
          <a:ln w="9525">
            <a:noFill/>
          </a:ln>
        </p:spPr>
        <p:txBody>
          <a:bodyPr wrap="none">
            <a:spAutoFit/>
          </a:bodyPr>
          <a:p>
            <a:r>
              <a:rPr lang="zh-CN" altLang="en-US" sz="2400" b="1" dirty="0">
                <a:solidFill>
                  <a:srgbClr val="FF0000"/>
                </a:solidFill>
                <a:latin typeface="Times New Roman" panose="02020603050405020304" pitchFamily="18" charset="0"/>
                <a:cs typeface="Times New Roman" panose="02020603050405020304" pitchFamily="18" charset="0"/>
              </a:rPr>
              <a:t>南优</a:t>
            </a:r>
            <a:r>
              <a:rPr lang="en-US" altLang="zh-CN" sz="2400" b="1" dirty="0">
                <a:solidFill>
                  <a:srgbClr val="FF0000"/>
                </a:solidFill>
                <a:latin typeface="Times New Roman" panose="02020603050405020304" pitchFamily="18" charset="0"/>
                <a:cs typeface="Times New Roman" panose="02020603050405020304" pitchFamily="18" charset="0"/>
              </a:rPr>
              <a:t>2</a:t>
            </a:r>
            <a:r>
              <a:rPr lang="zh-CN" altLang="en-US" sz="2400" b="1" dirty="0">
                <a:solidFill>
                  <a:srgbClr val="FF0000"/>
                </a:solidFill>
                <a:latin typeface="Times New Roman" panose="02020603050405020304" pitchFamily="18" charset="0"/>
                <a:cs typeface="Times New Roman" panose="02020603050405020304" pitchFamily="18" charset="0"/>
              </a:rPr>
              <a:t>号</a:t>
            </a:r>
            <a:endParaRPr lang="zh-CN" altLang="en-US" sz="2400" b="1" dirty="0">
              <a:solidFill>
                <a:srgbClr val="FF0000"/>
              </a:solidFill>
              <a:latin typeface="Times New Roman" panose="02020603050405020304" pitchFamily="18" charset="0"/>
              <a:ea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3" name="矩形 1"/>
          <p:cNvSpPr>
            <a:spLocks noChangeArrowheads="1"/>
          </p:cNvSpPr>
          <p:nvPr/>
        </p:nvSpPr>
        <p:spPr bwMode="auto">
          <a:xfrm>
            <a:off x="444500" y="1328738"/>
            <a:ext cx="11052175" cy="39693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95" marR="0" lvl="0" indent="-45720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4.</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计算机技术</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	1983</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年，成功研制</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“_____________”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巨型计算机，此后不断进步，加速了国家信息化发展。</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5.</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生物技术</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	(1)1965</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年，人工合成结晶牛胰岛素在中国首次实现，开辟了</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________________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的时代。</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	(2)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积极参与人类基因的研究，为提高国民生活和健康水平作出了贡献。</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p:txBody>
      </p:sp>
      <p:sp>
        <p:nvSpPr>
          <p:cNvPr id="4" name="矩形 3"/>
          <p:cNvSpPr/>
          <p:nvPr/>
        </p:nvSpPr>
        <p:spPr>
          <a:xfrm>
            <a:off x="3651250" y="1920875"/>
            <a:ext cx="1730375" cy="461963"/>
          </a:xfrm>
          <a:prstGeom prst="rect">
            <a:avLst/>
          </a:prstGeom>
          <a:noFill/>
          <a:ln w="9525">
            <a:noFill/>
          </a:ln>
        </p:spPr>
        <p:txBody>
          <a:bodyPr wrap="none">
            <a:spAutoFit/>
          </a:bodyPr>
          <a:p>
            <a:r>
              <a:rPr lang="zh-CN" altLang="en-US" sz="2400" b="1" dirty="0">
                <a:solidFill>
                  <a:srgbClr val="FF0000"/>
                </a:solidFill>
                <a:latin typeface="Times New Roman" panose="02020603050405020304" pitchFamily="18" charset="0"/>
                <a:cs typeface="Times New Roman" panose="02020603050405020304" pitchFamily="18" charset="0"/>
              </a:rPr>
              <a:t>银河</a:t>
            </a:r>
            <a:r>
              <a:rPr lang="en-US" altLang="zh-CN" sz="2400" b="1" dirty="0">
                <a:solidFill>
                  <a:srgbClr val="FF0000"/>
                </a:solidFill>
                <a:latin typeface="Times New Roman" panose="02020603050405020304" pitchFamily="18" charset="0"/>
                <a:ea typeface="Times New Roman" panose="02020603050405020304" pitchFamily="18" charset="0"/>
              </a:rPr>
              <a:t>—</a:t>
            </a:r>
            <a:r>
              <a:rPr lang="en-US" altLang="zh-CN" sz="2400" b="1" dirty="0">
                <a:solidFill>
                  <a:srgbClr val="FF0000"/>
                </a:solidFill>
                <a:latin typeface="Times New Roman" panose="02020603050405020304" pitchFamily="18" charset="0"/>
                <a:cs typeface="Times New Roman" panose="02020603050405020304" pitchFamily="18" charset="0"/>
              </a:rPr>
              <a:t>Ⅰ</a:t>
            </a:r>
            <a:r>
              <a:rPr lang="zh-CN" altLang="en-US" sz="2400" b="1" dirty="0">
                <a:solidFill>
                  <a:srgbClr val="FF0000"/>
                </a:solidFill>
                <a:latin typeface="Times New Roman" panose="02020603050405020304" pitchFamily="18" charset="0"/>
                <a:cs typeface="Times New Roman" panose="02020603050405020304" pitchFamily="18" charset="0"/>
              </a:rPr>
              <a:t>号</a:t>
            </a:r>
            <a:endParaRPr lang="zh-CN" altLang="en-US" sz="2400" b="1" dirty="0">
              <a:solidFill>
                <a:srgbClr val="FF0000"/>
              </a:solidFill>
              <a:latin typeface="Times New Roman" panose="02020603050405020304" pitchFamily="18" charset="0"/>
              <a:ea typeface="Times New Roman" panose="02020603050405020304" pitchFamily="18" charset="0"/>
            </a:endParaRPr>
          </a:p>
        </p:txBody>
      </p:sp>
      <p:sp>
        <p:nvSpPr>
          <p:cNvPr id="5" name="矩形 4"/>
          <p:cNvSpPr/>
          <p:nvPr/>
        </p:nvSpPr>
        <p:spPr>
          <a:xfrm>
            <a:off x="8904288" y="3578225"/>
            <a:ext cx="2351087" cy="461963"/>
          </a:xfrm>
          <a:prstGeom prst="rect">
            <a:avLst/>
          </a:prstGeom>
          <a:noFill/>
          <a:ln w="9525">
            <a:noFill/>
          </a:ln>
        </p:spPr>
        <p:txBody>
          <a:bodyPr wrap="none">
            <a:spAutoFit/>
          </a:bodyPr>
          <a:p>
            <a:r>
              <a:rPr lang="zh-CN" altLang="en-US" sz="2400" b="1" dirty="0">
                <a:solidFill>
                  <a:srgbClr val="FF0000"/>
                </a:solidFill>
                <a:latin typeface="Times New Roman" panose="02020603050405020304" pitchFamily="18" charset="0"/>
                <a:cs typeface="Times New Roman" panose="02020603050405020304" pitchFamily="18" charset="0"/>
              </a:rPr>
              <a:t>人工合成蛋白质</a:t>
            </a:r>
            <a:endParaRPr lang="zh-CN" altLang="en-US" sz="2400" b="1" dirty="0">
              <a:solidFill>
                <a:srgbClr val="FF0000"/>
              </a:solidFill>
              <a:latin typeface="Times New Roman" panose="02020603050405020304" pitchFamily="18" charset="0"/>
              <a:ea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3" name="矩形 1"/>
          <p:cNvSpPr>
            <a:spLocks noChangeArrowheads="1"/>
          </p:cNvSpPr>
          <p:nvPr/>
        </p:nvSpPr>
        <p:spPr bwMode="auto">
          <a:xfrm>
            <a:off x="444500" y="2006600"/>
            <a:ext cx="11052175" cy="2861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base" latinLnBrk="0" hangingPunct="1">
              <a:lnSpc>
                <a:spcPct val="150000"/>
              </a:lnSpc>
              <a:spcBef>
                <a:spcPct val="0"/>
              </a:spcBef>
              <a:spcAft>
                <a:spcPts val="0"/>
              </a:spcAft>
              <a:buClrTx/>
              <a:buSzTx/>
              <a:buFontTx/>
              <a:buNone/>
              <a:tabLst>
                <a:tab pos="261048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知识点二　</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百花齐放</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百家争鸣</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0" marR="0" lvl="0" indent="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背景</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中华人民共和国成立后，社会制度发生变化。</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0" marR="0" lvl="0" indent="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提出</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1956</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年春，毛泽东在中共中央政治局扩大会议上提出。</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0" marR="0" lvl="0" indent="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3.</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内容</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艺术问题上</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“___________”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学术问题上</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“___________”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0" marR="0" lvl="0" indent="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4.</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特点</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基本性的和长期性的方针。</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p:txBody>
      </p:sp>
      <p:sp>
        <p:nvSpPr>
          <p:cNvPr id="4" name="矩形 3"/>
          <p:cNvSpPr/>
          <p:nvPr/>
        </p:nvSpPr>
        <p:spPr>
          <a:xfrm>
            <a:off x="3689350" y="3700463"/>
            <a:ext cx="1422400" cy="461962"/>
          </a:xfrm>
          <a:prstGeom prst="rect">
            <a:avLst/>
          </a:prstGeom>
          <a:noFill/>
          <a:ln w="9525">
            <a:noFill/>
          </a:ln>
        </p:spPr>
        <p:txBody>
          <a:bodyPr wrap="none">
            <a:spAutoFit/>
          </a:bodyPr>
          <a:p>
            <a:r>
              <a:rPr lang="zh-CN" altLang="en-US" sz="2400" b="1" dirty="0">
                <a:solidFill>
                  <a:srgbClr val="FF0000"/>
                </a:solidFill>
                <a:latin typeface="Times New Roman" panose="02020603050405020304" pitchFamily="18" charset="0"/>
                <a:cs typeface="Times New Roman" panose="02020603050405020304" pitchFamily="18" charset="0"/>
              </a:rPr>
              <a:t>百花齐放</a:t>
            </a:r>
            <a:endParaRPr lang="zh-CN" altLang="en-US" sz="2400" b="1" dirty="0">
              <a:solidFill>
                <a:srgbClr val="FF0000"/>
              </a:solidFill>
              <a:latin typeface="Times New Roman" panose="02020603050405020304" pitchFamily="18" charset="0"/>
              <a:ea typeface="Times New Roman" panose="02020603050405020304" pitchFamily="18" charset="0"/>
            </a:endParaRPr>
          </a:p>
        </p:txBody>
      </p:sp>
      <p:sp>
        <p:nvSpPr>
          <p:cNvPr id="5" name="矩形 4"/>
          <p:cNvSpPr/>
          <p:nvPr/>
        </p:nvSpPr>
        <p:spPr>
          <a:xfrm>
            <a:off x="7740650" y="3706813"/>
            <a:ext cx="1422400" cy="461962"/>
          </a:xfrm>
          <a:prstGeom prst="rect">
            <a:avLst/>
          </a:prstGeom>
          <a:noFill/>
          <a:ln w="9525">
            <a:noFill/>
          </a:ln>
        </p:spPr>
        <p:txBody>
          <a:bodyPr wrap="none">
            <a:spAutoFit/>
          </a:bodyPr>
          <a:p>
            <a:r>
              <a:rPr lang="zh-CN" altLang="en-US" sz="2400" b="1" dirty="0">
                <a:solidFill>
                  <a:srgbClr val="FF0000"/>
                </a:solidFill>
                <a:latin typeface="Times New Roman" panose="02020603050405020304" pitchFamily="18" charset="0"/>
                <a:cs typeface="Times New Roman" panose="02020603050405020304" pitchFamily="18" charset="0"/>
              </a:rPr>
              <a:t>百家争鸣</a:t>
            </a:r>
            <a:endParaRPr lang="zh-CN" altLang="en-US" sz="2400" b="1" dirty="0">
              <a:solidFill>
                <a:srgbClr val="FF0000"/>
              </a:solidFill>
              <a:latin typeface="Times New Roman" panose="02020603050405020304" pitchFamily="18" charset="0"/>
              <a:ea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3" name="矩形 1"/>
          <p:cNvSpPr>
            <a:spLocks noChangeArrowheads="1"/>
          </p:cNvSpPr>
          <p:nvPr/>
        </p:nvSpPr>
        <p:spPr bwMode="auto">
          <a:xfrm>
            <a:off x="444500" y="1150938"/>
            <a:ext cx="11052175" cy="4523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95" marR="0" lvl="0" indent="-45720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5.</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贯彻实施</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	(1)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初见成效</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	①</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原因：受</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______________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的鼓舞，艺术家创作热情高涨。</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	②</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表现：优秀作品有</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的话剧《茶馆》，郭沫若的历史剧《蔡文姬》，杨沫的长篇小说《</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 ______________ </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》等。</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	(2)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遭遇挫折</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	①</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原因：受</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左</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倾错误的影响，政治运动的扩大化，特别是</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文化大革命</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的到来。</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p:txBody>
      </p:sp>
      <p:sp>
        <p:nvSpPr>
          <p:cNvPr id="4" name="矩形 3"/>
          <p:cNvSpPr/>
          <p:nvPr/>
        </p:nvSpPr>
        <p:spPr>
          <a:xfrm>
            <a:off x="2295525" y="2349500"/>
            <a:ext cx="2039938" cy="460375"/>
          </a:xfrm>
          <a:prstGeom prst="rect">
            <a:avLst/>
          </a:prstGeom>
          <a:noFill/>
          <a:ln w="9525">
            <a:noFill/>
          </a:ln>
        </p:spPr>
        <p:txBody>
          <a:bodyPr wrap="none">
            <a:spAutoFit/>
          </a:bodyPr>
          <a:p>
            <a:r>
              <a:rPr lang="zh-CN" altLang="en-US" sz="2400" b="1" dirty="0">
                <a:solidFill>
                  <a:srgbClr val="FF0000"/>
                </a:solidFill>
                <a:latin typeface="Times New Roman" panose="02020603050405020304" pitchFamily="18" charset="0"/>
                <a:cs typeface="Times New Roman" panose="02020603050405020304" pitchFamily="18" charset="0"/>
              </a:rPr>
              <a:t>“双百”方针</a:t>
            </a:r>
            <a:endParaRPr lang="zh-CN" altLang="en-US" sz="2400" b="1" dirty="0">
              <a:solidFill>
                <a:srgbClr val="FF0000"/>
              </a:solidFill>
              <a:latin typeface="Times New Roman" panose="02020603050405020304" pitchFamily="18" charset="0"/>
              <a:ea typeface="Times New Roman" panose="02020603050405020304" pitchFamily="18" charset="0"/>
            </a:endParaRPr>
          </a:p>
        </p:txBody>
      </p:sp>
      <p:sp>
        <p:nvSpPr>
          <p:cNvPr id="5" name="矩形 4"/>
          <p:cNvSpPr/>
          <p:nvPr/>
        </p:nvSpPr>
        <p:spPr>
          <a:xfrm>
            <a:off x="3487738" y="2903538"/>
            <a:ext cx="803275" cy="461962"/>
          </a:xfrm>
          <a:prstGeom prst="rect">
            <a:avLst/>
          </a:prstGeom>
          <a:noFill/>
          <a:ln w="9525">
            <a:noFill/>
          </a:ln>
        </p:spPr>
        <p:txBody>
          <a:bodyPr wrap="none">
            <a:spAutoFit/>
          </a:bodyPr>
          <a:p>
            <a:r>
              <a:rPr lang="zh-CN" altLang="en-US" sz="2400" b="1" dirty="0">
                <a:solidFill>
                  <a:srgbClr val="FF0000"/>
                </a:solidFill>
                <a:latin typeface="Times New Roman" panose="02020603050405020304" pitchFamily="18" charset="0"/>
                <a:cs typeface="Times New Roman" panose="02020603050405020304" pitchFamily="18" charset="0"/>
              </a:rPr>
              <a:t>老舍</a:t>
            </a:r>
            <a:endParaRPr lang="zh-CN" altLang="en-US" sz="2400" b="1" dirty="0">
              <a:solidFill>
                <a:srgbClr val="FF0000"/>
              </a:solidFill>
              <a:latin typeface="Times New Roman" panose="02020603050405020304" pitchFamily="18" charset="0"/>
              <a:ea typeface="Times New Roman" panose="02020603050405020304" pitchFamily="18" charset="0"/>
            </a:endParaRPr>
          </a:p>
        </p:txBody>
      </p:sp>
      <p:sp>
        <p:nvSpPr>
          <p:cNvPr id="6" name="矩形 5"/>
          <p:cNvSpPr/>
          <p:nvPr/>
        </p:nvSpPr>
        <p:spPr>
          <a:xfrm>
            <a:off x="2982913" y="3436938"/>
            <a:ext cx="1422400" cy="461962"/>
          </a:xfrm>
          <a:prstGeom prst="rect">
            <a:avLst/>
          </a:prstGeom>
          <a:noFill/>
          <a:ln w="9525">
            <a:noFill/>
          </a:ln>
        </p:spPr>
        <p:txBody>
          <a:bodyPr wrap="none">
            <a:spAutoFit/>
          </a:bodyPr>
          <a:p>
            <a:r>
              <a:rPr lang="zh-CN" altLang="en-US" sz="2400" b="1" dirty="0">
                <a:solidFill>
                  <a:srgbClr val="FF0000"/>
                </a:solidFill>
                <a:latin typeface="Times New Roman" panose="02020603050405020304" pitchFamily="18" charset="0"/>
                <a:cs typeface="Times New Roman" panose="02020603050405020304" pitchFamily="18" charset="0"/>
              </a:rPr>
              <a:t>青春之歌</a:t>
            </a:r>
            <a:endParaRPr lang="zh-CN" altLang="en-US" sz="2400" b="1" dirty="0">
              <a:solidFill>
                <a:srgbClr val="FF0000"/>
              </a:solidFill>
              <a:latin typeface="Times New Roman" panose="02020603050405020304" pitchFamily="18" charset="0"/>
              <a:ea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矩形 4"/>
          <p:cNvSpPr/>
          <p:nvPr/>
        </p:nvSpPr>
        <p:spPr>
          <a:xfrm>
            <a:off x="635190" y="708615"/>
            <a:ext cx="10438067" cy="1383665"/>
          </a:xfrm>
          <a:prstGeom prst="rect">
            <a:avLst/>
          </a:prstGeom>
        </p:spPr>
        <p:txBody>
          <a:bodyPr>
            <a:spAutoFit/>
          </a:bodyPr>
          <a:lstStyle/>
          <a:p>
            <a:pPr lvl="0" algn="just">
              <a:lnSpc>
                <a:spcPct val="150000"/>
              </a:lnSpc>
            </a:pPr>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en-US"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知识点拨</a:t>
            </a:r>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　战国时期的</a:t>
            </a:r>
            <a:r>
              <a:rPr lang="en-US" altLang="zh-CN" sz="2800" b="1" kern="100" dirty="0">
                <a:solidFill>
                  <a:srgbClr val="0070C0"/>
                </a:solidFill>
                <a:latin typeface="宋体" panose="02010600030101010101" pitchFamily="2" charset="-122"/>
                <a:ea typeface="微软雅黑" panose="020B0503020204020204" pitchFamily="34" charset="-122"/>
                <a:cs typeface="Times New Roman" panose="02020603050405020304" pitchFamily="18" charset="0"/>
              </a:rPr>
              <a:t>“</a:t>
            </a:r>
            <a:r>
              <a:rPr lang="zh-CN" altLang="zh-CN"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百家争鸣</a:t>
            </a:r>
            <a:r>
              <a:rPr lang="en-US" altLang="zh-CN" sz="2800" b="1" kern="100" dirty="0">
                <a:solidFill>
                  <a:srgbClr val="0070C0"/>
                </a:solidFill>
                <a:latin typeface="宋体" panose="02010600030101010101" pitchFamily="2" charset="-122"/>
                <a:ea typeface="微软雅黑" panose="020B0503020204020204" pitchFamily="34" charset="-122"/>
                <a:cs typeface="Times New Roman" panose="02020603050405020304" pitchFamily="18" charset="0"/>
              </a:rPr>
              <a:t>”</a:t>
            </a:r>
            <a:r>
              <a:rPr lang="zh-CN" altLang="zh-CN"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与新中国时期的</a:t>
            </a:r>
            <a:r>
              <a:rPr lang="en-US" altLang="zh-CN" sz="2800" b="1" kern="100" dirty="0">
                <a:solidFill>
                  <a:srgbClr val="0070C0"/>
                </a:solidFill>
                <a:latin typeface="宋体" panose="02010600030101010101" pitchFamily="2" charset="-122"/>
                <a:ea typeface="微软雅黑" panose="020B0503020204020204" pitchFamily="34" charset="-122"/>
                <a:cs typeface="Times New Roman" panose="02020603050405020304" pitchFamily="18" charset="0"/>
              </a:rPr>
              <a:t>“</a:t>
            </a:r>
            <a:r>
              <a:rPr lang="zh-CN" altLang="zh-CN"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百家争鸣</a:t>
            </a:r>
            <a:r>
              <a:rPr lang="en-US" altLang="zh-CN" sz="2800" b="1" kern="100" dirty="0" smtClean="0">
                <a:solidFill>
                  <a:srgbClr val="0070C0"/>
                </a:solidFill>
                <a:latin typeface="宋体" panose="02010600030101010101" pitchFamily="2" charset="-122"/>
                <a:ea typeface="微软雅黑" panose="020B0503020204020204" pitchFamily="34" charset="-122"/>
                <a:cs typeface="Times New Roman" panose="02020603050405020304" pitchFamily="18" charset="0"/>
              </a:rPr>
              <a:t>”</a:t>
            </a:r>
            <a:r>
              <a:rPr lang="zh-CN"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的</a:t>
            </a:r>
            <a:r>
              <a:rPr lang="zh-CN" altLang="zh-CN"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区别</a:t>
            </a:r>
            <a:endParaRPr lang="zh-CN"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6" name="矩形 5"/>
          <p:cNvSpPr/>
          <p:nvPr/>
        </p:nvSpPr>
        <p:spPr>
          <a:xfrm>
            <a:off x="1017049" y="2475627"/>
            <a:ext cx="10334720" cy="2676525"/>
          </a:xfrm>
          <a:prstGeom prst="rect">
            <a:avLst/>
          </a:prstGeom>
        </p:spPr>
        <p:txBody>
          <a:bodyPr>
            <a:spAutoFit/>
          </a:bodyPr>
          <a:lstStyle/>
          <a:p>
            <a:pPr algn="just">
              <a:lnSpc>
                <a:spcPct val="150000"/>
              </a:lnSpc>
              <a:spcAft>
                <a:spcPts val="0"/>
              </a:spcAft>
            </a:pPr>
            <a:r>
              <a:rPr lang="zh-CN" altLang="zh-CN" sz="2800" kern="100" dirty="0">
                <a:latin typeface="Times New Roman" panose="02020603050405020304" pitchFamily="18" charset="0"/>
                <a:ea typeface="微软雅黑" panose="020B0503020204020204" pitchFamily="34" charset="-122"/>
                <a:cs typeface="Times New Roman" panose="02020603050405020304" pitchFamily="18" charset="0"/>
              </a:rPr>
              <a:t>战国时期的</a:t>
            </a:r>
            <a:r>
              <a:rPr lang="en-US" altLang="zh-CN" sz="2800" kern="100" dirty="0">
                <a:latin typeface="宋体" panose="02010600030101010101" pitchFamily="2" charset="-122"/>
                <a:ea typeface="微软雅黑" panose="020B0503020204020204" pitchFamily="34" charset="-122"/>
                <a:cs typeface="Times New Roman" panose="02020603050405020304" pitchFamily="18" charset="0"/>
              </a:rPr>
              <a:t>“</a:t>
            </a:r>
            <a:r>
              <a:rPr lang="zh-CN" altLang="zh-CN" sz="2800" kern="100" dirty="0">
                <a:latin typeface="Times New Roman" panose="02020603050405020304" pitchFamily="18" charset="0"/>
                <a:ea typeface="微软雅黑" panose="020B0503020204020204" pitchFamily="34" charset="-122"/>
                <a:cs typeface="Times New Roman" panose="02020603050405020304" pitchFamily="18" charset="0"/>
              </a:rPr>
              <a:t>百家争鸣</a:t>
            </a:r>
            <a:r>
              <a:rPr lang="en-US" altLang="zh-CN" sz="2800" kern="100" dirty="0">
                <a:latin typeface="宋体" panose="02010600030101010101" pitchFamily="2" charset="-122"/>
                <a:ea typeface="微软雅黑" panose="020B0503020204020204" pitchFamily="34" charset="-122"/>
                <a:cs typeface="Times New Roman" panose="02020603050405020304" pitchFamily="18" charset="0"/>
              </a:rPr>
              <a:t>”</a:t>
            </a:r>
            <a:r>
              <a:rPr lang="zh-CN" altLang="zh-CN" sz="2800" kern="100" dirty="0">
                <a:latin typeface="Times New Roman" panose="02020603050405020304" pitchFamily="18" charset="0"/>
                <a:ea typeface="微软雅黑" panose="020B0503020204020204" pitchFamily="34" charset="-122"/>
                <a:cs typeface="Times New Roman" panose="02020603050405020304" pitchFamily="18" charset="0"/>
              </a:rPr>
              <a:t>反映的是政治斗争的激烈，流派多且阶级阵线鲜明。</a:t>
            </a:r>
            <a:endParaRPr lang="zh-CN" altLang="zh-CN" sz="2800" kern="100" dirty="0">
              <a:latin typeface="Times New Roman" panose="02020603050405020304" pitchFamily="18" charset="0"/>
              <a:ea typeface="微软雅黑" panose="020B0503020204020204" pitchFamily="34" charset="-122"/>
              <a:cs typeface="Times New Roman" panose="02020603050405020304" pitchFamily="18" charset="0"/>
            </a:endParaRPr>
          </a:p>
          <a:p>
            <a:pPr algn="just">
              <a:lnSpc>
                <a:spcPct val="150000"/>
              </a:lnSpc>
              <a:spcAft>
                <a:spcPts val="0"/>
              </a:spcAft>
            </a:pPr>
            <a:r>
              <a:rPr lang="zh-CN" altLang="zh-CN" sz="2800" kern="100" dirty="0">
                <a:latin typeface="Times New Roman" panose="02020603050405020304" pitchFamily="18" charset="0"/>
                <a:ea typeface="微软雅黑" panose="020B0503020204020204" pitchFamily="34" charset="-122"/>
                <a:cs typeface="Times New Roman" panose="02020603050405020304" pitchFamily="18" charset="0"/>
              </a:rPr>
              <a:t>新中国时期</a:t>
            </a:r>
            <a:r>
              <a:rPr lang="en-US" altLang="zh-CN" sz="2800" kern="100" dirty="0">
                <a:latin typeface="宋体" panose="02010600030101010101" pitchFamily="2" charset="-122"/>
                <a:ea typeface="微软雅黑" panose="020B0503020204020204" pitchFamily="34" charset="-122"/>
                <a:cs typeface="Times New Roman" panose="02020603050405020304" pitchFamily="18" charset="0"/>
              </a:rPr>
              <a:t>“</a:t>
            </a:r>
            <a:r>
              <a:rPr lang="zh-CN" altLang="zh-CN" sz="2800" kern="100" dirty="0">
                <a:latin typeface="Times New Roman" panose="02020603050405020304" pitchFamily="18" charset="0"/>
                <a:ea typeface="微软雅黑" panose="020B0503020204020204" pitchFamily="34" charset="-122"/>
                <a:cs typeface="Times New Roman" panose="02020603050405020304" pitchFamily="18" charset="0"/>
              </a:rPr>
              <a:t>双百</a:t>
            </a:r>
            <a:r>
              <a:rPr lang="en-US" altLang="zh-CN" sz="2800" kern="100" dirty="0">
                <a:latin typeface="宋体" panose="02010600030101010101" pitchFamily="2" charset="-122"/>
                <a:ea typeface="微软雅黑" panose="020B0503020204020204" pitchFamily="34" charset="-122"/>
                <a:cs typeface="Times New Roman" panose="02020603050405020304" pitchFamily="18" charset="0"/>
              </a:rPr>
              <a:t>”</a:t>
            </a:r>
            <a:r>
              <a:rPr lang="zh-CN" altLang="zh-CN" sz="2800" kern="100" dirty="0">
                <a:latin typeface="Times New Roman" panose="02020603050405020304" pitchFamily="18" charset="0"/>
                <a:ea typeface="微软雅黑" panose="020B0503020204020204" pitchFamily="34" charset="-122"/>
                <a:cs typeface="Times New Roman" panose="02020603050405020304" pitchFamily="18" charset="0"/>
              </a:rPr>
              <a:t>方针中的</a:t>
            </a:r>
            <a:r>
              <a:rPr lang="en-US" altLang="zh-CN" sz="2800" kern="100" dirty="0">
                <a:latin typeface="宋体" panose="02010600030101010101" pitchFamily="2" charset="-122"/>
                <a:ea typeface="微软雅黑" panose="020B0503020204020204" pitchFamily="34" charset="-122"/>
                <a:cs typeface="Times New Roman" panose="02020603050405020304" pitchFamily="18" charset="0"/>
              </a:rPr>
              <a:t>“</a:t>
            </a:r>
            <a:r>
              <a:rPr lang="zh-CN" altLang="zh-CN" sz="2800" kern="100" dirty="0">
                <a:latin typeface="Times New Roman" panose="02020603050405020304" pitchFamily="18" charset="0"/>
                <a:ea typeface="微软雅黑" panose="020B0503020204020204" pitchFamily="34" charset="-122"/>
                <a:cs typeface="Times New Roman" panose="02020603050405020304" pitchFamily="18" charset="0"/>
              </a:rPr>
              <a:t>百家争鸣</a:t>
            </a:r>
            <a:r>
              <a:rPr lang="en-US" altLang="zh-CN" sz="2800" kern="100" dirty="0">
                <a:latin typeface="宋体" panose="02010600030101010101" pitchFamily="2" charset="-122"/>
                <a:ea typeface="微软雅黑" panose="020B0503020204020204" pitchFamily="34" charset="-122"/>
                <a:cs typeface="Times New Roman" panose="02020603050405020304" pitchFamily="18" charset="0"/>
              </a:rPr>
              <a:t>”</a:t>
            </a:r>
            <a:r>
              <a:rPr lang="zh-CN" altLang="zh-CN" sz="2800" kern="100" dirty="0">
                <a:latin typeface="Times New Roman" panose="02020603050405020304" pitchFamily="18" charset="0"/>
                <a:ea typeface="微软雅黑" panose="020B0503020204020204" pitchFamily="34" charset="-122"/>
                <a:cs typeface="Times New Roman" panose="02020603050405020304" pitchFamily="18" charset="0"/>
              </a:rPr>
              <a:t>主要体现在学术上，没有阶级的差别与对立，两者实质不同。</a:t>
            </a:r>
            <a:endParaRPr lang="zh-CN" altLang="zh-CN" sz="2800" kern="100" dirty="0">
              <a:effectLst/>
              <a:latin typeface="Times New Roman" panose="02020603050405020304" pitchFamily="18" charset="0"/>
              <a:ea typeface="微软雅黑" panose="020B0503020204020204" pitchFamily="34"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 calcmode="lin" valueType="num">
                                      <p:cBhvr additive="base">
                                        <p:cTn id="11"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3" name="矩形 1"/>
          <p:cNvSpPr>
            <a:spLocks noChangeArrowheads="1"/>
          </p:cNvSpPr>
          <p:nvPr/>
        </p:nvSpPr>
        <p:spPr bwMode="auto">
          <a:xfrm>
            <a:off x="444500" y="1150938"/>
            <a:ext cx="11052175" cy="4523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base" latinLnBrk="0" hangingPunct="1">
              <a:lnSpc>
                <a:spcPct val="150000"/>
              </a:lnSpc>
              <a:spcBef>
                <a:spcPct val="0"/>
              </a:spcBef>
              <a:spcAft>
                <a:spcPts val="0"/>
              </a:spcAft>
              <a:buClrTx/>
              <a:buSzTx/>
              <a:buFontTx/>
              <a:buNone/>
              <a:tabLst>
                <a:tab pos="2610485" algn="l"/>
              </a:tabLst>
              <a:defRPr/>
            </a:pPr>
            <a:r>
              <a:rPr kumimoji="0" lang="zh-CN"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②</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表现：学术问题被当成</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___________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一些优秀作品受到错误批判，作者多被划为</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右派</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或</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反动学术权威</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0" marR="0" lvl="0" indent="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③</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危害：许多知识分子受到伤害，文艺园地百花凋零。自然科学和社会科学研究受到很大影响。</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0" marR="0" lvl="0" indent="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(3)</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文艺的春天</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0" marR="0" lvl="0" indent="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①</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原因：</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文化大革命</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结束后，清算极</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左</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路线；邓小平强调坚持贯彻</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双百</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方针。</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0" marR="0" lvl="0" indent="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②</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表现：学术讨论空前热烈，文学艺术创作欣欣向荣。</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p:txBody>
      </p:sp>
      <p:sp>
        <p:nvSpPr>
          <p:cNvPr id="4" name="矩形 3"/>
          <p:cNvSpPr/>
          <p:nvPr/>
        </p:nvSpPr>
        <p:spPr>
          <a:xfrm>
            <a:off x="3967163" y="1268413"/>
            <a:ext cx="1422400" cy="461962"/>
          </a:xfrm>
          <a:prstGeom prst="rect">
            <a:avLst/>
          </a:prstGeom>
          <a:noFill/>
          <a:ln w="9525">
            <a:noFill/>
          </a:ln>
        </p:spPr>
        <p:txBody>
          <a:bodyPr wrap="none">
            <a:spAutoFit/>
          </a:bodyPr>
          <a:p>
            <a:r>
              <a:rPr lang="zh-CN" altLang="en-US" sz="2400" b="1" dirty="0">
                <a:solidFill>
                  <a:srgbClr val="FF0000"/>
                </a:solidFill>
                <a:latin typeface="Times New Roman" panose="02020603050405020304" pitchFamily="18" charset="0"/>
                <a:cs typeface="Times New Roman" panose="02020603050405020304" pitchFamily="18" charset="0"/>
              </a:rPr>
              <a:t>政治问题</a:t>
            </a:r>
            <a:endParaRPr lang="zh-CN" altLang="en-US" sz="2400" b="1" dirty="0">
              <a:solidFill>
                <a:srgbClr val="FF0000"/>
              </a:solidFill>
              <a:latin typeface="Times New Roman" panose="02020603050405020304" pitchFamily="18" charset="0"/>
              <a:ea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5362" name="矩形 1"/>
          <p:cNvSpPr/>
          <p:nvPr/>
        </p:nvSpPr>
        <p:spPr>
          <a:xfrm>
            <a:off x="444500" y="755650"/>
            <a:ext cx="11052175" cy="1130300"/>
          </a:xfrm>
          <a:prstGeom prst="rect">
            <a:avLst/>
          </a:prstGeom>
          <a:noFill/>
          <a:ln w="9525">
            <a:noFill/>
          </a:ln>
        </p:spPr>
        <p:txBody>
          <a:bodyPr>
            <a:spAutoFit/>
          </a:bodyPr>
          <a:p>
            <a:pPr algn="just" defTabSz="0">
              <a:lnSpc>
                <a:spcPct val="150000"/>
              </a:lnSpc>
              <a:tabLst>
                <a:tab pos="2609850" algn="l"/>
              </a:tabLst>
            </a:pPr>
            <a:r>
              <a:rPr lang="zh-CN" altLang="zh-CN" sz="2400" b="1" dirty="0">
                <a:latin typeface="Times New Roman" panose="02020603050405020304" pitchFamily="18" charset="0"/>
                <a:ea typeface="黑体" panose="02010609060101010101" pitchFamily="2" charset="-122"/>
              </a:rPr>
              <a:t>知识点三　现代中国教育的发展</a:t>
            </a:r>
            <a:endParaRPr lang="zh-CN" altLang="zh-CN" sz="1000" dirty="0">
              <a:latin typeface="宋体" panose="02010600030101010101" pitchFamily="2" charset="-122"/>
              <a:ea typeface="黑体" panose="02010609060101010101" pitchFamily="2" charset="-122"/>
            </a:endParaRPr>
          </a:p>
          <a:p>
            <a:pPr algn="just" defTabSz="0">
              <a:lnSpc>
                <a:spcPct val="150000"/>
              </a:lnSpc>
              <a:tabLst>
                <a:tab pos="2609850" algn="l"/>
              </a:tabLst>
            </a:pPr>
            <a:r>
              <a:rPr lang="en-US" altLang="zh-CN" sz="2400" b="1" dirty="0">
                <a:latin typeface="Times New Roman" panose="02020603050405020304" pitchFamily="18" charset="0"/>
                <a:ea typeface="黑体" panose="02010609060101010101" pitchFamily="2" charset="-122"/>
              </a:rPr>
              <a:t>1.</a:t>
            </a:r>
            <a:r>
              <a:rPr lang="zh-CN" altLang="zh-CN" sz="2400" b="1" dirty="0">
                <a:latin typeface="Times New Roman" panose="02020603050405020304" pitchFamily="18" charset="0"/>
                <a:ea typeface="黑体" panose="02010609060101010101" pitchFamily="2" charset="-122"/>
              </a:rPr>
              <a:t>开基创业</a:t>
            </a:r>
            <a:endParaRPr lang="zh-CN" altLang="zh-CN" sz="1000" dirty="0">
              <a:latin typeface="宋体" panose="02010600030101010101" pitchFamily="2" charset="-122"/>
              <a:ea typeface="Courier New" panose="02070309020205020404" pitchFamily="49" charset="0"/>
            </a:endParaRPr>
          </a:p>
        </p:txBody>
      </p:sp>
      <p:graphicFrame>
        <p:nvGraphicFramePr>
          <p:cNvPr id="15363" name="对象 1"/>
          <p:cNvGraphicFramePr>
            <a:graphicFrameLocks noChangeAspect="1"/>
          </p:cNvGraphicFramePr>
          <p:nvPr/>
        </p:nvGraphicFramePr>
        <p:xfrm>
          <a:off x="736600" y="2076450"/>
          <a:ext cx="11260138" cy="3152775"/>
        </p:xfrm>
        <a:graphic>
          <a:graphicData uri="http://schemas.openxmlformats.org/presentationml/2006/ole">
            <mc:AlternateContent xmlns:mc="http://schemas.openxmlformats.org/markup-compatibility/2006">
              <mc:Choice xmlns:v="urn:schemas-microsoft-com:vml" Requires="v">
                <p:oleObj spid="_x0000_s3077" name="" r:id="rId1" imgW="11572875" imgH="3249930" progId="Word.Document.12">
                  <p:embed/>
                </p:oleObj>
              </mc:Choice>
              <mc:Fallback>
                <p:oleObj name="" r:id="rId1" imgW="11572875" imgH="3249930" progId="Word.Document.12">
                  <p:embed/>
                  <p:pic>
                    <p:nvPicPr>
                      <p:cNvPr id="0" name="图片 3076"/>
                      <p:cNvPicPr/>
                      <p:nvPr/>
                    </p:nvPicPr>
                    <p:blipFill>
                      <a:blip r:embed="rId2"/>
                      <a:stretch>
                        <a:fillRect/>
                      </a:stretch>
                    </p:blipFill>
                    <p:spPr>
                      <a:xfrm>
                        <a:off x="736600" y="2076450"/>
                        <a:ext cx="11260138" cy="3152775"/>
                      </a:xfrm>
                      <a:prstGeom prst="rect">
                        <a:avLst/>
                      </a:prstGeom>
                      <a:noFill/>
                      <a:ln w="38100">
                        <a:noFill/>
                        <a:miter/>
                      </a:ln>
                    </p:spPr>
                  </p:pic>
                </p:oleObj>
              </mc:Fallback>
            </mc:AlternateContent>
          </a:graphicData>
        </a:graphic>
      </p:graphicFrame>
      <p:sp>
        <p:nvSpPr>
          <p:cNvPr id="4" name="矩形 3"/>
          <p:cNvSpPr/>
          <p:nvPr/>
        </p:nvSpPr>
        <p:spPr>
          <a:xfrm>
            <a:off x="6473825" y="2470150"/>
            <a:ext cx="1422400" cy="461963"/>
          </a:xfrm>
          <a:prstGeom prst="rect">
            <a:avLst/>
          </a:prstGeom>
          <a:noFill/>
          <a:ln w="9525">
            <a:noFill/>
          </a:ln>
        </p:spPr>
        <p:txBody>
          <a:bodyPr wrap="none">
            <a:spAutoFit/>
          </a:bodyPr>
          <a:p>
            <a:r>
              <a:rPr lang="zh-CN" altLang="en-US" sz="2400" b="1" dirty="0">
                <a:solidFill>
                  <a:srgbClr val="FF0000"/>
                </a:solidFill>
                <a:latin typeface="Times New Roman" panose="02020603050405020304" pitchFamily="18" charset="0"/>
                <a:cs typeface="Times New Roman" panose="02020603050405020304" pitchFamily="18" charset="0"/>
              </a:rPr>
              <a:t>人民教育</a:t>
            </a:r>
            <a:endParaRPr lang="zh-CN" altLang="en-US" sz="2400" b="1" dirty="0">
              <a:solidFill>
                <a:srgbClr val="FF0000"/>
              </a:solidFill>
              <a:latin typeface="Times New Roman" panose="02020603050405020304" pitchFamily="18" charset="0"/>
              <a:ea typeface="Times New Roman" panose="02020603050405020304" pitchFamily="18" charset="0"/>
            </a:endParaRPr>
          </a:p>
        </p:txBody>
      </p:sp>
      <p:sp>
        <p:nvSpPr>
          <p:cNvPr id="5" name="矩形 4"/>
          <p:cNvSpPr/>
          <p:nvPr/>
        </p:nvSpPr>
        <p:spPr>
          <a:xfrm>
            <a:off x="4933950" y="3783013"/>
            <a:ext cx="1422400" cy="461962"/>
          </a:xfrm>
          <a:prstGeom prst="rect">
            <a:avLst/>
          </a:prstGeom>
          <a:noFill/>
          <a:ln w="9525">
            <a:noFill/>
          </a:ln>
        </p:spPr>
        <p:txBody>
          <a:bodyPr wrap="none">
            <a:spAutoFit/>
          </a:bodyPr>
          <a:p>
            <a:r>
              <a:rPr lang="zh-CN" altLang="en-US" sz="2400" b="1" dirty="0">
                <a:solidFill>
                  <a:srgbClr val="FF0000"/>
                </a:solidFill>
                <a:latin typeface="Times New Roman" panose="02020603050405020304" pitchFamily="18" charset="0"/>
                <a:cs typeface="Times New Roman" panose="02020603050405020304" pitchFamily="18" charset="0"/>
              </a:rPr>
              <a:t>国民教育</a:t>
            </a:r>
            <a:endParaRPr lang="zh-CN" altLang="en-US" sz="2400" b="1" dirty="0">
              <a:solidFill>
                <a:srgbClr val="FF0000"/>
              </a:solidFill>
              <a:latin typeface="Times New Roman" panose="02020603050405020304" pitchFamily="18" charset="0"/>
              <a:ea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3" name="矩形 1"/>
          <p:cNvSpPr>
            <a:spLocks noChangeArrowheads="1"/>
          </p:cNvSpPr>
          <p:nvPr/>
        </p:nvSpPr>
        <p:spPr bwMode="auto">
          <a:xfrm>
            <a:off x="444500" y="1452563"/>
            <a:ext cx="110521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遭遇挫折</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p:txBody>
      </p:sp>
      <p:graphicFrame>
        <p:nvGraphicFramePr>
          <p:cNvPr id="16387" name="对象 3"/>
          <p:cNvGraphicFramePr>
            <a:graphicFrameLocks noChangeAspect="1"/>
          </p:cNvGraphicFramePr>
          <p:nvPr/>
        </p:nvGraphicFramePr>
        <p:xfrm>
          <a:off x="695325" y="2105025"/>
          <a:ext cx="10550525" cy="3124200"/>
        </p:xfrm>
        <a:graphic>
          <a:graphicData uri="http://schemas.openxmlformats.org/presentationml/2006/ole">
            <mc:AlternateContent xmlns:mc="http://schemas.openxmlformats.org/markup-compatibility/2006">
              <mc:Choice xmlns:v="urn:schemas-microsoft-com:vml" Requires="v">
                <p:oleObj spid="_x0000_s3078" name="" r:id="rId1" imgW="10727055" imgH="3167380" progId="Word.Document.12">
                  <p:embed/>
                </p:oleObj>
              </mc:Choice>
              <mc:Fallback>
                <p:oleObj name="" r:id="rId1" imgW="10727055" imgH="3167380" progId="Word.Document.12">
                  <p:embed/>
                  <p:pic>
                    <p:nvPicPr>
                      <p:cNvPr id="0" name="图片 3077"/>
                      <p:cNvPicPr/>
                      <p:nvPr/>
                    </p:nvPicPr>
                    <p:blipFill>
                      <a:blip r:embed="rId2"/>
                      <a:stretch>
                        <a:fillRect/>
                      </a:stretch>
                    </p:blipFill>
                    <p:spPr>
                      <a:xfrm>
                        <a:off x="695325" y="2105025"/>
                        <a:ext cx="10550525" cy="3124200"/>
                      </a:xfrm>
                      <a:prstGeom prst="rect">
                        <a:avLst/>
                      </a:prstGeom>
                      <a:noFill/>
                      <a:ln w="38100">
                        <a:noFill/>
                        <a:miter/>
                      </a:ln>
                    </p:spPr>
                  </p:pic>
                </p:oleObj>
              </mc:Fallback>
            </mc:AlternateContent>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3" name="矩形 1"/>
          <p:cNvSpPr>
            <a:spLocks noChangeArrowheads="1"/>
          </p:cNvSpPr>
          <p:nvPr/>
        </p:nvSpPr>
        <p:spPr bwMode="auto">
          <a:xfrm>
            <a:off x="444500" y="608013"/>
            <a:ext cx="11052175" cy="5631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95" marR="0" lvl="0" indent="-45720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3.</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复兴发展</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	(1)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教育改革</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	①“</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文化大革命</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结束后，在教育战线上全面拨乱反正，恢复高考制度，倡导尊师重教，实施</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“____________”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发展战略。</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	②</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20</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世纪</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80</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年代，邓小平提出</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“____________”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的指导方针，国家制定《义务教育法》，大力普及九年义务教育。</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	③</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20</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世纪</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90</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年代，实施发展高等教育的</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211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工程</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计划。</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	(2)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教育投资</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	①</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在实行国家拨款的同时，倡导社会力量办学，启动</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“____________”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	</a:t>
            </a:r>
            <a:r>
              <a:rPr kumimoji="0" lang="zh-CN"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②</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国家加大西部地区教育发展力度，推动少数民族地区教育的发展。</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p:txBody>
      </p:sp>
      <p:sp>
        <p:nvSpPr>
          <p:cNvPr id="4" name="矩形 3"/>
          <p:cNvSpPr/>
          <p:nvPr/>
        </p:nvSpPr>
        <p:spPr>
          <a:xfrm>
            <a:off x="3467100" y="2316163"/>
            <a:ext cx="1420813" cy="460375"/>
          </a:xfrm>
          <a:prstGeom prst="rect">
            <a:avLst/>
          </a:prstGeom>
          <a:noFill/>
          <a:ln w="9525">
            <a:noFill/>
          </a:ln>
        </p:spPr>
        <p:txBody>
          <a:bodyPr wrap="none">
            <a:spAutoFit/>
          </a:bodyPr>
          <a:p>
            <a:r>
              <a:rPr lang="zh-CN" altLang="en-US" sz="2400" b="1" dirty="0">
                <a:solidFill>
                  <a:srgbClr val="FF0000"/>
                </a:solidFill>
                <a:latin typeface="Times New Roman" panose="02020603050405020304" pitchFamily="18" charset="0"/>
                <a:cs typeface="Times New Roman" panose="02020603050405020304" pitchFamily="18" charset="0"/>
              </a:rPr>
              <a:t>科教兴国</a:t>
            </a:r>
            <a:endParaRPr lang="zh-CN" altLang="en-US" sz="2400" b="1" dirty="0">
              <a:solidFill>
                <a:srgbClr val="FF0000"/>
              </a:solidFill>
              <a:latin typeface="Times New Roman" panose="02020603050405020304" pitchFamily="18" charset="0"/>
              <a:ea typeface="Times New Roman" panose="02020603050405020304" pitchFamily="18" charset="0"/>
            </a:endParaRPr>
          </a:p>
        </p:txBody>
      </p:sp>
      <p:sp>
        <p:nvSpPr>
          <p:cNvPr id="5" name="矩形 4"/>
          <p:cNvSpPr/>
          <p:nvPr/>
        </p:nvSpPr>
        <p:spPr>
          <a:xfrm>
            <a:off x="5394325" y="2857500"/>
            <a:ext cx="1422400" cy="461963"/>
          </a:xfrm>
          <a:prstGeom prst="rect">
            <a:avLst/>
          </a:prstGeom>
          <a:noFill/>
          <a:ln w="9525">
            <a:noFill/>
          </a:ln>
        </p:spPr>
        <p:txBody>
          <a:bodyPr wrap="none">
            <a:spAutoFit/>
          </a:bodyPr>
          <a:p>
            <a:r>
              <a:rPr lang="zh-CN" altLang="en-US" sz="2400" b="1" dirty="0">
                <a:solidFill>
                  <a:srgbClr val="FF0000"/>
                </a:solidFill>
                <a:latin typeface="Times New Roman" panose="02020603050405020304" pitchFamily="18" charset="0"/>
                <a:cs typeface="Times New Roman" panose="02020603050405020304" pitchFamily="18" charset="0"/>
              </a:rPr>
              <a:t>三个面向</a:t>
            </a:r>
            <a:endParaRPr lang="zh-CN" altLang="en-US" sz="2400" b="1" dirty="0">
              <a:solidFill>
                <a:srgbClr val="FF0000"/>
              </a:solidFill>
              <a:latin typeface="Times New Roman" panose="02020603050405020304" pitchFamily="18" charset="0"/>
              <a:ea typeface="Times New Roman" panose="02020603050405020304" pitchFamily="18" charset="0"/>
            </a:endParaRPr>
          </a:p>
        </p:txBody>
      </p:sp>
      <p:sp>
        <p:nvSpPr>
          <p:cNvPr id="6" name="矩形 5"/>
          <p:cNvSpPr/>
          <p:nvPr/>
        </p:nvSpPr>
        <p:spPr>
          <a:xfrm>
            <a:off x="8369300" y="5086350"/>
            <a:ext cx="1422400" cy="461963"/>
          </a:xfrm>
          <a:prstGeom prst="rect">
            <a:avLst/>
          </a:prstGeom>
          <a:noFill/>
          <a:ln w="9525">
            <a:noFill/>
          </a:ln>
        </p:spPr>
        <p:txBody>
          <a:bodyPr wrap="none">
            <a:spAutoFit/>
          </a:bodyPr>
          <a:p>
            <a:r>
              <a:rPr lang="zh-CN" altLang="en-US" sz="2400" b="1" dirty="0">
                <a:solidFill>
                  <a:srgbClr val="FF0000"/>
                </a:solidFill>
                <a:latin typeface="Times New Roman" panose="02020603050405020304" pitchFamily="18" charset="0"/>
                <a:cs typeface="Times New Roman" panose="02020603050405020304" pitchFamily="18" charset="0"/>
              </a:rPr>
              <a:t>希望工程</a:t>
            </a:r>
            <a:endParaRPr lang="zh-CN" altLang="en-US" sz="2400" b="1" dirty="0">
              <a:solidFill>
                <a:srgbClr val="FF0000"/>
              </a:solidFill>
              <a:latin typeface="Times New Roman" panose="02020603050405020304" pitchFamily="18" charset="0"/>
              <a:ea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58370" name="矩形 1"/>
          <p:cNvSpPr>
            <a:spLocks noChangeArrowheads="1"/>
          </p:cNvSpPr>
          <p:nvPr/>
        </p:nvSpPr>
        <p:spPr bwMode="auto">
          <a:xfrm>
            <a:off x="120968" y="1585278"/>
            <a:ext cx="11647488" cy="5367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612140" algn="l" defTabSz="914400" rtl="0" eaLnBrk="1" fontAlgn="base" latinLnBrk="0" hangingPunct="1">
              <a:lnSpc>
                <a:spcPct val="130000"/>
              </a:lnSpc>
              <a:spcBef>
                <a:spcPct val="0"/>
              </a:spcBef>
              <a:spcAft>
                <a:spcPts val="0"/>
              </a:spcAft>
              <a:buClrTx/>
              <a:buSzTx/>
              <a:buFontTx/>
              <a:buNone/>
              <a:tabLst>
                <a:tab pos="261048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史论</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Courier New" panose="02070309020205020404"/>
              </a:rPr>
              <a:t>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　多角度看待高考制度的恢复</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0" marR="0" lvl="0" indent="612140" algn="l" defTabSz="914400" rtl="0" eaLnBrk="1" fontAlgn="base" latinLnBrk="0" hangingPunct="1">
              <a:lnSpc>
                <a:spcPct val="13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rPr>
              <a:t>(1)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从</a:t>
            </a:r>
            <a:r>
              <a:rPr kumimoji="0" lang="zh-CN" altLang="zh-CN" sz="2400" b="1" i="0" u="none" strike="noStrike" kern="10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Times New Roman" panose="02020603050405020304"/>
              </a:rPr>
              <a:t>现代化建设的角度</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来看，恢复高考制度是教育战线尤其是高等教育战线拨乱反正的重要标志，它对在全社会重新树立尊重知识、尊重人才的良好风尚，对重建社会的</a:t>
            </a:r>
            <a:r>
              <a:rPr kumimoji="0" lang="zh-CN" altLang="zh-CN" sz="2400" b="1" i="0" u="none" strike="noStrike" kern="100" cap="none" spc="0" normalizeH="0" baseline="0" noProof="0" dirty="0" smtClean="0">
                <a:ln>
                  <a:noFill/>
                </a:ln>
                <a:solidFill>
                  <a:schemeClr val="tx1"/>
                </a:solidFill>
                <a:effectLst/>
                <a:uLnTx/>
                <a:uFillTx/>
                <a:latin typeface="Times New Roman" panose="02020603050405020304"/>
                <a:ea typeface="楷体_GB2312"/>
                <a:cs typeface="Times New Roman" panose="02020603050405020304"/>
              </a:rPr>
              <a:t>公平</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与公正，对推进</a:t>
            </a:r>
            <a:r>
              <a:rPr kumimoji="0" lang="en-US" altLang="zh-CN" sz="2400" b="1" i="0" u="none" strike="noStrike" kern="100" cap="none" spc="0" normalizeH="0" baseline="0" noProof="0" dirty="0">
                <a:ln>
                  <a:noFill/>
                </a:ln>
                <a:solidFill>
                  <a:srgbClr val="FF0000"/>
                </a:solidFill>
                <a:effectLst/>
                <a:uLnTx/>
                <a:uFillTx/>
                <a:latin typeface="微软雅黑" panose="020B0503020204020204" pitchFamily="34" charset="-122"/>
                <a:ea typeface="微软雅黑" panose="020B0503020204020204" pitchFamily="34" charset="-122"/>
                <a:cs typeface="Courier New" panose="02070309020205020404"/>
              </a:rPr>
              <a:t>新时期中国现代化建设事业</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，对</a:t>
            </a:r>
            <a:r>
              <a:rPr kumimoji="0" lang="en-US" altLang="zh-CN" sz="2400" b="1" i="0" u="none" strike="noStrike" kern="100" cap="none" spc="0" normalizeH="0" baseline="0" noProof="0" dirty="0">
                <a:ln>
                  <a:noFill/>
                </a:ln>
                <a:solidFill>
                  <a:srgbClr val="FF0000"/>
                </a:solidFill>
                <a:effectLst/>
                <a:uLnTx/>
                <a:uFillTx/>
                <a:latin typeface="微软雅黑" panose="020B0503020204020204" pitchFamily="34" charset="-122"/>
                <a:ea typeface="微软雅黑" panose="020B0503020204020204" pitchFamily="34" charset="-122"/>
                <a:cs typeface="Courier New" panose="02070309020205020404"/>
              </a:rPr>
              <a:t>推进中国教育制度的重建与创新</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都具有重要的现实意义。</a:t>
            </a:r>
            <a:endPar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endParaRPr>
          </a:p>
          <a:p>
            <a:pPr marL="0" marR="0" lvl="0" indent="457200" algn="l" defTabSz="914400" rtl="0" eaLnBrk="1" fontAlgn="base" latinLnBrk="0" hangingPunct="1">
              <a:lnSpc>
                <a:spcPct val="130000"/>
              </a:lnSpc>
              <a:spcBef>
                <a:spcPct val="0"/>
              </a:spcBef>
              <a:spcAft>
                <a:spcPts val="0"/>
              </a:spcAft>
              <a:buClrTx/>
              <a:buSzTx/>
              <a:buFontTx/>
              <a:buNone/>
              <a:tabLst>
                <a:tab pos="2610485" algn="l"/>
              </a:tabLst>
              <a:defRPr/>
            </a:pPr>
            <a:r>
              <a:rPr lang="en-US" altLang="zh-CN" sz="2400" b="1" kern="100" noProof="0" dirty="0">
                <a:ln>
                  <a:noFill/>
                </a:ln>
                <a:effectLst/>
                <a:uLnTx/>
                <a:uFillTx/>
                <a:latin typeface="Times New Roman" panose="02020603050405020304"/>
                <a:ea typeface="楷体_GB2312"/>
                <a:cs typeface="Courier New" panose="02070309020205020404"/>
                <a:sym typeface="+mn-ea"/>
              </a:rPr>
              <a:t>(2)从</a:t>
            </a:r>
            <a:r>
              <a:rPr lang="zh-CN" altLang="zh-CN" sz="2400" b="1" kern="100" noProof="0" dirty="0">
                <a:ln>
                  <a:noFill/>
                </a:ln>
                <a:effectLst/>
                <a:uLnTx/>
                <a:uFillTx/>
                <a:latin typeface="微软雅黑" panose="020B0503020204020204" pitchFamily="34" charset="-122"/>
                <a:ea typeface="微软雅黑" panose="020B0503020204020204" pitchFamily="34" charset="-122"/>
                <a:cs typeface="Times New Roman" panose="02020603050405020304"/>
                <a:sym typeface="+mn-ea"/>
              </a:rPr>
              <a:t>文化传承的角度</a:t>
            </a:r>
            <a:r>
              <a:rPr lang="en-US" altLang="zh-CN" sz="2400" b="1" kern="100" noProof="0" dirty="0">
                <a:ln>
                  <a:noFill/>
                </a:ln>
                <a:effectLst/>
                <a:uLnTx/>
                <a:uFillTx/>
                <a:latin typeface="Times New Roman" panose="02020603050405020304"/>
                <a:ea typeface="楷体_GB2312"/>
                <a:cs typeface="Courier New" panose="02070309020205020404"/>
                <a:sym typeface="+mn-ea"/>
              </a:rPr>
              <a:t>看，让一批具备接受大学教育条件的人实现了他们渴求知识的愿望。如果不恢复高考、不让大学恢复秩序、没有正常的高等教育，中华民族的这种文化传承就会断裂。</a:t>
            </a:r>
            <a:endPar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endParaRPr>
          </a:p>
          <a:p>
            <a:pPr marL="0" marR="0" lvl="0" indent="457200" algn="l" defTabSz="914400" rtl="0" eaLnBrk="1" fontAlgn="base" latinLnBrk="0" hangingPunct="1">
              <a:lnSpc>
                <a:spcPct val="130000"/>
              </a:lnSpc>
              <a:spcBef>
                <a:spcPct val="0"/>
              </a:spcBef>
              <a:spcAft>
                <a:spcPct val="0"/>
              </a:spcAft>
              <a:buClrTx/>
              <a:buSzTx/>
              <a:buFontTx/>
              <a:buNone/>
              <a:defRPr/>
            </a:pPr>
            <a:r>
              <a:rPr lang="en-US" altLang="zh-CN" sz="2400" b="1" kern="100" noProof="0" dirty="0">
                <a:ln>
                  <a:noFill/>
                </a:ln>
                <a:effectLst/>
                <a:uLnTx/>
                <a:uFillTx/>
                <a:latin typeface="Times New Roman" panose="02020603050405020304"/>
                <a:ea typeface="楷体_GB2312"/>
                <a:cs typeface="Courier New" panose="02070309020205020404"/>
                <a:sym typeface="+mn-ea"/>
              </a:rPr>
              <a:t>(3)用</a:t>
            </a:r>
            <a:r>
              <a:rPr lang="zh-CN" altLang="zh-CN" sz="2400" b="1" kern="100" noProof="0" dirty="0">
                <a:ln>
                  <a:noFill/>
                </a:ln>
                <a:effectLst/>
                <a:uLnTx/>
                <a:uFillTx/>
                <a:latin typeface="微软雅黑" panose="020B0503020204020204" pitchFamily="34" charset="-122"/>
                <a:ea typeface="微软雅黑" panose="020B0503020204020204" pitchFamily="34" charset="-122"/>
                <a:cs typeface="Times New Roman" panose="02020603050405020304"/>
                <a:sym typeface="+mn-ea"/>
              </a:rPr>
              <a:t>今天的眼光</a:t>
            </a:r>
            <a:r>
              <a:rPr lang="en-US" altLang="zh-CN" sz="2400" b="1" kern="100" noProof="0" dirty="0">
                <a:ln>
                  <a:noFill/>
                </a:ln>
                <a:effectLst/>
                <a:uLnTx/>
                <a:uFillTx/>
                <a:latin typeface="Times New Roman" panose="02020603050405020304"/>
                <a:ea typeface="楷体_GB2312"/>
                <a:cs typeface="Courier New" panose="02070309020205020404"/>
                <a:sym typeface="+mn-ea"/>
              </a:rPr>
              <a:t>来看待恢复高考制度，是</a:t>
            </a:r>
            <a:r>
              <a:rPr lang="en-US" altLang="zh-CN" sz="2400" b="1" kern="100" noProof="0" dirty="0">
                <a:ln>
                  <a:noFill/>
                </a:ln>
                <a:solidFill>
                  <a:srgbClr val="FF0000"/>
                </a:solidFill>
                <a:effectLst/>
                <a:uLnTx/>
                <a:uFillTx/>
                <a:latin typeface="微软雅黑" panose="020B0503020204020204" pitchFamily="34" charset="-122"/>
                <a:ea typeface="微软雅黑" panose="020B0503020204020204" pitchFamily="34" charset="-122"/>
                <a:cs typeface="Courier New" panose="02070309020205020404"/>
                <a:sym typeface="+mn-ea"/>
              </a:rPr>
              <a:t>推动中国现代化进程</a:t>
            </a:r>
            <a:r>
              <a:rPr lang="en-US" altLang="zh-CN" sz="2400" b="1" kern="100" noProof="0" dirty="0">
                <a:ln>
                  <a:noFill/>
                </a:ln>
                <a:effectLst/>
                <a:uLnTx/>
                <a:uFillTx/>
                <a:latin typeface="Times New Roman" panose="02020603050405020304"/>
                <a:ea typeface="楷体_GB2312"/>
                <a:cs typeface="Courier New" panose="02070309020205020404"/>
                <a:sym typeface="+mn-ea"/>
              </a:rPr>
              <a:t>的一个至关重要的步骤。</a:t>
            </a:r>
            <a:endPar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endParaRPr>
          </a:p>
          <a:p>
            <a:pPr marL="0" marR="0" lvl="0" indent="612140" algn="l" defTabSz="914400" rtl="0" eaLnBrk="1" fontAlgn="base" latinLnBrk="0" hangingPunct="1">
              <a:lnSpc>
                <a:spcPct val="130000"/>
              </a:lnSpc>
              <a:spcBef>
                <a:spcPct val="0"/>
              </a:spcBef>
              <a:spcAft>
                <a:spcPts val="0"/>
              </a:spcAft>
              <a:buClrTx/>
              <a:buSzTx/>
              <a:buFontTx/>
              <a:buNone/>
              <a:tabLst>
                <a:tab pos="2610485" algn="l"/>
              </a:tabLst>
              <a:defRPr/>
            </a:pPr>
            <a:endPar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endParaRPr>
          </a:p>
        </p:txBody>
      </p:sp>
      <p:graphicFrame>
        <p:nvGraphicFramePr>
          <p:cNvPr id="33795" name="对象 1"/>
          <p:cNvGraphicFramePr>
            <a:graphicFrameLocks noChangeAspect="1"/>
          </p:cNvGraphicFramePr>
          <p:nvPr/>
        </p:nvGraphicFramePr>
        <p:xfrm>
          <a:off x="281305" y="454660"/>
          <a:ext cx="11548745" cy="1305560"/>
        </p:xfrm>
        <a:graphic>
          <a:graphicData uri="http://schemas.openxmlformats.org/presentationml/2006/ole">
            <mc:AlternateContent xmlns:mc="http://schemas.openxmlformats.org/markup-compatibility/2006">
              <mc:Choice xmlns:v="urn:schemas-microsoft-com:vml" Requires="v">
                <p:oleObj spid="_x0000_s3077" name="" r:id="rId1" imgW="10966450" imgH="1192530" progId="Word.Document.8">
                  <p:embed/>
                </p:oleObj>
              </mc:Choice>
              <mc:Fallback>
                <p:oleObj name="" r:id="rId1" imgW="10966450" imgH="1192530" progId="Word.Document.8">
                  <p:embed/>
                  <p:pic>
                    <p:nvPicPr>
                      <p:cNvPr id="0" name="图片 3076"/>
                      <p:cNvPicPr/>
                      <p:nvPr/>
                    </p:nvPicPr>
                    <p:blipFill>
                      <a:blip r:embed="rId2"/>
                      <a:stretch>
                        <a:fillRect/>
                      </a:stretch>
                    </p:blipFill>
                    <p:spPr>
                      <a:xfrm>
                        <a:off x="281305" y="454660"/>
                        <a:ext cx="11548745" cy="1305560"/>
                      </a:xfrm>
                      <a:prstGeom prst="rect">
                        <a:avLst/>
                      </a:prstGeom>
                      <a:noFill/>
                      <a:ln w="38100">
                        <a:noFill/>
                        <a:miter/>
                      </a:ln>
                    </p:spPr>
                  </p:pic>
                </p:oleObj>
              </mc:Fallback>
            </mc:AlternateContent>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3" name="矩形 1"/>
          <p:cNvSpPr>
            <a:spLocks noChangeArrowheads="1"/>
          </p:cNvSpPr>
          <p:nvPr/>
        </p:nvSpPr>
        <p:spPr bwMode="auto">
          <a:xfrm>
            <a:off x="444500" y="549275"/>
            <a:ext cx="11052175" cy="5631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教材补遗</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Courier New" panose="02070309020205020404"/>
              </a:rPr>
              <a:t>]</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0" marR="0" lvl="0" indent="0" algn="just" defTabSz="914400" rtl="0" eaLnBrk="1" fontAlgn="base" latinLnBrk="0" hangingPunct="1">
              <a:lnSpc>
                <a:spcPct val="150000"/>
              </a:lnSpc>
              <a:spcBef>
                <a:spcPct val="0"/>
              </a:spcBef>
              <a:spcAft>
                <a:spcPts val="0"/>
              </a:spcAft>
              <a:buClrTx/>
              <a:buSzTx/>
              <a:buFontTx/>
              <a:buNone/>
              <a:tabLst>
                <a:tab pos="261048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重要概念</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《十二年科技发展远景规划》</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0" marR="0" lvl="0" indent="45720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1956</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年</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8</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月下旬，在国务院科学规划委员会的领导下，完成了几百万字的《</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1956—1967</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年科学技术发展远景规划纲要</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草案</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》，并在讨论和修正后，由中共中央和国务院批准执行。《十二年规划》配合国民经济和社会发展的需求，确定了</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重点发展，迎头赶上</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的方针，提出了国家建设所需要的</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57</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项重要科学技术任务和</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616</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个中心问题，提出了各门学科的发展方向。</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0" marR="0" lvl="0" indent="457200" algn="just" defTabSz="914400" rtl="0" eaLnBrk="1" fontAlgn="base" latinLnBrk="0" hangingPunct="1">
              <a:lnSpc>
                <a:spcPct val="150000"/>
              </a:lnSpc>
              <a:spcBef>
                <a:spcPct val="0"/>
              </a:spcBef>
              <a:spcAft>
                <a:spcPts val="0"/>
              </a:spcAft>
              <a:buClrTx/>
              <a:buSzTx/>
              <a:buFontTx/>
              <a:buNone/>
              <a:tabLst>
                <a:tab pos="261048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补充价值：</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这个规划是</a:t>
            </a:r>
            <a:r>
              <a:rPr kumimoji="0" lang="zh-CN" altLang="zh-CN" sz="2400" b="1" i="0" u="none" strike="noStrike" kern="100" cap="none" spc="0" normalizeH="0" baseline="0" noProof="0" dirty="0">
                <a:ln>
                  <a:noFill/>
                </a:ln>
                <a:solidFill>
                  <a:srgbClr val="FF0000"/>
                </a:solidFill>
                <a:effectLst/>
                <a:uLnTx/>
                <a:uFillTx/>
                <a:latin typeface="Times New Roman" panose="02020603050405020304"/>
                <a:ea typeface="楷体_GB2312"/>
                <a:cs typeface="Times New Roman" panose="02020603050405020304"/>
              </a:rPr>
              <a:t>学习苏联的产物</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但又不是苏联科技规划的简单模仿或翻版，而是从中国的实际出发，适合中国当时的发展目标，采取了</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以任务为经，以学科为纬，以任务带学科</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的制定规划的基本原则。</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3" name="矩形 1"/>
          <p:cNvSpPr>
            <a:spLocks noChangeArrowheads="1"/>
          </p:cNvSpPr>
          <p:nvPr/>
        </p:nvSpPr>
        <p:spPr bwMode="auto">
          <a:xfrm>
            <a:off x="444500" y="1065213"/>
            <a:ext cx="11052175" cy="4523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base" latinLnBrk="0" hangingPunct="1">
              <a:lnSpc>
                <a:spcPct val="150000"/>
              </a:lnSpc>
              <a:spcBef>
                <a:spcPct val="0"/>
              </a:spcBef>
              <a:spcAft>
                <a:spcPts val="0"/>
              </a:spcAft>
              <a:buClrTx/>
              <a:buSzTx/>
              <a:buFontTx/>
              <a:buNone/>
              <a:tabLst>
                <a:tab pos="261048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重要概念</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新中国空间技术发展的时代特征</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0" marR="0" lvl="0" indent="457200" algn="just" defTabSz="914400" rtl="0" eaLnBrk="1" fontAlgn="base" latinLnBrk="0" hangingPunct="1">
              <a:lnSpc>
                <a:spcPct val="150000"/>
              </a:lnSpc>
              <a:spcBef>
                <a:spcPct val="0"/>
              </a:spcBef>
              <a:spcAft>
                <a:spcPts val="0"/>
              </a:spcAft>
              <a:buClrTx/>
              <a:buSzTx/>
              <a:buFontTx/>
              <a:buNone/>
              <a:tabLst>
                <a:tab pos="261048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中国首次卫星发射成功，是我国发展空间技术的一个良好开端，是毛主席无产阶级革命路线的伟大胜利，是无产阶级</a:t>
            </a:r>
            <a:r>
              <a:rPr kumimoji="0" lang="zh-CN"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文化大革命</a:t>
            </a:r>
            <a:r>
              <a:rPr kumimoji="0" lang="zh-CN"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的又一丰硕成果</a:t>
            </a:r>
            <a:r>
              <a:rPr kumimoji="0" lang="zh-CN"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中国人民这一伟大胜利，给正在坚持武装斗争的</a:t>
            </a:r>
            <a:r>
              <a:rPr kumimoji="0" lang="zh-CN" altLang="zh-CN" sz="2400" b="1" i="0" u="none" strike="noStrike" kern="100" cap="none" spc="0" normalizeH="0" baseline="0" noProof="0" dirty="0">
                <a:ln>
                  <a:noFill/>
                </a:ln>
                <a:solidFill>
                  <a:srgbClr val="FF0000"/>
                </a:solidFill>
                <a:effectLst/>
                <a:uLnTx/>
                <a:uFillTx/>
                <a:latin typeface="Times New Roman" panose="02020603050405020304"/>
                <a:ea typeface="楷体_GB2312"/>
                <a:cs typeface="Times New Roman" panose="02020603050405020304"/>
              </a:rPr>
              <a:t>亚、非、拉</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各国人民和全世界革命人民以巨大的鼓舞，给反革命的美</a:t>
            </a:r>
            <a:r>
              <a:rPr kumimoji="0" lang="zh-CN" altLang="zh-CN" sz="2400" b="1" i="0" u="none" strike="noStrike" kern="100" cap="none" spc="0" normalizeH="0" baseline="0" noProof="0" dirty="0">
                <a:ln>
                  <a:noFill/>
                </a:ln>
                <a:solidFill>
                  <a:srgbClr val="FF0000"/>
                </a:solidFill>
                <a:effectLst/>
                <a:uLnTx/>
                <a:uFillTx/>
                <a:latin typeface="Times New Roman" panose="02020603050405020304"/>
                <a:ea typeface="宋体" panose="02010600030101010101" pitchFamily="2" charset="-122"/>
                <a:cs typeface="Times New Roman" panose="02020603050405020304"/>
              </a:rPr>
              <a:t>帝国主义</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和社会帝国主义以沉重的打击，粉碎了他们垄断空间技术的迷梦。</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0" marR="0" lvl="0" indent="0" algn="just" defTabSz="914400" rtl="0" eaLnBrk="1" fontAlgn="base" latinLnBrk="0" hangingPunct="1">
              <a:lnSpc>
                <a:spcPct val="150000"/>
              </a:lnSpc>
              <a:spcBef>
                <a:spcPct val="0"/>
              </a:spcBef>
              <a:spcAft>
                <a:spcPts val="0"/>
              </a:spcAft>
              <a:buClrTx/>
              <a:buSzTx/>
              <a:buFontTx/>
              <a:buNone/>
              <a:tabLst>
                <a:tab pos="261048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补充价值：</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新中国空间技术发展</a:t>
            </a:r>
            <a:r>
              <a:rPr kumimoji="0" lang="zh-CN" altLang="zh-CN" sz="2400" b="1" i="0" u="none" strike="noStrike" kern="100" cap="none" spc="0" normalizeH="0" baseline="0" noProof="0" dirty="0">
                <a:ln>
                  <a:noFill/>
                </a:ln>
                <a:solidFill>
                  <a:srgbClr val="FF0000"/>
                </a:solidFill>
                <a:effectLst/>
                <a:uLnTx/>
                <a:uFillTx/>
                <a:latin typeface="Times New Roman" panose="02020603050405020304"/>
                <a:ea typeface="楷体_GB2312"/>
                <a:cs typeface="Times New Roman" panose="02020603050405020304"/>
              </a:rPr>
              <a:t>与新中国的外部环境关系密切</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加强国防，维护国家统一始终居于主导地位。</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177800" y="1214755"/>
            <a:ext cx="11837035" cy="4225925"/>
          </a:xfrm>
          <a:prstGeom prst="rect">
            <a:avLst/>
          </a:prstGeom>
          <a:noFill/>
          <a:ln w="9525">
            <a:noFill/>
          </a:ln>
        </p:spPr>
        <p:txBody>
          <a:bodyPr wrap="square">
            <a:spAutoFit/>
          </a:bodyPr>
          <a:p>
            <a:pPr algn="l">
              <a:lnSpc>
                <a:spcPct val="120000"/>
              </a:lnSpc>
            </a:pPr>
            <a:r>
              <a:rPr lang="zh-CN" altLang="zh-CN" sz="2800" kern="100" dirty="0">
                <a:latin typeface="Times New Roman" panose="02020603050405020304" pitchFamily="18" charset="0"/>
                <a:ea typeface="微软雅黑" panose="020B0503020204020204" pitchFamily="34" charset="-122"/>
                <a:cs typeface="Times New Roman" panose="02020603050405020304" pitchFamily="18" charset="0"/>
              </a:rPr>
              <a:t>史料一　这次卫星发射成功，是我国发展空间技术的一个良好开端，是毛主席无产阶级革命路线的伟大胜利，是无产阶级“文化大革命”的又一丰硕成果……中国人民这一伟大胜利，给正在坚持武装斗争的亚、非、拉各国人民和全世界革命人民以巨大的鼓舞，给反革命的美帝国主义和社会帝国主义以沉重的打击，粉碎了他们垄断空间技术的迷梦。</a:t>
            </a:r>
            <a:endParaRPr lang="zh-CN" altLang="zh-CN" sz="2800" kern="100" dirty="0">
              <a:latin typeface="Times New Roman" panose="02020603050405020304" pitchFamily="18" charset="0"/>
              <a:ea typeface="微软雅黑" panose="020B0503020204020204" pitchFamily="34" charset="-122"/>
              <a:cs typeface="Times New Roman" panose="02020603050405020304" pitchFamily="18" charset="0"/>
            </a:endParaRPr>
          </a:p>
          <a:p>
            <a:pPr algn="r">
              <a:lnSpc>
                <a:spcPct val="120000"/>
              </a:lnSpc>
            </a:pPr>
            <a:r>
              <a:rPr lang="zh-CN" altLang="zh-CN" sz="2800" kern="100" dirty="0">
                <a:latin typeface="Times New Roman" panose="02020603050405020304" pitchFamily="18" charset="0"/>
                <a:ea typeface="微软雅黑" panose="020B0503020204020204" pitchFamily="34" charset="-122"/>
                <a:cs typeface="Times New Roman" panose="02020603050405020304" pitchFamily="18" charset="0"/>
              </a:rPr>
              <a:t>——摘编自新华社电</a:t>
            </a:r>
            <a:endParaRPr lang="zh-CN" altLang="zh-CN" sz="2800" kern="100" dirty="0">
              <a:latin typeface="Times New Roman" panose="02020603050405020304" pitchFamily="18" charset="0"/>
              <a:ea typeface="微软雅黑" panose="020B0503020204020204" pitchFamily="34" charset="-122"/>
              <a:cs typeface="Times New Roman" panose="02020603050405020304" pitchFamily="18" charset="0"/>
            </a:endParaRPr>
          </a:p>
          <a:p>
            <a:pPr algn="l">
              <a:lnSpc>
                <a:spcPct val="120000"/>
              </a:lnSpc>
            </a:pPr>
            <a:r>
              <a:rPr lang="zh-CN" altLang="zh-CN" sz="2800" kern="100" dirty="0">
                <a:latin typeface="Times New Roman" panose="02020603050405020304" pitchFamily="18" charset="0"/>
                <a:ea typeface="微软雅黑" panose="020B0503020204020204" pitchFamily="34" charset="-122"/>
                <a:cs typeface="Times New Roman" panose="02020603050405020304" pitchFamily="18" charset="0"/>
              </a:rPr>
              <a:t>[探究]　(1)根据史料一分析卫星发射的时代特征。并结合所学知识回答这次卫星发射对当时的中国产生的重要影响。</a:t>
            </a:r>
            <a:endParaRPr lang="zh-CN" altLang="zh-CN" sz="2800" kern="100" dirty="0">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7" name="矩形 6"/>
          <p:cNvSpPr/>
          <p:nvPr/>
        </p:nvSpPr>
        <p:spPr>
          <a:xfrm>
            <a:off x="325790" y="645055"/>
            <a:ext cx="9718200" cy="491490"/>
          </a:xfrm>
          <a:prstGeom prst="rect">
            <a:avLst/>
          </a:prstGeom>
        </p:spPr>
        <p:txBody>
          <a:bodyPr>
            <a:spAutoFit/>
          </a:bodyPr>
          <a:p>
            <a:pPr lvl="0"/>
            <a:r>
              <a:rPr lang="zh-CN" altLang="en-US" sz="2600" b="1" kern="100" dirty="0">
                <a:solidFill>
                  <a:prstClr val="black"/>
                </a:solidFill>
                <a:latin typeface="宋体" panose="02010600030101010101" pitchFamily="2" charset="-122"/>
                <a:ea typeface="宋体" panose="02010600030101010101" pitchFamily="2" charset="-122"/>
                <a:cs typeface="Times New Roman" panose="02020603050405020304"/>
              </a:rPr>
              <a:t>［获取材料信息］</a:t>
            </a:r>
            <a:r>
              <a:rPr lang="en-US" altLang="zh-CN" sz="2600" b="1" kern="100" dirty="0" smtClean="0">
                <a:solidFill>
                  <a:srgbClr val="0070C0"/>
                </a:solidFill>
                <a:latin typeface="微软雅黑" panose="020B0503020204020204" pitchFamily="34" charset="-122"/>
                <a:ea typeface="微软雅黑" panose="020B0503020204020204" pitchFamily="34" charset="-122"/>
                <a:cs typeface="Times New Roman" panose="02020603050405020304"/>
              </a:rPr>
              <a:t>——</a:t>
            </a:r>
            <a:r>
              <a:rPr lang="zh-CN" altLang="en-US" sz="26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新中国的科技成就</a:t>
            </a:r>
            <a:endParaRPr lang="en-US" altLang="zh-CN" sz="2600" b="1" kern="100" dirty="0" smtClean="0">
              <a:solidFill>
                <a:srgbClr val="0070C0"/>
              </a:solidFill>
              <a:latin typeface="微软雅黑" panose="020B0503020204020204" pitchFamily="34" charset="-122"/>
              <a:ea typeface="微软雅黑" panose="020B0503020204020204" pitchFamily="34" charset="-122"/>
              <a:cs typeface="Times New Roman" panose="02020603050405020304"/>
            </a:endParaRPr>
          </a:p>
        </p:txBody>
      </p:sp>
      <p:sp>
        <p:nvSpPr>
          <p:cNvPr id="33" name="文本框 9"/>
          <p:cNvSpPr txBox="1"/>
          <p:nvPr/>
        </p:nvSpPr>
        <p:spPr>
          <a:xfrm>
            <a:off x="398862" y="100"/>
            <a:ext cx="7193280" cy="645160"/>
          </a:xfrm>
          <a:prstGeom prst="rect">
            <a:avLst/>
          </a:prstGeom>
          <a:noFill/>
        </p:spPr>
        <p:txBody>
          <a:bodyPr wrap="none" rtlCol="0" anchor="ctr">
            <a:spAutoFit/>
          </a:bodyPr>
          <a:p>
            <a:pPr>
              <a:lnSpc>
                <a:spcPct val="150000"/>
              </a:lnSpc>
            </a:pPr>
            <a:r>
              <a:rPr lang="zh-CN" altLang="en-US" sz="2400" b="1" kern="100" dirty="0">
                <a:latin typeface="Times New Roman" panose="02020603050405020304" pitchFamily="18" charset="0"/>
                <a:ea typeface="微软雅黑" panose="020B0503020204020204" pitchFamily="34" charset="-122"/>
                <a:cs typeface="Times New Roman" panose="02020603050405020304" pitchFamily="18" charset="0"/>
              </a:rPr>
              <a:t>考点一　科教兴国、自主创新</a:t>
            </a:r>
            <a:r>
              <a:rPr lang="en-US" altLang="zh-CN" sz="2400" b="1" kern="100" dirty="0">
                <a:latin typeface="Times New Roman" panose="02020603050405020304" pitchFamily="18" charset="0"/>
                <a:ea typeface="微软雅黑" panose="020B0503020204020204" pitchFamily="34" charset="-122"/>
                <a:cs typeface="Times New Roman" panose="02020603050405020304" pitchFamily="18" charset="0"/>
              </a:rPr>
              <a:t>——</a:t>
            </a:r>
            <a:r>
              <a:rPr lang="zh-CN" altLang="en-US" sz="2400" b="1" kern="100" dirty="0">
                <a:latin typeface="Times New Roman" panose="02020603050405020304" pitchFamily="18" charset="0"/>
                <a:ea typeface="微软雅黑" panose="020B0503020204020204" pitchFamily="34" charset="-122"/>
                <a:cs typeface="Times New Roman" panose="02020603050405020304" pitchFamily="18" charset="0"/>
              </a:rPr>
              <a:t>新中国的科技成就</a:t>
            </a:r>
            <a:endParaRPr lang="zh-CN" altLang="en-US" sz="2400" b="1" kern="100" dirty="0">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9" name="矩形 8"/>
          <p:cNvSpPr/>
          <p:nvPr/>
        </p:nvSpPr>
        <p:spPr>
          <a:xfrm>
            <a:off x="179070" y="5474335"/>
            <a:ext cx="12012930" cy="1124585"/>
          </a:xfrm>
          <a:prstGeom prst="rect">
            <a:avLst/>
          </a:prstGeom>
        </p:spPr>
        <p:txBody>
          <a:bodyPr wrap="square">
            <a:spAutoFit/>
          </a:bodyPr>
          <a:p>
            <a:pPr algn="just">
              <a:lnSpc>
                <a:spcPct val="120000"/>
              </a:lnSpc>
              <a:spcAft>
                <a:spcPts val="0"/>
              </a:spcAft>
            </a:pPr>
            <a:r>
              <a:rPr lang="zh-CN" altLang="zh-CN" sz="2800" b="1" kern="1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时代特征：国内：</a:t>
            </a:r>
            <a:r>
              <a:rPr lang="zh-CN" altLang="zh-CN" sz="2800" kern="1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“文化大革命”时期，以阶级斗争为纲</a:t>
            </a:r>
            <a:r>
              <a:rPr lang="zh-CN" altLang="zh-CN" sz="2800" b="1" kern="1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endParaRPr lang="zh-CN" altLang="zh-CN" sz="2800" b="1" kern="10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pPr algn="just">
              <a:lnSpc>
                <a:spcPct val="120000"/>
              </a:lnSpc>
              <a:spcAft>
                <a:spcPts val="0"/>
              </a:spcAft>
            </a:pPr>
            <a:r>
              <a:rPr lang="zh-CN" altLang="zh-CN" sz="2800" b="1" kern="1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国际：</a:t>
            </a:r>
            <a:r>
              <a:rPr lang="zh-CN" altLang="zh-CN" sz="2800" kern="1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处于“冷战时期”</a:t>
            </a:r>
            <a:r>
              <a:rPr lang="zh-CN" altLang="zh-CN" sz="2800" b="1" kern="1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endParaRPr lang="zh-CN" altLang="zh-CN" sz="2800" b="1" kern="10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blinds(horizontal)">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blinds(horizontal)">
                                      <p:cBhvr>
                                        <p:cTn id="12"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177800" y="1214755"/>
            <a:ext cx="11837035" cy="3538220"/>
          </a:xfrm>
          <a:prstGeom prst="rect">
            <a:avLst/>
          </a:prstGeom>
          <a:noFill/>
          <a:ln w="9525">
            <a:noFill/>
          </a:ln>
        </p:spPr>
        <p:txBody>
          <a:bodyPr wrap="square">
            <a:spAutoFit/>
          </a:bodyPr>
          <a:p>
            <a:pPr algn="l"/>
            <a:r>
              <a:rPr lang="zh-CN" altLang="zh-CN" sz="2800" kern="100" dirty="0">
                <a:latin typeface="Times New Roman" panose="02020603050405020304" pitchFamily="18" charset="0"/>
                <a:ea typeface="微软雅黑" panose="020B0503020204020204" pitchFamily="34" charset="-122"/>
                <a:cs typeface="Times New Roman" panose="02020603050405020304" pitchFamily="18" charset="0"/>
              </a:rPr>
              <a:t>史料一　这次卫星发射成功，是我国发展空间技术的一个良好开端，是毛主席无产阶级革命路线的伟大胜利，是无产阶级“文化大革命”的又一丰硕成果……中国人民这一伟大胜利，给正在坚持武装斗争的亚、非、拉各国人民和全世界革命人民以巨大的鼓舞，给反革命的美帝国主义和社会帝国主义以沉重的打击，粉碎了他们垄断空间技术的迷梦。</a:t>
            </a:r>
            <a:endParaRPr lang="zh-CN" altLang="zh-CN" sz="2800" kern="100" dirty="0">
              <a:latin typeface="Times New Roman" panose="02020603050405020304" pitchFamily="18" charset="0"/>
              <a:ea typeface="微软雅黑" panose="020B0503020204020204" pitchFamily="34" charset="-122"/>
              <a:cs typeface="Times New Roman" panose="02020603050405020304" pitchFamily="18" charset="0"/>
            </a:endParaRPr>
          </a:p>
          <a:p>
            <a:pPr algn="r"/>
            <a:r>
              <a:rPr lang="zh-CN" altLang="zh-CN" sz="2800" kern="100" dirty="0">
                <a:latin typeface="Times New Roman" panose="02020603050405020304" pitchFamily="18" charset="0"/>
                <a:ea typeface="微软雅黑" panose="020B0503020204020204" pitchFamily="34" charset="-122"/>
                <a:cs typeface="Times New Roman" panose="02020603050405020304" pitchFamily="18" charset="0"/>
              </a:rPr>
              <a:t>——摘编自新华社电</a:t>
            </a:r>
            <a:endParaRPr lang="zh-CN" altLang="zh-CN" sz="2800" kern="100" dirty="0">
              <a:latin typeface="Times New Roman" panose="02020603050405020304" pitchFamily="18" charset="0"/>
              <a:ea typeface="微软雅黑" panose="020B0503020204020204" pitchFamily="34" charset="-122"/>
              <a:cs typeface="Times New Roman" panose="02020603050405020304" pitchFamily="18" charset="0"/>
            </a:endParaRPr>
          </a:p>
          <a:p>
            <a:pPr algn="l"/>
            <a:r>
              <a:rPr lang="zh-CN" altLang="zh-CN" sz="2800" kern="100" dirty="0">
                <a:latin typeface="Times New Roman" panose="02020603050405020304" pitchFamily="18" charset="0"/>
                <a:ea typeface="微软雅黑" panose="020B0503020204020204" pitchFamily="34" charset="-122"/>
                <a:cs typeface="Times New Roman" panose="02020603050405020304" pitchFamily="18" charset="0"/>
              </a:rPr>
              <a:t>[探究]　(1)根据史料一分析卫星发射的时代特征。并结合所学知识回答这次卫星发射对当时的中国产生的重要影响。</a:t>
            </a:r>
            <a:endParaRPr lang="zh-CN" altLang="zh-CN" sz="2800" kern="100" dirty="0">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7" name="矩形 6"/>
          <p:cNvSpPr/>
          <p:nvPr/>
        </p:nvSpPr>
        <p:spPr>
          <a:xfrm>
            <a:off x="325790" y="645055"/>
            <a:ext cx="9718200" cy="491490"/>
          </a:xfrm>
          <a:prstGeom prst="rect">
            <a:avLst/>
          </a:prstGeom>
        </p:spPr>
        <p:txBody>
          <a:bodyPr>
            <a:spAutoFit/>
          </a:bodyPr>
          <a:p>
            <a:pPr lvl="0"/>
            <a:r>
              <a:rPr lang="zh-CN" altLang="en-US" sz="2600" b="1" kern="100" dirty="0">
                <a:solidFill>
                  <a:prstClr val="black"/>
                </a:solidFill>
                <a:latin typeface="宋体" panose="02010600030101010101" pitchFamily="2" charset="-122"/>
                <a:ea typeface="宋体" panose="02010600030101010101" pitchFamily="2" charset="-122"/>
                <a:cs typeface="Times New Roman" panose="02020603050405020304"/>
              </a:rPr>
              <a:t>［获取材料信息］</a:t>
            </a:r>
            <a:r>
              <a:rPr lang="en-US" altLang="zh-CN" sz="2600" b="1" kern="100" dirty="0" smtClean="0">
                <a:solidFill>
                  <a:srgbClr val="0070C0"/>
                </a:solidFill>
                <a:latin typeface="微软雅黑" panose="020B0503020204020204" pitchFamily="34" charset="-122"/>
                <a:ea typeface="微软雅黑" panose="020B0503020204020204" pitchFamily="34" charset="-122"/>
                <a:cs typeface="Times New Roman" panose="02020603050405020304"/>
              </a:rPr>
              <a:t>——</a:t>
            </a:r>
            <a:r>
              <a:rPr lang="zh-CN" altLang="en-US" sz="26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新中国的科技成就</a:t>
            </a:r>
            <a:endParaRPr lang="en-US" altLang="zh-CN" sz="2600" b="1" kern="100" dirty="0" smtClean="0">
              <a:solidFill>
                <a:srgbClr val="0070C0"/>
              </a:solidFill>
              <a:latin typeface="微软雅黑" panose="020B0503020204020204" pitchFamily="34" charset="-122"/>
              <a:ea typeface="微软雅黑" panose="020B0503020204020204" pitchFamily="34" charset="-122"/>
              <a:cs typeface="Times New Roman" panose="02020603050405020304"/>
            </a:endParaRPr>
          </a:p>
        </p:txBody>
      </p:sp>
      <p:sp>
        <p:nvSpPr>
          <p:cNvPr id="33" name="文本框 9"/>
          <p:cNvSpPr txBox="1"/>
          <p:nvPr/>
        </p:nvSpPr>
        <p:spPr>
          <a:xfrm>
            <a:off x="398862" y="100"/>
            <a:ext cx="7193280" cy="645160"/>
          </a:xfrm>
          <a:prstGeom prst="rect">
            <a:avLst/>
          </a:prstGeom>
          <a:noFill/>
        </p:spPr>
        <p:txBody>
          <a:bodyPr wrap="none" rtlCol="0" anchor="ctr">
            <a:spAutoFit/>
          </a:bodyPr>
          <a:p>
            <a:pPr>
              <a:lnSpc>
                <a:spcPct val="150000"/>
              </a:lnSpc>
            </a:pPr>
            <a:r>
              <a:rPr lang="zh-CN" altLang="en-US" sz="2400" b="1" kern="100" dirty="0">
                <a:latin typeface="Times New Roman" panose="02020603050405020304" pitchFamily="18" charset="0"/>
                <a:ea typeface="微软雅黑" panose="020B0503020204020204" pitchFamily="34" charset="-122"/>
                <a:cs typeface="Times New Roman" panose="02020603050405020304" pitchFamily="18" charset="0"/>
              </a:rPr>
              <a:t>考点一　科教兴国、自主创新</a:t>
            </a:r>
            <a:r>
              <a:rPr lang="en-US" altLang="zh-CN" sz="2400" b="1" kern="100" dirty="0">
                <a:latin typeface="Times New Roman" panose="02020603050405020304" pitchFamily="18" charset="0"/>
                <a:ea typeface="微软雅黑" panose="020B0503020204020204" pitchFamily="34" charset="-122"/>
                <a:cs typeface="Times New Roman" panose="02020603050405020304" pitchFamily="18" charset="0"/>
              </a:rPr>
              <a:t>——</a:t>
            </a:r>
            <a:r>
              <a:rPr lang="zh-CN" altLang="en-US" sz="2400" b="1" kern="100" dirty="0">
                <a:latin typeface="Times New Roman" panose="02020603050405020304" pitchFamily="18" charset="0"/>
                <a:ea typeface="微软雅黑" panose="020B0503020204020204" pitchFamily="34" charset="-122"/>
                <a:cs typeface="Times New Roman" panose="02020603050405020304" pitchFamily="18" charset="0"/>
              </a:rPr>
              <a:t>新中国的科技成就</a:t>
            </a:r>
            <a:endParaRPr lang="zh-CN" altLang="en-US" sz="2400" b="1" kern="100" dirty="0">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9" name="矩形 8"/>
          <p:cNvSpPr/>
          <p:nvPr/>
        </p:nvSpPr>
        <p:spPr>
          <a:xfrm>
            <a:off x="0" y="5065395"/>
            <a:ext cx="12012930" cy="1641475"/>
          </a:xfrm>
          <a:prstGeom prst="rect">
            <a:avLst/>
          </a:prstGeom>
        </p:spPr>
        <p:txBody>
          <a:bodyPr wrap="square">
            <a:spAutoFit/>
          </a:bodyPr>
          <a:p>
            <a:pPr algn="just">
              <a:lnSpc>
                <a:spcPct val="120000"/>
              </a:lnSpc>
              <a:spcAft>
                <a:spcPts val="0"/>
              </a:spcAft>
            </a:pPr>
            <a:r>
              <a:rPr lang="zh-CN" altLang="zh-CN" sz="2800" b="1" kern="1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影响：</a:t>
            </a:r>
            <a:r>
              <a:rPr lang="zh-CN" altLang="zh-CN" sz="2800" kern="1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标志着中国</a:t>
            </a:r>
            <a:r>
              <a:rPr lang="zh-CN" altLang="zh-CN" sz="2800" b="1" kern="1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开始进入航天时代，</a:t>
            </a:r>
            <a:r>
              <a:rPr lang="zh-CN" altLang="zh-CN" sz="2800" kern="1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中国成为世界上第五个发射卫星的国家，</a:t>
            </a:r>
            <a:r>
              <a:rPr lang="zh-CN" altLang="zh-CN" sz="2800" b="1" kern="1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打破</a:t>
            </a:r>
            <a:r>
              <a:rPr lang="zh-CN" altLang="zh-CN" sz="2800" kern="1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了西方国家</a:t>
            </a:r>
            <a:r>
              <a:rPr lang="zh-CN" altLang="zh-CN" sz="2800" kern="10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空间技术的</a:t>
            </a:r>
            <a:r>
              <a:rPr lang="zh-CN" altLang="zh-CN" sz="2800" b="1" kern="10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垄断</a:t>
            </a:r>
            <a:r>
              <a:rPr lang="zh-CN" altLang="zh-CN" sz="2800" kern="100" dirty="0">
                <a:latin typeface="Times New Roman" panose="02020603050405020304" pitchFamily="18" charset="0"/>
                <a:ea typeface="微软雅黑" panose="020B0503020204020204" pitchFamily="34" charset="-122"/>
                <a:cs typeface="Times New Roman" panose="02020603050405020304" pitchFamily="18" charset="0"/>
                <a:sym typeface="+mn-ea"/>
              </a:rPr>
              <a:t>，</a:t>
            </a:r>
            <a:r>
              <a:rPr lang="zh-CN" altLang="zh-CN" sz="2800" kern="1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国际地位大大提高，促进了中国</a:t>
            </a:r>
            <a:r>
              <a:rPr lang="zh-CN" altLang="zh-CN" sz="2800" b="1" kern="1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在联合国合法席位的恢复。</a:t>
            </a:r>
            <a:endParaRPr lang="zh-CN" altLang="zh-CN" sz="2800" b="1" kern="10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blinds(horizontal)">
                                      <p:cBhvr>
                                        <p:cTn id="7"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177800" y="1214755"/>
            <a:ext cx="11837035" cy="2889885"/>
          </a:xfrm>
          <a:prstGeom prst="rect">
            <a:avLst/>
          </a:prstGeom>
          <a:noFill/>
          <a:ln w="9525">
            <a:noFill/>
          </a:ln>
        </p:spPr>
        <p:txBody>
          <a:bodyPr wrap="square">
            <a:spAutoFit/>
          </a:bodyPr>
          <a:p>
            <a:pPr algn="l">
              <a:lnSpc>
                <a:spcPct val="130000"/>
              </a:lnSpc>
            </a:pPr>
            <a:r>
              <a:rPr lang="zh-CN" altLang="zh-CN" sz="2800" kern="100" dirty="0">
                <a:latin typeface="Times New Roman" panose="02020603050405020304" pitchFamily="18" charset="0"/>
                <a:ea typeface="微软雅黑" panose="020B0503020204020204" pitchFamily="34" charset="-122"/>
                <a:cs typeface="Times New Roman" panose="02020603050405020304" pitchFamily="18" charset="0"/>
              </a:rPr>
              <a:t>史料二　如果六十年代以来中国没有原子弹、氢弹，没有发射卫星，中国就不能叫有重要影响的大国，就没有现在这样的国际地位。这些东西反映一个民族的能力，也是一个民族、一个国家兴旺发达的标志。</a:t>
            </a:r>
            <a:endParaRPr lang="zh-CN" altLang="zh-CN" sz="2800" kern="100" dirty="0">
              <a:latin typeface="Times New Roman" panose="02020603050405020304" pitchFamily="18" charset="0"/>
              <a:ea typeface="微软雅黑" panose="020B0503020204020204" pitchFamily="34" charset="-122"/>
              <a:cs typeface="Times New Roman" panose="02020603050405020304" pitchFamily="18" charset="0"/>
            </a:endParaRPr>
          </a:p>
          <a:p>
            <a:pPr algn="r">
              <a:lnSpc>
                <a:spcPct val="130000"/>
              </a:lnSpc>
            </a:pPr>
            <a:r>
              <a:rPr lang="zh-CN" altLang="zh-CN" sz="2800" kern="100" dirty="0">
                <a:latin typeface="Times New Roman" panose="02020603050405020304" pitchFamily="18" charset="0"/>
                <a:ea typeface="微软雅黑" panose="020B0503020204020204" pitchFamily="34" charset="-122"/>
                <a:cs typeface="Times New Roman" panose="02020603050405020304" pitchFamily="18" charset="0"/>
              </a:rPr>
              <a:t>——邓小平</a:t>
            </a:r>
            <a:endParaRPr lang="zh-CN" altLang="zh-CN" sz="2800" kern="100" dirty="0">
              <a:latin typeface="Times New Roman" panose="02020603050405020304" pitchFamily="18" charset="0"/>
              <a:ea typeface="微软雅黑" panose="020B0503020204020204" pitchFamily="34" charset="-122"/>
              <a:cs typeface="Times New Roman" panose="02020603050405020304" pitchFamily="18" charset="0"/>
            </a:endParaRPr>
          </a:p>
          <a:p>
            <a:pPr algn="l">
              <a:lnSpc>
                <a:spcPct val="130000"/>
              </a:lnSpc>
            </a:pPr>
            <a:r>
              <a:rPr lang="zh-CN" altLang="zh-CN" sz="2800" kern="100" dirty="0">
                <a:latin typeface="Times New Roman" panose="02020603050405020304" pitchFamily="18" charset="0"/>
                <a:ea typeface="微软雅黑" panose="020B0503020204020204" pitchFamily="34" charset="-122"/>
                <a:cs typeface="Times New Roman" panose="02020603050405020304" pitchFamily="18" charset="0"/>
              </a:rPr>
              <a:t>[探究](2)</a:t>
            </a:r>
            <a:r>
              <a:rPr lang="zh-CN" altLang="zh-CN" sz="2800" b="1" kern="100" dirty="0">
                <a:latin typeface="Times New Roman" panose="02020603050405020304" pitchFamily="18" charset="0"/>
                <a:ea typeface="微软雅黑" panose="020B0503020204020204" pitchFamily="34" charset="-122"/>
                <a:cs typeface="Times New Roman" panose="02020603050405020304" pitchFamily="18" charset="0"/>
              </a:rPr>
              <a:t>根据史料二概括</a:t>
            </a:r>
            <a:r>
              <a:rPr lang="zh-CN" altLang="zh-CN" sz="2800" kern="100" dirty="0">
                <a:latin typeface="Times New Roman" panose="02020603050405020304" pitchFamily="18" charset="0"/>
                <a:ea typeface="微软雅黑" panose="020B0503020204020204" pitchFamily="34" charset="-122"/>
                <a:cs typeface="Times New Roman" panose="02020603050405020304" pitchFamily="18" charset="0"/>
              </a:rPr>
              <a:t>邓小平论述“两弹一星”研制成功的重大意义。</a:t>
            </a:r>
            <a:endParaRPr lang="zh-CN" altLang="zh-CN" sz="2800" kern="100" dirty="0">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7" name="矩形 6"/>
          <p:cNvSpPr/>
          <p:nvPr/>
        </p:nvSpPr>
        <p:spPr>
          <a:xfrm>
            <a:off x="325790" y="645055"/>
            <a:ext cx="9718200" cy="491490"/>
          </a:xfrm>
          <a:prstGeom prst="rect">
            <a:avLst/>
          </a:prstGeom>
        </p:spPr>
        <p:txBody>
          <a:bodyPr>
            <a:spAutoFit/>
          </a:bodyPr>
          <a:p>
            <a:pPr lvl="0"/>
            <a:r>
              <a:rPr lang="zh-CN" altLang="en-US" sz="2600" b="1" kern="100" dirty="0">
                <a:solidFill>
                  <a:prstClr val="black"/>
                </a:solidFill>
                <a:latin typeface="宋体" panose="02010600030101010101" pitchFamily="2" charset="-122"/>
                <a:ea typeface="宋体" panose="02010600030101010101" pitchFamily="2" charset="-122"/>
                <a:cs typeface="Times New Roman" panose="02020603050405020304"/>
              </a:rPr>
              <a:t>［获取材料信息］</a:t>
            </a:r>
            <a:r>
              <a:rPr lang="en-US" altLang="zh-CN" sz="2600" b="1" kern="100" dirty="0" smtClean="0">
                <a:solidFill>
                  <a:srgbClr val="0070C0"/>
                </a:solidFill>
                <a:latin typeface="微软雅黑" panose="020B0503020204020204" pitchFamily="34" charset="-122"/>
                <a:ea typeface="微软雅黑" panose="020B0503020204020204" pitchFamily="34" charset="-122"/>
                <a:cs typeface="Times New Roman" panose="02020603050405020304"/>
              </a:rPr>
              <a:t>——</a:t>
            </a:r>
            <a:r>
              <a:rPr lang="zh-CN" altLang="en-US" sz="26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新中国的科技成就</a:t>
            </a:r>
            <a:endParaRPr lang="en-US" altLang="zh-CN" sz="2600" b="1" kern="100" dirty="0" smtClean="0">
              <a:solidFill>
                <a:srgbClr val="0070C0"/>
              </a:solidFill>
              <a:latin typeface="微软雅黑" panose="020B0503020204020204" pitchFamily="34" charset="-122"/>
              <a:ea typeface="微软雅黑" panose="020B0503020204020204" pitchFamily="34" charset="-122"/>
              <a:cs typeface="Times New Roman" panose="02020603050405020304"/>
            </a:endParaRPr>
          </a:p>
        </p:txBody>
      </p:sp>
      <p:sp>
        <p:nvSpPr>
          <p:cNvPr id="33" name="文本框 9"/>
          <p:cNvSpPr txBox="1"/>
          <p:nvPr/>
        </p:nvSpPr>
        <p:spPr>
          <a:xfrm>
            <a:off x="398862" y="100"/>
            <a:ext cx="7193280" cy="645160"/>
          </a:xfrm>
          <a:prstGeom prst="rect">
            <a:avLst/>
          </a:prstGeom>
          <a:noFill/>
        </p:spPr>
        <p:txBody>
          <a:bodyPr wrap="none" rtlCol="0" anchor="ctr">
            <a:spAutoFit/>
          </a:bodyPr>
          <a:p>
            <a:pPr>
              <a:lnSpc>
                <a:spcPct val="150000"/>
              </a:lnSpc>
            </a:pPr>
            <a:r>
              <a:rPr lang="zh-CN" altLang="en-US" sz="2400" b="1" kern="100" dirty="0">
                <a:latin typeface="Times New Roman" panose="02020603050405020304" pitchFamily="18" charset="0"/>
                <a:ea typeface="微软雅黑" panose="020B0503020204020204" pitchFamily="34" charset="-122"/>
                <a:cs typeface="Times New Roman" panose="02020603050405020304" pitchFamily="18" charset="0"/>
              </a:rPr>
              <a:t>考点一　科教兴国、自主创新</a:t>
            </a:r>
            <a:r>
              <a:rPr lang="en-US" altLang="zh-CN" sz="2400" b="1" kern="100" dirty="0">
                <a:latin typeface="Times New Roman" panose="02020603050405020304" pitchFamily="18" charset="0"/>
                <a:ea typeface="微软雅黑" panose="020B0503020204020204" pitchFamily="34" charset="-122"/>
                <a:cs typeface="Times New Roman" panose="02020603050405020304" pitchFamily="18" charset="0"/>
              </a:rPr>
              <a:t>——</a:t>
            </a:r>
            <a:r>
              <a:rPr lang="zh-CN" altLang="en-US" sz="2400" b="1" kern="100" dirty="0">
                <a:latin typeface="Times New Roman" panose="02020603050405020304" pitchFamily="18" charset="0"/>
                <a:ea typeface="微软雅黑" panose="020B0503020204020204" pitchFamily="34" charset="-122"/>
                <a:cs typeface="Times New Roman" panose="02020603050405020304" pitchFamily="18" charset="0"/>
              </a:rPr>
              <a:t>新中国的科技成就</a:t>
            </a:r>
            <a:endParaRPr lang="zh-CN" altLang="en-US" sz="2400" b="1" kern="100" dirty="0">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9" name="矩形 8"/>
          <p:cNvSpPr/>
          <p:nvPr/>
        </p:nvSpPr>
        <p:spPr>
          <a:xfrm>
            <a:off x="650240" y="4512310"/>
            <a:ext cx="11452860" cy="521970"/>
          </a:xfrm>
          <a:prstGeom prst="rect">
            <a:avLst/>
          </a:prstGeom>
        </p:spPr>
        <p:txBody>
          <a:bodyPr wrap="square">
            <a:spAutoFit/>
          </a:bodyPr>
          <a:p>
            <a:pPr algn="just">
              <a:lnSpc>
                <a:spcPct val="100000"/>
              </a:lnSpc>
              <a:spcAft>
                <a:spcPts val="0"/>
              </a:spcAft>
            </a:pPr>
            <a:r>
              <a:rPr lang="zh-CN" altLang="zh-CN" sz="2800" b="1" kern="1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意义：显示了我国的综合国力，提高了我国的国际地位。</a:t>
            </a:r>
            <a:endParaRPr lang="zh-CN" altLang="zh-CN" sz="2800" b="1" kern="10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blinds(horizontal)">
                                      <p:cBhvr>
                                        <p:cTn id="7"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97360" name="Group 80"/>
          <p:cNvGraphicFramePr>
            <a:graphicFrameLocks noGrp="1"/>
          </p:cNvGraphicFramePr>
          <p:nvPr>
            <p:custDataLst>
              <p:tags r:id="rId1"/>
            </p:custDataLst>
          </p:nvPr>
        </p:nvGraphicFramePr>
        <p:xfrm>
          <a:off x="211455" y="1002030"/>
          <a:ext cx="11719560" cy="3962400"/>
        </p:xfrm>
        <a:graphic>
          <a:graphicData uri="http://schemas.openxmlformats.org/drawingml/2006/table">
            <a:tbl>
              <a:tblPr/>
              <a:tblGrid>
                <a:gridCol w="1275715"/>
                <a:gridCol w="5244465"/>
                <a:gridCol w="5199380"/>
              </a:tblGrid>
              <a:tr h="325755">
                <a:tc>
                  <a:txBody>
                    <a:bodyPr/>
                    <a:lstStyle>
                      <a:lvl1pPr eaLnBrk="0" hangingPunct="0">
                        <a:spcBef>
                          <a:spcPct val="20000"/>
                        </a:spcBef>
                        <a:defRPr sz="2000">
                          <a:solidFill>
                            <a:schemeClr val="tx1"/>
                          </a:solidFill>
                          <a:latin typeface="Arial" panose="020B0604020202020204" pitchFamily="34" charset="0"/>
                          <a:ea typeface="宋体" panose="02010600030101010101" pitchFamily="2" charset="-122"/>
                        </a:defRPr>
                      </a:lvl1pPr>
                      <a:lvl2pPr eaLnBrk="0" hangingPunct="0">
                        <a:spcBef>
                          <a:spcPct val="20000"/>
                        </a:spcBef>
                        <a:defRPr sz="19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sz="1300">
                          <a:solidFill>
                            <a:schemeClr val="tx1"/>
                          </a:solidFill>
                          <a:latin typeface="Arial" panose="020B0604020202020204" pitchFamily="34" charset="0"/>
                          <a:ea typeface="宋体" panose="02010600030101010101" pitchFamily="2" charset="-122"/>
                        </a:defRPr>
                      </a:lvl4pPr>
                      <a:lvl5pPr eaLnBrk="0" hangingPunct="0">
                        <a:spcBef>
                          <a:spcPct val="20000"/>
                        </a:spcBef>
                        <a:defRPr sz="1300">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rPr>
                        <a:t>时间</a:t>
                      </a:r>
                      <a:endPar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endParaRPr>
                    </a:p>
                  </a:txBody>
                  <a:tcPr marL="91424" marR="91424"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000">
                          <a:solidFill>
                            <a:schemeClr val="tx1"/>
                          </a:solidFill>
                          <a:latin typeface="Arial" panose="020B0604020202020204" pitchFamily="34" charset="0"/>
                          <a:ea typeface="宋体" panose="02010600030101010101" pitchFamily="2" charset="-122"/>
                        </a:defRPr>
                      </a:lvl1pPr>
                      <a:lvl2pPr eaLnBrk="0" hangingPunct="0">
                        <a:spcBef>
                          <a:spcPct val="20000"/>
                        </a:spcBef>
                        <a:defRPr sz="19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sz="1300">
                          <a:solidFill>
                            <a:schemeClr val="tx1"/>
                          </a:solidFill>
                          <a:latin typeface="Arial" panose="020B0604020202020204" pitchFamily="34" charset="0"/>
                          <a:ea typeface="宋体" panose="02010600030101010101" pitchFamily="2" charset="-122"/>
                        </a:defRPr>
                      </a:lvl4pPr>
                      <a:lvl5pPr eaLnBrk="0" hangingPunct="0">
                        <a:spcBef>
                          <a:spcPct val="20000"/>
                        </a:spcBef>
                        <a:defRPr sz="1300">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rPr>
                        <a:t>成就</a:t>
                      </a:r>
                      <a:endPar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endParaRPr>
                    </a:p>
                  </a:txBody>
                  <a:tcPr marL="91424" marR="91424"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000">
                          <a:solidFill>
                            <a:schemeClr val="tx1"/>
                          </a:solidFill>
                          <a:latin typeface="Arial" panose="020B0604020202020204" pitchFamily="34" charset="0"/>
                          <a:ea typeface="宋体" panose="02010600030101010101" pitchFamily="2" charset="-122"/>
                        </a:defRPr>
                      </a:lvl1pPr>
                      <a:lvl2pPr eaLnBrk="0" hangingPunct="0">
                        <a:spcBef>
                          <a:spcPct val="20000"/>
                        </a:spcBef>
                        <a:defRPr sz="19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sz="1300">
                          <a:solidFill>
                            <a:schemeClr val="tx1"/>
                          </a:solidFill>
                          <a:latin typeface="Arial" panose="020B0604020202020204" pitchFamily="34" charset="0"/>
                          <a:ea typeface="宋体" panose="02010600030101010101" pitchFamily="2" charset="-122"/>
                        </a:defRPr>
                      </a:lvl4pPr>
                      <a:lvl5pPr eaLnBrk="0" hangingPunct="0">
                        <a:spcBef>
                          <a:spcPct val="20000"/>
                        </a:spcBef>
                        <a:defRPr sz="1300">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rPr>
                        <a:t>意义</a:t>
                      </a:r>
                      <a:r>
                        <a:rPr kumimoji="0" lang="en-US" altLang="zh-CN" sz="2400" b="1" i="0" u="none" strike="noStrike" cap="none" normalizeH="0" baseline="0">
                          <a:ln>
                            <a:noFill/>
                          </a:ln>
                          <a:solidFill>
                            <a:srgbClr val="000000"/>
                          </a:solidFill>
                          <a:effectLst/>
                          <a:latin typeface="Calibri" panose="020F0502020204030204" pitchFamily="34" charset="0"/>
                          <a:ea typeface="楷体_GB2312" pitchFamily="49" charset="-122"/>
                          <a:cs typeface="Calibri" panose="020F0502020204030204" pitchFamily="34" charset="0"/>
                        </a:rPr>
                        <a:t>(</a:t>
                      </a:r>
                      <a:r>
                        <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rPr>
                        <a:t>地位</a:t>
                      </a:r>
                      <a:r>
                        <a:rPr kumimoji="0" lang="en-US" altLang="zh-CN" sz="2400" b="1" i="0" u="none" strike="noStrike" cap="none" normalizeH="0" baseline="0">
                          <a:ln>
                            <a:noFill/>
                          </a:ln>
                          <a:solidFill>
                            <a:srgbClr val="000000"/>
                          </a:solidFill>
                          <a:effectLst/>
                          <a:latin typeface="Calibri" panose="020F0502020204030204" pitchFamily="34" charset="0"/>
                          <a:ea typeface="楷体_GB2312" pitchFamily="49" charset="-122"/>
                          <a:cs typeface="Calibri" panose="020F0502020204030204" pitchFamily="34" charset="0"/>
                        </a:rPr>
                        <a:t>)</a:t>
                      </a:r>
                      <a:endParaRPr kumimoji="0" lang="en-US" altLang="zh-CN" sz="2400" b="1" i="0" u="none" strike="noStrike" cap="none" normalizeH="0" baseline="0">
                        <a:ln>
                          <a:noFill/>
                        </a:ln>
                        <a:solidFill>
                          <a:srgbClr val="000000"/>
                        </a:solidFill>
                        <a:effectLst/>
                        <a:latin typeface="Calibri" panose="020F0502020204030204" pitchFamily="34" charset="0"/>
                        <a:ea typeface="楷体_GB2312" pitchFamily="49" charset="-122"/>
                        <a:cs typeface="Calibri" panose="020F0502020204030204" pitchFamily="34" charset="0"/>
                      </a:endParaRPr>
                    </a:p>
                  </a:txBody>
                  <a:tcPr marL="91424" marR="91424"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0">
                <a:tc>
                  <a:txBody>
                    <a:bodyPr/>
                    <a:lstStyle>
                      <a:lvl1pPr eaLnBrk="0" hangingPunct="0">
                        <a:spcBef>
                          <a:spcPct val="20000"/>
                        </a:spcBef>
                        <a:defRPr sz="2000">
                          <a:solidFill>
                            <a:schemeClr val="tx1"/>
                          </a:solidFill>
                          <a:latin typeface="Arial" panose="020B0604020202020204" pitchFamily="34" charset="0"/>
                          <a:ea typeface="宋体" panose="02010600030101010101" pitchFamily="2" charset="-122"/>
                        </a:defRPr>
                      </a:lvl1pPr>
                      <a:lvl2pPr eaLnBrk="0" hangingPunct="0">
                        <a:spcBef>
                          <a:spcPct val="20000"/>
                        </a:spcBef>
                        <a:defRPr sz="19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sz="1300">
                          <a:solidFill>
                            <a:schemeClr val="tx1"/>
                          </a:solidFill>
                          <a:latin typeface="Arial" panose="020B0604020202020204" pitchFamily="34" charset="0"/>
                          <a:ea typeface="宋体" panose="02010600030101010101" pitchFamily="2" charset="-122"/>
                        </a:defRPr>
                      </a:lvl4pPr>
                      <a:lvl5pPr eaLnBrk="0" hangingPunct="0">
                        <a:spcBef>
                          <a:spcPct val="20000"/>
                        </a:spcBef>
                        <a:defRPr sz="1300">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2400" b="1" i="0" u="none" strike="noStrike" cap="none" normalizeH="0" baseline="0">
                          <a:ln>
                            <a:noFill/>
                          </a:ln>
                          <a:solidFill>
                            <a:srgbClr val="000000"/>
                          </a:solidFill>
                          <a:effectLst/>
                          <a:latin typeface="Times New Roman" panose="02020603050405020304" pitchFamily="18" charset="0"/>
                          <a:ea typeface="楷体_GB2312" pitchFamily="49" charset="-122"/>
                          <a:cs typeface="Times New Roman" panose="02020603050405020304" pitchFamily="18" charset="0"/>
                        </a:rPr>
                        <a:t>1964</a:t>
                      </a:r>
                      <a:r>
                        <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rPr>
                        <a:t>年</a:t>
                      </a:r>
                      <a:endPar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endParaRPr>
                    </a:p>
                  </a:txBody>
                  <a:tcPr marL="91424" marR="91424"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000">
                          <a:solidFill>
                            <a:schemeClr val="tx1"/>
                          </a:solidFill>
                          <a:latin typeface="Arial" panose="020B0604020202020204" pitchFamily="34" charset="0"/>
                          <a:ea typeface="宋体" panose="02010600030101010101" pitchFamily="2" charset="-122"/>
                        </a:defRPr>
                      </a:lvl1pPr>
                      <a:lvl2pPr eaLnBrk="0" hangingPunct="0">
                        <a:spcBef>
                          <a:spcPct val="20000"/>
                        </a:spcBef>
                        <a:defRPr sz="19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sz="1300">
                          <a:solidFill>
                            <a:schemeClr val="tx1"/>
                          </a:solidFill>
                          <a:latin typeface="Arial" panose="020B0604020202020204" pitchFamily="34" charset="0"/>
                          <a:ea typeface="宋体" panose="02010600030101010101" pitchFamily="2" charset="-122"/>
                        </a:defRPr>
                      </a:lvl4pPr>
                      <a:lvl5pPr eaLnBrk="0" hangingPunct="0">
                        <a:spcBef>
                          <a:spcPct val="20000"/>
                        </a:spcBef>
                        <a:defRPr sz="1300">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rPr>
                        <a:t>第一颗原子弹爆炸成功</a:t>
                      </a:r>
                      <a:endPar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endParaRPr>
                    </a:p>
                  </a:txBody>
                  <a:tcPr marL="91424" marR="91424"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000">
                          <a:solidFill>
                            <a:schemeClr val="tx1"/>
                          </a:solidFill>
                          <a:latin typeface="Arial" panose="020B0604020202020204" pitchFamily="34" charset="0"/>
                          <a:ea typeface="宋体" panose="02010600030101010101" pitchFamily="2" charset="-122"/>
                        </a:defRPr>
                      </a:lvl1pPr>
                      <a:lvl2pPr eaLnBrk="0" hangingPunct="0">
                        <a:spcBef>
                          <a:spcPct val="20000"/>
                        </a:spcBef>
                        <a:defRPr sz="19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sz="1300">
                          <a:solidFill>
                            <a:schemeClr val="tx1"/>
                          </a:solidFill>
                          <a:latin typeface="Arial" panose="020B0604020202020204" pitchFamily="34" charset="0"/>
                          <a:ea typeface="宋体" panose="02010600030101010101" pitchFamily="2" charset="-122"/>
                        </a:defRPr>
                      </a:lvl4pPr>
                      <a:lvl5pPr eaLnBrk="0" hangingPunct="0">
                        <a:spcBef>
                          <a:spcPct val="20000"/>
                        </a:spcBef>
                        <a:defRPr sz="1300">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rPr>
                        <a:t>打破核垄断，步入有核国家行列</a:t>
                      </a:r>
                      <a:endPar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endParaRPr>
                    </a:p>
                  </a:txBody>
                  <a:tcPr marL="91424" marR="91424"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87680">
                <a:tc>
                  <a:txBody>
                    <a:bodyPr/>
                    <a:lstStyle>
                      <a:lvl1pPr eaLnBrk="0" hangingPunct="0">
                        <a:spcBef>
                          <a:spcPct val="20000"/>
                        </a:spcBef>
                        <a:defRPr sz="2000">
                          <a:solidFill>
                            <a:schemeClr val="tx1"/>
                          </a:solidFill>
                          <a:latin typeface="Arial" panose="020B0604020202020204" pitchFamily="34" charset="0"/>
                          <a:ea typeface="宋体" panose="02010600030101010101" pitchFamily="2" charset="-122"/>
                        </a:defRPr>
                      </a:lvl1pPr>
                      <a:lvl2pPr eaLnBrk="0" hangingPunct="0">
                        <a:spcBef>
                          <a:spcPct val="20000"/>
                        </a:spcBef>
                        <a:defRPr sz="19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sz="1300">
                          <a:solidFill>
                            <a:schemeClr val="tx1"/>
                          </a:solidFill>
                          <a:latin typeface="Arial" panose="020B0604020202020204" pitchFamily="34" charset="0"/>
                          <a:ea typeface="宋体" panose="02010600030101010101" pitchFamily="2" charset="-122"/>
                        </a:defRPr>
                      </a:lvl4pPr>
                      <a:lvl5pPr eaLnBrk="0" hangingPunct="0">
                        <a:spcBef>
                          <a:spcPct val="20000"/>
                        </a:spcBef>
                        <a:defRPr sz="1300">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2400" b="1" i="0" u="none" strike="noStrike" cap="none" normalizeH="0" baseline="0">
                          <a:ln>
                            <a:noFill/>
                          </a:ln>
                          <a:solidFill>
                            <a:srgbClr val="000000"/>
                          </a:solidFill>
                          <a:effectLst/>
                          <a:latin typeface="Times New Roman" panose="02020603050405020304" pitchFamily="18" charset="0"/>
                          <a:ea typeface="楷体_GB2312" pitchFamily="49" charset="-122"/>
                          <a:cs typeface="Times New Roman" panose="02020603050405020304" pitchFamily="18" charset="0"/>
                        </a:rPr>
                        <a:t>1966</a:t>
                      </a:r>
                      <a:r>
                        <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rPr>
                        <a:t>年</a:t>
                      </a:r>
                      <a:endPar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endParaRPr>
                    </a:p>
                  </a:txBody>
                  <a:tcPr marL="91424" marR="91424"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000">
                          <a:solidFill>
                            <a:schemeClr val="tx1"/>
                          </a:solidFill>
                          <a:latin typeface="Arial" panose="020B0604020202020204" pitchFamily="34" charset="0"/>
                          <a:ea typeface="宋体" panose="02010600030101010101" pitchFamily="2" charset="-122"/>
                        </a:defRPr>
                      </a:lvl1pPr>
                      <a:lvl2pPr eaLnBrk="0" hangingPunct="0">
                        <a:spcBef>
                          <a:spcPct val="20000"/>
                        </a:spcBef>
                        <a:defRPr sz="19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sz="1300">
                          <a:solidFill>
                            <a:schemeClr val="tx1"/>
                          </a:solidFill>
                          <a:latin typeface="Arial" panose="020B0604020202020204" pitchFamily="34" charset="0"/>
                          <a:ea typeface="宋体" panose="02010600030101010101" pitchFamily="2" charset="-122"/>
                        </a:defRPr>
                      </a:lvl4pPr>
                      <a:lvl5pPr eaLnBrk="0" hangingPunct="0">
                        <a:spcBef>
                          <a:spcPct val="20000"/>
                        </a:spcBef>
                        <a:defRPr sz="1300">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rPr>
                        <a:t>导弹核武器试验成功</a:t>
                      </a:r>
                      <a:endPar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endParaRPr>
                    </a:p>
                  </a:txBody>
                  <a:tcPr marL="91424" marR="91424"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000">
                          <a:solidFill>
                            <a:schemeClr val="tx1"/>
                          </a:solidFill>
                          <a:latin typeface="Arial" panose="020B0604020202020204" pitchFamily="34" charset="0"/>
                          <a:ea typeface="宋体" panose="02010600030101010101" pitchFamily="2" charset="-122"/>
                        </a:defRPr>
                      </a:lvl1pPr>
                      <a:lvl2pPr eaLnBrk="0" hangingPunct="0">
                        <a:spcBef>
                          <a:spcPct val="20000"/>
                        </a:spcBef>
                        <a:defRPr sz="19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sz="1300">
                          <a:solidFill>
                            <a:schemeClr val="tx1"/>
                          </a:solidFill>
                          <a:latin typeface="Arial" panose="020B0604020202020204" pitchFamily="34" charset="0"/>
                          <a:ea typeface="宋体" panose="02010600030101010101" pitchFamily="2" charset="-122"/>
                        </a:defRPr>
                      </a:lvl4pPr>
                      <a:lvl5pPr eaLnBrk="0" hangingPunct="0">
                        <a:spcBef>
                          <a:spcPct val="20000"/>
                        </a:spcBef>
                        <a:defRPr sz="1300">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rPr>
                        <a:t>中国拥有战略威慑武器</a:t>
                      </a:r>
                      <a:endPar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endParaRPr>
                    </a:p>
                  </a:txBody>
                  <a:tcPr marL="91424" marR="91424"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3530">
                <a:tc>
                  <a:txBody>
                    <a:bodyPr/>
                    <a:lstStyle>
                      <a:lvl1pPr eaLnBrk="0" hangingPunct="0">
                        <a:spcBef>
                          <a:spcPct val="20000"/>
                        </a:spcBef>
                        <a:defRPr sz="2000">
                          <a:solidFill>
                            <a:schemeClr val="tx1"/>
                          </a:solidFill>
                          <a:latin typeface="Arial" panose="020B0604020202020204" pitchFamily="34" charset="0"/>
                          <a:ea typeface="宋体" panose="02010600030101010101" pitchFamily="2" charset="-122"/>
                        </a:defRPr>
                      </a:lvl1pPr>
                      <a:lvl2pPr eaLnBrk="0" hangingPunct="0">
                        <a:spcBef>
                          <a:spcPct val="20000"/>
                        </a:spcBef>
                        <a:defRPr sz="19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sz="1300">
                          <a:solidFill>
                            <a:schemeClr val="tx1"/>
                          </a:solidFill>
                          <a:latin typeface="Arial" panose="020B0604020202020204" pitchFamily="34" charset="0"/>
                          <a:ea typeface="宋体" panose="02010600030101010101" pitchFamily="2" charset="-122"/>
                        </a:defRPr>
                      </a:lvl4pPr>
                      <a:lvl5pPr eaLnBrk="0" hangingPunct="0">
                        <a:spcBef>
                          <a:spcPct val="20000"/>
                        </a:spcBef>
                        <a:defRPr sz="1300">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2400" b="1" i="0" u="none" strike="noStrike" cap="none" normalizeH="0" baseline="0">
                          <a:ln>
                            <a:noFill/>
                          </a:ln>
                          <a:solidFill>
                            <a:srgbClr val="000000"/>
                          </a:solidFill>
                          <a:effectLst/>
                          <a:latin typeface="Times New Roman" panose="02020603050405020304" pitchFamily="18" charset="0"/>
                          <a:ea typeface="楷体_GB2312" pitchFamily="49" charset="-122"/>
                          <a:cs typeface="Times New Roman" panose="02020603050405020304" pitchFamily="18" charset="0"/>
                        </a:rPr>
                        <a:t>1967</a:t>
                      </a:r>
                      <a:r>
                        <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rPr>
                        <a:t>年</a:t>
                      </a:r>
                      <a:endPar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endParaRPr>
                    </a:p>
                  </a:txBody>
                  <a:tcPr marL="91424" marR="91424"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000">
                          <a:solidFill>
                            <a:schemeClr val="tx1"/>
                          </a:solidFill>
                          <a:latin typeface="Arial" panose="020B0604020202020204" pitchFamily="34" charset="0"/>
                          <a:ea typeface="宋体" panose="02010600030101010101" pitchFamily="2" charset="-122"/>
                        </a:defRPr>
                      </a:lvl1pPr>
                      <a:lvl2pPr eaLnBrk="0" hangingPunct="0">
                        <a:spcBef>
                          <a:spcPct val="20000"/>
                        </a:spcBef>
                        <a:defRPr sz="19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sz="1300">
                          <a:solidFill>
                            <a:schemeClr val="tx1"/>
                          </a:solidFill>
                          <a:latin typeface="Arial" panose="020B0604020202020204" pitchFamily="34" charset="0"/>
                          <a:ea typeface="宋体" panose="02010600030101010101" pitchFamily="2" charset="-122"/>
                        </a:defRPr>
                      </a:lvl4pPr>
                      <a:lvl5pPr eaLnBrk="0" hangingPunct="0">
                        <a:spcBef>
                          <a:spcPct val="20000"/>
                        </a:spcBef>
                        <a:defRPr sz="1300">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rPr>
                        <a:t>第一颗氢弹爆炸成功</a:t>
                      </a:r>
                      <a:endPar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endParaRPr>
                    </a:p>
                  </a:txBody>
                  <a:tcPr marL="91424" marR="91424"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000">
                          <a:solidFill>
                            <a:schemeClr val="tx1"/>
                          </a:solidFill>
                          <a:latin typeface="Arial" panose="020B0604020202020204" pitchFamily="34" charset="0"/>
                          <a:ea typeface="宋体" panose="02010600030101010101" pitchFamily="2" charset="-122"/>
                        </a:defRPr>
                      </a:lvl1pPr>
                      <a:lvl2pPr eaLnBrk="0" hangingPunct="0">
                        <a:spcBef>
                          <a:spcPct val="20000"/>
                        </a:spcBef>
                        <a:defRPr sz="19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sz="1300">
                          <a:solidFill>
                            <a:schemeClr val="tx1"/>
                          </a:solidFill>
                          <a:latin typeface="Arial" panose="020B0604020202020204" pitchFamily="34" charset="0"/>
                          <a:ea typeface="宋体" panose="02010600030101010101" pitchFamily="2" charset="-122"/>
                        </a:defRPr>
                      </a:lvl4pPr>
                      <a:lvl5pPr eaLnBrk="0" hangingPunct="0">
                        <a:spcBef>
                          <a:spcPct val="20000"/>
                        </a:spcBef>
                        <a:defRPr sz="1300">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rPr>
                        <a:t>中国核武器发展的又一个飞跃</a:t>
                      </a:r>
                      <a:endPar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endParaRPr>
                    </a:p>
                  </a:txBody>
                  <a:tcPr marL="91424" marR="91424"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20015">
                <a:tc>
                  <a:txBody>
                    <a:bodyPr/>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2400" b="1" i="0" u="none" strike="noStrike" cap="none" normalizeH="0" baseline="0">
                          <a:ln>
                            <a:noFill/>
                          </a:ln>
                          <a:solidFill>
                            <a:srgbClr val="000000"/>
                          </a:solidFill>
                          <a:effectLst/>
                          <a:latin typeface="Times New Roman" panose="02020603050405020304" pitchFamily="18" charset="0"/>
                          <a:ea typeface="楷体_GB2312" pitchFamily="49" charset="-122"/>
                          <a:cs typeface="Times New Roman" panose="02020603050405020304" pitchFamily="18" charset="0"/>
                        </a:rPr>
                        <a:t>1970</a:t>
                      </a:r>
                      <a:r>
                        <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rPr>
                        <a:t>年</a:t>
                      </a:r>
                      <a:endPar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endParaRPr>
                    </a:p>
                  </a:txBody>
                  <a:tcPr marL="91424" marR="91424"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rPr>
                        <a:t>第一颗人造地球卫星发射成功</a:t>
                      </a:r>
                      <a:endPar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endParaRPr>
                    </a:p>
                  </a:txBody>
                  <a:tcPr marL="91424" marR="91424"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rPr>
                        <a:t>中国拥有自己的天空眼睛</a:t>
                      </a:r>
                      <a:endPar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endParaRPr>
                    </a:p>
                  </a:txBody>
                  <a:tcPr marL="91424" marR="91424"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0">
                <a:tc>
                  <a:txBody>
                    <a:bodyPr/>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2400" b="1" i="0" u="none" strike="noStrike" cap="none" normalizeH="0" baseline="0">
                          <a:ln>
                            <a:noFill/>
                          </a:ln>
                          <a:solidFill>
                            <a:srgbClr val="000000"/>
                          </a:solidFill>
                          <a:effectLst/>
                          <a:latin typeface="Times New Roman" panose="02020603050405020304" pitchFamily="18" charset="0"/>
                          <a:ea typeface="楷体_GB2312" pitchFamily="49" charset="-122"/>
                          <a:cs typeface="Times New Roman" panose="02020603050405020304" pitchFamily="18" charset="0"/>
                        </a:rPr>
                        <a:t>1997</a:t>
                      </a:r>
                      <a:r>
                        <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rPr>
                        <a:t>年</a:t>
                      </a:r>
                      <a:endPar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endParaRPr>
                    </a:p>
                  </a:txBody>
                  <a:tcPr marL="91424" marR="91424"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rPr>
                        <a:t>银河</a:t>
                      </a:r>
                      <a:r>
                        <a:rPr kumimoji="0" lang="en-US" altLang="zh-CN"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rPr>
                        <a:t>—Ⅲ</a:t>
                      </a:r>
                      <a:r>
                        <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rPr>
                        <a:t>号巨型计算机研制成功</a:t>
                      </a:r>
                      <a:endPar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endParaRPr>
                    </a:p>
                  </a:txBody>
                  <a:tcPr marL="91424" marR="91424"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rPr>
                        <a:t>计算机技术跨入世界先进行列</a:t>
                      </a:r>
                      <a:endPar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endParaRPr>
                    </a:p>
                  </a:txBody>
                  <a:tcPr marL="91424" marR="91424"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0">
                <a:tc>
                  <a:txBody>
                    <a:bodyPr/>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2400" b="1" i="0" u="none" strike="noStrike" cap="none" normalizeH="0" baseline="0">
                          <a:ln>
                            <a:noFill/>
                          </a:ln>
                          <a:solidFill>
                            <a:srgbClr val="000000"/>
                          </a:solidFill>
                          <a:effectLst/>
                          <a:latin typeface="Times New Roman" panose="02020603050405020304" pitchFamily="18" charset="0"/>
                          <a:ea typeface="楷体_GB2312" pitchFamily="49" charset="-122"/>
                          <a:cs typeface="Times New Roman" panose="02020603050405020304" pitchFamily="18" charset="0"/>
                        </a:rPr>
                        <a:t>2002</a:t>
                      </a:r>
                      <a:r>
                        <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rPr>
                        <a:t>年</a:t>
                      </a:r>
                      <a:endPar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endParaRPr>
                    </a:p>
                  </a:txBody>
                  <a:tcPr marL="91424" marR="91424"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rPr>
                        <a:t>中国第一头克隆牛诞生</a:t>
                      </a:r>
                      <a:endPar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endParaRPr>
                    </a:p>
                  </a:txBody>
                  <a:tcPr marL="91424" marR="91424"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rPr>
                        <a:t>国际人类基因组计划取得重大成果</a:t>
                      </a:r>
                      <a:endPar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endParaRPr>
                    </a:p>
                  </a:txBody>
                  <a:tcPr marL="91424" marR="91424"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0">
                <a:tc>
                  <a:txBody>
                    <a:bodyPr/>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2400" b="1" i="0" u="none" strike="noStrike" cap="none" normalizeH="0" baseline="0">
                          <a:ln>
                            <a:noFill/>
                          </a:ln>
                          <a:solidFill>
                            <a:srgbClr val="000000"/>
                          </a:solidFill>
                          <a:effectLst/>
                          <a:latin typeface="Times New Roman" panose="02020603050405020304" pitchFamily="18" charset="0"/>
                          <a:ea typeface="楷体_GB2312" pitchFamily="49" charset="-122"/>
                          <a:cs typeface="Times New Roman" panose="02020603050405020304" pitchFamily="18" charset="0"/>
                        </a:rPr>
                        <a:t>2003</a:t>
                      </a:r>
                      <a:r>
                        <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rPr>
                        <a:t>年</a:t>
                      </a:r>
                      <a:endPar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endParaRPr>
                    </a:p>
                  </a:txBody>
                  <a:tcPr marL="91424" marR="91424"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rPr>
                        <a:t>神五飞船发射成功</a:t>
                      </a:r>
                      <a:endPar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endParaRPr>
                    </a:p>
                  </a:txBody>
                  <a:tcPr marL="91424" marR="91424"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rPr>
                        <a:t>世界上第三个把人送入太空的国家</a:t>
                      </a:r>
                      <a:endPar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endParaRPr>
                    </a:p>
                  </a:txBody>
                  <a:tcPr marL="91424" marR="91424"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0">
                <a:tc>
                  <a:txBody>
                    <a:bodyPr/>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2400" b="1" i="0" u="none" strike="noStrike" cap="none" normalizeH="0" baseline="0">
                          <a:ln>
                            <a:noFill/>
                          </a:ln>
                          <a:solidFill>
                            <a:srgbClr val="000000"/>
                          </a:solidFill>
                          <a:effectLst/>
                          <a:latin typeface="Times New Roman" panose="02020603050405020304" pitchFamily="18" charset="0"/>
                          <a:ea typeface="楷体_GB2312" pitchFamily="49" charset="-122"/>
                          <a:cs typeface="Times New Roman" panose="02020603050405020304" pitchFamily="18" charset="0"/>
                        </a:rPr>
                        <a:t>2010</a:t>
                      </a:r>
                      <a:r>
                        <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rPr>
                        <a:t>年</a:t>
                      </a:r>
                      <a:endPar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endParaRPr>
                    </a:p>
                  </a:txBody>
                  <a:tcPr marL="91424" marR="91424"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rPr>
                        <a:t>联合国教科文组织授予中国科学家“纳米科学和纳米技术发展贡献”奖章</a:t>
                      </a:r>
                      <a:endPar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endParaRPr>
                    </a:p>
                  </a:txBody>
                  <a:tcPr marL="91424" marR="91424"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rPr>
                        <a:t>标志着中国在此方面的研究水平居世界前沿</a:t>
                      </a:r>
                      <a:endParaRPr kumimoji="0" lang="zh-CN" altLang="en-US" sz="2400" b="1" i="0" u="none" strike="noStrike" cap="none" normalizeH="0" baseline="0">
                        <a:ln>
                          <a:noFill/>
                        </a:ln>
                        <a:solidFill>
                          <a:srgbClr val="000000"/>
                        </a:solidFill>
                        <a:effectLst/>
                        <a:latin typeface="NEU-BZ" charset="-122"/>
                        <a:ea typeface="楷体_GB2312" pitchFamily="49" charset="-122"/>
                        <a:cs typeface="Calibri" panose="020F0502020204030204" pitchFamily="34" charset="0"/>
                      </a:endParaRPr>
                    </a:p>
                  </a:txBody>
                  <a:tcPr marL="91424" marR="91424"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7" name="矩形 6"/>
          <p:cNvSpPr/>
          <p:nvPr/>
        </p:nvSpPr>
        <p:spPr>
          <a:xfrm>
            <a:off x="293405" y="526945"/>
            <a:ext cx="9718200" cy="491490"/>
          </a:xfrm>
          <a:prstGeom prst="rect">
            <a:avLst/>
          </a:prstGeom>
        </p:spPr>
        <p:txBody>
          <a:bodyPr>
            <a:spAutoFit/>
          </a:bodyPr>
          <a:p>
            <a:pPr lvl="0"/>
            <a:r>
              <a:rPr lang="zh-CN" altLang="en-US" sz="2600" b="1" kern="100" dirty="0">
                <a:solidFill>
                  <a:prstClr val="black"/>
                </a:solidFill>
                <a:latin typeface="宋体" panose="02010600030101010101" pitchFamily="2" charset="-122"/>
                <a:ea typeface="宋体" panose="02010600030101010101" pitchFamily="2" charset="-122"/>
                <a:cs typeface="Times New Roman" panose="02020603050405020304"/>
              </a:rPr>
              <a:t>［获取材料信息］</a:t>
            </a:r>
            <a:r>
              <a:rPr lang="en-US" altLang="zh-CN" sz="2600" b="1" kern="100" dirty="0" smtClean="0">
                <a:solidFill>
                  <a:srgbClr val="0070C0"/>
                </a:solidFill>
                <a:latin typeface="微软雅黑" panose="020B0503020204020204" pitchFamily="34" charset="-122"/>
                <a:ea typeface="微软雅黑" panose="020B0503020204020204" pitchFamily="34" charset="-122"/>
                <a:cs typeface="Times New Roman" panose="02020603050405020304"/>
              </a:rPr>
              <a:t>——</a:t>
            </a:r>
            <a:r>
              <a:rPr lang="zh-CN" altLang="en-US" sz="26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新中国的科技发展</a:t>
            </a:r>
            <a:endParaRPr lang="en-US" altLang="zh-CN" sz="2600" b="1" kern="100" dirty="0" smtClean="0">
              <a:solidFill>
                <a:srgbClr val="0070C0"/>
              </a:solidFill>
              <a:latin typeface="微软雅黑" panose="020B0503020204020204" pitchFamily="34" charset="-122"/>
              <a:ea typeface="微软雅黑" panose="020B0503020204020204" pitchFamily="34" charset="-122"/>
              <a:cs typeface="Times New Roman" panose="02020603050405020304"/>
            </a:endParaRPr>
          </a:p>
        </p:txBody>
      </p:sp>
      <p:sp>
        <p:nvSpPr>
          <p:cNvPr id="33" name="文本框 9"/>
          <p:cNvSpPr txBox="1"/>
          <p:nvPr/>
        </p:nvSpPr>
        <p:spPr>
          <a:xfrm>
            <a:off x="360127" y="-118010"/>
            <a:ext cx="7193280" cy="645160"/>
          </a:xfrm>
          <a:prstGeom prst="rect">
            <a:avLst/>
          </a:prstGeom>
          <a:noFill/>
        </p:spPr>
        <p:txBody>
          <a:bodyPr wrap="none" rtlCol="0" anchor="ctr">
            <a:spAutoFit/>
          </a:bodyPr>
          <a:p>
            <a:pPr>
              <a:lnSpc>
                <a:spcPct val="150000"/>
              </a:lnSpc>
            </a:pPr>
            <a:r>
              <a:rPr lang="zh-CN" altLang="en-US" sz="2400" b="1" kern="100" dirty="0">
                <a:latin typeface="Times New Roman" panose="02020603050405020304" pitchFamily="18" charset="0"/>
                <a:ea typeface="微软雅黑" panose="020B0503020204020204" pitchFamily="34" charset="-122"/>
                <a:cs typeface="Times New Roman" panose="02020603050405020304" pitchFamily="18" charset="0"/>
              </a:rPr>
              <a:t>考点一　科教兴国、自主创新</a:t>
            </a:r>
            <a:r>
              <a:rPr lang="en-US" altLang="zh-CN" sz="2400" b="1" kern="100" dirty="0">
                <a:latin typeface="Times New Roman" panose="02020603050405020304" pitchFamily="18" charset="0"/>
                <a:ea typeface="微软雅黑" panose="020B0503020204020204" pitchFamily="34" charset="-122"/>
                <a:cs typeface="Times New Roman" panose="02020603050405020304" pitchFamily="18" charset="0"/>
              </a:rPr>
              <a:t>——</a:t>
            </a:r>
            <a:r>
              <a:rPr lang="zh-CN" altLang="en-US" sz="2400" b="1" kern="100" dirty="0">
                <a:latin typeface="Times New Roman" panose="02020603050405020304" pitchFamily="18" charset="0"/>
                <a:ea typeface="微软雅黑" panose="020B0503020204020204" pitchFamily="34" charset="-122"/>
                <a:cs typeface="Times New Roman" panose="02020603050405020304" pitchFamily="18" charset="0"/>
              </a:rPr>
              <a:t>新中国的科技成就</a:t>
            </a:r>
            <a:endParaRPr lang="zh-CN" altLang="en-US" sz="2400" b="1" kern="100" dirty="0">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25602" name="Text Box 5"/>
          <p:cNvSpPr txBox="1"/>
          <p:nvPr/>
        </p:nvSpPr>
        <p:spPr>
          <a:xfrm>
            <a:off x="360045" y="5620385"/>
            <a:ext cx="11570970" cy="902970"/>
          </a:xfrm>
          <a:prstGeom prst="rect">
            <a:avLst/>
          </a:prstGeom>
          <a:noFill/>
          <a:ln w="9525">
            <a:noFill/>
          </a:ln>
        </p:spPr>
        <p:txBody>
          <a:bodyPr wrap="square">
            <a:spAutoFit/>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lnSpc>
                <a:spcPct val="110000"/>
              </a:lnSpc>
              <a:spcBef>
                <a:spcPct val="0"/>
              </a:spcBef>
              <a:buNone/>
            </a:pPr>
            <a:r>
              <a:rPr lang="zh-CN" altLang="en-US" sz="2400" b="1">
                <a:ln>
                  <a:noFill/>
                </a:ln>
                <a:solidFill>
                  <a:srgbClr val="000000"/>
                </a:solidFill>
                <a:effectLst/>
                <a:latin typeface="微软雅黑" panose="020B0503020204020204" pitchFamily="34" charset="-122"/>
                <a:ea typeface="微软雅黑" panose="020B0503020204020204" pitchFamily="34" charset="-122"/>
                <a:cs typeface="微软雅黑" panose="020B0503020204020204" pitchFamily="34" charset="-122"/>
              </a:rPr>
              <a:t>[</a:t>
            </a:r>
            <a:r>
              <a:rPr lang="zh-CN" altLang="zh-CN" sz="2400" kern="100" dirty="0">
                <a:latin typeface="微软雅黑" panose="020B0503020204020204" pitchFamily="34" charset="-122"/>
                <a:ea typeface="微软雅黑" panose="020B0503020204020204" pitchFamily="34" charset="-122"/>
                <a:cs typeface="微软雅黑" panose="020B0503020204020204" pitchFamily="34" charset="-122"/>
                <a:sym typeface="+mn-ea"/>
              </a:rPr>
              <a:t>探究</a:t>
            </a:r>
            <a:r>
              <a:rPr lang="zh-CN" altLang="en-US" sz="2400" b="1">
                <a:ln>
                  <a:noFill/>
                </a:ln>
                <a:solidFill>
                  <a:srgbClr val="000000"/>
                </a:solidFill>
                <a:effectLst/>
                <a:latin typeface="微软雅黑" panose="020B0503020204020204" pitchFamily="34" charset="-122"/>
                <a:ea typeface="微软雅黑" panose="020B0503020204020204" pitchFamily="34" charset="-122"/>
                <a:cs typeface="微软雅黑" panose="020B0503020204020204" pitchFamily="34" charset="-122"/>
              </a:rPr>
              <a:t>] 根据材料说明20世纪70年代前后，中国科技发展的重心有何变化？新中国成立以来科学技术的进步产生了怎样的影响?</a:t>
            </a:r>
            <a:endParaRPr lang="zh-CN" altLang="en-US" sz="2000" b="1" dirty="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6627" name="Text Box 5"/>
          <p:cNvSpPr txBox="1"/>
          <p:nvPr/>
        </p:nvSpPr>
        <p:spPr>
          <a:xfrm>
            <a:off x="271780" y="2399030"/>
            <a:ext cx="11659235" cy="1296670"/>
          </a:xfrm>
          <a:prstGeom prst="rect">
            <a:avLst/>
          </a:prstGeom>
          <a:solidFill>
            <a:schemeClr val="accent2">
              <a:lumMod val="20000"/>
              <a:lumOff val="80000"/>
            </a:schemeClr>
          </a:solidFill>
          <a:ln w="9525">
            <a:noFill/>
          </a:ln>
        </p:spPr>
        <p:txBody>
          <a:bodyPr wrap="square">
            <a:spAutoFit/>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lnSpc>
                <a:spcPct val="140000"/>
              </a:lnSpc>
              <a:spcBef>
                <a:spcPct val="0"/>
              </a:spcBef>
              <a:buNone/>
            </a:pPr>
            <a:r>
              <a:rPr lang="zh-CN" altLang="en-US" sz="28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8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8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结论</a:t>
            </a:r>
            <a:r>
              <a:rPr lang="en-US" altLang="zh-CN" sz="28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800" b="1"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变化</a:t>
            </a:r>
            <a:r>
              <a:rPr lang="en-US" altLang="zh-CN" sz="2800" b="1"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800" b="1"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①</a:t>
            </a:r>
            <a:r>
              <a:rPr lang="en-US" altLang="zh-CN" sz="2800" b="1"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20</a:t>
            </a:r>
            <a:r>
              <a:rPr lang="zh-CN" altLang="en-US" sz="2800" b="1"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世纪</a:t>
            </a:r>
            <a:r>
              <a:rPr lang="en-US" altLang="zh-CN" sz="2800" b="1"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70</a:t>
            </a:r>
            <a:r>
              <a:rPr lang="zh-CN" altLang="en-US" sz="2800" b="1"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年代前重点发展以“两弹一星”为核心的国防科技</a:t>
            </a:r>
            <a:r>
              <a:rPr lang="en-US" altLang="zh-CN" sz="2800" b="1"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800" b="1"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②</a:t>
            </a:r>
            <a:r>
              <a:rPr lang="en-US" altLang="zh-CN" sz="2800" b="1"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20</a:t>
            </a:r>
            <a:r>
              <a:rPr lang="zh-CN" altLang="en-US" sz="2800" b="1"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世纪</a:t>
            </a:r>
            <a:r>
              <a:rPr lang="en-US" altLang="zh-CN" sz="2800" b="1"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70</a:t>
            </a:r>
            <a:r>
              <a:rPr lang="zh-CN" altLang="en-US" sz="2800" b="1"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年代后在高新技术的多个领域取得众多突破。</a:t>
            </a:r>
            <a:endParaRPr lang="zh-CN" altLang="en-US" sz="2800" b="1"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Text Box 5"/>
          <p:cNvSpPr txBox="1"/>
          <p:nvPr/>
        </p:nvSpPr>
        <p:spPr>
          <a:xfrm>
            <a:off x="293370" y="4009390"/>
            <a:ext cx="11659235" cy="1899285"/>
          </a:xfrm>
          <a:prstGeom prst="rect">
            <a:avLst/>
          </a:prstGeom>
          <a:solidFill>
            <a:schemeClr val="accent2">
              <a:lumMod val="20000"/>
              <a:lumOff val="80000"/>
            </a:schemeClr>
          </a:solidFill>
          <a:ln w="9525">
            <a:noFill/>
          </a:ln>
        </p:spPr>
        <p:txBody>
          <a:bodyPr wrap="square">
            <a:spAutoFit/>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lnSpc>
                <a:spcPct val="140000"/>
              </a:lnSpc>
              <a:spcBef>
                <a:spcPct val="0"/>
              </a:spcBef>
              <a:buNone/>
            </a:pPr>
            <a:r>
              <a:rPr lang="zh-CN" altLang="en-US" sz="2800" b="1"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影响</a:t>
            </a:r>
            <a:r>
              <a:rPr lang="en-US" altLang="zh-CN" sz="2800" b="1"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800" b="1"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①有利于中国综合国力的增强和国际地位的提高</a:t>
            </a:r>
            <a:r>
              <a:rPr lang="en-US" altLang="zh-CN" sz="2800" b="1"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a:t>
            </a:r>
            <a:endParaRPr lang="en-US" altLang="zh-CN" sz="2800" b="1"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pPr marL="0" lvl="0" indent="0" eaLnBrk="1" hangingPunct="1">
              <a:lnSpc>
                <a:spcPct val="140000"/>
              </a:lnSpc>
              <a:spcBef>
                <a:spcPct val="0"/>
              </a:spcBef>
              <a:buNone/>
            </a:pPr>
            <a:r>
              <a:rPr lang="zh-CN" altLang="en-US" sz="2800" b="1"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②促进了中国的改革开放和现代化建设</a:t>
            </a:r>
            <a:r>
              <a:rPr lang="en-US" altLang="zh-CN" sz="2800" b="1"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a:t>
            </a:r>
            <a:endParaRPr lang="en-US" altLang="zh-CN" sz="2800" b="1"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pPr marL="0" lvl="0" indent="0" eaLnBrk="1" hangingPunct="1">
              <a:lnSpc>
                <a:spcPct val="140000"/>
              </a:lnSpc>
              <a:spcBef>
                <a:spcPct val="0"/>
              </a:spcBef>
              <a:buNone/>
            </a:pPr>
            <a:r>
              <a:rPr lang="zh-CN" altLang="en-US" sz="2800" b="1"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③</a:t>
            </a:r>
            <a:r>
              <a:rPr lang="zh-CN" altLang="en-US" sz="2800" b="1"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有利于提高人民的物质和文化生活水平。</a:t>
            </a:r>
            <a:endParaRPr lang="zh-CN" altLang="en-US" sz="2800" b="1"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6627"/>
                                        </p:tgtEl>
                                        <p:attrNameLst>
                                          <p:attrName>style.visibility</p:attrName>
                                        </p:attrNameLst>
                                      </p:cBhvr>
                                      <p:to>
                                        <p:strVal val="visible"/>
                                      </p:to>
                                    </p:set>
                                    <p:anim calcmode="lin" valueType="num">
                                      <p:cBhvr additive="base">
                                        <p:cTn id="7" dur="500" fill="hold"/>
                                        <p:tgtEl>
                                          <p:spTgt spid="26627"/>
                                        </p:tgtEl>
                                        <p:attrNameLst>
                                          <p:attrName>ppt_x</p:attrName>
                                        </p:attrNameLst>
                                      </p:cBhvr>
                                      <p:tavLst>
                                        <p:tav tm="0">
                                          <p:val>
                                            <p:strVal val="#ppt_x"/>
                                          </p:val>
                                        </p:tav>
                                        <p:tav tm="100000">
                                          <p:val>
                                            <p:strVal val="#ppt_x"/>
                                          </p:val>
                                        </p:tav>
                                      </p:tavLst>
                                    </p:anim>
                                    <p:anim calcmode="lin" valueType="num">
                                      <p:cBhvr additive="base">
                                        <p:cTn id="8" dur="500" fill="hold"/>
                                        <p:tgtEl>
                                          <p:spTgt spid="2662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bldLvl="0" animBg="1"/>
      <p:bldP spid="4"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288290" y="151765"/>
            <a:ext cx="11616055" cy="521970"/>
          </a:xfrm>
          <a:prstGeom prst="rect">
            <a:avLst/>
          </a:prstGeom>
        </p:spPr>
        <p:txBody>
          <a:bodyPr wrap="square">
            <a:spAutoFit/>
          </a:bodyPr>
          <a:lstStyle/>
          <a:p>
            <a:pPr lvl="0" algn="just">
              <a:lnSpc>
                <a:spcPct val="100000"/>
              </a:lnSpc>
            </a:pPr>
            <a:r>
              <a:rPr lang="en-US" altLang="zh-CN" sz="2800" b="1" kern="100" dirty="0" smtClean="0">
                <a:solidFill>
                  <a:srgbClr val="0070C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2800" b="1" kern="100" dirty="0">
                <a:solidFill>
                  <a:srgbClr val="0070C0"/>
                </a:solidFill>
                <a:latin typeface="微软雅黑" panose="020B0503020204020204" pitchFamily="34" charset="-122"/>
                <a:ea typeface="微软雅黑" panose="020B0503020204020204" pitchFamily="34" charset="-122"/>
                <a:cs typeface="Times New Roman" panose="02020603050405020304" pitchFamily="18" charset="0"/>
              </a:rPr>
              <a:t>认知深化</a:t>
            </a:r>
            <a:r>
              <a:rPr lang="en-US" altLang="zh-CN" sz="2800" b="1" kern="100" dirty="0" smtClean="0">
                <a:solidFill>
                  <a:srgbClr val="0070C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2800" b="1" kern="100" dirty="0">
                <a:solidFill>
                  <a:srgbClr val="0070C0"/>
                </a:solidFill>
                <a:latin typeface="微软雅黑" panose="020B0503020204020204" pitchFamily="34" charset="-122"/>
                <a:ea typeface="微软雅黑" panose="020B0503020204020204" pitchFamily="34" charset="-122"/>
                <a:cs typeface="Times New Roman" panose="02020603050405020304" pitchFamily="18" charset="0"/>
              </a:rPr>
              <a:t>现代中国科技发展的阶段特征</a:t>
            </a:r>
            <a:endParaRPr lang="zh-CN" altLang="en-US" sz="2800" b="1" kern="100" dirty="0">
              <a:solidFill>
                <a:srgbClr val="0070C0"/>
              </a:solidFill>
              <a:latin typeface="微软雅黑" panose="020B0503020204020204" pitchFamily="34" charset="-122"/>
              <a:ea typeface="微软雅黑" panose="020B0503020204020204" pitchFamily="34" charset="-122"/>
              <a:cs typeface="Times New Roman" panose="02020603050405020304" pitchFamily="18" charset="0"/>
            </a:endParaRPr>
          </a:p>
        </p:txBody>
      </p:sp>
      <p:graphicFrame>
        <p:nvGraphicFramePr>
          <p:cNvPr id="3" name="表格 2"/>
          <p:cNvGraphicFramePr/>
          <p:nvPr>
            <p:custDataLst>
              <p:tags r:id="rId1"/>
            </p:custDataLst>
          </p:nvPr>
        </p:nvGraphicFramePr>
        <p:xfrm>
          <a:off x="202248" y="736600"/>
          <a:ext cx="11731625" cy="5953125"/>
        </p:xfrm>
        <a:graphic>
          <a:graphicData uri="http://schemas.openxmlformats.org/drawingml/2006/table">
            <a:tbl>
              <a:tblPr firstRow="1" bandRow="1">
                <a:tableStyleId>{5940675A-B579-460E-94D1-54222C63F5DA}</a:tableStyleId>
              </a:tblPr>
              <a:tblGrid>
                <a:gridCol w="1264920"/>
                <a:gridCol w="5744845"/>
                <a:gridCol w="4721860"/>
              </a:tblGrid>
              <a:tr h="792480">
                <a:tc>
                  <a:txBody>
                    <a:bodyPr/>
                    <a:p>
                      <a:pPr indent="0" algn="ctr">
                        <a:buNone/>
                      </a:pPr>
                      <a:r>
                        <a:rPr lang="en-US" sz="2800" b="1">
                          <a:latin typeface="微软雅黑" panose="020B0503020204020204" pitchFamily="34" charset="-122"/>
                          <a:ea typeface="微软雅黑" panose="020B0503020204020204" pitchFamily="34" charset="-122"/>
                          <a:cs typeface="Times New Roman" panose="02020603050405020304" pitchFamily="18" charset="0"/>
                        </a:rPr>
                        <a:t>阶段</a:t>
                      </a:r>
                      <a:endParaRPr lang="en-US" altLang="en-US" sz="2800" b="1">
                        <a:latin typeface="微软雅黑" panose="020B0503020204020204" pitchFamily="34" charset="-122"/>
                        <a:ea typeface="微软雅黑" panose="020B0503020204020204" pitchFamily="34" charset="-122"/>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800" b="1">
                          <a:latin typeface="微软雅黑" panose="020B0503020204020204" pitchFamily="34" charset="-122"/>
                          <a:ea typeface="微软雅黑" panose="020B0503020204020204" pitchFamily="34" charset="-122"/>
                          <a:cs typeface="微软雅黑" panose="020B0503020204020204" pitchFamily="34" charset="-122"/>
                        </a:rPr>
                        <a:t>新中国成立至20世纪70年代末</a:t>
                      </a:r>
                      <a:endParaRPr lang="en-US" altLang="en-US" sz="2800" b="1">
                        <a:latin typeface="微软雅黑" panose="020B0503020204020204" pitchFamily="34" charset="-122"/>
                        <a:ea typeface="微软雅黑" panose="020B0503020204020204" pitchFamily="34" charset="-122"/>
                        <a:cs typeface="微软雅黑" panose="020B0503020204020204" pitchFamily="34" charset="-122"/>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800" b="1">
                          <a:latin typeface="微软雅黑" panose="020B0503020204020204" pitchFamily="34" charset="-122"/>
                          <a:ea typeface="微软雅黑" panose="020B0503020204020204" pitchFamily="34" charset="-122"/>
                          <a:cs typeface="微软雅黑" panose="020B0503020204020204" pitchFamily="34" charset="-122"/>
                        </a:rPr>
                        <a:t>20世纪80年代以来</a:t>
                      </a:r>
                      <a:endParaRPr lang="en-US" altLang="en-US" sz="2800" b="1">
                        <a:latin typeface="微软雅黑" panose="020B0503020204020204" pitchFamily="34" charset="-122"/>
                        <a:ea typeface="微软雅黑" panose="020B0503020204020204" pitchFamily="34" charset="-122"/>
                        <a:cs typeface="微软雅黑" panose="020B0503020204020204" pitchFamily="34" charset="-122"/>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788160">
                <a:tc>
                  <a:txBody>
                    <a:bodyPr/>
                    <a:p>
                      <a:pPr indent="0" algn="ctr">
                        <a:buNone/>
                      </a:pPr>
                      <a:r>
                        <a:rPr lang="en-US" sz="2800" b="1">
                          <a:latin typeface="微软雅黑" panose="020B0503020204020204" pitchFamily="34" charset="-122"/>
                          <a:ea typeface="微软雅黑" panose="020B0503020204020204" pitchFamily="34" charset="-122"/>
                          <a:cs typeface="Times New Roman" panose="02020603050405020304" pitchFamily="18" charset="0"/>
                        </a:rPr>
                        <a:t>背景</a:t>
                      </a:r>
                      <a:endParaRPr lang="en-US" altLang="en-US" sz="2800" b="1">
                        <a:latin typeface="微软雅黑" panose="020B0503020204020204" pitchFamily="34" charset="-122"/>
                        <a:ea typeface="微软雅黑" panose="020B0503020204020204" pitchFamily="34" charset="-122"/>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endParaRPr lang="en-US" altLang="en-US" sz="2800" b="1">
                        <a:latin typeface="微软雅黑" panose="020B0503020204020204" pitchFamily="34" charset="-122"/>
                        <a:ea typeface="微软雅黑" panose="020B0503020204020204" pitchFamily="34" charset="-122"/>
                        <a:cs typeface="微软雅黑" panose="020B0503020204020204" pitchFamily="34" charset="-122"/>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endParaRPr lang="en-US" altLang="en-US" sz="2800" b="1">
                        <a:latin typeface="微软雅黑" panose="020B0503020204020204" pitchFamily="34" charset="-122"/>
                        <a:ea typeface="微软雅黑" panose="020B0503020204020204" pitchFamily="34" charset="-122"/>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787525">
                <a:tc>
                  <a:txBody>
                    <a:bodyPr/>
                    <a:p>
                      <a:pPr indent="0" algn="ctr">
                        <a:buNone/>
                      </a:pPr>
                      <a:r>
                        <a:rPr lang="en-US" sz="2800" b="1">
                          <a:latin typeface="微软雅黑" panose="020B0503020204020204" pitchFamily="34" charset="-122"/>
                          <a:ea typeface="微软雅黑" panose="020B0503020204020204" pitchFamily="34" charset="-122"/>
                          <a:cs typeface="Times New Roman" panose="02020603050405020304" pitchFamily="18" charset="0"/>
                        </a:rPr>
                        <a:t>侧重点</a:t>
                      </a:r>
                      <a:endParaRPr lang="en-US" altLang="en-US" sz="2800" b="1">
                        <a:latin typeface="微软雅黑" panose="020B0503020204020204" pitchFamily="34" charset="-122"/>
                        <a:ea typeface="微软雅黑" panose="020B0503020204020204" pitchFamily="34" charset="-122"/>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endParaRPr lang="en-US" altLang="en-US" sz="2800" b="1">
                        <a:latin typeface="微软雅黑" panose="020B0503020204020204" pitchFamily="34" charset="-122"/>
                        <a:ea typeface="微软雅黑" panose="020B0503020204020204" pitchFamily="34" charset="-122"/>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endParaRPr lang="en-US" altLang="en-US" sz="2800" b="1">
                        <a:latin typeface="微软雅黑" panose="020B0503020204020204" pitchFamily="34" charset="-122"/>
                        <a:ea typeface="微软雅黑" panose="020B0503020204020204" pitchFamily="34" charset="-122"/>
                        <a:cs typeface="微软雅黑" panose="020B0503020204020204" pitchFamily="34" charset="-122"/>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584960">
                <a:tc>
                  <a:txBody>
                    <a:bodyPr/>
                    <a:p>
                      <a:pPr indent="0" algn="ctr">
                        <a:buNone/>
                      </a:pPr>
                      <a:r>
                        <a:rPr lang="en-US" sz="2800" b="1">
                          <a:latin typeface="微软雅黑" panose="020B0503020204020204" pitchFamily="34" charset="-122"/>
                          <a:ea typeface="微软雅黑" panose="020B0503020204020204" pitchFamily="34" charset="-122"/>
                          <a:cs typeface="Times New Roman" panose="02020603050405020304" pitchFamily="18" charset="0"/>
                        </a:rPr>
                        <a:t>影响</a:t>
                      </a:r>
                      <a:endParaRPr lang="en-US" altLang="en-US" sz="2800" b="1">
                        <a:latin typeface="微软雅黑" panose="020B0503020204020204" pitchFamily="34" charset="-122"/>
                        <a:ea typeface="微软雅黑" panose="020B0503020204020204" pitchFamily="34" charset="-122"/>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endParaRPr lang="en-US" altLang="en-US" sz="2800" b="1">
                        <a:latin typeface="微软雅黑" panose="020B0503020204020204" pitchFamily="34" charset="-122"/>
                        <a:ea typeface="微软雅黑" panose="020B0503020204020204" pitchFamily="34" charset="-122"/>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endParaRPr lang="en-US" altLang="en-US" sz="2800" b="1">
                        <a:latin typeface="微软雅黑" panose="020B0503020204020204" pitchFamily="34" charset="-122"/>
                        <a:ea typeface="微软雅黑" panose="020B0503020204020204" pitchFamily="34" charset="-122"/>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
        <p:nvSpPr>
          <p:cNvPr id="544668" name="矩形 544667"/>
          <p:cNvSpPr/>
          <p:nvPr/>
        </p:nvSpPr>
        <p:spPr>
          <a:xfrm>
            <a:off x="1373505" y="1531620"/>
            <a:ext cx="5847715" cy="1766570"/>
          </a:xfrm>
          <a:prstGeom prst="rect">
            <a:avLst/>
          </a:prstGeom>
          <a:noFill/>
          <a:ln w="25400">
            <a:noFill/>
          </a:ln>
        </p:spPr>
        <p:txBody>
          <a:bodyPr lIns="90000" tIns="46800" rIns="90000" bIns="46800" anchor="ctr"/>
          <a:p>
            <a:pPr algn="l" defTabSz="0">
              <a:lnSpc>
                <a:spcPct val="100000"/>
              </a:lnSpc>
              <a:tabLst>
                <a:tab pos="2400300" algn="l"/>
              </a:tabLst>
            </a:pPr>
            <a:r>
              <a:rPr lang="zh-CN" altLang="en-US" sz="2600" b="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①美国敌视新中国，企图扼杀新生政权；</a:t>
            </a:r>
            <a:endParaRPr lang="zh-CN" altLang="en-US" sz="2600" b="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endParaRPr>
          </a:p>
          <a:p>
            <a:pPr algn="l" defTabSz="0" eaLnBrk="0" hangingPunct="0">
              <a:lnSpc>
                <a:spcPct val="100000"/>
              </a:lnSpc>
              <a:tabLst>
                <a:tab pos="2400300" algn="l"/>
              </a:tabLst>
            </a:pPr>
            <a:r>
              <a:rPr lang="zh-CN" altLang="en-US" sz="2600" b="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②</a:t>
            </a:r>
            <a:r>
              <a:rPr lang="en-US" altLang="zh-CN" sz="260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20</a:t>
            </a:r>
            <a:r>
              <a:rPr lang="zh-CN" altLang="en-US" sz="2600" b="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世纪</a:t>
            </a:r>
            <a:r>
              <a:rPr lang="en-US" altLang="zh-CN" sz="260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60</a:t>
            </a:r>
            <a:r>
              <a:rPr lang="zh-CN" altLang="en-US" sz="2600" b="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年代中苏关系急剧恶化；</a:t>
            </a:r>
            <a:endParaRPr lang="zh-CN" altLang="en-US" sz="2600" b="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endParaRPr>
          </a:p>
          <a:p>
            <a:pPr algn="l" defTabSz="0" eaLnBrk="0" hangingPunct="0">
              <a:lnSpc>
                <a:spcPct val="100000"/>
              </a:lnSpc>
              <a:tabLst>
                <a:tab pos="2400300" algn="l"/>
              </a:tabLst>
            </a:pPr>
            <a:r>
              <a:rPr lang="zh-CN" altLang="en-US" sz="2600" b="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③美苏争霸，造成世界局势紧张</a:t>
            </a:r>
            <a:endParaRPr lang="zh-CN" altLang="en-US" sz="2600" b="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矩形 3"/>
          <p:cNvSpPr/>
          <p:nvPr/>
        </p:nvSpPr>
        <p:spPr>
          <a:xfrm>
            <a:off x="1500505" y="3298190"/>
            <a:ext cx="5394960" cy="1766570"/>
          </a:xfrm>
          <a:prstGeom prst="rect">
            <a:avLst/>
          </a:prstGeom>
          <a:noFill/>
          <a:ln w="25400">
            <a:noFill/>
          </a:ln>
        </p:spPr>
        <p:txBody>
          <a:bodyPr lIns="90000" tIns="46800" rIns="90000" bIns="46800" anchor="ctr"/>
          <a:p>
            <a:pPr indent="0">
              <a:buNone/>
            </a:pPr>
            <a:r>
              <a:rPr lang="en-US" sz="2600" b="1">
                <a:latin typeface="微软雅黑" panose="020B0503020204020204" pitchFamily="34" charset="-122"/>
                <a:ea typeface="微软雅黑" panose="020B0503020204020204" pitchFamily="34" charset="-122"/>
                <a:cs typeface="Times New Roman" panose="02020603050405020304" pitchFamily="18" charset="0"/>
                <a:sym typeface="+mn-ea"/>
              </a:rPr>
              <a:t>发展军事科技，如原子弹、导弹、氢弹、人造卫星，以提高国防实力</a:t>
            </a:r>
            <a:endParaRPr lang="zh-CN" altLang="en-US" sz="2600" b="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6" name="矩形 5"/>
          <p:cNvSpPr/>
          <p:nvPr/>
        </p:nvSpPr>
        <p:spPr>
          <a:xfrm>
            <a:off x="1500505" y="4923155"/>
            <a:ext cx="5394960" cy="1766570"/>
          </a:xfrm>
          <a:prstGeom prst="rect">
            <a:avLst/>
          </a:prstGeom>
          <a:noFill/>
          <a:ln w="25400">
            <a:noFill/>
          </a:ln>
        </p:spPr>
        <p:txBody>
          <a:bodyPr lIns="90000" tIns="46800" rIns="90000" bIns="46800" anchor="ctr"/>
          <a:p>
            <a:pPr indent="0">
              <a:buNone/>
            </a:pPr>
            <a:r>
              <a:rPr lang="en-US" sz="2600" b="1">
                <a:latin typeface="微软雅黑" panose="020B0503020204020204" pitchFamily="34" charset="-122"/>
                <a:ea typeface="微软雅黑" panose="020B0503020204020204" pitchFamily="34" charset="-122"/>
                <a:cs typeface="宋体" panose="02010600030101010101" pitchFamily="2" charset="-122"/>
                <a:sym typeface="+mn-ea"/>
              </a:rPr>
              <a:t>①</a:t>
            </a:r>
            <a:r>
              <a:rPr lang="en-US" sz="2600" b="1">
                <a:latin typeface="微软雅黑" panose="020B0503020204020204" pitchFamily="34" charset="-122"/>
                <a:ea typeface="微软雅黑" panose="020B0503020204020204" pitchFamily="34" charset="-122"/>
                <a:cs typeface="Times New Roman" panose="02020603050405020304" pitchFamily="18" charset="0"/>
                <a:sym typeface="+mn-ea"/>
              </a:rPr>
              <a:t>巩固并维护了中国国防安全，为社会主义建设提供了安定的外部环境；</a:t>
            </a:r>
            <a:r>
              <a:rPr lang="en-US" sz="2600" b="1">
                <a:latin typeface="微软雅黑" panose="020B0503020204020204" pitchFamily="34" charset="-122"/>
                <a:ea typeface="微软雅黑" panose="020B0503020204020204" pitchFamily="34" charset="-122"/>
                <a:cs typeface="宋体" panose="02010600030101010101" pitchFamily="2" charset="-122"/>
                <a:sym typeface="+mn-ea"/>
              </a:rPr>
              <a:t>②</a:t>
            </a:r>
            <a:r>
              <a:rPr lang="en-US" sz="2600" b="1">
                <a:latin typeface="微软雅黑" panose="020B0503020204020204" pitchFamily="34" charset="-122"/>
                <a:ea typeface="微软雅黑" panose="020B0503020204020204" pitchFamily="34" charset="-122"/>
                <a:cs typeface="Times New Roman" panose="02020603050405020304" pitchFamily="18" charset="0"/>
                <a:sym typeface="+mn-ea"/>
              </a:rPr>
              <a:t>提高了中国的国际地位</a:t>
            </a:r>
            <a:endParaRPr lang="zh-CN" altLang="en-US" sz="2600" b="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7" name="矩形 6"/>
          <p:cNvSpPr/>
          <p:nvPr/>
        </p:nvSpPr>
        <p:spPr>
          <a:xfrm>
            <a:off x="7221220" y="1531620"/>
            <a:ext cx="4683125" cy="1766570"/>
          </a:xfrm>
          <a:prstGeom prst="rect">
            <a:avLst/>
          </a:prstGeom>
          <a:noFill/>
          <a:ln w="25400">
            <a:noFill/>
          </a:ln>
        </p:spPr>
        <p:txBody>
          <a:bodyPr lIns="90000" tIns="46800" rIns="90000" bIns="46800" anchor="ctr"/>
          <a:p>
            <a:pPr indent="0">
              <a:buNone/>
            </a:pPr>
            <a:r>
              <a:rPr lang="en-US" sz="2600" b="1">
                <a:latin typeface="微软雅黑" panose="020B0503020204020204" pitchFamily="34" charset="-122"/>
                <a:ea typeface="微软雅黑" panose="020B0503020204020204" pitchFamily="34" charset="-122"/>
                <a:cs typeface="宋体" panose="02010600030101010101" pitchFamily="2" charset="-122"/>
                <a:sym typeface="+mn-ea"/>
              </a:rPr>
              <a:t>①</a:t>
            </a:r>
            <a:r>
              <a:rPr lang="en-US" sz="2600" b="1">
                <a:latin typeface="微软雅黑" panose="020B0503020204020204" pitchFamily="34" charset="-122"/>
                <a:ea typeface="微软雅黑" panose="020B0503020204020204" pitchFamily="34" charset="-122"/>
                <a:cs typeface="Times New Roman" panose="02020603050405020304" pitchFamily="18" charset="0"/>
                <a:sym typeface="+mn-ea"/>
              </a:rPr>
              <a:t>和平与发展成为时代主题；</a:t>
            </a:r>
            <a:r>
              <a:rPr lang="en-US" sz="2600" b="1">
                <a:latin typeface="微软雅黑" panose="020B0503020204020204" pitchFamily="34" charset="-122"/>
                <a:ea typeface="微软雅黑" panose="020B0503020204020204" pitchFamily="34" charset="-122"/>
                <a:cs typeface="宋体" panose="02010600030101010101" pitchFamily="2" charset="-122"/>
                <a:sym typeface="+mn-ea"/>
              </a:rPr>
              <a:t>②</a:t>
            </a:r>
            <a:r>
              <a:rPr lang="en-US" sz="2600" b="1">
                <a:latin typeface="微软雅黑" panose="020B0503020204020204" pitchFamily="34" charset="-122"/>
                <a:ea typeface="微软雅黑" panose="020B0503020204020204" pitchFamily="34" charset="-122"/>
                <a:cs typeface="Times New Roman" panose="02020603050405020304" pitchFamily="18" charset="0"/>
                <a:sym typeface="+mn-ea"/>
              </a:rPr>
              <a:t>国际经济领域的竞争日趋激烈；</a:t>
            </a:r>
            <a:r>
              <a:rPr lang="en-US" sz="2600" b="1">
                <a:latin typeface="微软雅黑" panose="020B0503020204020204" pitchFamily="34" charset="-122"/>
                <a:ea typeface="微软雅黑" panose="020B0503020204020204" pitchFamily="34" charset="-122"/>
                <a:cs typeface="宋体" panose="02010600030101010101" pitchFamily="2" charset="-122"/>
                <a:sym typeface="+mn-ea"/>
              </a:rPr>
              <a:t>③</a:t>
            </a:r>
            <a:r>
              <a:rPr lang="en-US" sz="2600" b="1">
                <a:latin typeface="微软雅黑" panose="020B0503020204020204" pitchFamily="34" charset="-122"/>
                <a:ea typeface="微软雅黑" panose="020B0503020204020204" pitchFamily="34" charset="-122"/>
                <a:cs typeface="Times New Roman" panose="02020603050405020304" pitchFamily="18" charset="0"/>
                <a:sym typeface="+mn-ea"/>
              </a:rPr>
              <a:t>改革开放日益深化</a:t>
            </a:r>
            <a:endParaRPr lang="zh-CN" altLang="en-US" sz="2600" b="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8" name="矩形 7"/>
          <p:cNvSpPr/>
          <p:nvPr/>
        </p:nvSpPr>
        <p:spPr>
          <a:xfrm>
            <a:off x="7251065" y="3298190"/>
            <a:ext cx="4683125" cy="1766570"/>
          </a:xfrm>
          <a:prstGeom prst="rect">
            <a:avLst/>
          </a:prstGeom>
          <a:noFill/>
          <a:ln w="25400">
            <a:noFill/>
          </a:ln>
        </p:spPr>
        <p:txBody>
          <a:bodyPr lIns="90000" tIns="46800" rIns="90000" bIns="46800" anchor="ctr"/>
          <a:p>
            <a:pPr indent="0">
              <a:buNone/>
            </a:pPr>
            <a:r>
              <a:rPr lang="en-US" sz="2600" b="1">
                <a:latin typeface="微软雅黑" panose="020B0503020204020204" pitchFamily="34" charset="-122"/>
                <a:ea typeface="微软雅黑" panose="020B0503020204020204" pitchFamily="34" charset="-122"/>
                <a:cs typeface="微软雅黑" panose="020B0503020204020204" pitchFamily="34" charset="-122"/>
                <a:sym typeface="+mn-ea"/>
              </a:rPr>
              <a:t>①科技为经济服务，如注重核能的和平利用；②提出“科教兴国”战略，致力于提高综合国力</a:t>
            </a:r>
            <a:endParaRPr lang="zh-CN" altLang="en-US" sz="2600" b="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9" name="矩形 8"/>
          <p:cNvSpPr/>
          <p:nvPr/>
        </p:nvSpPr>
        <p:spPr>
          <a:xfrm>
            <a:off x="7251065" y="4923155"/>
            <a:ext cx="4683125" cy="1766570"/>
          </a:xfrm>
          <a:prstGeom prst="rect">
            <a:avLst/>
          </a:prstGeom>
          <a:noFill/>
          <a:ln w="25400">
            <a:noFill/>
          </a:ln>
        </p:spPr>
        <p:txBody>
          <a:bodyPr lIns="90000" tIns="46800" rIns="90000" bIns="46800" anchor="ctr"/>
          <a:p>
            <a:pPr indent="0">
              <a:buNone/>
            </a:pPr>
            <a:r>
              <a:rPr lang="en-US" sz="2600" b="1">
                <a:latin typeface="微软雅黑" panose="020B0503020204020204" pitchFamily="34" charset="-122"/>
                <a:ea typeface="微软雅黑" panose="020B0503020204020204" pitchFamily="34" charset="-122"/>
                <a:cs typeface="Times New Roman" panose="02020603050405020304" pitchFamily="18" charset="0"/>
                <a:sym typeface="+mn-ea"/>
              </a:rPr>
              <a:t>提高了综合国力，缩小了与世界发达国家之间的差距</a:t>
            </a:r>
            <a:endParaRPr lang="zh-CN" altLang="en-US" sz="2600" b="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544668"/>
                                        </p:tgtEl>
                                        <p:attrNameLst>
                                          <p:attrName>style.visibility</p:attrName>
                                        </p:attrNameLst>
                                      </p:cBhvr>
                                      <p:to>
                                        <p:strVal val="visible"/>
                                      </p:to>
                                    </p:set>
                                    <p:anim calcmode="lin" valueType="num">
                                      <p:cBhvr>
                                        <p:cTn id="7" dur="500" fill="hold"/>
                                        <p:tgtEl>
                                          <p:spTgt spid="544668"/>
                                        </p:tgtEl>
                                        <p:attrNameLst>
                                          <p:attrName>ppt_w</p:attrName>
                                        </p:attrNameLst>
                                      </p:cBhvr>
                                      <p:tavLst>
                                        <p:tav tm="0">
                                          <p:val>
                                            <p:fltVal val="0.000000"/>
                                          </p:val>
                                        </p:tav>
                                        <p:tav tm="100000">
                                          <p:val>
                                            <p:strVal val="#ppt_w"/>
                                          </p:val>
                                        </p:tav>
                                      </p:tavLst>
                                    </p:anim>
                                    <p:anim calcmode="lin" valueType="num">
                                      <p:cBhvr>
                                        <p:cTn id="8" dur="500" fill="hold"/>
                                        <p:tgtEl>
                                          <p:spTgt spid="544668"/>
                                        </p:tgtEl>
                                        <p:attrNameLst>
                                          <p:attrName>ppt_h</p:attrName>
                                        </p:attrNameLst>
                                      </p:cBhvr>
                                      <p:tavLst>
                                        <p:tav tm="0">
                                          <p:val>
                                            <p:fltVal val="0.00000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000000"/>
                                          </p:val>
                                        </p:tav>
                                        <p:tav tm="100000">
                                          <p:val>
                                            <p:strVal val="#ppt_w"/>
                                          </p:val>
                                        </p:tav>
                                      </p:tavLst>
                                    </p:anim>
                                    <p:anim calcmode="lin" valueType="num">
                                      <p:cBhvr>
                                        <p:cTn id="14" dur="500" fill="hold"/>
                                        <p:tgtEl>
                                          <p:spTgt spid="4"/>
                                        </p:tgtEl>
                                        <p:attrNameLst>
                                          <p:attrName>ppt_h</p:attrName>
                                        </p:attrNameLst>
                                      </p:cBhvr>
                                      <p:tavLst>
                                        <p:tav tm="0">
                                          <p:val>
                                            <p:fltVal val="0.00000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000000"/>
                                          </p:val>
                                        </p:tav>
                                        <p:tav tm="100000">
                                          <p:val>
                                            <p:strVal val="#ppt_w"/>
                                          </p:val>
                                        </p:tav>
                                      </p:tavLst>
                                    </p:anim>
                                    <p:anim calcmode="lin" valueType="num">
                                      <p:cBhvr>
                                        <p:cTn id="20" dur="500" fill="hold"/>
                                        <p:tgtEl>
                                          <p:spTgt spid="6"/>
                                        </p:tgtEl>
                                        <p:attrNameLst>
                                          <p:attrName>ppt_h</p:attrName>
                                        </p:attrNameLst>
                                      </p:cBhvr>
                                      <p:tavLst>
                                        <p:tav tm="0">
                                          <p:val>
                                            <p:fltVal val="0.00000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fltVal val="0.000000"/>
                                          </p:val>
                                        </p:tav>
                                        <p:tav tm="100000">
                                          <p:val>
                                            <p:strVal val="#ppt_w"/>
                                          </p:val>
                                        </p:tav>
                                      </p:tavLst>
                                    </p:anim>
                                    <p:anim calcmode="lin" valueType="num">
                                      <p:cBhvr>
                                        <p:cTn id="26" dur="500" fill="hold"/>
                                        <p:tgtEl>
                                          <p:spTgt spid="7"/>
                                        </p:tgtEl>
                                        <p:attrNameLst>
                                          <p:attrName>ppt_h</p:attrName>
                                        </p:attrNameLst>
                                      </p:cBhvr>
                                      <p:tavLst>
                                        <p:tav tm="0">
                                          <p:val>
                                            <p:fltVal val="0.000000"/>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3" presetClass="entr" presetSubtype="16"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000000"/>
                                          </p:val>
                                        </p:tav>
                                        <p:tav tm="100000">
                                          <p:val>
                                            <p:strVal val="#ppt_w"/>
                                          </p:val>
                                        </p:tav>
                                      </p:tavLst>
                                    </p:anim>
                                    <p:anim calcmode="lin" valueType="num">
                                      <p:cBhvr>
                                        <p:cTn id="32" dur="500" fill="hold"/>
                                        <p:tgtEl>
                                          <p:spTgt spid="8"/>
                                        </p:tgtEl>
                                        <p:attrNameLst>
                                          <p:attrName>ppt_h</p:attrName>
                                        </p:attrNameLst>
                                      </p:cBhvr>
                                      <p:tavLst>
                                        <p:tav tm="0">
                                          <p:val>
                                            <p:fltVal val="0.000000"/>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23" presetClass="entr" presetSubtype="16"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500" fill="hold"/>
                                        <p:tgtEl>
                                          <p:spTgt spid="9"/>
                                        </p:tgtEl>
                                        <p:attrNameLst>
                                          <p:attrName>ppt_w</p:attrName>
                                        </p:attrNameLst>
                                      </p:cBhvr>
                                      <p:tavLst>
                                        <p:tav tm="0">
                                          <p:val>
                                            <p:fltVal val="0.000000"/>
                                          </p:val>
                                        </p:tav>
                                        <p:tav tm="100000">
                                          <p:val>
                                            <p:strVal val="#ppt_w"/>
                                          </p:val>
                                        </p:tav>
                                      </p:tavLst>
                                    </p:anim>
                                    <p:anim calcmode="lin" valueType="num">
                                      <p:cBhvr>
                                        <p:cTn id="38" dur="500" fill="hold"/>
                                        <p:tgtEl>
                                          <p:spTgt spid="9"/>
                                        </p:tgtEl>
                                        <p:attrNameLst>
                                          <p:attrName>ppt_h</p:attrName>
                                        </p:attrNameLst>
                                      </p:cBhvr>
                                      <p:tavLst>
                                        <p:tav tm="0">
                                          <p:val>
                                            <p:fltVal val="0.00000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4668" grpId="0"/>
      <p:bldP spid="4" grpId="0"/>
      <p:bldP spid="6" grpId="0"/>
      <p:bldP spid="7" grpId="0"/>
      <p:bldP spid="8" grpId="0"/>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3" name="文本框 9"/>
          <p:cNvSpPr txBox="1"/>
          <p:nvPr/>
        </p:nvSpPr>
        <p:spPr>
          <a:xfrm>
            <a:off x="82" y="100"/>
            <a:ext cx="7193280" cy="645160"/>
          </a:xfrm>
          <a:prstGeom prst="rect">
            <a:avLst/>
          </a:prstGeom>
          <a:noFill/>
        </p:spPr>
        <p:txBody>
          <a:bodyPr wrap="none" rtlCol="0" anchor="ctr">
            <a:spAutoFit/>
          </a:bodyPr>
          <a:lstStyle/>
          <a:p>
            <a:pPr>
              <a:lnSpc>
                <a:spcPct val="150000"/>
              </a:lnSpc>
            </a:pPr>
            <a:r>
              <a:rPr lang="zh-CN" altLang="en-US" sz="2400" b="1" kern="100" dirty="0">
                <a:latin typeface="Times New Roman" panose="02020603050405020304" pitchFamily="18" charset="0"/>
                <a:ea typeface="微软雅黑" panose="020B0503020204020204" pitchFamily="34" charset="-122"/>
                <a:cs typeface="Times New Roman" panose="02020603050405020304" pitchFamily="18" charset="0"/>
              </a:rPr>
              <a:t>考点一　科教兴国、自主创新</a:t>
            </a:r>
            <a:r>
              <a:rPr lang="en-US" altLang="zh-CN" sz="2400" b="1" kern="100" dirty="0">
                <a:latin typeface="Times New Roman" panose="02020603050405020304" pitchFamily="18" charset="0"/>
                <a:ea typeface="微软雅黑" panose="020B0503020204020204" pitchFamily="34" charset="-122"/>
                <a:cs typeface="Times New Roman" panose="02020603050405020304" pitchFamily="18" charset="0"/>
              </a:rPr>
              <a:t>——</a:t>
            </a:r>
            <a:r>
              <a:rPr lang="zh-CN" altLang="en-US" sz="2400" b="1" kern="100" dirty="0">
                <a:latin typeface="Times New Roman" panose="02020603050405020304" pitchFamily="18" charset="0"/>
                <a:ea typeface="微软雅黑" panose="020B0503020204020204" pitchFamily="34" charset="-122"/>
                <a:cs typeface="Times New Roman" panose="02020603050405020304" pitchFamily="18" charset="0"/>
              </a:rPr>
              <a:t>新中国的科技成就</a:t>
            </a:r>
            <a:endParaRPr lang="zh-CN" altLang="en-US" sz="2400" b="1" kern="100" dirty="0">
              <a:latin typeface="Times New Roman" panose="02020603050405020304" pitchFamily="18" charset="0"/>
              <a:ea typeface="微软雅黑" panose="020B0503020204020204" pitchFamily="34" charset="-122"/>
              <a:cs typeface="Times New Roman" panose="02020603050405020304" pitchFamily="18" charset="0"/>
            </a:endParaRPr>
          </a:p>
        </p:txBody>
      </p:sp>
      <p:cxnSp>
        <p:nvCxnSpPr>
          <p:cNvPr id="36" name="直接连接符 35"/>
          <p:cNvCxnSpPr/>
          <p:nvPr/>
        </p:nvCxnSpPr>
        <p:spPr>
          <a:xfrm>
            <a:off x="675807" y="556418"/>
            <a:ext cx="8638400" cy="0"/>
          </a:xfrm>
          <a:prstGeom prst="line">
            <a:avLst/>
          </a:prstGeom>
          <a:ln>
            <a:solidFill>
              <a:schemeClr val="tx2">
                <a:lumMod val="60000"/>
                <a:lumOff val="40000"/>
              </a:schemeClr>
            </a:solidFill>
            <a:prstDash val="lgDash"/>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325790" y="645055"/>
            <a:ext cx="9718200" cy="491490"/>
          </a:xfrm>
          <a:prstGeom prst="rect">
            <a:avLst/>
          </a:prstGeom>
        </p:spPr>
        <p:txBody>
          <a:bodyPr>
            <a:spAutoFit/>
          </a:bodyPr>
          <a:lstStyle/>
          <a:p>
            <a:pPr lvl="0"/>
            <a:r>
              <a:rPr lang="zh-CN" altLang="en-US" sz="2600" b="1" kern="100" dirty="0">
                <a:solidFill>
                  <a:prstClr val="black"/>
                </a:solidFill>
                <a:latin typeface="宋体" panose="02010600030101010101" pitchFamily="2" charset="-122"/>
                <a:ea typeface="宋体" panose="02010600030101010101" pitchFamily="2" charset="-122"/>
                <a:cs typeface="Times New Roman" panose="02020603050405020304"/>
              </a:rPr>
              <a:t>［获取材料信息］</a:t>
            </a:r>
            <a:r>
              <a:rPr lang="en-US" altLang="zh-CN" sz="2600" b="1" kern="100" dirty="0" smtClean="0">
                <a:solidFill>
                  <a:srgbClr val="0070C0"/>
                </a:solidFill>
                <a:latin typeface="微软雅黑" panose="020B0503020204020204" pitchFamily="34" charset="-122"/>
                <a:ea typeface="微软雅黑" panose="020B0503020204020204" pitchFamily="34" charset="-122"/>
                <a:cs typeface="Times New Roman" panose="02020603050405020304"/>
              </a:rPr>
              <a:t>——</a:t>
            </a:r>
            <a:r>
              <a:rPr lang="zh-CN" altLang="en-US" sz="26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新中国对科技史的研究成就</a:t>
            </a:r>
            <a:endParaRPr lang="en-US" altLang="zh-CN" sz="2600" b="1" kern="100" dirty="0" smtClean="0">
              <a:solidFill>
                <a:srgbClr val="0070C0"/>
              </a:solidFill>
              <a:latin typeface="微软雅黑" panose="020B0503020204020204" pitchFamily="34" charset="-122"/>
              <a:ea typeface="微软雅黑" panose="020B0503020204020204" pitchFamily="34" charset="-122"/>
              <a:cs typeface="Times New Roman" panose="02020603050405020304"/>
            </a:endParaRPr>
          </a:p>
        </p:txBody>
      </p:sp>
      <p:sp>
        <p:nvSpPr>
          <p:cNvPr id="11" name="矩形 10"/>
          <p:cNvSpPr/>
          <p:nvPr/>
        </p:nvSpPr>
        <p:spPr>
          <a:xfrm>
            <a:off x="189865" y="1136650"/>
            <a:ext cx="11904980" cy="3784600"/>
          </a:xfrm>
          <a:prstGeom prst="rect">
            <a:avLst/>
          </a:prstGeom>
        </p:spPr>
        <p:txBody>
          <a:bodyPr wrap="square">
            <a:spAutoFit/>
          </a:bodyPr>
          <a:lstStyle/>
          <a:p>
            <a:pPr algn="just">
              <a:lnSpc>
                <a:spcPct val="120000"/>
              </a:lnSpc>
              <a:spcAft>
                <a:spcPts val="0"/>
              </a:spcAft>
            </a:pPr>
            <a:r>
              <a:rPr lang="zh-CN" altLang="zh-CN" sz="2500" b="1" kern="100" dirty="0">
                <a:latin typeface="Times New Roman" panose="02020603050405020304" pitchFamily="18" charset="0"/>
                <a:ea typeface="微软雅黑" panose="020B0503020204020204" pitchFamily="34" charset="-122"/>
                <a:cs typeface="Times New Roman" panose="02020603050405020304" pitchFamily="18" charset="0"/>
              </a:rPr>
              <a:t>材料　</a:t>
            </a:r>
            <a:r>
              <a:rPr lang="en-US" altLang="zh-CN" sz="2500" kern="100" dirty="0">
                <a:latin typeface="Times New Roman" panose="02020603050405020304" pitchFamily="18" charset="0"/>
                <a:ea typeface="微软雅黑" panose="020B0503020204020204" pitchFamily="34" charset="-122"/>
                <a:cs typeface="Courier New" panose="02070309020205020404" pitchFamily="49" charset="0"/>
              </a:rPr>
              <a:t>2017</a:t>
            </a:r>
            <a:r>
              <a:rPr lang="zh-CN" altLang="zh-CN" sz="2500" kern="100" dirty="0">
                <a:latin typeface="Times New Roman" panose="02020603050405020304" pitchFamily="18" charset="0"/>
                <a:ea typeface="微软雅黑" panose="020B0503020204020204" pitchFamily="34" charset="-122"/>
                <a:cs typeface="Times New Roman" panose="02020603050405020304" pitchFamily="18" charset="0"/>
              </a:rPr>
              <a:t>年，中国科技史作为一个学科、一项职业化和建制化的学术事业走过了一甲子岁月。</a:t>
            </a:r>
            <a:r>
              <a:rPr lang="en-US" altLang="zh-CN" sz="2500" kern="100" dirty="0">
                <a:latin typeface="宋体" panose="02010600030101010101" pitchFamily="2" charset="-122"/>
                <a:ea typeface="微软雅黑" panose="020B0503020204020204" pitchFamily="34" charset="-122"/>
                <a:cs typeface="Times New Roman" panose="02020603050405020304" pitchFamily="18" charset="0"/>
              </a:rPr>
              <a:t>……</a:t>
            </a:r>
            <a:r>
              <a:rPr lang="zh-CN" altLang="zh-CN" sz="2500" kern="100" dirty="0">
                <a:latin typeface="Times New Roman" panose="02020603050405020304" pitchFamily="18" charset="0"/>
                <a:ea typeface="微软雅黑" panose="020B0503020204020204" pitchFamily="34" charset="-122"/>
                <a:cs typeface="Times New Roman" panose="02020603050405020304" pitchFamily="18" charset="0"/>
              </a:rPr>
              <a:t>随着编著古代科技史丛书，即</a:t>
            </a:r>
            <a:r>
              <a:rPr lang="en-US" altLang="zh-CN" sz="2500" kern="100" dirty="0">
                <a:latin typeface="Times New Roman" panose="02020603050405020304" pitchFamily="18" charset="0"/>
                <a:ea typeface="微软雅黑" panose="020B0503020204020204" pitchFamily="34" charset="-122"/>
                <a:cs typeface="Courier New" panose="02070309020205020404" pitchFamily="49" charset="0"/>
              </a:rPr>
              <a:t>26</a:t>
            </a:r>
            <a:r>
              <a:rPr lang="zh-CN" altLang="zh-CN" sz="2500" kern="100" dirty="0">
                <a:latin typeface="Times New Roman" panose="02020603050405020304" pitchFamily="18" charset="0"/>
                <a:ea typeface="微软雅黑" panose="020B0503020204020204" pitchFamily="34" charset="-122"/>
                <a:cs typeface="Times New Roman" panose="02020603050405020304" pitchFamily="18" charset="0"/>
              </a:rPr>
              <a:t>卷本《中国科学技术史》的顺利进行，我国学者们在思考如何尝试新视角、新方法和新范式。自然科学史研究所在开展中国近现代科技史研究时尝试了社会史、文化史等视角</a:t>
            </a:r>
            <a:r>
              <a:rPr lang="en-US" altLang="zh-CN" sz="2500" kern="100" dirty="0">
                <a:latin typeface="宋体" panose="02010600030101010101" pitchFamily="2" charset="-122"/>
                <a:ea typeface="微软雅黑" panose="020B0503020204020204" pitchFamily="34" charset="-122"/>
                <a:cs typeface="Times New Roman" panose="02020603050405020304" pitchFamily="18" charset="0"/>
              </a:rPr>
              <a:t>……</a:t>
            </a:r>
            <a:r>
              <a:rPr lang="zh-CN" altLang="zh-CN" sz="2500" kern="100" dirty="0">
                <a:latin typeface="Times New Roman" panose="02020603050405020304" pitchFamily="18" charset="0"/>
                <a:ea typeface="微软雅黑" panose="020B0503020204020204" pitchFamily="34" charset="-122"/>
                <a:cs typeface="Times New Roman" panose="02020603050405020304" pitchFamily="18" charset="0"/>
              </a:rPr>
              <a:t>同时深化文化遗产认知、科技典籍整理、科技与社会、科学传播等方面的工作，以期突破过去的</a:t>
            </a:r>
            <a:r>
              <a:rPr lang="en-US" altLang="zh-CN" sz="2500" kern="100" dirty="0">
                <a:latin typeface="宋体" panose="02010600030101010101" pitchFamily="2" charset="-122"/>
                <a:ea typeface="微软雅黑" panose="020B0503020204020204" pitchFamily="34" charset="-122"/>
                <a:cs typeface="Times New Roman" panose="02020603050405020304" pitchFamily="18" charset="0"/>
              </a:rPr>
              <a:t>“</a:t>
            </a:r>
            <a:r>
              <a:rPr lang="zh-CN" altLang="zh-CN" sz="2500" kern="100" dirty="0">
                <a:latin typeface="Times New Roman" panose="02020603050405020304" pitchFamily="18" charset="0"/>
                <a:ea typeface="微软雅黑" panose="020B0503020204020204" pitchFamily="34" charset="-122"/>
                <a:cs typeface="Times New Roman" panose="02020603050405020304" pitchFamily="18" charset="0"/>
              </a:rPr>
              <a:t>成就阐释</a:t>
            </a:r>
            <a:r>
              <a:rPr lang="en-US" altLang="zh-CN" sz="2500" kern="100" dirty="0">
                <a:latin typeface="宋体" panose="02010600030101010101" pitchFamily="2" charset="-122"/>
                <a:ea typeface="微软雅黑" panose="020B0503020204020204" pitchFamily="34" charset="-122"/>
                <a:cs typeface="Times New Roman" panose="02020603050405020304" pitchFamily="18" charset="0"/>
              </a:rPr>
              <a:t>”</a:t>
            </a:r>
            <a:r>
              <a:rPr lang="zh-CN" altLang="zh-CN" sz="2500" kern="100" dirty="0">
                <a:latin typeface="Times New Roman" panose="02020603050405020304" pitchFamily="18" charset="0"/>
                <a:ea typeface="微软雅黑" panose="020B0503020204020204" pitchFamily="34" charset="-122"/>
                <a:cs typeface="Times New Roman" panose="02020603050405020304" pitchFamily="18" charset="0"/>
              </a:rPr>
              <a:t>模式，努力在微观考释和宏观叙事方面有新作为。</a:t>
            </a:r>
            <a:endParaRPr lang="zh-CN" altLang="zh-CN" sz="2500" kern="100" dirty="0">
              <a:latin typeface="宋体" panose="02010600030101010101" pitchFamily="2" charset="-122"/>
              <a:ea typeface="宋体" panose="02010600030101010101" pitchFamily="2" charset="-122"/>
              <a:cs typeface="Courier New" panose="02070309020205020404" pitchFamily="49" charset="0"/>
            </a:endParaRPr>
          </a:p>
          <a:p>
            <a:pPr algn="r">
              <a:lnSpc>
                <a:spcPct val="120000"/>
              </a:lnSpc>
              <a:spcAft>
                <a:spcPts val="0"/>
              </a:spcAft>
            </a:pPr>
            <a:r>
              <a:rPr lang="en-US" altLang="zh-CN" sz="2500" kern="100" dirty="0">
                <a:latin typeface="Times New Roman" panose="02020603050405020304" pitchFamily="18" charset="0"/>
                <a:ea typeface="微软雅黑" panose="020B0503020204020204" pitchFamily="34" charset="-122"/>
                <a:cs typeface="Courier New" panose="02070309020205020404" pitchFamily="49" charset="0"/>
              </a:rPr>
              <a:t>——</a:t>
            </a:r>
            <a:r>
              <a:rPr lang="zh-CN" altLang="zh-CN" sz="2500" kern="100" dirty="0">
                <a:latin typeface="Times New Roman" panose="02020603050405020304" pitchFamily="18" charset="0"/>
                <a:ea typeface="微软雅黑" panose="020B0503020204020204" pitchFamily="34" charset="-122"/>
                <a:cs typeface="Times New Roman" panose="02020603050405020304" pitchFamily="18" charset="0"/>
              </a:rPr>
              <a:t>张伯春</a:t>
            </a:r>
            <a:r>
              <a:rPr lang="zh-CN" altLang="zh-CN" sz="2500" kern="100" dirty="0" smtClean="0">
                <a:latin typeface="Times New Roman" panose="02020603050405020304" pitchFamily="18" charset="0"/>
                <a:ea typeface="微软雅黑" panose="020B0503020204020204" pitchFamily="34" charset="-122"/>
                <a:cs typeface="Times New Roman" panose="02020603050405020304" pitchFamily="18" charset="0"/>
              </a:rPr>
              <a:t>《中国科学技术史学家六十年之探索》</a:t>
            </a:r>
            <a:endParaRPr lang="zh-CN" altLang="zh-CN" sz="2500" kern="100" dirty="0" smtClean="0">
              <a:latin typeface="Times New Roman" panose="02020603050405020304" pitchFamily="18" charset="0"/>
              <a:ea typeface="微软雅黑" panose="020B0503020204020204" pitchFamily="34" charset="-122"/>
              <a:cs typeface="Times New Roman" panose="02020603050405020304" pitchFamily="18" charset="0"/>
            </a:endParaRPr>
          </a:p>
          <a:p>
            <a:pPr algn="l">
              <a:lnSpc>
                <a:spcPct val="120000"/>
              </a:lnSpc>
              <a:spcAft>
                <a:spcPts val="0"/>
              </a:spcAft>
            </a:pPr>
            <a:r>
              <a:rPr lang="zh-CN" altLang="zh-CN" sz="2500" b="1" kern="100" dirty="0">
                <a:latin typeface="Times New Roman" panose="02020603050405020304" pitchFamily="18" charset="0"/>
                <a:ea typeface="微软雅黑" panose="020B0503020204020204" pitchFamily="34" charset="-122"/>
                <a:cs typeface="Times New Roman" panose="02020603050405020304" pitchFamily="18" charset="0"/>
                <a:sym typeface="+mn-ea"/>
              </a:rPr>
              <a:t>要求：材料体现了在新时期科学技术史的研究中取得哪些成就？有哪些新突破？</a:t>
            </a:r>
            <a:endParaRPr lang="en-US" altLang="zh-CN" sz="2500" b="1" kern="100" dirty="0" smtClean="0">
              <a:latin typeface="Times New Roman" panose="02020603050405020304" pitchFamily="18" charset="0"/>
              <a:ea typeface="微软雅黑" panose="020B0503020204020204" pitchFamily="34" charset="-122"/>
              <a:cs typeface="Courier New" panose="02070309020205020404" pitchFamily="49" charset="0"/>
            </a:endParaRPr>
          </a:p>
        </p:txBody>
      </p:sp>
      <p:sp>
        <p:nvSpPr>
          <p:cNvPr id="9" name="矩形 8"/>
          <p:cNvSpPr/>
          <p:nvPr/>
        </p:nvSpPr>
        <p:spPr>
          <a:xfrm>
            <a:off x="89535" y="5018405"/>
            <a:ext cx="12012930" cy="1630045"/>
          </a:xfrm>
          <a:prstGeom prst="rect">
            <a:avLst/>
          </a:prstGeom>
        </p:spPr>
        <p:txBody>
          <a:bodyPr wrap="square">
            <a:spAutoFit/>
          </a:bodyPr>
          <a:p>
            <a:pPr algn="just">
              <a:lnSpc>
                <a:spcPct val="100000"/>
              </a:lnSpc>
              <a:spcAft>
                <a:spcPts val="0"/>
              </a:spcAft>
            </a:pPr>
            <a:r>
              <a:rPr lang="zh-CN" altLang="zh-CN" sz="2500" b="1" kern="100" dirty="0" smtClean="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成就</a:t>
            </a:r>
            <a:r>
              <a:rPr lang="zh-CN" altLang="zh-CN" sz="2500" b="1" kern="1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2500" b="1" kern="1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①完成了古代科技史丛书的编撰；②从社会史和文化史等视角开始研究中国近现代科技史；③深化了文化遗产认知、科技典籍整理、科技与社会、科学传播等方面的</a:t>
            </a:r>
            <a:r>
              <a:rPr lang="zh-CN" altLang="zh-CN" sz="2500" b="1" kern="1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工作</a:t>
            </a:r>
            <a:r>
              <a:rPr lang="zh-CN" altLang="zh-CN" sz="2500" b="1" kern="100" smtClean="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endParaRPr lang="en-US" altLang="zh-CN" sz="2500" b="1" kern="100" smtClean="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pPr algn="just">
              <a:lnSpc>
                <a:spcPct val="100000"/>
              </a:lnSpc>
              <a:spcAft>
                <a:spcPts val="0"/>
              </a:spcAft>
            </a:pPr>
            <a:r>
              <a:rPr lang="zh-CN" altLang="zh-CN" sz="2500" b="1" kern="100" smtClean="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突破</a:t>
            </a:r>
            <a:r>
              <a:rPr lang="zh-CN" altLang="zh-CN" sz="2500" b="1" kern="1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2500" b="1" kern="1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在微观考释和宏观叙事方面有新发展，突破了</a:t>
            </a:r>
            <a:r>
              <a:rPr lang="en-US" altLang="zh-CN" sz="2500" b="1" kern="1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2500" b="1" kern="1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成就阐释</a:t>
            </a:r>
            <a:r>
              <a:rPr lang="en-US" altLang="zh-CN" sz="2500" b="1" kern="1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2500" b="1" kern="1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模式。</a:t>
            </a:r>
            <a:endParaRPr lang="zh-CN" altLang="zh-CN" sz="2500" b="1" kern="100" dirty="0">
              <a:solidFill>
                <a:srgbClr val="FF0000"/>
              </a:solidFill>
              <a:effectLst/>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blinds(horizontal)">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blinds(horizontal)">
                                      <p:cBhvr>
                                        <p:cTn id="12"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矩形 4"/>
          <p:cNvSpPr/>
          <p:nvPr/>
        </p:nvSpPr>
        <p:spPr>
          <a:xfrm>
            <a:off x="288290" y="151765"/>
            <a:ext cx="11616055" cy="6421755"/>
          </a:xfrm>
          <a:prstGeom prst="rect">
            <a:avLst/>
          </a:prstGeom>
        </p:spPr>
        <p:txBody>
          <a:bodyPr wrap="square">
            <a:spAutoFit/>
          </a:bodyPr>
          <a:lstStyle/>
          <a:p>
            <a:pPr lvl="0" algn="just">
              <a:lnSpc>
                <a:spcPct val="100000"/>
              </a:lnSpc>
            </a:pPr>
            <a:r>
              <a:rPr lang="en-US" altLang="zh-CN" sz="2800" b="1" kern="100" dirty="0" smtClean="0">
                <a:solidFill>
                  <a:srgbClr val="0070C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2800" b="1" kern="100" dirty="0">
                <a:solidFill>
                  <a:srgbClr val="0070C0"/>
                </a:solidFill>
                <a:latin typeface="微软雅黑" panose="020B0503020204020204" pitchFamily="34" charset="-122"/>
                <a:ea typeface="微软雅黑" panose="020B0503020204020204" pitchFamily="34" charset="-122"/>
                <a:cs typeface="Times New Roman" panose="02020603050405020304" pitchFamily="18" charset="0"/>
              </a:rPr>
              <a:t>认知深化</a:t>
            </a:r>
            <a:r>
              <a:rPr lang="en-US" altLang="zh-CN" sz="2800" b="1" kern="100" dirty="0" smtClean="0">
                <a:solidFill>
                  <a:srgbClr val="0070C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2800" b="1" kern="100" dirty="0">
                <a:solidFill>
                  <a:srgbClr val="0070C0"/>
                </a:solidFill>
                <a:latin typeface="微软雅黑" panose="020B0503020204020204" pitchFamily="34" charset="-122"/>
                <a:ea typeface="微软雅黑" panose="020B0503020204020204" pitchFamily="34" charset="-122"/>
                <a:cs typeface="Times New Roman" panose="02020603050405020304" pitchFamily="18" charset="0"/>
              </a:rPr>
              <a:t>新中国成立以来影响科技发展的</a:t>
            </a:r>
            <a:r>
              <a:rPr lang="zh-CN" altLang="en-US" sz="2800" b="1" kern="100" dirty="0">
                <a:solidFill>
                  <a:srgbClr val="0070C0"/>
                </a:solidFill>
                <a:latin typeface="微软雅黑" panose="020B0503020204020204" pitchFamily="34" charset="-122"/>
                <a:ea typeface="微软雅黑" panose="020B0503020204020204" pitchFamily="34" charset="-122"/>
                <a:cs typeface="Times New Roman" panose="02020603050405020304" pitchFamily="18" charset="0"/>
                <a:sym typeface="+mn-ea"/>
              </a:rPr>
              <a:t>有利</a:t>
            </a:r>
            <a:r>
              <a:rPr lang="zh-CN" altLang="en-US" sz="2800" b="1" kern="100" dirty="0">
                <a:solidFill>
                  <a:srgbClr val="0070C0"/>
                </a:solidFill>
                <a:latin typeface="微软雅黑" panose="020B0503020204020204" pitchFamily="34" charset="-122"/>
                <a:ea typeface="微软雅黑" panose="020B0503020204020204" pitchFamily="34" charset="-122"/>
                <a:cs typeface="Times New Roman" panose="02020603050405020304" pitchFamily="18" charset="0"/>
              </a:rPr>
              <a:t>因素</a:t>
            </a:r>
            <a:endParaRPr lang="zh-CN" altLang="en-US" sz="2800" b="1" kern="100" dirty="0">
              <a:solidFill>
                <a:srgbClr val="0070C0"/>
              </a:solidFill>
              <a:latin typeface="微软雅黑" panose="020B0503020204020204" pitchFamily="34" charset="-122"/>
              <a:ea typeface="微软雅黑" panose="020B0503020204020204" pitchFamily="34" charset="-122"/>
              <a:cs typeface="Times New Roman" panose="02020603050405020304" pitchFamily="18" charset="0"/>
            </a:endParaRPr>
          </a:p>
          <a:p>
            <a:pPr lvl="0" algn="just">
              <a:lnSpc>
                <a:spcPct val="100000"/>
              </a:lnSpc>
            </a:pPr>
            <a:endParaRPr lang="zh-CN" altLang="en-US" sz="2800" b="1" kern="100" dirty="0">
              <a:solidFill>
                <a:srgbClr val="0070C0"/>
              </a:solidFill>
              <a:latin typeface="微软雅黑" panose="020B0503020204020204" pitchFamily="34" charset="-122"/>
              <a:ea typeface="微软雅黑" panose="020B0503020204020204" pitchFamily="34" charset="-122"/>
              <a:cs typeface="Times New Roman" panose="02020603050405020304" pitchFamily="18" charset="0"/>
            </a:endParaRPr>
          </a:p>
          <a:p>
            <a:pPr lvl="0" algn="just">
              <a:lnSpc>
                <a:spcPct val="100000"/>
              </a:lnSpc>
            </a:pPr>
            <a:endParaRPr lang="zh-CN" altLang="en-US" sz="2800" b="1" kern="100" dirty="0">
              <a:solidFill>
                <a:srgbClr val="0070C0"/>
              </a:solidFill>
              <a:latin typeface="微软雅黑" panose="020B0503020204020204" pitchFamily="34" charset="-122"/>
              <a:ea typeface="微软雅黑" panose="020B0503020204020204" pitchFamily="34" charset="-122"/>
              <a:cs typeface="Times New Roman" panose="02020603050405020304" pitchFamily="18" charset="0"/>
            </a:endParaRPr>
          </a:p>
          <a:p>
            <a:pPr lvl="0" algn="just">
              <a:lnSpc>
                <a:spcPct val="130000"/>
              </a:lnSpc>
            </a:pPr>
            <a:r>
              <a:rPr lang="en-US" altLang="zh-CN" sz="2800" b="1" kern="100" dirty="0">
                <a:latin typeface="微软雅黑" panose="020B0503020204020204" pitchFamily="34" charset="-122"/>
                <a:ea typeface="微软雅黑" panose="020B0503020204020204" pitchFamily="34" charset="-122"/>
                <a:cs typeface="Times New Roman" panose="02020603050405020304" pitchFamily="18" charset="0"/>
              </a:rPr>
              <a:t>①</a:t>
            </a:r>
            <a:r>
              <a:rPr lang="zh-CN" altLang="zh-CN" sz="2800" b="1" kern="100" dirty="0">
                <a:latin typeface="微软雅黑" panose="020B0503020204020204" pitchFamily="34" charset="-122"/>
                <a:ea typeface="微软雅黑" panose="020B0503020204020204" pitchFamily="34" charset="-122"/>
                <a:cs typeface="Times New Roman" panose="02020603050405020304" pitchFamily="18" charset="0"/>
              </a:rPr>
              <a:t>政治：新中国的成立和社会主义制度的确立，为科技事业发展创造了前提；民主法制逐步发展完善，党和政府对科技发展的重视和正确决策为科技事业的发展提供了保证。</a:t>
            </a:r>
            <a:endParaRPr lang="zh-CN" altLang="zh-CN" sz="2800" b="1" kern="100" dirty="0">
              <a:latin typeface="微软雅黑" panose="020B0503020204020204" pitchFamily="34" charset="-122"/>
              <a:ea typeface="微软雅黑" panose="020B0503020204020204" pitchFamily="34" charset="-122"/>
              <a:cs typeface="Courier New" panose="02070309020205020404" pitchFamily="49" charset="0"/>
            </a:endParaRPr>
          </a:p>
          <a:p>
            <a:pPr algn="just">
              <a:lnSpc>
                <a:spcPct val="130000"/>
              </a:lnSpc>
              <a:spcAft>
                <a:spcPts val="0"/>
              </a:spcAft>
            </a:pPr>
            <a:r>
              <a:rPr lang="en-US" altLang="zh-CN" sz="2800" b="1" kern="100" dirty="0">
                <a:latin typeface="微软雅黑" panose="020B0503020204020204" pitchFamily="34" charset="-122"/>
                <a:ea typeface="微软雅黑" panose="020B0503020204020204" pitchFamily="34" charset="-122"/>
                <a:cs typeface="Times New Roman" panose="02020603050405020304" pitchFamily="18" charset="0"/>
              </a:rPr>
              <a:t>②</a:t>
            </a:r>
            <a:r>
              <a:rPr lang="zh-CN" altLang="zh-CN" sz="2800" b="1" kern="100" dirty="0">
                <a:latin typeface="微软雅黑" panose="020B0503020204020204" pitchFamily="34" charset="-122"/>
                <a:ea typeface="微软雅黑" panose="020B0503020204020204" pitchFamily="34" charset="-122"/>
                <a:cs typeface="Times New Roman" panose="02020603050405020304" pitchFamily="18" charset="0"/>
              </a:rPr>
              <a:t>经济：经济的高速发展尤其是改革开放使国力迅速增强，对科技的需求大大增强。</a:t>
            </a:r>
            <a:endParaRPr lang="zh-CN" altLang="zh-CN" sz="2800" b="1" kern="100" dirty="0">
              <a:latin typeface="微软雅黑" panose="020B0503020204020204" pitchFamily="34" charset="-122"/>
              <a:ea typeface="微软雅黑" panose="020B0503020204020204" pitchFamily="34" charset="-122"/>
              <a:cs typeface="Courier New" panose="02070309020205020404" pitchFamily="49" charset="0"/>
            </a:endParaRPr>
          </a:p>
          <a:p>
            <a:pPr algn="just">
              <a:lnSpc>
                <a:spcPct val="130000"/>
              </a:lnSpc>
              <a:spcAft>
                <a:spcPts val="0"/>
              </a:spcAft>
            </a:pPr>
            <a:r>
              <a:rPr lang="en-US" altLang="zh-CN" sz="2800" b="1" kern="100" dirty="0">
                <a:latin typeface="微软雅黑" panose="020B0503020204020204" pitchFamily="34" charset="-122"/>
                <a:ea typeface="微软雅黑" panose="020B0503020204020204" pitchFamily="34" charset="-122"/>
                <a:cs typeface="Times New Roman" panose="02020603050405020304" pitchFamily="18" charset="0"/>
              </a:rPr>
              <a:t>③</a:t>
            </a:r>
            <a:r>
              <a:rPr lang="zh-CN" altLang="en-US" sz="2800" b="1" kern="100" dirty="0">
                <a:latin typeface="微软雅黑" panose="020B0503020204020204" pitchFamily="34" charset="-122"/>
                <a:ea typeface="微软雅黑" panose="020B0503020204020204" pitchFamily="34" charset="-122"/>
                <a:cs typeface="Times New Roman" panose="02020603050405020304" pitchFamily="18" charset="0"/>
              </a:rPr>
              <a:t>科技</a:t>
            </a:r>
            <a:r>
              <a:rPr lang="zh-CN" altLang="zh-CN" sz="2800" b="1" kern="100" dirty="0">
                <a:latin typeface="微软雅黑" panose="020B0503020204020204" pitchFamily="34" charset="-122"/>
                <a:ea typeface="微软雅黑" panose="020B0503020204020204" pitchFamily="34" charset="-122"/>
                <a:cs typeface="Times New Roman" panose="02020603050405020304" pitchFamily="18" charset="0"/>
              </a:rPr>
              <a:t>文化：第三次科技革命的推动；继承并借鉴中外优秀科研成果，并在创新中求发展。</a:t>
            </a:r>
            <a:endParaRPr lang="zh-CN" altLang="zh-CN" sz="2800" b="1" kern="100" dirty="0">
              <a:latin typeface="微软雅黑" panose="020B0503020204020204" pitchFamily="34" charset="-122"/>
              <a:ea typeface="微软雅黑" panose="020B0503020204020204" pitchFamily="34" charset="-122"/>
              <a:cs typeface="Courier New" panose="02070309020205020404" pitchFamily="49" charset="0"/>
            </a:endParaRPr>
          </a:p>
          <a:p>
            <a:pPr algn="just">
              <a:lnSpc>
                <a:spcPct val="130000"/>
              </a:lnSpc>
              <a:spcAft>
                <a:spcPts val="0"/>
              </a:spcAft>
            </a:pPr>
            <a:r>
              <a:rPr lang="en-US" altLang="zh-CN" sz="2800" b="1" kern="100" dirty="0">
                <a:latin typeface="微软雅黑" panose="020B0503020204020204" pitchFamily="34" charset="-122"/>
                <a:ea typeface="微软雅黑" panose="020B0503020204020204" pitchFamily="34" charset="-122"/>
                <a:cs typeface="Times New Roman" panose="02020603050405020304" pitchFamily="18" charset="0"/>
              </a:rPr>
              <a:t>④</a:t>
            </a:r>
            <a:r>
              <a:rPr lang="zh-CN" altLang="zh-CN" sz="2800" b="1" kern="100" dirty="0">
                <a:latin typeface="微软雅黑" panose="020B0503020204020204" pitchFamily="34" charset="-122"/>
                <a:ea typeface="微软雅黑" panose="020B0503020204020204" pitchFamily="34" charset="-122"/>
                <a:cs typeface="Times New Roman" panose="02020603050405020304" pitchFamily="18" charset="0"/>
              </a:rPr>
              <a:t>其他：优秀科学家和广大科技工作者在科技事业中的开拓精神与无私奉献等</a:t>
            </a:r>
            <a:r>
              <a:rPr lang="zh-CN" altLang="zh-CN" sz="2800" b="1" kern="100" dirty="0" smtClean="0">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2800" b="1" kern="100" dirty="0">
              <a:latin typeface="微软雅黑" panose="020B0503020204020204" pitchFamily="34" charset="-122"/>
              <a:ea typeface="微软雅黑" panose="020B0503020204020204" pitchFamily="34" charset="-122"/>
              <a:cs typeface="Courier New" panose="02070309020205020404" pitchFamily="49" charset="0"/>
            </a:endParaRPr>
          </a:p>
        </p:txBody>
      </p:sp>
      <p:sp>
        <p:nvSpPr>
          <p:cNvPr id="2" name="文本框 1"/>
          <p:cNvSpPr txBox="1"/>
          <p:nvPr/>
        </p:nvSpPr>
        <p:spPr>
          <a:xfrm>
            <a:off x="314325" y="786765"/>
            <a:ext cx="11120755" cy="521970"/>
          </a:xfrm>
          <a:prstGeom prst="rect">
            <a:avLst/>
          </a:prstGeom>
          <a:noFill/>
        </p:spPr>
        <p:txBody>
          <a:bodyPr wrap="square" rtlCol="0" anchor="t">
            <a:spAutoFit/>
          </a:bodyPr>
          <a:p>
            <a:pPr lvl="0" algn="just">
              <a:lnSpc>
                <a:spcPct val="100000"/>
              </a:lnSpc>
            </a:pPr>
            <a:r>
              <a:rPr lang="zh-CN" altLang="en-US" sz="2800" b="1" kern="100" dirty="0">
                <a:solidFill>
                  <a:srgbClr val="0070C0"/>
                </a:solidFill>
                <a:latin typeface="微软雅黑" panose="020B0503020204020204" pitchFamily="34" charset="-122"/>
                <a:ea typeface="微软雅黑" panose="020B0503020204020204" pitchFamily="34" charset="-122"/>
                <a:cs typeface="Times New Roman" panose="02020603050405020304" pitchFamily="18" charset="0"/>
                <a:sym typeface="+mn-ea"/>
              </a:rPr>
              <a:t>举一反三【选做题</a:t>
            </a:r>
            <a:r>
              <a:rPr lang="en-US" altLang="zh-CN" sz="2800" b="1" kern="100" dirty="0">
                <a:solidFill>
                  <a:srgbClr val="0070C0"/>
                </a:solidFill>
                <a:latin typeface="微软雅黑" panose="020B0503020204020204" pitchFamily="34" charset="-122"/>
                <a:ea typeface="微软雅黑" panose="020B0503020204020204" pitchFamily="34" charset="-122"/>
                <a:cs typeface="Times New Roman" panose="02020603050405020304" pitchFamily="18" charset="0"/>
                <a:sym typeface="+mn-ea"/>
              </a:rPr>
              <a:t>3</a:t>
            </a:r>
            <a:r>
              <a:rPr lang="zh-CN" altLang="en-US" sz="2800" b="1" kern="100" dirty="0">
                <a:solidFill>
                  <a:srgbClr val="0070C0"/>
                </a:solidFill>
                <a:latin typeface="微软雅黑" panose="020B0503020204020204" pitchFamily="34" charset="-122"/>
                <a:ea typeface="微软雅黑" panose="020B0503020204020204" pitchFamily="34" charset="-122"/>
                <a:cs typeface="Times New Roman" panose="02020603050405020304" pitchFamily="18" charset="0"/>
                <a:sym typeface="+mn-ea"/>
              </a:rPr>
              <a:t>】科学家取得成就的原因</a:t>
            </a:r>
            <a:endParaRPr lang="zh-CN" altLang="en-US" sz="2800" b="1" kern="100" dirty="0">
              <a:solidFill>
                <a:srgbClr val="0070C0"/>
              </a:solidFill>
              <a:latin typeface="微软雅黑" panose="020B0503020204020204" pitchFamily="34" charset="-122"/>
              <a:ea typeface="微软雅黑" panose="020B0503020204020204" pitchFamily="34" charset="-122"/>
              <a:cs typeface="Times New Roman" panose="02020603050405020304" pitchFamily="18" charset="0"/>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3" end="3"/>
                                            </p:txEl>
                                          </p:spTgt>
                                        </p:tgtEl>
                                        <p:attrNameLst>
                                          <p:attrName>style.visibility</p:attrName>
                                        </p:attrNameLst>
                                      </p:cBhvr>
                                      <p:to>
                                        <p:strVal val="visible"/>
                                      </p:to>
                                    </p:set>
                                    <p:anim calcmode="lin" valueType="num">
                                      <p:cBhvr additive="base">
                                        <p:cTn id="7"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4" end="4"/>
                                            </p:txEl>
                                          </p:spTgt>
                                        </p:tgtEl>
                                        <p:attrNameLst>
                                          <p:attrName>style.visibility</p:attrName>
                                        </p:attrNameLst>
                                      </p:cBhvr>
                                      <p:to>
                                        <p:strVal val="visible"/>
                                      </p:to>
                                    </p:set>
                                    <p:anim calcmode="lin" valueType="num">
                                      <p:cBhvr additive="base">
                                        <p:cTn id="13"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5" end="5"/>
                                            </p:txEl>
                                          </p:spTgt>
                                        </p:tgtEl>
                                        <p:attrNameLst>
                                          <p:attrName>style.visibility</p:attrName>
                                        </p:attrNameLst>
                                      </p:cBhvr>
                                      <p:to>
                                        <p:strVal val="visible"/>
                                      </p:to>
                                    </p:set>
                                    <p:anim calcmode="lin" valueType="num">
                                      <p:cBhvr additive="base">
                                        <p:cTn id="19"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6" end="6"/>
                                            </p:txEl>
                                          </p:spTgt>
                                        </p:tgtEl>
                                        <p:attrNameLst>
                                          <p:attrName>style.visibility</p:attrName>
                                        </p:attrNameLst>
                                      </p:cBhvr>
                                      <p:to>
                                        <p:strVal val="visible"/>
                                      </p:to>
                                    </p:set>
                                    <p:anim calcmode="lin" valueType="num">
                                      <p:cBhvr additive="base">
                                        <p:cTn id="25"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additive="base">
                                        <p:cTn id="31" dur="500" fill="hold"/>
                                        <p:tgtEl>
                                          <p:spTgt spid="2"/>
                                        </p:tgtEl>
                                        <p:attrNameLst>
                                          <p:attrName>ppt_x</p:attrName>
                                        </p:attrNameLst>
                                      </p:cBhvr>
                                      <p:tavLst>
                                        <p:tav tm="0">
                                          <p:val>
                                            <p:strVal val="#ppt_x"/>
                                          </p:val>
                                        </p:tav>
                                        <p:tav tm="100000">
                                          <p:val>
                                            <p:strVal val="#ppt_x"/>
                                          </p:val>
                                        </p:tav>
                                      </p:tavLst>
                                    </p:anim>
                                    <p:anim calcmode="lin" valueType="num">
                                      <p:cBhvr additive="base">
                                        <p:cTn id="3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2530" name="矩形 1"/>
          <p:cNvSpPr/>
          <p:nvPr/>
        </p:nvSpPr>
        <p:spPr>
          <a:xfrm>
            <a:off x="280988" y="1858963"/>
            <a:ext cx="11647487" cy="576262"/>
          </a:xfrm>
          <a:prstGeom prst="rect">
            <a:avLst/>
          </a:prstGeom>
          <a:noFill/>
          <a:ln w="9525">
            <a:noFill/>
          </a:ln>
        </p:spPr>
        <p:txBody>
          <a:bodyPr>
            <a:spAutoFit/>
          </a:bodyPr>
          <a:p>
            <a:pPr algn="ctr" defTabSz="0">
              <a:lnSpc>
                <a:spcPct val="150000"/>
              </a:lnSpc>
              <a:tabLst>
                <a:tab pos="2609850" algn="l"/>
              </a:tabLst>
            </a:pPr>
            <a:r>
              <a:rPr lang="zh-CN" altLang="zh-CN" sz="2400" b="1" dirty="0">
                <a:latin typeface="Times New Roman" panose="02020603050405020304" pitchFamily="18" charset="0"/>
                <a:ea typeface="黑体" panose="02010609060101010101" pitchFamily="2" charset="-122"/>
              </a:rPr>
              <a:t>考向　近现代教育事业的发展</a:t>
            </a:r>
            <a:endParaRPr lang="zh-CN" altLang="zh-CN" sz="1000" dirty="0">
              <a:latin typeface="宋体" panose="02010600030101010101" pitchFamily="2" charset="-122"/>
              <a:ea typeface="黑体" panose="02010609060101010101" pitchFamily="2" charset="-122"/>
            </a:endParaRPr>
          </a:p>
        </p:txBody>
      </p:sp>
      <p:pic>
        <p:nvPicPr>
          <p:cNvPr id="22531" name="Picture 4" descr="考什么"/>
          <p:cNvPicPr>
            <a:picLocks noChangeAspect="1"/>
          </p:cNvPicPr>
          <p:nvPr/>
        </p:nvPicPr>
        <p:blipFill>
          <a:blip r:embed="rId1">
            <a:clrChange>
              <a:clrFrom>
                <a:srgbClr val="FFFFFF"/>
              </a:clrFrom>
              <a:clrTo>
                <a:srgbClr val="FFFFFF">
                  <a:alpha val="0"/>
                </a:srgbClr>
              </a:clrTo>
            </a:clrChange>
          </a:blip>
          <a:stretch>
            <a:fillRect/>
          </a:stretch>
        </p:blipFill>
        <p:spPr>
          <a:xfrm>
            <a:off x="387350" y="623888"/>
            <a:ext cx="11469688" cy="1308100"/>
          </a:xfrm>
          <a:prstGeom prst="rect">
            <a:avLst/>
          </a:prstGeom>
          <a:noFill/>
          <a:ln w="9525">
            <a:noFill/>
          </a:ln>
        </p:spPr>
      </p:pic>
      <p:pic>
        <p:nvPicPr>
          <p:cNvPr id="22532" name="Picture 6" descr="已考角度箭头"/>
          <p:cNvPicPr>
            <a:picLocks noChangeAspect="1"/>
          </p:cNvPicPr>
          <p:nvPr/>
        </p:nvPicPr>
        <p:blipFill>
          <a:blip r:embed="rId2">
            <a:clrChange>
              <a:clrFrom>
                <a:srgbClr val="FFFFFF"/>
              </a:clrFrom>
              <a:clrTo>
                <a:srgbClr val="FFFFFF">
                  <a:alpha val="0"/>
                </a:srgbClr>
              </a:clrTo>
            </a:clrChange>
          </a:blip>
          <a:stretch>
            <a:fillRect/>
          </a:stretch>
        </p:blipFill>
        <p:spPr>
          <a:xfrm>
            <a:off x="349250" y="3028950"/>
            <a:ext cx="2781300" cy="422275"/>
          </a:xfrm>
          <a:prstGeom prst="rect">
            <a:avLst/>
          </a:prstGeom>
          <a:noFill/>
          <a:ln w="9525">
            <a:noFill/>
          </a:ln>
        </p:spPr>
      </p:pic>
      <p:sp>
        <p:nvSpPr>
          <p:cNvPr id="44037" name="矩形 1"/>
          <p:cNvSpPr>
            <a:spLocks noChangeArrowheads="1"/>
          </p:cNvSpPr>
          <p:nvPr/>
        </p:nvSpPr>
        <p:spPr bwMode="auto">
          <a:xfrm>
            <a:off x="684213" y="3465513"/>
            <a:ext cx="10588625" cy="2861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base" latinLnBrk="0" hangingPunct="1">
              <a:lnSpc>
                <a:spcPct val="150000"/>
              </a:lnSpc>
              <a:spcBef>
                <a:spcPct val="0"/>
              </a:spcBef>
              <a:spcAft>
                <a:spcPts val="0"/>
              </a:spcAft>
              <a:buClrTx/>
              <a:buSzTx/>
              <a:buFontTx/>
              <a:buNone/>
              <a:tabLst>
                <a:tab pos="261048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角度</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　从家国情怀角度认知</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1977—2001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年我国各大专院校录取人数。</a:t>
            </a:r>
            <a:endPar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endParaRPr>
          </a:p>
          <a:p>
            <a:pPr marL="0" marR="0" lvl="0" indent="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              </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(2017·</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全国卷</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Ⅱ</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31)</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0" marR="0" lvl="0" indent="0" algn="just" defTabSz="914400" rtl="0" eaLnBrk="1" fontAlgn="base" latinLnBrk="0" hangingPunct="1">
              <a:lnSpc>
                <a:spcPct val="150000"/>
              </a:lnSpc>
              <a:spcBef>
                <a:spcPct val="0"/>
              </a:spcBef>
              <a:spcAft>
                <a:spcPts val="0"/>
              </a:spcAft>
              <a:buClrTx/>
              <a:buSzTx/>
              <a:buFontTx/>
              <a:buNone/>
              <a:tabLst>
                <a:tab pos="261048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角度</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　从唯物史观角度认识到</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1952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年底，多所大中学校开设俄文这一现象。</a:t>
            </a:r>
            <a:endPar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endParaRPr>
          </a:p>
          <a:p>
            <a:pPr marL="0" marR="0" lvl="0" indent="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              </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(2015·</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全国卷</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Ⅱ</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31)</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0" marR="0" lvl="0" indent="0" algn="just" defTabSz="914400" rtl="0" eaLnBrk="1" fontAlgn="base" latinLnBrk="0" hangingPunct="1">
              <a:lnSpc>
                <a:spcPct val="150000"/>
              </a:lnSpc>
              <a:spcBef>
                <a:spcPct val="0"/>
              </a:spcBef>
              <a:spcAft>
                <a:spcPts val="0"/>
              </a:spcAft>
              <a:buClrTx/>
              <a:buSzTx/>
              <a:buFontTx/>
              <a:buNone/>
              <a:tabLst>
                <a:tab pos="261048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角度</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3</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　构建与国家政权相适应的意识形态。</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(2013·</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全国</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Ⅱ</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卷，</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31)</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p:txBody>
      </p:sp>
      <p:pic>
        <p:nvPicPr>
          <p:cNvPr id="22534" name="Picture 7" descr="命题探究"/>
          <p:cNvPicPr>
            <a:picLocks noChangeAspect="1"/>
          </p:cNvPicPr>
          <p:nvPr/>
        </p:nvPicPr>
        <p:blipFill>
          <a:blip r:embed="rId3">
            <a:clrChange>
              <a:clrFrom>
                <a:srgbClr val="FFFFFF"/>
              </a:clrFrom>
              <a:clrTo>
                <a:srgbClr val="FFFFFF">
                  <a:alpha val="0"/>
                </a:srgbClr>
              </a:clrTo>
            </a:clrChange>
          </a:blip>
          <a:stretch>
            <a:fillRect/>
          </a:stretch>
        </p:blipFill>
        <p:spPr>
          <a:xfrm>
            <a:off x="352425" y="2501900"/>
            <a:ext cx="5383213" cy="393700"/>
          </a:xfrm>
          <a:prstGeom prst="rect">
            <a:avLst/>
          </a:prstGeom>
          <a:noFill/>
          <a:ln w="9525">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3554" name="矩形 1"/>
          <p:cNvSpPr/>
          <p:nvPr/>
        </p:nvSpPr>
        <p:spPr>
          <a:xfrm>
            <a:off x="271463" y="261938"/>
            <a:ext cx="11647487" cy="5949315"/>
          </a:xfrm>
          <a:prstGeom prst="rect">
            <a:avLst/>
          </a:prstGeom>
          <a:noFill/>
          <a:ln w="9525">
            <a:noFill/>
          </a:ln>
        </p:spPr>
        <p:txBody>
          <a:bodyPr>
            <a:spAutoFit/>
          </a:bodyPr>
          <a:p>
            <a:pPr marL="250825" indent="-457200" algn="just" defTabSz="0">
              <a:lnSpc>
                <a:spcPct val="170000"/>
              </a:lnSpc>
              <a:tabLst>
                <a:tab pos="2609850" algn="l"/>
              </a:tabLst>
            </a:pPr>
            <a:r>
              <a:rPr lang="zh-CN" altLang="zh-CN" sz="2800" b="1" dirty="0">
                <a:latin typeface="微软雅黑" panose="020B0503020204020204" pitchFamily="34" charset="-122"/>
                <a:ea typeface="微软雅黑" panose="020B0503020204020204" pitchFamily="34" charset="-122"/>
                <a:cs typeface="微软雅黑" panose="020B0503020204020204" pitchFamily="34" charset="-122"/>
              </a:rPr>
              <a:t>【典例】</a:t>
            </a:r>
            <a:r>
              <a:rPr lang="en-US" altLang="zh-CN" sz="2800" b="1" dirty="0">
                <a:latin typeface="微软雅黑" panose="020B0503020204020204" pitchFamily="34" charset="-122"/>
                <a:ea typeface="微软雅黑" panose="020B0503020204020204" pitchFamily="34" charset="-122"/>
                <a:cs typeface="微软雅黑" panose="020B0503020204020204" pitchFamily="34" charset="-122"/>
              </a:rPr>
              <a:t>(2017·</a:t>
            </a:r>
            <a:r>
              <a:rPr lang="zh-CN" altLang="zh-CN" sz="2800" b="1" dirty="0">
                <a:latin typeface="微软雅黑" panose="020B0503020204020204" pitchFamily="34" charset="-122"/>
                <a:ea typeface="微软雅黑" panose="020B0503020204020204" pitchFamily="34" charset="-122"/>
                <a:cs typeface="微软雅黑" panose="020B0503020204020204" pitchFamily="34" charset="-122"/>
              </a:rPr>
              <a:t>全国Ⅱ卷，</a:t>
            </a:r>
            <a:r>
              <a:rPr lang="en-US" altLang="zh-CN" sz="2800" b="1" dirty="0">
                <a:latin typeface="微软雅黑" panose="020B0503020204020204" pitchFamily="34" charset="-122"/>
                <a:ea typeface="微软雅黑" panose="020B0503020204020204" pitchFamily="34" charset="-122"/>
                <a:cs typeface="微软雅黑" panose="020B0503020204020204" pitchFamily="34" charset="-122"/>
              </a:rPr>
              <a:t>31)</a:t>
            </a:r>
            <a:r>
              <a:rPr lang="en-US" altLang="zh-CN" sz="2800" b="1" dirty="0">
                <a:solidFill>
                  <a:srgbClr val="0070C0"/>
                </a:solidFill>
                <a:latin typeface="微软雅黑" panose="020B0503020204020204" pitchFamily="34" charset="-122"/>
                <a:ea typeface="微软雅黑" panose="020B0503020204020204" pitchFamily="34" charset="-122"/>
                <a:cs typeface="微软雅黑" panose="020B0503020204020204" pitchFamily="34" charset="-122"/>
              </a:rPr>
              <a:t>1977</a:t>
            </a:r>
            <a:r>
              <a:rPr lang="zh-CN" altLang="zh-CN" sz="2800" b="1" dirty="0">
                <a:solidFill>
                  <a:srgbClr val="0070C0"/>
                </a:solidFill>
                <a:latin typeface="微软雅黑" panose="020B0503020204020204" pitchFamily="34" charset="-122"/>
                <a:ea typeface="微软雅黑" panose="020B0503020204020204" pitchFamily="34" charset="-122"/>
                <a:cs typeface="微软雅黑" panose="020B0503020204020204" pitchFamily="34" charset="-122"/>
              </a:rPr>
              <a:t>年</a:t>
            </a:r>
            <a:r>
              <a:rPr lang="zh-CN" altLang="zh-CN" sz="2800" b="1" dirty="0">
                <a:latin typeface="微软雅黑" panose="020B0503020204020204" pitchFamily="34" charset="-122"/>
                <a:ea typeface="微软雅黑" panose="020B0503020204020204" pitchFamily="34" charset="-122"/>
                <a:cs typeface="微软雅黑" panose="020B0503020204020204" pitchFamily="34" charset="-122"/>
              </a:rPr>
              <a:t>，我国各</a:t>
            </a:r>
            <a:r>
              <a:rPr lang="zh-CN" altLang="zh-CN" sz="28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大专院校</a:t>
            </a:r>
            <a:r>
              <a:rPr lang="zh-CN" altLang="zh-CN" sz="2800" b="1" dirty="0">
                <a:latin typeface="微软雅黑" panose="020B0503020204020204" pitchFamily="34" charset="-122"/>
                <a:ea typeface="微软雅黑" panose="020B0503020204020204" pitchFamily="34" charset="-122"/>
                <a:cs typeface="微软雅黑" panose="020B0503020204020204" pitchFamily="34" charset="-122"/>
              </a:rPr>
              <a:t>录取新生</a:t>
            </a:r>
            <a:r>
              <a:rPr lang="en-US" altLang="zh-CN" sz="2800" b="1" dirty="0">
                <a:latin typeface="微软雅黑" panose="020B0503020204020204" pitchFamily="34" charset="-122"/>
                <a:ea typeface="微软雅黑" panose="020B0503020204020204" pitchFamily="34" charset="-122"/>
                <a:cs typeface="微软雅黑" panose="020B0503020204020204" pitchFamily="34" charset="-122"/>
              </a:rPr>
              <a:t>27.3</a:t>
            </a:r>
            <a:r>
              <a:rPr lang="zh-CN" altLang="zh-CN" sz="2800" b="1" dirty="0">
                <a:latin typeface="微软雅黑" panose="020B0503020204020204" pitchFamily="34" charset="-122"/>
                <a:ea typeface="微软雅黑" panose="020B0503020204020204" pitchFamily="34" charset="-122"/>
                <a:cs typeface="微软雅黑" panose="020B0503020204020204" pitchFamily="34" charset="-122"/>
              </a:rPr>
              <a:t>万人，至</a:t>
            </a:r>
            <a:r>
              <a:rPr lang="en-US" altLang="zh-CN" sz="2800" b="1" dirty="0">
                <a:solidFill>
                  <a:srgbClr val="0070C0"/>
                </a:solidFill>
                <a:latin typeface="微软雅黑" panose="020B0503020204020204" pitchFamily="34" charset="-122"/>
                <a:ea typeface="微软雅黑" panose="020B0503020204020204" pitchFamily="34" charset="-122"/>
                <a:cs typeface="微软雅黑" panose="020B0503020204020204" pitchFamily="34" charset="-122"/>
              </a:rPr>
              <a:t>1988年</a:t>
            </a:r>
            <a:r>
              <a:rPr lang="zh-CN" altLang="zh-CN" sz="28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高校</a:t>
            </a:r>
            <a:r>
              <a:rPr lang="zh-CN" altLang="zh-CN" sz="2800" b="1" dirty="0">
                <a:latin typeface="微软雅黑" panose="020B0503020204020204" pitchFamily="34" charset="-122"/>
                <a:ea typeface="微软雅黑" panose="020B0503020204020204" pitchFamily="34" charset="-122"/>
                <a:cs typeface="微软雅黑" panose="020B0503020204020204" pitchFamily="34" charset="-122"/>
              </a:rPr>
              <a:t>在校生总规模达</a:t>
            </a:r>
            <a:r>
              <a:rPr lang="en-US" altLang="zh-CN" sz="2800" b="1" dirty="0">
                <a:latin typeface="微软雅黑" panose="020B0503020204020204" pitchFamily="34" charset="-122"/>
                <a:ea typeface="微软雅黑" panose="020B0503020204020204" pitchFamily="34" charset="-122"/>
                <a:cs typeface="微软雅黑" panose="020B0503020204020204" pitchFamily="34" charset="-122"/>
              </a:rPr>
              <a:t>206</a:t>
            </a:r>
            <a:r>
              <a:rPr lang="zh-CN" altLang="zh-CN" sz="2800" b="1" dirty="0">
                <a:latin typeface="微软雅黑" panose="020B0503020204020204" pitchFamily="34" charset="-122"/>
                <a:ea typeface="微软雅黑" panose="020B0503020204020204" pitchFamily="34" charset="-122"/>
                <a:cs typeface="微软雅黑" panose="020B0503020204020204" pitchFamily="34" charset="-122"/>
              </a:rPr>
              <a:t>万人，</a:t>
            </a:r>
            <a:r>
              <a:rPr lang="en-US" altLang="zh-CN" sz="2800" b="1" dirty="0">
                <a:solidFill>
                  <a:srgbClr val="0070C0"/>
                </a:solidFill>
                <a:latin typeface="微软雅黑" panose="020B0503020204020204" pitchFamily="34" charset="-122"/>
                <a:ea typeface="微软雅黑" panose="020B0503020204020204" pitchFamily="34" charset="-122"/>
                <a:cs typeface="微软雅黑" panose="020B0503020204020204" pitchFamily="34" charset="-122"/>
              </a:rPr>
              <a:t>2001年</a:t>
            </a:r>
            <a:r>
              <a:rPr lang="zh-CN" altLang="zh-CN" sz="2800" b="1" dirty="0">
                <a:latin typeface="微软雅黑" panose="020B0503020204020204" pitchFamily="34" charset="-122"/>
                <a:ea typeface="微软雅黑" panose="020B0503020204020204" pitchFamily="34" charset="-122"/>
                <a:cs typeface="微软雅黑" panose="020B0503020204020204" pitchFamily="34" charset="-122"/>
              </a:rPr>
              <a:t>增长至</a:t>
            </a:r>
            <a:r>
              <a:rPr lang="en-US" altLang="zh-CN" sz="2800" b="1" dirty="0">
                <a:latin typeface="微软雅黑" panose="020B0503020204020204" pitchFamily="34" charset="-122"/>
                <a:ea typeface="微软雅黑" panose="020B0503020204020204" pitchFamily="34" charset="-122"/>
                <a:cs typeface="微软雅黑" panose="020B0503020204020204" pitchFamily="34" charset="-122"/>
              </a:rPr>
              <a:t>719</a:t>
            </a:r>
            <a:r>
              <a:rPr lang="zh-CN" altLang="zh-CN" sz="2800" b="1" dirty="0">
                <a:latin typeface="微软雅黑" panose="020B0503020204020204" pitchFamily="34" charset="-122"/>
                <a:ea typeface="微软雅黑" panose="020B0503020204020204" pitchFamily="34" charset="-122"/>
                <a:cs typeface="微软雅黑" panose="020B0503020204020204" pitchFamily="34" charset="-122"/>
              </a:rPr>
              <a:t>万人。在此期间，</a:t>
            </a:r>
            <a:r>
              <a:rPr lang="zh-CN" altLang="zh-CN" sz="28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高等职业教育</a:t>
            </a:r>
            <a:r>
              <a:rPr lang="zh-CN" altLang="zh-CN" sz="2800" b="1" dirty="0">
                <a:latin typeface="微软雅黑" panose="020B0503020204020204" pitchFamily="34" charset="-122"/>
                <a:ea typeface="微软雅黑" panose="020B0503020204020204" pitchFamily="34" charset="-122"/>
                <a:cs typeface="微软雅黑" panose="020B0503020204020204" pitchFamily="34" charset="-122"/>
              </a:rPr>
              <a:t>和各种形式的</a:t>
            </a:r>
            <a:r>
              <a:rPr lang="zh-CN" altLang="zh-CN" sz="28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成人高等教育</a:t>
            </a:r>
            <a:r>
              <a:rPr lang="zh-CN" altLang="zh-CN" sz="2800" b="1" dirty="0">
                <a:latin typeface="微软雅黑" panose="020B0503020204020204" pitchFamily="34" charset="-122"/>
                <a:ea typeface="微软雅黑" panose="020B0503020204020204" pitchFamily="34" charset="-122"/>
                <a:cs typeface="微软雅黑" panose="020B0503020204020204" pitchFamily="34" charset="-122"/>
              </a:rPr>
              <a:t>的入学人数也有很大增长。由此可知</a:t>
            </a:r>
            <a:r>
              <a:rPr lang="en-US" altLang="zh-CN" sz="2800" b="1"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2800" b="1" dirty="0">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800" b="1" dirty="0">
                <a:latin typeface="微软雅黑" panose="020B0503020204020204" pitchFamily="34" charset="-122"/>
                <a:ea typeface="微软雅黑" panose="020B0503020204020204" pitchFamily="34" charset="-122"/>
                <a:cs typeface="微软雅黑" panose="020B0503020204020204" pitchFamily="34" charset="-122"/>
              </a:rPr>
              <a:t>)</a:t>
            </a:r>
            <a:endParaRPr lang="zh-CN" altLang="zh-CN" sz="2800" dirty="0">
              <a:latin typeface="微软雅黑" panose="020B0503020204020204" pitchFamily="34" charset="-122"/>
              <a:ea typeface="微软雅黑" panose="020B0503020204020204" pitchFamily="34" charset="-122"/>
              <a:cs typeface="微软雅黑" panose="020B0503020204020204" pitchFamily="34" charset="-122"/>
            </a:endParaRPr>
          </a:p>
          <a:p>
            <a:pPr marL="250825" indent="-457200" algn="just" defTabSz="0">
              <a:lnSpc>
                <a:spcPct val="170000"/>
              </a:lnSpc>
              <a:tabLst>
                <a:tab pos="2609850" algn="l"/>
              </a:tabLst>
            </a:pPr>
            <a:r>
              <a:rPr lang="en-US" altLang="zh-CN" sz="2800" b="1" dirty="0">
                <a:latin typeface="微软雅黑" panose="020B0503020204020204" pitchFamily="34" charset="-122"/>
                <a:ea typeface="微软雅黑" panose="020B0503020204020204" pitchFamily="34" charset="-122"/>
                <a:cs typeface="微软雅黑" panose="020B0503020204020204" pitchFamily="34" charset="-122"/>
              </a:rPr>
              <a:t>	A.</a:t>
            </a:r>
            <a:r>
              <a:rPr lang="zh-CN" altLang="zh-CN" sz="2800" b="1" dirty="0">
                <a:latin typeface="微软雅黑" panose="020B0503020204020204" pitchFamily="34" charset="-122"/>
                <a:ea typeface="微软雅黑" panose="020B0503020204020204" pitchFamily="34" charset="-122"/>
                <a:cs typeface="微软雅黑" panose="020B0503020204020204" pitchFamily="34" charset="-122"/>
              </a:rPr>
              <a:t>社会对专业人才的需求得到了解决</a:t>
            </a:r>
            <a:endParaRPr lang="zh-CN" altLang="zh-CN" sz="2800" dirty="0">
              <a:latin typeface="微软雅黑" panose="020B0503020204020204" pitchFamily="34" charset="-122"/>
              <a:ea typeface="微软雅黑" panose="020B0503020204020204" pitchFamily="34" charset="-122"/>
              <a:cs typeface="微软雅黑" panose="020B0503020204020204" pitchFamily="34" charset="-122"/>
            </a:endParaRPr>
          </a:p>
          <a:p>
            <a:pPr marL="250825" indent="-457200" algn="just" defTabSz="0">
              <a:lnSpc>
                <a:spcPct val="170000"/>
              </a:lnSpc>
              <a:tabLst>
                <a:tab pos="2609850" algn="l"/>
              </a:tabLst>
            </a:pPr>
            <a:r>
              <a:rPr lang="en-US" altLang="zh-CN" sz="2800" b="1" dirty="0">
                <a:latin typeface="微软雅黑" panose="020B0503020204020204" pitchFamily="34" charset="-122"/>
                <a:ea typeface="微软雅黑" panose="020B0503020204020204" pitchFamily="34" charset="-122"/>
                <a:cs typeface="微软雅黑" panose="020B0503020204020204" pitchFamily="34" charset="-122"/>
              </a:rPr>
              <a:t>	B.</a:t>
            </a:r>
            <a:r>
              <a:rPr lang="zh-CN" altLang="zh-CN" sz="2800" b="1" dirty="0">
                <a:latin typeface="微软雅黑" panose="020B0503020204020204" pitchFamily="34" charset="-122"/>
                <a:ea typeface="微软雅黑" panose="020B0503020204020204" pitchFamily="34" charset="-122"/>
                <a:cs typeface="微软雅黑" panose="020B0503020204020204" pitchFamily="34" charset="-122"/>
              </a:rPr>
              <a:t>高等教育实现了与生产劳动相结合</a:t>
            </a:r>
            <a:endParaRPr lang="zh-CN" altLang="zh-CN" sz="2800" dirty="0">
              <a:latin typeface="微软雅黑" panose="020B0503020204020204" pitchFamily="34" charset="-122"/>
              <a:ea typeface="微软雅黑" panose="020B0503020204020204" pitchFamily="34" charset="-122"/>
              <a:cs typeface="微软雅黑" panose="020B0503020204020204" pitchFamily="34" charset="-122"/>
            </a:endParaRPr>
          </a:p>
          <a:p>
            <a:pPr marL="250825" indent="-457200" algn="just" defTabSz="0">
              <a:lnSpc>
                <a:spcPct val="170000"/>
              </a:lnSpc>
              <a:tabLst>
                <a:tab pos="2609850" algn="l"/>
              </a:tabLst>
            </a:pPr>
            <a:r>
              <a:rPr lang="en-US" altLang="zh-CN" sz="2800" b="1" dirty="0">
                <a:latin typeface="微软雅黑" panose="020B0503020204020204" pitchFamily="34" charset="-122"/>
                <a:ea typeface="微软雅黑" panose="020B0503020204020204" pitchFamily="34" charset="-122"/>
                <a:cs typeface="微软雅黑" panose="020B0503020204020204" pitchFamily="34" charset="-122"/>
              </a:rPr>
              <a:t>	C.</a:t>
            </a:r>
            <a:r>
              <a:rPr lang="zh-CN" altLang="zh-CN" sz="2800" b="1" dirty="0">
                <a:latin typeface="微软雅黑" panose="020B0503020204020204" pitchFamily="34" charset="-122"/>
                <a:ea typeface="微软雅黑" panose="020B0503020204020204" pitchFamily="34" charset="-122"/>
                <a:cs typeface="微软雅黑" panose="020B0503020204020204" pitchFamily="34" charset="-122"/>
              </a:rPr>
              <a:t>人才选拔制度的改革适应了经济社会发展</a:t>
            </a:r>
            <a:endParaRPr lang="zh-CN" altLang="zh-CN" sz="2800" dirty="0">
              <a:latin typeface="微软雅黑" panose="020B0503020204020204" pitchFamily="34" charset="-122"/>
              <a:ea typeface="微软雅黑" panose="020B0503020204020204" pitchFamily="34" charset="-122"/>
              <a:cs typeface="微软雅黑" panose="020B0503020204020204" pitchFamily="34" charset="-122"/>
            </a:endParaRPr>
          </a:p>
          <a:p>
            <a:pPr marL="250825" indent="-457200" algn="just" defTabSz="0">
              <a:lnSpc>
                <a:spcPct val="170000"/>
              </a:lnSpc>
              <a:tabLst>
                <a:tab pos="2609850" algn="l"/>
              </a:tabLst>
            </a:pPr>
            <a:r>
              <a:rPr lang="en-US" altLang="zh-CN" sz="2800" b="1" dirty="0">
                <a:latin typeface="微软雅黑" panose="020B0503020204020204" pitchFamily="34" charset="-122"/>
                <a:ea typeface="微软雅黑" panose="020B0503020204020204" pitchFamily="34" charset="-122"/>
                <a:cs typeface="微软雅黑" panose="020B0503020204020204" pitchFamily="34" charset="-122"/>
              </a:rPr>
              <a:t>	D.</a:t>
            </a:r>
            <a:r>
              <a:rPr lang="zh-CN" altLang="zh-CN" sz="2800" b="1" dirty="0">
                <a:latin typeface="微软雅黑" panose="020B0503020204020204" pitchFamily="34" charset="-122"/>
                <a:ea typeface="微软雅黑" panose="020B0503020204020204" pitchFamily="34" charset="-122"/>
                <a:cs typeface="微软雅黑" panose="020B0503020204020204" pitchFamily="34" charset="-122"/>
              </a:rPr>
              <a:t>恢复统一高考制度促进了高等教育的普及</a:t>
            </a:r>
            <a:endParaRPr lang="zh-CN" altLang="zh-CN" sz="2800" dirty="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矩形 1"/>
          <p:cNvSpPr>
            <a:spLocks noChangeArrowheads="1"/>
          </p:cNvSpPr>
          <p:nvPr/>
        </p:nvSpPr>
        <p:spPr bwMode="auto">
          <a:xfrm>
            <a:off x="670560" y="6051550"/>
            <a:ext cx="4091940"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marL="0" marR="0" lvl="0" indent="0" algn="l"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rgbClr val="FF0000"/>
                </a:solidFill>
                <a:effectLst/>
                <a:uLnTx/>
                <a:uFillTx/>
                <a:latin typeface="Times New Roman" panose="02020603050405020304"/>
                <a:ea typeface="黑体" panose="02010609060101010101" pitchFamily="2" charset="-122"/>
                <a:cs typeface="Courier New" panose="02070309020205020404"/>
              </a:rPr>
              <a:t>[</a:t>
            </a:r>
            <a:r>
              <a:rPr kumimoji="0" lang="zh-CN" altLang="zh-CN" sz="2400" b="1" i="0" u="none" strike="noStrike" kern="100" cap="none" spc="0" normalizeH="0" baseline="0" noProof="0" dirty="0">
                <a:ln>
                  <a:noFill/>
                </a:ln>
                <a:solidFill>
                  <a:srgbClr val="FF0000"/>
                </a:solidFill>
                <a:effectLst/>
                <a:uLnTx/>
                <a:uFillTx/>
                <a:latin typeface="Times New Roman" panose="02020603050405020304"/>
                <a:ea typeface="黑体" panose="02010609060101010101" pitchFamily="2" charset="-122"/>
                <a:cs typeface="Times New Roman" panose="02020603050405020304"/>
              </a:rPr>
              <a:t>答案</a:t>
            </a:r>
            <a:r>
              <a:rPr kumimoji="0" lang="en-US" altLang="zh-CN" sz="2400" b="1" i="0" u="none" strike="noStrike" kern="100" cap="none" spc="0" normalizeH="0" baseline="0" noProof="0" dirty="0">
                <a:ln>
                  <a:noFill/>
                </a:ln>
                <a:solidFill>
                  <a:srgbClr val="FF0000"/>
                </a:solidFill>
                <a:effectLst/>
                <a:uLnTx/>
                <a:uFillTx/>
                <a:latin typeface="Times New Roman" panose="02020603050405020304"/>
                <a:ea typeface="黑体" panose="02010609060101010101" pitchFamily="2" charset="-122"/>
                <a:cs typeface="Courier New" panose="02070309020205020404"/>
              </a:rPr>
              <a:t>]</a:t>
            </a:r>
            <a:r>
              <a:rPr kumimoji="0" lang="en-US" altLang="zh-CN" sz="2400" b="1" i="0" u="none" strike="noStrike" kern="100" cap="none" spc="0" normalizeH="0" baseline="0" noProof="0" dirty="0">
                <a:ln>
                  <a:noFill/>
                </a:ln>
                <a:solidFill>
                  <a:srgbClr val="FF0000"/>
                </a:solidFill>
                <a:effectLst/>
                <a:uLnTx/>
                <a:uFillTx/>
                <a:latin typeface="Times New Roman" panose="02020603050405020304"/>
                <a:ea typeface="宋体" panose="02010600030101010101" pitchFamily="2" charset="-122"/>
                <a:cs typeface="Courier New" panose="02070309020205020404"/>
              </a:rPr>
              <a:t> C</a:t>
            </a:r>
            <a:endParaRPr kumimoji="0" lang="zh-CN" altLang="zh-CN" sz="1050" b="0" i="0" u="none" strike="noStrike" kern="1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Courier New" panose="02070309020205020404"/>
            </a:endParaRPr>
          </a:p>
        </p:txBody>
      </p:sp>
      <p:sp>
        <p:nvSpPr>
          <p:cNvPr id="5" name="文本框 4"/>
          <p:cNvSpPr txBox="1"/>
          <p:nvPr/>
        </p:nvSpPr>
        <p:spPr>
          <a:xfrm>
            <a:off x="6355080" y="3406140"/>
            <a:ext cx="5298440" cy="478155"/>
          </a:xfrm>
          <a:prstGeom prst="rect">
            <a:avLst/>
          </a:prstGeom>
          <a:noFill/>
        </p:spPr>
        <p:txBody>
          <a:bodyPr wrap="square" rtlCol="0">
            <a:spAutoFit/>
          </a:bodyPr>
          <a:p>
            <a:pPr>
              <a:lnSpc>
                <a:spcPct val="90000"/>
              </a:lnSpc>
            </a:pPr>
            <a:r>
              <a:rPr lang="zh-CN"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得到了解决</a:t>
            </a:r>
            <a:r>
              <a:rPr lang="zh-CN"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说法绝对</a:t>
            </a:r>
            <a:endParaRPr lang="en-US" altLang="zh-CN"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6" name="文本框 5"/>
          <p:cNvSpPr txBox="1"/>
          <p:nvPr/>
        </p:nvSpPr>
        <p:spPr>
          <a:xfrm>
            <a:off x="6355080" y="4021455"/>
            <a:ext cx="5506085" cy="865505"/>
          </a:xfrm>
          <a:prstGeom prst="rect">
            <a:avLst/>
          </a:prstGeom>
          <a:noFill/>
        </p:spPr>
        <p:txBody>
          <a:bodyPr wrap="square" rtlCol="0">
            <a:spAutoFit/>
          </a:bodyPr>
          <a:p>
            <a:pPr>
              <a:lnSpc>
                <a:spcPct val="90000"/>
              </a:lnSpc>
            </a:pPr>
            <a:r>
              <a:rPr lang="zh-CN"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“实现了”</a:t>
            </a:r>
            <a:r>
              <a:rPr lang="en-US" altLang="zh-CN"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a:t>
            </a:r>
            <a:r>
              <a:rPr lang="zh-CN"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说法绝对；</a:t>
            </a:r>
            <a:r>
              <a:rPr lang="zh-CN"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只是部分实现</a:t>
            </a:r>
            <a:endParaRPr lang="zh-CN"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7" name="文本框 6"/>
          <p:cNvSpPr txBox="1"/>
          <p:nvPr/>
        </p:nvSpPr>
        <p:spPr>
          <a:xfrm>
            <a:off x="7475220" y="5605145"/>
            <a:ext cx="4716145" cy="1252855"/>
          </a:xfrm>
          <a:prstGeom prst="rect">
            <a:avLst/>
          </a:prstGeom>
          <a:noFill/>
        </p:spPr>
        <p:txBody>
          <a:bodyPr wrap="square" rtlCol="0">
            <a:spAutoFit/>
          </a:bodyPr>
          <a:p>
            <a:pPr>
              <a:lnSpc>
                <a:spcPct val="90000"/>
              </a:lnSpc>
            </a:pPr>
            <a:r>
              <a:rPr lang="zh-CN"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恢复高考制度只是促进高等教育的发展，与“普及”联系不大</a:t>
            </a:r>
            <a:endParaRPr lang="zh-CN"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additive="base">
                                        <p:cTn id="12"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 calcmode="lin" valueType="num">
                                      <p:cBhvr additive="base">
                                        <p:cTn id="18"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7">
                                            <p:txEl>
                                              <p:pRg st="0" end="0"/>
                                            </p:txEl>
                                          </p:spTgt>
                                        </p:tgtEl>
                                        <p:attrNameLst>
                                          <p:attrName>style.visibility</p:attrName>
                                        </p:attrNameLst>
                                      </p:cBhvr>
                                      <p:to>
                                        <p:strVal val="visible"/>
                                      </p:to>
                                    </p:set>
                                    <p:anim calcmode="lin" valueType="num">
                                      <p:cBhvr additive="base">
                                        <p:cTn id="24"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47106" name="矩形 1"/>
          <p:cNvSpPr>
            <a:spLocks noChangeArrowheads="1"/>
          </p:cNvSpPr>
          <p:nvPr/>
        </p:nvSpPr>
        <p:spPr bwMode="auto">
          <a:xfrm>
            <a:off x="187643" y="101283"/>
            <a:ext cx="1164748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base" latinLnBrk="0" hangingPunct="1">
              <a:lnSpc>
                <a:spcPct val="150000"/>
              </a:lnSpc>
              <a:spcBef>
                <a:spcPct val="0"/>
              </a:spcBef>
              <a:spcAft>
                <a:spcPts val="0"/>
              </a:spcAft>
              <a:buClrTx/>
              <a:buSzTx/>
              <a:buFontTx/>
              <a:buNone/>
              <a:tabLst>
                <a:tab pos="261048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视角</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Courier New" panose="02070309020205020404"/>
              </a:rPr>
              <a:t>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　现代教育事业发展的特点</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p:txBody>
      </p:sp>
      <p:sp>
        <p:nvSpPr>
          <p:cNvPr id="4" name="矩形 1"/>
          <p:cNvSpPr>
            <a:spLocks noChangeArrowheads="1"/>
          </p:cNvSpPr>
          <p:nvPr/>
        </p:nvSpPr>
        <p:spPr bwMode="auto">
          <a:xfrm>
            <a:off x="187960" y="669925"/>
            <a:ext cx="11647805" cy="489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just" defTabSz="914400" rtl="0" eaLnBrk="1" fontAlgn="base" latinLnBrk="0" hangingPunct="1">
              <a:lnSpc>
                <a:spcPct val="100000"/>
              </a:lnSpc>
              <a:spcBef>
                <a:spcPct val="0"/>
              </a:spcBef>
              <a:spcAft>
                <a:spcPts val="0"/>
              </a:spcAft>
              <a:buClrTx/>
              <a:buSzTx/>
              <a:buFontTx/>
              <a:buNone/>
              <a:tabLst>
                <a:tab pos="2610485" algn="l"/>
              </a:tabLst>
              <a:defRPr/>
            </a:pPr>
            <a:r>
              <a:rPr kumimoji="0" lang="zh-CN" altLang="zh-CN" sz="2600" b="1" i="0" u="none" strike="noStrike" kern="1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史料　严复认为：</a:t>
            </a:r>
            <a:r>
              <a:rPr kumimoji="0" lang="en-US" altLang="zh-CN" sz="2600" b="1" i="0" u="none" strike="noStrike" kern="1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a:t>
            </a:r>
            <a:r>
              <a:rPr kumimoji="0" lang="zh-CN" altLang="zh-CN" sz="2600" b="1" i="0" u="wavy" strike="noStrike" kern="1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西之教平等，故以公治众而贵自由</a:t>
            </a:r>
            <a:r>
              <a:rPr kumimoji="0" lang="en-US" altLang="zh-CN" sz="2600" b="1" i="0" u="none" strike="noStrike" kern="100" cap="none" spc="0" normalizeH="0" baseline="3000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①</a:t>
            </a:r>
            <a:r>
              <a:rPr kumimoji="0" lang="en-US" altLang="zh-CN" sz="2600" b="1" i="0" u="none" strike="noStrike" kern="1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a:t>
            </a:r>
            <a:r>
              <a:rPr kumimoji="0" lang="zh-CN" altLang="zh-CN" sz="2600" b="1" i="0" u="wavy" strike="noStrike" kern="1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讲教育者，其事常三宗：曰体育，曰智育，曰德育，三者并重</a:t>
            </a:r>
            <a:r>
              <a:rPr kumimoji="0" lang="en-US" altLang="zh-CN" sz="2600" b="1" i="0" u="none" strike="noStrike" kern="100" cap="none" spc="0" normalizeH="0" baseline="3000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②</a:t>
            </a:r>
            <a:r>
              <a:rPr kumimoji="0" lang="zh-CN" altLang="zh-CN" sz="2600" b="1" i="0" u="none" strike="noStrike" kern="1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a:t>
            </a:r>
            <a:r>
              <a:rPr kumimoji="0" lang="en-US" altLang="zh-CN" sz="2600" b="1" i="0" u="none" strike="noStrike" kern="1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a:t>
            </a:r>
            <a:endParaRPr kumimoji="0" lang="zh-CN" altLang="zh-CN" sz="2600" b="0" i="0" u="none" strike="noStrike" kern="1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endParaRPr>
          </a:p>
          <a:p>
            <a:pPr marL="0" marR="0" lvl="0" indent="0" algn="just" defTabSz="914400" rtl="0" eaLnBrk="1" fontAlgn="base" latinLnBrk="0" hangingPunct="1">
              <a:lnSpc>
                <a:spcPct val="100000"/>
              </a:lnSpc>
              <a:spcBef>
                <a:spcPct val="0"/>
              </a:spcBef>
              <a:spcAft>
                <a:spcPts val="0"/>
              </a:spcAft>
              <a:buClrTx/>
              <a:buSzTx/>
              <a:buFontTx/>
              <a:buNone/>
              <a:tabLst>
                <a:tab pos="2610485" algn="l"/>
              </a:tabLst>
              <a:defRPr/>
            </a:pPr>
            <a:r>
              <a:rPr kumimoji="0" lang="en-US" altLang="zh-CN" sz="2600" b="1" i="0" u="none" strike="noStrike" kern="1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1912</a:t>
            </a:r>
            <a:r>
              <a:rPr kumimoji="0" lang="zh-CN" altLang="zh-CN" sz="2600" b="1" i="0" u="none" strike="noStrike" kern="1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年，蔡元培批评清政府的教育宗旨说：</a:t>
            </a:r>
            <a:r>
              <a:rPr kumimoji="0" lang="en-US" altLang="zh-CN" sz="2600" b="1" i="0" u="none" strike="noStrike" kern="1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a:t>
            </a:r>
            <a:r>
              <a:rPr kumimoji="0" lang="zh-CN" altLang="zh-CN" sz="2600" b="1" i="0" u="wavy" strike="noStrike" kern="1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忠君与共和政体不合，尊孔与信教自由相违</a:t>
            </a:r>
            <a:r>
              <a:rPr kumimoji="0" lang="en-US" altLang="zh-CN" sz="2600" b="1" i="0" u="none" strike="noStrike" kern="100" cap="none" spc="0" normalizeH="0" baseline="3000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③</a:t>
            </a:r>
            <a:r>
              <a:rPr kumimoji="0" lang="zh-CN" altLang="zh-CN" sz="2600" b="1" i="0" u="none" strike="noStrike" kern="1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a:t>
            </a:r>
            <a:r>
              <a:rPr kumimoji="0" lang="en-US" altLang="zh-CN" sz="2600" b="1" i="0" u="none" strike="noStrike" kern="1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a:t>
            </a:r>
            <a:r>
              <a:rPr kumimoji="0" lang="zh-CN" altLang="zh-CN" sz="2600" b="1" i="0" u="none" strike="noStrike" kern="1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同年，中华民国教育部公布的《教育宗旨》规定：</a:t>
            </a:r>
            <a:r>
              <a:rPr kumimoji="0" lang="en-US" altLang="zh-CN" sz="2600" b="1" i="0" u="none" strike="noStrike" kern="1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a:t>
            </a:r>
            <a:r>
              <a:rPr kumimoji="0" lang="zh-CN" altLang="zh-CN" sz="2600" b="1" i="0" u="wavy" strike="noStrike" kern="1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注重道德教育，以实利教育，军国民教育辅之，更以美感教育完成其道德</a:t>
            </a:r>
            <a:r>
              <a:rPr kumimoji="0" lang="en-US" altLang="zh-CN" sz="2600" b="1" i="0" u="none" strike="noStrike" kern="100" cap="none" spc="0" normalizeH="0" baseline="3000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④</a:t>
            </a:r>
            <a:r>
              <a:rPr kumimoji="0" lang="zh-CN" altLang="zh-CN" sz="2600" b="1" i="0" u="none" strike="noStrike" kern="1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a:t>
            </a:r>
            <a:r>
              <a:rPr kumimoji="0" lang="en-US" altLang="zh-CN" sz="2600" b="1" i="0" u="none" strike="noStrike" kern="1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a:t>
            </a:r>
            <a:endParaRPr kumimoji="0" lang="en-US" altLang="zh-CN" sz="2600" b="1" i="0" u="none" strike="noStrike" kern="1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endParaRPr>
          </a:p>
          <a:p>
            <a:pPr marL="0" marR="0" lvl="0" indent="0" algn="just" defTabSz="914400" rtl="0" eaLnBrk="1" fontAlgn="base" latinLnBrk="0" hangingPunct="1">
              <a:lnSpc>
                <a:spcPct val="100000"/>
              </a:lnSpc>
              <a:spcBef>
                <a:spcPct val="0"/>
              </a:spcBef>
              <a:spcAft>
                <a:spcPts val="0"/>
              </a:spcAft>
              <a:buClrTx/>
              <a:buSzTx/>
              <a:buFontTx/>
              <a:buNone/>
              <a:tabLst>
                <a:tab pos="2610485" algn="l"/>
              </a:tabLst>
              <a:defRPr/>
            </a:pPr>
            <a:r>
              <a:rPr lang="en-US" altLang="zh-CN" sz="2600" b="1" kern="100" noProof="0" dirty="0">
                <a:ln>
                  <a:noFill/>
                </a:ln>
                <a:effectLst/>
                <a:uLnTx/>
                <a:uFillTx/>
                <a:latin typeface="楷体" panose="02010609060101010101" charset="-122"/>
                <a:ea typeface="楷体" panose="02010609060101010101" charset="-122"/>
                <a:cs typeface="楷体" panose="02010609060101010101" charset="-122"/>
                <a:sym typeface="+mn-ea"/>
              </a:rPr>
              <a:t>1957</a:t>
            </a:r>
            <a:r>
              <a:rPr lang="zh-CN" altLang="zh-CN" sz="2600" b="1" kern="100" noProof="0" dirty="0">
                <a:ln>
                  <a:noFill/>
                </a:ln>
                <a:effectLst/>
                <a:uLnTx/>
                <a:uFillTx/>
                <a:latin typeface="楷体" panose="02010609060101010101" charset="-122"/>
                <a:ea typeface="楷体" panose="02010609060101010101" charset="-122"/>
                <a:cs typeface="楷体" panose="02010609060101010101" charset="-122"/>
                <a:sym typeface="+mn-ea"/>
              </a:rPr>
              <a:t>年，毛泽东提出：</a:t>
            </a:r>
            <a:r>
              <a:rPr lang="en-US" altLang="zh-CN" sz="2600" b="1" kern="100" noProof="0" dirty="0">
                <a:ln>
                  <a:noFill/>
                </a:ln>
                <a:effectLst/>
                <a:uLnTx/>
                <a:uFillTx/>
                <a:latin typeface="楷体" panose="02010609060101010101" charset="-122"/>
                <a:ea typeface="楷体" panose="02010609060101010101" charset="-122"/>
                <a:cs typeface="楷体" panose="02010609060101010101" charset="-122"/>
                <a:sym typeface="+mn-ea"/>
              </a:rPr>
              <a:t>“</a:t>
            </a:r>
            <a:r>
              <a:rPr lang="zh-CN" altLang="zh-CN" sz="2600" b="1" kern="100" noProof="0" dirty="0">
                <a:ln>
                  <a:noFill/>
                </a:ln>
                <a:effectLst/>
                <a:uLnTx/>
                <a:uFillTx/>
                <a:latin typeface="楷体" panose="02010609060101010101" charset="-122"/>
                <a:ea typeface="楷体" panose="02010609060101010101" charset="-122"/>
                <a:cs typeface="楷体" panose="02010609060101010101" charset="-122"/>
                <a:sym typeface="+mn-ea"/>
              </a:rPr>
              <a:t>我们的教育方针，</a:t>
            </a:r>
            <a:r>
              <a:rPr lang="zh-CN" altLang="zh-CN" sz="2600" b="1" u="wavy" kern="100" noProof="0" dirty="0">
                <a:ln>
                  <a:noFill/>
                </a:ln>
                <a:effectLst/>
                <a:uLnTx/>
                <a:uFillTx/>
                <a:latin typeface="楷体" panose="02010609060101010101" charset="-122"/>
                <a:ea typeface="楷体" panose="02010609060101010101" charset="-122"/>
                <a:cs typeface="楷体" panose="02010609060101010101" charset="-122"/>
                <a:sym typeface="+mn-ea"/>
              </a:rPr>
              <a:t>应该使受教育者在德育、智育、体育几方面都得到发展</a:t>
            </a:r>
            <a:r>
              <a:rPr lang="en-US" altLang="zh-CN" sz="2600" b="1" kern="100" baseline="30000" noProof="0" dirty="0">
                <a:ln>
                  <a:noFill/>
                </a:ln>
                <a:effectLst/>
                <a:uLnTx/>
                <a:uFillTx/>
                <a:latin typeface="楷体" panose="02010609060101010101" charset="-122"/>
                <a:ea typeface="楷体" panose="02010609060101010101" charset="-122"/>
                <a:cs typeface="楷体" panose="02010609060101010101" charset="-122"/>
                <a:sym typeface="+mn-ea"/>
              </a:rPr>
              <a:t>⑤</a:t>
            </a:r>
            <a:r>
              <a:rPr lang="zh-CN" altLang="zh-CN" sz="2600" b="1" kern="100" noProof="0" dirty="0">
                <a:ln>
                  <a:noFill/>
                </a:ln>
                <a:effectLst/>
                <a:uLnTx/>
                <a:uFillTx/>
                <a:latin typeface="楷体" panose="02010609060101010101" charset="-122"/>
                <a:ea typeface="楷体" panose="02010609060101010101" charset="-122"/>
                <a:cs typeface="楷体" panose="02010609060101010101" charset="-122"/>
                <a:sym typeface="+mn-ea"/>
              </a:rPr>
              <a:t>，</a:t>
            </a:r>
            <a:r>
              <a:rPr lang="zh-CN" altLang="zh-CN" sz="2600" b="1" u="wavy" kern="100" noProof="0" dirty="0">
                <a:ln>
                  <a:noFill/>
                </a:ln>
                <a:effectLst/>
                <a:uLnTx/>
                <a:uFillTx/>
                <a:latin typeface="楷体" panose="02010609060101010101" charset="-122"/>
                <a:ea typeface="楷体" panose="02010609060101010101" charset="-122"/>
                <a:cs typeface="楷体" panose="02010609060101010101" charset="-122"/>
                <a:sym typeface="+mn-ea"/>
              </a:rPr>
              <a:t>成为有社会主义觉悟的有文化的劳动者</a:t>
            </a:r>
            <a:r>
              <a:rPr lang="en-US" altLang="zh-CN" sz="2600" b="1" kern="100" baseline="30000" noProof="0" dirty="0">
                <a:ln>
                  <a:noFill/>
                </a:ln>
                <a:effectLst/>
                <a:uLnTx/>
                <a:uFillTx/>
                <a:latin typeface="楷体" panose="02010609060101010101" charset="-122"/>
                <a:ea typeface="楷体" panose="02010609060101010101" charset="-122"/>
                <a:cs typeface="楷体" panose="02010609060101010101" charset="-122"/>
                <a:sym typeface="+mn-ea"/>
              </a:rPr>
              <a:t>⑥</a:t>
            </a:r>
            <a:r>
              <a:rPr lang="zh-CN" altLang="zh-CN" sz="2600" b="1" kern="100" noProof="0" dirty="0">
                <a:ln>
                  <a:noFill/>
                </a:ln>
                <a:effectLst/>
                <a:uLnTx/>
                <a:uFillTx/>
                <a:latin typeface="楷体" panose="02010609060101010101" charset="-122"/>
                <a:ea typeface="楷体" panose="02010609060101010101" charset="-122"/>
                <a:cs typeface="楷体" panose="02010609060101010101" charset="-122"/>
                <a:sym typeface="+mn-ea"/>
              </a:rPr>
              <a:t>。</a:t>
            </a:r>
            <a:r>
              <a:rPr lang="en-US" altLang="zh-CN" sz="2600" b="1" kern="100" noProof="0" dirty="0">
                <a:ln>
                  <a:noFill/>
                </a:ln>
                <a:effectLst/>
                <a:uLnTx/>
                <a:uFillTx/>
                <a:latin typeface="楷体" panose="02010609060101010101" charset="-122"/>
                <a:ea typeface="楷体" panose="02010609060101010101" charset="-122"/>
                <a:cs typeface="楷体" panose="02010609060101010101" charset="-122"/>
                <a:sym typeface="+mn-ea"/>
              </a:rPr>
              <a:t>”</a:t>
            </a:r>
            <a:endParaRPr kumimoji="0" lang="zh-CN" altLang="zh-CN" sz="2600" b="0" i="0" u="none" strike="noStrike" kern="1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endParaRPr>
          </a:p>
          <a:p>
            <a:pPr marL="0" marR="0" lvl="0" indent="0" algn="just" defTabSz="914400" rtl="0" eaLnBrk="1" fontAlgn="base" latinLnBrk="0" hangingPunct="1">
              <a:lnSpc>
                <a:spcPct val="100000"/>
              </a:lnSpc>
              <a:spcBef>
                <a:spcPct val="0"/>
              </a:spcBef>
              <a:spcAft>
                <a:spcPts val="0"/>
              </a:spcAft>
              <a:buClrTx/>
              <a:buSzTx/>
              <a:buFontTx/>
              <a:buNone/>
              <a:tabLst>
                <a:tab pos="2610485" algn="l"/>
              </a:tabLst>
              <a:defRPr/>
            </a:pPr>
            <a:r>
              <a:rPr lang="en-US" altLang="zh-CN" sz="2600" b="1" kern="100" noProof="0" dirty="0">
                <a:ln>
                  <a:noFill/>
                </a:ln>
                <a:effectLst/>
                <a:uLnTx/>
                <a:uFillTx/>
                <a:latin typeface="楷体" panose="02010609060101010101" charset="-122"/>
                <a:ea typeface="楷体" panose="02010609060101010101" charset="-122"/>
                <a:cs typeface="楷体" panose="02010609060101010101" charset="-122"/>
                <a:sym typeface="+mn-ea"/>
              </a:rPr>
              <a:t>1995</a:t>
            </a:r>
            <a:r>
              <a:rPr lang="zh-CN" altLang="zh-CN" sz="2600" b="1" kern="100" noProof="0" dirty="0">
                <a:ln>
                  <a:noFill/>
                </a:ln>
                <a:effectLst/>
                <a:uLnTx/>
                <a:uFillTx/>
                <a:latin typeface="楷体" panose="02010609060101010101" charset="-122"/>
                <a:ea typeface="楷体" panose="02010609060101010101" charset="-122"/>
                <a:cs typeface="楷体" panose="02010609060101010101" charset="-122"/>
                <a:sym typeface="+mn-ea"/>
              </a:rPr>
              <a:t>年，《中华人民共和国教育法》规定：</a:t>
            </a:r>
            <a:r>
              <a:rPr lang="en-US" altLang="zh-CN" sz="2600" b="1" kern="100" noProof="0" dirty="0">
                <a:ln>
                  <a:noFill/>
                </a:ln>
                <a:effectLst/>
                <a:uLnTx/>
                <a:uFillTx/>
                <a:latin typeface="楷体" panose="02010609060101010101" charset="-122"/>
                <a:ea typeface="楷体" panose="02010609060101010101" charset="-122"/>
                <a:cs typeface="楷体" panose="02010609060101010101" charset="-122"/>
                <a:sym typeface="+mn-ea"/>
              </a:rPr>
              <a:t>“</a:t>
            </a:r>
            <a:r>
              <a:rPr lang="zh-CN" altLang="zh-CN" sz="2600" b="1" u="wavy" kern="100" noProof="0" dirty="0">
                <a:ln>
                  <a:noFill/>
                </a:ln>
                <a:effectLst/>
                <a:uLnTx/>
                <a:uFillTx/>
                <a:latin typeface="楷体" panose="02010609060101010101" charset="-122"/>
                <a:ea typeface="楷体" panose="02010609060101010101" charset="-122"/>
                <a:cs typeface="楷体" panose="02010609060101010101" charset="-122"/>
                <a:sym typeface="+mn-ea"/>
              </a:rPr>
              <a:t>教育必须为社会主义现代化建设服务，必须与生产劳动相结合</a:t>
            </a:r>
            <a:r>
              <a:rPr lang="en-US" altLang="zh-CN" sz="2600" b="1" kern="100" baseline="30000" noProof="0" dirty="0">
                <a:ln>
                  <a:noFill/>
                </a:ln>
                <a:effectLst/>
                <a:uLnTx/>
                <a:uFillTx/>
                <a:latin typeface="楷体" panose="02010609060101010101" charset="-122"/>
                <a:ea typeface="楷体" panose="02010609060101010101" charset="-122"/>
                <a:cs typeface="楷体" panose="02010609060101010101" charset="-122"/>
                <a:sym typeface="+mn-ea"/>
              </a:rPr>
              <a:t>⑦</a:t>
            </a:r>
            <a:r>
              <a:rPr lang="zh-CN" altLang="zh-CN" sz="2600" b="1" kern="100" noProof="0" dirty="0">
                <a:ln>
                  <a:noFill/>
                </a:ln>
                <a:effectLst/>
                <a:uLnTx/>
                <a:uFillTx/>
                <a:latin typeface="楷体" panose="02010609060101010101" charset="-122"/>
                <a:ea typeface="楷体" panose="02010609060101010101" charset="-122"/>
                <a:cs typeface="楷体" panose="02010609060101010101" charset="-122"/>
                <a:sym typeface="+mn-ea"/>
              </a:rPr>
              <a:t>，</a:t>
            </a:r>
            <a:r>
              <a:rPr lang="zh-CN" altLang="zh-CN" sz="2600" b="1" u="wavy" kern="100" noProof="0" dirty="0">
                <a:ln>
                  <a:noFill/>
                </a:ln>
                <a:effectLst/>
                <a:uLnTx/>
                <a:uFillTx/>
                <a:latin typeface="楷体" panose="02010609060101010101" charset="-122"/>
                <a:ea typeface="楷体" panose="02010609060101010101" charset="-122"/>
                <a:cs typeface="楷体" panose="02010609060101010101" charset="-122"/>
                <a:sym typeface="+mn-ea"/>
              </a:rPr>
              <a:t>培养德、智、体等方面全面发展的社会主义事业的建设者和接班人</a:t>
            </a:r>
            <a:r>
              <a:rPr lang="en-US" altLang="zh-CN" sz="2600" b="1" kern="100" baseline="30000" noProof="0" dirty="0">
                <a:ln>
                  <a:noFill/>
                </a:ln>
                <a:effectLst/>
                <a:uLnTx/>
                <a:uFillTx/>
                <a:latin typeface="楷体" panose="02010609060101010101" charset="-122"/>
                <a:ea typeface="楷体" panose="02010609060101010101" charset="-122"/>
                <a:cs typeface="楷体" panose="02010609060101010101" charset="-122"/>
                <a:sym typeface="+mn-ea"/>
              </a:rPr>
              <a:t>⑧</a:t>
            </a:r>
            <a:r>
              <a:rPr lang="zh-CN" altLang="zh-CN" sz="2600" b="1" kern="100" noProof="0" dirty="0">
                <a:ln>
                  <a:noFill/>
                </a:ln>
                <a:effectLst/>
                <a:uLnTx/>
                <a:uFillTx/>
                <a:latin typeface="楷体" panose="02010609060101010101" charset="-122"/>
                <a:ea typeface="楷体" panose="02010609060101010101" charset="-122"/>
                <a:cs typeface="楷体" panose="02010609060101010101" charset="-122"/>
                <a:sym typeface="+mn-ea"/>
              </a:rPr>
              <a:t>。</a:t>
            </a:r>
            <a:r>
              <a:rPr lang="en-US" altLang="zh-CN" sz="2600" b="1" kern="100" noProof="0" dirty="0">
                <a:ln>
                  <a:noFill/>
                </a:ln>
                <a:effectLst/>
                <a:uLnTx/>
                <a:uFillTx/>
                <a:latin typeface="楷体" panose="02010609060101010101" charset="-122"/>
                <a:ea typeface="楷体" panose="02010609060101010101" charset="-122"/>
                <a:cs typeface="楷体" panose="02010609060101010101" charset="-122"/>
                <a:sym typeface="+mn-ea"/>
              </a:rPr>
              <a:t>”</a:t>
            </a:r>
            <a:endParaRPr kumimoji="0" lang="zh-CN" altLang="zh-CN" sz="2600" b="0" i="0" u="none" strike="noStrike" kern="1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endParaRPr>
          </a:p>
          <a:p>
            <a:pPr marL="0" marR="0" lvl="0" indent="0" algn="just" defTabSz="914400" rtl="0" eaLnBrk="1" fontAlgn="base" latinLnBrk="0" hangingPunct="1">
              <a:lnSpc>
                <a:spcPct val="100000"/>
              </a:lnSpc>
              <a:spcBef>
                <a:spcPct val="0"/>
              </a:spcBef>
              <a:spcAft>
                <a:spcPts val="0"/>
              </a:spcAft>
              <a:buClrTx/>
              <a:buSzTx/>
              <a:buFontTx/>
              <a:buNone/>
              <a:tabLst>
                <a:tab pos="2610485" algn="l"/>
              </a:tabLst>
              <a:defRPr/>
            </a:pPr>
            <a:r>
              <a:rPr lang="zh-CN" altLang="zh-CN" sz="2600" b="1" dirty="0">
                <a:latin typeface="Times New Roman" panose="02020603050405020304" pitchFamily="18" charset="0"/>
                <a:ea typeface="黑体" panose="02010609060101010101" pitchFamily="2" charset="-122"/>
                <a:sym typeface="+mn-ea"/>
              </a:rPr>
              <a:t>思考　阅读史料，概括中国近现代教育目标的特点，并结合时代背景对此进行分析。</a:t>
            </a:r>
            <a:endParaRPr kumimoji="0" lang="zh-CN" altLang="zh-CN" sz="2600" b="1" i="0" u="none" strike="noStrike" kern="100" cap="none" spc="0" normalizeH="0" baseline="0" noProof="0" dirty="0">
              <a:ln>
                <a:noFill/>
              </a:ln>
              <a:solidFill>
                <a:schemeClr val="tx1"/>
              </a:solidFill>
              <a:effectLst/>
              <a:uLnTx/>
              <a:uFillTx/>
              <a:latin typeface="Times New Roman" panose="02020603050405020304" pitchFamily="18" charset="0"/>
              <a:ea typeface="黑体" panose="02010609060101010101" pitchFamily="2" charset="-122"/>
              <a:cs typeface="楷体" panose="02010609060101010101" charset="-122"/>
              <a:sym typeface="+mn-ea"/>
            </a:endParaRPr>
          </a:p>
        </p:txBody>
      </p:sp>
      <p:sp>
        <p:nvSpPr>
          <p:cNvPr id="50178" name="矩形 1"/>
          <p:cNvSpPr/>
          <p:nvPr/>
        </p:nvSpPr>
        <p:spPr>
          <a:xfrm>
            <a:off x="272098" y="5562283"/>
            <a:ext cx="11647487" cy="953135"/>
          </a:xfrm>
          <a:prstGeom prst="rect">
            <a:avLst/>
          </a:prstGeom>
          <a:noFill/>
          <a:ln w="9525">
            <a:noFill/>
          </a:ln>
        </p:spPr>
        <p:txBody>
          <a:bodyPr>
            <a:spAutoFit/>
          </a:bodyPr>
          <a:p>
            <a:pPr algn="just" defTabSz="0">
              <a:lnSpc>
                <a:spcPct val="100000"/>
              </a:lnSpc>
              <a:tabLst>
                <a:tab pos="2609850" algn="l"/>
              </a:tabLst>
            </a:pPr>
            <a:r>
              <a:rPr lang="zh-CN" altLang="zh-CN" sz="2800" b="1" dirty="0">
                <a:solidFill>
                  <a:srgbClr val="FF0000"/>
                </a:solidFill>
                <a:latin typeface="微软雅黑" panose="020B0503020204020204" pitchFamily="34" charset="-122"/>
                <a:ea typeface="微软雅黑" panose="020B0503020204020204" pitchFamily="34" charset="-122"/>
                <a:cs typeface="Times New Roman" panose="02020603050405020304" pitchFamily="18" charset="0"/>
              </a:rPr>
              <a:t>特点：①将德、智、体作为人才培养的重要标准；</a:t>
            </a:r>
            <a:endParaRPr lang="zh-CN" altLang="zh-CN" sz="2800" b="1" dirty="0">
              <a:solidFill>
                <a:srgbClr val="FF0000"/>
              </a:solidFill>
              <a:latin typeface="微软雅黑" panose="020B0503020204020204" pitchFamily="34" charset="-122"/>
              <a:ea typeface="微软雅黑" panose="020B0503020204020204" pitchFamily="34" charset="-122"/>
              <a:cs typeface="Times New Roman" panose="02020603050405020304" pitchFamily="18" charset="0"/>
            </a:endParaRPr>
          </a:p>
          <a:p>
            <a:pPr algn="just" defTabSz="0">
              <a:lnSpc>
                <a:spcPct val="100000"/>
              </a:lnSpc>
              <a:tabLst>
                <a:tab pos="2609850" algn="l"/>
              </a:tabLst>
            </a:pPr>
            <a:r>
              <a:rPr lang="zh-CN" altLang="zh-CN" sz="2800" b="1" dirty="0">
                <a:solidFill>
                  <a:srgbClr val="FF0000"/>
                </a:solidFill>
                <a:latin typeface="微软雅黑" panose="020B0503020204020204" pitchFamily="34" charset="-122"/>
                <a:ea typeface="微软雅黑" panose="020B0503020204020204" pitchFamily="34" charset="-122"/>
                <a:cs typeface="Times New Roman" panose="02020603050405020304" pitchFamily="18" charset="0"/>
              </a:rPr>
              <a:t>          ②不同时代对教育目标都有所补充、发展。</a:t>
            </a:r>
            <a:endParaRPr lang="zh-CN" altLang="zh-CN" sz="2800" b="1" dirty="0">
              <a:solidFill>
                <a:srgbClr val="FF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0178"/>
                                        </p:tgtEl>
                                        <p:attrNameLst>
                                          <p:attrName>style.visibility</p:attrName>
                                        </p:attrNameLst>
                                      </p:cBhvr>
                                      <p:to>
                                        <p:strVal val="visible"/>
                                      </p:to>
                                    </p:set>
                                    <p:anim calcmode="lin" valueType="num">
                                      <p:cBhvr additive="base">
                                        <p:cTn id="7" dur="500" fill="hold"/>
                                        <p:tgtEl>
                                          <p:spTgt spid="50178"/>
                                        </p:tgtEl>
                                        <p:attrNameLst>
                                          <p:attrName>ppt_x</p:attrName>
                                        </p:attrNameLst>
                                      </p:cBhvr>
                                      <p:tavLst>
                                        <p:tav tm="0">
                                          <p:val>
                                            <p:strVal val="#ppt_x"/>
                                          </p:val>
                                        </p:tav>
                                        <p:tav tm="100000">
                                          <p:val>
                                            <p:strVal val="#ppt_x"/>
                                          </p:val>
                                        </p:tav>
                                      </p:tavLst>
                                    </p:anim>
                                    <p:anim calcmode="lin" valueType="num">
                                      <p:cBhvr additive="base">
                                        <p:cTn id="8" dur="500" fill="hold"/>
                                        <p:tgtEl>
                                          <p:spTgt spid="5017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7106" name="矩形 1"/>
          <p:cNvSpPr>
            <a:spLocks noChangeArrowheads="1"/>
          </p:cNvSpPr>
          <p:nvPr/>
        </p:nvSpPr>
        <p:spPr bwMode="auto">
          <a:xfrm>
            <a:off x="187643" y="101283"/>
            <a:ext cx="1164748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base" latinLnBrk="0" hangingPunct="1">
              <a:lnSpc>
                <a:spcPct val="150000"/>
              </a:lnSpc>
              <a:spcBef>
                <a:spcPct val="0"/>
              </a:spcBef>
              <a:spcAft>
                <a:spcPts val="0"/>
              </a:spcAft>
              <a:buClrTx/>
              <a:buSzTx/>
              <a:buFontTx/>
              <a:buNone/>
              <a:tabLst>
                <a:tab pos="261048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视角</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Courier New" panose="02070309020205020404"/>
              </a:rPr>
              <a:t>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　现代教育事业发展的特点</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p:txBody>
      </p:sp>
      <p:sp>
        <p:nvSpPr>
          <p:cNvPr id="4" name="矩形 1"/>
          <p:cNvSpPr>
            <a:spLocks noChangeArrowheads="1"/>
          </p:cNvSpPr>
          <p:nvPr/>
        </p:nvSpPr>
        <p:spPr bwMode="auto">
          <a:xfrm>
            <a:off x="187960" y="669925"/>
            <a:ext cx="11647805" cy="4154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just" defTabSz="914400" rtl="0" eaLnBrk="1" fontAlgn="base" latinLnBrk="0" hangingPunct="1">
              <a:lnSpc>
                <a:spcPct val="100000"/>
              </a:lnSpc>
              <a:spcBef>
                <a:spcPct val="0"/>
              </a:spcBef>
              <a:spcAft>
                <a:spcPts val="0"/>
              </a:spcAft>
              <a:buClrTx/>
              <a:buSzTx/>
              <a:buFontTx/>
              <a:buNone/>
              <a:tabLst>
                <a:tab pos="2610485" algn="l"/>
              </a:tabLst>
              <a:defRPr/>
            </a:pPr>
            <a:r>
              <a:rPr kumimoji="0" lang="zh-CN" altLang="zh-CN" sz="2400" b="1" i="0" u="none" strike="noStrike" kern="1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史料　严复认为：</a:t>
            </a:r>
            <a:r>
              <a:rPr kumimoji="0" lang="en-US" altLang="zh-CN" sz="2400" b="1" i="0" u="none" strike="noStrike" kern="1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a:t>
            </a:r>
            <a:r>
              <a:rPr kumimoji="0" lang="zh-CN" altLang="zh-CN" sz="2400" b="1" i="0" u="wavy" strike="noStrike" kern="1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西之教平等，故以公治众而贵自由</a:t>
            </a:r>
            <a:r>
              <a:rPr kumimoji="0" lang="en-US" altLang="zh-CN" sz="2400" b="1" i="0" u="none" strike="noStrike" kern="100" cap="none" spc="0" normalizeH="0" baseline="3000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①</a:t>
            </a:r>
            <a:r>
              <a:rPr kumimoji="0" lang="en-US" altLang="zh-CN" sz="2400" b="1" i="0" u="none" strike="noStrike" kern="1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a:t>
            </a:r>
            <a:r>
              <a:rPr kumimoji="0" lang="zh-CN" altLang="zh-CN" sz="2400" b="1" i="0" u="wavy" strike="noStrike" kern="1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讲教育者，其事常三宗：曰体育，曰智育，曰德育，三者并重</a:t>
            </a:r>
            <a:r>
              <a:rPr kumimoji="0" lang="en-US" altLang="zh-CN" sz="2400" b="1" i="0" u="none" strike="noStrike" kern="100" cap="none" spc="0" normalizeH="0" baseline="3000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②</a:t>
            </a:r>
            <a:r>
              <a:rPr kumimoji="0" lang="zh-CN" altLang="zh-CN" sz="2400" b="1" i="0" u="none" strike="noStrike" kern="1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a:t>
            </a:r>
            <a:r>
              <a:rPr kumimoji="0" lang="en-US" altLang="zh-CN" sz="2400" b="1" i="0" u="none" strike="noStrike" kern="1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a:t>
            </a:r>
            <a:endParaRPr kumimoji="0" lang="zh-CN" altLang="zh-CN" sz="2400" b="0" i="0" u="none" strike="noStrike" kern="1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endParaRPr>
          </a:p>
          <a:p>
            <a:pPr marL="0" marR="0" lvl="0" indent="0" algn="just" defTabSz="914400" rtl="0" eaLnBrk="1" fontAlgn="base" latinLnBrk="0" hangingPunct="1">
              <a:lnSpc>
                <a:spcPct val="10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1912</a:t>
            </a:r>
            <a:r>
              <a:rPr kumimoji="0" lang="zh-CN" altLang="zh-CN" sz="2400" b="1" i="0" u="none" strike="noStrike" kern="1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年，蔡元培批评清政府的教育宗旨说：</a:t>
            </a:r>
            <a:r>
              <a:rPr kumimoji="0" lang="en-US" altLang="zh-CN" sz="2400" b="1" i="0" u="none" strike="noStrike" kern="1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a:t>
            </a:r>
            <a:r>
              <a:rPr kumimoji="0" lang="zh-CN" altLang="zh-CN" sz="2400" b="1" i="0" u="wavy" strike="noStrike" kern="1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忠君与共和政体不合，尊孔与信教自由相违</a:t>
            </a:r>
            <a:r>
              <a:rPr kumimoji="0" lang="en-US" altLang="zh-CN" sz="2400" b="1" i="0" u="none" strike="noStrike" kern="100" cap="none" spc="0" normalizeH="0" baseline="3000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③</a:t>
            </a:r>
            <a:r>
              <a:rPr kumimoji="0" lang="zh-CN" altLang="zh-CN" sz="2400" b="1" i="0" u="none" strike="noStrike" kern="1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a:t>
            </a:r>
            <a:r>
              <a:rPr kumimoji="0" lang="en-US" altLang="zh-CN" sz="2400" b="1" i="0" u="none" strike="noStrike" kern="1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a:t>
            </a:r>
            <a:r>
              <a:rPr kumimoji="0" lang="zh-CN" altLang="zh-CN" sz="2400" b="1" i="0" u="none" strike="noStrike" kern="1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同年，中华民国教育部公布的《教育宗旨》规定：</a:t>
            </a:r>
            <a:r>
              <a:rPr kumimoji="0" lang="en-US" altLang="zh-CN" sz="2400" b="1" i="0" u="none" strike="noStrike" kern="1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a:t>
            </a:r>
            <a:r>
              <a:rPr kumimoji="0" lang="zh-CN" altLang="zh-CN" sz="2400" b="1" i="0" u="wavy" strike="noStrike" kern="1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注重道德教育，以实利教育，军国民教育辅之，更以美感教育完成其道德</a:t>
            </a:r>
            <a:r>
              <a:rPr kumimoji="0" lang="en-US" altLang="zh-CN" sz="2400" b="1" i="0" u="none" strike="noStrike" kern="100" cap="none" spc="0" normalizeH="0" baseline="3000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④</a:t>
            </a:r>
            <a:r>
              <a:rPr kumimoji="0" lang="zh-CN" altLang="zh-CN" sz="2400" b="1" i="0" u="none" strike="noStrike" kern="1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a:t>
            </a:r>
            <a:r>
              <a:rPr kumimoji="0" lang="en-US" altLang="zh-CN" sz="2400" b="1" i="0" u="none" strike="noStrike" kern="1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a:t>
            </a:r>
            <a:endParaRPr kumimoji="0" lang="en-US" altLang="zh-CN" sz="2400" b="1" i="0" u="none" strike="noStrike" kern="1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endParaRPr>
          </a:p>
          <a:p>
            <a:pPr marL="0" marR="0" lvl="0" indent="0" algn="just" defTabSz="914400" rtl="0" eaLnBrk="1" fontAlgn="base" latinLnBrk="0" hangingPunct="1">
              <a:lnSpc>
                <a:spcPct val="100000"/>
              </a:lnSpc>
              <a:spcBef>
                <a:spcPct val="0"/>
              </a:spcBef>
              <a:spcAft>
                <a:spcPts val="0"/>
              </a:spcAft>
              <a:buClrTx/>
              <a:buSzTx/>
              <a:buFontTx/>
              <a:buNone/>
              <a:tabLst>
                <a:tab pos="2610485" algn="l"/>
              </a:tabLst>
              <a:defRPr/>
            </a:pPr>
            <a:r>
              <a:rPr lang="en-US" altLang="zh-CN" sz="2400" b="1" kern="100" noProof="0" dirty="0">
                <a:ln>
                  <a:noFill/>
                </a:ln>
                <a:effectLst/>
                <a:uLnTx/>
                <a:uFillTx/>
                <a:latin typeface="楷体" panose="02010609060101010101" charset="-122"/>
                <a:ea typeface="楷体" panose="02010609060101010101" charset="-122"/>
                <a:cs typeface="楷体" panose="02010609060101010101" charset="-122"/>
                <a:sym typeface="+mn-ea"/>
              </a:rPr>
              <a:t>1957</a:t>
            </a:r>
            <a:r>
              <a:rPr lang="zh-CN" altLang="zh-CN" sz="2400" b="1" kern="100" noProof="0" dirty="0">
                <a:ln>
                  <a:noFill/>
                </a:ln>
                <a:effectLst/>
                <a:uLnTx/>
                <a:uFillTx/>
                <a:latin typeface="楷体" panose="02010609060101010101" charset="-122"/>
                <a:ea typeface="楷体" panose="02010609060101010101" charset="-122"/>
                <a:cs typeface="楷体" panose="02010609060101010101" charset="-122"/>
                <a:sym typeface="+mn-ea"/>
              </a:rPr>
              <a:t>年，毛泽东提出：</a:t>
            </a:r>
            <a:r>
              <a:rPr lang="en-US" altLang="zh-CN" sz="2400" b="1" kern="100" noProof="0" dirty="0">
                <a:ln>
                  <a:noFill/>
                </a:ln>
                <a:effectLst/>
                <a:uLnTx/>
                <a:uFillTx/>
                <a:latin typeface="楷体" panose="02010609060101010101" charset="-122"/>
                <a:ea typeface="楷体" panose="02010609060101010101" charset="-122"/>
                <a:cs typeface="楷体" panose="02010609060101010101" charset="-122"/>
                <a:sym typeface="+mn-ea"/>
              </a:rPr>
              <a:t>“</a:t>
            </a:r>
            <a:r>
              <a:rPr lang="zh-CN" altLang="zh-CN" sz="2400" b="1" kern="100" noProof="0" dirty="0">
                <a:ln>
                  <a:noFill/>
                </a:ln>
                <a:effectLst/>
                <a:uLnTx/>
                <a:uFillTx/>
                <a:latin typeface="楷体" panose="02010609060101010101" charset="-122"/>
                <a:ea typeface="楷体" panose="02010609060101010101" charset="-122"/>
                <a:cs typeface="楷体" panose="02010609060101010101" charset="-122"/>
                <a:sym typeface="+mn-ea"/>
              </a:rPr>
              <a:t>我们的教育方针，</a:t>
            </a:r>
            <a:r>
              <a:rPr lang="zh-CN" altLang="zh-CN" sz="2400" b="1" u="wavy" kern="100" noProof="0" dirty="0">
                <a:ln>
                  <a:noFill/>
                </a:ln>
                <a:effectLst/>
                <a:uLnTx/>
                <a:uFillTx/>
                <a:latin typeface="楷体" panose="02010609060101010101" charset="-122"/>
                <a:ea typeface="楷体" panose="02010609060101010101" charset="-122"/>
                <a:cs typeface="楷体" panose="02010609060101010101" charset="-122"/>
                <a:sym typeface="+mn-ea"/>
              </a:rPr>
              <a:t>应该使受教育者在德育、智育、体育几方面都得到发展</a:t>
            </a:r>
            <a:r>
              <a:rPr lang="en-US" altLang="zh-CN" sz="2400" b="1" kern="100" baseline="30000" noProof="0" dirty="0">
                <a:ln>
                  <a:noFill/>
                </a:ln>
                <a:effectLst/>
                <a:uLnTx/>
                <a:uFillTx/>
                <a:latin typeface="楷体" panose="02010609060101010101" charset="-122"/>
                <a:ea typeface="楷体" panose="02010609060101010101" charset="-122"/>
                <a:cs typeface="楷体" panose="02010609060101010101" charset="-122"/>
                <a:sym typeface="+mn-ea"/>
              </a:rPr>
              <a:t>⑤</a:t>
            </a:r>
            <a:r>
              <a:rPr lang="zh-CN" altLang="zh-CN" sz="2400" b="1" kern="100" noProof="0" dirty="0">
                <a:ln>
                  <a:noFill/>
                </a:ln>
                <a:effectLst/>
                <a:uLnTx/>
                <a:uFillTx/>
                <a:latin typeface="楷体" panose="02010609060101010101" charset="-122"/>
                <a:ea typeface="楷体" panose="02010609060101010101" charset="-122"/>
                <a:cs typeface="楷体" panose="02010609060101010101" charset="-122"/>
                <a:sym typeface="+mn-ea"/>
              </a:rPr>
              <a:t>，</a:t>
            </a:r>
            <a:r>
              <a:rPr lang="zh-CN" altLang="zh-CN" sz="2400" b="1" u="wavy" kern="100" noProof="0" dirty="0">
                <a:ln>
                  <a:noFill/>
                </a:ln>
                <a:effectLst/>
                <a:uLnTx/>
                <a:uFillTx/>
                <a:latin typeface="楷体" panose="02010609060101010101" charset="-122"/>
                <a:ea typeface="楷体" panose="02010609060101010101" charset="-122"/>
                <a:cs typeface="楷体" panose="02010609060101010101" charset="-122"/>
                <a:sym typeface="+mn-ea"/>
              </a:rPr>
              <a:t>成为有社会主义觉悟的有文化的劳动者</a:t>
            </a:r>
            <a:r>
              <a:rPr lang="en-US" altLang="zh-CN" sz="2400" b="1" kern="100" baseline="30000" noProof="0" dirty="0">
                <a:ln>
                  <a:noFill/>
                </a:ln>
                <a:effectLst/>
                <a:uLnTx/>
                <a:uFillTx/>
                <a:latin typeface="楷体" panose="02010609060101010101" charset="-122"/>
                <a:ea typeface="楷体" panose="02010609060101010101" charset="-122"/>
                <a:cs typeface="楷体" panose="02010609060101010101" charset="-122"/>
                <a:sym typeface="+mn-ea"/>
              </a:rPr>
              <a:t>⑥</a:t>
            </a:r>
            <a:r>
              <a:rPr lang="zh-CN" altLang="zh-CN" sz="2400" b="1" kern="100" noProof="0" dirty="0">
                <a:ln>
                  <a:noFill/>
                </a:ln>
                <a:effectLst/>
                <a:uLnTx/>
                <a:uFillTx/>
                <a:latin typeface="楷体" panose="02010609060101010101" charset="-122"/>
                <a:ea typeface="楷体" panose="02010609060101010101" charset="-122"/>
                <a:cs typeface="楷体" panose="02010609060101010101" charset="-122"/>
                <a:sym typeface="+mn-ea"/>
              </a:rPr>
              <a:t>。</a:t>
            </a:r>
            <a:r>
              <a:rPr lang="en-US" altLang="zh-CN" sz="2400" b="1" kern="100" noProof="0" dirty="0">
                <a:ln>
                  <a:noFill/>
                </a:ln>
                <a:effectLst/>
                <a:uLnTx/>
                <a:uFillTx/>
                <a:latin typeface="楷体" panose="02010609060101010101" charset="-122"/>
                <a:ea typeface="楷体" panose="02010609060101010101" charset="-122"/>
                <a:cs typeface="楷体" panose="02010609060101010101" charset="-122"/>
                <a:sym typeface="+mn-ea"/>
              </a:rPr>
              <a:t>”</a:t>
            </a:r>
            <a:endParaRPr kumimoji="0" lang="zh-CN" altLang="zh-CN" sz="2400" b="0" i="0" u="none" strike="noStrike" kern="1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endParaRPr>
          </a:p>
          <a:p>
            <a:pPr marL="0" marR="0" lvl="0" indent="0" algn="just" defTabSz="914400" rtl="0" eaLnBrk="1" fontAlgn="base" latinLnBrk="0" hangingPunct="1">
              <a:lnSpc>
                <a:spcPct val="100000"/>
              </a:lnSpc>
              <a:spcBef>
                <a:spcPct val="0"/>
              </a:spcBef>
              <a:spcAft>
                <a:spcPts val="0"/>
              </a:spcAft>
              <a:buClrTx/>
              <a:buSzTx/>
              <a:buFontTx/>
              <a:buNone/>
              <a:tabLst>
                <a:tab pos="2610485" algn="l"/>
              </a:tabLst>
              <a:defRPr/>
            </a:pPr>
            <a:r>
              <a:rPr lang="en-US" altLang="zh-CN" sz="2400" b="1" kern="100" noProof="0" dirty="0">
                <a:ln>
                  <a:noFill/>
                </a:ln>
                <a:effectLst/>
                <a:uLnTx/>
                <a:uFillTx/>
                <a:latin typeface="楷体" panose="02010609060101010101" charset="-122"/>
                <a:ea typeface="楷体" panose="02010609060101010101" charset="-122"/>
                <a:cs typeface="楷体" panose="02010609060101010101" charset="-122"/>
                <a:sym typeface="+mn-ea"/>
              </a:rPr>
              <a:t>1995</a:t>
            </a:r>
            <a:r>
              <a:rPr lang="zh-CN" altLang="zh-CN" sz="2400" b="1" kern="100" noProof="0" dirty="0">
                <a:ln>
                  <a:noFill/>
                </a:ln>
                <a:effectLst/>
                <a:uLnTx/>
                <a:uFillTx/>
                <a:latin typeface="楷体" panose="02010609060101010101" charset="-122"/>
                <a:ea typeface="楷体" panose="02010609060101010101" charset="-122"/>
                <a:cs typeface="楷体" panose="02010609060101010101" charset="-122"/>
                <a:sym typeface="+mn-ea"/>
              </a:rPr>
              <a:t>年，《中华人民共和国教育法》规定：</a:t>
            </a:r>
            <a:r>
              <a:rPr lang="en-US" altLang="zh-CN" sz="2400" b="1" kern="100" noProof="0" dirty="0">
                <a:ln>
                  <a:noFill/>
                </a:ln>
                <a:effectLst/>
                <a:uLnTx/>
                <a:uFillTx/>
                <a:latin typeface="楷体" panose="02010609060101010101" charset="-122"/>
                <a:ea typeface="楷体" panose="02010609060101010101" charset="-122"/>
                <a:cs typeface="楷体" panose="02010609060101010101" charset="-122"/>
                <a:sym typeface="+mn-ea"/>
              </a:rPr>
              <a:t>“</a:t>
            </a:r>
            <a:r>
              <a:rPr lang="zh-CN" altLang="zh-CN" sz="2400" b="1" u="wavy" kern="100" noProof="0" dirty="0">
                <a:ln>
                  <a:noFill/>
                </a:ln>
                <a:effectLst/>
                <a:uLnTx/>
                <a:uFillTx/>
                <a:latin typeface="楷体" panose="02010609060101010101" charset="-122"/>
                <a:ea typeface="楷体" panose="02010609060101010101" charset="-122"/>
                <a:cs typeface="楷体" panose="02010609060101010101" charset="-122"/>
                <a:sym typeface="+mn-ea"/>
              </a:rPr>
              <a:t>教育必须为社会主义现代化建设服务，必须与生产劳动相结合</a:t>
            </a:r>
            <a:r>
              <a:rPr lang="en-US" altLang="zh-CN" sz="2400" b="1" kern="100" baseline="30000" noProof="0" dirty="0">
                <a:ln>
                  <a:noFill/>
                </a:ln>
                <a:effectLst/>
                <a:uLnTx/>
                <a:uFillTx/>
                <a:latin typeface="楷体" panose="02010609060101010101" charset="-122"/>
                <a:ea typeface="楷体" panose="02010609060101010101" charset="-122"/>
                <a:cs typeface="楷体" panose="02010609060101010101" charset="-122"/>
                <a:sym typeface="+mn-ea"/>
              </a:rPr>
              <a:t>⑦</a:t>
            </a:r>
            <a:r>
              <a:rPr lang="zh-CN" altLang="zh-CN" sz="2400" b="1" kern="100" noProof="0" dirty="0">
                <a:ln>
                  <a:noFill/>
                </a:ln>
                <a:effectLst/>
                <a:uLnTx/>
                <a:uFillTx/>
                <a:latin typeface="楷体" panose="02010609060101010101" charset="-122"/>
                <a:ea typeface="楷体" panose="02010609060101010101" charset="-122"/>
                <a:cs typeface="楷体" panose="02010609060101010101" charset="-122"/>
                <a:sym typeface="+mn-ea"/>
              </a:rPr>
              <a:t>，</a:t>
            </a:r>
            <a:r>
              <a:rPr lang="zh-CN" altLang="zh-CN" sz="2400" b="1" u="wavy" kern="100" noProof="0" dirty="0">
                <a:ln>
                  <a:noFill/>
                </a:ln>
                <a:effectLst/>
                <a:uLnTx/>
                <a:uFillTx/>
                <a:latin typeface="楷体" panose="02010609060101010101" charset="-122"/>
                <a:ea typeface="楷体" panose="02010609060101010101" charset="-122"/>
                <a:cs typeface="楷体" panose="02010609060101010101" charset="-122"/>
                <a:sym typeface="+mn-ea"/>
              </a:rPr>
              <a:t>培养德、智、体等方面全面发展的社会主义事业的建设者和接班人</a:t>
            </a:r>
            <a:r>
              <a:rPr lang="en-US" altLang="zh-CN" sz="2400" b="1" kern="100" baseline="30000" noProof="0" dirty="0">
                <a:ln>
                  <a:noFill/>
                </a:ln>
                <a:effectLst/>
                <a:uLnTx/>
                <a:uFillTx/>
                <a:latin typeface="楷体" panose="02010609060101010101" charset="-122"/>
                <a:ea typeface="楷体" panose="02010609060101010101" charset="-122"/>
                <a:cs typeface="楷体" panose="02010609060101010101" charset="-122"/>
                <a:sym typeface="+mn-ea"/>
              </a:rPr>
              <a:t>⑧</a:t>
            </a:r>
            <a:r>
              <a:rPr lang="zh-CN" altLang="zh-CN" sz="2400" b="1" kern="100" noProof="0" dirty="0">
                <a:ln>
                  <a:noFill/>
                </a:ln>
                <a:effectLst/>
                <a:uLnTx/>
                <a:uFillTx/>
                <a:latin typeface="楷体" panose="02010609060101010101" charset="-122"/>
                <a:ea typeface="楷体" panose="02010609060101010101" charset="-122"/>
                <a:cs typeface="楷体" panose="02010609060101010101" charset="-122"/>
                <a:sym typeface="+mn-ea"/>
              </a:rPr>
              <a:t>。</a:t>
            </a:r>
            <a:r>
              <a:rPr lang="en-US" altLang="zh-CN" sz="2400" b="1" kern="100" noProof="0" dirty="0">
                <a:ln>
                  <a:noFill/>
                </a:ln>
                <a:effectLst/>
                <a:uLnTx/>
                <a:uFillTx/>
                <a:latin typeface="楷体" panose="02010609060101010101" charset="-122"/>
                <a:ea typeface="楷体" panose="02010609060101010101" charset="-122"/>
                <a:cs typeface="楷体" panose="02010609060101010101" charset="-122"/>
                <a:sym typeface="+mn-ea"/>
              </a:rPr>
              <a:t>”</a:t>
            </a:r>
            <a:endParaRPr kumimoji="0" lang="zh-CN" altLang="zh-CN" sz="2400" b="0" i="0" u="none" strike="noStrike" kern="1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endParaRPr>
          </a:p>
          <a:p>
            <a:pPr marL="0" marR="0" lvl="0" indent="0" algn="just" defTabSz="914400" rtl="0" eaLnBrk="1" fontAlgn="base" latinLnBrk="0" hangingPunct="1">
              <a:lnSpc>
                <a:spcPct val="100000"/>
              </a:lnSpc>
              <a:spcBef>
                <a:spcPct val="0"/>
              </a:spcBef>
              <a:spcAft>
                <a:spcPts val="0"/>
              </a:spcAft>
              <a:buClrTx/>
              <a:buSzTx/>
              <a:buFontTx/>
              <a:buNone/>
              <a:tabLst>
                <a:tab pos="2610485" algn="l"/>
              </a:tabLst>
              <a:defRPr/>
            </a:pPr>
            <a:r>
              <a:rPr lang="zh-CN" altLang="zh-CN" sz="2400" b="1" dirty="0">
                <a:latin typeface="Times New Roman" panose="02020603050405020304" pitchFamily="18" charset="0"/>
                <a:ea typeface="黑体" panose="02010609060101010101" pitchFamily="2" charset="-122"/>
                <a:sym typeface="+mn-ea"/>
              </a:rPr>
              <a:t>思考　阅读史料，概括中国近现代教育目标的特点，并结合时代背景对此进行分析。</a:t>
            </a:r>
            <a:endParaRPr kumimoji="0" lang="zh-CN" altLang="zh-CN" sz="2400" b="0" i="0" u="none" strike="noStrike" kern="1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endParaRPr>
          </a:p>
        </p:txBody>
      </p:sp>
      <p:sp>
        <p:nvSpPr>
          <p:cNvPr id="50178" name="矩形 1"/>
          <p:cNvSpPr/>
          <p:nvPr/>
        </p:nvSpPr>
        <p:spPr>
          <a:xfrm>
            <a:off x="272098" y="4823778"/>
            <a:ext cx="11647487" cy="1850390"/>
          </a:xfrm>
          <a:prstGeom prst="rect">
            <a:avLst/>
          </a:prstGeom>
          <a:noFill/>
          <a:ln w="9525">
            <a:noFill/>
          </a:ln>
        </p:spPr>
        <p:txBody>
          <a:bodyPr>
            <a:spAutoFit/>
          </a:bodyPr>
          <a:p>
            <a:pPr algn="just" defTabSz="0">
              <a:lnSpc>
                <a:spcPct val="110000"/>
              </a:lnSpc>
              <a:tabLst>
                <a:tab pos="2609850" algn="l"/>
              </a:tabLst>
            </a:pPr>
            <a:r>
              <a:rPr lang="zh-CN" altLang="zh-CN" sz="2600" b="1" dirty="0">
                <a:solidFill>
                  <a:srgbClr val="FF0000"/>
                </a:solidFill>
                <a:latin typeface="微软雅黑" panose="020B0503020204020204" pitchFamily="34" charset="-122"/>
                <a:ea typeface="微软雅黑" panose="020B0503020204020204" pitchFamily="34" charset="-122"/>
                <a:cs typeface="Times New Roman" panose="02020603050405020304" pitchFamily="18" charset="0"/>
              </a:rPr>
              <a:t>分析：①清末思想家提出，人才培养的标准以西方的自由、平等理念为核心，这一主张一度成为中华民国的教育宗旨。</a:t>
            </a:r>
            <a:endParaRPr lang="zh-CN" altLang="zh-CN" sz="2600" b="1" dirty="0">
              <a:solidFill>
                <a:srgbClr val="FF0000"/>
              </a:solidFill>
              <a:latin typeface="微软雅黑" panose="020B0503020204020204" pitchFamily="34" charset="-122"/>
              <a:ea typeface="微软雅黑" panose="020B0503020204020204" pitchFamily="34" charset="-122"/>
              <a:cs typeface="Times New Roman" panose="02020603050405020304" pitchFamily="18" charset="0"/>
            </a:endParaRPr>
          </a:p>
          <a:p>
            <a:pPr algn="just" defTabSz="0">
              <a:lnSpc>
                <a:spcPct val="110000"/>
              </a:lnSpc>
              <a:tabLst>
                <a:tab pos="2609850" algn="l"/>
              </a:tabLst>
            </a:pPr>
            <a:r>
              <a:rPr lang="zh-CN" altLang="zh-CN" sz="2600" b="1" dirty="0">
                <a:solidFill>
                  <a:srgbClr val="FF0000"/>
                </a:solidFill>
                <a:latin typeface="微软雅黑" panose="020B0503020204020204" pitchFamily="34" charset="-122"/>
                <a:ea typeface="微软雅黑" panose="020B0503020204020204" pitchFamily="34" charset="-122"/>
                <a:cs typeface="Times New Roman" panose="02020603050405020304" pitchFamily="18" charset="0"/>
              </a:rPr>
              <a:t>          ②新中国成立后，教育方针强调培养社会主义的劳动者；</a:t>
            </a:r>
            <a:endParaRPr lang="zh-CN" altLang="zh-CN" sz="2600" b="1" dirty="0">
              <a:solidFill>
                <a:srgbClr val="FF0000"/>
              </a:solidFill>
              <a:latin typeface="微软雅黑" panose="020B0503020204020204" pitchFamily="34" charset="-122"/>
              <a:ea typeface="微软雅黑" panose="020B0503020204020204" pitchFamily="34" charset="-122"/>
              <a:cs typeface="Times New Roman" panose="02020603050405020304" pitchFamily="18" charset="0"/>
            </a:endParaRPr>
          </a:p>
          <a:p>
            <a:pPr algn="just" defTabSz="0">
              <a:lnSpc>
                <a:spcPct val="110000"/>
              </a:lnSpc>
              <a:tabLst>
                <a:tab pos="2609850" algn="l"/>
              </a:tabLst>
            </a:pPr>
            <a:r>
              <a:rPr lang="zh-CN" altLang="zh-CN" sz="2600" b="1" dirty="0">
                <a:solidFill>
                  <a:srgbClr val="FF0000"/>
                </a:solidFill>
                <a:latin typeface="微软雅黑" panose="020B0503020204020204" pitchFamily="34" charset="-122"/>
                <a:ea typeface="微软雅黑" panose="020B0503020204020204" pitchFamily="34" charset="-122"/>
                <a:cs typeface="Times New Roman" panose="02020603050405020304" pitchFamily="18" charset="0"/>
              </a:rPr>
              <a:t>          ③改革开放后，强调培养为社会主义现代化建设服务的全面发展的人才。</a:t>
            </a:r>
            <a:endParaRPr lang="zh-CN" altLang="zh-CN" sz="2600" b="1"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0178">
                                            <p:txEl>
                                              <p:pRg st="0" end="0"/>
                                            </p:txEl>
                                          </p:spTgt>
                                        </p:tgtEl>
                                        <p:attrNameLst>
                                          <p:attrName>style.visibility</p:attrName>
                                        </p:attrNameLst>
                                      </p:cBhvr>
                                      <p:to>
                                        <p:strVal val="visible"/>
                                      </p:to>
                                    </p:set>
                                    <p:anim calcmode="lin" valueType="num">
                                      <p:cBhvr additive="base">
                                        <p:cTn id="7" dur="500" fill="hold"/>
                                        <p:tgtEl>
                                          <p:spTgt spid="5017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017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0178">
                                            <p:txEl>
                                              <p:pRg st="1" end="1"/>
                                            </p:txEl>
                                          </p:spTgt>
                                        </p:tgtEl>
                                        <p:attrNameLst>
                                          <p:attrName>style.visibility</p:attrName>
                                        </p:attrNameLst>
                                      </p:cBhvr>
                                      <p:to>
                                        <p:strVal val="visible"/>
                                      </p:to>
                                    </p:set>
                                    <p:anim calcmode="lin" valueType="num">
                                      <p:cBhvr additive="base">
                                        <p:cTn id="13" dur="500" fill="hold"/>
                                        <p:tgtEl>
                                          <p:spTgt spid="5017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017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0178">
                                            <p:txEl>
                                              <p:pRg st="2" end="2"/>
                                            </p:txEl>
                                          </p:spTgt>
                                        </p:tgtEl>
                                        <p:attrNameLst>
                                          <p:attrName>style.visibility</p:attrName>
                                        </p:attrNameLst>
                                      </p:cBhvr>
                                      <p:to>
                                        <p:strVal val="visible"/>
                                      </p:to>
                                    </p:set>
                                    <p:anim calcmode="lin" valueType="num">
                                      <p:cBhvr additive="base">
                                        <p:cTn id="19" dur="500" fill="hold"/>
                                        <p:tgtEl>
                                          <p:spTgt spid="5017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017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51202" name="矩形 1"/>
          <p:cNvSpPr>
            <a:spLocks noChangeArrowheads="1"/>
          </p:cNvSpPr>
          <p:nvPr/>
        </p:nvSpPr>
        <p:spPr bwMode="auto">
          <a:xfrm>
            <a:off x="101283" y="129540"/>
            <a:ext cx="11911013"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252095" marR="0" lvl="0" indent="-457200" algn="just" defTabSz="914400" rtl="0" eaLnBrk="1" fontAlgn="base" latinLnBrk="0" hangingPunct="1">
              <a:lnSpc>
                <a:spcPct val="100000"/>
              </a:lnSpc>
              <a:spcBef>
                <a:spcPct val="0"/>
              </a:spcBef>
              <a:spcAft>
                <a:spcPts val="0"/>
              </a:spcAft>
              <a:buClrTx/>
              <a:buSzTx/>
              <a:buFontTx/>
              <a:buNone/>
              <a:tabLst>
                <a:tab pos="261048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视角</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Courier New" panose="02070309020205020404"/>
              </a:rPr>
              <a:t>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　从图书出版角度考查新中国教育事业</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l" defTabSz="914400" rtl="0" eaLnBrk="1" fontAlgn="base" latinLnBrk="0" hangingPunct="1">
              <a:lnSpc>
                <a:spcPct val="100000"/>
              </a:lnSpc>
              <a:spcBef>
                <a:spcPct val="0"/>
              </a:spcBef>
              <a:spcAft>
                <a:spcPct val="0"/>
              </a:spcAft>
              <a:buClrTx/>
              <a:buSzTx/>
              <a:buFontTx/>
              <a:buNone/>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史料</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　</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mn-cs"/>
              </a:rPr>
              <a:t>1950—1956</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年全国图书出版统计表</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mn-cs"/>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种数：种；印数：万册</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mn-cs"/>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张</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mn-cs"/>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印张数：千印张</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mn-cs"/>
              </a:rPr>
              <a:t>]</a:t>
            </a:r>
            <a:endParaRPr kumimoji="0" lang="zh-CN" altLang="zh-CN" sz="1000" b="1" i="0" u="none" strike="noStrike" kern="1200" cap="none" spc="0" normalizeH="0" baseline="0" noProof="0" dirty="0">
              <a:ln>
                <a:noFill/>
              </a:ln>
              <a:solidFill>
                <a:schemeClr val="tx1"/>
              </a:solidFill>
              <a:effectLst/>
              <a:uLnTx/>
              <a:uFillTx/>
              <a:latin typeface="宋体" panose="02010600030101010101" pitchFamily="2" charset="-122"/>
              <a:ea typeface="黑体" panose="02010609060101010101" pitchFamily="2" charset="-122"/>
              <a:cs typeface="Courier New" panose="02070309020205020404" pitchFamily="49" charset="0"/>
            </a:endParaRPr>
          </a:p>
        </p:txBody>
      </p:sp>
      <p:graphicFrame>
        <p:nvGraphicFramePr>
          <p:cNvPr id="2" name="表格 1"/>
          <p:cNvGraphicFramePr>
            <a:graphicFrameLocks noGrp="1"/>
          </p:cNvGraphicFramePr>
          <p:nvPr>
            <p:custDataLst>
              <p:tags r:id="rId1"/>
            </p:custDataLst>
          </p:nvPr>
        </p:nvGraphicFramePr>
        <p:xfrm>
          <a:off x="328930" y="999490"/>
          <a:ext cx="11404600" cy="4114800"/>
        </p:xfrm>
        <a:graphic>
          <a:graphicData uri="http://schemas.openxmlformats.org/drawingml/2006/table">
            <a:tbl>
              <a:tblPr/>
              <a:tblGrid>
                <a:gridCol w="2138680"/>
                <a:gridCol w="2677160"/>
                <a:gridCol w="2678430"/>
                <a:gridCol w="1810385"/>
                <a:gridCol w="2099945"/>
              </a:tblGrid>
              <a:tr h="457200">
                <a:tc rowSpan="2">
                  <a:txBody>
                    <a:bodyPr/>
                    <a:lstStyle/>
                    <a:p>
                      <a:pPr marL="0" marR="0" lvl="0" indent="0" algn="ctr" defTabSz="914400" rtl="0" eaLnBrk="1" fontAlgn="base" latinLnBrk="0" hangingPunct="1">
                        <a:lnSpc>
                          <a:spcPct val="150000"/>
                        </a:lnSpc>
                        <a:spcBef>
                          <a:spcPct val="0"/>
                        </a:spcBef>
                        <a:spcAft>
                          <a:spcPct val="0"/>
                        </a:spcAft>
                        <a:buClrTx/>
                        <a:buSzTx/>
                        <a:buFontTx/>
                        <a:buNone/>
                        <a:tabLst>
                          <a:tab pos="2609850" algn="l"/>
                        </a:tabLst>
                      </a:pPr>
                      <a:r>
                        <a:rPr kumimoji="0" lang="zh-CN" sz="2000" b="1" i="0" u="none" strike="noStrike" cap="none" normalizeH="0" baseline="0" dirty="0" smtClean="0">
                          <a:ln>
                            <a:noFill/>
                          </a:ln>
                          <a:solidFill>
                            <a:schemeClr val="tx1"/>
                          </a:solidFill>
                          <a:effectLst/>
                          <a:latin typeface="Times New Roman" panose="02020603050405020304" pitchFamily="18" charset="0"/>
                          <a:ea typeface="楷体_GB2312" pitchFamily="49" charset="-122"/>
                          <a:cs typeface="Times New Roman" panose="02020603050405020304" pitchFamily="18" charset="0"/>
                        </a:rPr>
                        <a:t>年份</a:t>
                      </a:r>
                      <a:endParaRPr kumimoji="0" lang="zh-CN" sz="2000" b="1" i="0" u="none" strike="noStrike" cap="none" normalizeH="0" baseline="0" dirty="0" smtClean="0">
                        <a:ln>
                          <a:noFill/>
                        </a:ln>
                        <a:solidFill>
                          <a:schemeClr val="tx1"/>
                        </a:solidFill>
                        <a:effectLst/>
                        <a:latin typeface="Times New Roman" panose="02020603050405020304" pitchFamily="18" charset="0"/>
                        <a:ea typeface="楷体_GB2312" pitchFamily="49" charset="-122"/>
                        <a:cs typeface="Times New Roman" panose="02020603050405020304" pitchFamily="18" charset="0"/>
                      </a:endParaRPr>
                    </a:p>
                  </a:txBody>
                  <a:tcPr marL="23649" marR="2364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50000"/>
                        </a:lnSpc>
                        <a:spcBef>
                          <a:spcPct val="0"/>
                        </a:spcBef>
                        <a:spcAft>
                          <a:spcPct val="0"/>
                        </a:spcAft>
                        <a:buClrTx/>
                        <a:buSzTx/>
                        <a:buFontTx/>
                        <a:buNone/>
                        <a:tabLst>
                          <a:tab pos="2609850" algn="l"/>
                        </a:tabLst>
                      </a:pPr>
                      <a:r>
                        <a:rPr kumimoji="0" 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Times New Roman" panose="02020603050405020304" pitchFamily="18" charset="0"/>
                        </a:rPr>
                        <a:t>种数</a:t>
                      </a:r>
                      <a:endParaRPr kumimoji="0" 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Times New Roman" panose="02020603050405020304" pitchFamily="18" charset="0"/>
                      </a:endParaRPr>
                    </a:p>
                  </a:txBody>
                  <a:tcPr marL="23649" marR="2364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rowSpan="2">
                  <a:txBody>
                    <a:bodyPr/>
                    <a:lstStyle/>
                    <a:p>
                      <a:pPr marL="0" marR="0" lvl="0" indent="0" algn="ctr" defTabSz="914400" rtl="0" eaLnBrk="1" fontAlgn="base" latinLnBrk="0" hangingPunct="1">
                        <a:lnSpc>
                          <a:spcPct val="150000"/>
                        </a:lnSpc>
                        <a:spcBef>
                          <a:spcPct val="0"/>
                        </a:spcBef>
                        <a:spcAft>
                          <a:spcPct val="0"/>
                        </a:spcAft>
                        <a:buClrTx/>
                        <a:buSzTx/>
                        <a:buFontTx/>
                        <a:buNone/>
                        <a:tabLst>
                          <a:tab pos="2609850" algn="l"/>
                        </a:tabLst>
                      </a:pPr>
                      <a:r>
                        <a:rPr kumimoji="0" lang="zh-CN" sz="2000" b="1" i="0" u="none" strike="noStrike" cap="none" normalizeH="0" baseline="0" dirty="0" smtClean="0">
                          <a:ln>
                            <a:noFill/>
                          </a:ln>
                          <a:solidFill>
                            <a:schemeClr val="tx1"/>
                          </a:solidFill>
                          <a:effectLst/>
                          <a:latin typeface="Times New Roman" panose="02020603050405020304" pitchFamily="18" charset="0"/>
                          <a:ea typeface="楷体_GB2312" pitchFamily="49" charset="-122"/>
                          <a:cs typeface="Times New Roman" panose="02020603050405020304" pitchFamily="18" charset="0"/>
                        </a:rPr>
                        <a:t>印数</a:t>
                      </a:r>
                      <a:endParaRPr kumimoji="0" lang="zh-CN" sz="2000" b="1" i="0" u="none" strike="noStrike" cap="none" normalizeH="0" baseline="0" dirty="0" smtClean="0">
                        <a:ln>
                          <a:noFill/>
                        </a:ln>
                        <a:solidFill>
                          <a:schemeClr val="tx1"/>
                        </a:solidFill>
                        <a:effectLst/>
                        <a:latin typeface="Times New Roman" panose="02020603050405020304" pitchFamily="18" charset="0"/>
                        <a:ea typeface="楷体_GB2312" pitchFamily="49" charset="-122"/>
                        <a:cs typeface="Times New Roman" panose="02020603050405020304" pitchFamily="18" charset="0"/>
                      </a:endParaRPr>
                    </a:p>
                  </a:txBody>
                  <a:tcPr marL="23649" marR="2364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ase" latinLnBrk="0" hangingPunct="1">
                        <a:lnSpc>
                          <a:spcPct val="150000"/>
                        </a:lnSpc>
                        <a:spcBef>
                          <a:spcPct val="0"/>
                        </a:spcBef>
                        <a:spcAft>
                          <a:spcPct val="0"/>
                        </a:spcAft>
                        <a:buClrTx/>
                        <a:buSzTx/>
                        <a:buFontTx/>
                        <a:buNone/>
                        <a:tabLst>
                          <a:tab pos="2609850" algn="l"/>
                        </a:tabLst>
                      </a:pPr>
                      <a:r>
                        <a:rPr kumimoji="0" 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Times New Roman" panose="02020603050405020304" pitchFamily="18" charset="0"/>
                        </a:rPr>
                        <a:t>印张数</a:t>
                      </a:r>
                      <a:endParaRPr kumimoji="0" 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Times New Roman" panose="02020603050405020304" pitchFamily="18" charset="0"/>
                      </a:endParaRPr>
                    </a:p>
                  </a:txBody>
                  <a:tcPr marL="23649" marR="2364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57200">
                <a:tc vMerge="1">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2609850" algn="l"/>
                        </a:tabLst>
                      </a:pPr>
                      <a:r>
                        <a:rPr kumimoji="0" 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Times New Roman" panose="02020603050405020304" pitchFamily="18" charset="0"/>
                        </a:rPr>
                        <a:t>合计</a:t>
                      </a:r>
                      <a:endParaRPr kumimoji="0" 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Times New Roman" panose="02020603050405020304" pitchFamily="18" charset="0"/>
                      </a:endParaRPr>
                    </a:p>
                  </a:txBody>
                  <a:tcPr marL="23649" marR="2364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2609850" algn="l"/>
                        </a:tabLst>
                      </a:pPr>
                      <a:r>
                        <a:rPr kumimoji="0" 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Times New Roman" panose="02020603050405020304" pitchFamily="18" charset="0"/>
                        </a:rPr>
                        <a:t>其中：新出</a:t>
                      </a:r>
                      <a:endParaRPr kumimoji="0" 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Times New Roman" panose="02020603050405020304" pitchFamily="18" charset="0"/>
                      </a:endParaRPr>
                    </a:p>
                  </a:txBody>
                  <a:tcPr marL="23649" marR="2364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cPr/>
                </a:tc>
                <a:tc vMerge="1">
                  <a:tcPr/>
                </a:tc>
              </a:tr>
              <a:tr h="457200">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2609850" algn="l"/>
                        </a:tabLst>
                      </a:pPr>
                      <a:r>
                        <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rPr>
                        <a:t>1950</a:t>
                      </a:r>
                      <a:endPar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endParaRPr>
                    </a:p>
                  </a:txBody>
                  <a:tcPr marL="23649" marR="2364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2609850" algn="l"/>
                        </a:tabLst>
                      </a:pPr>
                      <a:r>
                        <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rPr>
                        <a:t>12 153</a:t>
                      </a:r>
                      <a:endPar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endParaRPr>
                    </a:p>
                  </a:txBody>
                  <a:tcPr marL="23649" marR="2364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2609850" algn="l"/>
                        </a:tabLst>
                      </a:pPr>
                      <a:r>
                        <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rPr>
                        <a:t>7 049</a:t>
                      </a:r>
                      <a:endPar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endParaRPr>
                    </a:p>
                  </a:txBody>
                  <a:tcPr marL="23649" marR="2364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2609850" algn="l"/>
                        </a:tabLst>
                      </a:pPr>
                      <a:r>
                        <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rPr>
                        <a:t>27 463</a:t>
                      </a:r>
                      <a:endPar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endParaRPr>
                    </a:p>
                  </a:txBody>
                  <a:tcPr marL="23649" marR="2364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2609850" algn="l"/>
                        </a:tabLst>
                      </a:pPr>
                      <a:r>
                        <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rPr>
                        <a:t>590 988</a:t>
                      </a:r>
                      <a:endPar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endParaRPr>
                    </a:p>
                  </a:txBody>
                  <a:tcPr marL="23649" marR="2364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57200">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2609850" algn="l"/>
                        </a:tabLst>
                      </a:pPr>
                      <a:r>
                        <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rPr>
                        <a:t>1951</a:t>
                      </a:r>
                      <a:endPar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endParaRPr>
                    </a:p>
                  </a:txBody>
                  <a:tcPr marL="23649" marR="2364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2609850" algn="l"/>
                        </a:tabLst>
                      </a:pPr>
                      <a:r>
                        <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rPr>
                        <a:t>18 300</a:t>
                      </a:r>
                      <a:endPar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endParaRPr>
                    </a:p>
                  </a:txBody>
                  <a:tcPr marL="23649" marR="2364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2609850" algn="l"/>
                        </a:tabLst>
                      </a:pPr>
                      <a:r>
                        <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rPr>
                        <a:t>13 725</a:t>
                      </a:r>
                      <a:endPar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endParaRPr>
                    </a:p>
                  </a:txBody>
                  <a:tcPr marL="23649" marR="2364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2609850" algn="l"/>
                        </a:tabLst>
                      </a:pPr>
                      <a:r>
                        <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rPr>
                        <a:t>70 330</a:t>
                      </a:r>
                      <a:endPar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endParaRPr>
                    </a:p>
                  </a:txBody>
                  <a:tcPr marL="23649" marR="2364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2609850" algn="l"/>
                        </a:tabLst>
                      </a:pPr>
                      <a:r>
                        <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rPr>
                        <a:t>1 262 586</a:t>
                      </a:r>
                      <a:endPar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endParaRPr>
                    </a:p>
                  </a:txBody>
                  <a:tcPr marL="23649" marR="2364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57200">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2609850" algn="l"/>
                        </a:tabLst>
                      </a:pPr>
                      <a:r>
                        <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rPr>
                        <a:t>1952</a:t>
                      </a:r>
                      <a:endPar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endParaRPr>
                    </a:p>
                  </a:txBody>
                  <a:tcPr marL="23649" marR="2364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2609850" algn="l"/>
                        </a:tabLst>
                      </a:pPr>
                      <a:r>
                        <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rPr>
                        <a:t>13 692</a:t>
                      </a:r>
                      <a:endPar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endParaRPr>
                    </a:p>
                  </a:txBody>
                  <a:tcPr marL="23649" marR="2364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2609850" algn="l"/>
                        </a:tabLst>
                      </a:pPr>
                      <a:r>
                        <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rPr>
                        <a:t>7 940</a:t>
                      </a:r>
                      <a:endPar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endParaRPr>
                    </a:p>
                  </a:txBody>
                  <a:tcPr marL="23649" marR="2364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2609850" algn="l"/>
                        </a:tabLst>
                      </a:pPr>
                      <a:r>
                        <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rPr>
                        <a:t>78 566</a:t>
                      </a:r>
                      <a:endPar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endParaRPr>
                    </a:p>
                  </a:txBody>
                  <a:tcPr marL="23649" marR="2364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2609850" algn="l"/>
                        </a:tabLst>
                      </a:pPr>
                      <a:r>
                        <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rPr>
                        <a:t>1 698 351</a:t>
                      </a:r>
                      <a:endPar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endParaRPr>
                    </a:p>
                  </a:txBody>
                  <a:tcPr marL="23649" marR="2364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57200">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2609850" algn="l"/>
                        </a:tabLst>
                      </a:pPr>
                      <a:r>
                        <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rPr>
                        <a:t>1953</a:t>
                      </a:r>
                      <a:endPar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endParaRPr>
                    </a:p>
                  </a:txBody>
                  <a:tcPr marL="23649" marR="2364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2609850" algn="l"/>
                        </a:tabLst>
                      </a:pPr>
                      <a:r>
                        <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rPr>
                        <a:t>17 819</a:t>
                      </a:r>
                      <a:endPar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endParaRPr>
                    </a:p>
                  </a:txBody>
                  <a:tcPr marL="23649" marR="2364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2609850" algn="l"/>
                        </a:tabLst>
                      </a:pPr>
                      <a:r>
                        <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rPr>
                        <a:t>9 925</a:t>
                      </a:r>
                      <a:endPar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endParaRPr>
                    </a:p>
                  </a:txBody>
                  <a:tcPr marL="23649" marR="2364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2609850" algn="l"/>
                        </a:tabLst>
                      </a:pPr>
                      <a:r>
                        <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rPr>
                        <a:t>75 421</a:t>
                      </a:r>
                      <a:endPar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endParaRPr>
                    </a:p>
                  </a:txBody>
                  <a:tcPr marL="23649" marR="2364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2609850" algn="l"/>
                        </a:tabLst>
                      </a:pPr>
                      <a:r>
                        <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rPr>
                        <a:t>2 134 347</a:t>
                      </a:r>
                      <a:endPar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endParaRPr>
                    </a:p>
                  </a:txBody>
                  <a:tcPr marL="23649" marR="2364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57200">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2609850" algn="l"/>
                        </a:tabLst>
                      </a:pPr>
                      <a:r>
                        <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rPr>
                        <a:t>1954</a:t>
                      </a:r>
                      <a:endPar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endParaRPr>
                    </a:p>
                  </a:txBody>
                  <a:tcPr marL="23649" marR="2364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2609850" algn="l"/>
                        </a:tabLst>
                      </a:pPr>
                      <a:r>
                        <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rPr>
                        <a:t>17 760</a:t>
                      </a:r>
                      <a:endPar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endParaRPr>
                    </a:p>
                  </a:txBody>
                  <a:tcPr marL="23649" marR="2364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2609850" algn="l"/>
                        </a:tabLst>
                      </a:pPr>
                      <a:r>
                        <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rPr>
                        <a:t>10 685</a:t>
                      </a:r>
                      <a:endPar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endParaRPr>
                    </a:p>
                  </a:txBody>
                  <a:tcPr marL="23649" marR="2364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2609850" algn="l"/>
                        </a:tabLst>
                      </a:pPr>
                      <a:r>
                        <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rPr>
                        <a:t>93 913</a:t>
                      </a:r>
                      <a:endPar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endParaRPr>
                    </a:p>
                  </a:txBody>
                  <a:tcPr marL="23649" marR="2364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2609850" algn="l"/>
                        </a:tabLst>
                      </a:pPr>
                      <a:r>
                        <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rPr>
                        <a:t>2 509 035</a:t>
                      </a:r>
                      <a:endPar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endParaRPr>
                    </a:p>
                  </a:txBody>
                  <a:tcPr marL="23649" marR="2364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57200">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2609850" algn="l"/>
                        </a:tabLst>
                      </a:pPr>
                      <a:r>
                        <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rPr>
                        <a:t>1955</a:t>
                      </a:r>
                      <a:endPar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endParaRPr>
                    </a:p>
                  </a:txBody>
                  <a:tcPr marL="23649" marR="2364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2609850" algn="l"/>
                        </a:tabLst>
                      </a:pPr>
                      <a:r>
                        <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rPr>
                        <a:t>21 071</a:t>
                      </a:r>
                      <a:endPar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endParaRPr>
                    </a:p>
                  </a:txBody>
                  <a:tcPr marL="23649" marR="2364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2609850" algn="l"/>
                        </a:tabLst>
                      </a:pPr>
                      <a:r>
                        <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rPr>
                        <a:t>13 187</a:t>
                      </a:r>
                      <a:endPar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endParaRPr>
                    </a:p>
                  </a:txBody>
                  <a:tcPr marL="23649" marR="2364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2609850" algn="l"/>
                        </a:tabLst>
                      </a:pPr>
                      <a:r>
                        <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rPr>
                        <a:t>107 914</a:t>
                      </a:r>
                      <a:endPar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endParaRPr>
                    </a:p>
                  </a:txBody>
                  <a:tcPr marL="23649" marR="2364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2609850" algn="l"/>
                        </a:tabLst>
                      </a:pPr>
                      <a:r>
                        <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rPr>
                        <a:t>2 798 277</a:t>
                      </a:r>
                      <a:endPar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endParaRPr>
                    </a:p>
                  </a:txBody>
                  <a:tcPr marL="23649" marR="2364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57200">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2609850" algn="l"/>
                        </a:tabLst>
                      </a:pPr>
                      <a:r>
                        <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rPr>
                        <a:t>1956</a:t>
                      </a:r>
                      <a:endPar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endParaRPr>
                    </a:p>
                  </a:txBody>
                  <a:tcPr marL="23649" marR="2364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2609850" algn="l"/>
                        </a:tabLst>
                      </a:pPr>
                      <a:r>
                        <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rPr>
                        <a:t>28 773</a:t>
                      </a:r>
                      <a:endPar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endParaRPr>
                    </a:p>
                  </a:txBody>
                  <a:tcPr marL="23649" marR="2364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2609850" algn="l"/>
                        </a:tabLst>
                      </a:pPr>
                      <a:r>
                        <a:rPr kumimoji="0" lang="en-US" altLang="zh-CN" sz="2000" b="1" i="0" u="none" strike="noStrike" cap="none" normalizeH="0" baseline="0" dirty="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rPr>
                        <a:t>18 804</a:t>
                      </a:r>
                      <a:endParaRPr kumimoji="0" lang="en-US" altLang="zh-CN" sz="2000" b="1" i="0" u="none" strike="noStrike" cap="none" normalizeH="0" baseline="0" dirty="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endParaRPr>
                    </a:p>
                  </a:txBody>
                  <a:tcPr marL="23649" marR="2364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2609850" algn="l"/>
                        </a:tabLst>
                      </a:pPr>
                      <a:r>
                        <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rPr>
                        <a:t>178 437</a:t>
                      </a:r>
                      <a:endParaRPr kumimoji="0" lang="en-US" altLang="zh-CN" sz="20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endParaRPr>
                    </a:p>
                  </a:txBody>
                  <a:tcPr marL="23649" marR="2364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2609850" algn="l"/>
                        </a:tabLst>
                      </a:pPr>
                      <a:r>
                        <a:rPr kumimoji="0" lang="en-US" altLang="zh-CN" sz="2000" b="1" i="0" u="none" strike="noStrike" cap="none" normalizeH="0" baseline="0" dirty="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rPr>
                        <a:t>4 316 681</a:t>
                      </a:r>
                      <a:endParaRPr kumimoji="0" lang="en-US" altLang="zh-CN" sz="2000" b="1" i="0" u="none" strike="noStrike" cap="none" normalizeH="0" baseline="0" dirty="0" smtClean="0">
                        <a:ln>
                          <a:noFill/>
                        </a:ln>
                        <a:solidFill>
                          <a:schemeClr val="tx1"/>
                        </a:solidFill>
                        <a:effectLst/>
                        <a:latin typeface="Times New Roman" panose="02020603050405020304" pitchFamily="18" charset="0"/>
                        <a:ea typeface="楷体_GB2312" pitchFamily="49" charset="-122"/>
                        <a:cs typeface="Courier New" panose="02070309020205020404" pitchFamily="49" charset="0"/>
                      </a:endParaRPr>
                    </a:p>
                  </a:txBody>
                  <a:tcPr marL="23649" marR="2364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4" name="矩形 1"/>
          <p:cNvSpPr>
            <a:spLocks noChangeArrowheads="1"/>
          </p:cNvSpPr>
          <p:nvPr/>
        </p:nvSpPr>
        <p:spPr bwMode="auto">
          <a:xfrm>
            <a:off x="264795" y="5272405"/>
            <a:ext cx="11468735" cy="1198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r" defTabSz="914400" rtl="0" eaLnBrk="1" fontAlgn="base" latinLnBrk="0" hangingPunct="1">
              <a:lnSpc>
                <a:spcPct val="10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据彭俊玲、曾辉《从版本图书看中国五十年代的图书出版业》整理</a:t>
            </a:r>
            <a:endPar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endParaRPr>
          </a:p>
          <a:p>
            <a:pPr marL="0" marR="0" lvl="0" indent="0" algn="l" defTabSz="914400" rtl="0" eaLnBrk="1" fontAlgn="base" latinLnBrk="0" hangingPunct="1">
              <a:lnSpc>
                <a:spcPct val="100000"/>
              </a:lnSpc>
              <a:spcBef>
                <a:spcPct val="0"/>
              </a:spcBef>
              <a:spcAft>
                <a:spcPts val="0"/>
              </a:spcAft>
              <a:buClrTx/>
              <a:buSzTx/>
              <a:buFontTx/>
              <a:buNone/>
              <a:tabLst>
                <a:tab pos="2610485" algn="l"/>
              </a:tabLst>
              <a:defRPr/>
            </a:pPr>
            <a:r>
              <a:rPr lang="zh-CN" altLang="zh-CN" sz="2400" b="1" kern="100" noProof="0" dirty="0">
                <a:ln>
                  <a:noFill/>
                </a:ln>
                <a:effectLst/>
                <a:uLnTx/>
                <a:uFillTx/>
                <a:latin typeface="微软雅黑" panose="020B0503020204020204" pitchFamily="34" charset="-122"/>
                <a:ea typeface="微软雅黑" panose="020B0503020204020204" pitchFamily="34" charset="-122"/>
                <a:cs typeface="Times New Roman" panose="02020603050405020304"/>
                <a:sym typeface="+mn-ea"/>
              </a:rPr>
              <a:t>思考　根据史料，指出新中国成立初期图书出版发展的总体趋势，并分析这一趋势出现的原因。</a:t>
            </a:r>
            <a:endParaRPr kumimoji="0" lang="zh-CN" altLang="zh-CN" sz="2400" b="1" i="0" u="none" strike="noStrike" kern="10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Times New Roman" panose="02020603050405020304"/>
              <a:sym typeface="+mn-ea"/>
            </a:endParaRPr>
          </a:p>
        </p:txBody>
      </p:sp>
      <p:sp>
        <p:nvSpPr>
          <p:cNvPr id="52226" name="矩形 1"/>
          <p:cNvSpPr txBox="1">
            <a:spLocks noChangeArrowheads="1"/>
          </p:cNvSpPr>
          <p:nvPr/>
        </p:nvSpPr>
        <p:spPr bwMode="auto">
          <a:xfrm>
            <a:off x="264478" y="4132898"/>
            <a:ext cx="11647488" cy="2503170"/>
          </a:xfrm>
          <a:prstGeom prst="rect">
            <a:avLst/>
          </a:prstGeom>
          <a:solidFill>
            <a:schemeClr val="accent2">
              <a:lumMod val="20000"/>
              <a:lumOff val="80000"/>
            </a:schemeClr>
          </a:solidFill>
          <a:ln w="9525">
            <a:noFill/>
          </a:ln>
        </p:spPr>
        <p:txBody>
          <a:bodyPr wrap="square">
            <a:spAutoFit/>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algn="l">
              <a:lnSpc>
                <a:spcPct val="100000"/>
              </a:lnSpc>
              <a:buClrTx/>
              <a:buSzTx/>
              <a:buNone/>
            </a:pPr>
            <a:r>
              <a:rPr lang="zh-CN" altLang="en-US" sz="28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趋势：上升。</a:t>
            </a:r>
            <a:endParaRPr lang="zh-CN" altLang="en-US" sz="28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0" lvl="0" algn="l">
              <a:lnSpc>
                <a:spcPct val="100000"/>
              </a:lnSpc>
              <a:buClrTx/>
              <a:buSzTx/>
              <a:buNone/>
            </a:pPr>
            <a:r>
              <a:rPr lang="zh-CN" altLang="en-US" sz="28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原因：①新中国的民主政治建设，</a:t>
            </a:r>
            <a:r>
              <a:rPr lang="zh-CN" altLang="en-US" sz="28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a:t>
            </a:r>
            <a:r>
              <a:rPr lang="zh-CN" altLang="en-US" sz="28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双百</a:t>
            </a:r>
            <a:r>
              <a:rPr lang="zh-CN" altLang="en-US" sz="28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a:t>
            </a:r>
            <a:r>
              <a:rPr lang="zh-CN" altLang="en-US" sz="28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方针的提出，提供了宽松的社会环境；</a:t>
            </a:r>
            <a:endParaRPr lang="zh-CN" altLang="en-US" sz="28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0" lvl="0" algn="l">
              <a:lnSpc>
                <a:spcPct val="100000"/>
              </a:lnSpc>
              <a:buClrTx/>
              <a:buSzTx/>
              <a:buNone/>
            </a:pPr>
            <a:r>
              <a:rPr lang="zh-CN" altLang="en-US" sz="28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②国民经济的恢复与发展，创造了物质条件；</a:t>
            </a:r>
            <a:endParaRPr lang="zh-CN" altLang="en-US" sz="28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0" lvl="0" algn="l">
              <a:lnSpc>
                <a:spcPct val="100000"/>
              </a:lnSpc>
              <a:buClrTx/>
              <a:buSzTx/>
              <a:buNone/>
            </a:pPr>
            <a:r>
              <a:rPr lang="zh-CN" altLang="en-US" sz="28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③文化教育的发展，提供了群众基础。</a:t>
            </a:r>
            <a:endParaRPr lang="zh-CN" altLang="en-US" sz="28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2226"/>
                                        </p:tgtEl>
                                        <p:attrNameLst>
                                          <p:attrName>style.visibility</p:attrName>
                                        </p:attrNameLst>
                                      </p:cBhvr>
                                      <p:to>
                                        <p:strVal val="visible"/>
                                      </p:to>
                                    </p:set>
                                    <p:anim calcmode="lin" valueType="num">
                                      <p:cBhvr additive="base">
                                        <p:cTn id="7" dur="500" fill="hold"/>
                                        <p:tgtEl>
                                          <p:spTgt spid="52226"/>
                                        </p:tgtEl>
                                        <p:attrNameLst>
                                          <p:attrName>ppt_x</p:attrName>
                                        </p:attrNameLst>
                                      </p:cBhvr>
                                      <p:tavLst>
                                        <p:tav tm="0">
                                          <p:val>
                                            <p:strVal val="#ppt_x"/>
                                          </p:val>
                                        </p:tav>
                                        <p:tav tm="100000">
                                          <p:val>
                                            <p:strVal val="#ppt_x"/>
                                          </p:val>
                                        </p:tav>
                                      </p:tavLst>
                                    </p:anim>
                                    <p:anim calcmode="lin" valueType="num">
                                      <p:cBhvr additive="base">
                                        <p:cTn id="8" dur="500" fill="hold"/>
                                        <p:tgtEl>
                                          <p:spTgt spid="522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58445" y="154305"/>
            <a:ext cx="11671935" cy="6208395"/>
          </a:xfrm>
          <a:prstGeom prst="rect">
            <a:avLst/>
          </a:prstGeom>
        </p:spPr>
        <p:txBody>
          <a:bodyPr wrap="square">
            <a:spAutoFit/>
          </a:bodyPr>
          <a:lstStyle/>
          <a:p>
            <a:pPr lvl="0" algn="just">
              <a:lnSpc>
                <a:spcPct val="170000"/>
              </a:lnSpc>
            </a:pPr>
            <a:r>
              <a:rPr lang="en-US" altLang="zh-CN" sz="26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en-US" sz="26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命题视角</a:t>
            </a:r>
            <a:r>
              <a:rPr lang="en-US" altLang="zh-CN" sz="26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6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　</a:t>
            </a:r>
            <a:r>
              <a:rPr lang="zh-CN" altLang="en-US" sz="2600" b="1" kern="100" dirty="0">
                <a:solidFill>
                  <a:srgbClr val="0070C0"/>
                </a:solidFill>
                <a:latin typeface="微软雅黑" panose="020B0503020204020204" pitchFamily="34" charset="-122"/>
                <a:ea typeface="微软雅黑" panose="020B0503020204020204" pitchFamily="34" charset="-122"/>
                <a:cs typeface="Times New Roman" panose="02020603050405020304" pitchFamily="18" charset="0"/>
              </a:rPr>
              <a:t>新中国教育的时代特征</a:t>
            </a:r>
            <a:endParaRPr lang="en-US" altLang="zh-CN" sz="26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endParaRPr>
          </a:p>
          <a:p>
            <a:pPr algn="just">
              <a:lnSpc>
                <a:spcPct val="170000"/>
              </a:lnSpc>
              <a:spcAft>
                <a:spcPts val="0"/>
              </a:spcAft>
            </a:pPr>
            <a:r>
              <a:rPr lang="en-US" altLang="zh-CN" sz="2600" kern="100" dirty="0">
                <a:latin typeface="Times New Roman" panose="02020603050405020304" pitchFamily="18" charset="0"/>
                <a:ea typeface="楷体_GB2312" pitchFamily="49" charset="-122"/>
                <a:cs typeface="Courier New" panose="02070309020205020404" pitchFamily="49" charset="0"/>
              </a:rPr>
              <a:t>(2013·</a:t>
            </a:r>
            <a:r>
              <a:rPr lang="zh-CN" altLang="zh-CN" sz="2600" kern="100" dirty="0">
                <a:latin typeface="Times New Roman" panose="02020603050405020304" pitchFamily="18" charset="0"/>
                <a:ea typeface="楷体_GB2312" pitchFamily="49" charset="-122"/>
                <a:cs typeface="Times New Roman" panose="02020603050405020304" pitchFamily="18" charset="0"/>
              </a:rPr>
              <a:t>课标全国</a:t>
            </a:r>
            <a:r>
              <a:rPr lang="zh-CN" altLang="zh-CN" sz="2600" kern="100" dirty="0">
                <a:latin typeface="宋体" panose="02010600030101010101" pitchFamily="2" charset="-122"/>
                <a:ea typeface="宋体" panose="02010600030101010101" pitchFamily="2" charset="-122"/>
                <a:cs typeface="宋体" panose="02010600030101010101" pitchFamily="2" charset="-122"/>
              </a:rPr>
              <a:t>Ⅱ</a:t>
            </a:r>
            <a:r>
              <a:rPr lang="zh-CN" altLang="zh-CN" sz="2600" kern="100" dirty="0">
                <a:latin typeface="Times New Roman" panose="02020603050405020304" pitchFamily="18" charset="0"/>
                <a:ea typeface="宋体" panose="02010600030101010101" pitchFamily="2" charset="-122"/>
                <a:cs typeface="Times New Roman" panose="02020603050405020304" pitchFamily="18" charset="0"/>
              </a:rPr>
              <a:t>，</a:t>
            </a:r>
            <a:r>
              <a:rPr lang="en-US" altLang="zh-CN" sz="2600" kern="100" dirty="0">
                <a:latin typeface="Times New Roman" panose="02020603050405020304" pitchFamily="18" charset="0"/>
                <a:ea typeface="宋体" panose="02010600030101010101" pitchFamily="2" charset="-122"/>
                <a:cs typeface="Courier New" panose="02070309020205020404" pitchFamily="49" charset="0"/>
              </a:rPr>
              <a:t>31</a:t>
            </a:r>
            <a:r>
              <a:rPr lang="en-US" altLang="zh-CN" sz="2600" kern="100" dirty="0">
                <a:latin typeface="Times New Roman" panose="02020603050405020304" pitchFamily="18" charset="0"/>
                <a:ea typeface="微软雅黑" panose="020B0503020204020204" pitchFamily="34" charset="-122"/>
                <a:cs typeface="Courier New" panose="02070309020205020404" pitchFamily="49" charset="0"/>
              </a:rPr>
              <a:t>)</a:t>
            </a:r>
            <a:r>
              <a:rPr lang="zh-CN" altLang="zh-CN" sz="2600" kern="100" dirty="0">
                <a:latin typeface="Times New Roman" panose="02020603050405020304" pitchFamily="18" charset="0"/>
                <a:ea typeface="微软雅黑" panose="020B0503020204020204" pitchFamily="34" charset="-122"/>
                <a:cs typeface="Times New Roman" panose="02020603050405020304" pitchFamily="18" charset="0"/>
              </a:rPr>
              <a:t>新中国成立之初，</a:t>
            </a:r>
            <a:r>
              <a:rPr lang="zh-CN" altLang="zh-CN" sz="2600" b="1" kern="100" dirty="0">
                <a:solidFill>
                  <a:srgbClr val="FF0000"/>
                </a:solidFill>
                <a:latin typeface="Times New Roman" panose="02020603050405020304" pitchFamily="18" charset="0"/>
                <a:ea typeface="微软雅黑" panose="020B0503020204020204" pitchFamily="34" charset="-122"/>
                <a:cs typeface="Times New Roman" panose="02020603050405020304" pitchFamily="18" charset="0"/>
              </a:rPr>
              <a:t>全国各高校</a:t>
            </a:r>
            <a:r>
              <a:rPr lang="zh-CN" altLang="zh-CN" sz="2600" b="1" u="sng" kern="100" dirty="0">
                <a:solidFill>
                  <a:srgbClr val="FF0000"/>
                </a:solidFill>
                <a:latin typeface="Times New Roman" panose="02020603050405020304" pitchFamily="18" charset="0"/>
                <a:ea typeface="微软雅黑" panose="020B0503020204020204" pitchFamily="34" charset="-122"/>
                <a:cs typeface="Times New Roman" panose="02020603050405020304" pitchFamily="18" charset="0"/>
              </a:rPr>
              <a:t>遵照中央政府</a:t>
            </a:r>
            <a:r>
              <a:rPr lang="zh-CN" altLang="zh-CN" sz="2600" kern="100" dirty="0">
                <a:latin typeface="Times New Roman" panose="02020603050405020304" pitchFamily="18" charset="0"/>
                <a:ea typeface="微软雅黑" panose="020B0503020204020204" pitchFamily="34" charset="-122"/>
                <a:cs typeface="Times New Roman" panose="02020603050405020304" pitchFamily="18" charset="0"/>
              </a:rPr>
              <a:t>要求开设公共必修课，恩格斯所著《劳动在从猿到人转变过程中的作用》成为指定教科书，文化部还举办了以</a:t>
            </a:r>
            <a:r>
              <a:rPr lang="en-US" altLang="zh-CN" sz="2600" kern="100" dirty="0">
                <a:latin typeface="宋体" panose="02010600030101010101" pitchFamily="2" charset="-122"/>
                <a:ea typeface="微软雅黑" panose="020B0503020204020204" pitchFamily="34" charset="-122"/>
                <a:cs typeface="Times New Roman" panose="02020603050405020304" pitchFamily="18" charset="0"/>
              </a:rPr>
              <a:t>“</a:t>
            </a:r>
            <a:r>
              <a:rPr lang="zh-CN" altLang="zh-CN" sz="2600" kern="100" dirty="0">
                <a:latin typeface="Times New Roman" panose="02020603050405020304" pitchFamily="18" charset="0"/>
                <a:ea typeface="微软雅黑" panose="020B0503020204020204" pitchFamily="34" charset="-122"/>
                <a:cs typeface="Times New Roman" panose="02020603050405020304" pitchFamily="18" charset="0"/>
              </a:rPr>
              <a:t>从猿到人</a:t>
            </a:r>
            <a:r>
              <a:rPr lang="en-US" altLang="zh-CN" sz="2600" kern="100" dirty="0">
                <a:latin typeface="宋体" panose="02010600030101010101" pitchFamily="2" charset="-122"/>
                <a:ea typeface="微软雅黑" panose="020B0503020204020204" pitchFamily="34" charset="-122"/>
                <a:cs typeface="Times New Roman" panose="02020603050405020304" pitchFamily="18" charset="0"/>
              </a:rPr>
              <a:t>”</a:t>
            </a:r>
            <a:r>
              <a:rPr lang="zh-CN" altLang="zh-CN" sz="2600" kern="100" dirty="0">
                <a:latin typeface="Times New Roman" panose="02020603050405020304" pitchFamily="18" charset="0"/>
                <a:ea typeface="微软雅黑" panose="020B0503020204020204" pitchFamily="34" charset="-122"/>
                <a:cs typeface="Times New Roman" panose="02020603050405020304" pitchFamily="18" charset="0"/>
              </a:rPr>
              <a:t>等为宣传主题的大型科学知识展览会。其主要目的是</a:t>
            </a:r>
            <a:r>
              <a:rPr lang="zh-CN" altLang="zh-CN" sz="2600" kern="100" dirty="0">
                <a:latin typeface="宋体" panose="02010600030101010101" pitchFamily="2" charset="-122"/>
                <a:ea typeface="Times New Roman" panose="02020603050405020304" pitchFamily="18" charset="0"/>
                <a:cs typeface="Courier New" panose="02070309020205020404" pitchFamily="49" charset="0"/>
              </a:rPr>
              <a:t> </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70000"/>
              </a:lnSpc>
              <a:spcAft>
                <a:spcPts val="0"/>
              </a:spcAft>
            </a:pPr>
            <a:r>
              <a:rPr lang="en-US" altLang="zh-CN" sz="2600" kern="100" dirty="0">
                <a:latin typeface="Times New Roman" panose="02020603050405020304" pitchFamily="18" charset="0"/>
                <a:ea typeface="微软雅黑" panose="020B0503020204020204" pitchFamily="34" charset="-122"/>
                <a:cs typeface="Courier New" panose="02070309020205020404" pitchFamily="49" charset="0"/>
              </a:rPr>
              <a:t>A.</a:t>
            </a:r>
            <a:r>
              <a:rPr lang="zh-CN" altLang="zh-CN" sz="2600" kern="100" dirty="0">
                <a:latin typeface="Times New Roman" panose="02020603050405020304" pitchFamily="18" charset="0"/>
                <a:ea typeface="微软雅黑" panose="020B0503020204020204" pitchFamily="34" charset="-122"/>
                <a:cs typeface="Times New Roman" panose="02020603050405020304" pitchFamily="18" charset="0"/>
              </a:rPr>
              <a:t>构建与国家政权相适应的意识形态</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70000"/>
              </a:lnSpc>
              <a:spcAft>
                <a:spcPts val="0"/>
              </a:spcAft>
            </a:pPr>
            <a:r>
              <a:rPr lang="en-US" altLang="zh-CN" sz="2600" kern="100" dirty="0">
                <a:latin typeface="Times New Roman" panose="02020603050405020304" pitchFamily="18" charset="0"/>
                <a:ea typeface="微软雅黑" panose="020B0503020204020204" pitchFamily="34" charset="-122"/>
                <a:cs typeface="Courier New" panose="02070309020205020404" pitchFamily="49" charset="0"/>
              </a:rPr>
              <a:t>B.</a:t>
            </a:r>
            <a:r>
              <a:rPr lang="zh-CN" altLang="zh-CN" sz="2600" kern="100" dirty="0">
                <a:latin typeface="Times New Roman" panose="02020603050405020304" pitchFamily="18" charset="0"/>
                <a:ea typeface="微软雅黑" panose="020B0503020204020204" pitchFamily="34" charset="-122"/>
                <a:cs typeface="Times New Roman" panose="02020603050405020304" pitchFamily="18" charset="0"/>
              </a:rPr>
              <a:t>确立马克思主义在全党的指导地位</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70000"/>
              </a:lnSpc>
              <a:spcAft>
                <a:spcPts val="0"/>
              </a:spcAft>
            </a:pPr>
            <a:r>
              <a:rPr lang="en-US" altLang="zh-CN" sz="2600" kern="100" dirty="0">
                <a:latin typeface="Times New Roman" panose="02020603050405020304" pitchFamily="18" charset="0"/>
                <a:ea typeface="微软雅黑" panose="020B0503020204020204" pitchFamily="34" charset="-122"/>
                <a:cs typeface="Courier New" panose="02070309020205020404" pitchFamily="49" charset="0"/>
              </a:rPr>
              <a:t>C.</a:t>
            </a:r>
            <a:r>
              <a:rPr lang="zh-CN" altLang="zh-CN" sz="2600" kern="100" dirty="0">
                <a:latin typeface="Times New Roman" panose="02020603050405020304" pitchFamily="18" charset="0"/>
                <a:ea typeface="微软雅黑" panose="020B0503020204020204" pitchFamily="34" charset="-122"/>
                <a:cs typeface="Times New Roman" panose="02020603050405020304" pitchFamily="18" charset="0"/>
              </a:rPr>
              <a:t>用科学文化知识破除封建迷信思想</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70000"/>
              </a:lnSpc>
              <a:spcAft>
                <a:spcPts val="0"/>
              </a:spcAft>
            </a:pPr>
            <a:r>
              <a:rPr lang="en-US" altLang="zh-CN" sz="2600" kern="100" dirty="0">
                <a:latin typeface="Times New Roman" panose="02020603050405020304" pitchFamily="18" charset="0"/>
                <a:ea typeface="微软雅黑" panose="020B0503020204020204" pitchFamily="34" charset="-122"/>
                <a:cs typeface="Courier New" panose="02070309020205020404" pitchFamily="49" charset="0"/>
              </a:rPr>
              <a:t>D.</a:t>
            </a:r>
            <a:r>
              <a:rPr lang="zh-CN" altLang="zh-CN" sz="2600" kern="100" dirty="0">
                <a:latin typeface="Times New Roman" panose="02020603050405020304" pitchFamily="18" charset="0"/>
                <a:ea typeface="微软雅黑" panose="020B0503020204020204" pitchFamily="34" charset="-122"/>
                <a:cs typeface="Times New Roman" panose="02020603050405020304" pitchFamily="18" charset="0"/>
              </a:rPr>
              <a:t>探索引导宣传舆论工作的全新形式</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58391" y="3655219"/>
            <a:ext cx="755860" cy="78359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5" name="文本框 4"/>
          <p:cNvSpPr txBox="1"/>
          <p:nvPr/>
        </p:nvSpPr>
        <p:spPr>
          <a:xfrm>
            <a:off x="5626735" y="4147820"/>
            <a:ext cx="6565265" cy="865505"/>
          </a:xfrm>
          <a:prstGeom prst="rect">
            <a:avLst/>
          </a:prstGeom>
          <a:noFill/>
        </p:spPr>
        <p:txBody>
          <a:bodyPr wrap="square" rtlCol="0">
            <a:spAutoFit/>
          </a:bodyPr>
          <a:p>
            <a:pPr>
              <a:lnSpc>
                <a:spcPct val="90000"/>
              </a:lnSpc>
            </a:pPr>
            <a:r>
              <a:rPr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中国共产党成立时就以马克思主义为指导思想</a:t>
            </a:r>
            <a:endParaRPr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6" name="文本框 5"/>
          <p:cNvSpPr txBox="1"/>
          <p:nvPr/>
        </p:nvSpPr>
        <p:spPr>
          <a:xfrm>
            <a:off x="5626735" y="5078095"/>
            <a:ext cx="6565265" cy="478155"/>
          </a:xfrm>
          <a:prstGeom prst="rect">
            <a:avLst/>
          </a:prstGeom>
          <a:noFill/>
        </p:spPr>
        <p:txBody>
          <a:bodyPr wrap="square" rtlCol="0">
            <a:spAutoFit/>
          </a:bodyPr>
          <a:p>
            <a:pPr>
              <a:lnSpc>
                <a:spcPct val="90000"/>
              </a:lnSpc>
            </a:pPr>
            <a:r>
              <a:rPr lang="zh-CN"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非主要目的，是表象。</a:t>
            </a:r>
            <a:endParaRPr lang="zh-CN"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7" name="文本框 6"/>
          <p:cNvSpPr txBox="1"/>
          <p:nvPr/>
        </p:nvSpPr>
        <p:spPr>
          <a:xfrm>
            <a:off x="5721350" y="5878830"/>
            <a:ext cx="6565265" cy="478155"/>
          </a:xfrm>
          <a:prstGeom prst="rect">
            <a:avLst/>
          </a:prstGeom>
          <a:noFill/>
        </p:spPr>
        <p:txBody>
          <a:bodyPr wrap="square" rtlCol="0">
            <a:spAutoFit/>
          </a:bodyPr>
          <a:p>
            <a:pPr>
              <a:lnSpc>
                <a:spcPct val="90000"/>
              </a:lnSpc>
            </a:pPr>
            <a:r>
              <a:rPr lang="en-US" altLang="zh-CN"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形式</a:t>
            </a:r>
            <a:r>
              <a:rPr lang="en-US" altLang="zh-CN"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非目的，是手段</a:t>
            </a:r>
            <a:endParaRPr lang="zh-CN" altLang="en-US"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additive="base">
                                        <p:cTn id="12"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 calcmode="lin" valueType="num">
                                      <p:cBhvr additive="base">
                                        <p:cTn id="18"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7">
                                            <p:txEl>
                                              <p:pRg st="0" end="0"/>
                                            </p:txEl>
                                          </p:spTgt>
                                        </p:tgtEl>
                                        <p:attrNameLst>
                                          <p:attrName>style.visibility</p:attrName>
                                        </p:attrNameLst>
                                      </p:cBhvr>
                                      <p:to>
                                        <p:strVal val="visible"/>
                                      </p:to>
                                    </p:set>
                                    <p:anim calcmode="lin" valueType="num">
                                      <p:cBhvr additive="base">
                                        <p:cTn id="24"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55298" name="矩形 1"/>
          <p:cNvSpPr>
            <a:spLocks noChangeArrowheads="1"/>
          </p:cNvSpPr>
          <p:nvPr/>
        </p:nvSpPr>
        <p:spPr bwMode="auto">
          <a:xfrm>
            <a:off x="90170" y="2319655"/>
            <a:ext cx="12011660" cy="3709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612140" algn="l" defTabSz="914400" rtl="0" eaLnBrk="1" fontAlgn="base" latinLnBrk="0" hangingPunct="1">
              <a:lnSpc>
                <a:spcPct val="140000"/>
              </a:lnSpc>
              <a:spcBef>
                <a:spcPct val="0"/>
              </a:spcBef>
              <a:spcAft>
                <a:spcPts val="0"/>
              </a:spcAft>
              <a:buClrTx/>
              <a:buSzTx/>
              <a:buFontTx/>
              <a:buNone/>
              <a:tabLst>
                <a:tab pos="2610485" algn="l"/>
              </a:tabLst>
              <a:defRPr/>
            </a:pPr>
            <a:r>
              <a:rPr kumimoji="0" lang="zh-CN" altLang="zh-CN" sz="2400" b="1" i="0" u="none" strike="noStrike" kern="10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微软雅黑" panose="020B0503020204020204" pitchFamily="34" charset="-122"/>
              </a:rPr>
              <a:t>史论</a:t>
            </a:r>
            <a:r>
              <a:rPr kumimoji="0" lang="en-US" altLang="zh-CN" sz="2400" b="1" i="0" u="none" strike="noStrike" kern="10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微软雅黑" panose="020B0503020204020204" pitchFamily="34" charset="-122"/>
              </a:rPr>
              <a:t>1</a:t>
            </a:r>
            <a:r>
              <a:rPr kumimoji="0" lang="zh-CN" altLang="zh-CN" sz="2400" b="1" i="0" u="none" strike="noStrike" kern="10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微软雅黑" panose="020B0503020204020204" pitchFamily="34" charset="-122"/>
              </a:rPr>
              <a:t>　新中国成立初期我国教育事业的特点</a:t>
            </a:r>
            <a:endParaRPr kumimoji="0" lang="zh-CN" altLang="zh-CN" sz="2400" b="1" i="0" u="none" strike="noStrike" kern="10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微软雅黑" panose="020B0503020204020204" pitchFamily="34" charset="-122"/>
            </a:endParaRPr>
          </a:p>
          <a:p>
            <a:pPr marL="0" marR="0" lvl="0" algn="l" defTabSz="914400" rtl="0" eaLnBrk="1" latinLnBrk="0" hangingPunct="1">
              <a:lnSpc>
                <a:spcPct val="14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微软雅黑" panose="020B0503020204020204" pitchFamily="34" charset="-122"/>
              </a:rPr>
              <a:t>(1)</a:t>
            </a:r>
            <a:r>
              <a:rPr kumimoji="0" lang="zh-CN" altLang="zh-CN" sz="2400" b="1" i="0" u="none" strike="noStrike" kern="10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微软雅黑" panose="020B0503020204020204" pitchFamily="34" charset="-122"/>
              </a:rPr>
              <a:t>除旧布新，确立新的教育制度，改革与调整并举。</a:t>
            </a:r>
            <a:endParaRPr kumimoji="0" lang="zh-CN" altLang="zh-CN" sz="1050" b="0" i="0" u="none" strike="noStrike" kern="10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微软雅黑" panose="020B0503020204020204" pitchFamily="34" charset="-122"/>
            </a:endParaRPr>
          </a:p>
          <a:p>
            <a:pPr marL="0" marR="0" lvl="0" algn="l" defTabSz="914400" rtl="0" eaLnBrk="1" latinLnBrk="0" hangingPunct="1">
              <a:lnSpc>
                <a:spcPct val="14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微软雅黑" panose="020B0503020204020204" pitchFamily="34" charset="-122"/>
              </a:rPr>
              <a:t>(2)</a:t>
            </a:r>
            <a:r>
              <a:rPr kumimoji="0" lang="zh-CN" altLang="zh-CN" sz="2400" b="1" i="0" u="none" strike="noStrike" kern="10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微软雅黑" panose="020B0503020204020204" pitchFamily="34" charset="-122"/>
              </a:rPr>
              <a:t>教育服务对象发生变化，优先录取工农子女入学。</a:t>
            </a:r>
            <a:endParaRPr kumimoji="0" lang="zh-CN" altLang="zh-CN" sz="1050" b="0" i="0" u="none" strike="noStrike" kern="10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微软雅黑" panose="020B0503020204020204" pitchFamily="34" charset="-122"/>
            </a:endParaRPr>
          </a:p>
          <a:p>
            <a:pPr marL="0" marR="0" lvl="0" algn="l" defTabSz="914400" rtl="0" eaLnBrk="1" latinLnBrk="0" hangingPunct="1">
              <a:lnSpc>
                <a:spcPct val="14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微软雅黑" panose="020B0503020204020204" pitchFamily="34" charset="-122"/>
              </a:rPr>
              <a:t>(3)</a:t>
            </a:r>
            <a:r>
              <a:rPr kumimoji="0" lang="zh-CN" altLang="zh-CN" sz="2400" b="1" i="0" u="none" strike="noStrike" kern="10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微软雅黑" panose="020B0503020204020204" pitchFamily="34" charset="-122"/>
              </a:rPr>
              <a:t>制定新的教育办学方针，在办学体制和办学形式上加快改革步伐。</a:t>
            </a:r>
            <a:endParaRPr kumimoji="0" lang="zh-CN" altLang="zh-CN" sz="2400" b="1" i="0" u="none" strike="noStrike" kern="10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微软雅黑" panose="020B0503020204020204" pitchFamily="34" charset="-122"/>
            </a:endParaRPr>
          </a:p>
          <a:p>
            <a:pPr marL="0" marR="0" lvl="0" algn="l" defTabSz="914400" rtl="0" eaLnBrk="1" latinLnBrk="0" hangingPunct="1">
              <a:lnSpc>
                <a:spcPct val="140000"/>
              </a:lnSpc>
              <a:spcBef>
                <a:spcPct val="0"/>
              </a:spcBef>
              <a:spcAft>
                <a:spcPts val="0"/>
              </a:spcAft>
              <a:buClrTx/>
              <a:buSzTx/>
              <a:buFontTx/>
              <a:buNone/>
              <a:tabLst>
                <a:tab pos="2610485" algn="l"/>
              </a:tabLst>
              <a:defRPr/>
            </a:pPr>
            <a:r>
              <a:rPr lang="zh-CN" altLang="zh-CN" sz="2400" b="1" kern="100" noProof="0" dirty="0">
                <a:ln>
                  <a:noFill/>
                </a:ln>
                <a:effectLst/>
                <a:uLnTx/>
                <a:uFillTx/>
                <a:latin typeface="微软雅黑" panose="020B0503020204020204" pitchFamily="34" charset="-122"/>
                <a:ea typeface="微软雅黑" panose="020B0503020204020204" pitchFamily="34" charset="-122"/>
                <a:cs typeface="微软雅黑" panose="020B0503020204020204" pitchFamily="34" charset="-122"/>
                <a:sym typeface="+mn-ea"/>
              </a:rPr>
              <a:t>(4)各级各类学校调整教育模式，充实部分学科和专业，使国民教育体系更加完整、系统。</a:t>
            </a:r>
            <a:endParaRPr kumimoji="0" lang="zh-CN" altLang="zh-CN" sz="2400" b="1" i="0" u="none" strike="noStrike" kern="10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微软雅黑" panose="020B0503020204020204" pitchFamily="34" charset="-122"/>
            </a:endParaRPr>
          </a:p>
          <a:p>
            <a:pPr marL="0" marR="0" lvl="0" algn="l" defTabSz="914400" rtl="0" eaLnBrk="1" latinLnBrk="0" hangingPunct="1">
              <a:lnSpc>
                <a:spcPct val="140000"/>
              </a:lnSpc>
              <a:spcBef>
                <a:spcPct val="0"/>
              </a:spcBef>
              <a:spcAft>
                <a:spcPts val="0"/>
              </a:spcAft>
              <a:buClrTx/>
              <a:buSzTx/>
              <a:buFontTx/>
              <a:buNone/>
              <a:tabLst>
                <a:tab pos="2610485" algn="l"/>
              </a:tabLst>
              <a:defRPr/>
            </a:pPr>
            <a:r>
              <a:rPr lang="zh-CN" altLang="zh-CN" sz="2400" b="1" kern="100" noProof="0" dirty="0">
                <a:ln>
                  <a:noFill/>
                </a:ln>
                <a:effectLst/>
                <a:uLnTx/>
                <a:uFillTx/>
                <a:latin typeface="微软雅黑" panose="020B0503020204020204" pitchFamily="34" charset="-122"/>
                <a:ea typeface="微软雅黑" panose="020B0503020204020204" pitchFamily="34" charset="-122"/>
                <a:cs typeface="微软雅黑" panose="020B0503020204020204" pitchFamily="34" charset="-122"/>
                <a:sym typeface="+mn-ea"/>
              </a:rPr>
              <a:t>(5)教育的目的是使受教育者德、智、体全面发展，</a:t>
            </a:r>
            <a:r>
              <a:rPr lang="zh-CN" altLang="zh-CN" sz="2400" b="1" kern="100" noProof="0" dirty="0">
                <a:ln>
                  <a:noFill/>
                </a:ln>
                <a:solidFill>
                  <a:srgbClr val="FF0000"/>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mn-ea"/>
              </a:rPr>
              <a:t>成为有社会主义觉悟的、有文化的劳动者。</a:t>
            </a:r>
            <a:endParaRPr kumimoji="0" lang="zh-CN" altLang="zh-CN" sz="2400" b="1" i="0" u="none" strike="noStrike" kern="100" cap="none" spc="0" normalizeH="0" baseline="0" noProof="0" dirty="0">
              <a:ln>
                <a:noFill/>
              </a:ln>
              <a:solidFill>
                <a:srgbClr val="FF0000"/>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pic>
        <p:nvPicPr>
          <p:cNvPr id="31747" name="Picture 4" descr="E:\陈丽\2020\课件\一轮\2021版 创新设计 高考总复习 历史 人民版全国（老高考）\教师word文档\史论史识.TIF"/>
          <p:cNvPicPr>
            <a:picLocks noChangeAspect="1"/>
          </p:cNvPicPr>
          <p:nvPr/>
        </p:nvPicPr>
        <p:blipFill>
          <a:blip r:embed="rId1" r:link="rId2">
            <a:clrChange>
              <a:clrFrom>
                <a:srgbClr val="FFFFFF"/>
              </a:clrFrom>
              <a:clrTo>
                <a:srgbClr val="FFFFFF">
                  <a:alpha val="0"/>
                </a:srgbClr>
              </a:clrTo>
            </a:clrChange>
          </a:blip>
          <a:stretch>
            <a:fillRect/>
          </a:stretch>
        </p:blipFill>
        <p:spPr>
          <a:xfrm>
            <a:off x="293688" y="783908"/>
            <a:ext cx="5921375" cy="427037"/>
          </a:xfrm>
          <a:prstGeom prst="rect">
            <a:avLst/>
          </a:prstGeom>
          <a:noFill/>
          <a:ln w="9525">
            <a:noFill/>
          </a:ln>
        </p:spPr>
      </p:pic>
      <p:graphicFrame>
        <p:nvGraphicFramePr>
          <p:cNvPr id="31748" name="对象 1"/>
          <p:cNvGraphicFramePr>
            <a:graphicFrameLocks noChangeAspect="1"/>
          </p:cNvGraphicFramePr>
          <p:nvPr/>
        </p:nvGraphicFramePr>
        <p:xfrm>
          <a:off x="373063" y="1291273"/>
          <a:ext cx="10671175" cy="1146175"/>
        </p:xfrm>
        <a:graphic>
          <a:graphicData uri="http://schemas.openxmlformats.org/presentationml/2006/ole">
            <mc:AlternateContent xmlns:mc="http://schemas.openxmlformats.org/markup-compatibility/2006">
              <mc:Choice xmlns:v="urn:schemas-microsoft-com:vml" Requires="v">
                <p:oleObj spid="_x0000_s3076" name="" r:id="rId3" imgW="10966450" imgH="1192530" progId="Word.Document.8">
                  <p:embed/>
                </p:oleObj>
              </mc:Choice>
              <mc:Fallback>
                <p:oleObj name="" r:id="rId3" imgW="10966450" imgH="1192530" progId="Word.Document.8">
                  <p:embed/>
                  <p:pic>
                    <p:nvPicPr>
                      <p:cNvPr id="0" name="图片 3075"/>
                      <p:cNvPicPr/>
                      <p:nvPr/>
                    </p:nvPicPr>
                    <p:blipFill>
                      <a:blip r:embed="rId4"/>
                      <a:stretch>
                        <a:fillRect/>
                      </a:stretch>
                    </p:blipFill>
                    <p:spPr>
                      <a:xfrm>
                        <a:off x="373063" y="1291273"/>
                        <a:ext cx="10671175" cy="1146175"/>
                      </a:xfrm>
                      <a:prstGeom prst="rect">
                        <a:avLst/>
                      </a:prstGeom>
                      <a:noFill/>
                      <a:ln w="38100">
                        <a:noFill/>
                        <a:miter/>
                      </a:ln>
                    </p:spPr>
                  </p:pic>
                </p:oleObj>
              </mc:Fallback>
            </mc:AlternateContent>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426147" y="587425"/>
            <a:ext cx="11339175" cy="5217160"/>
          </a:xfrm>
          <a:prstGeom prst="rect">
            <a:avLst/>
          </a:prstGeom>
        </p:spPr>
        <p:txBody>
          <a:bodyPr wrap="square">
            <a:spAutoFit/>
          </a:bodyPr>
          <a:lstStyle/>
          <a:p>
            <a:pPr lvl="0" algn="ctr">
              <a:lnSpc>
                <a:spcPct val="170000"/>
              </a:lnSpc>
            </a:pPr>
            <a:r>
              <a:rPr lang="zh-CN" altLang="en-US" sz="2800" b="1" kern="100" dirty="0">
                <a:solidFill>
                  <a:srgbClr val="0070C0"/>
                </a:solidFill>
                <a:latin typeface="微软雅黑" panose="020B0503020204020204" pitchFamily="34" charset="-122"/>
                <a:ea typeface="微软雅黑" panose="020B0503020204020204" pitchFamily="34" charset="-122"/>
                <a:cs typeface="Times New Roman" panose="02020603050405020304"/>
              </a:rPr>
              <a:t>【深化拓展】正确理解教育、科技和经济三者之间的</a:t>
            </a:r>
            <a:r>
              <a:rPr lang="zh-CN" altLang="en-US" sz="2800" b="1" kern="100" dirty="0" smtClean="0">
                <a:solidFill>
                  <a:srgbClr val="0070C0"/>
                </a:solidFill>
                <a:latin typeface="微软雅黑" panose="020B0503020204020204" pitchFamily="34" charset="-122"/>
                <a:ea typeface="微软雅黑" panose="020B0503020204020204" pitchFamily="34" charset="-122"/>
                <a:cs typeface="Times New Roman" panose="02020603050405020304"/>
              </a:rPr>
              <a:t>关系</a:t>
            </a:r>
            <a:endParaRPr lang="en-US" altLang="zh-CN" sz="2800" b="1" kern="100" dirty="0" smtClean="0">
              <a:solidFill>
                <a:srgbClr val="0070C0"/>
              </a:solidFill>
              <a:latin typeface="微软雅黑" panose="020B0503020204020204" pitchFamily="34" charset="-122"/>
              <a:ea typeface="微软雅黑" panose="020B0503020204020204" pitchFamily="34" charset="-122"/>
              <a:cs typeface="Times New Roman" panose="02020603050405020304"/>
            </a:endParaRPr>
          </a:p>
          <a:p>
            <a:pPr algn="just">
              <a:lnSpc>
                <a:spcPct val="170000"/>
              </a:lnSpc>
              <a:spcAft>
                <a:spcPts val="0"/>
              </a:spcAft>
            </a:pPr>
            <a:r>
              <a:rPr lang="en-US" altLang="zh-CN" sz="2800" kern="100" dirty="0" smtClean="0">
                <a:latin typeface="Times New Roman" panose="02020603050405020304" pitchFamily="18" charset="0"/>
                <a:ea typeface="微软雅黑" panose="020B0503020204020204" pitchFamily="34" charset="-122"/>
                <a:cs typeface="Courier New" panose="02070309020205020404" pitchFamily="49" charset="0"/>
              </a:rPr>
              <a:t>(</a:t>
            </a:r>
            <a:r>
              <a:rPr lang="en-US" altLang="zh-CN" sz="2800" kern="100" dirty="0">
                <a:latin typeface="Times New Roman" panose="02020603050405020304" pitchFamily="18" charset="0"/>
                <a:ea typeface="微软雅黑" panose="020B0503020204020204" pitchFamily="34" charset="-122"/>
                <a:cs typeface="Courier New" panose="02070309020205020404" pitchFamily="49" charset="0"/>
              </a:rPr>
              <a:t>1)</a:t>
            </a:r>
            <a:r>
              <a:rPr lang="zh-CN" altLang="zh-CN" sz="2800" kern="100" dirty="0">
                <a:latin typeface="Times New Roman" panose="02020603050405020304" pitchFamily="18" charset="0"/>
                <a:ea typeface="微软雅黑" panose="020B0503020204020204" pitchFamily="34" charset="-122"/>
                <a:cs typeface="Times New Roman" panose="02020603050405020304" pitchFamily="18" charset="0"/>
              </a:rPr>
              <a:t>教育是科技进步、经济发展的基础。</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70000"/>
              </a:lnSpc>
              <a:spcAft>
                <a:spcPts val="0"/>
              </a:spcAft>
            </a:pPr>
            <a:r>
              <a:rPr lang="en-US" altLang="zh-CN" sz="2800" kern="100" dirty="0">
                <a:latin typeface="Times New Roman" panose="02020603050405020304" pitchFamily="18" charset="0"/>
                <a:ea typeface="微软雅黑" panose="020B0503020204020204" pitchFamily="34" charset="-122"/>
                <a:cs typeface="Courier New" panose="02070309020205020404" pitchFamily="49" charset="0"/>
              </a:rPr>
              <a:t>(2)</a:t>
            </a:r>
            <a:r>
              <a:rPr lang="zh-CN" altLang="zh-CN" sz="2800" kern="100" dirty="0">
                <a:latin typeface="Times New Roman" panose="02020603050405020304" pitchFamily="18" charset="0"/>
                <a:ea typeface="微软雅黑" panose="020B0503020204020204" pitchFamily="34" charset="-122"/>
                <a:cs typeface="Times New Roman" panose="02020603050405020304" pitchFamily="18" charset="0"/>
              </a:rPr>
              <a:t>科技和教育是决定社会主义现代化建设成败的关键，要把我国建设成为社会主义现代化强国，必须大力发展科技和教育。</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70000"/>
              </a:lnSpc>
              <a:spcAft>
                <a:spcPts val="0"/>
              </a:spcAft>
            </a:pPr>
            <a:r>
              <a:rPr lang="en-US" altLang="zh-CN" sz="2800" kern="100" dirty="0">
                <a:latin typeface="Times New Roman" panose="02020603050405020304" pitchFamily="18" charset="0"/>
                <a:ea typeface="微软雅黑" panose="020B0503020204020204" pitchFamily="34" charset="-122"/>
                <a:cs typeface="Courier New" panose="02070309020205020404" pitchFamily="49" charset="0"/>
              </a:rPr>
              <a:t>(3)</a:t>
            </a:r>
            <a:r>
              <a:rPr lang="zh-CN" altLang="zh-CN" sz="2800" kern="100" dirty="0">
                <a:latin typeface="Times New Roman" panose="02020603050405020304" pitchFamily="18" charset="0"/>
                <a:ea typeface="微软雅黑" panose="020B0503020204020204" pitchFamily="34" charset="-122"/>
                <a:cs typeface="Times New Roman" panose="02020603050405020304" pitchFamily="18" charset="0"/>
              </a:rPr>
              <a:t>教育的发展推动着科技的进步，科技进步也推动着教育水平进一步提高。教育为科学研究提供人才；科技和教育的发展是现代化建设的基础。国家经济的发展取决于科技进步，而科技的进步又带动国民经济的提高。</a:t>
            </a:r>
            <a:endParaRPr lang="zh-CN" altLang="zh-CN" sz="2800" kern="100" dirty="0" smtClean="0">
              <a:latin typeface="Times New Roman" panose="02020603050405020304" pitchFamily="18" charset="0"/>
              <a:ea typeface="微软雅黑" panose="020B0503020204020204" pitchFamily="34"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 calcmode="lin" valueType="num">
                                      <p:cBhvr additive="base">
                                        <p:cTn id="7"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 calcmode="lin" valueType="num">
                                      <p:cBhvr additive="base">
                                        <p:cTn id="13"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anim calcmode="lin" valueType="num">
                                      <p:cBhvr additive="base">
                                        <p:cTn id="19" dur="500" fill="hold"/>
                                        <p:tgtEl>
                                          <p:spTgt spid="7">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p="http://schemas.openxmlformats.org/presentationml/2006/main">
  <p:tag name="KSO_WM_UNIT_TABLE_BEAUTIFY" val="smartTable{b828c679-f48d-4de4-beab-a9999c7b45b8}"/>
  <p:tag name="TABLE_ENDDRAG_ORIGIN_RECT" val="922*200"/>
  <p:tag name="TABLE_ENDDRAG_RECT" val="13*129*922*200"/>
</p:tagLst>
</file>

<file path=ppt/tags/tag2.xml><?xml version="1.0" encoding="utf-8"?>
<p:tagLst xmlns:p="http://schemas.openxmlformats.org/presentationml/2006/main">
  <p:tag name="KSO_WM_UNIT_TABLE_BEAUTIFY" val="smartTable{20d86caa-fad1-490c-a09e-e952d840cd77}"/>
  <p:tag name="TABLE_ENDDRAG_ORIGIN_RECT" val="923*468"/>
  <p:tag name="TABLE_ENDDRAG_RECT" val="15*58*923*468"/>
</p:tagLst>
</file>

<file path=ppt/tags/tag3.xml><?xml version="1.0" encoding="utf-8"?>
<p:tagLst xmlns:p="http://schemas.openxmlformats.org/presentationml/2006/main">
  <p:tag name="KSO_WM_SLIDE_MODEL_TYPE" val="timeline"/>
</p:tagLst>
</file>

<file path=ppt/tags/tag4.xml><?xml version="1.0" encoding="utf-8"?>
<p:tagLst xmlns:p="http://schemas.openxmlformats.org/presentationml/2006/main">
  <p:tag name="KSO_WM_UNIT_TABLE_BEAUTIFY" val="smartTable{0b0e8afa-d4ae-41d7-a954-00e2b86d01f2}"/>
  <p:tag name="TABLE_ENDDRAG_ORIGIN_RECT" val="898*306"/>
  <p:tag name="TABLE_ENDDRAG_RECT" val="25*78*898*306"/>
</p:tagLst>
</file>

<file path=ppt/theme/theme1.xml><?xml version="1.0" encoding="utf-8"?>
<a:theme xmlns:a="http://schemas.openxmlformats.org/drawingml/2006/main" name="1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6931</Words>
  <Application>WPS 演示</Application>
  <PresentationFormat>自定义</PresentationFormat>
  <Paragraphs>431</Paragraphs>
  <Slides>29</Slides>
  <Notes>0</Notes>
  <HiddenSlides>0</HiddenSlides>
  <MMClips>0</MMClips>
  <ScaleCrop>false</ScaleCrop>
  <HeadingPairs>
    <vt:vector size="8" baseType="variant">
      <vt:variant>
        <vt:lpstr>已用的字体</vt:lpstr>
      </vt:variant>
      <vt:variant>
        <vt:i4>20</vt:i4>
      </vt:variant>
      <vt:variant>
        <vt:lpstr>主题</vt:lpstr>
      </vt:variant>
      <vt:variant>
        <vt:i4>1</vt:i4>
      </vt:variant>
      <vt:variant>
        <vt:lpstr>嵌入 OLE 服务器</vt:lpstr>
      </vt:variant>
      <vt:variant>
        <vt:i4>5</vt:i4>
      </vt:variant>
      <vt:variant>
        <vt:lpstr>幻灯片标题</vt:lpstr>
      </vt:variant>
      <vt:variant>
        <vt:i4>29</vt:i4>
      </vt:variant>
    </vt:vector>
  </HeadingPairs>
  <TitlesOfParts>
    <vt:vector size="55" baseType="lpstr">
      <vt:lpstr>Arial</vt:lpstr>
      <vt:lpstr>宋体</vt:lpstr>
      <vt:lpstr>Wingdings</vt:lpstr>
      <vt:lpstr>Calibri</vt:lpstr>
      <vt:lpstr>Times New Roman</vt:lpstr>
      <vt:lpstr>Calibri Light</vt:lpstr>
      <vt:lpstr>Times New Roman</vt:lpstr>
      <vt:lpstr>Courier New</vt:lpstr>
      <vt:lpstr>黑体</vt:lpstr>
      <vt:lpstr>微软雅黑</vt:lpstr>
      <vt:lpstr>Courier New</vt:lpstr>
      <vt:lpstr>Arial Unicode MS</vt:lpstr>
      <vt:lpstr>楷体_GB2312</vt:lpstr>
      <vt:lpstr>新宋体</vt:lpstr>
      <vt:lpstr>NEU-BZ</vt:lpstr>
      <vt:lpstr>楷体_GB2312</vt:lpstr>
      <vt:lpstr>楷体</vt:lpstr>
      <vt:lpstr>仿宋_GB2312</vt:lpstr>
      <vt:lpstr>仿宋</vt:lpstr>
      <vt:lpstr>华文细黑</vt:lpstr>
      <vt:lpstr>1_Office 主题</vt:lpstr>
      <vt:lpstr>Word.Document.12</vt:lpstr>
      <vt:lpstr>Word.Document.12</vt:lpstr>
      <vt:lpstr>Word.Document.12</vt:lpstr>
      <vt:lpstr>Word.Document.8</vt:lpstr>
      <vt:lpstr>Word.Document.8</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AutoBVT</dc:creator>
  <cp:lastModifiedBy>lenovo</cp:lastModifiedBy>
  <cp:revision>198</cp:revision>
  <dcterms:created xsi:type="dcterms:W3CDTF">2018-01-02T04:06:00Z</dcterms:created>
  <dcterms:modified xsi:type="dcterms:W3CDTF">2021-01-08T00:45:33Z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2052-11.1.0.10228</vt:lpwstr>
  </property>
</Properties>
</file>