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gif" ContentType="image/gi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67" r:id="rId5"/>
    <p:sldId id="268" r:id="rId6"/>
    <p:sldId id="269" r:id="rId7"/>
    <p:sldId id="270" r:id="rId8"/>
    <p:sldId id="262" r:id="rId9"/>
    <p:sldId id="271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1" r:id="rId18"/>
    <p:sldId id="290" r:id="rId19"/>
    <p:sldId id="291" r:id="rId20"/>
    <p:sldId id="304" r:id="rId21"/>
    <p:sldId id="305" r:id="rId22"/>
    <p:sldId id="282" r:id="rId23"/>
    <p:sldId id="283" r:id="rId24"/>
    <p:sldId id="284" r:id="rId25"/>
    <p:sldId id="287" r:id="rId26"/>
    <p:sldId id="300" r:id="rId27"/>
    <p:sldId id="314" r:id="rId28"/>
    <p:sldId id="315" r:id="rId29"/>
    <p:sldId id="316" r:id="rId30"/>
    <p:sldId id="317" r:id="rId31"/>
    <p:sldId id="285" r:id="rId32"/>
    <p:sldId id="288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266" r:id="rId42"/>
  </p:sldIdLst>
  <p:sldSz cx="9144000" cy="6858000" type="screen4x3"/>
  <p:notesSz cx="6858000" cy="9144000"/>
  <p:custDataLst>
    <p:tags r:id="rId4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098" y="60"/>
      </p:cViewPr>
      <p:guideLst>
        <p:guide orient="horz" pos="215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tags" Target="tags/tag7.xml" /><Relationship Id="rId44" Type="http://schemas.openxmlformats.org/officeDocument/2006/relationships/presProps" Target="presProps.xml" /><Relationship Id="rId45" Type="http://schemas.openxmlformats.org/officeDocument/2006/relationships/viewProps" Target="viewProps.xml" /><Relationship Id="rId46" Type="http://schemas.openxmlformats.org/officeDocument/2006/relationships/theme" Target="theme/theme1.xml" /><Relationship Id="rId47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3EEBD5-F097-4629-996F-8B90C4A34AD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289896-088A-42D6-A10F-A00911B6BF8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89896-088A-42D6-A10F-A00911B6BF8B}" type="slidenum">
              <a:rPr lang="zh-CN" altLang="en-US" smtClean="0"/>
              <a:t>39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77AEF-ACCC-456F-A3E6-D5015C320A4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A0CB7-9C20-45F9-BF8C-57A5270A49C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6372200" y="5877272"/>
            <a:ext cx="2160240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800" b="1" cap="none" spc="10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leagon818</a:t>
            </a:r>
            <a:endParaRPr lang="zh-CN" altLang="en-US" sz="1800" b="1" cap="none" spc="10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3.gif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gif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3.gi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3.gif" /><Relationship Id="rId4" Type="http://schemas.openxmlformats.org/officeDocument/2006/relationships/tags" Target="../tags/tag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3.gi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3.gi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gi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gi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gi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gi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gi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tags" Target="../tags/tag2.xml" /><Relationship Id="rId4" Type="http://schemas.openxmlformats.org/officeDocument/2006/relationships/image" Target="../media/image3.gif" /><Relationship Id="rId5" Type="http://schemas.openxmlformats.org/officeDocument/2006/relationships/tags" Target="../tags/tag3.xml" /><Relationship Id="rId6" Type="http://schemas.openxmlformats.org/officeDocument/2006/relationships/image" Target="NULL" TargetMode="External" /><Relationship Id="rId7" Type="http://schemas.openxmlformats.org/officeDocument/2006/relationships/image" Target="../media/image5.png" /><Relationship Id="rId8" Type="http://schemas.openxmlformats.org/officeDocument/2006/relationships/tags" Target="../tags/tag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Relationship Id="rId5" Type="http://schemas.openxmlformats.org/officeDocument/2006/relationships/image" Target="../media/image6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Relationship Id="rId5" Type="http://schemas.openxmlformats.org/officeDocument/2006/relationships/image" Target="../media/image7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0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1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2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Relationship Id="rId5" Type="http://schemas.openxmlformats.org/officeDocument/2006/relationships/tags" Target="../tags/tag5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3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4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5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6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Relationship Id="rId5" Type="http://schemas.openxmlformats.org/officeDocument/2006/relationships/tags" Target="../tags/tag6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7.xml" /><Relationship Id="rId3" Type="http://schemas.openxmlformats.org/officeDocument/2006/relationships/image" Target="../media/image2.jpeg" /><Relationship Id="rId4" Type="http://schemas.openxmlformats.org/officeDocument/2006/relationships/image" Target="../media/image3.gif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gif" /><Relationship Id="rId4" Type="http://schemas.openxmlformats.org/officeDocument/2006/relationships/image" Target="../media/image8.gif" /><Relationship Id="rId5" Type="http://schemas.openxmlformats.org/officeDocument/2006/relationships/image" Target="../media/image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altLang="zh-CN" sz="5400" b="1"/>
              <a:t>B5 UNIT1</a:t>
            </a:r>
            <a:br>
              <a:rPr lang="en-US" altLang="zh-CN" sz="5400" b="1"/>
            </a:br>
            <a:r>
              <a:rPr lang="en-US" altLang="zh-CN" sz="5400" b="1"/>
              <a:t>Great scientists</a:t>
            </a:r>
            <a:endParaRPr lang="en-US" altLang="zh-CN" sz="5400" b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584776" cy="1752600"/>
          </a:xfrm>
        </p:spPr>
        <p:txBody>
          <a:bodyPr>
            <a:noAutofit/>
          </a:bodyPr>
          <a:lstStyle/>
          <a:p>
            <a:r>
              <a:rPr lang="en-US" altLang="zh-CN" sz="4800" b="1">
                <a:solidFill>
                  <a:srgbClr val="FF0000"/>
                </a:solidFill>
              </a:rPr>
              <a:t>Warming up &amp;Reading Language points </a:t>
            </a:r>
            <a:endParaRPr lang="zh-CN" altLang="zh-CN" sz="4800" b="1">
              <a:solidFill>
                <a:srgbClr val="FF0000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679625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44624" y="4858122"/>
            <a:ext cx="3810000" cy="213285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Step1</a:t>
            </a:r>
            <a:r>
              <a:rPr lang="zh-CN" altLang="en-US" b="1"/>
              <a:t>词性转换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2437" y="1884685"/>
            <a:ext cx="8229600" cy="4680520"/>
          </a:xfrm>
        </p:spPr>
        <p:txBody>
          <a:bodyPr>
            <a:noAutofit/>
          </a:bodyPr>
          <a:lstStyle/>
          <a:p>
            <a:r>
              <a:rPr lang="en-US" altLang="zh-CN" sz="2800" b="1">
                <a:solidFill>
                  <a:schemeClr val="tx1"/>
                </a:solidFill>
              </a:rPr>
              <a:t>1</a:t>
            </a:r>
            <a:r>
              <a:rPr lang="zh-CN" altLang="en-US" sz="2800" b="1">
                <a:solidFill>
                  <a:schemeClr val="tx1"/>
                </a:solidFill>
              </a:rPr>
              <a:t>．</a:t>
            </a:r>
            <a:r>
              <a:rPr lang="en-US" altLang="zh-CN" sz="2800" b="1">
                <a:solidFill>
                  <a:schemeClr val="tx1"/>
                </a:solidFill>
              </a:rPr>
              <a:t>______</a:t>
            </a:r>
            <a:r>
              <a:rPr lang="zh-CN" altLang="en-US" sz="2800" b="1">
                <a:solidFill>
                  <a:schemeClr val="tx1"/>
                </a:solidFill>
              </a:rPr>
              <a:t>  adj.科学的→</a:t>
            </a:r>
            <a:r>
              <a:rPr lang="en-US" altLang="zh-CN" sz="2800" b="1">
                <a:solidFill>
                  <a:schemeClr val="tx1"/>
                </a:solidFill>
              </a:rPr>
              <a:t>_______</a:t>
            </a:r>
            <a:r>
              <a:rPr lang="zh-CN" altLang="en-US" sz="2800" b="1">
                <a:solidFill>
                  <a:schemeClr val="tx1"/>
                </a:solidFill>
              </a:rPr>
              <a:t>n．科学→ </a:t>
            </a:r>
            <a:r>
              <a:rPr lang="en-US" altLang="zh-CN" sz="2800" b="1">
                <a:solidFill>
                  <a:schemeClr val="tx1"/>
                </a:solidFill>
              </a:rPr>
              <a:t>_____</a:t>
            </a:r>
            <a:r>
              <a:rPr lang="zh-CN" altLang="en-US" sz="2800" b="1">
                <a:solidFill>
                  <a:schemeClr val="tx1"/>
                </a:solidFill>
              </a:rPr>
              <a:t>        n．科学家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2</a:t>
            </a:r>
            <a:r>
              <a:rPr lang="zh-CN" altLang="en-US" sz="2800" b="1">
                <a:solidFill>
                  <a:schemeClr val="tx1"/>
                </a:solidFill>
              </a:rPr>
              <a:t>．</a:t>
            </a:r>
            <a:r>
              <a:rPr lang="en-US" altLang="zh-CN" sz="2800" b="1">
                <a:solidFill>
                  <a:schemeClr val="tx1"/>
                </a:solidFill>
              </a:rPr>
              <a:t>________</a:t>
            </a:r>
            <a:r>
              <a:rPr lang="zh-CN" altLang="en-US" sz="2800" b="1">
                <a:solidFill>
                  <a:schemeClr val="tx1"/>
                </a:solidFill>
              </a:rPr>
              <a:t>vt. &amp; vi.结束；推断出→</a:t>
            </a:r>
            <a:r>
              <a:rPr lang="en-US" altLang="zh-CN" sz="2800" b="1">
                <a:solidFill>
                  <a:schemeClr val="tx1"/>
                </a:solidFill>
              </a:rPr>
              <a:t>_______</a:t>
            </a:r>
            <a:r>
              <a:rPr lang="zh-CN" altLang="en-US" sz="2800" b="1">
                <a:solidFill>
                  <a:schemeClr val="tx1"/>
                </a:solidFill>
              </a:rPr>
              <a:t>      n．结论；结束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3</a:t>
            </a:r>
            <a:r>
              <a:rPr lang="zh-CN" altLang="en-US" sz="2800" b="1">
                <a:solidFill>
                  <a:schemeClr val="tx1"/>
                </a:solidFill>
              </a:rPr>
              <a:t>．</a:t>
            </a:r>
            <a:r>
              <a:rPr lang="en-US" altLang="zh-CN" sz="2800" b="1">
                <a:solidFill>
                  <a:schemeClr val="tx1"/>
                </a:solidFill>
              </a:rPr>
              <a:t>_______</a:t>
            </a:r>
            <a:r>
              <a:rPr lang="zh-CN" altLang="en-US" sz="2800" b="1">
                <a:solidFill>
                  <a:schemeClr val="tx1"/>
                </a:solidFill>
              </a:rPr>
              <a:t>    vt.暴露；揭露；使曝光→</a:t>
            </a:r>
            <a:r>
              <a:rPr lang="en-US" altLang="zh-CN" sz="2800" b="1">
                <a:solidFill>
                  <a:schemeClr val="tx1"/>
                </a:solidFill>
              </a:rPr>
              <a:t>______</a:t>
            </a:r>
            <a:r>
              <a:rPr lang="zh-CN" altLang="en-US" sz="2800" b="1">
                <a:solidFill>
                  <a:schemeClr val="tx1"/>
                </a:solidFill>
              </a:rPr>
              <a:t>         n．暴露；曝光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4</a:t>
            </a:r>
            <a:r>
              <a:rPr lang="zh-CN" altLang="en-US" sz="2800" b="1">
                <a:solidFill>
                  <a:schemeClr val="tx1"/>
                </a:solidFill>
              </a:rPr>
              <a:t>．</a:t>
            </a:r>
            <a:r>
              <a:rPr lang="en-US" altLang="zh-CN" sz="2800" b="1">
                <a:solidFill>
                  <a:schemeClr val="tx1"/>
                </a:solidFill>
              </a:rPr>
              <a:t>______</a:t>
            </a:r>
            <a:r>
              <a:rPr lang="zh-CN" altLang="en-US" sz="2800" b="1">
                <a:solidFill>
                  <a:schemeClr val="tx1"/>
                </a:solidFill>
              </a:rPr>
              <a:t> vt.污染；弄脏→ </a:t>
            </a:r>
            <a:r>
              <a:rPr lang="en-US" altLang="zh-CN" sz="2800" b="1">
                <a:solidFill>
                  <a:schemeClr val="tx1"/>
                </a:solidFill>
              </a:rPr>
              <a:t>_______</a:t>
            </a:r>
            <a:r>
              <a:rPr lang="zh-CN" altLang="en-US" sz="2800" b="1">
                <a:solidFill>
                  <a:schemeClr val="tx1"/>
                </a:solidFill>
              </a:rPr>
              <a:t> adj.受污染的→</a:t>
            </a:r>
            <a:r>
              <a:rPr lang="en-US" altLang="zh-CN" sz="2800" b="1">
                <a:solidFill>
                  <a:schemeClr val="tx1"/>
                </a:solidFill>
              </a:rPr>
              <a:t>________</a:t>
            </a:r>
            <a:r>
              <a:rPr lang="zh-CN" altLang="en-US" sz="2800" b="1">
                <a:solidFill>
                  <a:schemeClr val="tx1"/>
                </a:solidFill>
              </a:rPr>
              <a:t>  n．污染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5</a:t>
            </a:r>
            <a:r>
              <a:rPr lang="zh-CN" altLang="en-US" sz="2800" b="1">
                <a:solidFill>
                  <a:schemeClr val="tx1"/>
                </a:solidFill>
              </a:rPr>
              <a:t>．</a:t>
            </a:r>
            <a:r>
              <a:rPr lang="en-US" altLang="zh-CN" sz="2800" b="1">
                <a:solidFill>
                  <a:schemeClr val="tx1"/>
                </a:solidFill>
              </a:rPr>
              <a:t>________</a:t>
            </a:r>
            <a:r>
              <a:rPr lang="zh-CN" altLang="en-US" sz="2800" b="1">
                <a:solidFill>
                  <a:schemeClr val="tx1"/>
                </a:solidFill>
              </a:rPr>
              <a:t> vt.宣布；通告→  </a:t>
            </a:r>
            <a:r>
              <a:rPr lang="en-US" altLang="zh-CN" sz="2800" b="1">
                <a:solidFill>
                  <a:schemeClr val="tx1"/>
                </a:solidFill>
              </a:rPr>
              <a:t>________</a:t>
            </a:r>
            <a:r>
              <a:rPr lang="zh-CN" altLang="en-US" sz="2800" b="1">
                <a:solidFill>
                  <a:schemeClr val="tx1"/>
                </a:solidFill>
              </a:rPr>
              <a:t> n．宣告；通知</a:t>
            </a:r>
            <a:r>
              <a:rPr lang="en-US" altLang="zh-CN" sz="2800" b="1">
                <a:solidFill>
                  <a:schemeClr val="tx1"/>
                </a:solidFill>
              </a:rPr>
              <a:t>6</a:t>
            </a:r>
            <a:r>
              <a:rPr lang="zh-CN" altLang="en-US" sz="2800" b="1">
                <a:solidFill>
                  <a:schemeClr val="tx1"/>
                </a:solidFill>
              </a:rPr>
              <a:t>．</a:t>
            </a:r>
            <a:r>
              <a:rPr lang="en-US" altLang="zh-CN" sz="2800" b="1">
                <a:solidFill>
                  <a:schemeClr val="tx1"/>
                </a:solidFill>
              </a:rPr>
              <a:t>______</a:t>
            </a:r>
            <a:r>
              <a:rPr lang="zh-CN" altLang="en-US" sz="2800" b="1">
                <a:solidFill>
                  <a:schemeClr val="tx1"/>
                </a:solidFill>
              </a:rPr>
              <a:t>   vt.命令；指示→</a:t>
            </a:r>
            <a:r>
              <a:rPr lang="en-US" altLang="zh-CN" sz="2800" b="1">
                <a:solidFill>
                  <a:schemeClr val="tx1"/>
                </a:solidFill>
              </a:rPr>
              <a:t>_____</a:t>
            </a:r>
            <a:r>
              <a:rPr lang="zh-CN" altLang="en-US" sz="2800" b="1">
                <a:solidFill>
                  <a:schemeClr val="tx1"/>
                </a:solidFill>
              </a:rPr>
              <a:t>      n．说明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1052735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39924" y="6089615"/>
            <a:ext cx="3810000" cy="1556792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310005" y="1763395"/>
            <a:ext cx="18719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scientific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39945" y="1884045"/>
            <a:ext cx="15309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science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498080" y="1884680"/>
            <a:ext cx="16021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scientist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09370" y="2853690"/>
            <a:ext cx="17970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conclude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17665" y="2910205"/>
            <a:ext cx="17506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conclusion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25270" y="3745865"/>
            <a:ext cx="13246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expose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991350" y="3746500"/>
            <a:ext cx="1625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exposure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309370" y="4772660"/>
            <a:ext cx="17176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pollute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163185" y="4773295"/>
            <a:ext cx="15220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polluted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09370" y="5199380"/>
            <a:ext cx="16871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pollution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09370" y="5720715"/>
            <a:ext cx="22358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announce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398135" y="5555615"/>
            <a:ext cx="25120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announcement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039620" y="6089650"/>
            <a:ext cx="14027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instruct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969000" y="6089015"/>
            <a:ext cx="18827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instruction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Step2</a:t>
            </a:r>
            <a:r>
              <a:rPr lang="zh-CN" altLang="en-US" b="1"/>
              <a:t>词汇精讲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80000"/>
          </a:bodyPr>
          <a:lstStyle/>
          <a:p>
            <a:r>
              <a:rPr lang="en-US" altLang="zh-CN" b="1">
                <a:solidFill>
                  <a:srgbClr val="FF0000"/>
                </a:solidFill>
              </a:rPr>
              <a:t>1．defeat</a:t>
            </a:r>
            <a:endParaRPr lang="en-US" altLang="zh-CN" b="1">
              <a:solidFill>
                <a:srgbClr val="FF0000"/>
              </a:solidFill>
            </a:endParaRPr>
          </a:p>
          <a:p>
            <a:r>
              <a:rPr lang="en-US" altLang="zh-CN" b="1">
                <a:solidFill>
                  <a:schemeClr val="tx1"/>
                </a:solidFill>
              </a:rPr>
              <a:t>[教材原句]　JOHN SNOW DEFEATS “KING CHOLERA”</a:t>
            </a:r>
            <a:endParaRPr lang="en-US" altLang="zh-CN" b="1">
              <a:solidFill>
                <a:schemeClr val="tx1"/>
              </a:solidFill>
            </a:endParaRPr>
          </a:p>
          <a:p>
            <a:r>
              <a:rPr lang="en-US" altLang="zh-CN" b="1">
                <a:solidFill>
                  <a:schemeClr val="tx1"/>
                </a:solidFill>
              </a:rPr>
              <a:t>约翰·斯诺战胜“霍乱王”</a:t>
            </a:r>
            <a:endParaRPr lang="en-US" altLang="zh-CN" b="1">
              <a:solidFill>
                <a:schemeClr val="tx1"/>
              </a:solidFill>
            </a:endParaRPr>
          </a:p>
          <a:p>
            <a:r>
              <a:rPr lang="en-US" altLang="zh-CN" b="1">
                <a:solidFill>
                  <a:schemeClr val="tx1"/>
                </a:solidFill>
              </a:rPr>
              <a:t>(1)vt.打败；战胜；使受挫</a:t>
            </a:r>
            <a:endParaRPr lang="en-US" altLang="zh-CN" b="1">
              <a:solidFill>
                <a:schemeClr val="tx1"/>
              </a:solidFill>
            </a:endParaRPr>
          </a:p>
          <a:p>
            <a:r>
              <a:rPr lang="en-US" altLang="zh-CN" b="1">
                <a:solidFill>
                  <a:schemeClr val="tx1"/>
                </a:solidFill>
              </a:rPr>
              <a:t>①The team defeated his opponent and won the champion in the final of the competition.</a:t>
            </a:r>
            <a:endParaRPr lang="en-US" altLang="zh-CN" b="1">
              <a:solidFill>
                <a:schemeClr val="tx1"/>
              </a:solidFill>
            </a:endParaRPr>
          </a:p>
          <a:p>
            <a:r>
              <a:rPr lang="en-US" altLang="zh-CN" b="1">
                <a:solidFill>
                  <a:schemeClr val="tx1"/>
                </a:solidFill>
              </a:rPr>
              <a:t>这个队在比赛的决赛中打败对手，获得冠军。</a:t>
            </a:r>
            <a:endParaRPr lang="en-US" altLang="zh-CN" b="1">
              <a:solidFill>
                <a:schemeClr val="tx1"/>
              </a:solidFill>
            </a:endParaRPr>
          </a:p>
          <a:p>
            <a:r>
              <a:rPr lang="en-US" altLang="zh-CN" b="1">
                <a:solidFill>
                  <a:schemeClr val="tx1"/>
                </a:solidFill>
              </a:rPr>
              <a:t>②The proposal was deafted  by 16 votes to 6.</a:t>
            </a:r>
            <a:endParaRPr lang="en-US" altLang="zh-CN" b="1">
              <a:solidFill>
                <a:schemeClr val="tx1"/>
              </a:solidFill>
            </a:endParaRPr>
          </a:p>
          <a:p>
            <a:r>
              <a:rPr lang="en-US" altLang="zh-CN" b="1">
                <a:solidFill>
                  <a:schemeClr val="tx1"/>
                </a:solidFill>
              </a:rPr>
              <a:t>因16票反对，6票赞成，该提议未能通过。</a:t>
            </a:r>
            <a:endParaRPr lang="en-US" altLang="zh-CN" b="1">
              <a:solidFill>
                <a:schemeClr val="tx1"/>
              </a:solidFill>
            </a:endParaRPr>
          </a:p>
          <a:p>
            <a:endParaRPr lang="en-US" altLang="zh-CN" b="1">
              <a:solidFill>
                <a:schemeClr val="tx1"/>
              </a:solidFill>
            </a:endParaRPr>
          </a:p>
          <a:p>
            <a:endParaRPr lang="en-US" altLang="zh-CN" b="1">
              <a:solidFill>
                <a:srgbClr val="FF0000"/>
              </a:solidFill>
            </a:endParaRPr>
          </a:p>
          <a:p>
            <a:endParaRPr lang="en-US" altLang="zh-CN" b="1">
              <a:solidFill>
                <a:srgbClr val="FF0000"/>
              </a:solidFill>
            </a:endParaRPr>
          </a:p>
          <a:p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4" name="图片 3" descr="76d2b19a08017ec878a855c13911414f_57519345f83012b9a75d5dec73eed9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64704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00608" y="5462897"/>
            <a:ext cx="3810000" cy="169165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813935"/>
          </a:xfrm>
        </p:spPr>
        <p:txBody>
          <a:bodyPr>
            <a:norm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(2)n.[C，U]失败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③He always seems cheerful even in defeat.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他总是看起来很高兴，即使输了也这样。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区别：</a:t>
            </a:r>
            <a:endParaRPr lang="zh-CN" altLang="en-US" b="1">
              <a:solidFill>
                <a:srgbClr val="FF0000"/>
              </a:solidFill>
            </a:endParaRPr>
          </a:p>
          <a:p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4" name="图片 3" descr="76d2b19a08017ec878a855c13911414f_57519345f83012b9a75d5dec73eed9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340768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32656" y="5598393"/>
            <a:ext cx="3810000" cy="1259607"/>
          </a:xfrm>
          <a:prstGeom prst="rect">
            <a:avLst/>
          </a:prstGeom>
        </p:spPr>
      </p:pic>
      <p:graphicFrame>
        <p:nvGraphicFramePr>
          <p:cNvPr id="149675" name="表格 149674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751205" y="3669665"/>
          <a:ext cx="7298055" cy="2468880"/>
        </p:xfrm>
        <a:graphic>
          <a:graphicData uri="http://schemas.openxmlformats.org/drawingml/2006/table">
            <a:tbl>
              <a:tblPr/>
              <a:tblGrid>
                <a:gridCol w="1435735"/>
                <a:gridCol w="3260725"/>
                <a:gridCol w="2601595"/>
              </a:tblGrid>
              <a:tr h="64008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defeat</a:t>
                      </a:r>
                      <a:endParaRPr lang="en-US" altLang="zh-CN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击败，强调过程和结果</a:t>
                      </a:r>
                      <a:endParaRPr lang="zh-CN" altLang="en-US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宾语是对手</a:t>
                      </a:r>
                      <a:endParaRPr lang="zh-CN" altLang="en-US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beat</a:t>
                      </a:r>
                      <a:endParaRPr lang="en-US" altLang="zh-CN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打败；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(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连续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)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击打</a:t>
                      </a:r>
                      <a:endParaRPr lang="zh-CN" altLang="en-US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宾语是对手</a:t>
                      </a:r>
                      <a:endParaRPr lang="zh-CN" altLang="en-US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2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win</a:t>
                      </a:r>
                      <a:endParaRPr lang="en-US" altLang="zh-CN" sz="1800"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赢得；获胜</a:t>
                      </a:r>
                      <a:endParaRPr lang="zh-CN" altLang="en-US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宾语是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game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或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prize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等</a:t>
                      </a:r>
                      <a:endParaRPr lang="zh-CN" altLang="en-US" sz="1800"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149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3568" y="1082749"/>
            <a:ext cx="8229600" cy="364902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97363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[自填助记]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Yesterday I  </a:t>
            </a:r>
            <a:r>
              <a:rPr lang="en-US" altLang="zh-CN" b="1">
                <a:solidFill>
                  <a:schemeClr val="tx1"/>
                </a:solidFill>
              </a:rPr>
              <a:t>_________</a:t>
            </a:r>
            <a:r>
              <a:rPr lang="zh-CN" altLang="en-US" b="1">
                <a:solidFill>
                  <a:schemeClr val="tx1"/>
                </a:solidFill>
              </a:rPr>
              <a:t>  John at chess. He      </a:t>
            </a:r>
            <a:r>
              <a:rPr lang="en-US" altLang="zh-CN" b="1">
                <a:solidFill>
                  <a:schemeClr val="tx1"/>
                </a:solidFill>
              </a:rPr>
              <a:t>______</a:t>
            </a:r>
            <a:r>
              <a:rPr lang="zh-CN" altLang="en-US" b="1">
                <a:solidFill>
                  <a:schemeClr val="tx1"/>
                </a:solidFill>
              </a:rPr>
              <a:t>only one set, while I </a:t>
            </a:r>
            <a:r>
              <a:rPr lang="en-US" altLang="zh-CN" b="1">
                <a:solidFill>
                  <a:schemeClr val="tx1"/>
                </a:solidFill>
              </a:rPr>
              <a:t>_______</a:t>
            </a:r>
            <a:r>
              <a:rPr lang="zh-CN" altLang="en-US" b="1">
                <a:solidFill>
                  <a:schemeClr val="tx1"/>
                </a:solidFill>
              </a:rPr>
              <a:t>  two sets.</a:t>
            </a:r>
            <a:endParaRPr lang="zh-CN" altLang="en-US" b="1">
              <a:solidFill>
                <a:schemeClr val="tx1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昨天我和约翰下棋赢了他。他只赢了一盘，而我赢了两盘。</a:t>
            </a:r>
            <a:endParaRPr lang="zh-CN" altLang="en-US" b="1">
              <a:solidFill>
                <a:schemeClr val="tx1"/>
              </a:solidFill>
            </a:endParaRPr>
          </a:p>
        </p:txBody>
      </p:sp>
      <p:pic>
        <p:nvPicPr>
          <p:cNvPr id="4" name="图片 3" descr="76d2b19a08017ec878a855c13911414f_57519345f83012b9a75d5dec73eed9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1447651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28600" y="5949280"/>
            <a:ext cx="3810000" cy="125960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781300" y="2052320"/>
            <a:ext cx="2890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defeated/beat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39495" y="2574925"/>
            <a:ext cx="10814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won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868670" y="2575560"/>
            <a:ext cx="937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won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364902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5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r>
              <a:rPr lang="zh-CN" altLang="zh-CN" sz="2800" b="1">
                <a:solidFill>
                  <a:srgbClr val="FF0000"/>
                </a:solidFill>
              </a:rPr>
              <a:t>2．attend</a:t>
            </a:r>
            <a:r>
              <a:rPr lang="zh-CN" altLang="zh-CN" sz="2800" b="1"/>
              <a:t> vi.&amp; vt.照料；护理(病人)；出席；参加</a:t>
            </a:r>
            <a:endParaRPr lang="zh-CN" altLang="zh-CN" sz="2800" b="1"/>
          </a:p>
          <a:p>
            <a:r>
              <a:rPr lang="zh-CN" altLang="zh-CN" sz="2800" b="1"/>
              <a:t>[教材原句]　John Snow was a famous doctor in London — so expert, indeed, that he </a:t>
            </a:r>
            <a:r>
              <a:rPr lang="zh-CN" altLang="zh-CN" sz="2800" b="1">
                <a:solidFill>
                  <a:srgbClr val="FF0000"/>
                </a:solidFill>
              </a:rPr>
              <a:t>attended</a:t>
            </a:r>
            <a:r>
              <a:rPr lang="zh-CN" altLang="zh-CN" sz="2800" b="1"/>
              <a:t> Queen Victoria as her personal physician.</a:t>
            </a:r>
            <a:endParaRPr lang="zh-CN" altLang="zh-CN" sz="2800" b="1"/>
          </a:p>
          <a:p>
            <a:r>
              <a:rPr lang="zh-CN" altLang="zh-CN" sz="2800" b="1"/>
              <a:t>约翰·斯诺是伦敦一位著名的医生——他的确医术精湛，因而成了维多利亚女王的私人医生。</a:t>
            </a:r>
            <a:endParaRPr lang="zh-CN" altLang="zh-CN" sz="2800" b="1"/>
          </a:p>
          <a:p>
            <a:r>
              <a:rPr lang="zh-CN" altLang="zh-CN" sz="2800" b="1"/>
              <a:t>①The professor is rich in knowledge, so we all like to attend his lecture.</a:t>
            </a:r>
            <a:endParaRPr lang="zh-CN" altLang="zh-CN" sz="2800" b="1"/>
          </a:p>
          <a:p>
            <a:r>
              <a:rPr lang="zh-CN" altLang="zh-CN" sz="2800" b="1"/>
              <a:t>这位教授知识渊博，因此我们都希望听他的演讲。</a:t>
            </a:r>
            <a:endParaRPr lang="zh-CN" altLang="zh-CN" sz="2800"/>
          </a:p>
          <a:p>
            <a:pPr indent="0" algn="just">
              <a:lnSpc>
                <a:spcPct val="150000"/>
              </a:lnSpc>
              <a:spcAft>
                <a:spcPct val="0"/>
              </a:spcAft>
              <a:buNone/>
              <a:tabLst>
                <a:tab pos="5130800"/>
              </a:tabLst>
            </a:pP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4" name="图片 3" descr="76d2b19a08017ec878a855c13911414f_57519345f83012b9a75d5dec73eed9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484784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28600" y="5949280"/>
            <a:ext cx="3810000" cy="125960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74229"/>
            <a:ext cx="8229600" cy="4785395"/>
          </a:xfrm>
        </p:spPr>
        <p:txBody>
          <a:bodyPr>
            <a:noAutofit/>
          </a:bodyPr>
          <a:lstStyle/>
          <a:p>
            <a:pPr lvl="0" indent="0" algn="just">
              <a:lnSpc>
                <a:spcPct val="150000"/>
              </a:lnSpc>
              <a:buNone/>
              <a:tabLst>
                <a:tab pos="5130800"/>
              </a:tabLst>
            </a:pPr>
            <a:r>
              <a:rPr lang="zh-CN" altLang="en-US" sz="2800" b="1">
                <a:solidFill>
                  <a:schemeClr val="tx1"/>
                </a:solidFill>
              </a:rPr>
              <a:t>attend a meeting/a lecture/school </a:t>
            </a:r>
            <a:endParaRPr lang="zh-CN" altLang="en-US" sz="2800" b="1">
              <a:solidFill>
                <a:schemeClr val="tx1"/>
              </a:solidFill>
            </a:endParaRPr>
          </a:p>
          <a:p>
            <a:pPr lvl="0" indent="0" algn="just">
              <a:lnSpc>
                <a:spcPct val="150000"/>
              </a:lnSpc>
              <a:buNone/>
              <a:tabLst>
                <a:tab pos="5130800"/>
              </a:tabLst>
            </a:pPr>
            <a:r>
              <a:rPr lang="zh-CN" altLang="en-US" sz="2800" b="1">
                <a:solidFill>
                  <a:schemeClr val="tx1"/>
                </a:solidFill>
              </a:rPr>
              <a:t>参加会议/听报告/上学</a:t>
            </a:r>
            <a:endParaRPr lang="zh-CN" altLang="en-US" sz="2800" b="1">
              <a:solidFill>
                <a:schemeClr val="tx1"/>
              </a:solidFill>
            </a:endParaRPr>
          </a:p>
          <a:p>
            <a:pPr lvl="0" indent="0" algn="just">
              <a:lnSpc>
                <a:spcPct val="150000"/>
              </a:lnSpc>
              <a:buNone/>
              <a:tabLst>
                <a:tab pos="5130800"/>
              </a:tabLst>
            </a:pPr>
            <a:r>
              <a:rPr lang="zh-CN" altLang="en-US" sz="2800" b="1">
                <a:solidFill>
                  <a:schemeClr val="tx1"/>
                </a:solidFill>
              </a:rPr>
              <a:t>attend (on/upon) sb.  照顾某人；伺候某人</a:t>
            </a:r>
            <a:endParaRPr lang="zh-CN" altLang="en-US" sz="2800" b="1">
              <a:solidFill>
                <a:schemeClr val="tx1"/>
              </a:solidFill>
            </a:endParaRPr>
          </a:p>
          <a:p>
            <a:pPr lvl="0" indent="0" algn="just">
              <a:lnSpc>
                <a:spcPct val="150000"/>
              </a:lnSpc>
              <a:buNone/>
              <a:tabLst>
                <a:tab pos="5130800"/>
              </a:tabLst>
            </a:pPr>
            <a:r>
              <a:rPr lang="zh-CN" altLang="en-US" sz="2800" b="1">
                <a:solidFill>
                  <a:schemeClr val="tx1"/>
                </a:solidFill>
              </a:rPr>
              <a:t>attend to   处理；对付；接待(顾客)；专心；注意</a:t>
            </a:r>
            <a:endParaRPr lang="zh-CN" altLang="en-US" sz="2800" b="1">
              <a:solidFill>
                <a:schemeClr val="tx1"/>
              </a:solidFill>
            </a:endParaRPr>
          </a:p>
          <a:p>
            <a:pPr lvl="0" indent="0" algn="just">
              <a:lnSpc>
                <a:spcPct val="150000"/>
              </a:lnSpc>
              <a:buNone/>
              <a:tabLst>
                <a:tab pos="5130800"/>
              </a:tabLst>
            </a:pPr>
            <a:r>
              <a:rPr lang="zh-CN" altLang="en-US" sz="2800" b="1">
                <a:solidFill>
                  <a:schemeClr val="tx1"/>
                </a:solidFill>
              </a:rPr>
              <a:t>②Presidents from many countries attended the 2016 G20 Hangzhou Summit.</a:t>
            </a:r>
            <a:endParaRPr lang="zh-CN" altLang="en-US" sz="2800" b="1">
              <a:solidFill>
                <a:schemeClr val="tx1"/>
              </a:solidFill>
            </a:endParaRPr>
          </a:p>
          <a:p>
            <a:pPr lvl="0" indent="0" algn="just">
              <a:lnSpc>
                <a:spcPct val="150000"/>
              </a:lnSpc>
              <a:buNone/>
              <a:tabLst>
                <a:tab pos="5130800"/>
              </a:tabLst>
            </a:pPr>
            <a:r>
              <a:rPr lang="zh-CN" altLang="en-US" sz="2800" b="1">
                <a:solidFill>
                  <a:schemeClr val="tx1"/>
                </a:solidFill>
              </a:rPr>
              <a:t>来自许多国家的元首出席了2016年杭州G20峰会。</a:t>
            </a:r>
            <a:endParaRPr lang="zh-CN" altLang="en-US" sz="2800" b="1">
              <a:solidFill>
                <a:schemeClr val="tx1"/>
              </a:solidFill>
            </a:endParaRPr>
          </a:p>
          <a:p>
            <a:pPr lvl="0" indent="0" algn="just">
              <a:lnSpc>
                <a:spcPct val="150000"/>
              </a:lnSpc>
              <a:buNone/>
              <a:tabLst>
                <a:tab pos="5130800"/>
              </a:tabLst>
            </a:pP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1340767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09265" y="5861655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Autofit/>
          </a:bodyPr>
          <a:lstStyle/>
          <a:p>
            <a:pPr lvl="0" indent="0" algn="just" defTabSz="914400" fontAlgn="auto">
              <a:lnSpc>
                <a:spcPct val="100000"/>
              </a:lnSpc>
              <a:spcBef>
                <a:spcPct val="0"/>
              </a:spcBef>
              <a:buNone/>
              <a:tabLst>
                <a:tab pos="5130800"/>
              </a:tabLst>
            </a:pPr>
            <a:r>
              <a:rPr lang="zh-CN" altLang="en-US" sz="2800" b="1">
                <a:sym typeface="+mn-ea"/>
              </a:rPr>
              <a:t>③He was badly injured. As a result, he was attended (on) by three nurses.</a:t>
            </a:r>
            <a:endParaRPr lang="zh-CN" altLang="en-US" sz="2800" b="1">
              <a:solidFill>
                <a:schemeClr val="tx1"/>
              </a:solidFill>
            </a:endParaRPr>
          </a:p>
          <a:p>
            <a:pPr lvl="0" indent="0" algn="just" defTabSz="914400" fontAlgn="auto">
              <a:lnSpc>
                <a:spcPct val="100000"/>
              </a:lnSpc>
              <a:spcBef>
                <a:spcPct val="0"/>
              </a:spcBef>
              <a:buNone/>
              <a:tabLst>
                <a:tab pos="5130800"/>
              </a:tabLst>
            </a:pPr>
            <a:r>
              <a:rPr lang="zh-CN" altLang="en-US" sz="2800" b="1">
                <a:sym typeface="+mn-ea"/>
              </a:rPr>
              <a:t>他伤势严重。因此，有3名护士护理他。</a:t>
            </a:r>
            <a:endParaRPr lang="zh-CN" altLang="en-US" sz="2800" b="1">
              <a:sym typeface="+mn-ea"/>
            </a:endParaRPr>
          </a:p>
          <a:p>
            <a:pPr lvl="0" indent="0" algn="just" defTabSz="914400" fontAlgn="auto">
              <a:lnSpc>
                <a:spcPct val="100000"/>
              </a:lnSpc>
              <a:spcBef>
                <a:spcPct val="0"/>
              </a:spcBef>
              <a:buNone/>
              <a:tabLst>
                <a:tab pos="5130800"/>
              </a:tabLst>
            </a:pPr>
            <a:r>
              <a:rPr lang="zh-CN" altLang="en-US" sz="2800">
                <a:solidFill>
                  <a:srgbClr val="FF0000"/>
                </a:solidFill>
              </a:rPr>
              <a:t>比较：attend, join, join in, take part in</a:t>
            </a:r>
            <a:endParaRPr lang="zh-CN" altLang="en-US" sz="2800">
              <a:solidFill>
                <a:srgbClr val="FF0000"/>
              </a:solidFill>
            </a:endParaRPr>
          </a:p>
          <a:p>
            <a:pPr lvl="0" indent="0" algn="just" defTabSz="914400" fontAlgn="auto">
              <a:lnSpc>
                <a:spcPct val="100000"/>
              </a:lnSpc>
              <a:spcBef>
                <a:spcPct val="0"/>
              </a:spcBef>
              <a:buNone/>
              <a:tabLst>
                <a:tab pos="5130800"/>
              </a:tabLst>
            </a:pPr>
            <a:r>
              <a:rPr lang="zh-CN" altLang="en-US" sz="2800">
                <a:solidFill>
                  <a:srgbClr val="FF0000"/>
                </a:solidFill>
                <a:sym typeface="+mn-ea"/>
              </a:rPr>
              <a:t>attend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指参加会议、上课、上学、听报告等</a:t>
            </a:r>
            <a:endParaRPr lang="zh-CN" altLang="en-US" sz="2800">
              <a:latin typeface="Times New Roman" pitchFamily="18" charset="0"/>
              <a:ea typeface="楷体_GB2312" pitchFamily="49" charset="-122"/>
            </a:endParaRPr>
          </a:p>
          <a:p>
            <a:pPr lvl="0" indent="0" algn="just" defTabSz="914400" fontAlgn="auto">
              <a:lnSpc>
                <a:spcPct val="100000"/>
              </a:lnSpc>
              <a:spcBef>
                <a:spcPct val="0"/>
              </a:spcBef>
              <a:buNone/>
              <a:tabLst>
                <a:tab pos="5130800"/>
              </a:tabLst>
            </a:pPr>
            <a:r>
              <a:rPr lang="zh-CN" altLang="en-US" sz="2800">
                <a:solidFill>
                  <a:srgbClr val="FF0000"/>
                </a:solidFill>
                <a:sym typeface="+mn-ea"/>
              </a:rPr>
              <a:t> join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指加入某组织、团体，成为其中的一员</a:t>
            </a:r>
            <a:endParaRPr lang="zh-CN" altLang="en-US" sz="2800"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indent="0" algn="just" defTabSz="914400" fontAlgn="auto">
              <a:lnSpc>
                <a:spcPct val="100000"/>
              </a:lnSpc>
              <a:spcBef>
                <a:spcPct val="0"/>
              </a:spcBef>
              <a:buNone/>
              <a:tabLst>
                <a:tab pos="5130800"/>
              </a:tabLst>
            </a:pPr>
            <a:r>
              <a:rPr lang="zh-CN" altLang="en-US" sz="2800">
                <a:solidFill>
                  <a:srgbClr val="FF0000"/>
                </a:solidFill>
                <a:sym typeface="+mn-ea"/>
              </a:rPr>
              <a:t>join in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指参加某种活动，表示与某人一起做某事则用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join sb. in sth.</a:t>
            </a:r>
            <a:endParaRPr lang="en-US" altLang="zh-CN" sz="2800">
              <a:latin typeface="Times New Roman" pitchFamily="18" charset="0"/>
              <a:ea typeface="楷体_GB2312" pitchFamily="49" charset="-122"/>
            </a:endParaRPr>
          </a:p>
          <a:p>
            <a:pPr lvl="0" indent="0" algn="just" defTabSz="914400" fontAlgn="auto">
              <a:lnSpc>
                <a:spcPct val="100000"/>
              </a:lnSpc>
              <a:spcBef>
                <a:spcPct val="0"/>
              </a:spcBef>
              <a:buNone/>
              <a:tabLst>
                <a:tab pos="5130800"/>
              </a:tabLst>
            </a:pPr>
            <a:r>
              <a:rPr lang="zh-CN" altLang="en-US" sz="2800">
                <a:solidFill>
                  <a:srgbClr val="FF0000"/>
                </a:solidFill>
                <a:sym typeface="+mn-ea"/>
              </a:rPr>
              <a:t>take part in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指参加群众性活动、会议等，往往指参加并持积极态度，起一定作用</a:t>
            </a:r>
            <a:endParaRPr lang="zh-CN" altLang="en-US" sz="2800"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indent="0" algn="just" defTabSz="914400" fontAlgn="auto">
              <a:lnSpc>
                <a:spcPct val="100000"/>
              </a:lnSpc>
              <a:spcBef>
                <a:spcPct val="0"/>
              </a:spcBef>
              <a:buNone/>
              <a:tabLst>
                <a:tab pos="5130800"/>
              </a:tabLst>
            </a:pPr>
            <a:endParaRPr lang="zh-CN" altLang="en-US" sz="2800">
              <a:solidFill>
                <a:srgbClr val="FF0000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1340767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2648" y="5517669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517232"/>
          </a:xfrm>
        </p:spPr>
        <p:txBody>
          <a:bodyPr>
            <a:noAutofit/>
          </a:bodyPr>
          <a:lstStyle/>
          <a:p>
            <a:r>
              <a:rPr lang="zh-CN" altLang="zh-CN" sz="2800" b="1">
                <a:solidFill>
                  <a:srgbClr val="FF0000"/>
                </a:solidFill>
              </a:rPr>
              <a:t>[自填助记]</a:t>
            </a:r>
            <a:endParaRPr lang="zh-CN" altLang="zh-CN" sz="2800" b="1"/>
          </a:p>
          <a:p>
            <a:r>
              <a:rPr lang="zh-CN" altLang="zh-CN" sz="2800" b="1"/>
              <a:t>①I often </a:t>
            </a:r>
            <a:r>
              <a:rPr lang="en-US" altLang="zh-CN" sz="2800" b="1"/>
              <a:t>______</a:t>
            </a:r>
            <a:r>
              <a:rPr lang="zh-CN" altLang="zh-CN" sz="2800" b="1"/>
              <a:t>  meetings and sometimes I </a:t>
            </a:r>
            <a:r>
              <a:rPr lang="en-US" altLang="zh-CN" sz="2800" b="1"/>
              <a:t>_____</a:t>
            </a:r>
            <a:r>
              <a:rPr lang="zh-CN" altLang="zh-CN" sz="2800" b="1"/>
              <a:t>         </a:t>
            </a:r>
            <a:endParaRPr lang="zh-CN" altLang="zh-CN" sz="2800" b="1"/>
          </a:p>
          <a:p>
            <a:r>
              <a:rPr lang="zh-CN" altLang="zh-CN" sz="2800" b="1"/>
              <a:t>their discussion.</a:t>
            </a:r>
            <a:endParaRPr lang="zh-CN" altLang="zh-CN" sz="2800" b="1"/>
          </a:p>
          <a:p>
            <a:r>
              <a:rPr lang="zh-CN" altLang="zh-CN" sz="2800" b="1"/>
              <a:t>我经常出席会议，有时参与大会的讨论。</a:t>
            </a:r>
            <a:endParaRPr lang="zh-CN" altLang="zh-CN" sz="2800" b="1"/>
          </a:p>
          <a:p>
            <a:r>
              <a:rPr lang="zh-CN" altLang="zh-CN" sz="2800" b="1"/>
              <a:t>②My wish is to </a:t>
            </a:r>
            <a:r>
              <a:rPr lang="en-US" altLang="zh-CN" sz="2800" b="1"/>
              <a:t>______</a:t>
            </a:r>
            <a:r>
              <a:rPr lang="zh-CN" altLang="zh-CN" sz="2800" b="1"/>
              <a:t>     the army after graduation.</a:t>
            </a:r>
            <a:endParaRPr lang="zh-CN" altLang="zh-CN" sz="2800" b="1"/>
          </a:p>
          <a:p>
            <a:r>
              <a:rPr lang="zh-CN" altLang="zh-CN" sz="2800" b="1"/>
              <a:t>我的愿望是毕业后参军。</a:t>
            </a:r>
            <a:endParaRPr lang="zh-CN" altLang="zh-CN" sz="2800" b="1"/>
          </a:p>
          <a:p>
            <a:r>
              <a:rPr lang="zh-CN" altLang="zh-CN" sz="2800" b="1"/>
              <a:t>③Lincoln  </a:t>
            </a:r>
            <a:r>
              <a:rPr lang="en-US" altLang="zh-CN" sz="2800" b="1"/>
              <a:t>___________</a:t>
            </a:r>
            <a:r>
              <a:rPr lang="zh-CN" altLang="zh-CN" sz="2800" b="1"/>
              <a:t>  politics and was strongly</a:t>
            </a:r>
            <a:endParaRPr lang="zh-CN" altLang="zh-CN" sz="2800" b="1"/>
          </a:p>
          <a:p>
            <a:r>
              <a:rPr lang="zh-CN" altLang="zh-CN" sz="2800" b="1"/>
              <a:t>against slavery.</a:t>
            </a:r>
            <a:endParaRPr lang="zh-CN" altLang="zh-CN" sz="2800" b="1"/>
          </a:p>
          <a:p>
            <a:r>
              <a:rPr lang="zh-CN" altLang="zh-CN" sz="2800" b="1"/>
              <a:t>林肯积极参加政治活动，强烈反对奴隶制度。</a:t>
            </a:r>
            <a:endParaRPr lang="zh-CN" altLang="zh-CN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1268759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28600" y="5805264"/>
            <a:ext cx="3810000" cy="134076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409825" y="1864995"/>
            <a:ext cx="12084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attend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293610" y="1864995"/>
            <a:ext cx="21850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join in/take part in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65830" y="3491865"/>
            <a:ext cx="7435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join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137410" y="4385945"/>
            <a:ext cx="293306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take an active part in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3．expose </a:t>
            </a:r>
            <a:r>
              <a:rPr lang="zh-CN" altLang="en-US" sz="2800" b="1"/>
              <a:t>vt.暴露；揭露；使曝光；使接触</a:t>
            </a:r>
            <a:endParaRPr lang="zh-CN" altLang="en-US" sz="2800" b="1"/>
          </a:p>
          <a:p>
            <a:r>
              <a:rPr lang="zh-CN" altLang="en-US" sz="2800" b="1"/>
              <a:t>[教材原句]　But he became inspired when he thought about helping ordinary people exposed to cholera.</a:t>
            </a:r>
            <a:endParaRPr lang="zh-CN" altLang="en-US" sz="2800" b="1"/>
          </a:p>
          <a:p>
            <a:r>
              <a:rPr lang="zh-CN" altLang="en-US" sz="2800" b="1"/>
              <a:t>但当他一想到要帮助(那些)受到霍乱威胁的普通百姓，他就感到很振奋。</a:t>
            </a:r>
            <a:endParaRPr lang="zh-CN" altLang="en-US" sz="2800" b="1"/>
          </a:p>
          <a:p>
            <a:r>
              <a:rPr lang="zh-CN" altLang="en-US" sz="2800" b="1"/>
              <a:t>(1)expose sb./sth. to ...使某人/某物暴露于……；</a:t>
            </a:r>
            <a:endParaRPr lang="zh-CN" altLang="en-US" sz="2800" b="1"/>
          </a:p>
          <a:p>
            <a:r>
              <a:rPr lang="zh-CN" altLang="en-US" sz="2800" b="1"/>
              <a:t>  			使某人/某物接触到……</a:t>
            </a:r>
            <a:endParaRPr lang="zh-CN" altLang="en-US" sz="2800" b="1"/>
          </a:p>
          <a:p>
            <a:r>
              <a:rPr lang="zh-CN" altLang="en-US" sz="2800" b="1"/>
              <a:t>(2)be exposed to ...  	暴露于……；置身于……</a:t>
            </a:r>
            <a:endParaRPr lang="zh-CN" altLang="en-US" sz="2800" b="1"/>
          </a:p>
          <a:p>
            <a:r>
              <a:rPr lang="zh-CN" altLang="en-US" sz="2800" b="1"/>
              <a:t>exposure n.   	暴露；揭发</a:t>
            </a:r>
            <a:endParaRPr lang="zh-CN" altLang="en-US" sz="2800" b="1"/>
          </a:p>
          <a:p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1340767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00608" y="5877272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Autofit/>
          </a:bodyPr>
          <a:lstStyle/>
          <a:p>
            <a:r>
              <a:rPr lang="en-US" altLang="zh-CN" sz="2800" b="1">
                <a:solidFill>
                  <a:schemeClr val="tx1"/>
                </a:solidFill>
              </a:rPr>
              <a:t>①Exposed to such disasters, the local people were badly in need of help.</a:t>
            </a:r>
            <a:endParaRPr lang="en-US" altLang="zh-CN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当地人深陷于如此大的灾难中，他们急需帮助。</a:t>
            </a:r>
            <a:endParaRPr lang="en-US" altLang="zh-CN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②Don't expose yourself to the sun for too long. You will get burnt.</a:t>
            </a:r>
            <a:endParaRPr lang="en-US" altLang="zh-CN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别在太阳下晒得太久，你会被晒伤的。</a:t>
            </a:r>
            <a:endParaRPr lang="en-US" altLang="zh-CN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③We want to expose the kids to as much art and culture as possible.</a:t>
            </a:r>
            <a:endParaRPr lang="en-US" altLang="zh-CN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我们想让孩子们受到尽可能多的艺术和文化熏陶。</a:t>
            </a:r>
            <a:endParaRPr lang="en-US" altLang="zh-CN" sz="2800" b="1">
              <a:solidFill>
                <a:schemeClr val="tx1"/>
              </a:solidFill>
            </a:endParaRPr>
          </a:p>
          <a:p>
            <a:endParaRPr lang="en-US" altLang="zh-CN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1340767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98150" y="5814660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1268759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828600" y="5733256"/>
            <a:ext cx="3810000" cy="1340768"/>
          </a:xfrm>
          <a:prstGeom prst="rect">
            <a:avLst/>
          </a:prstGeom>
        </p:spPr>
      </p:pic>
      <p:pic>
        <p:nvPicPr>
          <p:cNvPr id="63618" name="内容占位符 63617" descr="E:/骆静/课件/2016年课件/云南优佳学案/课件/人教英语必修5/PPT可自主编辑课件/rjyy5-5.TIF"/>
          <p:cNvPicPr>
            <a:picLocks noChangeAspect="1"/>
          </p:cNvPicPr>
          <p:nvPr>
            <p:ph idx="1"/>
            <p:custDataLst>
              <p:tags r:id="rId8"/>
            </p:custDataLst>
          </p:nvPr>
        </p:nvPicPr>
        <p:blipFill>
          <a:blip r:embed="rId7" r:link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865" y="2156460"/>
            <a:ext cx="6972300" cy="33166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3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229200"/>
          </a:xfrm>
        </p:spPr>
        <p:txBody>
          <a:bodyPr>
            <a:noAutofit/>
          </a:bodyPr>
          <a:lstStyle/>
          <a:p>
            <a:r>
              <a:rPr lang="zh-CN" altLang="zh-CN" sz="2800" b="1">
                <a:solidFill>
                  <a:srgbClr val="FF0000"/>
                </a:solidFill>
              </a:rPr>
              <a:t>4．cure n</a:t>
            </a:r>
            <a:r>
              <a:rPr lang="zh-CN" altLang="zh-CN" sz="2800" b="1"/>
              <a:t>．[C]治愈；疗法vt.治愈；治疗；改掉(坏习惯)</a:t>
            </a:r>
            <a:endParaRPr lang="zh-CN" altLang="zh-CN" sz="2800" b="1"/>
          </a:p>
          <a:p>
            <a:r>
              <a:rPr lang="zh-CN" altLang="en-US" sz="2800" b="1">
                <a:solidFill>
                  <a:schemeClr val="tx1"/>
                </a:solidFill>
              </a:rPr>
              <a:t>[教材原句]　Neither its cause nor its </a:t>
            </a:r>
            <a:r>
              <a:rPr lang="zh-CN" altLang="en-US" sz="2800" b="1">
                <a:solidFill>
                  <a:srgbClr val="FF0000"/>
                </a:solidFill>
              </a:rPr>
              <a:t>cure</a:t>
            </a:r>
            <a:r>
              <a:rPr lang="zh-CN" altLang="en-US" sz="2800" b="1">
                <a:solidFill>
                  <a:schemeClr val="tx1"/>
                </a:solidFill>
              </a:rPr>
              <a:t> was understood.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(人们)既不知道它的病源</a:t>
            </a:r>
            <a:r>
              <a:rPr lang="en-US" altLang="zh-CN" sz="2800" b="1">
                <a:solidFill>
                  <a:schemeClr val="tx1"/>
                </a:solidFill>
              </a:rPr>
              <a:t>,</a:t>
            </a:r>
            <a:r>
              <a:rPr lang="zh-CN" altLang="en-US" sz="2800" b="1">
                <a:solidFill>
                  <a:schemeClr val="tx1"/>
                </a:solidFill>
              </a:rPr>
              <a:t>也不了解它的治疗方法。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①Doctors are searching for a cure for AIDS.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医生们正在寻找艾滋病的治疗方法。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②There is no way to cure or prevent Ebola, though experimental vaccines are on the way.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尽管实验性的疫苗正在研制中，但市场上还没有治愈或预防埃博拉病毒的方法。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88640" y="609329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6"/>
            <a:ext cx="8229600" cy="5688633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③We must cure the children of bad habits.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我们必须纠正孩子们的坏习惯。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④This medicine will cure you of your headache.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这种药可治好你的头痛。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⑤a cure for ...　</a:t>
            </a:r>
            <a:r>
              <a:rPr lang="zh-CN" altLang="en-US" sz="2800" b="1">
                <a:sym typeface="+mn-ea"/>
              </a:rPr>
              <a:t>治愈某种病的方法</a:t>
            </a:r>
            <a:r>
              <a:rPr lang="zh-CN" altLang="en-US" sz="2800" b="1">
                <a:solidFill>
                  <a:schemeClr val="tx1"/>
                </a:solidFill>
              </a:rPr>
              <a:t>　                    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⑥  cure sb. of sth.   治愈某人的病；改掉某人的坏习惯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rgbClr val="FF0000"/>
                </a:solidFill>
              </a:rPr>
              <a:t>区别：</a:t>
            </a:r>
            <a:r>
              <a:rPr lang="zh-CN" altLang="en-US" sz="2800" b="1">
                <a:solidFill>
                  <a:schemeClr val="tx1"/>
                </a:solidFill>
              </a:rPr>
              <a:t>cure, treat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cure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强调结果，即</a:t>
            </a:r>
            <a:r>
              <a:rPr lang="zh-CN" altLang="en-US" sz="2800" b="1">
                <a:latin typeface="宋体" panose="02010600030101010101" pitchFamily="2" charset="-122"/>
                <a:ea typeface="楷体_GB2312" pitchFamily="49" charset="-122"/>
                <a:sym typeface="+mn-ea"/>
              </a:rPr>
              <a:t>“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治愈</a:t>
            </a:r>
            <a:r>
              <a:rPr lang="zh-CN" altLang="en-US" sz="2800" b="1">
                <a:latin typeface="宋体" panose="02010600030101010101" pitchFamily="2" charset="-122"/>
                <a:ea typeface="楷体_GB2312" pitchFamily="49" charset="-122"/>
                <a:sym typeface="+mn-ea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；可构成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cure sb. of sth.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结构</a:t>
            </a:r>
            <a:endParaRPr lang="zh-CN" altLang="en-US" sz="2800" b="1">
              <a:latin typeface="Times New Roman" pitchFamily="18" charset="0"/>
              <a:ea typeface="楷体_GB2312" pitchFamily="49" charset="-122"/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28600" y="5877272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229200"/>
          </a:xfrm>
        </p:spPr>
        <p:txBody>
          <a:bodyPr>
            <a:no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treat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强调过程，不涉及结果；可构成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treat sb. for sth.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结构</a:t>
            </a:r>
            <a:endParaRPr lang="zh-CN" altLang="en-US" sz="2800" b="1">
              <a:latin typeface="Times New Roman" pitchFamily="18" charset="0"/>
              <a:ea typeface="楷体_GB2312" pitchFamily="49" charset="-122"/>
              <a:sym typeface="+mn-ea"/>
            </a:endParaRPr>
          </a:p>
          <a:p>
            <a:r>
              <a:rPr lang="zh-CN" altLang="en-US" sz="2800" b="1">
                <a:solidFill>
                  <a:srgbClr val="FF0000"/>
                </a:solidFill>
              </a:rPr>
              <a:t>[自填助记]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①The doctor </a:t>
            </a:r>
            <a:r>
              <a:rPr lang="en-US" altLang="zh-CN" sz="2800" b="1">
                <a:solidFill>
                  <a:schemeClr val="tx1"/>
                </a:solidFill>
              </a:rPr>
              <a:t>_______</a:t>
            </a:r>
            <a:r>
              <a:rPr lang="zh-CN" altLang="en-US" sz="2800" b="1">
                <a:solidFill>
                  <a:schemeClr val="tx1"/>
                </a:solidFill>
              </a:rPr>
              <a:t> her headache with a new medicine, but didn’t </a:t>
            </a:r>
            <a:r>
              <a:rPr lang="en-US" altLang="zh-CN" sz="2800" b="1">
                <a:solidFill>
                  <a:schemeClr val="tx1"/>
                </a:solidFill>
              </a:rPr>
              <a:t>________</a:t>
            </a:r>
            <a:r>
              <a:rPr lang="zh-CN" altLang="en-US" sz="2800" b="1">
                <a:solidFill>
                  <a:schemeClr val="tx1"/>
                </a:solidFill>
              </a:rPr>
              <a:t> her.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②He had been </a:t>
            </a:r>
            <a:r>
              <a:rPr lang="en-US" altLang="zh-CN" sz="2800" b="1">
                <a:solidFill>
                  <a:schemeClr val="tx1"/>
                </a:solidFill>
              </a:rPr>
              <a:t>_________</a:t>
            </a:r>
            <a:r>
              <a:rPr lang="zh-CN" altLang="en-US" sz="2800" b="1">
                <a:solidFill>
                  <a:schemeClr val="tx1"/>
                </a:solidFill>
              </a:rPr>
              <a:t> for his heart disease for three months, but the doctors said they could </a:t>
            </a:r>
            <a:r>
              <a:rPr lang="en-US" altLang="zh-CN" sz="2800" b="1">
                <a:solidFill>
                  <a:schemeClr val="tx1"/>
                </a:solidFill>
              </a:rPr>
              <a:t>_____</a:t>
            </a:r>
            <a:r>
              <a:rPr lang="zh-CN" altLang="en-US" sz="2800" b="1">
                <a:solidFill>
                  <a:schemeClr val="tx1"/>
                </a:solidFill>
              </a:rPr>
              <a:t> him of it in one month.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28600" y="5899584"/>
            <a:ext cx="3810000" cy="134076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981960" y="2779395"/>
            <a:ext cx="13798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treated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25645" y="3220085"/>
            <a:ext cx="9899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cure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58820" y="3810635"/>
            <a:ext cx="16554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treated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17575" y="4598035"/>
            <a:ext cx="11671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cure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7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5．challenge n．[C，U]挑战vt.向……挑战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[教材原句]　John Snow wanted to face the </a:t>
            </a:r>
            <a:r>
              <a:rPr lang="zh-CN" altLang="en-US" sz="2800" b="1">
                <a:solidFill>
                  <a:srgbClr val="FF0000"/>
                </a:solidFill>
              </a:rPr>
              <a:t>challenge</a:t>
            </a:r>
            <a:r>
              <a:rPr lang="zh-CN" altLang="en-US" sz="2800" b="1">
                <a:solidFill>
                  <a:schemeClr val="tx1"/>
                </a:solidFill>
              </a:rPr>
              <a:t> and solve this problem.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约翰·斯诺想面对这个挑战，解决这个问题。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①To prevent hazes from happening frequently is a great challenge for most  cities in China.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对于中国的大部分城市来说，阻止雾霾天气的频繁发生是一项巨大的挑战。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(1)face the challenge面临挑战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accept/take up a challenge  接受挑战</a:t>
            </a:r>
            <a:endParaRPr lang="zh-CN" altLang="en-US" sz="2800" b="1">
              <a:solidFill>
                <a:schemeClr val="tx1"/>
              </a:solidFill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47903" y="5741511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400600"/>
          </a:xfrm>
        </p:spPr>
        <p:txBody>
          <a:bodyPr>
            <a:noAutofit/>
          </a:bodyPr>
          <a:lstStyle/>
          <a:p>
            <a:r>
              <a:rPr lang="zh-CN" altLang="en-US" sz="2800" b="1">
                <a:sym typeface="+mn-ea"/>
              </a:rPr>
              <a:t>(2)challenge sb. to sth. 向某人挑战某事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ym typeface="+mn-ea"/>
              </a:rPr>
              <a:t>challenge sb. to do sth.  向某人挑战做某事</a:t>
            </a:r>
            <a:endParaRPr lang="zh-CN" altLang="en-US" sz="2800" b="1">
              <a:sym typeface="+mn-ea"/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②He </a:t>
            </a:r>
            <a:r>
              <a:rPr lang="zh-CN" altLang="en-US" sz="2800" b="1">
                <a:solidFill>
                  <a:srgbClr val="FF0000"/>
                </a:solidFill>
              </a:rPr>
              <a:t> </a:t>
            </a:r>
            <a:r>
              <a:rPr lang="en-US" altLang="zh-CN" sz="2800" b="1">
                <a:solidFill>
                  <a:srgbClr val="FF0000"/>
                </a:solidFill>
              </a:rPr>
              <a:t>accepted a </a:t>
            </a:r>
            <a:r>
              <a:rPr lang="zh-CN" altLang="en-US" sz="2800" b="1">
                <a:solidFill>
                  <a:srgbClr val="FF0000"/>
                </a:solidFill>
              </a:rPr>
              <a:t>  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challenge</a:t>
            </a:r>
            <a:r>
              <a:rPr lang="zh-CN" altLang="en-US" sz="2800" b="1">
                <a:solidFill>
                  <a:schemeClr val="tx1"/>
                </a:solidFill>
              </a:rPr>
              <a:t>  to a TV debate.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他接受了电视辩论的挑战。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③When I said I ran faster than her, she </a:t>
            </a:r>
            <a:r>
              <a:rPr lang="zh-CN" altLang="en-US" sz="2800" b="1">
                <a:solidFill>
                  <a:srgbClr val="FF0000"/>
                </a:solidFill>
              </a:rPr>
              <a:t>challenged me to a race.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当我说我跑得比她快时，她硬逼着要和我赛跑。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④Mr Wang  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challenge</a:t>
            </a:r>
            <a:r>
              <a:rPr lang="en-US" altLang="zh-CN" sz="2800" b="1">
                <a:solidFill>
                  <a:srgbClr val="FF0000"/>
                </a:solidFill>
                <a:sym typeface="+mn-ea"/>
              </a:rPr>
              <a:t>d me to play</a:t>
            </a:r>
            <a:r>
              <a:rPr lang="zh-CN" altLang="en-US" sz="2800" b="1">
                <a:solidFill>
                  <a:schemeClr val="tx1"/>
                </a:solidFill>
              </a:rPr>
              <a:t>  another tennis game.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王先生向我挑战再打一场网球比赛。</a:t>
            </a:r>
            <a:endParaRPr lang="zh-CN" altLang="en-US" sz="2800" b="1">
              <a:solidFill>
                <a:schemeClr val="tx1"/>
              </a:solidFill>
            </a:endParaRPr>
          </a:p>
          <a:p>
            <a:endParaRPr lang="zh-CN" altLang="en-US" sz="2800">
              <a:solidFill>
                <a:srgbClr val="FF0000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84584" y="609329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6．absorb vt.吸收；吸引；使专心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The second suggested that people </a:t>
            </a:r>
            <a:r>
              <a:rPr lang="zh-CN" altLang="en-US" sz="2800" b="1">
                <a:solidFill>
                  <a:srgbClr val="FF0000"/>
                </a:solidFill>
              </a:rPr>
              <a:t>absorbed</a:t>
            </a:r>
            <a:r>
              <a:rPr lang="zh-CN" altLang="en-US" sz="2800" b="1">
                <a:solidFill>
                  <a:schemeClr val="tx1"/>
                </a:solidFill>
              </a:rPr>
              <a:t> this disease into their bodies with their meals.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第二种看法是人们是在吃饭时把这种病毒引入体内的。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①This kind of paper absorbs ink.这种纸吸墨水。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absorb ... into ...　把……吸入……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absorb ... from ...  从……中吸收……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absorb sb.’s attention  吸引某人的注意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be absorbed in  	专心于；全神贯注于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11500" y="6058334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②Plants can </a:t>
            </a:r>
            <a:r>
              <a:rPr lang="zh-CN" altLang="en-US" sz="2800" b="1">
                <a:solidFill>
                  <a:srgbClr val="FF0000"/>
                </a:solidFill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absorb</a:t>
            </a:r>
            <a:r>
              <a:rPr lang="zh-CN" altLang="en-US" sz="2800" b="1">
                <a:solidFill>
                  <a:srgbClr val="FF0000"/>
                </a:solidFill>
              </a:rPr>
              <a:t> </a:t>
            </a:r>
            <a:r>
              <a:rPr lang="zh-CN" altLang="en-US" sz="2800" b="1">
                <a:solidFill>
                  <a:schemeClr val="tx1"/>
                </a:solidFill>
              </a:rPr>
              <a:t>nutrients </a:t>
            </a:r>
            <a:r>
              <a:rPr lang="en-US" altLang="zh-CN" sz="2800" b="1">
                <a:solidFill>
                  <a:srgbClr val="FF0000"/>
                </a:solidFill>
              </a:rPr>
              <a:t>from</a:t>
            </a:r>
            <a:r>
              <a:rPr lang="zh-CN" altLang="en-US" sz="2800" b="1">
                <a:solidFill>
                  <a:schemeClr val="tx1"/>
                </a:solidFill>
              </a:rPr>
              <a:t> the soil.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植物能从土壤中吸收养分。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③A student­centered class can </a:t>
            </a:r>
            <a:r>
              <a:rPr lang="zh-CN" altLang="en-US" sz="2800" b="1">
                <a:solidFill>
                  <a:srgbClr val="FF0000"/>
                </a:solidFill>
              </a:rPr>
              <a:t>absorb</a:t>
            </a:r>
            <a:r>
              <a:rPr lang="zh-CN" altLang="en-US" sz="2800" b="1">
                <a:solidFill>
                  <a:schemeClr val="tx1"/>
                </a:solidFill>
              </a:rPr>
              <a:t> students' attention.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以学生为中心的课堂可以吸引学生的注意力。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④ </a:t>
            </a:r>
            <a:r>
              <a:rPr lang="zh-CN" altLang="en-US" sz="2800" b="1">
                <a:solidFill>
                  <a:srgbClr val="FF0000"/>
                </a:solidFill>
              </a:rPr>
              <a:t> </a:t>
            </a:r>
            <a:r>
              <a:rPr lang="en-US" altLang="zh-CN" sz="2800" b="1">
                <a:solidFill>
                  <a:srgbClr val="FF0000"/>
                </a:solidFill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bsorb</a:t>
            </a:r>
            <a:r>
              <a:rPr lang="en-US" altLang="zh-CN" sz="2800" b="1">
                <a:solidFill>
                  <a:srgbClr val="FF0000"/>
                </a:solidFill>
              </a:rPr>
              <a:t>ed</a:t>
            </a:r>
            <a:r>
              <a:rPr lang="zh-CN" altLang="en-US" sz="2800" b="1">
                <a:solidFill>
                  <a:srgbClr val="FF0000"/>
                </a:solidFill>
              </a:rPr>
              <a:t> </a:t>
            </a:r>
            <a:r>
              <a:rPr lang="en-US" altLang="zh-CN" sz="2800" b="1">
                <a:solidFill>
                  <a:srgbClr val="FF0000"/>
                </a:solidFill>
              </a:rPr>
              <a:t>in</a:t>
            </a:r>
            <a:r>
              <a:rPr lang="en-US" altLang="zh-CN" sz="2800" b="1">
                <a:solidFill>
                  <a:schemeClr val="tx1"/>
                </a:solidFill>
              </a:rPr>
              <a:t> his work</a:t>
            </a:r>
            <a:r>
              <a:rPr lang="zh-CN" altLang="en-US" sz="2800" b="1">
                <a:solidFill>
                  <a:schemeClr val="tx1"/>
                </a:solidFill>
              </a:rPr>
              <a:t> , Tom simply forgot food and sleep.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汤姆专心工作，几乎忘记了吃饭和睡觉。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11500" y="6058334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11500" y="6058334"/>
            <a:ext cx="3810000" cy="1340768"/>
          </a:xfrm>
          <a:prstGeom prst="rect">
            <a:avLst/>
          </a:prstGeom>
        </p:spPr>
      </p:pic>
      <p:pic>
        <p:nvPicPr>
          <p:cNvPr id="10" name="内容占位符 9"/>
          <p:cNvPicPr>
            <a:picLocks noChangeAspect="1"/>
          </p:cNvPicPr>
          <p:nvPr>
            <p:ph idx="1"/>
          </p:nvPr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6770" y="1497330"/>
            <a:ext cx="7771130" cy="44831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596933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7．suspect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[教材原句]　John Snow suspected that the second theory was correct but he needed evidence.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约翰·斯诺推测第二个理论是正确的</a:t>
            </a:r>
            <a:r>
              <a:rPr lang="en-US" altLang="zh-CN" sz="2800" b="1">
                <a:solidFill>
                  <a:schemeClr val="tx1"/>
                </a:solidFill>
              </a:rPr>
              <a:t>,</a:t>
            </a:r>
            <a:r>
              <a:rPr lang="zh-CN" altLang="en-US" sz="2800" b="1">
                <a:solidFill>
                  <a:schemeClr val="tx1"/>
                </a:solidFill>
              </a:rPr>
              <a:t>但他需要证据。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(1)vt.怀疑；认为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①Never employ the man you suspect, nor suspect the man you employ.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[谚语]疑人不用，用人不疑。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suspect that ...	怀疑……；觉得……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suspect sb. of (doing) sth.  	怀疑某人(做过)某事</a:t>
            </a:r>
            <a:endParaRPr lang="zh-CN" altLang="en-US" sz="2800" b="1">
              <a:solidFill>
                <a:schemeClr val="tx1"/>
              </a:solidFill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595"/>
            <a:ext cx="9144000" cy="165608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96096" y="6182325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360" y="1768475"/>
            <a:ext cx="8229600" cy="4801235"/>
          </a:xfrm>
        </p:spPr>
        <p:txBody>
          <a:bodyPr>
            <a:noAutofit/>
          </a:bodyPr>
          <a:lstStyle/>
          <a:p>
            <a:r>
              <a:rPr lang="zh-CN" altLang="en-US" sz="2800" b="1"/>
              <a:t>②What makes you  </a:t>
            </a:r>
            <a:r>
              <a:rPr lang="en-US" altLang="zh-CN" sz="2800" b="1"/>
              <a:t>suspect him of</a:t>
            </a:r>
            <a:r>
              <a:rPr lang="zh-CN" altLang="en-US" sz="2800" b="1"/>
              <a:t> stealing the money?</a:t>
            </a:r>
            <a:endParaRPr lang="zh-CN" altLang="en-US" sz="2800" b="1"/>
          </a:p>
          <a:p>
            <a:r>
              <a:rPr lang="zh-CN" altLang="en-US" sz="2800" b="1"/>
              <a:t>你凭什么怀疑钱是他偷的？</a:t>
            </a:r>
            <a:endParaRPr lang="zh-CN" altLang="en-US" sz="2800" b="1"/>
          </a:p>
          <a:p>
            <a:r>
              <a:rPr lang="zh-CN" altLang="en-US" sz="2800" b="1"/>
              <a:t>③I suspect that he is a thief.</a:t>
            </a:r>
            <a:endParaRPr lang="zh-CN" altLang="en-US" sz="2800" b="1"/>
          </a:p>
          <a:p>
            <a:r>
              <a:rPr lang="zh-CN" altLang="en-US" sz="2800" b="1"/>
              <a:t>我怀疑他是个小偷。</a:t>
            </a:r>
            <a:endParaRPr lang="zh-CN" altLang="en-US" sz="2800" b="1"/>
          </a:p>
          <a:p>
            <a:r>
              <a:rPr lang="zh-CN" altLang="en-US" sz="2800" b="1"/>
              <a:t>(2)n. [C]嫌疑犯</a:t>
            </a:r>
            <a:endParaRPr lang="zh-CN" altLang="en-US" sz="2800" b="1"/>
          </a:p>
          <a:p>
            <a:r>
              <a:rPr lang="zh-CN" altLang="en-US" sz="2800" b="1"/>
              <a:t>④The police have taken the suspect to the police station.</a:t>
            </a:r>
            <a:endParaRPr lang="zh-CN" altLang="en-US" sz="2800" b="1"/>
          </a:p>
          <a:p>
            <a:r>
              <a:rPr lang="zh-CN" altLang="en-US" sz="2800" b="1"/>
              <a:t>警察把那个嫌疑犯带到了警察局。</a:t>
            </a:r>
            <a:endParaRPr lang="zh-CN" altLang="en-US" sz="2800" b="1"/>
          </a:p>
          <a:p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0" y="-77175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44624" y="5757864"/>
            <a:ext cx="3810000" cy="1340768"/>
          </a:xfrm>
          <a:prstGeom prst="rect">
            <a:avLst/>
          </a:prstGeom>
        </p:spPr>
      </p:pic>
      <p:pic>
        <p:nvPicPr>
          <p:cNvPr id="1073742850" name="图片 107374284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36870" y="2867025"/>
            <a:ext cx="2857500" cy="15786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1073742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8．blame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/>
              <a:t>[教材原句]　It seemed that the water was to blame.</a:t>
            </a:r>
            <a:endParaRPr lang="zh-CN" altLang="en-US" sz="2800" b="1"/>
          </a:p>
          <a:p>
            <a:r>
              <a:rPr lang="zh-CN" altLang="en-US" sz="2800" b="1"/>
              <a:t>看来水是罪魁祸首。</a:t>
            </a:r>
            <a:endParaRPr lang="zh-CN" altLang="en-US" sz="2800" b="1"/>
          </a:p>
          <a:p>
            <a:r>
              <a:rPr lang="zh-CN" altLang="en-US" sz="2800" b="1"/>
              <a:t>(1)vt.责备；指责；把……归咎于</a:t>
            </a:r>
            <a:endParaRPr lang="zh-CN" altLang="en-US" sz="2800" b="1"/>
          </a:p>
          <a:p>
            <a:r>
              <a:rPr lang="zh-CN" altLang="en-US" sz="2800" b="1"/>
              <a:t>be to blame (for sth.)　(某事)负有责任；(因某事)应受责备</a:t>
            </a:r>
            <a:endParaRPr lang="zh-CN" altLang="en-US" sz="2800" b="1"/>
          </a:p>
          <a:p>
            <a:r>
              <a:rPr lang="zh-CN" altLang="en-US" sz="2800" b="1"/>
              <a:t>blame sb. for (doing) sth.因(做)某事而责备某人</a:t>
            </a:r>
            <a:endParaRPr lang="zh-CN" altLang="en-US" sz="2800" b="1"/>
          </a:p>
          <a:p>
            <a:r>
              <a:rPr lang="zh-CN" altLang="en-US" sz="2800" b="1"/>
              <a:t>blame sth. on sb.把某事归咎到某人身上</a:t>
            </a:r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6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72616" y="5899584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534480"/>
            <a:ext cx="8229600" cy="5229200"/>
          </a:xfrm>
        </p:spPr>
        <p:txBody>
          <a:bodyPr>
            <a:noAutofit/>
          </a:bodyPr>
          <a:lstStyle/>
          <a:p>
            <a:r>
              <a:rPr lang="zh-CN" altLang="zh-CN" b="1"/>
              <a:t>①Don't always blame your own failure on others. Sometimes you yourself </a:t>
            </a:r>
            <a:r>
              <a:rPr lang="zh-CN" altLang="zh-CN" b="1">
                <a:solidFill>
                  <a:srgbClr val="FF0000"/>
                </a:solidFill>
              </a:rPr>
              <a:t>are to blame</a:t>
            </a:r>
            <a:r>
              <a:rPr lang="zh-CN" altLang="zh-CN" b="1"/>
              <a:t>.</a:t>
            </a:r>
            <a:endParaRPr lang="zh-CN" altLang="zh-CN" b="1"/>
          </a:p>
          <a:p>
            <a:r>
              <a:rPr lang="zh-CN" altLang="zh-CN" b="1"/>
              <a:t>不要总把自己的失败归咎于他人。有时该怪你自己。</a:t>
            </a:r>
            <a:endParaRPr lang="zh-CN" altLang="zh-CN" b="1"/>
          </a:p>
          <a:p>
            <a:r>
              <a:rPr lang="zh-CN" altLang="zh-CN" b="1"/>
              <a:t>②There was no evidence that the pilot  </a:t>
            </a:r>
            <a:r>
              <a:rPr lang="en-US" altLang="zh-CN" b="1">
                <a:solidFill>
                  <a:srgbClr val="FF0000"/>
                </a:solidFill>
              </a:rPr>
              <a:t>was to blame for</a:t>
            </a:r>
            <a:r>
              <a:rPr lang="zh-CN" altLang="zh-CN" b="1">
                <a:solidFill>
                  <a:srgbClr val="FF0000"/>
                </a:solidFill>
              </a:rPr>
              <a:t> </a:t>
            </a:r>
            <a:r>
              <a:rPr lang="zh-CN" altLang="zh-CN" b="1"/>
              <a:t> the air crash.</a:t>
            </a:r>
            <a:endParaRPr lang="zh-CN" altLang="zh-CN" b="1"/>
          </a:p>
          <a:p>
            <a:r>
              <a:rPr lang="zh-CN" altLang="zh-CN" b="1"/>
              <a:t>没有证据表明飞行员要为这场空难负责。</a:t>
            </a:r>
            <a:endParaRPr lang="zh-CN" altLang="zh-CN"/>
          </a:p>
          <a:p>
            <a:endParaRPr lang="zh-CN" altLang="en-US" sz="2400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1" y="-121703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84584" y="558947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534480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(2)n.[U]过失；责备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bear/take/accept/get the blame (for sth.)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(对某事)承担责任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put/lay the blame for sth. on sb.将某事归咎于某人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③I am ready to </a:t>
            </a:r>
            <a:r>
              <a:rPr lang="zh-CN" altLang="en-US" sz="2800" b="1">
                <a:solidFill>
                  <a:srgbClr val="FF0000"/>
                </a:solidFill>
              </a:rPr>
              <a:t>take the blame for</a:t>
            </a:r>
            <a:r>
              <a:rPr lang="zh-CN" altLang="en-US" sz="2800" b="1">
                <a:solidFill>
                  <a:schemeClr val="tx1"/>
                </a:solidFill>
              </a:rPr>
              <a:t> what I said.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我已准备对我所说的负责。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④She'll   </a:t>
            </a:r>
            <a:r>
              <a:rPr lang="en-US" altLang="zh-CN" sz="2800" b="1">
                <a:solidFill>
                  <a:srgbClr val="FF0000"/>
                </a:solidFill>
              </a:rPr>
              <a:t>put/lay the blame on</a:t>
            </a:r>
            <a:r>
              <a:rPr lang="zh-CN" altLang="en-US" sz="2800" b="1">
                <a:solidFill>
                  <a:schemeClr val="tx1"/>
                </a:solidFill>
              </a:rPr>
              <a:t>  me if it gets bad.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如果事情变糟，她会把此事归咎于我。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1" y="-121703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44624" y="609329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534480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9．announce vt.宣布；宣告(决定、计划等)；(尤指通过广播)通知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[教材原句]　With this extra evidence John Snow was able to announce with certainty that polluted water carried the virus.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有了这个额外的证据，约翰·斯诺就能够肯定地宣布，这种被污染了的水携带着病毒。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(1)announce sth.(to sb.)　(向某人)宣布、通告某事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announce that ...  宣布……；通知……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It is announced that ...  	据宣布……</a:t>
            </a:r>
            <a:endParaRPr lang="zh-CN" altLang="en-US" sz="2800" b="1">
              <a:solidFill>
                <a:schemeClr val="tx1"/>
              </a:solidFill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1" y="-121703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16939" y="607297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534480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ym typeface="+mn-ea"/>
              </a:rPr>
              <a:t>(2)announcement n.  	通知；通告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ym typeface="+mn-ea"/>
              </a:rPr>
              <a:t>make an announcement 	宣布；下通知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ym typeface="+mn-ea"/>
              </a:rPr>
              <a:t>(3)announcer n.  广播员；播音员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①Guangdong police </a:t>
            </a:r>
            <a:r>
              <a:rPr lang="zh-CN" altLang="en-US" sz="2800" b="1">
                <a:solidFill>
                  <a:srgbClr val="FF0000"/>
                </a:solidFill>
              </a:rPr>
              <a:t>announced</a:t>
            </a:r>
            <a:r>
              <a:rPr lang="zh-CN" altLang="en-US" sz="2800" b="1">
                <a:solidFill>
                  <a:schemeClr val="tx1"/>
                </a:solidFill>
              </a:rPr>
              <a:t> a reward for reporting crime clues.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广东警方宣布将给予提供犯罪线索者一笔奖金。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②The spokesman of the Foreign Ministry </a:t>
            </a:r>
            <a:r>
              <a:rPr lang="zh-CN" altLang="en-US" sz="2800" b="1">
                <a:solidFill>
                  <a:srgbClr val="FF0000"/>
                </a:solidFill>
              </a:rPr>
              <a:t>announced the news to </a:t>
            </a:r>
            <a:r>
              <a:rPr lang="zh-CN" altLang="en-US" sz="2800" b="1">
                <a:solidFill>
                  <a:schemeClr val="tx1"/>
                </a:solidFill>
              </a:rPr>
              <a:t>the reporters.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＝ The spokesman of the Foreign Ministry  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announced </a:t>
            </a:r>
            <a:r>
              <a:rPr lang="en-US" altLang="zh-CN" sz="2800" b="1">
                <a:solidFill>
                  <a:srgbClr val="FF0000"/>
                </a:solidFill>
                <a:sym typeface="+mn-ea"/>
              </a:rPr>
              <a:t>to</a:t>
            </a:r>
            <a:r>
              <a:rPr lang="zh-CN" altLang="en-US" sz="2800" b="1">
                <a:solidFill>
                  <a:schemeClr val="tx1"/>
                </a:solidFill>
              </a:rPr>
              <a:t>  the reporters the news.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外交部发言人向记者发布了新闻。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1" y="-121703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49984" y="631681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534480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[点津]</a:t>
            </a:r>
            <a:r>
              <a:rPr lang="zh-CN" altLang="en-US" sz="2800" b="1">
                <a:solidFill>
                  <a:schemeClr val="tx1"/>
                </a:solidFill>
              </a:rPr>
              <a:t>　表示“向某人宣布某事”用announce sth. to sb.或announce to sb. sth.，而不用于announce sb. sth.。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③</a:t>
            </a:r>
            <a:r>
              <a:rPr lang="zh-CN" altLang="en-US" sz="2800" b="1">
                <a:solidFill>
                  <a:srgbClr val="FF0000"/>
                </a:solidFill>
              </a:rPr>
              <a:t>It is announced that </a:t>
            </a:r>
            <a:r>
              <a:rPr lang="zh-CN" altLang="en-US" sz="2800" b="1">
                <a:solidFill>
                  <a:schemeClr val="tx1"/>
                </a:solidFill>
              </a:rPr>
              <a:t>there will be a celebration on National Day.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据宣布，国庆节要举行庆祝会。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④The  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announcer</a:t>
            </a:r>
            <a:r>
              <a:rPr lang="zh-CN" altLang="en-US" sz="2800" b="1">
                <a:solidFill>
                  <a:schemeClr val="tx1"/>
                </a:solidFill>
              </a:rPr>
              <a:t> made an 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announcement </a:t>
            </a:r>
            <a:r>
              <a:rPr lang="zh-CN" altLang="en-US" sz="2800" b="1">
                <a:solidFill>
                  <a:schemeClr val="tx1"/>
                </a:solidFill>
              </a:rPr>
              <a:t>              that all the details should be announced through the broadcast.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广播员宣布所有的细节都应通过广播公布出来。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1" y="-121703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49984" y="631681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534480"/>
            <a:ext cx="8229600" cy="5229200"/>
          </a:xfrm>
        </p:spPr>
        <p:txBody>
          <a:bodyPr>
            <a:no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区别：announce, declare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announce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指正式公布、宣布，侧重预告人们关心或感兴趣的事情，尤指新闻</a:t>
            </a:r>
            <a:endParaRPr lang="zh-CN" altLang="en-US" sz="2800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declare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指正式向公众宣布，侧重</a:t>
            </a:r>
            <a:r>
              <a:rPr lang="zh-CN" altLang="en-US" sz="2800" b="1">
                <a:latin typeface="宋体" panose="02010600030101010101" pitchFamily="2" charset="-122"/>
                <a:ea typeface="楷体_GB2312" pitchFamily="49" charset="-122"/>
                <a:sym typeface="+mn-ea"/>
              </a:rPr>
              <a:t>“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当众发表</a:t>
            </a:r>
            <a:r>
              <a:rPr lang="zh-CN" altLang="en-US" sz="2800" b="1">
                <a:latin typeface="宋体" panose="02010600030101010101" pitchFamily="2" charset="-122"/>
                <a:ea typeface="楷体_GB2312" pitchFamily="49" charset="-122"/>
                <a:sym typeface="+mn-ea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，多用于宣战、议和或宣判等。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declare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后可跟复合宾语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①The date of his visit has not been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_______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他来访的日期尚未公布。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②Fighting has been going on for a year, but war has not yet been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_____________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仗已打了一年，但并没有宣战。</a:t>
            </a:r>
            <a:endParaRPr lang="zh-CN" altLang="en-US" sz="2800">
              <a:latin typeface="Times New Roman" panose="02020603050405020304" pitchFamily="18" charset="0"/>
              <a:ea typeface="楷体_GB2312" pitchFamily="49" charset="-122"/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1" y="-121703"/>
            <a:ext cx="9144000" cy="1656183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49984" y="6316816"/>
            <a:ext cx="3810000" cy="134076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311900" y="4339590"/>
            <a:ext cx="21539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announced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00780" y="5760720"/>
            <a:ext cx="15570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declared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Step3</a:t>
            </a:r>
            <a:r>
              <a:rPr lang="zh-CN" altLang="en-US" b="1"/>
              <a:t>知识巩固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13176"/>
          </a:xfrm>
        </p:spPr>
        <p:txBody>
          <a:bodyPr>
            <a:noAutofit/>
          </a:bodyPr>
          <a:lstStyle/>
          <a:p>
            <a:r>
              <a:rPr lang="zh-CN" altLang="en-US" sz="2800" b="1"/>
              <a:t>单句语法填空</a:t>
            </a:r>
            <a:endParaRPr lang="zh-CN" altLang="en-US" sz="2800" b="1"/>
          </a:p>
          <a:p>
            <a:r>
              <a:rPr lang="zh-CN" altLang="en-US" sz="2400" b="1"/>
              <a:t>1．The car accident caused yesterday  </a:t>
            </a:r>
            <a:r>
              <a:rPr lang="en-US" altLang="zh-CN" sz="2400" b="1"/>
              <a:t>______</a:t>
            </a:r>
            <a:r>
              <a:rPr lang="zh-CN" altLang="en-US" sz="2400" b="1"/>
              <a:t>    (expose)to all kinds of media.</a:t>
            </a:r>
            <a:endParaRPr lang="zh-CN" altLang="en-US" sz="2400" b="1"/>
          </a:p>
          <a:p>
            <a:r>
              <a:rPr lang="zh-CN" altLang="en-US" sz="2400" b="1"/>
              <a:t>2．Pay increases will </a:t>
            </a:r>
            <a:r>
              <a:rPr lang="en-US" altLang="zh-CN" sz="2400" b="1"/>
              <a:t>_______</a:t>
            </a:r>
            <a:r>
              <a:rPr lang="zh-CN" altLang="en-US" sz="2400" b="1"/>
              <a:t>   (link) to erformance.</a:t>
            </a:r>
            <a:endParaRPr lang="zh-CN" altLang="en-US" sz="2400" b="1"/>
          </a:p>
          <a:p>
            <a:r>
              <a:rPr lang="zh-CN" altLang="en-US" sz="2400" b="1"/>
              <a:t>3．We consider that you are not to blame </a:t>
            </a:r>
            <a:r>
              <a:rPr lang="en-US" altLang="zh-CN" sz="2400" b="1"/>
              <a:t>_____</a:t>
            </a:r>
            <a:r>
              <a:rPr lang="zh-CN" altLang="en-US" sz="2400" b="1"/>
              <a:t>  the fault.</a:t>
            </a:r>
            <a:endParaRPr lang="zh-CN" altLang="en-US" sz="2400" b="1"/>
          </a:p>
          <a:p>
            <a:r>
              <a:rPr lang="zh-CN" altLang="en-US" sz="2400" b="1"/>
              <a:t>4．To his disappointment, he found the suggestion he </a:t>
            </a:r>
            <a:r>
              <a:rPr lang="en-US" altLang="zh-CN" sz="2400" b="1"/>
              <a:t>_____</a:t>
            </a:r>
            <a:r>
              <a:rPr lang="zh-CN" altLang="en-US" sz="2400" b="1"/>
              <a:t>   (put) forward was turned down at the meeting.</a:t>
            </a:r>
            <a:endParaRPr lang="zh-CN" altLang="en-US" sz="2400" b="1"/>
          </a:p>
          <a:p>
            <a:r>
              <a:rPr lang="zh-CN" altLang="en-US" sz="2400" b="1"/>
              <a:t>5．With the development of economy, the countryside is increasingly being absorbed  </a:t>
            </a:r>
            <a:r>
              <a:rPr lang="en-US" altLang="zh-CN" sz="2400" b="1"/>
              <a:t>________</a:t>
            </a:r>
            <a:r>
              <a:rPr lang="zh-CN" altLang="en-US" sz="2400" b="1"/>
              <a:t> large cities.</a:t>
            </a:r>
            <a:endParaRPr lang="zh-CN" altLang="en-US" sz="2400" b="1"/>
          </a:p>
          <a:p>
            <a:r>
              <a:rPr lang="zh-CN" altLang="en-US" sz="2400" b="1"/>
              <a:t>6．From what is said above, we can draw a   </a:t>
            </a:r>
            <a:r>
              <a:rPr lang="en-US" altLang="zh-CN" sz="2400" b="1"/>
              <a:t>___________</a:t>
            </a:r>
            <a:r>
              <a:rPr lang="zh-CN" altLang="en-US" sz="2400" b="1"/>
              <a:t>         (conclude)．</a:t>
            </a:r>
            <a:endParaRPr lang="zh-CN" altLang="en-US" sz="24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72616" y="6021287"/>
            <a:ext cx="3810000" cy="134076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704205" y="2101850"/>
            <a:ext cx="20980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was exposed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76650" y="2867025"/>
            <a:ext cx="1492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be linked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28410" y="3326765"/>
            <a:ext cx="624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for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801610" y="3787140"/>
            <a:ext cx="12884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had put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773295" y="4878070"/>
            <a:ext cx="7950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into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615430" y="5339080"/>
            <a:ext cx="19589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conclusion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Step4</a:t>
            </a:r>
            <a:r>
              <a:rPr lang="zh-CN" altLang="en-US" b="1"/>
              <a:t>句型理解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13176"/>
          </a:xfrm>
        </p:spPr>
        <p:txBody>
          <a:bodyPr>
            <a:noAutofit/>
          </a:bodyPr>
          <a:lstStyle/>
          <a:p>
            <a:r>
              <a:rPr lang="zh-CN" altLang="zh-CN" sz="2800" b="1"/>
              <a:t>1．So many thousands of terrified people died </a:t>
            </a:r>
            <a:r>
              <a:rPr lang="zh-CN" altLang="zh-CN" sz="2800" b="1">
                <a:solidFill>
                  <a:srgbClr val="FF0000"/>
                </a:solidFill>
              </a:rPr>
              <a:t>every time </a:t>
            </a:r>
            <a:r>
              <a:rPr lang="zh-CN" altLang="zh-CN" sz="2800" b="1"/>
              <a:t>there was an outbreak.</a:t>
            </a:r>
            <a:endParaRPr lang="zh-CN" altLang="zh-CN" sz="2800" b="1"/>
          </a:p>
          <a:p>
            <a:r>
              <a:rPr lang="zh-CN" altLang="zh-CN" sz="2800" b="1"/>
              <a:t>因此每次(霍乱)暴发，就有成千上万惊恐的人们死去。</a:t>
            </a:r>
            <a:endParaRPr lang="zh-CN" altLang="zh-CN" sz="2800" b="1"/>
          </a:p>
          <a:p>
            <a:r>
              <a:rPr lang="zh-CN" altLang="zh-CN" sz="2800" b="1"/>
              <a:t>every time在句中引导时间状语从句，与each time相同，意为“每次……”。</a:t>
            </a:r>
            <a:endParaRPr lang="zh-CN" altLang="zh-CN" sz="2800" b="1"/>
          </a:p>
          <a:p>
            <a:r>
              <a:rPr lang="zh-CN" altLang="zh-CN" sz="2800" b="1"/>
              <a:t>①Every time I went to Beijing I would visit the Great Wall.我每次去北京都会去参观长城。</a:t>
            </a:r>
            <a:endParaRPr lang="zh-CN" altLang="zh-CN" sz="2800" b="1"/>
          </a:p>
          <a:p>
            <a:r>
              <a:rPr lang="zh-CN" altLang="zh-CN" sz="2800" b="1"/>
              <a:t>②Every time I see him, he's always wearing a smile on his face.我每次见到他时，他总是面带笑容。</a:t>
            </a:r>
            <a:endParaRPr lang="zh-CN" altLang="zh-CN" sz="2800" b="1"/>
          </a:p>
          <a:p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84584" y="573325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Step4</a:t>
            </a:r>
            <a:r>
              <a:rPr lang="zh-CN" altLang="en-US" b="1"/>
              <a:t>句型理解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13176"/>
          </a:xfrm>
        </p:spPr>
        <p:txBody>
          <a:bodyPr>
            <a:noAutofit/>
          </a:bodyPr>
          <a:lstStyle/>
          <a:p>
            <a:r>
              <a:rPr lang="zh-CN" altLang="en-US" sz="2800" b="1"/>
              <a:t>可以用作连词引导时间状语从句的名词短语有以下三类：</a:t>
            </a:r>
            <a:endParaRPr lang="zh-CN" altLang="en-US" sz="2800" b="1"/>
          </a:p>
          <a:p>
            <a:r>
              <a:rPr lang="zh-CN" altLang="en-US" sz="2800" b="1"/>
              <a:t>(1)表示习惯、经常性：every time、each time、next time、the first/second/last ... time等。</a:t>
            </a:r>
            <a:endParaRPr lang="zh-CN" altLang="en-US" sz="2800" b="1"/>
          </a:p>
          <a:p>
            <a:r>
              <a:rPr lang="zh-CN" altLang="en-US" sz="2800" b="1"/>
              <a:t>③ </a:t>
            </a:r>
            <a:r>
              <a:rPr lang="en-US" altLang="zh-CN" sz="2800" b="1">
                <a:solidFill>
                  <a:srgbClr val="FF0000"/>
                </a:solidFill>
              </a:rPr>
              <a:t>The first time I went abroad</a:t>
            </a:r>
            <a:r>
              <a:rPr lang="zh-CN" altLang="en-US" sz="2800" b="1">
                <a:solidFill>
                  <a:srgbClr val="FF0000"/>
                </a:solidFill>
              </a:rPr>
              <a:t> </a:t>
            </a:r>
            <a:r>
              <a:rPr lang="zh-CN" altLang="en-US" sz="2800" b="1"/>
              <a:t>, I couldn’t understand what foreigners said.</a:t>
            </a:r>
            <a:endParaRPr lang="zh-CN" altLang="en-US" sz="2800" b="1"/>
          </a:p>
          <a:p>
            <a:r>
              <a:rPr lang="zh-CN" altLang="en-US" sz="2800" b="1"/>
              <a:t>第一次出国时，我听不懂老外说什么。</a:t>
            </a:r>
            <a:endParaRPr lang="zh-CN" altLang="en-US" sz="2800" b="1"/>
          </a:p>
          <a:p>
            <a:r>
              <a:rPr lang="zh-CN" altLang="en-US" sz="2800" b="1"/>
              <a:t>(2)表示瞬间变化，意为“一……就……”：the moment、the minute、the instant、the second等。</a:t>
            </a:r>
            <a:endParaRPr lang="zh-CN" altLang="en-US" sz="2800" b="1"/>
          </a:p>
          <a:p>
            <a:r>
              <a:rPr lang="zh-CN" altLang="en-US" sz="2800" b="1"/>
              <a:t>④</a:t>
            </a:r>
            <a:r>
              <a:rPr lang="zh-CN" altLang="en-US" sz="2800" b="1">
                <a:solidFill>
                  <a:srgbClr val="FF0000"/>
                </a:solidFill>
              </a:rPr>
              <a:t>The moment I saw him</a:t>
            </a:r>
            <a:r>
              <a:rPr lang="zh-CN" altLang="en-US" sz="2800" b="1"/>
              <a:t>, I knew what had happened.见到他的那一刻，我就知道发生了什么事。</a:t>
            </a:r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08459" y="6264751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Step4</a:t>
            </a:r>
            <a:r>
              <a:rPr lang="zh-CN" altLang="en-US" b="1"/>
              <a:t>句型理解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13176"/>
          </a:xfrm>
        </p:spPr>
        <p:txBody>
          <a:bodyPr>
            <a:noAutofit/>
          </a:bodyPr>
          <a:lstStyle/>
          <a:p>
            <a:r>
              <a:rPr lang="zh-CN" altLang="en-US" sz="2800" b="1"/>
              <a:t>(3)表示具体时间，意为“……的那天/那周/……”：the day、the week、the month、the year、the spring、the summer、 the autumn、the winter等。</a:t>
            </a:r>
            <a:endParaRPr lang="zh-CN" altLang="en-US" sz="2800" b="1"/>
          </a:p>
          <a:p>
            <a:r>
              <a:rPr lang="zh-CN" altLang="en-US" sz="2800" b="1"/>
              <a:t>⑤We got together </a:t>
            </a:r>
            <a:r>
              <a:rPr lang="en-US" altLang="zh-CN" sz="2800" b="1">
                <a:solidFill>
                  <a:srgbClr val="FF0000"/>
                </a:solidFill>
              </a:rPr>
              <a:t>the night</a:t>
            </a:r>
            <a:r>
              <a:rPr lang="zh-CN" altLang="en-US" sz="2800" b="1"/>
              <a:t> he returned from abroad.</a:t>
            </a:r>
            <a:endParaRPr lang="zh-CN" altLang="en-US" sz="2800" b="1"/>
          </a:p>
          <a:p>
            <a:r>
              <a:rPr lang="zh-CN" altLang="en-US" sz="2800" b="1"/>
              <a:t>他从国外回来的那个晚上我们聚会了。</a:t>
            </a:r>
            <a:endParaRPr lang="zh-CN" altLang="en-US" sz="2800" b="1"/>
          </a:p>
          <a:p>
            <a:r>
              <a:rPr lang="zh-CN" altLang="en-US" sz="2800" b="1"/>
              <a:t>2．To prevent this from happening again, John Snow suggested that the source of all the water supplies be_examined.</a:t>
            </a:r>
            <a:endParaRPr lang="zh-CN" altLang="en-US" sz="2800" b="1"/>
          </a:p>
          <a:p>
            <a:r>
              <a:rPr lang="zh-CN" altLang="en-US" sz="2800" b="1"/>
              <a:t>为防止这种情况再度发生，约翰·斯诺建议所有水源都要经过检测。</a:t>
            </a:r>
            <a:endParaRPr lang="zh-CN" altLang="en-US" sz="2800" b="1"/>
          </a:p>
          <a:p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23014" y="6219031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Step4</a:t>
            </a:r>
            <a:r>
              <a:rPr lang="zh-CN" altLang="en-US" b="1"/>
              <a:t>句型理解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13176"/>
          </a:xfrm>
        </p:spPr>
        <p:txBody>
          <a:bodyPr>
            <a:noAutofit/>
          </a:bodyPr>
          <a:lstStyle/>
          <a:p>
            <a:r>
              <a:rPr lang="zh-CN" altLang="en-US" sz="2800" b="1">
                <a:sym typeface="+mn-ea"/>
              </a:rPr>
              <a:t>句中suggest表示“建议”，另外suggest还有“表明；暗示”的意思。其用法如下：</a:t>
            </a:r>
            <a:endParaRPr lang="zh-CN" altLang="en-US" sz="2800" b="1">
              <a:sym typeface="+mn-ea"/>
            </a:endParaRPr>
          </a:p>
          <a:p>
            <a:endParaRPr lang="zh-CN" altLang="en-US" sz="2800" b="1"/>
          </a:p>
          <a:p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23014" y="6219031"/>
            <a:ext cx="3810000" cy="1340768"/>
          </a:xfrm>
          <a:prstGeom prst="rect">
            <a:avLst/>
          </a:prstGeom>
        </p:spPr>
      </p:pic>
      <p:graphicFrame>
        <p:nvGraphicFramePr>
          <p:cNvPr id="137335" name="表格 137334"/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828675" y="2573338"/>
          <a:ext cx="7501255" cy="3896995"/>
        </p:xfrm>
        <a:graphic>
          <a:graphicData uri="http://schemas.openxmlformats.org/drawingml/2006/table">
            <a:tbl>
              <a:tblPr/>
              <a:tblGrid>
                <a:gridCol w="1153160"/>
                <a:gridCol w="1917700"/>
                <a:gridCol w="4430395"/>
              </a:tblGrid>
              <a:tr h="231203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4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suggest</a:t>
                      </a:r>
                      <a:endParaRPr lang="en-US" altLang="zh-CN" sz="180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4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提议；建议</a:t>
                      </a:r>
                      <a:endParaRPr lang="zh-CN" altLang="en-US" sz="180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lnSpc>
                          <a:spcPct val="14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suggest doing sth. </a:t>
                      </a:r>
                      <a:endParaRPr lang="en-US" altLang="zh-CN" sz="1000" b="1"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defTabSz="914400" ea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suggest that sb. (should) do sth. (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从句中常用虚拟语气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altLang="zh-CN" sz="180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496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4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suggest</a:t>
                      </a:r>
                      <a:endParaRPr lang="en-US" altLang="zh-CN" sz="180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4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表明；暗示</a:t>
                      </a:r>
                      <a:endParaRPr lang="zh-CN" altLang="en-US" sz="1800">
                        <a:latin typeface="Times New Roman" pitchFamily="18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lnSpc>
                          <a:spcPct val="14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suggest that­clause(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从句中用陈述语气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altLang="zh-CN" sz="1800">
                        <a:latin typeface="Times New Roman" pitchFamily="18" charset="0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37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Step4</a:t>
            </a:r>
            <a:r>
              <a:rPr lang="zh-CN" altLang="en-US" b="1"/>
              <a:t>句型理解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13176"/>
          </a:xfrm>
        </p:spPr>
        <p:txBody>
          <a:bodyPr>
            <a:noAutofit/>
          </a:bodyPr>
          <a:lstStyle/>
          <a:p>
            <a:r>
              <a:rPr lang="zh-CN" altLang="en-US" sz="2800" b="1"/>
              <a:t>①His attitude suggested that he was not interested in it at all.他的态度表明他对此一点也不感兴趣。</a:t>
            </a:r>
            <a:endParaRPr lang="zh-CN" altLang="en-US" sz="2800" b="1"/>
          </a:p>
          <a:p>
            <a:r>
              <a:rPr lang="zh-CN" altLang="en-US" sz="2800" b="1"/>
              <a:t>②Education experts suggest parents should be more careful when sending their young children abroad.</a:t>
            </a:r>
            <a:endParaRPr lang="zh-CN" altLang="en-US" sz="2800" b="1"/>
          </a:p>
          <a:p>
            <a:r>
              <a:rPr lang="zh-CN" altLang="en-US" sz="2800" b="1"/>
              <a:t>教育专家建议在把孩子送往国外时家长应该格外小心。</a:t>
            </a:r>
            <a:endParaRPr lang="zh-CN" altLang="en-US" sz="2800" b="1"/>
          </a:p>
          <a:p>
            <a:r>
              <a:rPr lang="zh-CN" altLang="en-US" sz="2800" b="1"/>
              <a:t>③My deskmate's sleepy look suggested that he      </a:t>
            </a:r>
            <a:r>
              <a:rPr lang="en-US" altLang="zh-CN" sz="2800" b="1"/>
              <a:t>was </a:t>
            </a:r>
            <a:r>
              <a:rPr lang="zh-CN" altLang="en-US" sz="2800" b="1"/>
              <a:t>tired of his study and I suggested he   </a:t>
            </a:r>
            <a:r>
              <a:rPr lang="en-US" altLang="zh-CN" sz="2800" b="1"/>
              <a:t>(should)</a:t>
            </a:r>
            <a:r>
              <a:rPr lang="zh-CN" altLang="en-US" sz="2800" b="1"/>
              <a:t>   </a:t>
            </a:r>
            <a:r>
              <a:rPr lang="en-US" altLang="zh-CN" sz="2800" b="1"/>
              <a:t>have/take a rest</a:t>
            </a:r>
            <a:r>
              <a:rPr lang="zh-CN" altLang="en-US" sz="2800" b="1"/>
              <a:t> .我的同桌困倦的表情显示他学习累了。我建议他休息一下。</a:t>
            </a:r>
            <a:endParaRPr lang="zh-CN" altLang="en-US" sz="2800" b="1"/>
          </a:p>
          <a:p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00204" y="620823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Step4</a:t>
            </a:r>
            <a:r>
              <a:rPr lang="zh-CN" altLang="en-US" b="1"/>
              <a:t>句型理解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13176"/>
          </a:xfrm>
        </p:spPr>
        <p:txBody>
          <a:bodyPr>
            <a:noAutofit/>
          </a:bodyPr>
          <a:lstStyle/>
          <a:p>
            <a:r>
              <a:rPr lang="zh-CN" altLang="en-US" sz="2800" b="1"/>
              <a:t>3．A woman, who had moved away from Broad Street, liked the water from the pump so much that she </a:t>
            </a:r>
            <a:r>
              <a:rPr lang="zh-CN" altLang="en-US" sz="2800" b="1">
                <a:solidFill>
                  <a:srgbClr val="FF0000"/>
                </a:solidFill>
              </a:rPr>
              <a:t>had it delivered</a:t>
            </a:r>
            <a:r>
              <a:rPr lang="zh-CN" altLang="en-US" sz="2800" b="1"/>
              <a:t> to her house every day.</a:t>
            </a:r>
            <a:endParaRPr lang="zh-CN" altLang="en-US" sz="2800" b="1"/>
          </a:p>
          <a:p>
            <a:r>
              <a:rPr lang="zh-CN" altLang="en-US" sz="2800" b="1"/>
              <a:t>一位已经从宽街搬走的妇女特别喜欢从那个水泵里抽上来的水，每天都要让人把水送到她家。</a:t>
            </a:r>
            <a:endParaRPr lang="zh-CN" altLang="en-US" sz="2800" b="1"/>
          </a:p>
          <a:p>
            <a:r>
              <a:rPr lang="zh-CN" altLang="en-US" sz="2800" b="1"/>
              <a:t>句中had it delivered是“have＋sth.＋过去分词”结构，该结构有以下三种常见用法：</a:t>
            </a:r>
            <a:endParaRPr lang="zh-CN" altLang="en-US" sz="2800" b="1"/>
          </a:p>
          <a:p>
            <a:r>
              <a:rPr lang="zh-CN" altLang="en-US" sz="2800" b="1"/>
              <a:t>(1)表示“请/让别人做某事”，句中所用的便是此意。</a:t>
            </a:r>
            <a:endParaRPr lang="zh-CN" altLang="en-US" sz="2800" b="1"/>
          </a:p>
          <a:p>
            <a:r>
              <a:rPr lang="zh-CN" altLang="en-US" sz="2800" b="1"/>
              <a:t>①I'll have my bike repaired tomorrow.</a:t>
            </a:r>
            <a:endParaRPr lang="zh-CN" altLang="en-US" sz="2800" b="1"/>
          </a:p>
          <a:p>
            <a:r>
              <a:rPr lang="zh-CN" altLang="en-US" sz="2800" b="1"/>
              <a:t>我明天得(请人)修一下我的自行车。</a:t>
            </a:r>
            <a:endParaRPr lang="zh-CN" altLang="en-US" sz="2800" b="1"/>
          </a:p>
          <a:p>
            <a:endParaRPr lang="zh-CN" altLang="en-US" sz="2800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98604" y="617267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Step4</a:t>
            </a:r>
            <a:r>
              <a:rPr lang="zh-CN" altLang="en-US" b="1"/>
              <a:t>句型理解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360" y="1340485"/>
            <a:ext cx="8229600" cy="5229860"/>
          </a:xfrm>
        </p:spPr>
        <p:txBody>
          <a:bodyPr>
            <a:noAutofit/>
          </a:bodyPr>
          <a:lstStyle/>
          <a:p>
            <a:r>
              <a:rPr lang="zh-CN" altLang="en-US" sz="2800" b="1">
                <a:sym typeface="+mn-ea"/>
              </a:rPr>
              <a:t>(2)表示“经历或遭遇(一些不好的事)”。</a:t>
            </a:r>
            <a:endParaRPr lang="zh-CN" altLang="en-US" sz="2800" b="1"/>
          </a:p>
          <a:p>
            <a:r>
              <a:rPr lang="zh-CN" altLang="en-US" sz="2800" b="1">
                <a:sym typeface="+mn-ea"/>
              </a:rPr>
              <a:t>②She had her computer </a:t>
            </a:r>
            <a:r>
              <a:rPr lang="en-US" altLang="zh-CN" sz="2800" b="1">
                <a:sym typeface="+mn-ea"/>
              </a:rPr>
              <a:t>stolen</a:t>
            </a:r>
            <a:r>
              <a:rPr lang="zh-CN" altLang="en-US" sz="2800" b="1">
                <a:sym typeface="+mn-ea"/>
              </a:rPr>
              <a:t> the other day.</a:t>
            </a:r>
            <a:endParaRPr lang="zh-CN" altLang="en-US" sz="2800" b="1"/>
          </a:p>
          <a:p>
            <a:r>
              <a:rPr lang="zh-CN" altLang="en-US" sz="2800" b="1">
                <a:sym typeface="+mn-ea"/>
              </a:rPr>
              <a:t>前几天她的电脑被偷了。</a:t>
            </a:r>
            <a:endParaRPr lang="zh-CN" altLang="en-US" sz="2800" b="1"/>
          </a:p>
          <a:p>
            <a:r>
              <a:rPr lang="zh-CN" altLang="en-US" sz="2800" b="1">
                <a:sym typeface="+mn-ea"/>
              </a:rPr>
              <a:t>(3)表示“完成/解决某事”，此时主语也可能是过去分词所表示的动作的执行者。</a:t>
            </a:r>
            <a:endParaRPr lang="zh-CN" altLang="en-US" sz="2800" b="1"/>
          </a:p>
          <a:p>
            <a:r>
              <a:rPr lang="zh-CN" altLang="en-US" sz="2800" b="1">
                <a:sym typeface="+mn-ea"/>
              </a:rPr>
              <a:t>③When will you have your homework handed in?</a:t>
            </a:r>
            <a:endParaRPr lang="zh-CN" altLang="en-US" sz="2800" b="1"/>
          </a:p>
          <a:p>
            <a:r>
              <a:rPr lang="zh-CN" altLang="en-US" sz="2800" b="1">
                <a:sym typeface="+mn-ea"/>
              </a:rPr>
              <a:t>你什么时候交家庭作业？</a:t>
            </a:r>
            <a:endParaRPr lang="zh-CN" altLang="en-US" sz="2800" b="1">
              <a:sym typeface="+mn-ea"/>
            </a:endParaRPr>
          </a:p>
          <a:p>
            <a:r>
              <a:rPr lang="zh-CN" altLang="en-US" sz="2800" b="1">
                <a:solidFill>
                  <a:srgbClr val="FF0000"/>
                </a:solidFill>
              </a:rPr>
              <a:t>区别：have sth. done, have sb. do, have sb. doing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98604" y="6172676"/>
            <a:ext cx="3810000" cy="13407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Step4</a:t>
            </a:r>
            <a:r>
              <a:rPr lang="zh-CN" altLang="en-US" b="1"/>
              <a:t>句型理解</a:t>
            </a:r>
            <a:endParaRPr lang="zh-CN" altLang="en-US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98604" y="6172676"/>
            <a:ext cx="3810000" cy="1340768"/>
          </a:xfrm>
          <a:prstGeom prst="rect">
            <a:avLst/>
          </a:prstGeom>
        </p:spPr>
      </p:pic>
      <p:graphicFrame>
        <p:nvGraphicFramePr>
          <p:cNvPr id="156731" name="内容占位符 156730"/>
          <p:cNvGraphicFramePr>
            <a:graphicFrameLocks noGrp="1"/>
          </p:cNvGraphicFramePr>
          <p:nvPr>
            <p:ph idx="1"/>
            <p:custDataLst>
              <p:tags r:id="rId5"/>
            </p:custDataLst>
          </p:nvPr>
        </p:nvGraphicFramePr>
        <p:xfrm>
          <a:off x="467360" y="1340485"/>
          <a:ext cx="8229600" cy="3566160"/>
        </p:xfrm>
        <a:graphic>
          <a:graphicData uri="http://schemas.openxmlformats.org/drawingml/2006/table">
            <a:tbl>
              <a:tblPr/>
              <a:tblGrid>
                <a:gridCol w="2289810"/>
                <a:gridCol w="5939790"/>
              </a:tblGrid>
              <a:tr h="173355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  <a:tab pos="26289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have sth. done</a:t>
                      </a:r>
                      <a:endParaRPr lang="en-US" altLang="zh-CN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  <a:tab pos="26289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让</a:t>
                      </a:r>
                      <a:r>
                        <a:rPr lang="en-US" altLang="zh-CN" sz="2400" b="1">
                          <a:latin typeface="IPAPANNEW" pitchFamily="2" charset="0"/>
                          <a:ea typeface="楷体_GB2312" pitchFamily="49" charset="-122"/>
                        </a:rPr>
                        <a:t>/</a:t>
                      </a:r>
                      <a:r>
                        <a:rPr lang="zh-CN" altLang="en-US" sz="2400" b="1">
                          <a:latin typeface="IPAPANNEW" pitchFamily="2" charset="0"/>
                          <a:ea typeface="楷体_GB2312" pitchFamily="49" charset="-122"/>
                        </a:rPr>
                        <a:t>叫</a:t>
                      </a:r>
                      <a:r>
                        <a:rPr lang="en-US" altLang="zh-CN" sz="2400" b="1">
                          <a:latin typeface="IPAPANNEW" pitchFamily="2" charset="0"/>
                          <a:ea typeface="楷体_GB2312" pitchFamily="49" charset="-122"/>
                        </a:rPr>
                        <a:t>/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使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/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请别人做某事。宾语</a:t>
                      </a:r>
                      <a:r>
                        <a:rPr lang="en-US" altLang="zh-CN" sz="2400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sth.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后面用过去分词作宾语补足语，</a:t>
                      </a:r>
                      <a:r>
                        <a:rPr lang="en-US" altLang="zh-CN" sz="2400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sth.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与过去分词表示的动作之间是被动关系</a:t>
                      </a:r>
                      <a:endParaRPr lang="zh-CN" altLang="en-US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  <a:tab pos="26289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have sb. do</a:t>
                      </a:r>
                      <a:endParaRPr lang="en-US" altLang="zh-CN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  <a:tab pos="26289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让某人做某事。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do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与</a:t>
                      </a:r>
                      <a:r>
                        <a:rPr lang="en-US" altLang="zh-CN" sz="2400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sb.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是主动关系</a:t>
                      </a:r>
                      <a:endParaRPr lang="zh-CN" altLang="en-US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5863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  <a:tab pos="2628900"/>
                        </a:tabLst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have sb. doing</a:t>
                      </a:r>
                      <a:endParaRPr lang="en-US" altLang="zh-CN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00300"/>
                          <a:tab pos="2628900"/>
                        </a:tabLst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让</a:t>
                      </a:r>
                      <a:r>
                        <a:rPr lang="en-US" altLang="zh-CN" sz="2400" b="1">
                          <a:latin typeface="IPAPANNEW" pitchFamily="2" charset="0"/>
                          <a:ea typeface="楷体_GB2312" pitchFamily="49" charset="-122"/>
                        </a:rPr>
                        <a:t>/</a:t>
                      </a:r>
                      <a:r>
                        <a:rPr lang="zh-CN" altLang="en-US" sz="2400" b="1">
                          <a:latin typeface="IPAPANNEW" pitchFamily="2" charset="0"/>
                          <a:ea typeface="楷体_GB2312" pitchFamily="49" charset="-122"/>
                        </a:rPr>
                        <a:t>叫</a:t>
                      </a:r>
                      <a:r>
                        <a:rPr lang="en-US" altLang="zh-CN" sz="2400" b="1">
                          <a:latin typeface="IPAPANNEW" pitchFamily="2" charset="0"/>
                          <a:ea typeface="楷体_GB2312" pitchFamily="49" charset="-122"/>
                        </a:rPr>
                        <a:t>/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使某人一直做某事。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doing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与</a:t>
                      </a:r>
                      <a:r>
                        <a:rPr lang="en-US" altLang="zh-CN" sz="2400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sb.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是主动关系</a:t>
                      </a:r>
                      <a:endParaRPr lang="zh-CN" altLang="en-US" sz="180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56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altLang="zh-CN" b="1"/>
              <a:t>Step5</a:t>
            </a:r>
            <a:r>
              <a:rPr lang="zh-CN" altLang="en-US" b="1"/>
              <a:t>知识巩固</a:t>
            </a:r>
            <a:endParaRPr lang="zh-CN" altLang="en-US" b="1"/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5415"/>
            <a:ext cx="9144000" cy="1080120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98604" y="6172676"/>
            <a:ext cx="3810000" cy="1340768"/>
          </a:xfrm>
          <a:prstGeom prst="rect">
            <a:avLst/>
          </a:prstGeom>
        </p:spPr>
      </p:pic>
      <p:sp>
        <p:nvSpPr>
          <p:cNvPr id="3" name="内容占位符 2"/>
          <p:cNvSpPr/>
          <p:nvPr>
            <p:ph idx="1"/>
          </p:nvPr>
        </p:nvSpPr>
        <p:spPr/>
        <p:txBody>
          <a:bodyPr>
            <a:normAutofit fontScale="80000"/>
          </a:bodyPr>
          <a:lstStyle/>
          <a:p>
            <a:r>
              <a:rPr lang="zh-CN" altLang="en-US" b="1"/>
              <a:t>单句语法填空</a:t>
            </a:r>
            <a:endParaRPr lang="zh-CN" altLang="en-US" b="1"/>
          </a:p>
          <a:p>
            <a:r>
              <a:rPr lang="zh-CN" altLang="en-US" b="1"/>
              <a:t>1．Who has him </a:t>
            </a:r>
            <a:r>
              <a:rPr lang="en-US" altLang="zh-CN" b="1"/>
              <a:t>_______</a:t>
            </a:r>
            <a:r>
              <a:rPr lang="zh-CN" altLang="en-US" b="1"/>
              <a:t>   (stand) over there?</a:t>
            </a:r>
            <a:endParaRPr lang="zh-CN" altLang="en-US" b="1"/>
          </a:p>
          <a:p>
            <a:r>
              <a:rPr lang="zh-CN" altLang="en-US" b="1"/>
              <a:t>2．I have a lot of homework  </a:t>
            </a:r>
            <a:r>
              <a:rPr lang="en-US" altLang="zh-CN" b="1"/>
              <a:t>_______</a:t>
            </a:r>
            <a:r>
              <a:rPr lang="zh-CN" altLang="en-US" b="1"/>
              <a:t> (do), so I can’t go shopping </a:t>
            </a:r>
            <a:endParaRPr lang="zh-CN" altLang="en-US" b="1"/>
          </a:p>
          <a:p>
            <a:r>
              <a:rPr lang="zh-CN" altLang="en-US" b="1"/>
              <a:t>with you.</a:t>
            </a:r>
            <a:endParaRPr lang="zh-CN" altLang="en-US" b="1"/>
          </a:p>
          <a:p>
            <a:r>
              <a:rPr lang="zh-CN" altLang="en-US" b="1"/>
              <a:t>3．You need to have you car </a:t>
            </a:r>
            <a:r>
              <a:rPr lang="en-US" altLang="zh-CN" b="1"/>
              <a:t>_______</a:t>
            </a:r>
            <a:r>
              <a:rPr lang="zh-CN" altLang="en-US" b="1"/>
              <a:t>  (examine) more regularly.</a:t>
            </a:r>
            <a:endParaRPr lang="zh-CN" altLang="en-US" b="1"/>
          </a:p>
          <a:p>
            <a:r>
              <a:rPr lang="zh-CN" altLang="en-US" b="1"/>
              <a:t>4．He suggested that the work </a:t>
            </a:r>
            <a:r>
              <a:rPr lang="en-US" altLang="zh-CN" b="1"/>
              <a:t>____</a:t>
            </a:r>
            <a:r>
              <a:rPr lang="zh-CN" altLang="en-US" b="1"/>
              <a:t>  (start) at once.</a:t>
            </a:r>
            <a:endParaRPr lang="zh-CN" altLang="en-US" b="1"/>
          </a:p>
          <a:p>
            <a:r>
              <a:rPr lang="zh-CN" altLang="en-US" b="1"/>
              <a:t>5．His work suggests that he</a:t>
            </a:r>
            <a:r>
              <a:rPr lang="en-US" altLang="zh-CN" b="1"/>
              <a:t>____</a:t>
            </a:r>
            <a:r>
              <a:rPr lang="zh-CN" altLang="en-US" b="1"/>
              <a:t>  (be) a careful man.</a:t>
            </a:r>
            <a:endParaRPr lang="zh-CN" altLang="en-US" b="1"/>
          </a:p>
        </p:txBody>
      </p:sp>
      <p:sp>
        <p:nvSpPr>
          <p:cNvPr id="6" name="文本框 5"/>
          <p:cNvSpPr txBox="1"/>
          <p:nvPr/>
        </p:nvSpPr>
        <p:spPr>
          <a:xfrm>
            <a:off x="3334385" y="2059305"/>
            <a:ext cx="17164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standing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50790" y="2581910"/>
            <a:ext cx="1074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to do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53305" y="3921760"/>
            <a:ext cx="1651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examined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50790" y="4837430"/>
            <a:ext cx="1996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be started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77130" y="5267325"/>
            <a:ext cx="7105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is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/>
      <p:bldP spid="7" grpId="0"/>
      <p:bldP spid="8" grpId="0"/>
      <p:bldP spid="9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800" b="1">
                <a:solidFill>
                  <a:srgbClr val="FF0000"/>
                </a:solidFill>
              </a:rPr>
              <a:t>Thanks for watching!</a:t>
            </a:r>
            <a:endParaRPr lang="en-US" altLang="zh-CN" sz="4800" b="1">
              <a:solidFill>
                <a:srgbClr val="FF0000"/>
              </a:solidFill>
            </a:endParaRPr>
          </a:p>
          <a:p>
            <a:endParaRPr lang="en-US" altLang="zh-CN" sz="4800" b="1">
              <a:solidFill>
                <a:srgbClr val="FF0000"/>
              </a:solidFill>
            </a:endParaRPr>
          </a:p>
          <a:p>
            <a:r>
              <a:rPr lang="en-US" altLang="zh-CN" sz="4800" b="1">
                <a:solidFill>
                  <a:srgbClr val="FF0000"/>
                </a:solidFill>
              </a:rPr>
              <a:t>See you next time!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pic>
        <p:nvPicPr>
          <p:cNvPr id="4" name="图片 3" descr="5bd733b2e8fb45b8500e52a7eb1a64ee_00170295558751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628799"/>
          </a:xfrm>
          <a:prstGeom prst="rect">
            <a:avLst/>
          </a:prstGeom>
        </p:spPr>
      </p:pic>
      <p:pic>
        <p:nvPicPr>
          <p:cNvPr id="5" name="图片 4" descr="t01a01ca8e968d1a6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8560" y="4365104"/>
            <a:ext cx="3810000" cy="2492896"/>
          </a:xfrm>
          <a:prstGeom prst="rect">
            <a:avLst/>
          </a:prstGeom>
        </p:spPr>
      </p:pic>
      <p:pic>
        <p:nvPicPr>
          <p:cNvPr id="6" name="图片 5" descr="t01f3a80cba1d49dac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1484784"/>
            <a:ext cx="2286000" cy="3356992"/>
          </a:xfrm>
          <a:prstGeom prst="rect">
            <a:avLst/>
          </a:prstGeom>
        </p:spPr>
      </p:pic>
      <p:pic>
        <p:nvPicPr>
          <p:cNvPr id="7" name="New picture" hidden="1"/>
          <p:cNvPicPr/>
          <p:nvPr/>
        </p:nvPicPr>
        <p:blipFill>
          <a:blip r:embed="rId5"/>
          <a:stretch>
            <a:fillRect/>
          </a:stretch>
        </p:blipFill>
        <p:spPr>
          <a:xfrm>
            <a:off x="12001500" y="10426700"/>
            <a:ext cx="469900" cy="4318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UNIT_TABLE_BEAUTIFY" val="smartTable{025549dd-7f9b-4815-88ea-7b9d182ccfae}"/>
</p:tagLst>
</file>

<file path=ppt/tags/tag2.xml><?xml version="1.0" encoding="utf-8"?>
<p:tagLst xmlns:p="http://schemas.openxmlformats.org/presentationml/2006/main">
  <p:tag name="KSO_WM_UNIT_PLACING_PICTURE_USER_VIEWPORT" val="{&quot;height&quot;:1998.0456692913385,&quot;width&quot;:14400}"/>
</p:tagLst>
</file>

<file path=ppt/tags/tag3.xml><?xml version="1.0" encoding="utf-8"?>
<p:tagLst xmlns:p="http://schemas.openxmlformats.org/presentationml/2006/main">
  <p:tag name="KSO_WM_UNIT_PLACING_PICTURE_USER_VIEWPORT" val="{&quot;height&quot;:2111.4456692913386,&quot;width&quot;:6000}"/>
</p:tagLst>
</file>

<file path=ppt/tags/tag4.xml><?xml version="1.0" encoding="utf-8"?>
<p:tagLst xmlns:p="http://schemas.openxmlformats.org/presentationml/2006/main">
  <p:tag name="KSO_WM_UNIT_PLACING_PICTURE_USER_VIEWPORT" val="{&quot;height&quot;:1781,&quot;width&quot;:4253}"/>
</p:tagLst>
</file>

<file path=ppt/tags/tag5.xml><?xml version="1.0" encoding="utf-8"?>
<p:tagLst xmlns:p="http://schemas.openxmlformats.org/presentationml/2006/main">
  <p:tag name="KSO_WM_UNIT_TABLE_BEAUTIFY" val="smartTable{0a6140ce-8482-4cd3-a58e-1fbf38a60160}"/>
</p:tagLst>
</file>

<file path=ppt/tags/tag6.xml><?xml version="1.0" encoding="utf-8"?>
<p:tagLst xmlns:p="http://schemas.openxmlformats.org/presentationml/2006/main">
  <p:tag name="KSO_WM_UNIT_TABLE_BEAUTIFY" val="smartTable{b4aaff88-4f5d-43a2-8bcb-1910b984bc9f}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271</Paragraphs>
  <Slides>40</Slides>
  <Notes>27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baseType="lpstr" size="47">
      <vt:lpstr>Arial</vt:lpstr>
      <vt:lpstr>Calibri</vt:lpstr>
      <vt:lpstr>宋体</vt:lpstr>
      <vt:lpstr>Times New Roman</vt:lpstr>
      <vt:lpstr>楷体_GB2312</vt:lpstr>
      <vt:lpstr>IPAPANNEW</vt:lpstr>
      <vt:lpstr>Office 主题</vt:lpstr>
      <vt:lpstr>B5 UNIT1Great scientists</vt:lpstr>
      <vt:lpstr>Step1词性转换</vt:lpstr>
      <vt:lpstr>Step2词汇精讲</vt:lpstr>
      <vt:lpstr>PowerPoint Presentation</vt:lpstr>
      <vt:lpstr>PowerPoint Presentation</vt:lpstr>
      <vt:lpstr>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Step3知识巩固</vt:lpstr>
      <vt:lpstr>Step4句型理解</vt:lpstr>
      <vt:lpstr>Step4句型理解</vt:lpstr>
      <vt:lpstr>Step4句型理解</vt:lpstr>
      <vt:lpstr>Step4句型理解</vt:lpstr>
      <vt:lpstr>Step4句型理解</vt:lpstr>
      <vt:lpstr>Step4句型理解</vt:lpstr>
      <vt:lpstr>Step4句型理解</vt:lpstr>
      <vt:lpstr>Step4句型理解</vt:lpstr>
      <vt:lpstr>Step5知识巩固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现在完成时</dc:title>
  <dc:creator>dreamsummit</dc:creator>
  <cp:lastModifiedBy>犁田过冬</cp:lastModifiedBy>
  <cp:revision>269</cp:revision>
  <dcterms:created xsi:type="dcterms:W3CDTF">2020-03-20T02:31:00Z</dcterms:created>
  <dcterms:modified xsi:type="dcterms:W3CDTF">2020-09-03T01:01:22Z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2052-11.1.0.9912</vt:lpwstr>
  </property>
</Properties>
</file>