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heme/theme2.xml" ContentType="application/vnd.openxmlformats-officedocument.theme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9"/>
  </p:notesMasterIdLst>
  <p:sldIdLst>
    <p:sldId id="409" r:id="rId2"/>
    <p:sldId id="460" r:id="rId3"/>
    <p:sldId id="461" r:id="rId4"/>
    <p:sldId id="462" r:id="rId5"/>
    <p:sldId id="463" r:id="rId6"/>
    <p:sldId id="464" r:id="rId7"/>
    <p:sldId id="465" r:id="rId8"/>
  </p:sldIdLst>
  <p:sldSz cx="12192000" cy="6858000"/>
  <p:notesSz cx="6858000" cy="9144000"/>
  <p:custDataLst>
    <p:tags r:id="rId1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3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ENGRAN CUI" initials="MC" lastIdx="1" clrIdx="0">
    <p:extLst>
      <p:ext uri="{19B8F6BF-5375-455C-9EA6-DF929625EA0E}">
        <p15:presenceInfo xmlns:p15="http://schemas.microsoft.com/office/powerpoint/2012/main" userId="ba382f427bdede67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778" autoAdjust="0"/>
    <p:restoredTop sz="94660"/>
  </p:normalViewPr>
  <p:slideViewPr>
    <p:cSldViewPr snapToGrid="0">
      <p:cViewPr varScale="1">
        <p:scale>
          <a:sx n="67" d="100"/>
          <a:sy n="67" d="100"/>
        </p:scale>
        <p:origin x="688" y="52"/>
      </p:cViewPr>
      <p:guideLst>
        <p:guide orient="horz" pos="2160"/>
        <p:guide pos="3838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2020/12/4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10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2.xml"/><Relationship Id="rId4" Type="http://schemas.openxmlformats.org/officeDocument/2006/relationships/tags" Target="../tags/tag1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7.xml"/><Relationship Id="rId4" Type="http://schemas.openxmlformats.org/officeDocument/2006/relationships/tags" Target="../tags/tag16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20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22.xml"/><Relationship Id="rId4" Type="http://schemas.openxmlformats.org/officeDocument/2006/relationships/tags" Target="../tags/tag2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25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4.xml"/><Relationship Id="rId1" Type="http://schemas.openxmlformats.org/officeDocument/2006/relationships/tags" Target="../tags/tag23.xml"/><Relationship Id="rId6" Type="http://schemas.openxmlformats.org/officeDocument/2006/relationships/tags" Target="../tags/tag28.xml"/><Relationship Id="rId5" Type="http://schemas.openxmlformats.org/officeDocument/2006/relationships/tags" Target="../tags/tag27.xml"/><Relationship Id="rId4" Type="http://schemas.openxmlformats.org/officeDocument/2006/relationships/tags" Target="../tags/tag26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36.xml"/><Relationship Id="rId3" Type="http://schemas.openxmlformats.org/officeDocument/2006/relationships/tags" Target="../tags/tag31.xml"/><Relationship Id="rId7" Type="http://schemas.openxmlformats.org/officeDocument/2006/relationships/tags" Target="../tags/tag35.xml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6" Type="http://schemas.openxmlformats.org/officeDocument/2006/relationships/tags" Target="../tags/tag34.xml"/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39.xml"/><Relationship Id="rId2" Type="http://schemas.openxmlformats.org/officeDocument/2006/relationships/tags" Target="../tags/tag38.xml"/><Relationship Id="rId1" Type="http://schemas.openxmlformats.org/officeDocument/2006/relationships/tags" Target="../tags/tag37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40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43.xml"/><Relationship Id="rId2" Type="http://schemas.openxmlformats.org/officeDocument/2006/relationships/tags" Target="../tags/tag42.xml"/><Relationship Id="rId1" Type="http://schemas.openxmlformats.org/officeDocument/2006/relationships/tags" Target="../tags/tag41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46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5.xml"/><Relationship Id="rId1" Type="http://schemas.openxmlformats.org/officeDocument/2006/relationships/tags" Target="../tags/tag44.xml"/><Relationship Id="rId6" Type="http://schemas.openxmlformats.org/officeDocument/2006/relationships/tags" Target="../tags/tag49.xml"/><Relationship Id="rId5" Type="http://schemas.openxmlformats.org/officeDocument/2006/relationships/tags" Target="../tags/tag48.xml"/><Relationship Id="rId4" Type="http://schemas.openxmlformats.org/officeDocument/2006/relationships/tags" Target="../tags/tag47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52.xml"/><Relationship Id="rId2" Type="http://schemas.openxmlformats.org/officeDocument/2006/relationships/tags" Target="../tags/tag51.xml"/><Relationship Id="rId1" Type="http://schemas.openxmlformats.org/officeDocument/2006/relationships/tags" Target="../tags/tag50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54.xml"/><Relationship Id="rId4" Type="http://schemas.openxmlformats.org/officeDocument/2006/relationships/tags" Target="../tags/tag53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57.xml"/><Relationship Id="rId2" Type="http://schemas.openxmlformats.org/officeDocument/2006/relationships/tags" Target="../tags/tag56.xml"/><Relationship Id="rId1" Type="http://schemas.openxmlformats.org/officeDocument/2006/relationships/tags" Target="../tags/tag55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58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tags" Target="../tags/tag61.xml"/><Relationship Id="rId2" Type="http://schemas.openxmlformats.org/officeDocument/2006/relationships/tags" Target="../tags/tag60.xml"/><Relationship Id="rId1" Type="http://schemas.openxmlformats.org/officeDocument/2006/relationships/tags" Target="../tags/tag59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63.xml"/><Relationship Id="rId4" Type="http://schemas.openxmlformats.org/officeDocument/2006/relationships/tags" Target="../tags/tag6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 b="1" i="0" spc="30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2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 eaLnBrk="1" fontAlgn="auto" latinLnBrk="0" hangingPunct="1">
              <a:lnSpc>
                <a:spcPct val="110000"/>
              </a:lnSpc>
              <a:buNone/>
              <a:defRPr sz="2400" u="none" strike="noStrike" kern="1200" cap="none" spc="20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单击此处编辑副标题</a:t>
            </a:r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2020/12/4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●"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2020/12/4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 b="1" i="0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 eaLnBrk="1" fontAlgn="auto" latinLnBrk="0" hangingPunct="1">
              <a:lnSpc>
                <a:spcPct val="130000"/>
              </a:lnSpc>
              <a:buNone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2020/12/4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600"/>
              </a:spcAft>
              <a:buFont typeface="Arial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itchFamily="34" charset="0"/>
              <a:buChar char="●"/>
              <a:tabLst>
                <a:tab pos="1609725" algn="l"/>
              </a:tabLst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微软雅黑" pitchFamily="34" charset="-122"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微软雅黑" pitchFamily="34" charset="-122"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/>
              <a:buChar char="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微软雅黑" pitchFamily="34" charset="-122"/>
              </a:defRPr>
            </a:lvl4pPr>
            <a:lvl5pPr eaLnBrk="1" fontAlgn="auto" latinLnBrk="0" hangingPunct="1">
              <a:lnSpc>
                <a:spcPct val="120000"/>
              </a:lnSpc>
              <a:defRPr sz="1400"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2020/12/4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sz="2000" b="1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itchFamily="34" charset="0"/>
                <a:ea typeface="微软雅黑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kumimoji="0" lang="zh-CN" altLang="en-US" sz="2000" b="1" i="0" u="none" strike="noStrike" kern="1200" cap="none" spc="20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2020/12/4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2020/12/4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2020/12/4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08330" y="1555115"/>
            <a:ext cx="5233035" cy="4608195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None/>
              <a:defRPr kumimoji="0" lang="zh-CN" altLang="en-US" sz="1600" b="0" i="0" u="none" strike="noStrike" kern="1200" cap="none" spc="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1pPr>
            <a:lvl2pPr marL="457200" indent="0" defTabSz="914400" eaLnBrk="1" fontAlgn="auto" latinLnBrk="0" hangingPunct="1">
              <a:buNone/>
              <a:tabLst>
                <a:tab pos="1609725" algn="l"/>
              </a:tabLst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</a:defRPr>
            </a:lvl2pPr>
            <a:lvl3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</a:defRPr>
            </a:lvl3pPr>
            <a:lvl4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</a:defRPr>
            </a:lvl4pPr>
            <a:lvl5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>2020/12/4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1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kumimoji="0" lang="zh-CN" altLang="en-US" sz="28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1000"/>
              </a:spcAft>
              <a:buFont typeface="Arial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itchFamily="34" charset="0"/>
              <a:buChar char="●"/>
              <a:tabLst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Wingdings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Arial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2020/12/4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2020/12/4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>
            <a:lvl1pPr marL="228600" indent="-228600" eaLnBrk="1" fontAlgn="auto" latinLnBrk="0" hangingPunct="1">
              <a:lnSpc>
                <a:spcPct val="130000"/>
              </a:lnSpc>
              <a:buFont typeface="Arial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itchFamily="34" charset="0"/>
              <a:buChar char="●"/>
              <a:tabLst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buFont typeface="Arial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2020/12/4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60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  <a:latin typeface="Arial" pitchFamily="34" charset="0"/>
                <a:ea typeface="微软雅黑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5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2.xml"/><Relationship Id="rId18" Type="http://schemas.openxmlformats.org/officeDocument/2006/relationships/tags" Target="../tags/tag7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tags" Target="../tags/tag6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5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4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D9D9D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5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6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2020/12/4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7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8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custDataLst>
      <p:tags r:id="rId13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itchFamily="34" charset="0"/>
          <a:ea typeface="微软雅黑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itchFamily="34" charset="0"/>
          <a:ea typeface="微软雅黑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itchFamily="34" charset="0"/>
        <a:buChar char="●"/>
        <a:tabLst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itchFamily="34" charset="0"/>
          <a:ea typeface="微软雅黑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itchFamily="34" charset="0"/>
          <a:ea typeface="微软雅黑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Wingdings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itchFamily="34" charset="0"/>
          <a:ea typeface="微软雅黑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Arial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itchFamily="34" charset="0"/>
          <a:ea typeface="微软雅黑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6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6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6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6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6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6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7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915353" y="552450"/>
            <a:ext cx="9771697" cy="249299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4800" b="1" dirty="0">
                <a:latin typeface="宋体" pitchFamily="2" charset="-122"/>
                <a:ea typeface="宋体" pitchFamily="2" charset="-122"/>
                <a:sym typeface="宋体" pitchFamily="2" charset="-122"/>
              </a:rPr>
              <a:t>解题：和</a:t>
            </a:r>
            <a:r>
              <a:rPr lang="en-US" altLang="zh-CN" sz="4800" b="1" dirty="0">
                <a:latin typeface="宋体" pitchFamily="2" charset="-122"/>
                <a:ea typeface="宋体" pitchFamily="2" charset="-122"/>
                <a:sym typeface="宋体" pitchFamily="2" charset="-122"/>
              </a:rPr>
              <a:t>----</a:t>
            </a:r>
            <a:r>
              <a:rPr lang="zh-CN" altLang="en-US" sz="4800" b="1" dirty="0">
                <a:latin typeface="宋体" pitchFamily="2" charset="-122"/>
                <a:ea typeface="宋体" pitchFamily="2" charset="-122"/>
                <a:sym typeface="宋体" pitchFamily="2" charset="-122"/>
              </a:rPr>
              <a:t>的亲密接触</a:t>
            </a:r>
            <a:endParaRPr lang="en-US" altLang="zh-CN" sz="4800" b="1" dirty="0">
              <a:latin typeface="宋体" pitchFamily="2" charset="-122"/>
              <a:ea typeface="宋体" pitchFamily="2" charset="-122"/>
              <a:sym typeface="宋体" pitchFamily="2" charset="-122"/>
            </a:endParaRPr>
          </a:p>
          <a:p>
            <a:r>
              <a:rPr lang="zh-CN" altLang="en-US" sz="4800" b="1" dirty="0">
                <a:latin typeface="宋体" pitchFamily="2" charset="-122"/>
                <a:ea typeface="宋体" pitchFamily="2" charset="-122"/>
                <a:sym typeface="宋体" pitchFamily="2" charset="-122"/>
              </a:rPr>
              <a:t>题目的关键词是？</a:t>
            </a:r>
            <a:endParaRPr lang="zh-CN" altLang="en-US" sz="6000" b="1" dirty="0">
              <a:latin typeface="宋体" pitchFamily="2" charset="-122"/>
              <a:ea typeface="宋体" pitchFamily="2" charset="-122"/>
              <a:sym typeface="宋体" pitchFamily="2" charset="-122"/>
            </a:endParaRPr>
          </a:p>
          <a:p>
            <a:endParaRPr lang="zh-CN" altLang="en-US" sz="6000" b="1" dirty="0">
              <a:solidFill>
                <a:srgbClr val="0000FF"/>
              </a:solidFill>
              <a:latin typeface="宋体" pitchFamily="2" charset="-122"/>
              <a:ea typeface="宋体" pitchFamily="2" charset="-122"/>
              <a:sym typeface="宋体" pitchFamily="2" charset="-122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3E22BEA6-4F56-4D64-BED9-7BA30CB9181F}"/>
              </a:ext>
            </a:extLst>
          </p:cNvPr>
          <p:cNvSpPr txBox="1"/>
          <p:nvPr/>
        </p:nvSpPr>
        <p:spPr>
          <a:xfrm>
            <a:off x="915353" y="2411968"/>
            <a:ext cx="94392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/>
              <a:t>如何体现亲密？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6912AD96-8DC1-4049-9C00-77EF235276D2}"/>
              </a:ext>
            </a:extLst>
          </p:cNvPr>
          <p:cNvSpPr txBox="1"/>
          <p:nvPr/>
        </p:nvSpPr>
        <p:spPr>
          <a:xfrm>
            <a:off x="620077" y="3321278"/>
            <a:ext cx="1157192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一定要有</a:t>
            </a:r>
            <a:r>
              <a:rPr lang="zh-CN" altLang="en-US" sz="3600" dirty="0">
                <a:solidFill>
                  <a:srgbClr val="FF0000"/>
                </a:solidFill>
              </a:rPr>
              <a:t>详细而具体的互动过程（语言描写、动作描写、心理描写）；你的感触等</a:t>
            </a:r>
            <a:r>
              <a:rPr lang="zh-CN" altLang="en-US" sz="3600" dirty="0"/>
              <a:t>。这才是文章不可缺少的主体。</a:t>
            </a:r>
            <a:endParaRPr lang="en-US" altLang="zh-CN" sz="3600" dirty="0"/>
          </a:p>
          <a:p>
            <a:r>
              <a:rPr lang="zh-CN" altLang="en-US" sz="3600" dirty="0"/>
              <a:t>否则就只是接触，何谈“亲密”？</a:t>
            </a:r>
            <a:endParaRPr lang="en-US" altLang="zh-CN" sz="3600" dirty="0"/>
          </a:p>
          <a:p>
            <a:r>
              <a:rPr lang="zh-CN" altLang="en-US" sz="3600" dirty="0"/>
              <a:t>去动物园走马观花地看了所有动物，也叫“和动物亲密接触”吗？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915353" y="552450"/>
            <a:ext cx="9771697" cy="3600986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4800" b="1" dirty="0">
                <a:latin typeface="宋体" pitchFamily="2" charset="-122"/>
                <a:ea typeface="宋体" pitchFamily="2" charset="-122"/>
                <a:sym typeface="宋体" pitchFamily="2" charset="-122"/>
              </a:rPr>
              <a:t>解题：和</a:t>
            </a:r>
            <a:r>
              <a:rPr lang="en-US" altLang="zh-CN" sz="4800" b="1" dirty="0">
                <a:latin typeface="宋体" pitchFamily="2" charset="-122"/>
                <a:ea typeface="宋体" pitchFamily="2" charset="-122"/>
                <a:sym typeface="宋体" pitchFamily="2" charset="-122"/>
              </a:rPr>
              <a:t>----</a:t>
            </a:r>
            <a:r>
              <a:rPr lang="zh-CN" altLang="en-US" sz="4800" b="1" dirty="0">
                <a:latin typeface="宋体" pitchFamily="2" charset="-122"/>
                <a:ea typeface="宋体" pitchFamily="2" charset="-122"/>
                <a:sym typeface="宋体" pitchFamily="2" charset="-122"/>
              </a:rPr>
              <a:t>的亲密接触</a:t>
            </a:r>
            <a:endParaRPr lang="en-US" altLang="zh-CN" sz="4800" b="1" dirty="0">
              <a:latin typeface="宋体" pitchFamily="2" charset="-122"/>
              <a:ea typeface="宋体" pitchFamily="2" charset="-122"/>
              <a:sym typeface="宋体" pitchFamily="2" charset="-122"/>
            </a:endParaRPr>
          </a:p>
          <a:p>
            <a:r>
              <a:rPr lang="zh-CN" altLang="en-US" sz="6000" b="1" dirty="0">
                <a:latin typeface="宋体" pitchFamily="2" charset="-122"/>
                <a:ea typeface="宋体" pitchFamily="2" charset="-122"/>
                <a:sym typeface="宋体" pitchFamily="2" charset="-122"/>
              </a:rPr>
              <a:t>不能填的词汇有哪些？</a:t>
            </a:r>
            <a:endParaRPr lang="en-US" altLang="zh-CN" sz="6000" b="1" dirty="0">
              <a:latin typeface="宋体" pitchFamily="2" charset="-122"/>
              <a:ea typeface="宋体" pitchFamily="2" charset="-122"/>
              <a:sym typeface="宋体" pitchFamily="2" charset="-122"/>
            </a:endParaRPr>
          </a:p>
          <a:p>
            <a:r>
              <a:rPr lang="zh-CN" altLang="en-US" sz="6000" b="1" dirty="0">
                <a:latin typeface="宋体" pitchFamily="2" charset="-122"/>
                <a:ea typeface="宋体" pitchFamily="2" charset="-122"/>
                <a:sym typeface="宋体" pitchFamily="2" charset="-122"/>
              </a:rPr>
              <a:t>可以填动词吗？</a:t>
            </a:r>
            <a:endParaRPr lang="en-US" altLang="zh-CN" sz="6000" b="1" dirty="0">
              <a:latin typeface="宋体" pitchFamily="2" charset="-122"/>
              <a:ea typeface="宋体" pitchFamily="2" charset="-122"/>
              <a:sym typeface="宋体" pitchFamily="2" charset="-122"/>
            </a:endParaRPr>
          </a:p>
          <a:p>
            <a:endParaRPr lang="zh-CN" altLang="en-US" sz="6000" b="1" dirty="0">
              <a:solidFill>
                <a:srgbClr val="0000FF"/>
              </a:solidFill>
              <a:latin typeface="宋体" pitchFamily="2" charset="-122"/>
              <a:ea typeface="宋体" pitchFamily="2" charset="-122"/>
              <a:sym typeface="宋体" pitchFamily="2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6912AD96-8DC1-4049-9C00-77EF235276D2}"/>
              </a:ext>
            </a:extLst>
          </p:cNvPr>
          <p:cNvSpPr txBox="1"/>
          <p:nvPr/>
        </p:nvSpPr>
        <p:spPr>
          <a:xfrm>
            <a:off x="496252" y="3654653"/>
            <a:ext cx="1157192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半命题作文一定要</a:t>
            </a:r>
            <a:r>
              <a:rPr lang="zh-CN" altLang="en-US" sz="3600" dirty="0">
                <a:solidFill>
                  <a:srgbClr val="FF0000"/>
                </a:solidFill>
              </a:rPr>
              <a:t>注意题目的通顺和合理</a:t>
            </a:r>
            <a:r>
              <a:rPr lang="zh-CN" altLang="en-US" sz="3600" dirty="0"/>
              <a:t>。</a:t>
            </a:r>
            <a:endParaRPr lang="en-US" altLang="zh-CN" sz="3600" dirty="0"/>
          </a:p>
          <a:p>
            <a:r>
              <a:rPr lang="en-US" altLang="zh-CN" sz="3600" dirty="0"/>
              <a:t>《</a:t>
            </a:r>
            <a:r>
              <a:rPr lang="zh-CN" altLang="en-US" sz="3600" dirty="0"/>
              <a:t>和被困厕所的亲密接触</a:t>
            </a:r>
            <a:r>
              <a:rPr lang="en-US" altLang="zh-CN" sz="3600" dirty="0"/>
              <a:t>》</a:t>
            </a:r>
            <a:r>
              <a:rPr lang="zh-CN" altLang="en-US" sz="3600" dirty="0"/>
              <a:t>、</a:t>
            </a:r>
            <a:r>
              <a:rPr lang="en-US" altLang="zh-CN" sz="3600" dirty="0"/>
              <a:t>《</a:t>
            </a:r>
            <a:r>
              <a:rPr lang="zh-CN" altLang="en-US" sz="3600" dirty="0"/>
              <a:t>和打篮球的亲密接触</a:t>
            </a:r>
            <a:r>
              <a:rPr lang="en-US" altLang="zh-CN" sz="3600" dirty="0"/>
              <a:t>》</a:t>
            </a:r>
          </a:p>
          <a:p>
            <a:endParaRPr lang="zh-CN" altLang="en-US" sz="3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3648816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915353" y="552450"/>
            <a:ext cx="9771697" cy="1754326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4800" b="1" dirty="0">
                <a:latin typeface="宋体" pitchFamily="2" charset="-122"/>
                <a:ea typeface="宋体" pitchFamily="2" charset="-122"/>
                <a:sym typeface="宋体" pitchFamily="2" charset="-122"/>
              </a:rPr>
              <a:t>解题：和</a:t>
            </a:r>
            <a:r>
              <a:rPr lang="en-US" altLang="zh-CN" sz="4800" b="1" dirty="0">
                <a:latin typeface="宋体" pitchFamily="2" charset="-122"/>
                <a:ea typeface="宋体" pitchFamily="2" charset="-122"/>
                <a:sym typeface="宋体" pitchFamily="2" charset="-122"/>
              </a:rPr>
              <a:t>----</a:t>
            </a:r>
            <a:r>
              <a:rPr lang="zh-CN" altLang="en-US" sz="4800" b="1" dirty="0">
                <a:latin typeface="宋体" pitchFamily="2" charset="-122"/>
                <a:ea typeface="宋体" pitchFamily="2" charset="-122"/>
                <a:sym typeface="宋体" pitchFamily="2" charset="-122"/>
              </a:rPr>
              <a:t>的亲密接触</a:t>
            </a:r>
            <a:endParaRPr lang="en-US" altLang="zh-CN" sz="4800" b="1" dirty="0">
              <a:latin typeface="宋体" pitchFamily="2" charset="-122"/>
              <a:ea typeface="宋体" pitchFamily="2" charset="-122"/>
              <a:sym typeface="宋体" pitchFamily="2" charset="-122"/>
            </a:endParaRPr>
          </a:p>
          <a:p>
            <a:r>
              <a:rPr lang="zh-CN" altLang="en-US" sz="6000" b="1" dirty="0">
                <a:latin typeface="宋体" pitchFamily="2" charset="-122"/>
                <a:ea typeface="宋体" pitchFamily="2" charset="-122"/>
                <a:sym typeface="宋体" pitchFamily="2" charset="-122"/>
              </a:rPr>
              <a:t>名词都可以填吗？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6912AD96-8DC1-4049-9C00-77EF235276D2}"/>
              </a:ext>
            </a:extLst>
          </p:cNvPr>
          <p:cNvSpPr txBox="1"/>
          <p:nvPr/>
        </p:nvSpPr>
        <p:spPr>
          <a:xfrm>
            <a:off x="310038" y="2492603"/>
            <a:ext cx="1157192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</a:rPr>
              <a:t>尽量避免太过于宏观抽象的名词</a:t>
            </a:r>
            <a:r>
              <a:rPr lang="zh-CN" altLang="en-US" sz="3600" dirty="0"/>
              <a:t>，否则你的文章容量承载不了你的题目。</a:t>
            </a:r>
            <a:endParaRPr lang="en-US" altLang="zh-CN" sz="3600" dirty="0"/>
          </a:p>
          <a:p>
            <a:r>
              <a:rPr lang="en-US" altLang="zh-CN" sz="3600" dirty="0"/>
              <a:t>《</a:t>
            </a:r>
            <a:r>
              <a:rPr lang="zh-CN" altLang="en-US" sz="3600" dirty="0"/>
              <a:t>和爱亲密接触</a:t>
            </a:r>
            <a:r>
              <a:rPr lang="en-US" altLang="zh-CN" sz="3600" dirty="0"/>
              <a:t>》</a:t>
            </a:r>
            <a:r>
              <a:rPr lang="zh-CN" altLang="en-US" sz="3600" dirty="0"/>
              <a:t>、</a:t>
            </a:r>
            <a:r>
              <a:rPr lang="en-US" altLang="zh-CN" sz="3600" dirty="0"/>
              <a:t>《</a:t>
            </a:r>
            <a:r>
              <a:rPr lang="zh-CN" altLang="en-US" sz="3600" dirty="0"/>
              <a:t>和生活亲密接触</a:t>
            </a:r>
            <a:r>
              <a:rPr lang="en-US" altLang="zh-CN" sz="3600" dirty="0"/>
              <a:t>》</a:t>
            </a:r>
            <a:r>
              <a:rPr lang="zh-CN" altLang="en-US" sz="3600" dirty="0"/>
              <a:t>、</a:t>
            </a:r>
            <a:r>
              <a:rPr lang="en-US" altLang="zh-CN" sz="3600" dirty="0"/>
              <a:t>《</a:t>
            </a:r>
            <a:r>
              <a:rPr lang="zh-CN" altLang="en-US" sz="3600" dirty="0"/>
              <a:t>和美食亲密接触</a:t>
            </a:r>
            <a:r>
              <a:rPr lang="en-US" altLang="zh-CN" sz="3600" dirty="0"/>
              <a:t>》</a:t>
            </a:r>
          </a:p>
          <a:p>
            <a:r>
              <a:rPr lang="zh-CN" altLang="en-US" sz="3600" dirty="0"/>
              <a:t>另外</a:t>
            </a:r>
            <a:r>
              <a:rPr lang="zh-CN" altLang="en-US" sz="3600" dirty="0">
                <a:solidFill>
                  <a:srgbClr val="FF0000"/>
                </a:solidFill>
              </a:rPr>
              <a:t>注意逻辑</a:t>
            </a:r>
            <a:r>
              <a:rPr lang="zh-CN" altLang="en-US" sz="3600" dirty="0"/>
              <a:t>，</a:t>
            </a:r>
            <a:endParaRPr lang="en-US" altLang="zh-CN" sz="3600" dirty="0"/>
          </a:p>
          <a:p>
            <a:r>
              <a:rPr lang="en-US" altLang="zh-CN" sz="3600" dirty="0"/>
              <a:t>《</a:t>
            </a:r>
            <a:r>
              <a:rPr lang="zh-CN" altLang="en-US" sz="3600" dirty="0"/>
              <a:t>和心跳的亲密接触</a:t>
            </a:r>
            <a:r>
              <a:rPr lang="en-US" altLang="zh-CN" sz="3600" dirty="0"/>
              <a:t>》</a:t>
            </a:r>
            <a:r>
              <a:rPr lang="zh-CN" altLang="en-US" sz="3600" dirty="0"/>
              <a:t>（什么时候你和心跳不亲密？）</a:t>
            </a:r>
            <a:endParaRPr lang="en-US" altLang="zh-CN" sz="3600" dirty="0"/>
          </a:p>
          <a:p>
            <a:r>
              <a:rPr lang="en-US" altLang="zh-CN" sz="3600" dirty="0"/>
              <a:t>《</a:t>
            </a:r>
            <a:r>
              <a:rPr lang="zh-CN" altLang="en-US" sz="3600" dirty="0"/>
              <a:t>和疫情的亲密接触</a:t>
            </a:r>
            <a:r>
              <a:rPr lang="en-US" altLang="zh-CN" sz="3600" dirty="0"/>
              <a:t>》</a:t>
            </a:r>
            <a:r>
              <a:rPr lang="zh-CN" altLang="en-US" sz="3600" dirty="0"/>
              <a:t>（我们大多数人只是见证了疫情）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1522678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915353" y="695324"/>
            <a:ext cx="10076497" cy="55092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4400" b="1" dirty="0">
                <a:latin typeface="宋体" pitchFamily="2" charset="-122"/>
                <a:ea typeface="宋体" pitchFamily="2" charset="-122"/>
                <a:sym typeface="宋体" pitchFamily="2" charset="-122"/>
              </a:rPr>
              <a:t>打分标准</a:t>
            </a:r>
            <a:endParaRPr lang="en-US" altLang="zh-CN" sz="4400" b="1" dirty="0">
              <a:latin typeface="宋体" pitchFamily="2" charset="-122"/>
              <a:ea typeface="宋体" pitchFamily="2" charset="-122"/>
              <a:sym typeface="宋体" pitchFamily="2" charset="-122"/>
            </a:endParaRPr>
          </a:p>
          <a:p>
            <a:r>
              <a:rPr lang="zh-CN" altLang="en-US" sz="4400" b="1" dirty="0">
                <a:latin typeface="宋体" pitchFamily="2" charset="-122"/>
                <a:ea typeface="宋体" pitchFamily="2" charset="-122"/>
                <a:sym typeface="宋体" pitchFamily="2" charset="-122"/>
              </a:rPr>
              <a:t>能</a:t>
            </a:r>
            <a:r>
              <a:rPr lang="zh-CN" altLang="en-US" sz="44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  <a:sym typeface="宋体" pitchFamily="2" charset="-122"/>
              </a:rPr>
              <a:t>突出亲密接触</a:t>
            </a:r>
            <a:r>
              <a:rPr lang="zh-CN" altLang="en-US" sz="4400" b="1" dirty="0">
                <a:latin typeface="宋体" pitchFamily="2" charset="-122"/>
                <a:ea typeface="宋体" pitchFamily="2" charset="-122"/>
                <a:sym typeface="宋体" pitchFamily="2" charset="-122"/>
              </a:rPr>
              <a:t>的一般在</a:t>
            </a:r>
            <a:r>
              <a:rPr lang="en-US" altLang="zh-CN" sz="4400" b="1" dirty="0">
                <a:latin typeface="宋体" pitchFamily="2" charset="-122"/>
                <a:ea typeface="宋体" pitchFamily="2" charset="-122"/>
                <a:sym typeface="宋体" pitchFamily="2" charset="-122"/>
              </a:rPr>
              <a:t>39</a:t>
            </a:r>
            <a:r>
              <a:rPr lang="zh-CN" altLang="en-US" sz="4400" b="1" dirty="0">
                <a:latin typeface="宋体" pitchFamily="2" charset="-122"/>
                <a:ea typeface="宋体" pitchFamily="2" charset="-122"/>
                <a:sym typeface="宋体" pitchFamily="2" charset="-122"/>
              </a:rPr>
              <a:t>分及以上，</a:t>
            </a:r>
            <a:r>
              <a:rPr lang="zh-CN" altLang="en-US" sz="44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  <a:sym typeface="宋体" pitchFamily="2" charset="-122"/>
              </a:rPr>
              <a:t>只接触但不亲密</a:t>
            </a:r>
            <a:r>
              <a:rPr lang="zh-CN" altLang="en-US" sz="4400" b="1" dirty="0">
                <a:latin typeface="宋体" pitchFamily="2" charset="-122"/>
                <a:ea typeface="宋体" pitchFamily="2" charset="-122"/>
                <a:sym typeface="宋体" pitchFamily="2" charset="-122"/>
              </a:rPr>
              <a:t>的（大多数作文扣分点）</a:t>
            </a:r>
            <a:r>
              <a:rPr lang="en-US" altLang="zh-CN" sz="4400" b="1" dirty="0">
                <a:latin typeface="宋体" pitchFamily="2" charset="-122"/>
                <a:ea typeface="宋体" pitchFamily="2" charset="-122"/>
                <a:sym typeface="宋体" pitchFamily="2" charset="-122"/>
              </a:rPr>
              <a:t>39</a:t>
            </a:r>
            <a:r>
              <a:rPr lang="zh-CN" altLang="en-US" sz="4400" b="1" dirty="0">
                <a:latin typeface="宋体" pitchFamily="2" charset="-122"/>
                <a:ea typeface="宋体" pitchFamily="2" charset="-122"/>
                <a:sym typeface="宋体" pitchFamily="2" charset="-122"/>
              </a:rPr>
              <a:t>以下，能突出亲密接触但</a:t>
            </a:r>
            <a:r>
              <a:rPr lang="zh-CN" altLang="en-US" sz="44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  <a:sym typeface="宋体" pitchFamily="2" charset="-122"/>
              </a:rPr>
              <a:t>描写不细致不生动的</a:t>
            </a:r>
            <a:r>
              <a:rPr lang="zh-CN" altLang="en-US" sz="4400" b="1" dirty="0">
                <a:latin typeface="宋体" pitchFamily="2" charset="-122"/>
                <a:ea typeface="宋体" pitchFamily="2" charset="-122"/>
                <a:sym typeface="宋体" pitchFamily="2" charset="-122"/>
              </a:rPr>
              <a:t>也在</a:t>
            </a:r>
            <a:r>
              <a:rPr lang="en-US" altLang="zh-CN" sz="4400" b="1" dirty="0">
                <a:latin typeface="宋体" pitchFamily="2" charset="-122"/>
                <a:ea typeface="宋体" pitchFamily="2" charset="-122"/>
                <a:sym typeface="宋体" pitchFamily="2" charset="-122"/>
              </a:rPr>
              <a:t>39</a:t>
            </a:r>
            <a:r>
              <a:rPr lang="zh-CN" altLang="en-US" sz="4400" b="1" dirty="0">
                <a:latin typeface="宋体" pitchFamily="2" charset="-122"/>
                <a:ea typeface="宋体" pitchFamily="2" charset="-122"/>
                <a:sym typeface="宋体" pitchFamily="2" charset="-122"/>
              </a:rPr>
              <a:t>以下。</a:t>
            </a:r>
            <a:endParaRPr lang="en-US" altLang="zh-CN" sz="4400" b="1" dirty="0">
              <a:latin typeface="宋体" pitchFamily="2" charset="-122"/>
              <a:ea typeface="宋体" pitchFamily="2" charset="-122"/>
              <a:sym typeface="宋体" pitchFamily="2" charset="-122"/>
            </a:endParaRPr>
          </a:p>
          <a:p>
            <a:r>
              <a:rPr lang="zh-CN" altLang="en-US" sz="4400" b="1" dirty="0">
                <a:latin typeface="宋体" pitchFamily="2" charset="-122"/>
                <a:ea typeface="宋体" pitchFamily="2" charset="-122"/>
                <a:sym typeface="宋体" pitchFamily="2" charset="-122"/>
              </a:rPr>
              <a:t>既能突出亲密接触</a:t>
            </a:r>
            <a:r>
              <a:rPr lang="zh-CN" altLang="en-US" sz="44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  <a:sym typeface="宋体" pitchFamily="2" charset="-122"/>
              </a:rPr>
              <a:t>又有自己的感悟、发现、升华</a:t>
            </a:r>
            <a:r>
              <a:rPr lang="zh-CN" altLang="en-US" sz="4400" b="1" dirty="0">
                <a:latin typeface="宋体" pitchFamily="2" charset="-122"/>
                <a:ea typeface="宋体" pitchFamily="2" charset="-122"/>
                <a:sym typeface="宋体" pitchFamily="2" charset="-122"/>
              </a:rPr>
              <a:t>的</a:t>
            </a:r>
            <a:r>
              <a:rPr lang="en-US" altLang="zh-CN" sz="4400" b="1" dirty="0">
                <a:latin typeface="宋体" pitchFamily="2" charset="-122"/>
                <a:ea typeface="宋体" pitchFamily="2" charset="-122"/>
                <a:sym typeface="宋体" pitchFamily="2" charset="-122"/>
              </a:rPr>
              <a:t>42</a:t>
            </a:r>
            <a:r>
              <a:rPr lang="zh-CN" altLang="en-US" sz="4400" b="1" dirty="0">
                <a:latin typeface="宋体" pitchFamily="2" charset="-122"/>
                <a:ea typeface="宋体" pitchFamily="2" charset="-122"/>
                <a:sym typeface="宋体" pitchFamily="2" charset="-122"/>
              </a:rPr>
              <a:t>分以上。（大致标准，每篇文章有自己独特的扣分项。）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3972922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34378" y="904875"/>
            <a:ext cx="10981372" cy="440120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4000" b="1" dirty="0">
                <a:latin typeface="宋体" pitchFamily="2" charset="-122"/>
                <a:ea typeface="宋体" pitchFamily="2" charset="-122"/>
                <a:sym typeface="宋体" pitchFamily="2" charset="-122"/>
              </a:rPr>
              <a:t>常见选题（不易出错 基本都在均分及以上）：</a:t>
            </a:r>
            <a:endParaRPr lang="en-US" altLang="zh-CN" sz="4000" b="1" dirty="0">
              <a:latin typeface="宋体" pitchFamily="2" charset="-122"/>
              <a:ea typeface="宋体" pitchFamily="2" charset="-122"/>
              <a:sym typeface="宋体" pitchFamily="2" charset="-122"/>
            </a:endParaRPr>
          </a:p>
          <a:p>
            <a:endParaRPr lang="en-US" altLang="zh-CN" sz="4000" b="1" dirty="0">
              <a:latin typeface="宋体" pitchFamily="2" charset="-122"/>
              <a:ea typeface="宋体" pitchFamily="2" charset="-122"/>
              <a:sym typeface="宋体" pitchFamily="2" charset="-122"/>
            </a:endParaRPr>
          </a:p>
          <a:p>
            <a:r>
              <a:rPr lang="zh-CN" altLang="en-US" sz="4000" b="1" dirty="0">
                <a:latin typeface="宋体" pitchFamily="2" charset="-122"/>
                <a:ea typeface="宋体" pitchFamily="2" charset="-122"/>
                <a:sym typeface="宋体" pitchFamily="2" charset="-122"/>
              </a:rPr>
              <a:t>猫狗（有很多借鉴课文写法，写得不错）</a:t>
            </a:r>
            <a:endParaRPr lang="en-US" altLang="zh-CN" sz="4000" b="1" dirty="0">
              <a:latin typeface="宋体" pitchFamily="2" charset="-122"/>
              <a:ea typeface="宋体" pitchFamily="2" charset="-122"/>
              <a:sym typeface="宋体" pitchFamily="2" charset="-122"/>
            </a:endParaRPr>
          </a:p>
          <a:p>
            <a:r>
              <a:rPr lang="zh-CN" altLang="en-US" sz="4000" b="1" dirty="0">
                <a:latin typeface="宋体" pitchFamily="2" charset="-122"/>
                <a:ea typeface="宋体" pitchFamily="2" charset="-122"/>
                <a:sym typeface="宋体" pitchFamily="2" charset="-122"/>
              </a:rPr>
              <a:t>旅行之地；</a:t>
            </a:r>
            <a:endParaRPr lang="en-US" altLang="zh-CN" sz="4000" b="1" dirty="0">
              <a:latin typeface="宋体" pitchFamily="2" charset="-122"/>
              <a:ea typeface="宋体" pitchFamily="2" charset="-122"/>
              <a:sym typeface="宋体" pitchFamily="2" charset="-122"/>
            </a:endParaRPr>
          </a:p>
          <a:p>
            <a:r>
              <a:rPr lang="zh-CN" altLang="en-US" sz="4000" b="1" dirty="0">
                <a:latin typeface="宋体" pitchFamily="2" charset="-122"/>
                <a:ea typeface="宋体" pitchFamily="2" charset="-122"/>
                <a:sym typeface="宋体" pitchFamily="2" charset="-122"/>
              </a:rPr>
              <a:t>自己的爱好；</a:t>
            </a:r>
            <a:endParaRPr lang="en-US" altLang="zh-CN" sz="4000" b="1" dirty="0">
              <a:latin typeface="宋体" pitchFamily="2" charset="-122"/>
              <a:ea typeface="宋体" pitchFamily="2" charset="-122"/>
              <a:sym typeface="宋体" pitchFamily="2" charset="-122"/>
            </a:endParaRPr>
          </a:p>
          <a:p>
            <a:r>
              <a:rPr lang="zh-CN" altLang="en-US" sz="4000" b="1" dirty="0">
                <a:latin typeface="宋体" pitchFamily="2" charset="-122"/>
                <a:ea typeface="宋体" pitchFamily="2" charset="-122"/>
                <a:sym typeface="宋体" pitchFamily="2" charset="-122"/>
              </a:rPr>
              <a:t>亲人朋友（写自己通过一件事真正了解了自己的亲人朋友）。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6701643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24827" y="381000"/>
            <a:ext cx="11314747" cy="6285964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4000" b="1" dirty="0">
                <a:latin typeface="宋体" pitchFamily="2" charset="-122"/>
                <a:ea typeface="宋体" pitchFamily="2" charset="-122"/>
                <a:sym typeface="宋体" pitchFamily="2" charset="-122"/>
              </a:rPr>
              <a:t>有趣味的选题（很生活化，但你能想到吗？）</a:t>
            </a:r>
            <a:endParaRPr lang="en-US" altLang="zh-CN" sz="4000" b="1" dirty="0">
              <a:latin typeface="宋体" pitchFamily="2" charset="-122"/>
              <a:ea typeface="宋体" pitchFamily="2" charset="-122"/>
              <a:sym typeface="宋体" pitchFamily="2" charset="-122"/>
            </a:endParaRPr>
          </a:p>
          <a:p>
            <a:endParaRPr lang="en-US" altLang="zh-CN" sz="4000" b="1" dirty="0">
              <a:latin typeface="宋体" pitchFamily="2" charset="-122"/>
              <a:ea typeface="宋体" pitchFamily="2" charset="-122"/>
              <a:sym typeface="宋体" pitchFamily="2" charset="-122"/>
            </a:endParaRPr>
          </a:p>
          <a:p>
            <a:r>
              <a:rPr lang="zh-CN" altLang="en-US" sz="4000" b="1" dirty="0">
                <a:latin typeface="宋体" pitchFamily="2" charset="-122"/>
                <a:ea typeface="宋体" pitchFamily="2" charset="-122"/>
                <a:sym typeface="宋体" pitchFamily="2" charset="-122"/>
              </a:rPr>
              <a:t>和作业的亲密接触；和</a:t>
            </a:r>
            <a:r>
              <a:rPr lang="en-US" altLang="zh-CN" sz="4000" b="1" dirty="0">
                <a:latin typeface="宋体" pitchFamily="2" charset="-122"/>
                <a:ea typeface="宋体" pitchFamily="2" charset="-122"/>
                <a:sym typeface="宋体" pitchFamily="2" charset="-122"/>
              </a:rPr>
              <a:t>《</a:t>
            </a:r>
            <a:r>
              <a:rPr lang="zh-CN" altLang="en-US" sz="4000" b="1" dirty="0">
                <a:latin typeface="宋体" pitchFamily="2" charset="-122"/>
                <a:ea typeface="宋体" pitchFamily="2" charset="-122"/>
                <a:sym typeface="宋体" pitchFamily="2" charset="-122"/>
              </a:rPr>
              <a:t>西游记</a:t>
            </a:r>
            <a:r>
              <a:rPr lang="en-US" altLang="zh-CN" sz="4000" b="1" dirty="0">
                <a:latin typeface="宋体" pitchFamily="2" charset="-122"/>
                <a:ea typeface="宋体" pitchFamily="2" charset="-122"/>
                <a:sym typeface="宋体" pitchFamily="2" charset="-122"/>
              </a:rPr>
              <a:t>》</a:t>
            </a:r>
            <a:r>
              <a:rPr lang="zh-CN" altLang="en-US" sz="4000" b="1" dirty="0">
                <a:latin typeface="宋体" pitchFamily="2" charset="-122"/>
                <a:ea typeface="宋体" pitchFamily="2" charset="-122"/>
                <a:sym typeface="宋体" pitchFamily="2" charset="-122"/>
              </a:rPr>
              <a:t>的亲密接触</a:t>
            </a:r>
            <a:endParaRPr lang="en-US" altLang="zh-CN" sz="4000" b="1" dirty="0">
              <a:latin typeface="宋体" pitchFamily="2" charset="-122"/>
              <a:ea typeface="宋体" pitchFamily="2" charset="-122"/>
              <a:sym typeface="宋体" pitchFamily="2" charset="-122"/>
            </a:endParaRPr>
          </a:p>
          <a:p>
            <a:r>
              <a:rPr lang="zh-CN" altLang="en-US" sz="4000" b="1" dirty="0">
                <a:latin typeface="宋体" pitchFamily="2" charset="-122"/>
                <a:ea typeface="宋体" pitchFamily="2" charset="-122"/>
                <a:sym typeface="宋体" pitchFamily="2" charset="-122"/>
              </a:rPr>
              <a:t>和两只蚊子的亲密接触</a:t>
            </a:r>
            <a:endParaRPr lang="en-US" altLang="zh-CN" sz="4000" b="1" dirty="0">
              <a:latin typeface="宋体" pitchFamily="2" charset="-122"/>
              <a:ea typeface="宋体" pitchFamily="2" charset="-122"/>
              <a:sym typeface="宋体" pitchFamily="2" charset="-122"/>
            </a:endParaRPr>
          </a:p>
          <a:p>
            <a:r>
              <a:rPr lang="zh-CN" altLang="en-US" sz="4000" b="1" dirty="0">
                <a:latin typeface="宋体" pitchFamily="2" charset="-122"/>
                <a:ea typeface="宋体" pitchFamily="2" charset="-122"/>
                <a:sym typeface="宋体" pitchFamily="2" charset="-122"/>
              </a:rPr>
              <a:t>和医生的亲密接触</a:t>
            </a:r>
            <a:endParaRPr lang="en-US" altLang="zh-CN" sz="4000" b="1" dirty="0">
              <a:latin typeface="宋体" pitchFamily="2" charset="-122"/>
              <a:ea typeface="宋体" pitchFamily="2" charset="-122"/>
              <a:sym typeface="宋体" pitchFamily="2" charset="-122"/>
            </a:endParaRPr>
          </a:p>
          <a:p>
            <a:r>
              <a:rPr lang="zh-CN" altLang="en-US" sz="4000" b="1" dirty="0">
                <a:latin typeface="宋体" pitchFamily="2" charset="-122"/>
                <a:ea typeface="宋体" pitchFamily="2" charset="-122"/>
                <a:sym typeface="宋体" pitchFamily="2" charset="-122"/>
              </a:rPr>
              <a:t>和床的亲密接触   和草履虫的亲密接触</a:t>
            </a:r>
            <a:endParaRPr lang="en-US" altLang="zh-CN" sz="4000" b="1" dirty="0">
              <a:latin typeface="宋体" pitchFamily="2" charset="-122"/>
              <a:ea typeface="宋体" pitchFamily="2" charset="-122"/>
              <a:sym typeface="宋体" pitchFamily="2" charset="-122"/>
            </a:endParaRPr>
          </a:p>
          <a:p>
            <a:endParaRPr lang="en-US" altLang="zh-CN" sz="4000" b="1" dirty="0">
              <a:latin typeface="宋体" pitchFamily="2" charset="-122"/>
              <a:ea typeface="宋体" pitchFamily="2" charset="-122"/>
              <a:sym typeface="宋体" pitchFamily="2" charset="-122"/>
            </a:endParaRPr>
          </a:p>
          <a:p>
            <a:r>
              <a:rPr lang="zh-CN" altLang="en-US" sz="4000" b="1" dirty="0">
                <a:latin typeface="宋体" pitchFamily="2" charset="-122"/>
                <a:ea typeface="宋体" pitchFamily="2" charset="-122"/>
                <a:sym typeface="宋体" pitchFamily="2" charset="-122"/>
              </a:rPr>
              <a:t>有深度的选题：</a:t>
            </a:r>
            <a:endParaRPr lang="en-US" altLang="zh-CN" sz="4000" b="1" dirty="0">
              <a:latin typeface="宋体" pitchFamily="2" charset="-122"/>
              <a:ea typeface="宋体" pitchFamily="2" charset="-122"/>
              <a:sym typeface="宋体" pitchFamily="2" charset="-122"/>
            </a:endParaRPr>
          </a:p>
          <a:p>
            <a:r>
              <a:rPr lang="zh-CN" altLang="en-US" sz="4000" b="1" dirty="0">
                <a:latin typeface="宋体" pitchFamily="2" charset="-122"/>
                <a:ea typeface="宋体" pitchFamily="2" charset="-122"/>
                <a:sym typeface="宋体" pitchFamily="2" charset="-122"/>
              </a:rPr>
              <a:t>和夜色的亲密接触；和诗词的亲密接触；和</a:t>
            </a:r>
            <a:r>
              <a:rPr lang="zh-CN" altLang="en-US" sz="40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  <a:sym typeface="宋体" pitchFamily="2" charset="-122"/>
              </a:rPr>
              <a:t>自己的亲密接触</a:t>
            </a:r>
            <a:endParaRPr lang="en-US" altLang="zh-CN" sz="4000" b="1" dirty="0">
              <a:solidFill>
                <a:srgbClr val="FF0000"/>
              </a:solidFill>
              <a:latin typeface="宋体" pitchFamily="2" charset="-122"/>
              <a:ea typeface="宋体" pitchFamily="2" charset="-122"/>
              <a:sym typeface="宋体" pitchFamily="2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2620942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24827" y="381000"/>
            <a:ext cx="11429048" cy="440120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4000" b="1" dirty="0">
                <a:latin typeface="宋体" pitchFamily="2" charset="-122"/>
                <a:ea typeface="宋体" pitchFamily="2" charset="-122"/>
                <a:sym typeface="宋体" pitchFamily="2" charset="-122"/>
              </a:rPr>
              <a:t>最常见问题：</a:t>
            </a:r>
            <a:endParaRPr lang="en-US" altLang="zh-CN" sz="4000" b="1" dirty="0">
              <a:latin typeface="宋体" pitchFamily="2" charset="-122"/>
              <a:ea typeface="宋体" pitchFamily="2" charset="-122"/>
              <a:sym typeface="宋体" pitchFamily="2" charset="-122"/>
            </a:endParaRPr>
          </a:p>
          <a:p>
            <a:r>
              <a:rPr lang="en-US" altLang="zh-CN" sz="4000" b="1" dirty="0">
                <a:latin typeface="宋体" pitchFamily="2" charset="-122"/>
                <a:ea typeface="宋体" pitchFamily="2" charset="-122"/>
                <a:sym typeface="宋体" pitchFamily="2" charset="-122"/>
              </a:rPr>
              <a:t>1</a:t>
            </a:r>
            <a:r>
              <a:rPr lang="zh-CN" altLang="en-US" sz="4000" b="1" dirty="0">
                <a:latin typeface="宋体" pitchFamily="2" charset="-122"/>
                <a:ea typeface="宋体" pitchFamily="2" charset="-122"/>
                <a:sym typeface="宋体" pitchFamily="2" charset="-122"/>
              </a:rPr>
              <a:t>、</a:t>
            </a:r>
            <a:r>
              <a:rPr lang="zh-CN" altLang="en-US" sz="40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  <a:sym typeface="宋体" pitchFamily="2" charset="-122"/>
              </a:rPr>
              <a:t>铺垫过长</a:t>
            </a:r>
            <a:r>
              <a:rPr lang="zh-CN" altLang="en-US" sz="4000" b="1" dirty="0">
                <a:latin typeface="宋体" pitchFamily="2" charset="-122"/>
                <a:ea typeface="宋体" pitchFamily="2" charset="-122"/>
                <a:sym typeface="宋体" pitchFamily="2" charset="-122"/>
              </a:rPr>
              <a:t>：全篇三分之二的篇幅都是之前为何不接触，前情提要，背景介绍，人物关系，自己当时的心情。主体部分一百字都不到，还怎么体现亲密？</a:t>
            </a:r>
            <a:endParaRPr lang="en-US" altLang="zh-CN" sz="4000" b="1" dirty="0">
              <a:latin typeface="宋体" pitchFamily="2" charset="-122"/>
              <a:ea typeface="宋体" pitchFamily="2" charset="-122"/>
              <a:sym typeface="宋体" pitchFamily="2" charset="-122"/>
            </a:endParaRPr>
          </a:p>
          <a:p>
            <a:r>
              <a:rPr lang="en-US" altLang="zh-CN" sz="4000" b="1" dirty="0">
                <a:latin typeface="宋体" pitchFamily="2" charset="-122"/>
                <a:ea typeface="宋体" pitchFamily="2" charset="-122"/>
                <a:sym typeface="宋体" pitchFamily="2" charset="-122"/>
              </a:rPr>
              <a:t>2</a:t>
            </a:r>
            <a:r>
              <a:rPr lang="zh-CN" altLang="en-US" sz="4000" b="1" dirty="0">
                <a:latin typeface="宋体" pitchFamily="2" charset="-122"/>
                <a:ea typeface="宋体" pitchFamily="2" charset="-122"/>
                <a:sym typeface="宋体" pitchFamily="2" charset="-122"/>
              </a:rPr>
              <a:t>、</a:t>
            </a:r>
            <a:r>
              <a:rPr lang="zh-CN" altLang="en-US" sz="40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  <a:sym typeface="宋体" pitchFamily="2" charset="-122"/>
              </a:rPr>
              <a:t>不点题</a:t>
            </a:r>
            <a:r>
              <a:rPr lang="zh-CN" altLang="en-US" sz="4000" b="1" dirty="0">
                <a:latin typeface="宋体" pitchFamily="2" charset="-122"/>
                <a:ea typeface="宋体" pitchFamily="2" charset="-122"/>
                <a:sym typeface="宋体" pitchFamily="2" charset="-122"/>
              </a:rPr>
              <a:t>：没有点题意识。全篇都没有亲密接触这几个字。</a:t>
            </a:r>
            <a:endParaRPr lang="en-US" altLang="zh-CN" sz="4000" b="1" dirty="0">
              <a:latin typeface="宋体" pitchFamily="2" charset="-122"/>
              <a:ea typeface="宋体" pitchFamily="2" charset="-122"/>
              <a:sym typeface="宋体" pitchFamily="2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3700922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Unix 3.10 unknown"/>
  <p:tag name="AS_RELEASE_DATE" val="2017.06.20"/>
  <p:tag name="AS_TITLE" val="Aspose.Slides for Java"/>
  <p:tag name="AS_VERSION" val="17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INDEX" val="20205176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INDEX" val="20205176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ID" val="custom20205176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ID" val="custom20205176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ID" val="custom20205176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ID" val="custom20205176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ID" val="custom20205176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ID" val="custom20205176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ID" val="custom20205176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 panose="020B0503020204020204" charset="-122"/>
        <a:cs typeface="Arial"/>
      </a:majorFont>
      <a:minorFont>
        <a:latin typeface="Arial"/>
        <a:ea typeface="微软雅黑" panose="020B0503020204020204" charset="-122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2798</TotalTime>
  <Words>482</Words>
  <Application>Microsoft Office PowerPoint</Application>
  <PresentationFormat>宽屏</PresentationFormat>
  <Paragraphs>39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2" baseType="lpstr">
      <vt:lpstr>宋体</vt:lpstr>
      <vt:lpstr>Arial</vt:lpstr>
      <vt:lpstr>Calibri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rbm.xkw.com</dc:creator>
  <cp:lastModifiedBy>MENGRAN CUI</cp:lastModifiedBy>
  <cp:revision>12</cp:revision>
  <cp:lastPrinted>2020-09-23T16:04:30Z</cp:lastPrinted>
  <dcterms:created xsi:type="dcterms:W3CDTF">2020-09-23T16:04:30Z</dcterms:created>
  <dcterms:modified xsi:type="dcterms:W3CDTF">2020-12-04T09:37:36Z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