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409" r:id="rId3"/>
    <p:sldId id="410" r:id="rId4"/>
    <p:sldId id="411" r:id="rId5"/>
    <p:sldId id="412" r:id="rId6"/>
    <p:sldId id="413" r:id="rId7"/>
    <p:sldId id="415" r:id="rId8"/>
    <p:sldId id="416" r:id="rId9"/>
    <p:sldId id="417" r:id="rId10"/>
    <p:sldId id="418" r:id="rId11"/>
    <p:sldId id="420" r:id="rId12"/>
    <p:sldId id="419" r:id="rId13"/>
    <p:sldId id="421" r:id="rId14"/>
    <p:sldId id="422" r:id="rId15"/>
    <p:sldId id="423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  <a:tab pos="1609725" algn="l"/>
                <a:tab pos="1609725" algn="l"/>
                <a:tab pos="1609725" algn="l"/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4.xml"/><Relationship Id="rId2" Type="http://schemas.openxmlformats.org/officeDocument/2006/relationships/image" Target="../media/image1.png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8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9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0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2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3.xml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4.xml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5.xml"/><Relationship Id="rId1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6.xml"/><Relationship Id="rId1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7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00455" y="-276225"/>
            <a:ext cx="9799320" cy="1528445"/>
          </a:xfrm>
        </p:spPr>
        <p:txBody>
          <a:bodyPr/>
          <a:p>
            <a:r>
              <a:rPr lang="zh-CN" altLang="zh-CN"/>
              <a:t>水循环</a:t>
            </a:r>
            <a:endParaRPr lang="zh-CN" altLang="zh-CN"/>
          </a:p>
        </p:txBody>
      </p:sp>
      <p:pic>
        <p:nvPicPr>
          <p:cNvPr id="5" name="图片 4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6015" y="1410970"/>
            <a:ext cx="7187565" cy="529082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575" y="108020"/>
            <a:ext cx="10969200" cy="705600"/>
          </a:xfrm>
        </p:spPr>
        <p:txBody>
          <a:bodyPr>
            <a:normAutofit fontScale="90000"/>
          </a:bodyPr>
          <a:p>
            <a:r>
              <a:rPr lang="zh-CN" altLang="en-US"/>
              <a:t>水循环的各径流个环节及影响因素：</a:t>
            </a:r>
            <a:r>
              <a:rPr lang="zh-CN" altLang="en-US">
                <a:solidFill>
                  <a:srgbClr val="FF0000"/>
                </a:solidFill>
              </a:rPr>
              <a:t>蒸发、降水、地表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831285" y="3733870"/>
            <a:ext cx="10969200" cy="705600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r>
              <a:rPr lang="zh-CN" altLang="en-US"/>
              <a:t>水循环意义</a:t>
            </a:r>
            <a:r>
              <a:rPr lang="en-US" altLang="zh-CN"/>
              <a:t>2</a:t>
            </a:r>
            <a:r>
              <a:rPr lang="zh-CN" altLang="en-US"/>
              <a:t>：</a:t>
            </a:r>
            <a:r>
              <a:rPr lang="zh-CN" altLang="en-US">
                <a:solidFill>
                  <a:srgbClr val="FF0000"/>
                </a:solidFill>
              </a:rPr>
              <a:t>地表</a:t>
            </a:r>
            <a:r>
              <a:rPr lang="zh-CN" altLang="en-US"/>
              <a:t>形态的塑造：侵蚀地貌</a:t>
            </a:r>
            <a:endParaRPr lang="zh-CN" altLang="en-US"/>
          </a:p>
          <a:p>
            <a:r>
              <a:rPr lang="zh-CN" altLang="en-US">
                <a:solidFill>
                  <a:srgbClr val="FF0000"/>
                </a:solidFill>
              </a:rPr>
              <a:t>                                           </a:t>
            </a:r>
            <a:r>
              <a:rPr lang="zh-CN" altLang="en-US">
                <a:solidFill>
                  <a:schemeClr val="tx1"/>
                </a:solidFill>
              </a:rPr>
              <a:t> 堆积地貌</a:t>
            </a:r>
            <a:endParaRPr lang="zh-CN" altLang="en-US">
              <a:solidFill>
                <a:schemeClr val="tx1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区域特点</a:t>
            </a:r>
            <a:r>
              <a:rPr lang="en-US" altLang="zh-CN">
                <a:solidFill>
                  <a:srgbClr val="FF0000"/>
                </a:solidFill>
              </a:rPr>
              <a:t>+</a:t>
            </a:r>
            <a:r>
              <a:rPr>
                <a:solidFill>
                  <a:srgbClr val="FF0000"/>
                </a:solidFill>
              </a:rPr>
              <a:t>流速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1223080" y="2020640"/>
            <a:ext cx="10969200" cy="705600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r>
              <a:rPr lang="zh-CN" altLang="en-US">
                <a:solidFill>
                  <a:srgbClr val="FF0000"/>
                </a:solidFill>
              </a:rPr>
              <a:t>区域的特点</a:t>
            </a:r>
            <a:r>
              <a:rPr lang="en-US" altLang="zh-CN">
                <a:solidFill>
                  <a:srgbClr val="FF0000"/>
                </a:solidFill>
              </a:rPr>
              <a:t>+</a:t>
            </a:r>
            <a:r>
              <a:rPr>
                <a:solidFill>
                  <a:srgbClr val="FF0000"/>
                </a:solidFill>
              </a:rPr>
              <a:t>水和盐的收入和支出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7" name="标题 1"/>
          <p:cNvSpPr>
            <a:spLocks noGrp="1"/>
          </p:cNvSpPr>
          <p:nvPr/>
        </p:nvSpPr>
        <p:spPr>
          <a:xfrm>
            <a:off x="831285" y="1138625"/>
            <a:ext cx="10969200" cy="705600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r>
              <a:rPr lang="zh-CN" altLang="en-US"/>
              <a:t>水循环意义</a:t>
            </a:r>
            <a:r>
              <a:rPr lang="en-US" altLang="zh-CN"/>
              <a:t>1</a:t>
            </a:r>
            <a:r>
              <a:rPr lang="zh-CN" altLang="en-US"/>
              <a:t>：</a:t>
            </a:r>
            <a:r>
              <a:rPr lang="zh-CN" altLang="en-US">
                <a:solidFill>
                  <a:srgbClr val="FF0000"/>
                </a:solidFill>
              </a:rPr>
              <a:t>水量</a:t>
            </a:r>
            <a:r>
              <a:rPr lang="zh-CN" altLang="en-US"/>
              <a:t>平衡（内外流区、</a:t>
            </a:r>
            <a:r>
              <a:rPr lang="zh-CN" altLang="en-US">
                <a:solidFill>
                  <a:srgbClr val="FF0000"/>
                </a:solidFill>
              </a:rPr>
              <a:t>盐度</a:t>
            </a:r>
            <a:r>
              <a:rPr lang="zh-CN" altLang="en-US"/>
              <a:t>的变化）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1" name="标题 1"/>
          <p:cNvSpPr>
            <a:spLocks noGrp="1"/>
          </p:cNvSpPr>
          <p:nvPr/>
        </p:nvSpPr>
        <p:spPr>
          <a:xfrm>
            <a:off x="611575" y="5116900"/>
            <a:ext cx="10969200" cy="705600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r>
              <a:rPr lang="zh-CN" altLang="en-US"/>
              <a:t>水循环意义</a:t>
            </a:r>
            <a:r>
              <a:rPr lang="en-US" altLang="zh-CN"/>
              <a:t>3</a:t>
            </a:r>
            <a:r>
              <a:rPr lang="zh-CN" altLang="en-US"/>
              <a:t>：入海口渔场（</a:t>
            </a:r>
            <a:r>
              <a:rPr lang="zh-CN" altLang="en-US">
                <a:solidFill>
                  <a:srgbClr val="FF0000"/>
                </a:solidFill>
              </a:rPr>
              <a:t>生物</a:t>
            </a:r>
            <a:r>
              <a:rPr lang="zh-CN" altLang="en-US"/>
              <a:t>）的形成：</a:t>
            </a:r>
            <a:r>
              <a:rPr lang="zh-CN" altLang="en-US">
                <a:solidFill>
                  <a:srgbClr val="FF0000"/>
                </a:solidFill>
              </a:rPr>
              <a:t>营养物质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35850" y="6056630"/>
            <a:ext cx="38404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自然环境的整体性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地表径流的补给方式及水文特点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8310" y="3628390"/>
            <a:ext cx="10968990" cy="2259965"/>
          </a:xfrm>
        </p:spPr>
        <p:txBody>
          <a:bodyPr/>
          <a:p>
            <a:pPr algn="l"/>
            <a:r>
              <a:rPr lang="zh-CN" altLang="en-US" sz="4400"/>
              <a:t>水文特点：</a:t>
            </a:r>
            <a:r>
              <a:rPr lang="zh-CN" altLang="en-US" sz="4400" b="1">
                <a:solidFill>
                  <a:srgbClr val="FF0000"/>
                </a:solidFill>
              </a:rPr>
              <a:t>径流量、汛期、</a:t>
            </a:r>
            <a:r>
              <a:rPr lang="zh-CN" altLang="en-US" sz="4400" b="1">
                <a:solidFill>
                  <a:schemeClr val="tx1"/>
                </a:solidFill>
              </a:rPr>
              <a:t>水量和水位的季节变化、含沙量、结冰期、</a:t>
            </a:r>
            <a:r>
              <a:rPr lang="zh-CN" altLang="en-US" sz="4400" b="1">
                <a:solidFill>
                  <a:srgbClr val="FF0000"/>
                </a:solidFill>
              </a:rPr>
              <a:t>凌汛</a:t>
            </a:r>
            <a:r>
              <a:rPr lang="zh-CN" altLang="en-US" sz="4400" b="1">
                <a:solidFill>
                  <a:schemeClr val="tx1"/>
                </a:solidFill>
              </a:rPr>
              <a:t>等</a:t>
            </a:r>
            <a:endParaRPr lang="zh-CN" altLang="en-US" sz="4400" b="1">
              <a:solidFill>
                <a:schemeClr val="tx1"/>
              </a:solidFill>
            </a:endParaRP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735330" y="1617345"/>
            <a:ext cx="10968990" cy="2259965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4400"/>
              <a:t>补给</a:t>
            </a:r>
            <a:r>
              <a:rPr lang="zh-CN" altLang="en-US" sz="4400">
                <a:solidFill>
                  <a:srgbClr val="FF0000"/>
                </a:solidFill>
              </a:rPr>
              <a:t>方式</a:t>
            </a:r>
            <a:r>
              <a:rPr lang="zh-CN" altLang="en-US" sz="4400"/>
              <a:t>：降水（雨）、季节性积雪融水、永久性冰川融水、</a:t>
            </a:r>
            <a:r>
              <a:rPr lang="zh-CN" altLang="en-US" sz="4400" b="1">
                <a:solidFill>
                  <a:srgbClr val="FF0000"/>
                </a:solidFill>
              </a:rPr>
              <a:t>河流湖泊互补</a:t>
            </a:r>
            <a:r>
              <a:rPr lang="zh-CN" altLang="en-US" sz="4400"/>
              <a:t>、地下水</a:t>
            </a:r>
            <a:endParaRPr lang="zh-CN" altLang="en-US" sz="4400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人类活动对地表径流的影响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1310" y="1490345"/>
            <a:ext cx="11691620" cy="4759325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zh-CN" altLang="en-US" sz="4800">
                <a:solidFill>
                  <a:srgbClr val="FF0000"/>
                </a:solidFill>
              </a:rPr>
              <a:t>城市化</a:t>
            </a:r>
            <a:r>
              <a:rPr lang="en-US" altLang="zh-CN" sz="4800"/>
              <a:t>——</a:t>
            </a:r>
            <a:r>
              <a:rPr sz="4800" b="1">
                <a:solidFill>
                  <a:srgbClr val="FF0000"/>
                </a:solidFill>
              </a:rPr>
              <a:t>生态城市</a:t>
            </a:r>
            <a:r>
              <a:rPr sz="4800"/>
              <a:t>的转变</a:t>
            </a:r>
            <a:r>
              <a:rPr lang="en-US" altLang="zh-CN" sz="4800"/>
              <a:t>——</a:t>
            </a:r>
            <a:r>
              <a:rPr sz="4800"/>
              <a:t>地表径流</a:t>
            </a:r>
            <a:endParaRPr sz="4800"/>
          </a:p>
          <a:p>
            <a:pPr marL="0" indent="0">
              <a:buNone/>
            </a:pPr>
            <a:r>
              <a:rPr sz="4800">
                <a:solidFill>
                  <a:srgbClr val="FF0000"/>
                </a:solidFill>
              </a:rPr>
              <a:t>大坝</a:t>
            </a:r>
            <a:r>
              <a:rPr sz="4800"/>
              <a:t>建设对上下游及库区</a:t>
            </a:r>
            <a:r>
              <a:rPr sz="4800">
                <a:solidFill>
                  <a:srgbClr val="FF0000"/>
                </a:solidFill>
              </a:rPr>
              <a:t>水量</a:t>
            </a:r>
            <a:r>
              <a:rPr sz="4800"/>
              <a:t>、水质、含沙量、生物及</a:t>
            </a:r>
            <a:r>
              <a:rPr sz="4800" b="1">
                <a:solidFill>
                  <a:srgbClr val="FF0000"/>
                </a:solidFill>
              </a:rPr>
              <a:t>流水作用形式</a:t>
            </a:r>
            <a:r>
              <a:rPr sz="4800"/>
              <a:t>的影响</a:t>
            </a:r>
            <a:endParaRPr sz="4800"/>
          </a:p>
          <a:p>
            <a:pPr marL="0" indent="0">
              <a:buNone/>
            </a:pPr>
            <a:r>
              <a:rPr sz="4800" b="1">
                <a:solidFill>
                  <a:srgbClr val="FF0000"/>
                </a:solidFill>
              </a:rPr>
              <a:t>青山绿水理念</a:t>
            </a:r>
            <a:endParaRPr sz="4800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sz="4800" b="1">
                <a:solidFill>
                  <a:srgbClr val="FF0000"/>
                </a:solidFill>
              </a:rPr>
              <a:t>黄河流域、长江上游段生态的治理</a:t>
            </a:r>
            <a:endParaRPr sz="4800" b="1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7790" y="0"/>
            <a:ext cx="12094210" cy="4759325"/>
          </a:xfrm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400"/>
              <a:t>材料一  恒河、布拉马普特拉河分别源于喜马拉雅山的南、北麓，并在达卡西北汇合成恒河—布拉马普特拉河水系，最后注入孟加拉湾，流域总面积超过170万平方千米，年径流总量约1.3万亿立方米，年输沙量超过10.6亿吨，形成了世界上最大的河口三角洲。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材料二  图14为“恒河—布拉马普特拉河流域概况及其部分城市气候资料图”，图15为“恒河—布拉马普特拉河水系的月平均流量图”。</a:t>
            </a:r>
            <a:endParaRPr lang="zh-CN" altLang="en-US" sz="2400"/>
          </a:p>
        </p:txBody>
      </p:sp>
      <p:pic>
        <p:nvPicPr>
          <p:cNvPr id="7" name="图片 7" descr="14 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78015" y="2555240"/>
            <a:ext cx="4312285" cy="3049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5" descr="15 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415" y="2555240"/>
            <a:ext cx="4399280" cy="30956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311150" y="5732780"/>
            <a:ext cx="8303895" cy="95313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latin typeface="Calibri" panose="020F0502020204030204" charset="0"/>
                <a:ea typeface="宋体" panose="02010600030101010101" pitchFamily="2" charset="-122"/>
              </a:rPr>
              <a:t>（1）恒河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—</a:t>
            </a:r>
            <a:r>
              <a:rPr lang="zh-CN" sz="2800" b="0">
                <a:latin typeface="Calibri" panose="020F0502020204030204" charset="0"/>
                <a:ea typeface="宋体" panose="02010600030101010101" pitchFamily="2" charset="-122"/>
              </a:rPr>
              <a:t>布拉马普特拉河的主要补给类型有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____________</a:t>
            </a:r>
            <a:r>
              <a:rPr lang="zh-CN" sz="2800" b="0">
                <a:latin typeface="Calibri" panose="020F0502020204030204" charset="0"/>
                <a:ea typeface="宋体" panose="02010600030101010101" pitchFamily="2" charset="-122"/>
              </a:rPr>
              <a:t>。（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zh-CN" sz="2800" b="0">
                <a:latin typeface="Calibri" panose="020F0502020204030204" charset="0"/>
                <a:ea typeface="宋体" panose="02010600030101010101" pitchFamily="2" charset="-122"/>
              </a:rPr>
              <a:t>分）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4269105" y="6228080"/>
            <a:ext cx="5080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（</a:t>
            </a:r>
            <a:r>
              <a:rPr lang="en-US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）冰雪融水、雨水、地下水</a:t>
            </a:r>
            <a:endParaRPr lang="zh-CN" altLang="en-US" sz="28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7790" y="0"/>
            <a:ext cx="12094210" cy="4759325"/>
          </a:xfrm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400"/>
              <a:t>材料一  恒河、布拉马普特拉河分别源于喜马拉雅山的南、北麓，并在达卡西北汇合成恒河—布拉马普特拉河水系，最后注入孟加拉湾，流域总面积超过170万平方千米，年径流总量约1.3万亿立方米，年输沙量超过10.6亿吨，形成了世界上最大的河口三角洲。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材料二  图14为“恒河—布拉马普特拉河流域概况及其部分城市气候资料图”，图15为“恒河—布拉马普特拉河水系的月平均流量图”。</a:t>
            </a:r>
            <a:endParaRPr lang="zh-CN" altLang="en-US" sz="2400"/>
          </a:p>
        </p:txBody>
      </p:sp>
      <p:pic>
        <p:nvPicPr>
          <p:cNvPr id="7" name="图片 7" descr="14 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78015" y="2555240"/>
            <a:ext cx="4312285" cy="3049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5" descr="15 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415" y="2555240"/>
            <a:ext cx="4399280" cy="30956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311150" y="5732780"/>
            <a:ext cx="8303895" cy="95313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2800" b="0">
                <a:latin typeface="Calibri" panose="020F0502020204030204" charset="0"/>
                <a:ea typeface="宋体" panose="02010600030101010101" pitchFamily="2" charset="-122"/>
              </a:rPr>
              <a:t>比较恒河、布拉马普特拉河月平均流量的差异并解释其成因。____________（4分）</a:t>
            </a:r>
            <a:endParaRPr sz="2800" b="0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19550" y="2974975"/>
            <a:ext cx="6437630" cy="13836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（2）布拉马普特拉河月均流量较大；布拉马普特拉河峰值较早  布拉马普特拉河流域内降水量大，雨季长</a:t>
            </a:r>
            <a:endParaRPr sz="28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7790" y="0"/>
            <a:ext cx="12094210" cy="4759325"/>
          </a:xfrm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400"/>
              <a:t>材料一  恒河、布拉马普特拉河分别源于喜马拉雅山的南、北麓，并在达卡西北汇合成恒河—布拉马普特拉河水系，最后注入孟加拉湾，流域总面积超过170万平方千米，年径流总量约1.3万亿立方米，年输沙量超过10.6亿吨，形成了世界上最大的河口三角洲。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材料二  图14为“恒河—布拉马普特拉河流域概况及其部分城市气候资料图”，图15为“恒河—布拉马普特拉河水系的月平均流量图”。</a:t>
            </a:r>
            <a:endParaRPr lang="zh-CN" altLang="en-US" sz="2400"/>
          </a:p>
        </p:txBody>
      </p:sp>
      <p:pic>
        <p:nvPicPr>
          <p:cNvPr id="7" name="图片 7" descr="14 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78015" y="2555240"/>
            <a:ext cx="4312285" cy="3049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5" descr="15 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415" y="2555240"/>
            <a:ext cx="4399280" cy="30956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311150" y="5732780"/>
            <a:ext cx="8303895" cy="95313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2800" b="0">
                <a:latin typeface="Calibri" panose="020F0502020204030204" charset="0"/>
                <a:ea typeface="宋体" panose="02010600030101010101" pitchFamily="2" charset="-122"/>
              </a:rPr>
              <a:t>（3）分析恒河—布拉马普特拉河水文特征对三角洲地区的影响。____________（3分）</a:t>
            </a:r>
            <a:r>
              <a:rPr lang="zh-CN" sz="2800" b="0">
                <a:latin typeface="Calibri" panose="020F0502020204030204" charset="0"/>
                <a:ea typeface="宋体" panose="02010600030101010101" pitchFamily="2" charset="-122"/>
              </a:rPr>
              <a:t>（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zh-CN" sz="2800" b="0">
                <a:latin typeface="Calibri" panose="020F0502020204030204" charset="0"/>
                <a:ea typeface="宋体" panose="02010600030101010101" pitchFamily="2" charset="-122"/>
              </a:rPr>
              <a:t>分）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2771140" y="3716020"/>
            <a:ext cx="8098155" cy="95313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（3）有利：促进三角洲的形成与发育；提供水源  不利：引发洪涝灾害</a:t>
            </a:r>
            <a:endParaRPr sz="28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7790" y="0"/>
            <a:ext cx="12094210" cy="4759325"/>
          </a:xfrm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400"/>
              <a:t>材料一  恒河、布拉马普特拉河分别源于喜马拉雅山的南、北麓，并在达卡西北汇合成恒河—布拉马普特拉河水系，最后注入孟加拉湾，流域总面积超过170万平方千米，年径流总量约1.3万亿立方米，年输沙量超过10.6亿吨，形成了世界上最大的河口三角洲。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材料二  图14为“恒河—布拉马普特拉河流域概况及其部分城市气候资料图”，图15为“恒河—布拉马普特拉河水系的月平均流量图”。</a:t>
            </a:r>
            <a:endParaRPr lang="zh-CN" altLang="en-US" sz="2400"/>
          </a:p>
        </p:txBody>
      </p:sp>
      <p:pic>
        <p:nvPicPr>
          <p:cNvPr id="7" name="图片 7" descr="14 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78015" y="2555240"/>
            <a:ext cx="4312285" cy="3049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5" descr="15 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415" y="2555240"/>
            <a:ext cx="4399280" cy="30956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311150" y="5732780"/>
            <a:ext cx="8303895" cy="95313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2800" b="0">
                <a:latin typeface="Calibri" panose="020F0502020204030204" charset="0"/>
                <a:ea typeface="宋体" panose="02010600030101010101" pitchFamily="2" charset="-122"/>
              </a:rPr>
              <a:t>（4）为促进流域内经济社会发展，指出水资源合理利用的途径。____________（4分）</a:t>
            </a:r>
            <a:endParaRPr sz="2800" b="0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83155" y="3166110"/>
            <a:ext cx="7667625" cy="95313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（</a:t>
            </a:r>
            <a:r>
              <a:rPr lang="en-US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4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+mn-ea"/>
              </a:rPr>
              <a:t>）兴修水库，调节径流；加强区域合作；节约利用水资源；合理利用地下水等</a:t>
            </a:r>
            <a:endParaRPr lang="zh-CN" sz="28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78105"/>
            <a:ext cx="12050395" cy="4759325"/>
          </a:xfrm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800"/>
              <a:t>某河发源于美国内陆高山，河流上游河段受季节性融雪和大气降水补给。7月后主要受降水补给，降水多为暴雨。该河段流量和含沙量年内变化大，但河面宽度变化不明显。图7示意该河段典型河流断面不同时间的水体形态。</a:t>
            </a:r>
            <a:endParaRPr lang="zh-CN" altLang="en-US" sz="2800"/>
          </a:p>
        </p:txBody>
      </p:sp>
      <p:pic>
        <p:nvPicPr>
          <p:cNvPr id="4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97295" y="2212975"/>
            <a:ext cx="5531485" cy="341376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139065" y="2138680"/>
            <a:ext cx="578040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（1）对该河段河面宽度变化不明显的现象作出合理解释。（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6</a:t>
            </a:r>
            <a:r>
              <a:rPr lang="zh-CN" sz="2800" b="0">
                <a:ea typeface="宋体" panose="02010600030101010101" pitchFamily="2" charset="-122"/>
              </a:rPr>
              <a:t>分）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365125" y="3717925"/>
            <a:ext cx="5715635" cy="13836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sz="2800" b="0">
                <a:ea typeface="宋体" panose="02010600030101010101" pitchFamily="2" charset="-122"/>
              </a:rPr>
              <a:t>）答：（地壳抬升，）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河流下切</a:t>
            </a:r>
            <a:r>
              <a:rPr lang="zh-CN" sz="2800" b="0">
                <a:ea typeface="宋体" panose="02010600030101010101" pitchFamily="2" charset="-122"/>
              </a:rPr>
              <a:t>（未摆动）；单一</a:t>
            </a:r>
            <a:r>
              <a:rPr lang="zh-CN" sz="2800" b="0">
                <a:latin typeface="Calibri" panose="020F0502020204030204" charset="0"/>
                <a:ea typeface="宋体" panose="02010600030101010101" pitchFamily="2" charset="-122"/>
              </a:rPr>
              <a:t>岩</a:t>
            </a:r>
            <a:r>
              <a:rPr lang="zh-CN" sz="2800" b="0">
                <a:ea typeface="宋体" panose="02010600030101010101" pitchFamily="2" charset="-122"/>
              </a:rPr>
              <a:t>性（岩性相近）河岸，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河岸直立</a:t>
            </a:r>
            <a:r>
              <a:rPr lang="zh-CN" sz="2800" b="0">
                <a:ea typeface="宋体" panose="02010600030101010101" pitchFamily="2" charset="-122"/>
              </a:rPr>
              <a:t>。</a:t>
            </a:r>
            <a:endParaRPr lang="zh-CN" altLang="en-US" sz="28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78105"/>
            <a:ext cx="12050395" cy="4759325"/>
          </a:xfrm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800"/>
              <a:t>某河发源于美国内陆高山，河流上游河段受季节性融雪和大气降水补给。7月后主要受降水补给，降水多为暴雨。该河段流量和含沙量年内变化大，但河面宽度变化不明显。图7示意该河段典型河流断面不同时间的水体形态。</a:t>
            </a:r>
            <a:endParaRPr lang="zh-CN" altLang="en-US" sz="2800"/>
          </a:p>
        </p:txBody>
      </p:sp>
      <p:pic>
        <p:nvPicPr>
          <p:cNvPr id="4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97295" y="2212975"/>
            <a:ext cx="5531485" cy="341376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139065" y="2138680"/>
            <a:ext cx="578040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2800" b="0">
                <a:ea typeface="宋体" panose="02010600030101010101" pitchFamily="2" charset="-122"/>
              </a:rPr>
              <a:t>（2）指出4~6月该断面河水深度的变化特征，并说明原因。（8分）</a:t>
            </a:r>
            <a:endParaRPr sz="2800" b="0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1325" y="3712210"/>
            <a:ext cx="5596890" cy="18148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zh-CN" sz="2800" b="0">
                <a:ea typeface="宋体" panose="02010600030101010101" pitchFamily="2" charset="-122"/>
              </a:rPr>
              <a:t>）答：变化特征：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深度增加</a:t>
            </a:r>
            <a:r>
              <a:rPr lang="zh-CN" sz="2800" b="0">
                <a:ea typeface="宋体" panose="02010600030101010101" pitchFamily="2" charset="-122"/>
              </a:rPr>
              <a:t>。原因：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融雪补给为主，流量持续增长，水位上升</a:t>
            </a:r>
            <a:r>
              <a:rPr lang="zh-CN" sz="2800" b="0">
                <a:ea typeface="宋体" panose="02010600030101010101" pitchFamily="2" charset="-122"/>
              </a:rPr>
              <a:t>；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融雪补给为主，含沙量低</a:t>
            </a:r>
            <a:r>
              <a:rPr lang="zh-CN" sz="2800" b="0">
                <a:ea typeface="宋体" panose="02010600030101010101" pitchFamily="2" charset="-122"/>
              </a:rPr>
              <a:t>，流速持续加快，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侵蚀河床</a:t>
            </a:r>
            <a:r>
              <a:rPr lang="zh-CN" sz="2800" b="0">
                <a:ea typeface="宋体" panose="02010600030101010101" pitchFamily="2" charset="-122"/>
              </a:rPr>
              <a:t>。</a:t>
            </a:r>
            <a:endParaRPr lang="zh-CN" altLang="en-US" sz="28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78105"/>
            <a:ext cx="12050395" cy="4759325"/>
          </a:xfrm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800"/>
              <a:t>某河发源于美国内陆高山，河流上游河段受季节性融雪和大气降水补给。7月后主要受降水补给，降水多为暴雨。该河段流量和含沙量年内变化大，但河面宽度变化不明显。图7示意该河段典型河流断面不同时间的水体形态。</a:t>
            </a:r>
            <a:endParaRPr lang="zh-CN" altLang="en-US" sz="2800"/>
          </a:p>
        </p:txBody>
      </p:sp>
      <p:pic>
        <p:nvPicPr>
          <p:cNvPr id="4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97295" y="2212975"/>
            <a:ext cx="5531485" cy="341376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139065" y="2138680"/>
            <a:ext cx="578040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2800" b="0">
                <a:ea typeface="宋体" panose="02010600030101010101" pitchFamily="2" charset="-122"/>
              </a:rPr>
              <a:t>（3）分析8月该河段河底淤积的原因。（8分） </a:t>
            </a:r>
            <a:endParaRPr sz="2800" b="0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2580" y="4246245"/>
            <a:ext cx="5596890" cy="18148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zh-CN" sz="2800" b="0">
                <a:ea typeface="宋体" panose="02010600030101010101" pitchFamily="2" charset="-122"/>
              </a:rPr>
              <a:t>）答：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降水补给</a:t>
            </a:r>
            <a:r>
              <a:rPr lang="zh-CN" sz="2800" b="0">
                <a:ea typeface="宋体" panose="02010600030101010101" pitchFamily="2" charset="-122"/>
              </a:rPr>
              <a:t>，（坡面侵蚀强，）河水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含沙量高</a:t>
            </a:r>
            <a:r>
              <a:rPr lang="zh-CN" sz="2800" b="0">
                <a:ea typeface="宋体" panose="02010600030101010101" pitchFamily="2" charset="-122"/>
              </a:rPr>
              <a:t>；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径流量与流速变率大</a:t>
            </a:r>
            <a:r>
              <a:rPr lang="zh-CN" sz="2800" b="0">
                <a:ea typeface="宋体" panose="02010600030101010101" pitchFamily="2" charset="-122"/>
              </a:rPr>
              <a:t>，流速降低时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泥沙快速淤积。</a:t>
            </a:r>
            <a:endParaRPr lang="zh-CN" altLang="en-US" sz="28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5" y="261620"/>
            <a:ext cx="12040235" cy="4759325"/>
          </a:xfrm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400"/>
              <a:t>青藏高原可可西里地区的河流以降水补给为主，并有冰川融水补给。发源于该地区的楚玛尔河是长江北源之一，卓乃湖、库赛湖、海丁诺尔和盐湖是该地区的重要湖泊。自20世纪80年代以来，可可西里地区气温持续上升，降水增加。2011年8月中下旬至9月上旬的强降水导致卓乃湖湖水外泄，依次贯通了库赛湖、海丁诺尔和盐湖。图5示意卓乃湖周边地区地理环境。</a:t>
            </a:r>
            <a:endParaRPr lang="zh-CN" altLang="en-US" sz="2400"/>
          </a:p>
        </p:txBody>
      </p:sp>
      <p:pic>
        <p:nvPicPr>
          <p:cNvPr id="4" name="图片 3" descr="学科网(www.zxxk.com)--教育资源门户，提供试卷、教案、课件、论文、素材及各类教学资源下载，还有大量而丰富的教学相关资讯！"/>
          <p:cNvPicPr>
            <a:picLocks noChangeAspect="1"/>
          </p:cNvPicPr>
          <p:nvPr/>
        </p:nvPicPr>
        <p:blipFill>
          <a:blip r:embed="rId1"/>
          <a:srcRect b="838"/>
          <a:stretch>
            <a:fillRect/>
          </a:stretch>
        </p:blipFill>
        <p:spPr>
          <a:xfrm>
            <a:off x="3941445" y="2521585"/>
            <a:ext cx="7752715" cy="249936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213995" y="2634615"/>
            <a:ext cx="353885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（1）说明造成此次湖泊贯通的自然条件。（</a:t>
            </a:r>
            <a:r>
              <a:rPr lang="en-US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8</a:t>
            </a:r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分）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1324610" y="5020945"/>
            <a:ext cx="8550910" cy="18148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近年来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降水持续增加</a:t>
            </a:r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，卓乃湖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水位持续升高</a:t>
            </a:r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，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此次强降水，</a:t>
            </a:r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导致卓乃湖湖水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外泄</a:t>
            </a:r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。地形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西高东低</a:t>
            </a:r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，卓乃湖海拔高，外泄后的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湖水连通库赛河，注入库赛湖</a:t>
            </a:r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，随之贯通海拔更低的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海丁诺尔和盐湖</a:t>
            </a:r>
            <a:endParaRPr lang="zh-CN" altLang="en-US" sz="28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5" y="261620"/>
            <a:ext cx="12040235" cy="4759325"/>
          </a:xfrm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400"/>
              <a:t>青藏高原可可西里地区的河流以降水补给为主，并有冰川融水补给。发源于该地区的楚玛尔河是长江北源之一，卓乃湖、库赛湖、海丁诺尔和盐湖是该地区的重要湖泊。自20世纪80年代以来，可可西里地区气温持续上升，降水增加。2011年8月中下旬至9月上旬的强降水导致卓乃湖湖水外泄，依次贯通了库赛湖、海丁诺尔和盐湖。图5示意卓乃湖周边地区地理环境。</a:t>
            </a:r>
            <a:endParaRPr lang="zh-CN" altLang="en-US" sz="2400"/>
          </a:p>
        </p:txBody>
      </p:sp>
      <p:pic>
        <p:nvPicPr>
          <p:cNvPr id="4" name="图片 3" descr="学科网(www.zxxk.com)--教育资源门户，提供试卷、教案、课件、论文、素材及各类教学资源下载，还有大量而丰富的教学相关资讯！"/>
          <p:cNvPicPr>
            <a:picLocks noChangeAspect="1"/>
          </p:cNvPicPr>
          <p:nvPr/>
        </p:nvPicPr>
        <p:blipFill>
          <a:blip r:embed="rId1"/>
          <a:srcRect b="838"/>
          <a:stretch>
            <a:fillRect/>
          </a:stretch>
        </p:blipFill>
        <p:spPr>
          <a:xfrm>
            <a:off x="3941445" y="2521585"/>
            <a:ext cx="7752715" cy="249936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213995" y="2634615"/>
            <a:ext cx="353885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指出卓乃湖湖水外泄对下游河湖的影响。</a:t>
            </a:r>
            <a:r>
              <a:rPr lang="en-US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4</a:t>
            </a:r>
            <a:r>
              <a:rPr lang="zh-CN" altLang="en-US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分</a:t>
            </a:r>
            <a:endParaRPr lang="zh-CN" altLang="en-US" sz="2800" b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23390" y="5146040"/>
            <a:ext cx="5942330" cy="13836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库赛湖、海丁诺尔和盐湖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面积增加，湿地范围扩大</a:t>
            </a:r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；加剧地表冲刷，形成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新的河道</a:t>
            </a:r>
            <a:r>
              <a:rPr lang="zh-CN" sz="105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。</a:t>
            </a:r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5" y="261620"/>
            <a:ext cx="12040235" cy="4759325"/>
          </a:xfrm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400"/>
              <a:t>青藏高原可可西里地区的河流以降水补给为主，并有冰川融水补给。发源于该地区的楚玛尔河是长江北源之一，卓乃湖、库赛湖、海丁诺尔和盐湖是该地区的重要湖泊。自20世纪80年代以来，可可西里地区气温持续上升，降水增加。2011年8月中下旬至9月上旬的强降水导致卓乃湖湖水外泄，依次贯通了库赛湖、海丁诺尔和盐湖。图5示意卓乃湖周边地区地理环境。</a:t>
            </a:r>
            <a:endParaRPr lang="zh-CN" altLang="en-US" sz="2400"/>
          </a:p>
        </p:txBody>
      </p:sp>
      <p:pic>
        <p:nvPicPr>
          <p:cNvPr id="4" name="图片 3" descr="学科网(www.zxxk.com)--教育资源门户，提供试卷、教案、课件、论文、素材及各类教学资源下载，还有大量而丰富的教学相关资讯！"/>
          <p:cNvPicPr>
            <a:picLocks noChangeAspect="1"/>
          </p:cNvPicPr>
          <p:nvPr/>
        </p:nvPicPr>
        <p:blipFill>
          <a:blip r:embed="rId1"/>
          <a:srcRect b="838"/>
          <a:stretch>
            <a:fillRect/>
          </a:stretch>
        </p:blipFill>
        <p:spPr>
          <a:xfrm>
            <a:off x="3941445" y="2521585"/>
            <a:ext cx="7752715" cy="249936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213995" y="2634615"/>
            <a:ext cx="353885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（3）如果未来气候持续暖湿化，导致盐湖与清水河贯通，推测该地区水系及水环境的变化。（8分）</a:t>
            </a:r>
            <a:endParaRPr sz="2800" b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60880" y="5238115"/>
            <a:ext cx="8355965" cy="13836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【答案】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内流水系</a:t>
            </a:r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变成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外</a:t>
            </a:r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流水系，现今长江北源河流水系发生改变。湖水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盐度降</a:t>
            </a:r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低，水生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生态系统</a:t>
            </a:r>
            <a:r>
              <a:rPr lang="zh-CN" sz="2800" b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发生改变</a:t>
            </a:r>
            <a:endParaRPr lang="zh-CN" altLang="en-US" sz="28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2662</Words>
  <Application>WPS 演示</Application>
  <PresentationFormat>宽屏</PresentationFormat>
  <Paragraphs>95</Paragraphs>
  <Slides>14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3" baseType="lpstr">
      <vt:lpstr>Arial</vt:lpstr>
      <vt:lpstr>宋体</vt:lpstr>
      <vt:lpstr>Wingdings</vt:lpstr>
      <vt:lpstr>微软雅黑</vt:lpstr>
      <vt:lpstr>Wingdings</vt:lpstr>
      <vt:lpstr>Calibri</vt:lpstr>
      <vt:lpstr>Times New Roman</vt:lpstr>
      <vt:lpstr>Arial Unicode MS</vt:lpstr>
      <vt:lpstr>Office 主题​​</vt:lpstr>
      <vt:lpstr>水循环</vt:lpstr>
      <vt:lpstr>水循环的各径流个环节及影响因素：蒸发、降水、地表</vt:lpstr>
      <vt:lpstr>地表径流的补给方式及水文特点</vt:lpstr>
      <vt:lpstr>人类活动对地表径流的影响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飘渺</cp:lastModifiedBy>
  <cp:revision>175</cp:revision>
  <dcterms:created xsi:type="dcterms:W3CDTF">2019-06-19T02:08:00Z</dcterms:created>
  <dcterms:modified xsi:type="dcterms:W3CDTF">2020-06-23T01:23:11Z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