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3" r:id="rId2"/>
    <p:sldMasterId id="2147483678" r:id="rId3"/>
  </p:sldMasterIdLst>
  <p:notesMasterIdLst>
    <p:notesMasterId r:id="rId30"/>
  </p:notesMasterIdLst>
  <p:sldIdLst>
    <p:sldId id="256" r:id="rId4"/>
    <p:sldId id="341" r:id="rId5"/>
    <p:sldId id="556" r:id="rId6"/>
    <p:sldId id="558" r:id="rId7"/>
    <p:sldId id="396" r:id="rId8"/>
    <p:sldId id="559" r:id="rId9"/>
    <p:sldId id="560" r:id="rId10"/>
    <p:sldId id="561" r:id="rId11"/>
    <p:sldId id="565" r:id="rId12"/>
    <p:sldId id="566" r:id="rId13"/>
    <p:sldId id="567" r:id="rId14"/>
    <p:sldId id="568" r:id="rId15"/>
    <p:sldId id="569" r:id="rId16"/>
    <p:sldId id="579" r:id="rId17"/>
    <p:sldId id="449" r:id="rId18"/>
    <p:sldId id="572" r:id="rId19"/>
    <p:sldId id="574" r:id="rId20"/>
    <p:sldId id="575" r:id="rId21"/>
    <p:sldId id="576" r:id="rId22"/>
    <p:sldId id="570" r:id="rId23"/>
    <p:sldId id="571" r:id="rId24"/>
    <p:sldId id="465" r:id="rId25"/>
    <p:sldId id="446" r:id="rId26"/>
    <p:sldId id="464" r:id="rId27"/>
    <p:sldId id="466" r:id="rId28"/>
    <p:sldId id="580" r:id="rId29"/>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46">
          <p15:clr>
            <a:srgbClr val="A4A3A4"/>
          </p15:clr>
        </p15:guide>
        <p15:guide id="2" pos="3062">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enl" initials="c" lastIdx="1" clrIdx="0"/>
  <p:cmAuthor id="2" name="weihua" initials="w"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DF36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howGuides="1">
      <p:cViewPr varScale="1">
        <p:scale>
          <a:sx n="63" d="100"/>
          <a:sy n="63" d="100"/>
        </p:scale>
        <p:origin x="1380" y="48"/>
      </p:cViewPr>
      <p:guideLst>
        <p:guide orient="horz" pos="2146"/>
        <p:guide pos="3062"/>
      </p:guideLst>
    </p:cSldViewPr>
  </p:slideViewPr>
  <p:notesTextViewPr>
    <p:cViewPr>
      <p:scale>
        <a:sx n="1" d="1"/>
        <a:sy n="1" d="1"/>
      </p:scale>
      <p:origin x="0" y="0"/>
    </p:cViewPr>
  </p:notesTextViewPr>
  <p:gridSpacing cx="72005" cy="72005"/>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commentAuthors" Target="commentAuthor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fontAlgn="base"/>
            <a:endParaRPr lang="zh-CN" altLang="en-US" strike="noStrike" noProof="1"/>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fontAlgn="base"/>
            <a:fld id="{D2A48B96-639E-45A3-A0BA-2464DFDB1FAA}" type="datetimeFigureOut">
              <a:rPr lang="zh-CN" altLang="en-US" strike="noStrike" noProof="1" smtClean="0">
                <a:latin typeface="Arial" panose="020B0604020202020204" pitchFamily="34" charset="0"/>
                <a:ea typeface="宋体" panose="02010600030101010101" pitchFamily="2" charset="-122"/>
                <a:cs typeface="+mn-cs"/>
              </a:rPr>
              <a:t>2020/4/18</a:t>
            </a:fld>
            <a:endParaRPr lang="zh-CN" altLang="en-US" strike="noStrike" noProof="1"/>
          </a:p>
        </p:txBody>
      </p:sp>
      <p:sp>
        <p:nvSpPr>
          <p:cNvPr id="11268" name="幻灯片图像占位符 3"/>
          <p:cNvSpPr>
            <a:spLocks noGrp="1" noRot="1" noChangeAspect="1"/>
          </p:cNvSpPr>
          <p:nvPr>
            <p:ph type="sldImg"/>
          </p:nvPr>
        </p:nvSpPr>
        <p:spPr>
          <a:xfrm>
            <a:off x="1371600" y="1143000"/>
            <a:ext cx="4114800" cy="3086100"/>
          </a:xfrm>
          <a:prstGeom prst="rect">
            <a:avLst/>
          </a:prstGeom>
          <a:noFill/>
          <a:ln w="12700" cap="flat" cmpd="sng">
            <a:solidFill>
              <a:srgbClr val="000000"/>
            </a:solidFill>
            <a:prstDash val="solid"/>
            <a:round/>
            <a:headEnd type="none" w="med" len="med"/>
            <a:tailEnd type="none" w="med" len="med"/>
          </a:ln>
        </p:spPr>
      </p:sp>
      <p:sp>
        <p:nvSpPr>
          <p:cNvPr id="11269" name="备注占位符 4"/>
          <p:cNvSpPr>
            <a:spLocks noGrp="1"/>
          </p:cNvSpPr>
          <p:nvPr>
            <p:ph type="body" sz="quarter"/>
          </p:nvPr>
        </p:nvSpPr>
        <p:spPr>
          <a:xfrm>
            <a:off x="685800" y="4400550"/>
            <a:ext cx="5486400" cy="3600450"/>
          </a:xfrm>
          <a:prstGeom prst="rect">
            <a:avLst/>
          </a:prstGeom>
          <a:noFill/>
          <a:ln w="9525">
            <a:noFill/>
          </a:ln>
        </p:spPr>
        <p:txBody>
          <a:bodyPr vert="horz" lIns="91440" tIns="45720" rIns="91440" bIns="45720" anchor="t"/>
          <a:lstStyle/>
          <a:p>
            <a:pPr lvl="0"/>
            <a:r>
              <a:rPr lang="zh-CN" altLang="en-US"/>
              <a:t>单击此处编辑母版文本样式</a:t>
            </a:r>
          </a:p>
          <a:p>
            <a:pPr lvl="1" indent="0"/>
            <a:r>
              <a:rPr lang="zh-CN" altLang="en-US"/>
              <a:t>第二级</a:t>
            </a:r>
          </a:p>
          <a:p>
            <a:pPr lvl="2" indent="0"/>
            <a:r>
              <a:rPr lang="zh-CN" altLang="en-US"/>
              <a:t>第三级</a:t>
            </a:r>
          </a:p>
          <a:p>
            <a:pPr lvl="3" indent="0"/>
            <a:r>
              <a:rPr lang="zh-CN" altLang="en-US"/>
              <a:t>第四级</a:t>
            </a:r>
          </a:p>
          <a:p>
            <a:pPr lvl="4" indent="0"/>
            <a:r>
              <a:rPr lang="zh-CN" altLang="en-US"/>
              <a:t>第五级</a:t>
            </a: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a:lvl1pPr>
          </a:lstStyle>
          <a:p>
            <a:pPr fontAlgn="base"/>
            <a:endParaRPr lang="zh-CN" altLang="en-US" strike="noStrike" noProof="1"/>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lvl1pPr algn="r">
              <a:defRPr sz="1200"/>
            </a:lvl1pPr>
          </a:lstStyle>
          <a:p>
            <a:pPr fontAlgn="base"/>
            <a:fld id="{A6837353-30EB-4A48-80EB-173D804AEFBD}" type="slidenum">
              <a:rPr lang="zh-CN" altLang="en-US" strike="noStrike" noProof="1" smtClean="0">
                <a:latin typeface="Arial" panose="020B0604020202020204" pitchFamily="34" charset="0"/>
                <a:ea typeface="宋体" panose="02010600030101010101" pitchFamily="2" charset="-122"/>
                <a:cs typeface="+mn-cs"/>
              </a:rPr>
              <a:t>‹#›</a:t>
            </a:fld>
            <a:endParaRPr lang="zh-CN" altLang="en-US" strike="noStrike" noProof="1"/>
          </a:p>
        </p:txBody>
      </p:sp>
    </p:spTree>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幻灯片图像占位符 1"/>
          <p:cNvSpPr>
            <a:spLocks noGrp="1" noRot="1" noChangeAspect="1"/>
          </p:cNvSpPr>
          <p:nvPr>
            <p:ph type="sldImg"/>
          </p:nvPr>
        </p:nvSpPr>
        <p:spPr/>
      </p:sp>
      <p:sp>
        <p:nvSpPr>
          <p:cNvPr id="22530" name="文本占位符 2"/>
          <p:cNvSpPr>
            <a:spLocks noGrp="1"/>
          </p:cNvSpPr>
          <p:nvPr>
            <p:ph type="body"/>
          </p:nvPr>
        </p:nvSpPr>
        <p:spPr/>
        <p:txBody>
          <a:bodyPr lIns="91440" tIns="45720" rIns="91440" bIns="45720" anchor="t"/>
          <a:lstStyle/>
          <a:p>
            <a:pPr lvl="0"/>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幻灯片图像占位符 1"/>
          <p:cNvSpPr>
            <a:spLocks noGrp="1" noRot="1" noChangeAspect="1" noTextEdit="1"/>
          </p:cNvSpPr>
          <p:nvPr>
            <p:ph type="sldImg"/>
          </p:nvPr>
        </p:nvSpPr>
        <p:spPr/>
      </p:sp>
      <p:sp>
        <p:nvSpPr>
          <p:cNvPr id="29698" name="文本占位符 2"/>
          <p:cNvSpPr>
            <a:spLocks noGrp="1"/>
          </p:cNvSpPr>
          <p:nvPr>
            <p:ph type="body"/>
          </p:nvPr>
        </p:nvSpPr>
        <p:spPr/>
        <p:txBody>
          <a:bodyPr wrap="square" lIns="91440" tIns="45720" rIns="91440" bIns="45720" anchor="t"/>
          <a:lstStyle/>
          <a:p>
            <a:pPr lvl="0"/>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noRot="1" noChangeAspect="1" noTextEdit="1"/>
          </p:cNvSpPr>
          <p:nvPr>
            <p:ph type="sldImg"/>
          </p:nvPr>
        </p:nvSpPr>
        <p:spPr>
          <a:ln>
            <a:miter/>
          </a:ln>
        </p:spPr>
      </p:sp>
      <p:sp>
        <p:nvSpPr>
          <p:cNvPr id="35842" name="Rectangle 3"/>
          <p:cNvSpPr>
            <a:spLocks noGrp="1"/>
          </p:cNvSpPr>
          <p:nvPr>
            <p:ph type="body"/>
          </p:nvPr>
        </p:nvSpPr>
        <p:spPr/>
        <p:txBody>
          <a:bodyPr wrap="square" lIns="91440" tIns="45720" rIns="91440" bIns="45720" anchor="t"/>
          <a:lstStyle/>
          <a:p>
            <a:pPr lvl="0"/>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幻灯片图像占位符 1"/>
          <p:cNvSpPr>
            <a:spLocks noGrp="1" noRot="1" noChangeAspect="1"/>
          </p:cNvSpPr>
          <p:nvPr>
            <p:ph type="sldImg"/>
          </p:nvPr>
        </p:nvSpPr>
        <p:spPr/>
      </p:sp>
      <p:sp>
        <p:nvSpPr>
          <p:cNvPr id="46082" name="文本占位符 2"/>
          <p:cNvSpPr>
            <a:spLocks noGrp="1"/>
          </p:cNvSpPr>
          <p:nvPr>
            <p:ph type="body"/>
          </p:nvPr>
        </p:nvSpPr>
        <p:spPr/>
        <p:txBody>
          <a:bodyPr lIns="91440" tIns="45720" rIns="91440" bIns="45720" anchor="t"/>
          <a:lstStyle/>
          <a:p>
            <a:pPr lvl="0"/>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a:t>单击此处编辑母版标题样式</a:t>
            </a:r>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a:t>单击此处编辑母版副标题样式</a:t>
            </a:r>
          </a:p>
        </p:txBody>
      </p:sp>
      <p:sp>
        <p:nvSpPr>
          <p:cNvPr id="4" name="日期占位符 3"/>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内容占位符 2"/>
          <p:cNvSpPr>
            <a:spLocks noGrp="1"/>
          </p:cNvSpPr>
          <p:nvPr>
            <p:ph idx="1"/>
          </p:nvPr>
        </p:nvSpPr>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日期占位符 3"/>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a:t>单击此处编辑母版标题样式</a:t>
            </a:r>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a:t>单击此处编辑母版文本样式</a:t>
            </a:r>
          </a:p>
        </p:txBody>
      </p:sp>
      <p:sp>
        <p:nvSpPr>
          <p:cNvPr id="4" name="日期占位符 3"/>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内容占位符 2"/>
          <p:cNvSpPr>
            <a:spLocks noGrp="1"/>
          </p:cNvSpPr>
          <p:nvPr>
            <p:ph sz="half" idx="1"/>
          </p:nvPr>
        </p:nvSpPr>
        <p:spPr>
          <a:xfrm>
            <a:off x="457200" y="1600200"/>
            <a:ext cx="4032504" cy="4525963"/>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内容占位符 3"/>
          <p:cNvSpPr>
            <a:spLocks noGrp="1"/>
          </p:cNvSpPr>
          <p:nvPr>
            <p:ph sz="half" idx="2"/>
          </p:nvPr>
        </p:nvSpPr>
        <p:spPr>
          <a:xfrm>
            <a:off x="4654296" y="1600200"/>
            <a:ext cx="4032504" cy="4525963"/>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5" name="日期占位符 4"/>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6" name="页脚占位符 5"/>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a:t>单击此处编辑母版标题样式</a:t>
            </a:r>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a:t>单击此处编辑母版文本样式</a:t>
            </a:r>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a:t>单击此处编辑母版文本样式</a:t>
            </a:r>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7" name="日期占位符 6"/>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8" name="页脚占位符 7"/>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9" name="灯片编号占位符 8"/>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日期占位符 2"/>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4" name="页脚占位符 3"/>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5" name="灯片编号占位符 4"/>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3" name="页脚占位符 2"/>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4" name="灯片编号占位符 3"/>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a:t>单击此处编辑母版标题样式</a:t>
            </a:r>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a:t>单击此处编辑母版文本样式</a:t>
            </a:r>
          </a:p>
        </p:txBody>
      </p:sp>
      <p:sp>
        <p:nvSpPr>
          <p:cNvPr id="5" name="日期占位符 4"/>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6" name="页脚占位符 5"/>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a:t>单击此处编辑母版标题样式</a:t>
            </a:r>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a:t>单击此处编辑母版文本样式</a:t>
            </a:r>
          </a:p>
        </p:txBody>
      </p:sp>
      <p:sp>
        <p:nvSpPr>
          <p:cNvPr id="5" name="日期占位符 4"/>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6" name="页脚占位符 5"/>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竖排文字占位符 2"/>
          <p:cNvSpPr>
            <a:spLocks noGrp="1"/>
          </p:cNvSpPr>
          <p:nvPr>
            <p:ph type="body" orient="vert" idx="1"/>
          </p:nvPr>
        </p:nvSpPr>
        <p:spPr/>
        <p:txBody>
          <a:bodyPr vert="eaVert"/>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日期占位符 3"/>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a:t>单击此处编辑母版标题样式</a:t>
            </a:r>
          </a:p>
        </p:txBody>
      </p:sp>
      <p:sp>
        <p:nvSpPr>
          <p:cNvPr id="3" name="竖排文字占位符 2"/>
          <p:cNvSpPr>
            <a:spLocks noGrp="1"/>
          </p:cNvSpPr>
          <p:nvPr>
            <p:ph type="body" orient="vert" idx="1"/>
          </p:nvPr>
        </p:nvSpPr>
        <p:spPr>
          <a:xfrm>
            <a:off x="457200" y="274638"/>
            <a:ext cx="6052930" cy="5851525"/>
          </a:xfrm>
        </p:spPr>
        <p:txBody>
          <a:bodyPr vert="eaVert"/>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日期占位符 3"/>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pic>
        <p:nvPicPr>
          <p:cNvPr id="4098" name="Picture 8" descr="91淘课logo"/>
          <p:cNvPicPr>
            <a:picLocks noChangeAspect="1"/>
          </p:cNvPicPr>
          <p:nvPr userDrawn="1"/>
        </p:nvPicPr>
        <p:blipFill>
          <a:blip r:embed="rId2">
            <a:clrChange>
              <a:clrFrom>
                <a:srgbClr val="555555"/>
              </a:clrFrom>
              <a:clrTo>
                <a:srgbClr val="555555">
                  <a:alpha val="0"/>
                </a:srgbClr>
              </a:clrTo>
            </a:clrChange>
            <a:lum contrast="40000"/>
          </a:blip>
          <a:stretch>
            <a:fillRect/>
          </a:stretch>
        </p:blipFill>
        <p:spPr>
          <a:xfrm>
            <a:off x="8245475" y="5949950"/>
            <a:ext cx="704850" cy="609600"/>
          </a:xfrm>
          <a:prstGeom prst="rect">
            <a:avLst/>
          </a:prstGeom>
          <a:noFill/>
          <a:ln w="9525">
            <a:noFill/>
          </a:ln>
        </p:spPr>
      </p:pic>
      <p:sp>
        <p:nvSpPr>
          <p:cNvPr id="2" name="日期占位符 1"/>
          <p:cNvSpPr>
            <a:spLocks noGrp="1"/>
          </p:cNvSpPr>
          <p:nvPr>
            <p:ph type="dt" sz="half" idx="10"/>
          </p:nvPr>
        </p:nvSpPr>
        <p:spPr>
          <a:xfrm>
            <a:off x="457200" y="6245225"/>
            <a:ext cx="2133600" cy="476250"/>
          </a:xfrm>
          <a:prstGeom prst="rect">
            <a:avLst/>
          </a:prstGeom>
          <a:noFill/>
          <a:ln w="9525">
            <a:noFill/>
          </a:ln>
        </p:spPr>
        <p:txBody>
          <a:bodyPr/>
          <a:lstStyle/>
          <a:p>
            <a:pPr lvl="0" fontAlgn="base"/>
            <a:endParaRPr lang="zh-CN" altLang="en-US" strike="noStrike" noProof="1">
              <a:latin typeface="Arial" panose="020B0604020202020204" pitchFamily="34" charset="0"/>
            </a:endParaRPr>
          </a:p>
        </p:txBody>
      </p:sp>
      <p:sp>
        <p:nvSpPr>
          <p:cNvPr id="3" name="页脚占位符 2"/>
          <p:cNvSpPr>
            <a:spLocks noGrp="1"/>
          </p:cNvSpPr>
          <p:nvPr>
            <p:ph type="ftr" sz="quarter" idx="11"/>
          </p:nvPr>
        </p:nvSpPr>
        <p:spPr>
          <a:xfrm>
            <a:off x="3124200" y="6245225"/>
            <a:ext cx="2895600" cy="476250"/>
          </a:xfrm>
          <a:prstGeom prst="rect">
            <a:avLst/>
          </a:prstGeom>
          <a:noFill/>
          <a:ln w="9525">
            <a:noFill/>
          </a:ln>
        </p:spPr>
        <p:txBody>
          <a:bodyPr/>
          <a:lstStyle/>
          <a:p>
            <a:pPr lvl="0" fontAlgn="base"/>
            <a:endParaRPr lang="zh-CN" altLang="en-US" strike="noStrike" noProof="1">
              <a:latin typeface="Arial" panose="020B0604020202020204" pitchFamily="34" charset="0"/>
            </a:endParaRPr>
          </a:p>
        </p:txBody>
      </p:sp>
      <p:sp>
        <p:nvSpPr>
          <p:cNvPr id="4" name="灯片编号占位符 3"/>
          <p:cNvSpPr>
            <a:spLocks noGrp="1"/>
          </p:cNvSpPr>
          <p:nvPr>
            <p:ph type="sldNum" sz="quarter" idx="12"/>
          </p:nvPr>
        </p:nvSpPr>
        <p:spPr>
          <a:xfrm>
            <a:off x="6553200" y="6245225"/>
            <a:ext cx="2133600" cy="476250"/>
          </a:xfrm>
          <a:prstGeom prst="rect">
            <a:avLst/>
          </a:prstGeom>
          <a:noFill/>
          <a:ln w="9525">
            <a:noFill/>
          </a:ln>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transition spd="slow">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6_标题幻灯片">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3" name="页脚占位符 2"/>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4" name="灯片编号占位符 3"/>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2页">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4AEC626B-3D36-442F-92E2-A3D917DEB6C3}"/>
              </a:ext>
            </a:extLst>
          </p:cNvPr>
          <p:cNvSpPr/>
          <p:nvPr userDrawn="1"/>
        </p:nvSpPr>
        <p:spPr>
          <a:xfrm>
            <a:off x="-22224" y="6658"/>
            <a:ext cx="9111612" cy="6859280"/>
          </a:xfrm>
          <a:prstGeom prst="rect">
            <a:avLst/>
          </a:prstGeom>
          <a:solidFill>
            <a:srgbClr val="F2F2E4"/>
          </a:solidFill>
          <a:ln w="12700" cap="flat" cmpd="sng" algn="ctr">
            <a:solidFill>
              <a:srgbClr val="F2F2E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微软雅黑"/>
              <a:cs typeface="+mn-cs"/>
            </a:endParaRPr>
          </a:p>
        </p:txBody>
      </p:sp>
      <p:sp>
        <p:nvSpPr>
          <p:cNvPr id="3" name="任意多边形 8">
            <a:extLst>
              <a:ext uri="{FF2B5EF4-FFF2-40B4-BE49-F238E27FC236}">
                <a16:creationId xmlns:a16="http://schemas.microsoft.com/office/drawing/2014/main" id="{509416A1-0A86-46EC-A1CA-FC28FF00A108}"/>
              </a:ext>
            </a:extLst>
          </p:cNvPr>
          <p:cNvSpPr/>
          <p:nvPr userDrawn="1"/>
        </p:nvSpPr>
        <p:spPr>
          <a:xfrm flipV="1">
            <a:off x="-22225" y="-1"/>
            <a:ext cx="9058535" cy="3730625"/>
          </a:xfrm>
          <a:custGeom>
            <a:avLst/>
            <a:gdLst>
              <a:gd name="connsiteX0" fmla="*/ 3657600 w 12192000"/>
              <a:gd name="connsiteY0" fmla="*/ 0 h 3737429"/>
              <a:gd name="connsiteX1" fmla="*/ 5878286 w 12192000"/>
              <a:gd name="connsiteY1" fmla="*/ 1567543 h 3737429"/>
              <a:gd name="connsiteX2" fmla="*/ 7794171 w 12192000"/>
              <a:gd name="connsiteY2" fmla="*/ 362858 h 3737429"/>
              <a:gd name="connsiteX3" fmla="*/ 11263086 w 12192000"/>
              <a:gd name="connsiteY3" fmla="*/ 1567543 h 3737429"/>
              <a:gd name="connsiteX4" fmla="*/ 12192000 w 12192000"/>
              <a:gd name="connsiteY4" fmla="*/ 910158 h 3737429"/>
              <a:gd name="connsiteX5" fmla="*/ 12192000 w 12192000"/>
              <a:gd name="connsiteY5" fmla="*/ 3737429 h 3737429"/>
              <a:gd name="connsiteX6" fmla="*/ 0 w 12192000"/>
              <a:gd name="connsiteY6" fmla="*/ 3737429 h 3737429"/>
              <a:gd name="connsiteX7" fmla="*/ 0 w 12192000"/>
              <a:gd name="connsiteY7" fmla="*/ 2258730 h 3737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3737429">
                <a:moveTo>
                  <a:pt x="3657600" y="0"/>
                </a:moveTo>
                <a:lnTo>
                  <a:pt x="5878286" y="1567543"/>
                </a:lnTo>
                <a:lnTo>
                  <a:pt x="7794171" y="362858"/>
                </a:lnTo>
                <a:lnTo>
                  <a:pt x="11263086" y="1567543"/>
                </a:lnTo>
                <a:lnTo>
                  <a:pt x="12192000" y="910158"/>
                </a:lnTo>
                <a:lnTo>
                  <a:pt x="12192000" y="3737429"/>
                </a:lnTo>
                <a:lnTo>
                  <a:pt x="0" y="3737429"/>
                </a:lnTo>
                <a:lnTo>
                  <a:pt x="0" y="2258730"/>
                </a:lnTo>
                <a:close/>
              </a:path>
            </a:pathLst>
          </a:custGeom>
          <a:solidFill>
            <a:srgbClr val="FFFFFF">
              <a:alpha val="36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微软雅黑"/>
              <a:cs typeface="+mn-cs"/>
            </a:endParaRPr>
          </a:p>
        </p:txBody>
      </p:sp>
    </p:spTree>
  </p:cSld>
  <p:clrMapOvr>
    <a:masterClrMapping/>
  </p:clrMapOvr>
  <p:transition spd="slow">
    <p:push dir="u"/>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a:t>单击此处编辑母版标题样式</a:t>
            </a:r>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a:t>单击此处编辑母版副标题样式</a:t>
            </a:r>
          </a:p>
        </p:txBody>
      </p:sp>
      <p:sp>
        <p:nvSpPr>
          <p:cNvPr id="4" name="日期占位符 3"/>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内容占位符 2"/>
          <p:cNvSpPr>
            <a:spLocks noGrp="1"/>
          </p:cNvSpPr>
          <p:nvPr>
            <p:ph idx="1"/>
          </p:nvPr>
        </p:nvSpPr>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日期占位符 3"/>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a:t>单击此处编辑母版标题样式</a:t>
            </a:r>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a:t>单击此处编辑母版文本样式</a:t>
            </a:r>
          </a:p>
        </p:txBody>
      </p:sp>
      <p:sp>
        <p:nvSpPr>
          <p:cNvPr id="4" name="日期占位符 3"/>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内容占位符 2"/>
          <p:cNvSpPr>
            <a:spLocks noGrp="1"/>
          </p:cNvSpPr>
          <p:nvPr>
            <p:ph sz="half" idx="1"/>
          </p:nvPr>
        </p:nvSpPr>
        <p:spPr>
          <a:xfrm>
            <a:off x="457200" y="1600200"/>
            <a:ext cx="4032504" cy="4525963"/>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内容占位符 3"/>
          <p:cNvSpPr>
            <a:spLocks noGrp="1"/>
          </p:cNvSpPr>
          <p:nvPr>
            <p:ph sz="half" idx="2"/>
          </p:nvPr>
        </p:nvSpPr>
        <p:spPr>
          <a:xfrm>
            <a:off x="4654296" y="1600200"/>
            <a:ext cx="4032504" cy="4525963"/>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5" name="日期占位符 4"/>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6" name="页脚占位符 5"/>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a:t>单击此处编辑母版标题样式</a:t>
            </a:r>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a:t>单击此处编辑母版文本样式</a:t>
            </a:r>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a:t>单击此处编辑母版文本样式</a:t>
            </a:r>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7" name="日期占位符 6"/>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8" name="页脚占位符 7"/>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9" name="灯片编号占位符 8"/>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日期占位符 2"/>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4" name="页脚占位符 3"/>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5" name="灯片编号占位符 4"/>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3" name="页脚占位符 2"/>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4" name="灯片编号占位符 3"/>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a:t>单击此处编辑母版标题样式</a:t>
            </a:r>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a:t>单击此处编辑母版文本样式</a:t>
            </a:r>
          </a:p>
        </p:txBody>
      </p:sp>
      <p:sp>
        <p:nvSpPr>
          <p:cNvPr id="5" name="日期占位符 4"/>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6" name="页脚占位符 5"/>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a:t>单击此处编辑母版标题样式</a:t>
            </a:r>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a:t>单击此处编辑母版文本样式</a:t>
            </a:r>
          </a:p>
        </p:txBody>
      </p:sp>
      <p:sp>
        <p:nvSpPr>
          <p:cNvPr id="5" name="日期占位符 4"/>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6" name="页脚占位符 5"/>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竖排文字占位符 2"/>
          <p:cNvSpPr>
            <a:spLocks noGrp="1"/>
          </p:cNvSpPr>
          <p:nvPr>
            <p:ph type="body" orient="vert" idx="1"/>
          </p:nvPr>
        </p:nvSpPr>
        <p:spPr/>
        <p:txBody>
          <a:bodyPr vert="eaVert"/>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日期占位符 3"/>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a:t>单击此处编辑母版标题样式</a:t>
            </a:r>
          </a:p>
        </p:txBody>
      </p:sp>
      <p:sp>
        <p:nvSpPr>
          <p:cNvPr id="3" name="竖排文字占位符 2"/>
          <p:cNvSpPr>
            <a:spLocks noGrp="1"/>
          </p:cNvSpPr>
          <p:nvPr>
            <p:ph type="body" orient="vert" idx="1"/>
          </p:nvPr>
        </p:nvSpPr>
        <p:spPr>
          <a:xfrm>
            <a:off x="457200" y="274638"/>
            <a:ext cx="6052930" cy="5851525"/>
          </a:xfrm>
        </p:spPr>
        <p:txBody>
          <a:bodyPr vert="eaVert"/>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日期占位符 3"/>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pic>
        <p:nvPicPr>
          <p:cNvPr id="6146" name="Picture 8" descr="91淘课logo"/>
          <p:cNvPicPr>
            <a:picLocks noChangeAspect="1"/>
          </p:cNvPicPr>
          <p:nvPr userDrawn="1"/>
        </p:nvPicPr>
        <p:blipFill>
          <a:blip r:embed="rId2">
            <a:clrChange>
              <a:clrFrom>
                <a:srgbClr val="555555"/>
              </a:clrFrom>
              <a:clrTo>
                <a:srgbClr val="555555">
                  <a:alpha val="0"/>
                </a:srgbClr>
              </a:clrTo>
            </a:clrChange>
            <a:lum contrast="40000"/>
          </a:blip>
          <a:stretch>
            <a:fillRect/>
          </a:stretch>
        </p:blipFill>
        <p:spPr>
          <a:xfrm>
            <a:off x="8245475" y="5949950"/>
            <a:ext cx="704850" cy="609600"/>
          </a:xfrm>
          <a:prstGeom prst="rect">
            <a:avLst/>
          </a:prstGeom>
          <a:noFill/>
          <a:ln w="9525">
            <a:noFill/>
          </a:ln>
        </p:spPr>
      </p:pic>
      <p:sp>
        <p:nvSpPr>
          <p:cNvPr id="2" name="日期占位符 1"/>
          <p:cNvSpPr>
            <a:spLocks noGrp="1"/>
          </p:cNvSpPr>
          <p:nvPr>
            <p:ph type="dt" sz="half" idx="10"/>
          </p:nvPr>
        </p:nvSpPr>
        <p:spPr>
          <a:xfrm>
            <a:off x="457200" y="6245225"/>
            <a:ext cx="2133600" cy="476250"/>
          </a:xfrm>
          <a:prstGeom prst="rect">
            <a:avLst/>
          </a:prstGeom>
          <a:noFill/>
          <a:ln w="9525">
            <a:noFill/>
          </a:ln>
        </p:spPr>
        <p:txBody>
          <a:bodyPr/>
          <a:lstStyle/>
          <a:p>
            <a:pPr lvl="0" fontAlgn="base"/>
            <a:endParaRPr lang="zh-CN" altLang="en-US" strike="noStrike" noProof="1">
              <a:latin typeface="Arial" panose="020B0604020202020204" pitchFamily="34" charset="0"/>
            </a:endParaRPr>
          </a:p>
        </p:txBody>
      </p:sp>
      <p:sp>
        <p:nvSpPr>
          <p:cNvPr id="3" name="页脚占位符 2"/>
          <p:cNvSpPr>
            <a:spLocks noGrp="1"/>
          </p:cNvSpPr>
          <p:nvPr>
            <p:ph type="ftr" sz="quarter" idx="11"/>
          </p:nvPr>
        </p:nvSpPr>
        <p:spPr>
          <a:xfrm>
            <a:off x="3124200" y="6245225"/>
            <a:ext cx="2895600" cy="476250"/>
          </a:xfrm>
          <a:prstGeom prst="rect">
            <a:avLst/>
          </a:prstGeom>
          <a:noFill/>
          <a:ln w="9525">
            <a:noFill/>
          </a:ln>
        </p:spPr>
        <p:txBody>
          <a:bodyPr/>
          <a:lstStyle/>
          <a:p>
            <a:pPr lvl="0" fontAlgn="base"/>
            <a:endParaRPr lang="zh-CN" altLang="en-US" strike="noStrike" noProof="1">
              <a:latin typeface="Arial" panose="020B0604020202020204" pitchFamily="34" charset="0"/>
            </a:endParaRPr>
          </a:p>
        </p:txBody>
      </p:sp>
      <p:sp>
        <p:nvSpPr>
          <p:cNvPr id="4" name="灯片编号占位符 3"/>
          <p:cNvSpPr>
            <a:spLocks noGrp="1"/>
          </p:cNvSpPr>
          <p:nvPr>
            <p:ph type="sldNum" sz="quarter" idx="12"/>
          </p:nvPr>
        </p:nvSpPr>
        <p:spPr>
          <a:xfrm>
            <a:off x="6553200" y="6245225"/>
            <a:ext cx="2133600" cy="476250"/>
          </a:xfrm>
          <a:prstGeom prst="rect">
            <a:avLst/>
          </a:prstGeom>
          <a:noFill/>
          <a:ln w="9525">
            <a:noFill/>
          </a:ln>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transition spd="slow">
    <p:push dir="u"/>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6_标题幻灯片">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3" name="页脚占位符 2"/>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4" name="灯片编号占位符 3"/>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userDrawn="1">
  <p:cSld name="1_两栏内容">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4FC208EE-706E-4C4B-86F0-1FCC90EB6E9D}"/>
              </a:ext>
            </a:extLst>
          </p:cNvPr>
          <p:cNvSpPr/>
          <p:nvPr userDrawn="1"/>
        </p:nvSpPr>
        <p:spPr>
          <a:xfrm>
            <a:off x="-22224" y="6658"/>
            <a:ext cx="9111612" cy="6859280"/>
          </a:xfrm>
          <a:prstGeom prst="rect">
            <a:avLst/>
          </a:prstGeom>
          <a:solidFill>
            <a:srgbClr val="F2F2E4"/>
          </a:solidFill>
          <a:ln w="12700" cap="flat" cmpd="sng" algn="ctr">
            <a:solidFill>
              <a:srgbClr val="F2F2E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微软雅黑"/>
              <a:cs typeface="+mn-cs"/>
            </a:endParaRPr>
          </a:p>
        </p:txBody>
      </p:sp>
      <p:sp>
        <p:nvSpPr>
          <p:cNvPr id="3" name="任意多边形 8">
            <a:extLst>
              <a:ext uri="{FF2B5EF4-FFF2-40B4-BE49-F238E27FC236}">
                <a16:creationId xmlns:a16="http://schemas.microsoft.com/office/drawing/2014/main" id="{4841C7D0-A339-4085-8089-485D001CCBCC}"/>
              </a:ext>
            </a:extLst>
          </p:cNvPr>
          <p:cNvSpPr/>
          <p:nvPr userDrawn="1"/>
        </p:nvSpPr>
        <p:spPr>
          <a:xfrm flipV="1">
            <a:off x="-22225" y="-1"/>
            <a:ext cx="9058535" cy="3730625"/>
          </a:xfrm>
          <a:custGeom>
            <a:avLst/>
            <a:gdLst>
              <a:gd name="connsiteX0" fmla="*/ 3657600 w 12192000"/>
              <a:gd name="connsiteY0" fmla="*/ 0 h 3737429"/>
              <a:gd name="connsiteX1" fmla="*/ 5878286 w 12192000"/>
              <a:gd name="connsiteY1" fmla="*/ 1567543 h 3737429"/>
              <a:gd name="connsiteX2" fmla="*/ 7794171 w 12192000"/>
              <a:gd name="connsiteY2" fmla="*/ 362858 h 3737429"/>
              <a:gd name="connsiteX3" fmla="*/ 11263086 w 12192000"/>
              <a:gd name="connsiteY3" fmla="*/ 1567543 h 3737429"/>
              <a:gd name="connsiteX4" fmla="*/ 12192000 w 12192000"/>
              <a:gd name="connsiteY4" fmla="*/ 910158 h 3737429"/>
              <a:gd name="connsiteX5" fmla="*/ 12192000 w 12192000"/>
              <a:gd name="connsiteY5" fmla="*/ 3737429 h 3737429"/>
              <a:gd name="connsiteX6" fmla="*/ 0 w 12192000"/>
              <a:gd name="connsiteY6" fmla="*/ 3737429 h 3737429"/>
              <a:gd name="connsiteX7" fmla="*/ 0 w 12192000"/>
              <a:gd name="connsiteY7" fmla="*/ 2258730 h 3737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3737429">
                <a:moveTo>
                  <a:pt x="3657600" y="0"/>
                </a:moveTo>
                <a:lnTo>
                  <a:pt x="5878286" y="1567543"/>
                </a:lnTo>
                <a:lnTo>
                  <a:pt x="7794171" y="362858"/>
                </a:lnTo>
                <a:lnTo>
                  <a:pt x="11263086" y="1567543"/>
                </a:lnTo>
                <a:lnTo>
                  <a:pt x="12192000" y="910158"/>
                </a:lnTo>
                <a:lnTo>
                  <a:pt x="12192000" y="3737429"/>
                </a:lnTo>
                <a:lnTo>
                  <a:pt x="0" y="3737429"/>
                </a:lnTo>
                <a:lnTo>
                  <a:pt x="0" y="2258730"/>
                </a:lnTo>
                <a:close/>
              </a:path>
            </a:pathLst>
          </a:custGeom>
          <a:solidFill>
            <a:srgbClr val="FFFFFF">
              <a:alpha val="36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微软雅黑"/>
              <a:cs typeface="+mn-cs"/>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a:t>单击此处编辑母版标题样式</a:t>
            </a:r>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a:t>单击此处编辑母版副标题样式</a:t>
            </a:r>
          </a:p>
        </p:txBody>
      </p:sp>
      <p:sp>
        <p:nvSpPr>
          <p:cNvPr id="4" name="日期占位符 3"/>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内容占位符 2"/>
          <p:cNvSpPr>
            <a:spLocks noGrp="1"/>
          </p:cNvSpPr>
          <p:nvPr>
            <p:ph idx="1"/>
          </p:nvPr>
        </p:nvSpPr>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日期占位符 3"/>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a:t>单击此处编辑母版标题样式</a:t>
            </a:r>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a:t>单击此处编辑母版文本样式</a:t>
            </a:r>
          </a:p>
        </p:txBody>
      </p:sp>
      <p:sp>
        <p:nvSpPr>
          <p:cNvPr id="4" name="日期占位符 3"/>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内容占位符 2"/>
          <p:cNvSpPr>
            <a:spLocks noGrp="1"/>
          </p:cNvSpPr>
          <p:nvPr>
            <p:ph sz="half" idx="1"/>
          </p:nvPr>
        </p:nvSpPr>
        <p:spPr>
          <a:xfrm>
            <a:off x="457200" y="1600200"/>
            <a:ext cx="4032504" cy="4525963"/>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内容占位符 3"/>
          <p:cNvSpPr>
            <a:spLocks noGrp="1"/>
          </p:cNvSpPr>
          <p:nvPr>
            <p:ph sz="half" idx="2"/>
          </p:nvPr>
        </p:nvSpPr>
        <p:spPr>
          <a:xfrm>
            <a:off x="4654296" y="1600200"/>
            <a:ext cx="4032504" cy="4525963"/>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5" name="日期占位符 4"/>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6" name="页脚占位符 5"/>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a:t>单击此处编辑母版标题样式</a:t>
            </a:r>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a:t>单击此处编辑母版文本样式</a:t>
            </a:r>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a:t>单击此处编辑母版文本样式</a:t>
            </a:r>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7" name="日期占位符 6"/>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8" name="页脚占位符 7"/>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9" name="灯片编号占位符 8"/>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日期占位符 2"/>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4" name="页脚占位符 3"/>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5" name="灯片编号占位符 4"/>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3" name="页脚占位符 2"/>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4" name="灯片编号占位符 3"/>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a:t>单击此处编辑母版标题样式</a:t>
            </a:r>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a:t>单击此处编辑母版文本样式</a:t>
            </a:r>
          </a:p>
        </p:txBody>
      </p:sp>
      <p:sp>
        <p:nvSpPr>
          <p:cNvPr id="5" name="日期占位符 4"/>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6" name="页脚占位符 5"/>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a:t>单击此处编辑母版标题样式</a:t>
            </a:r>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a:t>单击此处编辑母版文本样式</a:t>
            </a:r>
          </a:p>
        </p:txBody>
      </p:sp>
      <p:sp>
        <p:nvSpPr>
          <p:cNvPr id="5" name="日期占位符 4"/>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6" name="页脚占位符 5"/>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竖排文字占位符 2"/>
          <p:cNvSpPr>
            <a:spLocks noGrp="1"/>
          </p:cNvSpPr>
          <p:nvPr>
            <p:ph type="body" orient="vert" idx="1"/>
          </p:nvPr>
        </p:nvSpPr>
        <p:spPr/>
        <p:txBody>
          <a:bodyPr vert="eaVert"/>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日期占位符 3"/>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a:t>单击此处编辑母版标题样式</a:t>
            </a:r>
          </a:p>
        </p:txBody>
      </p:sp>
      <p:sp>
        <p:nvSpPr>
          <p:cNvPr id="3" name="竖排文字占位符 2"/>
          <p:cNvSpPr>
            <a:spLocks noGrp="1"/>
          </p:cNvSpPr>
          <p:nvPr>
            <p:ph type="body" orient="vert" idx="1"/>
          </p:nvPr>
        </p:nvSpPr>
        <p:spPr>
          <a:xfrm>
            <a:off x="457200" y="274638"/>
            <a:ext cx="6052930" cy="5851525"/>
          </a:xfrm>
        </p:spPr>
        <p:txBody>
          <a:bodyPr vert="eaVert"/>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日期占位符 3"/>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5" name="页脚占位符 4"/>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pic>
        <p:nvPicPr>
          <p:cNvPr id="8194" name="Picture 8" descr="91淘课logo"/>
          <p:cNvPicPr>
            <a:picLocks noChangeAspect="1"/>
          </p:cNvPicPr>
          <p:nvPr userDrawn="1"/>
        </p:nvPicPr>
        <p:blipFill>
          <a:blip r:embed="rId2">
            <a:clrChange>
              <a:clrFrom>
                <a:srgbClr val="555555"/>
              </a:clrFrom>
              <a:clrTo>
                <a:srgbClr val="555555">
                  <a:alpha val="0"/>
                </a:srgbClr>
              </a:clrTo>
            </a:clrChange>
            <a:lum contrast="40000"/>
          </a:blip>
          <a:stretch>
            <a:fillRect/>
          </a:stretch>
        </p:blipFill>
        <p:spPr>
          <a:xfrm>
            <a:off x="8245475" y="5949950"/>
            <a:ext cx="704850" cy="609600"/>
          </a:xfrm>
          <a:prstGeom prst="rect">
            <a:avLst/>
          </a:prstGeom>
          <a:noFill/>
          <a:ln w="9525">
            <a:noFill/>
          </a:ln>
        </p:spPr>
      </p:pic>
      <p:sp>
        <p:nvSpPr>
          <p:cNvPr id="2" name="日期占位符 1"/>
          <p:cNvSpPr>
            <a:spLocks noGrp="1"/>
          </p:cNvSpPr>
          <p:nvPr>
            <p:ph type="dt" sz="half" idx="10"/>
          </p:nvPr>
        </p:nvSpPr>
        <p:spPr>
          <a:xfrm>
            <a:off x="457200" y="6245225"/>
            <a:ext cx="2133600" cy="476250"/>
          </a:xfrm>
          <a:prstGeom prst="rect">
            <a:avLst/>
          </a:prstGeom>
          <a:noFill/>
          <a:ln w="9525">
            <a:noFill/>
          </a:ln>
        </p:spPr>
        <p:txBody>
          <a:bodyPr/>
          <a:lstStyle/>
          <a:p>
            <a:pPr lvl="0" fontAlgn="base"/>
            <a:endParaRPr lang="zh-CN" altLang="en-US" strike="noStrike" noProof="1">
              <a:latin typeface="Arial" panose="020B0604020202020204" pitchFamily="34" charset="0"/>
            </a:endParaRPr>
          </a:p>
        </p:txBody>
      </p:sp>
      <p:sp>
        <p:nvSpPr>
          <p:cNvPr id="3" name="页脚占位符 2"/>
          <p:cNvSpPr>
            <a:spLocks noGrp="1"/>
          </p:cNvSpPr>
          <p:nvPr>
            <p:ph type="ftr" sz="quarter" idx="11"/>
          </p:nvPr>
        </p:nvSpPr>
        <p:spPr>
          <a:xfrm>
            <a:off x="3124200" y="6245225"/>
            <a:ext cx="2895600" cy="476250"/>
          </a:xfrm>
          <a:prstGeom prst="rect">
            <a:avLst/>
          </a:prstGeom>
          <a:noFill/>
          <a:ln w="9525">
            <a:noFill/>
          </a:ln>
        </p:spPr>
        <p:txBody>
          <a:bodyPr/>
          <a:lstStyle/>
          <a:p>
            <a:pPr lvl="0" fontAlgn="base"/>
            <a:endParaRPr lang="zh-CN" altLang="en-US" strike="noStrike" noProof="1">
              <a:latin typeface="Arial" panose="020B0604020202020204" pitchFamily="34" charset="0"/>
            </a:endParaRPr>
          </a:p>
        </p:txBody>
      </p:sp>
      <p:sp>
        <p:nvSpPr>
          <p:cNvPr id="4" name="灯片编号占位符 3"/>
          <p:cNvSpPr>
            <a:spLocks noGrp="1"/>
          </p:cNvSpPr>
          <p:nvPr>
            <p:ph type="sldNum" sz="quarter" idx="12"/>
          </p:nvPr>
        </p:nvSpPr>
        <p:spPr>
          <a:xfrm>
            <a:off x="6553200" y="6245225"/>
            <a:ext cx="2133600" cy="476250"/>
          </a:xfrm>
          <a:prstGeom prst="rect">
            <a:avLst/>
          </a:prstGeom>
          <a:noFill/>
          <a:ln w="9525">
            <a:noFill/>
          </a:ln>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transition spd="slow">
    <p:push dir="u"/>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6_标题幻灯片">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fontAlgn="base"/>
            <a:endParaRPr lang="zh-CN" altLang="en-US" strike="noStrike" noProof="1">
              <a:latin typeface="Arial" panose="020B0604020202020204" pitchFamily="34" charset="0"/>
            </a:endParaRPr>
          </a:p>
        </p:txBody>
      </p:sp>
      <p:sp>
        <p:nvSpPr>
          <p:cNvPr id="3" name="页脚占位符 2"/>
          <p:cNvSpPr>
            <a:spLocks noGrp="1"/>
          </p:cNvSpPr>
          <p:nvPr>
            <p:ph type="ftr" sz="quarter" idx="11"/>
          </p:nvPr>
        </p:nvSpPr>
        <p:spPr/>
        <p:txBody>
          <a:bodyPr/>
          <a:lstStyle/>
          <a:p>
            <a:pPr lvl="0" fontAlgn="base"/>
            <a:endParaRPr lang="zh-CN" altLang="en-US" strike="noStrike" noProof="1">
              <a:latin typeface="Arial" panose="020B0604020202020204" pitchFamily="34" charset="0"/>
            </a:endParaRPr>
          </a:p>
        </p:txBody>
      </p:sp>
      <p:sp>
        <p:nvSpPr>
          <p:cNvPr id="4" name="灯片编号占位符 3"/>
          <p:cNvSpPr>
            <a:spLocks noGrp="1"/>
          </p:cNvSpPr>
          <p:nvPr>
            <p:ph type="sldNum" sz="quarter" idx="12"/>
          </p:nvPr>
        </p:nvSpPr>
        <p:spPr/>
        <p:txBody>
          <a:body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userDrawn="1">
  <p:cSld name="2页">
    <p:spTree>
      <p:nvGrpSpPr>
        <p:cNvPr id="1" name=""/>
        <p:cNvGrpSpPr/>
        <p:nvPr/>
      </p:nvGrpSpPr>
      <p:grpSpPr>
        <a:xfrm>
          <a:off x="0" y="0"/>
          <a:ext cx="0" cy="0"/>
          <a:chOff x="0" y="0"/>
          <a:chExt cx="0" cy="0"/>
        </a:xfrm>
      </p:grpSpPr>
    </p:spTree>
  </p:cSld>
  <p:clrMapOvr>
    <a:masterClrMapping/>
  </p:clrMapOvr>
  <p:transition spd="slow">
    <p:push dir="u"/>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userDrawn="1">
  <p:cSld name="1_两栏内容">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theme" Target="../theme/theme2.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2" Type="http://schemas.openxmlformats.org/officeDocument/2006/relationships/slideLayout" Target="../slideLayouts/slideLayout30.xml"/><Relationship Id="rId16" Type="http://schemas.openxmlformats.org/officeDocument/2006/relationships/theme" Target="../theme/theme3.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5" Type="http://schemas.openxmlformats.org/officeDocument/2006/relationships/slideLayout" Target="../slideLayouts/slideLayout4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 1025"/>
          <p:cNvSpPr>
            <a:spLocks noGrp="1"/>
          </p:cNvSpPr>
          <p:nvPr>
            <p:ph type="title"/>
          </p:nvPr>
        </p:nvSpPr>
        <p:spPr>
          <a:xfrm>
            <a:off x="457200" y="274638"/>
            <a:ext cx="8229600" cy="1143000"/>
          </a:xfrm>
          <a:prstGeom prst="rect">
            <a:avLst/>
          </a:prstGeom>
          <a:noFill/>
          <a:ln w="9525">
            <a:noFill/>
          </a:ln>
        </p:spPr>
        <p:txBody>
          <a:bodyPr anchor="ctr"/>
          <a:lstStyle/>
          <a:p>
            <a:pPr lvl="0"/>
            <a:r>
              <a:rPr lang="zh-CN" altLang="en-US"/>
              <a:t>单击此处编辑母版标题样式</a:t>
            </a:r>
          </a:p>
        </p:txBody>
      </p:sp>
      <p:sp>
        <p:nvSpPr>
          <p:cNvPr id="1027" name="文本占位符 1026"/>
          <p:cNvSpPr>
            <a:spLocks noGrp="1"/>
          </p:cNvSpPr>
          <p:nvPr>
            <p:ph type="body"/>
          </p:nvPr>
        </p:nvSpPr>
        <p:spPr>
          <a:xfrm>
            <a:off x="457200" y="1600200"/>
            <a:ext cx="8229600" cy="4525963"/>
          </a:xfrm>
          <a:prstGeom prst="rect">
            <a:avLst/>
          </a:prstGeom>
          <a:noFill/>
          <a:ln w="9525">
            <a:noFill/>
          </a:ln>
        </p:spPr>
        <p:txBody>
          <a:bodyPr anchor="t"/>
          <a:lstStyle/>
          <a:p>
            <a:pPr lvl="0"/>
            <a:r>
              <a:rPr lang="zh-CN" altLang="en-US"/>
              <a:t>单击此处编辑母版文本样式</a:t>
            </a:r>
          </a:p>
          <a:p>
            <a:pPr lvl="1" indent="-285750"/>
            <a:r>
              <a:rPr lang="zh-CN" altLang="en-US"/>
              <a:t>第二级</a:t>
            </a:r>
          </a:p>
          <a:p>
            <a:pPr lvl="2" indent="-228600"/>
            <a:r>
              <a:rPr lang="zh-CN" altLang="en-US"/>
              <a:t>第三级</a:t>
            </a:r>
          </a:p>
          <a:p>
            <a:pPr lvl="3" indent="-228600"/>
            <a:r>
              <a:rPr lang="zh-CN" altLang="en-US"/>
              <a:t>第四级</a:t>
            </a:r>
          </a:p>
          <a:p>
            <a:pPr lvl="4" indent="-228600"/>
            <a:r>
              <a:rPr lang="zh-CN" altLang="en-US"/>
              <a:t>第五级</a:t>
            </a:r>
          </a:p>
        </p:txBody>
      </p:sp>
      <p:sp>
        <p:nvSpPr>
          <p:cNvPr id="1028" name="日期占位符 1027"/>
          <p:cNvSpPr>
            <a:spLocks noGrp="1"/>
          </p:cNvSpPr>
          <p:nvPr>
            <p:ph type="dt" sz="half" idx="2"/>
          </p:nvPr>
        </p:nvSpPr>
        <p:spPr>
          <a:xfrm>
            <a:off x="457200" y="6245225"/>
            <a:ext cx="2133600" cy="476250"/>
          </a:xfrm>
          <a:prstGeom prst="rect">
            <a:avLst/>
          </a:prstGeom>
          <a:noFill/>
          <a:ln w="9525">
            <a:noFill/>
          </a:ln>
        </p:spPr>
        <p:txBody>
          <a:bodyPr/>
          <a:lstStyle>
            <a:lvl1pPr>
              <a:defRPr sz="1400"/>
            </a:lvl1pPr>
          </a:lstStyle>
          <a:p>
            <a:pPr lvl="0" fontAlgn="base"/>
            <a:endParaRPr lang="zh-CN" altLang="en-US" strike="noStrike" noProof="1">
              <a:latin typeface="Arial" panose="020B0604020202020204" pitchFamily="34" charset="0"/>
            </a:endParaRPr>
          </a:p>
        </p:txBody>
      </p:sp>
      <p:sp>
        <p:nvSpPr>
          <p:cNvPr id="1029" name="页脚占位符 1028"/>
          <p:cNvSpPr>
            <a:spLocks noGrp="1"/>
          </p:cNvSpPr>
          <p:nvPr>
            <p:ph type="ftr" sz="quarter" idx="3"/>
          </p:nvPr>
        </p:nvSpPr>
        <p:spPr>
          <a:xfrm>
            <a:off x="3124200" y="6245225"/>
            <a:ext cx="2895600" cy="476250"/>
          </a:xfrm>
          <a:prstGeom prst="rect">
            <a:avLst/>
          </a:prstGeom>
          <a:noFill/>
          <a:ln w="9525">
            <a:noFill/>
          </a:ln>
        </p:spPr>
        <p:txBody>
          <a:bodyPr/>
          <a:lstStyle>
            <a:lvl1pPr algn="ctr">
              <a:defRPr sz="1400"/>
            </a:lvl1pPr>
          </a:lstStyle>
          <a:p>
            <a:pPr lvl="0" fontAlgn="base"/>
            <a:endParaRPr lang="zh-CN" altLang="en-US" strike="noStrike" noProof="1">
              <a:latin typeface="Arial" panose="020B0604020202020204" pitchFamily="34" charset="0"/>
            </a:endParaRPr>
          </a:p>
        </p:txBody>
      </p:sp>
      <p:sp>
        <p:nvSpPr>
          <p:cNvPr id="1030" name="灯片编号占位符 1029"/>
          <p:cNvSpPr>
            <a:spLocks noGrp="1"/>
          </p:cNvSpPr>
          <p:nvPr>
            <p:ph type="sldNum" sz="quarter" idx="4"/>
          </p:nvPr>
        </p:nvSpPr>
        <p:spPr>
          <a:xfrm>
            <a:off x="6553200" y="6245225"/>
            <a:ext cx="2133600" cy="476250"/>
          </a:xfrm>
          <a:prstGeom prst="rect">
            <a:avLst/>
          </a:prstGeom>
          <a:noFill/>
          <a:ln w="9525">
            <a:noFill/>
          </a:ln>
        </p:spPr>
        <p:txBody>
          <a:bodyPr/>
          <a:lstStyle>
            <a:lvl1pPr algn="r">
              <a:defRPr sz="1400"/>
            </a:lvl1p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
        <p:nvSpPr>
          <p:cNvPr id="7" name="矩形 6">
            <a:extLst>
              <a:ext uri="{FF2B5EF4-FFF2-40B4-BE49-F238E27FC236}">
                <a16:creationId xmlns:a16="http://schemas.microsoft.com/office/drawing/2014/main" id="{E0A0294E-1088-4111-8854-1AB3252EA759}"/>
              </a:ext>
            </a:extLst>
          </p:cNvPr>
          <p:cNvSpPr/>
          <p:nvPr userDrawn="1"/>
        </p:nvSpPr>
        <p:spPr>
          <a:xfrm>
            <a:off x="-22225" y="6658"/>
            <a:ext cx="9184039" cy="6859280"/>
          </a:xfrm>
          <a:prstGeom prst="rect">
            <a:avLst/>
          </a:prstGeom>
          <a:solidFill>
            <a:srgbClr val="F2F2E4"/>
          </a:solidFill>
          <a:ln w="12700" cap="flat" cmpd="sng" algn="ctr">
            <a:solidFill>
              <a:srgbClr val="F2F2E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微软雅黑"/>
              <a:cs typeface="+mn-cs"/>
            </a:endParaRPr>
          </a:p>
        </p:txBody>
      </p:sp>
      <p:sp>
        <p:nvSpPr>
          <p:cNvPr id="8" name="任意多边形 8">
            <a:extLst>
              <a:ext uri="{FF2B5EF4-FFF2-40B4-BE49-F238E27FC236}">
                <a16:creationId xmlns:a16="http://schemas.microsoft.com/office/drawing/2014/main" id="{3B1292AD-25E6-46B1-9FA1-88295EA52FDD}"/>
              </a:ext>
            </a:extLst>
          </p:cNvPr>
          <p:cNvSpPr/>
          <p:nvPr userDrawn="1"/>
        </p:nvSpPr>
        <p:spPr>
          <a:xfrm flipV="1">
            <a:off x="-22225" y="-1"/>
            <a:ext cx="9130540" cy="3730625"/>
          </a:xfrm>
          <a:custGeom>
            <a:avLst/>
            <a:gdLst>
              <a:gd name="connsiteX0" fmla="*/ 3657600 w 12192000"/>
              <a:gd name="connsiteY0" fmla="*/ 0 h 3737429"/>
              <a:gd name="connsiteX1" fmla="*/ 5878286 w 12192000"/>
              <a:gd name="connsiteY1" fmla="*/ 1567543 h 3737429"/>
              <a:gd name="connsiteX2" fmla="*/ 7794171 w 12192000"/>
              <a:gd name="connsiteY2" fmla="*/ 362858 h 3737429"/>
              <a:gd name="connsiteX3" fmla="*/ 11263086 w 12192000"/>
              <a:gd name="connsiteY3" fmla="*/ 1567543 h 3737429"/>
              <a:gd name="connsiteX4" fmla="*/ 12192000 w 12192000"/>
              <a:gd name="connsiteY4" fmla="*/ 910158 h 3737429"/>
              <a:gd name="connsiteX5" fmla="*/ 12192000 w 12192000"/>
              <a:gd name="connsiteY5" fmla="*/ 3737429 h 3737429"/>
              <a:gd name="connsiteX6" fmla="*/ 0 w 12192000"/>
              <a:gd name="connsiteY6" fmla="*/ 3737429 h 3737429"/>
              <a:gd name="connsiteX7" fmla="*/ 0 w 12192000"/>
              <a:gd name="connsiteY7" fmla="*/ 2258730 h 3737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3737429">
                <a:moveTo>
                  <a:pt x="3657600" y="0"/>
                </a:moveTo>
                <a:lnTo>
                  <a:pt x="5878286" y="1567543"/>
                </a:lnTo>
                <a:lnTo>
                  <a:pt x="7794171" y="362858"/>
                </a:lnTo>
                <a:lnTo>
                  <a:pt x="11263086" y="1567543"/>
                </a:lnTo>
                <a:lnTo>
                  <a:pt x="12192000" y="910158"/>
                </a:lnTo>
                <a:lnTo>
                  <a:pt x="12192000" y="3737429"/>
                </a:lnTo>
                <a:lnTo>
                  <a:pt x="0" y="3737429"/>
                </a:lnTo>
                <a:lnTo>
                  <a:pt x="0" y="2258730"/>
                </a:lnTo>
                <a:close/>
              </a:path>
            </a:pathLst>
          </a:custGeom>
          <a:solidFill>
            <a:srgbClr val="FFFFFF">
              <a:alpha val="36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微软雅黑"/>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hf sldNum="0" hdr="0" ftr="0" dt="0"/>
  <p:txStyles>
    <p:titleStyle>
      <a:lvl1pPr marL="0" lvl="0" indent="0" algn="ctr" defTabSz="91440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50" name="标题 1025"/>
          <p:cNvSpPr>
            <a:spLocks noGrp="1"/>
          </p:cNvSpPr>
          <p:nvPr>
            <p:ph type="title"/>
          </p:nvPr>
        </p:nvSpPr>
        <p:spPr>
          <a:xfrm>
            <a:off x="457200" y="274638"/>
            <a:ext cx="8229600" cy="1143000"/>
          </a:xfrm>
          <a:prstGeom prst="rect">
            <a:avLst/>
          </a:prstGeom>
          <a:noFill/>
          <a:ln w="9525">
            <a:noFill/>
          </a:ln>
        </p:spPr>
        <p:txBody>
          <a:bodyPr anchor="ctr"/>
          <a:lstStyle/>
          <a:p>
            <a:pPr lvl="0"/>
            <a:r>
              <a:rPr lang="zh-CN" altLang="en-US"/>
              <a:t>单击此处编辑母版标题样式</a:t>
            </a:r>
          </a:p>
        </p:txBody>
      </p:sp>
      <p:sp>
        <p:nvSpPr>
          <p:cNvPr id="2051" name="文本占位符 1026"/>
          <p:cNvSpPr>
            <a:spLocks noGrp="1"/>
          </p:cNvSpPr>
          <p:nvPr>
            <p:ph type="body"/>
          </p:nvPr>
        </p:nvSpPr>
        <p:spPr>
          <a:xfrm>
            <a:off x="457200" y="1600200"/>
            <a:ext cx="8229600" cy="4525963"/>
          </a:xfrm>
          <a:prstGeom prst="rect">
            <a:avLst/>
          </a:prstGeom>
          <a:noFill/>
          <a:ln w="9525">
            <a:noFill/>
          </a:ln>
        </p:spPr>
        <p:txBody>
          <a:bodyPr anchor="t"/>
          <a:lstStyle/>
          <a:p>
            <a:pPr lvl="0"/>
            <a:r>
              <a:rPr lang="zh-CN" altLang="en-US"/>
              <a:t>单击此处编辑母版文本样式</a:t>
            </a:r>
          </a:p>
          <a:p>
            <a:pPr lvl="1" indent="-285750"/>
            <a:r>
              <a:rPr lang="zh-CN" altLang="en-US"/>
              <a:t>第二级</a:t>
            </a:r>
          </a:p>
          <a:p>
            <a:pPr lvl="2" indent="-228600"/>
            <a:r>
              <a:rPr lang="zh-CN" altLang="en-US"/>
              <a:t>第三级</a:t>
            </a:r>
          </a:p>
          <a:p>
            <a:pPr lvl="3" indent="-228600"/>
            <a:r>
              <a:rPr lang="zh-CN" altLang="en-US"/>
              <a:t>第四级</a:t>
            </a:r>
          </a:p>
          <a:p>
            <a:pPr lvl="4" indent="-228600"/>
            <a:r>
              <a:rPr lang="zh-CN" altLang="en-US"/>
              <a:t>第五级</a:t>
            </a:r>
          </a:p>
        </p:txBody>
      </p:sp>
      <p:sp>
        <p:nvSpPr>
          <p:cNvPr id="1028" name="日期占位符 1027"/>
          <p:cNvSpPr>
            <a:spLocks noGrp="1"/>
          </p:cNvSpPr>
          <p:nvPr>
            <p:ph type="dt" sz="half" idx="2"/>
          </p:nvPr>
        </p:nvSpPr>
        <p:spPr>
          <a:xfrm>
            <a:off x="457200" y="6245225"/>
            <a:ext cx="2133600" cy="476250"/>
          </a:xfrm>
          <a:prstGeom prst="rect">
            <a:avLst/>
          </a:prstGeom>
          <a:noFill/>
          <a:ln w="9525">
            <a:noFill/>
          </a:ln>
        </p:spPr>
        <p:txBody>
          <a:bodyPr/>
          <a:lstStyle>
            <a:lvl1pPr>
              <a:defRPr sz="1400"/>
            </a:lvl1pPr>
          </a:lstStyle>
          <a:p>
            <a:pPr lvl="0" fontAlgn="base"/>
            <a:endParaRPr lang="zh-CN" altLang="en-US" strike="noStrike" noProof="1">
              <a:latin typeface="Arial" panose="020B0604020202020204" pitchFamily="34" charset="0"/>
            </a:endParaRPr>
          </a:p>
        </p:txBody>
      </p:sp>
      <p:sp>
        <p:nvSpPr>
          <p:cNvPr id="1029" name="页脚占位符 1028"/>
          <p:cNvSpPr>
            <a:spLocks noGrp="1"/>
          </p:cNvSpPr>
          <p:nvPr>
            <p:ph type="ftr" sz="quarter" idx="3"/>
          </p:nvPr>
        </p:nvSpPr>
        <p:spPr>
          <a:xfrm>
            <a:off x="3124200" y="6245225"/>
            <a:ext cx="2895600" cy="476250"/>
          </a:xfrm>
          <a:prstGeom prst="rect">
            <a:avLst/>
          </a:prstGeom>
          <a:noFill/>
          <a:ln w="9525">
            <a:noFill/>
          </a:ln>
        </p:spPr>
        <p:txBody>
          <a:bodyPr/>
          <a:lstStyle>
            <a:lvl1pPr algn="ctr">
              <a:defRPr sz="1400"/>
            </a:lvl1pPr>
          </a:lstStyle>
          <a:p>
            <a:pPr lvl="0" fontAlgn="base"/>
            <a:endParaRPr lang="zh-CN" altLang="en-US" strike="noStrike" noProof="1">
              <a:latin typeface="Arial" panose="020B0604020202020204" pitchFamily="34" charset="0"/>
            </a:endParaRPr>
          </a:p>
        </p:txBody>
      </p:sp>
      <p:sp>
        <p:nvSpPr>
          <p:cNvPr id="1030" name="灯片编号占位符 1029"/>
          <p:cNvSpPr>
            <a:spLocks noGrp="1"/>
          </p:cNvSpPr>
          <p:nvPr>
            <p:ph type="sldNum" sz="quarter" idx="4"/>
          </p:nvPr>
        </p:nvSpPr>
        <p:spPr>
          <a:xfrm>
            <a:off x="6553200" y="6245225"/>
            <a:ext cx="2133600" cy="476250"/>
          </a:xfrm>
          <a:prstGeom prst="rect">
            <a:avLst/>
          </a:prstGeom>
          <a:noFill/>
          <a:ln w="9525">
            <a:noFill/>
          </a:ln>
        </p:spPr>
        <p:txBody>
          <a:bodyPr/>
          <a:lstStyle>
            <a:lvl1pPr algn="r">
              <a:defRPr sz="1400"/>
            </a:lvl1p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
        <p:nvSpPr>
          <p:cNvPr id="7" name="矩形 6">
            <a:extLst>
              <a:ext uri="{FF2B5EF4-FFF2-40B4-BE49-F238E27FC236}">
                <a16:creationId xmlns:a16="http://schemas.microsoft.com/office/drawing/2014/main" id="{340B320C-4A76-4FED-8902-6A8A29919082}"/>
              </a:ext>
            </a:extLst>
          </p:cNvPr>
          <p:cNvSpPr/>
          <p:nvPr userDrawn="1"/>
        </p:nvSpPr>
        <p:spPr>
          <a:xfrm>
            <a:off x="-22225" y="6658"/>
            <a:ext cx="9184039" cy="6859280"/>
          </a:xfrm>
          <a:prstGeom prst="rect">
            <a:avLst/>
          </a:prstGeom>
          <a:solidFill>
            <a:srgbClr val="F2F2E4"/>
          </a:solidFill>
          <a:ln w="12700" cap="flat" cmpd="sng" algn="ctr">
            <a:solidFill>
              <a:srgbClr val="F2F2E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微软雅黑"/>
              <a:cs typeface="+mn-cs"/>
            </a:endParaRPr>
          </a:p>
        </p:txBody>
      </p:sp>
      <p:sp>
        <p:nvSpPr>
          <p:cNvPr id="8" name="任意多边形 8">
            <a:extLst>
              <a:ext uri="{FF2B5EF4-FFF2-40B4-BE49-F238E27FC236}">
                <a16:creationId xmlns:a16="http://schemas.microsoft.com/office/drawing/2014/main" id="{7D6E4700-3E3A-4D36-BC9D-BF38996E047F}"/>
              </a:ext>
            </a:extLst>
          </p:cNvPr>
          <p:cNvSpPr/>
          <p:nvPr userDrawn="1"/>
        </p:nvSpPr>
        <p:spPr>
          <a:xfrm flipV="1">
            <a:off x="-22225" y="-2"/>
            <a:ext cx="9130540" cy="3730625"/>
          </a:xfrm>
          <a:custGeom>
            <a:avLst/>
            <a:gdLst>
              <a:gd name="connsiteX0" fmla="*/ 3657600 w 12192000"/>
              <a:gd name="connsiteY0" fmla="*/ 0 h 3737429"/>
              <a:gd name="connsiteX1" fmla="*/ 5878286 w 12192000"/>
              <a:gd name="connsiteY1" fmla="*/ 1567543 h 3737429"/>
              <a:gd name="connsiteX2" fmla="*/ 7794171 w 12192000"/>
              <a:gd name="connsiteY2" fmla="*/ 362858 h 3737429"/>
              <a:gd name="connsiteX3" fmla="*/ 11263086 w 12192000"/>
              <a:gd name="connsiteY3" fmla="*/ 1567543 h 3737429"/>
              <a:gd name="connsiteX4" fmla="*/ 12192000 w 12192000"/>
              <a:gd name="connsiteY4" fmla="*/ 910158 h 3737429"/>
              <a:gd name="connsiteX5" fmla="*/ 12192000 w 12192000"/>
              <a:gd name="connsiteY5" fmla="*/ 3737429 h 3737429"/>
              <a:gd name="connsiteX6" fmla="*/ 0 w 12192000"/>
              <a:gd name="connsiteY6" fmla="*/ 3737429 h 3737429"/>
              <a:gd name="connsiteX7" fmla="*/ 0 w 12192000"/>
              <a:gd name="connsiteY7" fmla="*/ 2258730 h 3737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3737429">
                <a:moveTo>
                  <a:pt x="3657600" y="0"/>
                </a:moveTo>
                <a:lnTo>
                  <a:pt x="5878286" y="1567543"/>
                </a:lnTo>
                <a:lnTo>
                  <a:pt x="7794171" y="362858"/>
                </a:lnTo>
                <a:lnTo>
                  <a:pt x="11263086" y="1567543"/>
                </a:lnTo>
                <a:lnTo>
                  <a:pt x="12192000" y="910158"/>
                </a:lnTo>
                <a:lnTo>
                  <a:pt x="12192000" y="3737429"/>
                </a:lnTo>
                <a:lnTo>
                  <a:pt x="0" y="3737429"/>
                </a:lnTo>
                <a:lnTo>
                  <a:pt x="0" y="2258730"/>
                </a:lnTo>
                <a:close/>
              </a:path>
            </a:pathLst>
          </a:custGeom>
          <a:solidFill>
            <a:srgbClr val="FFFFFF">
              <a:alpha val="36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微软雅黑"/>
              <a:cs typeface="+mn-cs"/>
            </a:endParaRPr>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Lst>
  <p:hf sldNum="0" hdr="0" ftr="0" dt="0"/>
  <p:txStyles>
    <p:titleStyle>
      <a:lvl1pPr marL="0" lvl="0" indent="0" algn="ctr" defTabSz="91440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074" name="标题 1025"/>
          <p:cNvSpPr>
            <a:spLocks noGrp="1"/>
          </p:cNvSpPr>
          <p:nvPr>
            <p:ph type="title"/>
          </p:nvPr>
        </p:nvSpPr>
        <p:spPr>
          <a:xfrm>
            <a:off x="457200" y="274638"/>
            <a:ext cx="8229600" cy="1143000"/>
          </a:xfrm>
          <a:prstGeom prst="rect">
            <a:avLst/>
          </a:prstGeom>
          <a:noFill/>
          <a:ln w="9525">
            <a:noFill/>
          </a:ln>
        </p:spPr>
        <p:txBody>
          <a:bodyPr anchor="ctr"/>
          <a:lstStyle/>
          <a:p>
            <a:pPr lvl="0"/>
            <a:r>
              <a:rPr lang="zh-CN" altLang="en-US"/>
              <a:t>单击此处编辑母版标题样式</a:t>
            </a:r>
          </a:p>
        </p:txBody>
      </p:sp>
      <p:sp>
        <p:nvSpPr>
          <p:cNvPr id="3075" name="文本占位符 1026"/>
          <p:cNvSpPr>
            <a:spLocks noGrp="1"/>
          </p:cNvSpPr>
          <p:nvPr>
            <p:ph type="body"/>
          </p:nvPr>
        </p:nvSpPr>
        <p:spPr>
          <a:xfrm>
            <a:off x="457200" y="1600200"/>
            <a:ext cx="8229600" cy="4525963"/>
          </a:xfrm>
          <a:prstGeom prst="rect">
            <a:avLst/>
          </a:prstGeom>
          <a:noFill/>
          <a:ln w="9525">
            <a:noFill/>
          </a:ln>
        </p:spPr>
        <p:txBody>
          <a:bodyPr anchor="t"/>
          <a:lstStyle/>
          <a:p>
            <a:pPr lvl="0"/>
            <a:r>
              <a:rPr lang="zh-CN" altLang="en-US"/>
              <a:t>单击此处编辑母版文本样式</a:t>
            </a:r>
          </a:p>
          <a:p>
            <a:pPr lvl="1" indent="-285750"/>
            <a:r>
              <a:rPr lang="zh-CN" altLang="en-US"/>
              <a:t>第二级</a:t>
            </a:r>
          </a:p>
          <a:p>
            <a:pPr lvl="2" indent="-228600"/>
            <a:r>
              <a:rPr lang="zh-CN" altLang="en-US"/>
              <a:t>第三级</a:t>
            </a:r>
          </a:p>
          <a:p>
            <a:pPr lvl="3" indent="-228600"/>
            <a:r>
              <a:rPr lang="zh-CN" altLang="en-US"/>
              <a:t>第四级</a:t>
            </a:r>
          </a:p>
          <a:p>
            <a:pPr lvl="4" indent="-228600"/>
            <a:r>
              <a:rPr lang="zh-CN" altLang="en-US"/>
              <a:t>第五级</a:t>
            </a:r>
          </a:p>
        </p:txBody>
      </p:sp>
      <p:sp>
        <p:nvSpPr>
          <p:cNvPr id="1028" name="日期占位符 1027"/>
          <p:cNvSpPr>
            <a:spLocks noGrp="1"/>
          </p:cNvSpPr>
          <p:nvPr>
            <p:ph type="dt" sz="half" idx="2"/>
          </p:nvPr>
        </p:nvSpPr>
        <p:spPr>
          <a:xfrm>
            <a:off x="457200" y="6245225"/>
            <a:ext cx="2133600" cy="476250"/>
          </a:xfrm>
          <a:prstGeom prst="rect">
            <a:avLst/>
          </a:prstGeom>
          <a:noFill/>
          <a:ln w="9525">
            <a:noFill/>
          </a:ln>
        </p:spPr>
        <p:txBody>
          <a:bodyPr/>
          <a:lstStyle>
            <a:lvl1pPr>
              <a:defRPr sz="1400"/>
            </a:lvl1pPr>
          </a:lstStyle>
          <a:p>
            <a:pPr lvl="0" fontAlgn="base"/>
            <a:endParaRPr lang="zh-CN" altLang="en-US" strike="noStrike" noProof="1">
              <a:latin typeface="Arial" panose="020B0604020202020204" pitchFamily="34" charset="0"/>
            </a:endParaRPr>
          </a:p>
        </p:txBody>
      </p:sp>
      <p:sp>
        <p:nvSpPr>
          <p:cNvPr id="1029" name="页脚占位符 1028"/>
          <p:cNvSpPr>
            <a:spLocks noGrp="1"/>
          </p:cNvSpPr>
          <p:nvPr>
            <p:ph type="ftr" sz="quarter" idx="3"/>
          </p:nvPr>
        </p:nvSpPr>
        <p:spPr>
          <a:xfrm>
            <a:off x="3124200" y="6245225"/>
            <a:ext cx="2895600" cy="476250"/>
          </a:xfrm>
          <a:prstGeom prst="rect">
            <a:avLst/>
          </a:prstGeom>
          <a:noFill/>
          <a:ln w="9525">
            <a:noFill/>
          </a:ln>
        </p:spPr>
        <p:txBody>
          <a:bodyPr/>
          <a:lstStyle>
            <a:lvl1pPr algn="ctr">
              <a:defRPr sz="1400"/>
            </a:lvl1pPr>
          </a:lstStyle>
          <a:p>
            <a:pPr lvl="0" fontAlgn="base"/>
            <a:endParaRPr lang="zh-CN" altLang="en-US" strike="noStrike" noProof="1">
              <a:latin typeface="Arial" panose="020B0604020202020204" pitchFamily="34" charset="0"/>
            </a:endParaRPr>
          </a:p>
        </p:txBody>
      </p:sp>
      <p:sp>
        <p:nvSpPr>
          <p:cNvPr id="1030" name="灯片编号占位符 1029"/>
          <p:cNvSpPr>
            <a:spLocks noGrp="1"/>
          </p:cNvSpPr>
          <p:nvPr>
            <p:ph type="sldNum" sz="quarter" idx="4"/>
          </p:nvPr>
        </p:nvSpPr>
        <p:spPr>
          <a:xfrm>
            <a:off x="6553200" y="6245225"/>
            <a:ext cx="2133600" cy="476250"/>
          </a:xfrm>
          <a:prstGeom prst="rect">
            <a:avLst/>
          </a:prstGeom>
          <a:noFill/>
          <a:ln w="9525">
            <a:noFill/>
          </a:ln>
        </p:spPr>
        <p:txBody>
          <a:bodyPr/>
          <a:lstStyle>
            <a:lvl1pPr algn="r">
              <a:defRPr sz="1400"/>
            </a:lvl1pPr>
          </a:lstStyle>
          <a:p>
            <a:pPr lvl="0" fontAlgn="base"/>
            <a:fld id="{9A0DB2DC-4C9A-4742-B13C-FB6460FD3503}" type="slidenum">
              <a:rPr lang="zh-CN" altLang="en-US" strike="noStrike" noProof="1">
                <a:latin typeface="Arial" panose="020B0604020202020204" pitchFamily="34" charset="0"/>
                <a:ea typeface="宋体" panose="02010600030101010101" pitchFamily="2" charset="-122"/>
                <a:cs typeface="+mn-cs"/>
              </a:rPr>
              <a:t>‹#›</a:t>
            </a:fld>
            <a:endParaRPr lang="zh-CN" altLang="en-US" strike="noStrike" noProof="1">
              <a:latin typeface="Arial" panose="020B0604020202020204" pitchFamily="34" charset="0"/>
            </a:endParaRPr>
          </a:p>
        </p:txBody>
      </p:sp>
      <p:sp>
        <p:nvSpPr>
          <p:cNvPr id="7" name="矩形 6">
            <a:extLst>
              <a:ext uri="{FF2B5EF4-FFF2-40B4-BE49-F238E27FC236}">
                <a16:creationId xmlns:a16="http://schemas.microsoft.com/office/drawing/2014/main" id="{36D28282-6A89-4065-8FCB-44070ED388E9}"/>
              </a:ext>
            </a:extLst>
          </p:cNvPr>
          <p:cNvSpPr/>
          <p:nvPr userDrawn="1"/>
        </p:nvSpPr>
        <p:spPr>
          <a:xfrm>
            <a:off x="-22225" y="6658"/>
            <a:ext cx="9184039" cy="6859280"/>
          </a:xfrm>
          <a:prstGeom prst="rect">
            <a:avLst/>
          </a:prstGeom>
          <a:solidFill>
            <a:srgbClr val="F2F2E4"/>
          </a:solidFill>
          <a:ln w="12700" cap="flat" cmpd="sng" algn="ctr">
            <a:solidFill>
              <a:srgbClr val="F2F2E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微软雅黑"/>
              <a:cs typeface="+mn-cs"/>
            </a:endParaRPr>
          </a:p>
        </p:txBody>
      </p:sp>
      <p:sp>
        <p:nvSpPr>
          <p:cNvPr id="8" name="任意多边形 8">
            <a:extLst>
              <a:ext uri="{FF2B5EF4-FFF2-40B4-BE49-F238E27FC236}">
                <a16:creationId xmlns:a16="http://schemas.microsoft.com/office/drawing/2014/main" id="{E4E84248-3E20-4AF4-AE04-BD7C11F90AFF}"/>
              </a:ext>
            </a:extLst>
          </p:cNvPr>
          <p:cNvSpPr/>
          <p:nvPr userDrawn="1"/>
        </p:nvSpPr>
        <p:spPr>
          <a:xfrm flipV="1">
            <a:off x="-22225" y="-1"/>
            <a:ext cx="9130540" cy="3730625"/>
          </a:xfrm>
          <a:custGeom>
            <a:avLst/>
            <a:gdLst>
              <a:gd name="connsiteX0" fmla="*/ 3657600 w 12192000"/>
              <a:gd name="connsiteY0" fmla="*/ 0 h 3737429"/>
              <a:gd name="connsiteX1" fmla="*/ 5878286 w 12192000"/>
              <a:gd name="connsiteY1" fmla="*/ 1567543 h 3737429"/>
              <a:gd name="connsiteX2" fmla="*/ 7794171 w 12192000"/>
              <a:gd name="connsiteY2" fmla="*/ 362858 h 3737429"/>
              <a:gd name="connsiteX3" fmla="*/ 11263086 w 12192000"/>
              <a:gd name="connsiteY3" fmla="*/ 1567543 h 3737429"/>
              <a:gd name="connsiteX4" fmla="*/ 12192000 w 12192000"/>
              <a:gd name="connsiteY4" fmla="*/ 910158 h 3737429"/>
              <a:gd name="connsiteX5" fmla="*/ 12192000 w 12192000"/>
              <a:gd name="connsiteY5" fmla="*/ 3737429 h 3737429"/>
              <a:gd name="connsiteX6" fmla="*/ 0 w 12192000"/>
              <a:gd name="connsiteY6" fmla="*/ 3737429 h 3737429"/>
              <a:gd name="connsiteX7" fmla="*/ 0 w 12192000"/>
              <a:gd name="connsiteY7" fmla="*/ 2258730 h 3737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3737429">
                <a:moveTo>
                  <a:pt x="3657600" y="0"/>
                </a:moveTo>
                <a:lnTo>
                  <a:pt x="5878286" y="1567543"/>
                </a:lnTo>
                <a:lnTo>
                  <a:pt x="7794171" y="362858"/>
                </a:lnTo>
                <a:lnTo>
                  <a:pt x="11263086" y="1567543"/>
                </a:lnTo>
                <a:lnTo>
                  <a:pt x="12192000" y="910158"/>
                </a:lnTo>
                <a:lnTo>
                  <a:pt x="12192000" y="3737429"/>
                </a:lnTo>
                <a:lnTo>
                  <a:pt x="0" y="3737429"/>
                </a:lnTo>
                <a:lnTo>
                  <a:pt x="0" y="2258730"/>
                </a:lnTo>
                <a:close/>
              </a:path>
            </a:pathLst>
          </a:custGeom>
          <a:solidFill>
            <a:srgbClr val="FFFFFF">
              <a:alpha val="36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微软雅黑"/>
              <a:cs typeface="+mn-cs"/>
            </a:endParaRPr>
          </a:p>
        </p:txBody>
      </p:sp>
    </p:spTree>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Lst>
  <p:hf sldNum="0" hdr="0" ftr="0" dt="0"/>
  <p:txStyles>
    <p:titleStyle>
      <a:lvl1pPr marL="0" lvl="0" indent="0" algn="ctr" defTabSz="91440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文本框 1"/>
          <p:cNvSpPr txBox="1"/>
          <p:nvPr/>
        </p:nvSpPr>
        <p:spPr>
          <a:xfrm>
            <a:off x="1522413" y="2347913"/>
            <a:ext cx="6097587" cy="522287"/>
          </a:xfrm>
          <a:prstGeom prst="rect">
            <a:avLst/>
          </a:prstGeom>
          <a:noFill/>
          <a:ln w="9525">
            <a:noFill/>
          </a:ln>
        </p:spPr>
        <p:txBody>
          <a:bodyPr wrap="square" anchor="t">
            <a:spAutoFit/>
          </a:bodyPr>
          <a:lstStyle/>
          <a:p>
            <a:r>
              <a:rPr lang="zh-CN" altLang="zh-CN" sz="2800" b="1" dirty="0">
                <a:solidFill>
                  <a:srgbClr val="FF0000"/>
                </a:solidFill>
                <a:latin typeface="微软雅黑" panose="020B0503020204020204" charset="-122"/>
                <a:ea typeface="微软雅黑" panose="020B0503020204020204" charset="-122"/>
              </a:rPr>
              <a:t>第六课</a:t>
            </a:r>
            <a:r>
              <a:rPr lang="en-US" altLang="zh-CN" sz="2800" b="1" dirty="0">
                <a:solidFill>
                  <a:srgbClr val="FF0000"/>
                </a:solidFill>
                <a:latin typeface="微软雅黑" panose="020B0503020204020204" charset="-122"/>
                <a:ea typeface="微软雅黑" panose="020B0503020204020204" charset="-122"/>
              </a:rPr>
              <a:t> </a:t>
            </a:r>
            <a:r>
              <a:rPr lang="zh-CN" altLang="zh-CN" sz="2800" b="1" dirty="0">
                <a:solidFill>
                  <a:srgbClr val="FF0000"/>
                </a:solidFill>
                <a:latin typeface="微软雅黑" panose="020B0503020204020204" charset="-122"/>
                <a:ea typeface="微软雅黑" panose="020B0503020204020204" charset="-122"/>
              </a:rPr>
              <a:t>人民代表大会制度  专题复习</a:t>
            </a:r>
          </a:p>
        </p:txBody>
      </p:sp>
      <p:grpSp>
        <p:nvGrpSpPr>
          <p:cNvPr id="17410" name="Group 2"/>
          <p:cNvGrpSpPr/>
          <p:nvPr/>
        </p:nvGrpSpPr>
        <p:grpSpPr>
          <a:xfrm>
            <a:off x="611725" y="1556870"/>
            <a:ext cx="7666038" cy="2295525"/>
            <a:chOff x="268" y="936"/>
            <a:chExt cx="5329" cy="2222"/>
          </a:xfrm>
          <a:solidFill>
            <a:srgbClr val="FF0000"/>
          </a:solidFill>
        </p:grpSpPr>
        <p:sp>
          <p:nvSpPr>
            <p:cNvPr id="17411" name="Line 3"/>
            <p:cNvSpPr/>
            <p:nvPr/>
          </p:nvSpPr>
          <p:spPr>
            <a:xfrm>
              <a:off x="5277" y="1148"/>
              <a:ext cx="0" cy="1798"/>
            </a:xfrm>
            <a:prstGeom prst="line">
              <a:avLst/>
            </a:prstGeom>
            <a:grpFill/>
            <a:ln w="28575" cap="flat" cmpd="sng">
              <a:solidFill>
                <a:srgbClr val="92D050"/>
              </a:solidFill>
              <a:prstDash val="solid"/>
              <a:round/>
              <a:headEnd type="none" w="med" len="med"/>
              <a:tailEnd type="none" w="med" len="med"/>
            </a:ln>
          </p:spPr>
        </p:sp>
        <p:sp>
          <p:nvSpPr>
            <p:cNvPr id="17412" name="Line 4"/>
            <p:cNvSpPr/>
            <p:nvPr/>
          </p:nvSpPr>
          <p:spPr>
            <a:xfrm>
              <a:off x="589" y="1148"/>
              <a:ext cx="0" cy="1798"/>
            </a:xfrm>
            <a:prstGeom prst="line">
              <a:avLst/>
            </a:prstGeom>
            <a:grpFill/>
            <a:ln w="28575" cap="flat" cmpd="sng">
              <a:solidFill>
                <a:srgbClr val="92D050"/>
              </a:solidFill>
              <a:prstDash val="solid"/>
              <a:round/>
              <a:headEnd type="none" w="med" len="med"/>
              <a:tailEnd type="none" w="med" len="med"/>
            </a:ln>
          </p:spPr>
        </p:sp>
        <p:grpSp>
          <p:nvGrpSpPr>
            <p:cNvPr id="17413" name="Group 5"/>
            <p:cNvGrpSpPr/>
            <p:nvPr/>
          </p:nvGrpSpPr>
          <p:grpSpPr>
            <a:xfrm>
              <a:off x="268" y="936"/>
              <a:ext cx="641" cy="317"/>
              <a:chOff x="975" y="1117"/>
              <a:chExt cx="453" cy="227"/>
            </a:xfrm>
            <a:grpFill/>
          </p:grpSpPr>
          <p:sp>
            <p:nvSpPr>
              <p:cNvPr id="17414" name="AutoShape 6"/>
              <p:cNvSpPr/>
              <p:nvPr/>
            </p:nvSpPr>
            <p:spPr>
              <a:xfrm>
                <a:off x="975" y="1117"/>
                <a:ext cx="181" cy="227"/>
              </a:xfrm>
              <a:prstGeom prst="moon">
                <a:avLst>
                  <a:gd name="adj" fmla="val 50000"/>
                </a:avLst>
              </a:prstGeom>
              <a:grp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17415" name="AutoShape 7"/>
              <p:cNvSpPr/>
              <p:nvPr/>
            </p:nvSpPr>
            <p:spPr>
              <a:xfrm>
                <a:off x="1111" y="1117"/>
                <a:ext cx="181" cy="227"/>
              </a:xfrm>
              <a:prstGeom prst="moon">
                <a:avLst>
                  <a:gd name="adj" fmla="val 50000"/>
                </a:avLst>
              </a:prstGeom>
              <a:grp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17416" name="AutoShape 8"/>
              <p:cNvSpPr/>
              <p:nvPr/>
            </p:nvSpPr>
            <p:spPr>
              <a:xfrm>
                <a:off x="1247" y="1117"/>
                <a:ext cx="181" cy="227"/>
              </a:xfrm>
              <a:prstGeom prst="moon">
                <a:avLst>
                  <a:gd name="adj" fmla="val 50000"/>
                </a:avLst>
              </a:prstGeom>
              <a:grp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grpSp>
        <p:grpSp>
          <p:nvGrpSpPr>
            <p:cNvPr id="17417" name="Group 9"/>
            <p:cNvGrpSpPr/>
            <p:nvPr/>
          </p:nvGrpSpPr>
          <p:grpSpPr>
            <a:xfrm rot="10800000">
              <a:off x="4956" y="2841"/>
              <a:ext cx="641" cy="317"/>
              <a:chOff x="975" y="1117"/>
              <a:chExt cx="453" cy="227"/>
            </a:xfrm>
            <a:grpFill/>
          </p:grpSpPr>
          <p:sp>
            <p:nvSpPr>
              <p:cNvPr id="17418" name="AutoShape 10"/>
              <p:cNvSpPr/>
              <p:nvPr/>
            </p:nvSpPr>
            <p:spPr>
              <a:xfrm>
                <a:off x="975" y="1117"/>
                <a:ext cx="181" cy="227"/>
              </a:xfrm>
              <a:prstGeom prst="moon">
                <a:avLst>
                  <a:gd name="adj" fmla="val 50000"/>
                </a:avLst>
              </a:prstGeom>
              <a:grp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17419" name="AutoShape 11"/>
              <p:cNvSpPr/>
              <p:nvPr/>
            </p:nvSpPr>
            <p:spPr>
              <a:xfrm>
                <a:off x="1111" y="1117"/>
                <a:ext cx="181" cy="227"/>
              </a:xfrm>
              <a:prstGeom prst="moon">
                <a:avLst>
                  <a:gd name="adj" fmla="val 50000"/>
                </a:avLst>
              </a:prstGeom>
              <a:grp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sp>
            <p:nvSpPr>
              <p:cNvPr id="17420" name="AutoShape 12"/>
              <p:cNvSpPr/>
              <p:nvPr/>
            </p:nvSpPr>
            <p:spPr>
              <a:xfrm>
                <a:off x="1247" y="1117"/>
                <a:ext cx="181" cy="227"/>
              </a:xfrm>
              <a:prstGeom prst="moon">
                <a:avLst>
                  <a:gd name="adj" fmla="val 50000"/>
                </a:avLst>
              </a:prstGeom>
              <a:grpFill/>
              <a:ln w="9525">
                <a:noFill/>
              </a:ln>
            </p:spPr>
            <p:txBody>
              <a:bodyPr wrap="none" anchor="ctr"/>
              <a:lstStyle/>
              <a:p>
                <a:endParaRPr lang="zh-CN" altLang="en-US" dirty="0">
                  <a:latin typeface="Arial" panose="020B0604020202020204" pitchFamily="34" charset="0"/>
                  <a:ea typeface="宋体" panose="02010600030101010101" pitchFamily="2" charset="-122"/>
                </a:endParaRPr>
              </a:p>
            </p:txBody>
          </p:sp>
        </p:grpSp>
        <p:sp>
          <p:nvSpPr>
            <p:cNvPr id="17421" name="Line 13"/>
            <p:cNvSpPr/>
            <p:nvPr/>
          </p:nvSpPr>
          <p:spPr>
            <a:xfrm>
              <a:off x="2130" y="1148"/>
              <a:ext cx="3147" cy="0"/>
            </a:xfrm>
            <a:prstGeom prst="line">
              <a:avLst/>
            </a:prstGeom>
            <a:grpFill/>
            <a:ln w="28575" cap="flat" cmpd="sng">
              <a:solidFill>
                <a:srgbClr val="92D050"/>
              </a:solidFill>
              <a:prstDash val="solid"/>
              <a:round/>
              <a:headEnd type="none" w="med" len="med"/>
              <a:tailEnd type="oval" w="med" len="med"/>
            </a:ln>
          </p:spPr>
        </p:sp>
        <p:sp>
          <p:nvSpPr>
            <p:cNvPr id="17422" name="Line 14"/>
            <p:cNvSpPr/>
            <p:nvPr/>
          </p:nvSpPr>
          <p:spPr>
            <a:xfrm>
              <a:off x="589" y="2946"/>
              <a:ext cx="4367" cy="0"/>
            </a:xfrm>
            <a:prstGeom prst="line">
              <a:avLst/>
            </a:prstGeom>
            <a:grpFill/>
            <a:ln w="28575" cap="flat" cmpd="sng">
              <a:solidFill>
                <a:srgbClr val="92D050"/>
              </a:solidFill>
              <a:prstDash val="solid"/>
              <a:round/>
              <a:headEnd type="oval" w="med" len="med"/>
              <a:tailEnd type="none" w="med" len="med"/>
            </a:ln>
          </p:spPr>
        </p:sp>
      </p:gr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433" name="组合 73729"/>
          <p:cNvGrpSpPr/>
          <p:nvPr/>
        </p:nvGrpSpPr>
        <p:grpSpPr>
          <a:xfrm>
            <a:off x="2774950" y="411163"/>
            <a:ext cx="2749550" cy="554037"/>
            <a:chOff x="566" y="935"/>
            <a:chExt cx="3357" cy="590"/>
          </a:xfrm>
        </p:grpSpPr>
        <p:sp>
          <p:nvSpPr>
            <p:cNvPr id="18434" name="圆角矩形 73730"/>
            <p:cNvSpPr/>
            <p:nvPr/>
          </p:nvSpPr>
          <p:spPr>
            <a:xfrm>
              <a:off x="566" y="935"/>
              <a:ext cx="3357" cy="590"/>
            </a:xfrm>
            <a:prstGeom prst="roundRect">
              <a:avLst>
                <a:gd name="adj" fmla="val 16667"/>
              </a:avLst>
            </a:prstGeom>
            <a:solidFill>
              <a:srgbClr val="FF00FF"/>
            </a:solidFill>
            <a:ln w="9525" cap="flat" cmpd="sng">
              <a:solidFill>
                <a:schemeClr val="tx1"/>
              </a:solidFill>
              <a:prstDash val="solid"/>
              <a:round/>
              <a:headEnd type="none" w="med" len="med"/>
              <a:tailEnd type="none" w="med" len="med"/>
            </a:ln>
          </p:spPr>
          <p:txBody>
            <a:bodyPr anchor="t"/>
            <a:lstStyle/>
            <a:p>
              <a:pPr eaLnBrk="0" hangingPunct="0"/>
              <a:endParaRPr lang="zh-CN" altLang="en-US" dirty="0">
                <a:latin typeface="Arial" panose="020B0604020202020204" pitchFamily="34" charset="0"/>
                <a:ea typeface="宋体" panose="02010600030101010101" pitchFamily="2" charset="-122"/>
              </a:endParaRPr>
            </a:p>
          </p:txBody>
        </p:sp>
        <p:sp>
          <p:nvSpPr>
            <p:cNvPr id="18435" name="五角星 73731"/>
            <p:cNvSpPr/>
            <p:nvPr/>
          </p:nvSpPr>
          <p:spPr>
            <a:xfrm>
              <a:off x="657" y="981"/>
              <a:ext cx="499" cy="453"/>
            </a:xfrm>
            <a:custGeom>
              <a:avLst/>
              <a:gdLst/>
              <a:ahLst/>
              <a:cxnLst>
                <a:cxn ang="0">
                  <a:pos x="0" y="173"/>
                </a:cxn>
                <a:cxn ang="0">
                  <a:pos x="190" y="173"/>
                </a:cxn>
                <a:cxn ang="0">
                  <a:pos x="249" y="0"/>
                </a:cxn>
                <a:cxn ang="0">
                  <a:pos x="308" y="173"/>
                </a:cxn>
                <a:cxn ang="0">
                  <a:pos x="498" y="173"/>
                </a:cxn>
                <a:cxn ang="0">
                  <a:pos x="344" y="279"/>
                </a:cxn>
                <a:cxn ang="0">
                  <a:pos x="403" y="452"/>
                </a:cxn>
                <a:cxn ang="0">
                  <a:pos x="249" y="346"/>
                </a:cxn>
                <a:cxn ang="0">
                  <a:pos x="95" y="452"/>
                </a:cxn>
                <a:cxn ang="0">
                  <a:pos x="154" y="279"/>
                </a:cxn>
              </a:cxnLst>
              <a:rect l="0" t="0" r="0" b="0"/>
              <a:pathLst>
                <a:path w="499" h="453">
                  <a:moveTo>
                    <a:pt x="0" y="173"/>
                  </a:moveTo>
                  <a:lnTo>
                    <a:pt x="190" y="173"/>
                  </a:lnTo>
                  <a:lnTo>
                    <a:pt x="249" y="0"/>
                  </a:lnTo>
                  <a:lnTo>
                    <a:pt x="308" y="173"/>
                  </a:lnTo>
                  <a:lnTo>
                    <a:pt x="498" y="173"/>
                  </a:lnTo>
                  <a:lnTo>
                    <a:pt x="344" y="279"/>
                  </a:lnTo>
                  <a:lnTo>
                    <a:pt x="403" y="452"/>
                  </a:lnTo>
                  <a:lnTo>
                    <a:pt x="249" y="346"/>
                  </a:lnTo>
                  <a:lnTo>
                    <a:pt x="95" y="452"/>
                  </a:lnTo>
                  <a:lnTo>
                    <a:pt x="154" y="279"/>
                  </a:lnTo>
                  <a:close/>
                </a:path>
              </a:pathLst>
            </a:custGeom>
            <a:solidFill>
              <a:schemeClr val="accent1"/>
            </a:solidFill>
            <a:ln w="57150" cap="flat" cmpd="sng">
              <a:solidFill>
                <a:schemeClr val="bg1"/>
              </a:solidFill>
              <a:prstDash val="solid"/>
              <a:miter/>
              <a:headEnd type="none" w="med" len="med"/>
              <a:tailEnd type="none" w="med" len="med"/>
            </a:ln>
          </p:spPr>
          <p:txBody>
            <a:bodyPr/>
            <a:lstStyle/>
            <a:p>
              <a:endParaRPr lang="zh-CN" altLang="en-US"/>
            </a:p>
          </p:txBody>
        </p:sp>
        <p:sp>
          <p:nvSpPr>
            <p:cNvPr id="18436" name="圆角矩形 73732"/>
            <p:cNvSpPr/>
            <p:nvPr/>
          </p:nvSpPr>
          <p:spPr>
            <a:xfrm>
              <a:off x="1354" y="1011"/>
              <a:ext cx="2093" cy="499"/>
            </a:xfrm>
            <a:prstGeom prst="roundRect">
              <a:avLst>
                <a:gd name="adj" fmla="val 16667"/>
              </a:avLst>
            </a:prstGeom>
            <a:solidFill>
              <a:schemeClr val="bg1"/>
            </a:solidFill>
            <a:ln w="28575" cap="flat" cmpd="sng">
              <a:solidFill>
                <a:schemeClr val="accent1"/>
              </a:solidFill>
              <a:prstDash val="solid"/>
              <a:round/>
              <a:headEnd type="none" w="med" len="med"/>
              <a:tailEnd type="none" w="med" len="med"/>
            </a:ln>
          </p:spPr>
          <p:txBody>
            <a:bodyPr anchor="ctr"/>
            <a:lstStyle/>
            <a:p>
              <a:pPr algn="ctr" eaLnBrk="0" hangingPunct="0"/>
              <a:r>
                <a:rPr lang="zh-CN" altLang="zh-CN" sz="2400" b="1" dirty="0">
                  <a:solidFill>
                    <a:srgbClr val="FF0000"/>
                  </a:solidFill>
                  <a:latin typeface="黑体" panose="02010609060101010101" pitchFamily="49" charset="-122"/>
                  <a:ea typeface="黑体" panose="02010609060101010101" pitchFamily="49" charset="-122"/>
                </a:rPr>
                <a:t>复习目标</a:t>
              </a:r>
            </a:p>
          </p:txBody>
        </p:sp>
      </p:grpSp>
      <p:sp>
        <p:nvSpPr>
          <p:cNvPr id="18437" name="文本框 1"/>
          <p:cNvSpPr txBox="1"/>
          <p:nvPr/>
        </p:nvSpPr>
        <p:spPr>
          <a:xfrm>
            <a:off x="638175" y="1463675"/>
            <a:ext cx="7867650" cy="3968750"/>
          </a:xfrm>
          <a:prstGeom prst="rect">
            <a:avLst/>
          </a:prstGeom>
          <a:noFill/>
          <a:ln w="9525">
            <a:noFill/>
          </a:ln>
        </p:spPr>
        <p:txBody>
          <a:bodyPr wrap="square" anchor="t">
            <a:spAutoFit/>
          </a:bodyPr>
          <a:lstStyle/>
          <a:p>
            <a:r>
              <a:rPr lang="en-US" altLang="zh-CN" sz="2800" b="1">
                <a:solidFill>
                  <a:srgbClr val="1F2DA8"/>
                </a:solidFill>
                <a:latin typeface="微软雅黑" panose="020B0503020204020204" charset="-122"/>
                <a:ea typeface="微软雅黑" panose="020B0503020204020204" charset="-122"/>
              </a:rPr>
              <a:t>1. </a:t>
            </a:r>
            <a:r>
              <a:rPr lang="zh-CN" altLang="en-US" sz="2800" b="1">
                <a:solidFill>
                  <a:srgbClr val="1F2DA8"/>
                </a:solidFill>
                <a:latin typeface="微软雅黑" panose="020B0503020204020204" charset="-122"/>
                <a:ea typeface="微软雅黑" panose="020B0503020204020204" charset="-122"/>
              </a:rPr>
              <a:t>构建知识体系，系统掌握本课的基础知识。</a:t>
            </a:r>
          </a:p>
          <a:p>
            <a:endParaRPr lang="en-US" altLang="zh-CN" sz="2800" b="1">
              <a:solidFill>
                <a:srgbClr val="1F2DA8"/>
              </a:solidFill>
              <a:latin typeface="微软雅黑" panose="020B0503020204020204" charset="-122"/>
              <a:ea typeface="微软雅黑" panose="020B0503020204020204" charset="-122"/>
            </a:endParaRPr>
          </a:p>
          <a:p>
            <a:r>
              <a:rPr lang="en-US" altLang="zh-CN" sz="2800" b="1">
                <a:solidFill>
                  <a:srgbClr val="1F2DA8"/>
                </a:solidFill>
                <a:latin typeface="微软雅黑" panose="020B0503020204020204" charset="-122"/>
                <a:ea typeface="微软雅黑" panose="020B0503020204020204" charset="-122"/>
              </a:rPr>
              <a:t>2. </a:t>
            </a:r>
            <a:r>
              <a:rPr lang="zh-CN" altLang="en-US" sz="2800" b="1">
                <a:solidFill>
                  <a:srgbClr val="1F2DA8"/>
                </a:solidFill>
                <a:latin typeface="微软雅黑" panose="020B0503020204020204" charset="-122"/>
                <a:ea typeface="微软雅黑" panose="020B0503020204020204" charset="-122"/>
              </a:rPr>
              <a:t>识记、巩固重点知识。</a:t>
            </a:r>
          </a:p>
          <a:p>
            <a:endParaRPr lang="en-US" altLang="zh-CN" sz="2800" b="1">
              <a:solidFill>
                <a:srgbClr val="1F2DA8"/>
              </a:solidFill>
              <a:latin typeface="微软雅黑" panose="020B0503020204020204" charset="-122"/>
              <a:ea typeface="微软雅黑" panose="020B0503020204020204" charset="-122"/>
            </a:endParaRPr>
          </a:p>
          <a:p>
            <a:r>
              <a:rPr lang="en-US" altLang="zh-CN" sz="2800" b="1">
                <a:solidFill>
                  <a:srgbClr val="1F2DA8"/>
                </a:solidFill>
                <a:latin typeface="微软雅黑" panose="020B0503020204020204" charset="-122"/>
                <a:ea typeface="微软雅黑" panose="020B0503020204020204" charset="-122"/>
              </a:rPr>
              <a:t>3. </a:t>
            </a:r>
            <a:r>
              <a:rPr lang="zh-CN" altLang="en-US" sz="2800" b="1">
                <a:solidFill>
                  <a:srgbClr val="1F2DA8"/>
                </a:solidFill>
                <a:latin typeface="微软雅黑" panose="020B0503020204020204" charset="-122"/>
                <a:ea typeface="微软雅黑" panose="020B0503020204020204" charset="-122"/>
              </a:rPr>
              <a:t>熟练掌握和灵活运用答题模板，提高答题的规范性和准确性。</a:t>
            </a:r>
          </a:p>
          <a:p>
            <a:endParaRPr lang="en-US" altLang="zh-CN" sz="2800" b="1">
              <a:solidFill>
                <a:srgbClr val="1F2DA8"/>
              </a:solidFill>
              <a:latin typeface="微软雅黑" panose="020B0503020204020204" charset="-122"/>
              <a:ea typeface="微软雅黑" panose="020B0503020204020204" charset="-122"/>
            </a:endParaRPr>
          </a:p>
          <a:p>
            <a:r>
              <a:rPr lang="en-US" altLang="zh-CN" sz="2800" b="1">
                <a:solidFill>
                  <a:srgbClr val="1F2DA8"/>
                </a:solidFill>
                <a:latin typeface="微软雅黑" panose="020B0503020204020204" charset="-122"/>
                <a:ea typeface="微软雅黑" panose="020B0503020204020204" charset="-122"/>
              </a:rPr>
              <a:t>4. </a:t>
            </a:r>
            <a:r>
              <a:rPr lang="zh-CN" altLang="en-US" sz="2800" b="1">
                <a:solidFill>
                  <a:srgbClr val="1F2DA8"/>
                </a:solidFill>
                <a:latin typeface="微软雅黑" panose="020B0503020204020204" charset="-122"/>
                <a:ea typeface="微软雅黑" panose="020B0503020204020204" charset="-122"/>
              </a:rPr>
              <a:t>提高政治认同、科学精神、公共参与学科核心素养。</a:t>
            </a: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p:cNvSpPr>
          <p:nvPr>
            <p:ph idx="1"/>
          </p:nvPr>
        </p:nvSpPr>
        <p:spPr>
          <a:xfrm>
            <a:off x="1501775" y="1957388"/>
            <a:ext cx="433388" cy="2049462"/>
          </a:xfrm>
          <a:gradFill rotWithShape="0">
            <a:gsLst>
              <a:gs pos="0">
                <a:schemeClr val="bg1"/>
              </a:gs>
              <a:gs pos="100000">
                <a:srgbClr val="CCFFFF"/>
              </a:gs>
            </a:gsLst>
            <a:path path="shape">
              <a:fillToRect l="50000" t="50000" r="50000" b="50000"/>
            </a:path>
            <a:tileRect/>
          </a:gradFill>
          <a:ln>
            <a:solidFill>
              <a:srgbClr val="FF0000"/>
            </a:solidFill>
            <a:miter/>
          </a:ln>
        </p:spPr>
        <p:txBody>
          <a:bodyPr vert="eaVert" wrap="square" lIns="68580" tIns="34290" rIns="68580" bIns="34290" anchor="t"/>
          <a:lstStyle/>
          <a:p>
            <a:pPr algn="ctr">
              <a:lnSpc>
                <a:spcPct val="90000"/>
              </a:lnSpc>
              <a:buNone/>
            </a:pPr>
            <a:r>
              <a:rPr lang="zh-CN" altLang="en-US" sz="2400" b="1" dirty="0">
                <a:solidFill>
                  <a:srgbClr val="C00000"/>
                </a:solidFill>
                <a:latin typeface="微软雅黑" panose="020B0503020204020204" charset="-122"/>
                <a:ea typeface="微软雅黑" panose="020B0503020204020204" charset="-122"/>
              </a:rPr>
              <a:t>人大代表</a:t>
            </a:r>
          </a:p>
        </p:txBody>
      </p:sp>
      <p:sp>
        <p:nvSpPr>
          <p:cNvPr id="19458" name="Text Box 3"/>
          <p:cNvSpPr txBox="1"/>
          <p:nvPr/>
        </p:nvSpPr>
        <p:spPr>
          <a:xfrm>
            <a:off x="207963" y="2517775"/>
            <a:ext cx="550862" cy="1079500"/>
          </a:xfrm>
          <a:prstGeom prst="rect">
            <a:avLst/>
          </a:prstGeom>
          <a:gradFill rotWithShape="0">
            <a:gsLst>
              <a:gs pos="0">
                <a:schemeClr val="bg1"/>
              </a:gs>
              <a:gs pos="100000">
                <a:srgbClr val="CCFFFF"/>
              </a:gs>
            </a:gsLst>
            <a:path path="shape">
              <a:fillToRect l="50000" t="50000" r="50000" b="50000"/>
            </a:path>
            <a:tileRect/>
          </a:gradFill>
          <a:ln w="9525" cap="flat" cmpd="sng">
            <a:solidFill>
              <a:srgbClr val="FF0000"/>
            </a:solidFill>
            <a:prstDash val="solid"/>
            <a:miter/>
            <a:headEnd type="none" w="med" len="med"/>
            <a:tailEnd type="none" w="med" len="med"/>
          </a:ln>
        </p:spPr>
        <p:txBody>
          <a:bodyPr vert="eaVert" wrap="square" anchor="t">
            <a:spAutoFit/>
          </a:bodyPr>
          <a:lstStyle/>
          <a:p>
            <a:pPr algn="ctr">
              <a:spcBef>
                <a:spcPct val="50000"/>
              </a:spcBef>
            </a:pPr>
            <a:r>
              <a:rPr lang="zh-CN" altLang="en-US" sz="2400" b="1" dirty="0">
                <a:solidFill>
                  <a:srgbClr val="FF0000"/>
                </a:solidFill>
                <a:latin typeface="微软雅黑" panose="020B0503020204020204" charset="-122"/>
                <a:ea typeface="微软雅黑" panose="020B0503020204020204" charset="-122"/>
              </a:rPr>
              <a:t>人民</a:t>
            </a:r>
          </a:p>
        </p:txBody>
      </p:sp>
      <p:sp>
        <p:nvSpPr>
          <p:cNvPr id="19459" name="Text Box 4"/>
          <p:cNvSpPr txBox="1"/>
          <p:nvPr/>
        </p:nvSpPr>
        <p:spPr>
          <a:xfrm>
            <a:off x="2746375" y="1746250"/>
            <a:ext cx="541338" cy="2160588"/>
          </a:xfrm>
          <a:prstGeom prst="rect">
            <a:avLst/>
          </a:prstGeom>
          <a:gradFill rotWithShape="0">
            <a:gsLst>
              <a:gs pos="0">
                <a:schemeClr val="bg1"/>
              </a:gs>
              <a:gs pos="100000">
                <a:srgbClr val="CCFBB9"/>
              </a:gs>
            </a:gsLst>
            <a:lin ang="5400000" scaled="1"/>
            <a:tileRect/>
          </a:gradFill>
          <a:ln w="9525" cap="flat" cmpd="sng">
            <a:solidFill>
              <a:schemeClr val="hlink"/>
            </a:solidFill>
            <a:prstDash val="solid"/>
            <a:miter/>
            <a:headEnd type="none" w="med" len="med"/>
            <a:tailEnd type="none" w="med" len="med"/>
          </a:ln>
        </p:spPr>
        <p:txBody>
          <a:bodyPr vert="eaVert" anchor="t"/>
          <a:lstStyle/>
          <a:p>
            <a:pPr algn="ctr">
              <a:spcBef>
                <a:spcPct val="50000"/>
              </a:spcBef>
            </a:pPr>
            <a:r>
              <a:rPr lang="zh-CN" altLang="en-US" sz="2400" b="1" dirty="0">
                <a:solidFill>
                  <a:srgbClr val="800000"/>
                </a:solidFill>
                <a:latin typeface="微软雅黑" panose="020B0503020204020204" charset="-122"/>
                <a:ea typeface="微软雅黑" panose="020B0503020204020204" charset="-122"/>
              </a:rPr>
              <a:t>人民代表大会</a:t>
            </a:r>
          </a:p>
        </p:txBody>
      </p:sp>
      <p:sp>
        <p:nvSpPr>
          <p:cNvPr id="19460" name="Text Box 5"/>
          <p:cNvSpPr txBox="1"/>
          <p:nvPr/>
        </p:nvSpPr>
        <p:spPr>
          <a:xfrm>
            <a:off x="3498850" y="2365375"/>
            <a:ext cx="2316163" cy="368300"/>
          </a:xfrm>
          <a:prstGeom prst="rect">
            <a:avLst/>
          </a:prstGeom>
          <a:gradFill rotWithShape="0">
            <a:gsLst>
              <a:gs pos="0">
                <a:srgbClr val="CCFBB9"/>
              </a:gs>
              <a:gs pos="50000">
                <a:schemeClr val="bg1"/>
              </a:gs>
              <a:gs pos="100000">
                <a:srgbClr val="CCFBB9"/>
              </a:gs>
            </a:gsLst>
            <a:lin ang="5400000" scaled="1"/>
            <a:tileRect/>
          </a:gradFill>
          <a:ln w="9525" cap="flat" cmpd="sng">
            <a:solidFill>
              <a:schemeClr val="hlink"/>
            </a:solidFill>
            <a:prstDash val="solid"/>
            <a:miter/>
            <a:headEnd type="none" w="med" len="med"/>
            <a:tailEnd type="none" w="med" len="med"/>
          </a:ln>
        </p:spPr>
        <p:txBody>
          <a:bodyPr anchor="t"/>
          <a:lstStyle/>
          <a:p>
            <a:pPr algn="ctr">
              <a:spcBef>
                <a:spcPct val="50000"/>
              </a:spcBef>
              <a:buSzTx/>
            </a:pPr>
            <a:r>
              <a:rPr lang="zh-CN" altLang="en-US" sz="1600" b="1">
                <a:solidFill>
                  <a:srgbClr val="0000FF"/>
                </a:solidFill>
                <a:latin typeface="微软雅黑" panose="020B0503020204020204" charset="-122"/>
                <a:ea typeface="微软雅黑" panose="020B0503020204020204" charset="-122"/>
              </a:rPr>
              <a:t>全国人大人民代表大会</a:t>
            </a:r>
          </a:p>
        </p:txBody>
      </p:sp>
      <p:sp>
        <p:nvSpPr>
          <p:cNvPr id="19461" name="Text Box 6"/>
          <p:cNvSpPr txBox="1"/>
          <p:nvPr/>
        </p:nvSpPr>
        <p:spPr>
          <a:xfrm>
            <a:off x="3679825" y="3057525"/>
            <a:ext cx="1630363" cy="350838"/>
          </a:xfrm>
          <a:prstGeom prst="rect">
            <a:avLst/>
          </a:prstGeom>
          <a:gradFill rotWithShape="0">
            <a:gsLst>
              <a:gs pos="0">
                <a:srgbClr val="CCFBB9"/>
              </a:gs>
              <a:gs pos="50000">
                <a:schemeClr val="bg1"/>
              </a:gs>
              <a:gs pos="100000">
                <a:srgbClr val="CCFBB9"/>
              </a:gs>
            </a:gsLst>
            <a:lin ang="5400000" scaled="1"/>
            <a:tileRect/>
          </a:gradFill>
          <a:ln w="9525" cap="flat" cmpd="sng">
            <a:solidFill>
              <a:schemeClr val="hlink"/>
            </a:solidFill>
            <a:prstDash val="solid"/>
            <a:miter/>
            <a:headEnd type="none" w="med" len="med"/>
            <a:tailEnd type="none" w="med" len="med"/>
          </a:ln>
        </p:spPr>
        <p:txBody>
          <a:bodyPr anchor="t"/>
          <a:lstStyle/>
          <a:p>
            <a:pPr algn="ctr">
              <a:spcBef>
                <a:spcPct val="50000"/>
              </a:spcBef>
              <a:buSzTx/>
            </a:pPr>
            <a:r>
              <a:rPr lang="zh-CN" altLang="en-US" sz="1600" b="1">
                <a:solidFill>
                  <a:srgbClr val="0000FF"/>
                </a:solidFill>
                <a:latin typeface="微软雅黑" panose="020B0503020204020204" charset="-122"/>
                <a:ea typeface="微软雅黑" panose="020B0503020204020204" charset="-122"/>
              </a:rPr>
              <a:t>地方各级人大</a:t>
            </a:r>
          </a:p>
        </p:txBody>
      </p:sp>
      <p:sp>
        <p:nvSpPr>
          <p:cNvPr id="19462" name="Text Box 7"/>
          <p:cNvSpPr txBox="1"/>
          <p:nvPr/>
        </p:nvSpPr>
        <p:spPr>
          <a:xfrm>
            <a:off x="3622675" y="1530350"/>
            <a:ext cx="1928813" cy="336550"/>
          </a:xfrm>
          <a:prstGeom prst="rect">
            <a:avLst/>
          </a:prstGeom>
          <a:gradFill rotWithShape="0">
            <a:gsLst>
              <a:gs pos="0">
                <a:srgbClr val="CCFBB9"/>
              </a:gs>
              <a:gs pos="50000">
                <a:schemeClr val="bg1"/>
              </a:gs>
              <a:gs pos="100000">
                <a:srgbClr val="CCFBB9"/>
              </a:gs>
            </a:gsLst>
            <a:lin ang="5400000" scaled="1"/>
            <a:tileRect/>
          </a:gradFill>
          <a:ln w="9525" cap="flat" cmpd="sng">
            <a:solidFill>
              <a:schemeClr val="tx1"/>
            </a:solidFill>
            <a:prstDash val="solid"/>
            <a:miter/>
            <a:headEnd type="none" w="med" len="med"/>
            <a:tailEnd type="none" w="med" len="med"/>
          </a:ln>
        </p:spPr>
        <p:txBody>
          <a:bodyPr wrap="square" anchor="t">
            <a:spAutoFit/>
          </a:bodyPr>
          <a:lstStyle/>
          <a:p>
            <a:pPr algn="ctr">
              <a:spcBef>
                <a:spcPct val="50000"/>
              </a:spcBef>
              <a:buSzTx/>
            </a:pPr>
            <a:r>
              <a:rPr lang="zh-CN" altLang="en-US" sz="1600" b="1">
                <a:solidFill>
                  <a:srgbClr val="0000FF"/>
                </a:solidFill>
                <a:latin typeface="微软雅黑" panose="020B0503020204020204" charset="-122"/>
                <a:ea typeface="微软雅黑" panose="020B0503020204020204" charset="-122"/>
              </a:rPr>
              <a:t>性质、地位、职权</a:t>
            </a:r>
          </a:p>
        </p:txBody>
      </p:sp>
      <p:sp>
        <p:nvSpPr>
          <p:cNvPr id="19463" name="AutoShape 8"/>
          <p:cNvSpPr/>
          <p:nvPr/>
        </p:nvSpPr>
        <p:spPr>
          <a:xfrm>
            <a:off x="822325" y="2824163"/>
            <a:ext cx="608013" cy="466725"/>
          </a:xfrm>
          <a:prstGeom prst="rightArrow">
            <a:avLst>
              <a:gd name="adj1" fmla="val 50000"/>
              <a:gd name="adj2" fmla="val 25071"/>
            </a:avLst>
          </a:prstGeom>
          <a:solidFill>
            <a:schemeClr val="accent1"/>
          </a:solidFill>
          <a:ln w="9525" cap="flat" cmpd="sng">
            <a:solidFill>
              <a:schemeClr val="tx1"/>
            </a:solidFill>
            <a:prstDash val="solid"/>
            <a:miter/>
            <a:headEnd type="none" w="med" len="med"/>
            <a:tailEnd type="none" w="med" len="med"/>
          </a:ln>
        </p:spPr>
        <p:txBody>
          <a:bodyPr wrap="none" anchor="ctr"/>
          <a:lstStyle/>
          <a:p>
            <a:endParaRPr lang="zh-CN" altLang="en-US" sz="100" dirty="0">
              <a:latin typeface="黑体" panose="02010609060101010101" pitchFamily="49" charset="-122"/>
              <a:ea typeface="黑体" panose="02010609060101010101" pitchFamily="49" charset="-122"/>
            </a:endParaRPr>
          </a:p>
        </p:txBody>
      </p:sp>
      <p:sp>
        <p:nvSpPr>
          <p:cNvPr id="19464" name="AutoShape 9"/>
          <p:cNvSpPr/>
          <p:nvPr/>
        </p:nvSpPr>
        <p:spPr>
          <a:xfrm>
            <a:off x="1987550" y="2789238"/>
            <a:ext cx="685800" cy="538162"/>
          </a:xfrm>
          <a:prstGeom prst="rightArrow">
            <a:avLst>
              <a:gd name="adj1" fmla="val 50000"/>
              <a:gd name="adj2" fmla="val 25079"/>
            </a:avLst>
          </a:prstGeom>
          <a:solidFill>
            <a:schemeClr val="accent1"/>
          </a:solidFill>
          <a:ln w="9525" cap="flat" cmpd="sng">
            <a:solidFill>
              <a:schemeClr val="tx1"/>
            </a:solidFill>
            <a:prstDash val="solid"/>
            <a:miter/>
            <a:headEnd type="none" w="med" len="med"/>
            <a:tailEnd type="none" w="med" len="med"/>
          </a:ln>
        </p:spPr>
        <p:txBody>
          <a:bodyPr wrap="none" anchor="ctr"/>
          <a:lstStyle/>
          <a:p>
            <a:endParaRPr lang="zh-CN" altLang="en-US" sz="100" dirty="0">
              <a:latin typeface="黑体" panose="02010609060101010101" pitchFamily="49" charset="-122"/>
              <a:ea typeface="黑体" panose="02010609060101010101" pitchFamily="49" charset="-122"/>
            </a:endParaRPr>
          </a:p>
        </p:txBody>
      </p:sp>
      <p:sp>
        <p:nvSpPr>
          <p:cNvPr id="19465" name="Line 12"/>
          <p:cNvSpPr/>
          <p:nvPr/>
        </p:nvSpPr>
        <p:spPr>
          <a:xfrm rot="-1440000">
            <a:off x="1666875" y="5051425"/>
            <a:ext cx="482600" cy="203200"/>
          </a:xfrm>
          <a:prstGeom prst="line">
            <a:avLst/>
          </a:prstGeom>
          <a:ln w="9525" cap="flat" cmpd="sng">
            <a:solidFill>
              <a:schemeClr val="tx1"/>
            </a:solidFill>
            <a:prstDash val="solid"/>
            <a:round/>
            <a:headEnd type="none" w="med" len="med"/>
            <a:tailEnd type="none" w="med" len="med"/>
          </a:ln>
        </p:spPr>
      </p:sp>
      <p:sp>
        <p:nvSpPr>
          <p:cNvPr id="19466" name="Text Box 14"/>
          <p:cNvSpPr txBox="1"/>
          <p:nvPr/>
        </p:nvSpPr>
        <p:spPr>
          <a:xfrm>
            <a:off x="2132013" y="4395788"/>
            <a:ext cx="2286000" cy="338137"/>
          </a:xfrm>
          <a:prstGeom prst="rect">
            <a:avLst/>
          </a:prstGeom>
          <a:gradFill rotWithShape="0">
            <a:gsLst>
              <a:gs pos="0">
                <a:schemeClr val="bg1"/>
              </a:gs>
              <a:gs pos="100000">
                <a:srgbClr val="CCFFFF"/>
              </a:gs>
            </a:gsLst>
            <a:path path="shape">
              <a:fillToRect l="50000" t="50000" r="50000" b="50000"/>
            </a:path>
            <a:tileRect/>
          </a:gradFill>
          <a:ln w="9525" cap="flat" cmpd="sng">
            <a:solidFill>
              <a:srgbClr val="FF0000"/>
            </a:solidFill>
            <a:prstDash val="solid"/>
            <a:miter/>
            <a:headEnd type="none" w="med" len="med"/>
            <a:tailEnd type="none" w="med" len="med"/>
          </a:ln>
        </p:spPr>
        <p:txBody>
          <a:bodyPr wrap="square" anchor="t">
            <a:spAutoFit/>
          </a:bodyPr>
          <a:lstStyle/>
          <a:p>
            <a:pPr>
              <a:spcBef>
                <a:spcPct val="50000"/>
              </a:spcBef>
            </a:pPr>
            <a:r>
              <a:rPr lang="zh-CN" altLang="en-US" sz="1600" b="1" dirty="0">
                <a:solidFill>
                  <a:srgbClr val="6600CC"/>
                </a:solidFill>
                <a:latin typeface="微软雅黑" panose="020B0503020204020204" charset="-122"/>
                <a:ea typeface="微软雅黑" panose="020B0503020204020204" charset="-122"/>
              </a:rPr>
              <a:t>法律地位、产生、任期</a:t>
            </a:r>
          </a:p>
        </p:txBody>
      </p:sp>
      <p:sp>
        <p:nvSpPr>
          <p:cNvPr id="19467" name="Text Box 15"/>
          <p:cNvSpPr txBox="1"/>
          <p:nvPr/>
        </p:nvSpPr>
        <p:spPr>
          <a:xfrm>
            <a:off x="2132013" y="4981575"/>
            <a:ext cx="1314450" cy="336550"/>
          </a:xfrm>
          <a:prstGeom prst="rect">
            <a:avLst/>
          </a:prstGeom>
          <a:gradFill rotWithShape="0">
            <a:gsLst>
              <a:gs pos="0">
                <a:schemeClr val="bg1"/>
              </a:gs>
              <a:gs pos="100000">
                <a:srgbClr val="CCFFFF"/>
              </a:gs>
            </a:gsLst>
            <a:path path="shape">
              <a:fillToRect l="50000" t="50000" r="50000" b="50000"/>
            </a:path>
            <a:tileRect/>
          </a:gradFill>
          <a:ln w="9525" cap="flat" cmpd="sng">
            <a:solidFill>
              <a:srgbClr val="FF0000"/>
            </a:solidFill>
            <a:prstDash val="solid"/>
            <a:miter/>
            <a:headEnd type="none" w="med" len="med"/>
            <a:tailEnd type="none" w="med" len="med"/>
          </a:ln>
        </p:spPr>
        <p:txBody>
          <a:bodyPr wrap="square" anchor="t">
            <a:spAutoFit/>
          </a:bodyPr>
          <a:lstStyle/>
          <a:p>
            <a:pPr algn="ctr">
              <a:spcBef>
                <a:spcPct val="50000"/>
              </a:spcBef>
            </a:pPr>
            <a:r>
              <a:rPr lang="zh-CN" altLang="en-US" sz="1600" b="1" dirty="0">
                <a:solidFill>
                  <a:srgbClr val="6600CC"/>
                </a:solidFill>
                <a:latin typeface="微软雅黑" panose="020B0503020204020204" charset="-122"/>
                <a:ea typeface="微软雅黑" panose="020B0503020204020204" charset="-122"/>
              </a:rPr>
              <a:t>职责</a:t>
            </a:r>
            <a:r>
              <a:rPr lang="zh-CN" altLang="en-US" sz="1600" b="1" dirty="0">
                <a:solidFill>
                  <a:srgbClr val="FF0000"/>
                </a:solidFill>
                <a:latin typeface="微软雅黑" panose="020B0503020204020204" charset="-122"/>
                <a:ea typeface="微软雅黑" panose="020B0503020204020204" charset="-122"/>
              </a:rPr>
              <a:t>（义务）</a:t>
            </a:r>
          </a:p>
        </p:txBody>
      </p:sp>
      <p:sp>
        <p:nvSpPr>
          <p:cNvPr id="19468" name="Line 16"/>
          <p:cNvSpPr/>
          <p:nvPr/>
        </p:nvSpPr>
        <p:spPr>
          <a:xfrm>
            <a:off x="1646238" y="4568825"/>
            <a:ext cx="485775" cy="0"/>
          </a:xfrm>
          <a:prstGeom prst="line">
            <a:avLst/>
          </a:prstGeom>
          <a:ln w="9525" cap="flat" cmpd="sng">
            <a:solidFill>
              <a:schemeClr val="tx1"/>
            </a:solidFill>
            <a:prstDash val="solid"/>
            <a:round/>
            <a:headEnd type="none" w="med" len="med"/>
            <a:tailEnd type="none" w="med" len="med"/>
          </a:ln>
        </p:spPr>
      </p:sp>
      <p:sp>
        <p:nvSpPr>
          <p:cNvPr id="19469" name="Line 17"/>
          <p:cNvSpPr/>
          <p:nvPr/>
        </p:nvSpPr>
        <p:spPr>
          <a:xfrm>
            <a:off x="1646238" y="4006850"/>
            <a:ext cx="9525" cy="1790700"/>
          </a:xfrm>
          <a:prstGeom prst="line">
            <a:avLst/>
          </a:prstGeom>
          <a:ln w="9525" cap="flat" cmpd="sng">
            <a:solidFill>
              <a:schemeClr val="tx1"/>
            </a:solidFill>
            <a:prstDash val="solid"/>
            <a:round/>
            <a:headEnd type="none" w="med" len="med"/>
            <a:tailEnd type="none" w="med" len="med"/>
          </a:ln>
        </p:spPr>
      </p:sp>
      <p:sp>
        <p:nvSpPr>
          <p:cNvPr id="19470" name="Line 18"/>
          <p:cNvSpPr/>
          <p:nvPr/>
        </p:nvSpPr>
        <p:spPr>
          <a:xfrm rot="1800000" flipV="1">
            <a:off x="1693863" y="5656263"/>
            <a:ext cx="481012" cy="277812"/>
          </a:xfrm>
          <a:prstGeom prst="line">
            <a:avLst/>
          </a:prstGeom>
          <a:ln w="9525" cap="flat" cmpd="sng">
            <a:solidFill>
              <a:schemeClr val="tx1"/>
            </a:solidFill>
            <a:prstDash val="solid"/>
            <a:round/>
            <a:headEnd type="none" w="med" len="med"/>
            <a:tailEnd type="none" w="med" len="med"/>
          </a:ln>
        </p:spPr>
      </p:sp>
      <p:sp>
        <p:nvSpPr>
          <p:cNvPr id="19471" name="Text Box 19"/>
          <p:cNvSpPr txBox="1"/>
          <p:nvPr/>
        </p:nvSpPr>
        <p:spPr>
          <a:xfrm>
            <a:off x="2132013" y="5622925"/>
            <a:ext cx="1463675" cy="338138"/>
          </a:xfrm>
          <a:prstGeom prst="rect">
            <a:avLst/>
          </a:prstGeom>
          <a:gradFill rotWithShape="0">
            <a:gsLst>
              <a:gs pos="0">
                <a:schemeClr val="bg1"/>
              </a:gs>
              <a:gs pos="100000">
                <a:srgbClr val="CCFFFF"/>
              </a:gs>
            </a:gsLst>
            <a:path path="shape">
              <a:fillToRect l="50000" t="50000" r="50000" b="50000"/>
            </a:path>
            <a:tileRect/>
          </a:gradFill>
          <a:ln w="9525" cap="flat" cmpd="sng">
            <a:solidFill>
              <a:srgbClr val="FF0000"/>
            </a:solidFill>
            <a:prstDash val="solid"/>
            <a:miter/>
            <a:headEnd type="none" w="med" len="med"/>
            <a:tailEnd type="none" w="med" len="med"/>
          </a:ln>
        </p:spPr>
        <p:txBody>
          <a:bodyPr wrap="square" anchor="t">
            <a:spAutoFit/>
          </a:bodyPr>
          <a:lstStyle/>
          <a:p>
            <a:pPr algn="ctr">
              <a:spcBef>
                <a:spcPct val="50000"/>
              </a:spcBef>
            </a:pPr>
            <a:r>
              <a:rPr lang="zh-CN" altLang="en-US" sz="1600" b="1" dirty="0">
                <a:solidFill>
                  <a:srgbClr val="6600CC"/>
                </a:solidFill>
                <a:latin typeface="微软雅黑" panose="020B0503020204020204" charset="-122"/>
                <a:ea typeface="微软雅黑" panose="020B0503020204020204" charset="-122"/>
              </a:rPr>
              <a:t>职权</a:t>
            </a:r>
            <a:r>
              <a:rPr lang="zh-CN" altLang="en-US" sz="1600" b="1" dirty="0">
                <a:solidFill>
                  <a:srgbClr val="FF0000"/>
                </a:solidFill>
                <a:latin typeface="微软雅黑" panose="020B0503020204020204" charset="-122"/>
                <a:ea typeface="微软雅黑" panose="020B0503020204020204" charset="-122"/>
              </a:rPr>
              <a:t>（权利）</a:t>
            </a:r>
          </a:p>
        </p:txBody>
      </p:sp>
      <p:sp>
        <p:nvSpPr>
          <p:cNvPr id="19472" name="Text Box 12"/>
          <p:cNvSpPr txBox="1"/>
          <p:nvPr/>
        </p:nvSpPr>
        <p:spPr>
          <a:xfrm>
            <a:off x="6656388" y="2308225"/>
            <a:ext cx="2260600" cy="2554288"/>
          </a:xfrm>
          <a:prstGeom prst="rect">
            <a:avLst/>
          </a:prstGeom>
          <a:noFill/>
          <a:ln w="9525">
            <a:noFill/>
          </a:ln>
        </p:spPr>
        <p:txBody>
          <a:bodyPr wrap="square" anchor="t">
            <a:spAutoFit/>
          </a:bodyPr>
          <a:lstStyle/>
          <a:p>
            <a:r>
              <a:rPr lang="en-US" altLang="zh-CN" sz="3200" b="1">
                <a:solidFill>
                  <a:srgbClr val="FF00FF"/>
                </a:solidFill>
                <a:latin typeface="微软雅黑" panose="020B0503020204020204" charset="-122"/>
                <a:ea typeface="微软雅黑" panose="020B0503020204020204" charset="-122"/>
              </a:rPr>
              <a:t>1</a:t>
            </a:r>
            <a:r>
              <a:rPr lang="zh-CN" altLang="en-US" sz="3200" b="1">
                <a:solidFill>
                  <a:srgbClr val="FF00FF"/>
                </a:solidFill>
                <a:latin typeface="微软雅黑" panose="020B0503020204020204" charset="-122"/>
                <a:ea typeface="微软雅黑" panose="020B0503020204020204" charset="-122"/>
              </a:rPr>
              <a:t>、</a:t>
            </a:r>
            <a:r>
              <a:rPr lang="zh-CN" altLang="en-US" sz="3200" b="1" dirty="0">
                <a:solidFill>
                  <a:srgbClr val="FF00FF"/>
                </a:solidFill>
                <a:latin typeface="微软雅黑" panose="020B0503020204020204" charset="-122"/>
                <a:ea typeface="微软雅黑" panose="020B0503020204020204" charset="-122"/>
                <a:sym typeface="宋体" panose="02010600030101010101" pitchFamily="2" charset="-122"/>
              </a:rPr>
              <a:t>是什么</a:t>
            </a:r>
          </a:p>
          <a:p>
            <a:endParaRPr lang="en-US" altLang="zh-CN" sz="3200" b="1" dirty="0">
              <a:solidFill>
                <a:srgbClr val="FF00FF"/>
              </a:solidFill>
              <a:latin typeface="微软雅黑" panose="020B0503020204020204" charset="-122"/>
              <a:ea typeface="微软雅黑" panose="020B0503020204020204" charset="-122"/>
            </a:endParaRPr>
          </a:p>
          <a:p>
            <a:r>
              <a:rPr lang="en-US" altLang="zh-CN" sz="3200" b="1" dirty="0">
                <a:solidFill>
                  <a:srgbClr val="FF00FF"/>
                </a:solidFill>
                <a:latin typeface="微软雅黑" panose="020B0503020204020204" charset="-122"/>
                <a:ea typeface="微软雅黑" panose="020B0503020204020204" charset="-122"/>
              </a:rPr>
              <a:t>2</a:t>
            </a:r>
            <a:r>
              <a:rPr lang="zh-CN" altLang="en-US" sz="3200" b="1" dirty="0">
                <a:solidFill>
                  <a:srgbClr val="FF00FF"/>
                </a:solidFill>
                <a:latin typeface="微软雅黑" panose="020B0503020204020204" charset="-122"/>
                <a:ea typeface="微软雅黑" panose="020B0503020204020204" charset="-122"/>
              </a:rPr>
              <a:t>、</a:t>
            </a:r>
            <a:r>
              <a:rPr lang="zh-CN" altLang="en-US" sz="3200" b="1" dirty="0">
                <a:solidFill>
                  <a:srgbClr val="FF00FF"/>
                </a:solidFill>
                <a:latin typeface="微软雅黑" panose="020B0503020204020204" charset="-122"/>
                <a:ea typeface="微软雅黑" panose="020B0503020204020204" charset="-122"/>
                <a:sym typeface="宋体" panose="02010600030101010101" pitchFamily="2" charset="-122"/>
              </a:rPr>
              <a:t>为什么</a:t>
            </a:r>
          </a:p>
          <a:p>
            <a:endParaRPr lang="en-US" altLang="zh-CN" sz="3200" b="1" dirty="0">
              <a:solidFill>
                <a:srgbClr val="FF00FF"/>
              </a:solidFill>
              <a:latin typeface="微软雅黑" panose="020B0503020204020204" charset="-122"/>
              <a:ea typeface="微软雅黑" panose="020B0503020204020204" charset="-122"/>
            </a:endParaRPr>
          </a:p>
          <a:p>
            <a:r>
              <a:rPr lang="en-US" altLang="zh-CN" sz="3200" b="1" dirty="0">
                <a:solidFill>
                  <a:srgbClr val="FF00FF"/>
                </a:solidFill>
                <a:latin typeface="微软雅黑" panose="020B0503020204020204" charset="-122"/>
                <a:ea typeface="微软雅黑" panose="020B0503020204020204" charset="-122"/>
              </a:rPr>
              <a:t>3</a:t>
            </a:r>
            <a:r>
              <a:rPr lang="zh-CN" altLang="en-US" sz="3200" b="1" dirty="0">
                <a:solidFill>
                  <a:srgbClr val="FF00FF"/>
                </a:solidFill>
                <a:latin typeface="微软雅黑" panose="020B0503020204020204" charset="-122"/>
                <a:ea typeface="微软雅黑" panose="020B0503020204020204" charset="-122"/>
              </a:rPr>
              <a:t>、怎么做</a:t>
            </a:r>
            <a:endParaRPr lang="en-US" altLang="zh-CN" sz="3200" b="1" dirty="0">
              <a:solidFill>
                <a:srgbClr val="FF00FF"/>
              </a:solidFill>
              <a:latin typeface="微软雅黑" panose="020B0503020204020204" charset="-122"/>
              <a:ea typeface="微软雅黑" panose="020B0503020204020204" charset="-122"/>
              <a:sym typeface="宋体" panose="02010600030101010101" pitchFamily="2" charset="-122"/>
            </a:endParaRPr>
          </a:p>
        </p:txBody>
      </p:sp>
      <p:sp>
        <p:nvSpPr>
          <p:cNvPr id="36867" name="AutoShape 3"/>
          <p:cNvSpPr/>
          <p:nvPr/>
        </p:nvSpPr>
        <p:spPr>
          <a:xfrm>
            <a:off x="6553200" y="2662238"/>
            <a:ext cx="103188" cy="1895475"/>
          </a:xfrm>
          <a:prstGeom prst="leftBrace">
            <a:avLst>
              <a:gd name="adj1" fmla="val 118647"/>
              <a:gd name="adj2" fmla="val 50000"/>
            </a:avLst>
          </a:prstGeom>
          <a:noFill/>
          <a:ln w="38100" cap="flat" cmpd="sng">
            <a:solidFill>
              <a:schemeClr val="tx1"/>
            </a:solidFill>
            <a:prstDash val="solid"/>
            <a:headEnd type="none" w="med" len="med"/>
            <a:tailEnd type="none" w="med" len="med"/>
          </a:ln>
        </p:spPr>
        <p:txBody>
          <a:bodyPr wrap="none" anchor="ctr"/>
          <a:lstStyle>
            <a:lvl1pPr marL="342900" lvl="0" indent="-342900" algn="l" defTabSz="914400" rtl="0" eaLnBrk="0" fontAlgn="base" latinLnBrk="0" hangingPunct="0">
              <a:lnSpc>
                <a:spcPct val="100000"/>
              </a:lnSpc>
              <a:spcBef>
                <a:spcPct val="20000"/>
              </a:spcBef>
              <a:spcAft>
                <a:spcPct val="0"/>
              </a:spcAft>
              <a:buChar char="•"/>
              <a:defRPr sz="32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5pPr>
          </a:lstStyle>
          <a:p>
            <a:pPr marL="0" lvl="0" indent="0" eaLnBrk="1" fontAlgn="base" hangingPunct="1">
              <a:spcBef>
                <a:spcPct val="0"/>
              </a:spcBef>
              <a:buNone/>
            </a:pPr>
            <a:endParaRPr lang="zh-CN" altLang="en-US" sz="1350" strike="noStrike" noProof="1">
              <a:solidFill>
                <a:srgbClr val="000000"/>
              </a:solidFill>
            </a:endParaRPr>
          </a:p>
        </p:txBody>
      </p:sp>
      <p:sp>
        <p:nvSpPr>
          <p:cNvPr id="19474" name="Text Box 4"/>
          <p:cNvSpPr txBox="1"/>
          <p:nvPr/>
        </p:nvSpPr>
        <p:spPr>
          <a:xfrm>
            <a:off x="5956300" y="1957388"/>
            <a:ext cx="474663" cy="3173412"/>
          </a:xfrm>
          <a:prstGeom prst="rect">
            <a:avLst/>
          </a:prstGeom>
          <a:gradFill rotWithShape="0">
            <a:gsLst>
              <a:gs pos="0">
                <a:schemeClr val="bg1"/>
              </a:gs>
              <a:gs pos="100000">
                <a:srgbClr val="CCFBB9"/>
              </a:gs>
            </a:gsLst>
            <a:lin ang="5400000" scaled="1"/>
            <a:tileRect/>
          </a:gradFill>
          <a:ln w="9525" cap="flat" cmpd="sng">
            <a:solidFill>
              <a:schemeClr val="hlink"/>
            </a:solidFill>
            <a:prstDash val="solid"/>
            <a:miter/>
            <a:headEnd type="none" w="med" len="med"/>
            <a:tailEnd type="none" w="med" len="med"/>
          </a:ln>
        </p:spPr>
        <p:txBody>
          <a:bodyPr vert="eaVert" anchor="t"/>
          <a:lstStyle/>
          <a:p>
            <a:pPr algn="ctr">
              <a:spcBef>
                <a:spcPct val="50000"/>
              </a:spcBef>
            </a:pPr>
            <a:r>
              <a:rPr lang="zh-CN" altLang="en-US" sz="2800" b="1" dirty="0">
                <a:solidFill>
                  <a:srgbClr val="800000"/>
                </a:solidFill>
                <a:latin typeface="Tahoma" panose="020B0604030504040204" pitchFamily="34" charset="0"/>
                <a:ea typeface="黑体" panose="02010609060101010101" pitchFamily="49" charset="-122"/>
              </a:rPr>
              <a:t>人民代表大会制度</a:t>
            </a:r>
          </a:p>
        </p:txBody>
      </p:sp>
      <p:sp>
        <p:nvSpPr>
          <p:cNvPr id="19475" name="AutoShape 9"/>
          <p:cNvSpPr/>
          <p:nvPr/>
        </p:nvSpPr>
        <p:spPr>
          <a:xfrm>
            <a:off x="3343275" y="3408363"/>
            <a:ext cx="2487613" cy="598487"/>
          </a:xfrm>
          <a:prstGeom prst="rightArrow">
            <a:avLst>
              <a:gd name="adj1" fmla="val 50000"/>
              <a:gd name="adj2" fmla="val 25035"/>
            </a:avLst>
          </a:prstGeom>
          <a:solidFill>
            <a:schemeClr val="accent1"/>
          </a:solidFill>
          <a:ln w="9525" cap="flat" cmpd="sng">
            <a:solidFill>
              <a:schemeClr val="tx1"/>
            </a:solidFill>
            <a:prstDash val="solid"/>
            <a:miter/>
            <a:headEnd type="none" w="med" len="med"/>
            <a:tailEnd type="none" w="med" len="med"/>
          </a:ln>
        </p:spPr>
        <p:txBody>
          <a:bodyPr wrap="none" anchor="ctr"/>
          <a:lstStyle/>
          <a:p>
            <a:endParaRPr lang="zh-CN" altLang="en-US" sz="100" dirty="0">
              <a:latin typeface="黑体" panose="02010609060101010101" pitchFamily="49" charset="-122"/>
              <a:ea typeface="黑体" panose="02010609060101010101" pitchFamily="49" charset="-122"/>
            </a:endParaRPr>
          </a:p>
        </p:txBody>
      </p:sp>
      <p:grpSp>
        <p:nvGrpSpPr>
          <p:cNvPr id="19476" name="组合 73729"/>
          <p:cNvGrpSpPr/>
          <p:nvPr/>
        </p:nvGrpSpPr>
        <p:grpSpPr>
          <a:xfrm>
            <a:off x="2673350" y="279400"/>
            <a:ext cx="2717800" cy="444500"/>
            <a:chOff x="566" y="935"/>
            <a:chExt cx="3357" cy="590"/>
          </a:xfrm>
        </p:grpSpPr>
        <p:sp>
          <p:nvSpPr>
            <p:cNvPr id="19477" name="圆角矩形 73730"/>
            <p:cNvSpPr/>
            <p:nvPr/>
          </p:nvSpPr>
          <p:spPr>
            <a:xfrm>
              <a:off x="566" y="935"/>
              <a:ext cx="3357" cy="590"/>
            </a:xfrm>
            <a:prstGeom prst="roundRect">
              <a:avLst>
                <a:gd name="adj" fmla="val 16667"/>
              </a:avLst>
            </a:prstGeom>
            <a:solidFill>
              <a:srgbClr val="FF00FF"/>
            </a:solidFill>
            <a:ln w="9525" cap="flat" cmpd="sng">
              <a:solidFill>
                <a:schemeClr val="tx1"/>
              </a:solidFill>
              <a:prstDash val="solid"/>
              <a:round/>
              <a:headEnd type="none" w="med" len="med"/>
              <a:tailEnd type="none" w="med" len="med"/>
            </a:ln>
          </p:spPr>
          <p:txBody>
            <a:bodyPr anchor="t"/>
            <a:lstStyle/>
            <a:p>
              <a:pPr eaLnBrk="0" hangingPunct="0"/>
              <a:endParaRPr lang="zh-CN" altLang="en-US" dirty="0">
                <a:latin typeface="Arial" panose="020B0604020202020204" pitchFamily="34" charset="0"/>
                <a:ea typeface="宋体" panose="02010600030101010101" pitchFamily="2" charset="-122"/>
              </a:endParaRPr>
            </a:p>
          </p:txBody>
        </p:sp>
        <p:sp>
          <p:nvSpPr>
            <p:cNvPr id="19478" name="五角星 73731"/>
            <p:cNvSpPr/>
            <p:nvPr/>
          </p:nvSpPr>
          <p:spPr>
            <a:xfrm>
              <a:off x="657" y="981"/>
              <a:ext cx="499" cy="453"/>
            </a:xfrm>
            <a:custGeom>
              <a:avLst/>
              <a:gdLst/>
              <a:ahLst/>
              <a:cxnLst>
                <a:cxn ang="0">
                  <a:pos x="0" y="173"/>
                </a:cxn>
                <a:cxn ang="0">
                  <a:pos x="190" y="173"/>
                </a:cxn>
                <a:cxn ang="0">
                  <a:pos x="249" y="0"/>
                </a:cxn>
                <a:cxn ang="0">
                  <a:pos x="308" y="173"/>
                </a:cxn>
                <a:cxn ang="0">
                  <a:pos x="498" y="173"/>
                </a:cxn>
                <a:cxn ang="0">
                  <a:pos x="344" y="279"/>
                </a:cxn>
                <a:cxn ang="0">
                  <a:pos x="403" y="452"/>
                </a:cxn>
                <a:cxn ang="0">
                  <a:pos x="249" y="346"/>
                </a:cxn>
                <a:cxn ang="0">
                  <a:pos x="95" y="452"/>
                </a:cxn>
                <a:cxn ang="0">
                  <a:pos x="154" y="279"/>
                </a:cxn>
              </a:cxnLst>
              <a:rect l="0" t="0" r="0" b="0"/>
              <a:pathLst>
                <a:path w="499" h="453">
                  <a:moveTo>
                    <a:pt x="0" y="173"/>
                  </a:moveTo>
                  <a:lnTo>
                    <a:pt x="190" y="173"/>
                  </a:lnTo>
                  <a:lnTo>
                    <a:pt x="249" y="0"/>
                  </a:lnTo>
                  <a:lnTo>
                    <a:pt x="308" y="173"/>
                  </a:lnTo>
                  <a:lnTo>
                    <a:pt x="498" y="173"/>
                  </a:lnTo>
                  <a:lnTo>
                    <a:pt x="344" y="279"/>
                  </a:lnTo>
                  <a:lnTo>
                    <a:pt x="403" y="452"/>
                  </a:lnTo>
                  <a:lnTo>
                    <a:pt x="249" y="346"/>
                  </a:lnTo>
                  <a:lnTo>
                    <a:pt x="95" y="452"/>
                  </a:lnTo>
                  <a:lnTo>
                    <a:pt x="154" y="279"/>
                  </a:lnTo>
                  <a:close/>
                </a:path>
              </a:pathLst>
            </a:custGeom>
            <a:solidFill>
              <a:schemeClr val="accent1"/>
            </a:solidFill>
            <a:ln w="57150" cap="flat" cmpd="sng">
              <a:solidFill>
                <a:schemeClr val="bg1"/>
              </a:solidFill>
              <a:prstDash val="solid"/>
              <a:miter/>
              <a:headEnd type="none" w="med" len="med"/>
              <a:tailEnd type="none" w="med" len="med"/>
            </a:ln>
          </p:spPr>
          <p:txBody>
            <a:bodyPr/>
            <a:lstStyle/>
            <a:p>
              <a:endParaRPr lang="zh-CN" altLang="en-US"/>
            </a:p>
          </p:txBody>
        </p:sp>
        <p:sp>
          <p:nvSpPr>
            <p:cNvPr id="19479" name="圆角矩形 73732"/>
            <p:cNvSpPr/>
            <p:nvPr/>
          </p:nvSpPr>
          <p:spPr>
            <a:xfrm>
              <a:off x="1233" y="981"/>
              <a:ext cx="2366" cy="499"/>
            </a:xfrm>
            <a:prstGeom prst="roundRect">
              <a:avLst>
                <a:gd name="adj" fmla="val 16667"/>
              </a:avLst>
            </a:prstGeom>
            <a:solidFill>
              <a:schemeClr val="bg1"/>
            </a:solidFill>
            <a:ln w="28575" cap="flat" cmpd="sng">
              <a:solidFill>
                <a:schemeClr val="accent1"/>
              </a:solidFill>
              <a:prstDash val="solid"/>
              <a:round/>
              <a:headEnd type="none" w="med" len="med"/>
              <a:tailEnd type="none" w="med" len="med"/>
            </a:ln>
          </p:spPr>
          <p:txBody>
            <a:bodyPr anchor="ctr"/>
            <a:lstStyle/>
            <a:p>
              <a:pPr algn="ctr" eaLnBrk="0" hangingPunct="0"/>
              <a:r>
                <a:rPr lang="zh-CN" altLang="en-US" sz="2000" b="1" dirty="0">
                  <a:solidFill>
                    <a:srgbClr val="FF0000"/>
                  </a:solidFill>
                  <a:latin typeface="黑体" panose="02010609060101010101" pitchFamily="49" charset="-122"/>
                  <a:ea typeface="黑体" panose="02010609060101010101" pitchFamily="49" charset="-122"/>
                </a:rPr>
                <a:t>构建知识体系</a:t>
              </a:r>
            </a:p>
          </p:txBody>
        </p:sp>
      </p:grpSp>
      <p:sp>
        <p:nvSpPr>
          <p:cNvPr id="2" name="AutoShape 3"/>
          <p:cNvSpPr/>
          <p:nvPr/>
        </p:nvSpPr>
        <p:spPr>
          <a:xfrm>
            <a:off x="3355975" y="1720850"/>
            <a:ext cx="171450" cy="1606550"/>
          </a:xfrm>
          <a:prstGeom prst="leftBrace">
            <a:avLst>
              <a:gd name="adj1" fmla="val 118647"/>
              <a:gd name="adj2" fmla="val 50000"/>
            </a:avLst>
          </a:prstGeom>
          <a:noFill/>
          <a:ln w="38100" cap="flat" cmpd="sng">
            <a:solidFill>
              <a:schemeClr val="tx1"/>
            </a:solidFill>
            <a:prstDash val="solid"/>
            <a:headEnd type="none" w="med" len="med"/>
            <a:tailEnd type="none" w="med" len="med"/>
          </a:ln>
        </p:spPr>
        <p:txBody>
          <a:bodyPr wrap="none" anchor="ctr"/>
          <a:lstStyle>
            <a:lvl1pPr marL="342900" lvl="0" indent="-342900" algn="l" defTabSz="914400" rtl="0" eaLnBrk="0" fontAlgn="base" latinLnBrk="0" hangingPunct="0">
              <a:lnSpc>
                <a:spcPct val="100000"/>
              </a:lnSpc>
              <a:spcBef>
                <a:spcPct val="20000"/>
              </a:spcBef>
              <a:spcAft>
                <a:spcPct val="0"/>
              </a:spcAft>
              <a:buChar char="•"/>
              <a:defRPr sz="32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0" fontAlgn="base" latinLnBrk="0" hangingPunct="0">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0" fontAlgn="base" latinLnBrk="0" hangingPunct="0">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0" fontAlgn="base" latinLnBrk="0" hangingPunct="0">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0" fontAlgn="base" latinLnBrk="0" hangingPunct="0">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5pPr>
          </a:lstStyle>
          <a:p>
            <a:pPr marL="0" lvl="0" indent="0" eaLnBrk="1" fontAlgn="base" hangingPunct="1">
              <a:spcBef>
                <a:spcPct val="0"/>
              </a:spcBef>
              <a:buNone/>
            </a:pPr>
            <a:endParaRPr lang="zh-CN" altLang="en-US" sz="1350" strike="noStrike" noProof="1">
              <a:solidFill>
                <a:srgbClr val="000000"/>
              </a:solidFill>
            </a:endParaRPr>
          </a:p>
        </p:txBody>
      </p:sp>
      <p:sp>
        <p:nvSpPr>
          <p:cNvPr id="19481" name="文本框 5"/>
          <p:cNvSpPr txBox="1"/>
          <p:nvPr/>
        </p:nvSpPr>
        <p:spPr>
          <a:xfrm>
            <a:off x="3690938" y="3524250"/>
            <a:ext cx="1828800" cy="368300"/>
          </a:xfrm>
          <a:prstGeom prst="rect">
            <a:avLst/>
          </a:prstGeom>
          <a:noFill/>
          <a:ln w="9525">
            <a:noFill/>
          </a:ln>
        </p:spPr>
        <p:txBody>
          <a:bodyPr wrap="square" anchor="t">
            <a:spAutoFit/>
          </a:bodyPr>
          <a:lstStyle/>
          <a:p>
            <a:r>
              <a:rPr lang="zh-CN" altLang="en-US" b="1" dirty="0">
                <a:solidFill>
                  <a:srgbClr val="FF0000"/>
                </a:solidFill>
                <a:latin typeface="Tahoma" panose="020B0604030504040204" pitchFamily="34" charset="0"/>
                <a:ea typeface="黑体" panose="02010609060101010101" pitchFamily="49" charset="-122"/>
              </a:rPr>
              <a:t>以它为基石形成</a:t>
            </a:r>
          </a:p>
        </p:txBody>
      </p:sp>
      <p:sp>
        <p:nvSpPr>
          <p:cNvPr id="19482" name="文本框 6"/>
          <p:cNvSpPr txBox="1"/>
          <p:nvPr/>
        </p:nvSpPr>
        <p:spPr>
          <a:xfrm>
            <a:off x="1958975" y="2873375"/>
            <a:ext cx="847725" cy="368300"/>
          </a:xfrm>
          <a:prstGeom prst="rect">
            <a:avLst/>
          </a:prstGeom>
          <a:noFill/>
          <a:ln w="9525">
            <a:noFill/>
          </a:ln>
        </p:spPr>
        <p:txBody>
          <a:bodyPr wrap="square" anchor="t">
            <a:spAutoFit/>
          </a:bodyPr>
          <a:lstStyle/>
          <a:p>
            <a:r>
              <a:rPr lang="zh-CN" altLang="en-US" b="1">
                <a:solidFill>
                  <a:srgbClr val="FF0000"/>
                </a:solidFill>
                <a:latin typeface="Arial" panose="020B0604020202020204" pitchFamily="34" charset="0"/>
                <a:ea typeface="宋体" panose="02010600030101010101" pitchFamily="2" charset="-122"/>
              </a:rPr>
              <a:t>组成</a:t>
            </a:r>
          </a:p>
        </p:txBody>
      </p:sp>
      <p:sp>
        <p:nvSpPr>
          <p:cNvPr id="19483" name="文本框 7"/>
          <p:cNvSpPr txBox="1"/>
          <p:nvPr/>
        </p:nvSpPr>
        <p:spPr>
          <a:xfrm>
            <a:off x="758825" y="2873375"/>
            <a:ext cx="671513" cy="368300"/>
          </a:xfrm>
          <a:prstGeom prst="rect">
            <a:avLst/>
          </a:prstGeom>
          <a:noFill/>
          <a:ln w="9525">
            <a:noFill/>
          </a:ln>
        </p:spPr>
        <p:txBody>
          <a:bodyPr wrap="square" anchor="t">
            <a:spAutoFit/>
          </a:bodyPr>
          <a:lstStyle/>
          <a:p>
            <a:r>
              <a:rPr lang="zh-CN" altLang="en-US" b="1">
                <a:solidFill>
                  <a:srgbClr val="FF0000"/>
                </a:solidFill>
                <a:latin typeface="Arial" panose="020B0604020202020204" pitchFamily="34" charset="0"/>
                <a:ea typeface="宋体" panose="02010600030101010101" pitchFamily="2" charset="-122"/>
              </a:rPr>
              <a:t>选举</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blinds(horizontal)">
                                      <p:cBhvr>
                                        <p:cTn id="7" dur="500"/>
                                        <p:tgtEl>
                                          <p:spTgt spid="1945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9483"/>
                                        </p:tgtEl>
                                        <p:attrNameLst>
                                          <p:attrName>style.visibility</p:attrName>
                                        </p:attrNameLst>
                                      </p:cBhvr>
                                      <p:to>
                                        <p:strVal val="visible"/>
                                      </p:to>
                                    </p:set>
                                    <p:animEffect transition="in" filter="blinds(horizontal)">
                                      <p:cBhvr>
                                        <p:cTn id="12" dur="500"/>
                                        <p:tgtEl>
                                          <p:spTgt spid="1948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9457">
                                            <p:bg/>
                                          </p:spTgt>
                                        </p:tgtEl>
                                        <p:attrNameLst>
                                          <p:attrName>style.visibility</p:attrName>
                                        </p:attrNameLst>
                                      </p:cBhvr>
                                      <p:to>
                                        <p:strVal val="visible"/>
                                      </p:to>
                                    </p:set>
                                    <p:animEffect transition="in" filter="blinds(horizontal)">
                                      <p:cBhvr>
                                        <p:cTn id="17" dur="500"/>
                                        <p:tgtEl>
                                          <p:spTgt spid="19457">
                                            <p:bg/>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9457">
                                            <p:txEl>
                                              <p:pRg st="0" end="0"/>
                                            </p:txEl>
                                          </p:spTgt>
                                        </p:tgtEl>
                                        <p:attrNameLst>
                                          <p:attrName>style.visibility</p:attrName>
                                        </p:attrNameLst>
                                      </p:cBhvr>
                                      <p:to>
                                        <p:strVal val="visible"/>
                                      </p:to>
                                    </p:set>
                                    <p:animEffect transition="in" filter="blinds(horizontal)">
                                      <p:cBhvr>
                                        <p:cTn id="22" dur="500"/>
                                        <p:tgtEl>
                                          <p:spTgt spid="19457">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9482"/>
                                        </p:tgtEl>
                                        <p:attrNameLst>
                                          <p:attrName>style.visibility</p:attrName>
                                        </p:attrNameLst>
                                      </p:cBhvr>
                                      <p:to>
                                        <p:strVal val="visible"/>
                                      </p:to>
                                    </p:set>
                                    <p:animEffect transition="in" filter="blinds(horizontal)">
                                      <p:cBhvr>
                                        <p:cTn id="27" dur="500"/>
                                        <p:tgtEl>
                                          <p:spTgt spid="19482"/>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9459"/>
                                        </p:tgtEl>
                                        <p:attrNameLst>
                                          <p:attrName>style.visibility</p:attrName>
                                        </p:attrNameLst>
                                      </p:cBhvr>
                                      <p:to>
                                        <p:strVal val="visible"/>
                                      </p:to>
                                    </p:set>
                                    <p:animEffect transition="in" filter="blinds(horizontal)">
                                      <p:cBhvr>
                                        <p:cTn id="32" dur="500"/>
                                        <p:tgtEl>
                                          <p:spTgt spid="19459"/>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9475"/>
                                        </p:tgtEl>
                                        <p:attrNameLst>
                                          <p:attrName>style.visibility</p:attrName>
                                        </p:attrNameLst>
                                      </p:cBhvr>
                                      <p:to>
                                        <p:strVal val="visible"/>
                                      </p:to>
                                    </p:set>
                                    <p:animEffect transition="in" filter="blinds(horizontal)">
                                      <p:cBhvr>
                                        <p:cTn id="37" dur="500"/>
                                        <p:tgtEl>
                                          <p:spTgt spid="19475"/>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9481"/>
                                        </p:tgtEl>
                                        <p:attrNameLst>
                                          <p:attrName>style.visibility</p:attrName>
                                        </p:attrNameLst>
                                      </p:cBhvr>
                                      <p:to>
                                        <p:strVal val="visible"/>
                                      </p:to>
                                    </p:set>
                                    <p:animEffect transition="in" filter="blinds(horizontal)">
                                      <p:cBhvr>
                                        <p:cTn id="40" dur="500"/>
                                        <p:tgtEl>
                                          <p:spTgt spid="19481"/>
                                        </p:tgtEl>
                                      </p:cBhvr>
                                    </p:animEffect>
                                  </p:childTnLst>
                                </p:cTn>
                              </p:par>
                            </p:childTnLst>
                          </p:cTn>
                        </p:par>
                      </p:childTnLst>
                    </p:cTn>
                  </p:par>
                  <p:par>
                    <p:cTn id="41" fill="hold">
                      <p:stCondLst>
                        <p:cond delay="indefinite"/>
                      </p:stCondLst>
                      <p:childTnLst>
                        <p:par>
                          <p:cTn id="42" fill="hold">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19474"/>
                                        </p:tgtEl>
                                        <p:attrNameLst>
                                          <p:attrName>style.visibility</p:attrName>
                                        </p:attrNameLst>
                                      </p:cBhvr>
                                      <p:to>
                                        <p:strVal val="visible"/>
                                      </p:to>
                                    </p:set>
                                    <p:animEffect transition="in" filter="blinds(horizontal)">
                                      <p:cBhvr>
                                        <p:cTn id="45" dur="500"/>
                                        <p:tgtEl>
                                          <p:spTgt spid="19474"/>
                                        </p:tgtEl>
                                      </p:cBhvr>
                                    </p:animEffect>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nodeType="clickEffect">
                                  <p:stCondLst>
                                    <p:cond delay="0"/>
                                  </p:stCondLst>
                                  <p:childTnLst>
                                    <p:set>
                                      <p:cBhvr>
                                        <p:cTn id="49" dur="1" fill="hold">
                                          <p:stCondLst>
                                            <p:cond delay="0"/>
                                          </p:stCondLst>
                                        </p:cTn>
                                        <p:tgtEl>
                                          <p:spTgt spid="19469"/>
                                        </p:tgtEl>
                                        <p:attrNameLst>
                                          <p:attrName>style.visibility</p:attrName>
                                        </p:attrNameLst>
                                      </p:cBhvr>
                                      <p:to>
                                        <p:strVal val="visible"/>
                                      </p:to>
                                    </p:set>
                                    <p:animEffect transition="in" filter="blinds(horizontal)">
                                      <p:cBhvr>
                                        <p:cTn id="50" dur="500"/>
                                        <p:tgtEl>
                                          <p:spTgt spid="19469"/>
                                        </p:tgtEl>
                                      </p:cBhvr>
                                    </p:animEffect>
                                  </p:childTnLst>
                                </p:cTn>
                              </p:par>
                              <p:par>
                                <p:cTn id="51" presetID="3" presetClass="entr" presetSubtype="10" fill="hold" nodeType="withEffect">
                                  <p:stCondLst>
                                    <p:cond delay="0"/>
                                  </p:stCondLst>
                                  <p:childTnLst>
                                    <p:set>
                                      <p:cBhvr>
                                        <p:cTn id="52" dur="1" fill="hold">
                                          <p:stCondLst>
                                            <p:cond delay="0"/>
                                          </p:stCondLst>
                                        </p:cTn>
                                        <p:tgtEl>
                                          <p:spTgt spid="19470"/>
                                        </p:tgtEl>
                                        <p:attrNameLst>
                                          <p:attrName>style.visibility</p:attrName>
                                        </p:attrNameLst>
                                      </p:cBhvr>
                                      <p:to>
                                        <p:strVal val="visible"/>
                                      </p:to>
                                    </p:set>
                                    <p:animEffect transition="in" filter="blinds(horizontal)">
                                      <p:cBhvr>
                                        <p:cTn id="53" dur="500"/>
                                        <p:tgtEl>
                                          <p:spTgt spid="19470"/>
                                        </p:tgtEl>
                                      </p:cBhvr>
                                    </p:animEffect>
                                  </p:childTnLst>
                                </p:cTn>
                              </p:par>
                              <p:par>
                                <p:cTn id="54" presetID="3" presetClass="entr" presetSubtype="10" fill="hold" nodeType="withEffect">
                                  <p:stCondLst>
                                    <p:cond delay="0"/>
                                  </p:stCondLst>
                                  <p:childTnLst>
                                    <p:set>
                                      <p:cBhvr>
                                        <p:cTn id="55" dur="1" fill="hold">
                                          <p:stCondLst>
                                            <p:cond delay="0"/>
                                          </p:stCondLst>
                                        </p:cTn>
                                        <p:tgtEl>
                                          <p:spTgt spid="19465"/>
                                        </p:tgtEl>
                                        <p:attrNameLst>
                                          <p:attrName>style.visibility</p:attrName>
                                        </p:attrNameLst>
                                      </p:cBhvr>
                                      <p:to>
                                        <p:strVal val="visible"/>
                                      </p:to>
                                    </p:set>
                                    <p:animEffect transition="in" filter="blinds(horizontal)">
                                      <p:cBhvr>
                                        <p:cTn id="56" dur="500"/>
                                        <p:tgtEl>
                                          <p:spTgt spid="19465"/>
                                        </p:tgtEl>
                                      </p:cBhvr>
                                    </p:animEffect>
                                  </p:childTnLst>
                                </p:cTn>
                              </p:par>
                              <p:par>
                                <p:cTn id="57" presetID="3" presetClass="entr" presetSubtype="10" fill="hold" nodeType="withEffect">
                                  <p:stCondLst>
                                    <p:cond delay="0"/>
                                  </p:stCondLst>
                                  <p:childTnLst>
                                    <p:set>
                                      <p:cBhvr>
                                        <p:cTn id="58" dur="1" fill="hold">
                                          <p:stCondLst>
                                            <p:cond delay="0"/>
                                          </p:stCondLst>
                                        </p:cTn>
                                        <p:tgtEl>
                                          <p:spTgt spid="19468"/>
                                        </p:tgtEl>
                                        <p:attrNameLst>
                                          <p:attrName>style.visibility</p:attrName>
                                        </p:attrNameLst>
                                      </p:cBhvr>
                                      <p:to>
                                        <p:strVal val="visible"/>
                                      </p:to>
                                    </p:set>
                                    <p:animEffect transition="in" filter="blinds(horizontal)">
                                      <p:cBhvr>
                                        <p:cTn id="59" dur="500"/>
                                        <p:tgtEl>
                                          <p:spTgt spid="19468"/>
                                        </p:tgtEl>
                                      </p:cBhvr>
                                    </p:animEffect>
                                  </p:childTnLst>
                                </p:cTn>
                              </p:par>
                            </p:childTnLst>
                          </p:cTn>
                        </p:par>
                      </p:childTnLst>
                    </p:cTn>
                  </p:par>
                  <p:par>
                    <p:cTn id="60" fill="hold">
                      <p:stCondLst>
                        <p:cond delay="indefinite"/>
                      </p:stCondLst>
                      <p:childTnLst>
                        <p:par>
                          <p:cTn id="61" fill="hold">
                            <p:stCondLst>
                              <p:cond delay="0"/>
                            </p:stCondLst>
                            <p:childTnLst>
                              <p:par>
                                <p:cTn id="62" presetID="3" presetClass="entr" presetSubtype="10" fill="hold" grpId="0" nodeType="clickEffect">
                                  <p:stCondLst>
                                    <p:cond delay="0"/>
                                  </p:stCondLst>
                                  <p:childTnLst>
                                    <p:set>
                                      <p:cBhvr>
                                        <p:cTn id="63" dur="1" fill="hold">
                                          <p:stCondLst>
                                            <p:cond delay="0"/>
                                          </p:stCondLst>
                                        </p:cTn>
                                        <p:tgtEl>
                                          <p:spTgt spid="19466"/>
                                        </p:tgtEl>
                                        <p:attrNameLst>
                                          <p:attrName>style.visibility</p:attrName>
                                        </p:attrNameLst>
                                      </p:cBhvr>
                                      <p:to>
                                        <p:strVal val="visible"/>
                                      </p:to>
                                    </p:set>
                                    <p:animEffect transition="in" filter="blinds(horizontal)">
                                      <p:cBhvr>
                                        <p:cTn id="64" dur="500"/>
                                        <p:tgtEl>
                                          <p:spTgt spid="19466"/>
                                        </p:tgtEl>
                                      </p:cBhvr>
                                    </p:animEffect>
                                  </p:childTnLst>
                                </p:cTn>
                              </p:par>
                              <p:par>
                                <p:cTn id="65" presetID="3" presetClass="entr" presetSubtype="10" fill="hold" grpId="0" nodeType="withEffect">
                                  <p:stCondLst>
                                    <p:cond delay="0"/>
                                  </p:stCondLst>
                                  <p:childTnLst>
                                    <p:set>
                                      <p:cBhvr>
                                        <p:cTn id="66" dur="1" fill="hold">
                                          <p:stCondLst>
                                            <p:cond delay="0"/>
                                          </p:stCondLst>
                                        </p:cTn>
                                        <p:tgtEl>
                                          <p:spTgt spid="19467"/>
                                        </p:tgtEl>
                                        <p:attrNameLst>
                                          <p:attrName>style.visibility</p:attrName>
                                        </p:attrNameLst>
                                      </p:cBhvr>
                                      <p:to>
                                        <p:strVal val="visible"/>
                                      </p:to>
                                    </p:set>
                                    <p:animEffect transition="in" filter="blinds(horizontal)">
                                      <p:cBhvr>
                                        <p:cTn id="67" dur="500"/>
                                        <p:tgtEl>
                                          <p:spTgt spid="19467"/>
                                        </p:tgtEl>
                                      </p:cBhvr>
                                    </p:animEffect>
                                  </p:childTnLst>
                                </p:cTn>
                              </p:par>
                              <p:par>
                                <p:cTn id="68" presetID="3" presetClass="entr" presetSubtype="10" fill="hold" grpId="0" nodeType="withEffect">
                                  <p:stCondLst>
                                    <p:cond delay="0"/>
                                  </p:stCondLst>
                                  <p:childTnLst>
                                    <p:set>
                                      <p:cBhvr>
                                        <p:cTn id="69" dur="1" fill="hold">
                                          <p:stCondLst>
                                            <p:cond delay="0"/>
                                          </p:stCondLst>
                                        </p:cTn>
                                        <p:tgtEl>
                                          <p:spTgt spid="19471"/>
                                        </p:tgtEl>
                                        <p:attrNameLst>
                                          <p:attrName>style.visibility</p:attrName>
                                        </p:attrNameLst>
                                      </p:cBhvr>
                                      <p:to>
                                        <p:strVal val="visible"/>
                                      </p:to>
                                    </p:set>
                                    <p:animEffect transition="in" filter="blinds(horizontal)">
                                      <p:cBhvr>
                                        <p:cTn id="70" dur="500"/>
                                        <p:tgtEl>
                                          <p:spTgt spid="19471"/>
                                        </p:tgtEl>
                                      </p:cBhvr>
                                    </p:animEffect>
                                  </p:childTnLst>
                                </p:cTn>
                              </p:par>
                            </p:childTnLst>
                          </p:cTn>
                        </p:par>
                      </p:childTnLst>
                    </p:cTn>
                  </p:par>
                  <p:par>
                    <p:cTn id="71" fill="hold">
                      <p:stCondLst>
                        <p:cond delay="indefinite"/>
                      </p:stCondLst>
                      <p:childTnLst>
                        <p:par>
                          <p:cTn id="72" fill="hold">
                            <p:stCondLst>
                              <p:cond delay="0"/>
                            </p:stCondLst>
                            <p:childTnLst>
                              <p:par>
                                <p:cTn id="73" presetID="3" presetClass="entr" presetSubtype="10" fill="hold" grpId="0" nodeType="clickEffect">
                                  <p:stCondLst>
                                    <p:cond delay="0"/>
                                  </p:stCondLst>
                                  <p:childTnLst>
                                    <p:set>
                                      <p:cBhvr>
                                        <p:cTn id="74" dur="1" fill="hold">
                                          <p:stCondLst>
                                            <p:cond delay="0"/>
                                          </p:stCondLst>
                                        </p:cTn>
                                        <p:tgtEl>
                                          <p:spTgt spid="19462"/>
                                        </p:tgtEl>
                                        <p:attrNameLst>
                                          <p:attrName>style.visibility</p:attrName>
                                        </p:attrNameLst>
                                      </p:cBhvr>
                                      <p:to>
                                        <p:strVal val="visible"/>
                                      </p:to>
                                    </p:set>
                                    <p:animEffect transition="in" filter="blinds(horizontal)">
                                      <p:cBhvr>
                                        <p:cTn id="75" dur="500"/>
                                        <p:tgtEl>
                                          <p:spTgt spid="19462"/>
                                        </p:tgtEl>
                                      </p:cBhvr>
                                    </p:animEffect>
                                  </p:childTnLst>
                                </p:cTn>
                              </p:par>
                              <p:par>
                                <p:cTn id="76" presetID="3" presetClass="entr" presetSubtype="10" fill="hold" grpId="0" nodeType="with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blinds(horizontal)">
                                      <p:cBhvr>
                                        <p:cTn id="78" dur="500"/>
                                        <p:tgtEl>
                                          <p:spTgt spid="2"/>
                                        </p:tgtEl>
                                      </p:cBhvr>
                                    </p:animEffect>
                                  </p:childTnLst>
                                </p:cTn>
                              </p:par>
                              <p:par>
                                <p:cTn id="79" presetID="3" presetClass="entr" presetSubtype="10" fill="hold" grpId="0" nodeType="withEffect">
                                  <p:stCondLst>
                                    <p:cond delay="0"/>
                                  </p:stCondLst>
                                  <p:childTnLst>
                                    <p:set>
                                      <p:cBhvr>
                                        <p:cTn id="80" dur="1" fill="hold">
                                          <p:stCondLst>
                                            <p:cond delay="0"/>
                                          </p:stCondLst>
                                        </p:cTn>
                                        <p:tgtEl>
                                          <p:spTgt spid="19460"/>
                                        </p:tgtEl>
                                        <p:attrNameLst>
                                          <p:attrName>style.visibility</p:attrName>
                                        </p:attrNameLst>
                                      </p:cBhvr>
                                      <p:to>
                                        <p:strVal val="visible"/>
                                      </p:to>
                                    </p:set>
                                    <p:animEffect transition="in" filter="blinds(horizontal)">
                                      <p:cBhvr>
                                        <p:cTn id="81" dur="500"/>
                                        <p:tgtEl>
                                          <p:spTgt spid="19460"/>
                                        </p:tgtEl>
                                      </p:cBhvr>
                                    </p:animEffect>
                                  </p:childTnLst>
                                </p:cTn>
                              </p:par>
                              <p:par>
                                <p:cTn id="82" presetID="3" presetClass="entr" presetSubtype="10" fill="hold" grpId="0" nodeType="withEffect">
                                  <p:stCondLst>
                                    <p:cond delay="0"/>
                                  </p:stCondLst>
                                  <p:childTnLst>
                                    <p:set>
                                      <p:cBhvr>
                                        <p:cTn id="83" dur="1" fill="hold">
                                          <p:stCondLst>
                                            <p:cond delay="0"/>
                                          </p:stCondLst>
                                        </p:cTn>
                                        <p:tgtEl>
                                          <p:spTgt spid="19461"/>
                                        </p:tgtEl>
                                        <p:attrNameLst>
                                          <p:attrName>style.visibility</p:attrName>
                                        </p:attrNameLst>
                                      </p:cBhvr>
                                      <p:to>
                                        <p:strVal val="visible"/>
                                      </p:to>
                                    </p:set>
                                    <p:animEffect transition="in" filter="blinds(horizontal)">
                                      <p:cBhvr>
                                        <p:cTn id="84" dur="500"/>
                                        <p:tgtEl>
                                          <p:spTgt spid="19461"/>
                                        </p:tgtEl>
                                      </p:cBhvr>
                                    </p:animEffect>
                                  </p:childTnLst>
                                </p:cTn>
                              </p:par>
                            </p:childTnLst>
                          </p:cTn>
                        </p:par>
                      </p:childTnLst>
                    </p:cTn>
                  </p:par>
                  <p:par>
                    <p:cTn id="85" fill="hold">
                      <p:stCondLst>
                        <p:cond delay="indefinite"/>
                      </p:stCondLst>
                      <p:childTnLst>
                        <p:par>
                          <p:cTn id="86" fill="hold">
                            <p:stCondLst>
                              <p:cond delay="0"/>
                            </p:stCondLst>
                            <p:childTnLst>
                              <p:par>
                                <p:cTn id="87" presetID="3" presetClass="entr" presetSubtype="10" fill="hold" grpId="0" nodeType="clickEffect">
                                  <p:stCondLst>
                                    <p:cond delay="0"/>
                                  </p:stCondLst>
                                  <p:childTnLst>
                                    <p:set>
                                      <p:cBhvr>
                                        <p:cTn id="88" dur="1" fill="hold">
                                          <p:stCondLst>
                                            <p:cond delay="0"/>
                                          </p:stCondLst>
                                        </p:cTn>
                                        <p:tgtEl>
                                          <p:spTgt spid="19472"/>
                                        </p:tgtEl>
                                        <p:attrNameLst>
                                          <p:attrName>style.visibility</p:attrName>
                                        </p:attrNameLst>
                                      </p:cBhvr>
                                      <p:to>
                                        <p:strVal val="visible"/>
                                      </p:to>
                                    </p:set>
                                    <p:animEffect transition="in" filter="blinds(horizontal)">
                                      <p:cBhvr>
                                        <p:cTn id="89" dur="500"/>
                                        <p:tgtEl>
                                          <p:spTgt spid="19472"/>
                                        </p:tgtEl>
                                      </p:cBhvr>
                                    </p:animEffect>
                                  </p:childTnLst>
                                </p:cTn>
                              </p:par>
                              <p:par>
                                <p:cTn id="90" presetID="3" presetClass="entr" presetSubtype="10" fill="hold" grpId="0" nodeType="withEffect">
                                  <p:stCondLst>
                                    <p:cond delay="0"/>
                                  </p:stCondLst>
                                  <p:childTnLst>
                                    <p:set>
                                      <p:cBhvr>
                                        <p:cTn id="91" dur="1" fill="hold">
                                          <p:stCondLst>
                                            <p:cond delay="0"/>
                                          </p:stCondLst>
                                        </p:cTn>
                                        <p:tgtEl>
                                          <p:spTgt spid="36867"/>
                                        </p:tgtEl>
                                        <p:attrNameLst>
                                          <p:attrName>style.visibility</p:attrName>
                                        </p:attrNameLst>
                                      </p:cBhvr>
                                      <p:to>
                                        <p:strVal val="visible"/>
                                      </p:to>
                                    </p:set>
                                    <p:animEffect transition="in" filter="blinds(horizontal)">
                                      <p:cBhvr>
                                        <p:cTn id="92" dur="500"/>
                                        <p:tgtEl>
                                          <p:spTgt spid="368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7" grpId="0" uiExpand="1" build="p" animBg="1"/>
      <p:bldP spid="19458" grpId="0" animBg="1"/>
      <p:bldP spid="19459" grpId="0" animBg="1"/>
      <p:bldP spid="19460" grpId="0" animBg="1"/>
      <p:bldP spid="19461" grpId="0" animBg="1"/>
      <p:bldP spid="19462" grpId="0" animBg="1"/>
      <p:bldP spid="19466" grpId="0" animBg="1"/>
      <p:bldP spid="19467" grpId="0" animBg="1"/>
      <p:bldP spid="19471" grpId="0" animBg="1"/>
      <p:bldP spid="19472" grpId="0"/>
      <p:bldP spid="36867" grpId="0" animBg="1"/>
      <p:bldP spid="19474" grpId="0" animBg="1"/>
      <p:bldP spid="19475" grpId="0" animBg="1"/>
      <p:bldP spid="2" grpId="0" animBg="1"/>
      <p:bldP spid="19481" grpId="0"/>
      <p:bldP spid="19482" grpId="0"/>
      <p:bldP spid="1948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0506" name="AutoShape 906"/>
          <p:cNvSpPr/>
          <p:nvPr/>
        </p:nvSpPr>
        <p:spPr>
          <a:xfrm rot="1021573">
            <a:off x="3114675" y="2962275"/>
            <a:ext cx="2667000" cy="628650"/>
          </a:xfrm>
          <a:prstGeom prst="rightArrow">
            <a:avLst>
              <a:gd name="adj1" fmla="val 50000"/>
              <a:gd name="adj2" fmla="val 97457"/>
            </a:avLst>
          </a:prstGeom>
          <a:solidFill>
            <a:srgbClr val="FFFF00"/>
          </a:solidFill>
          <a:ln w="9525" cap="flat" cmpd="sng">
            <a:solidFill>
              <a:srgbClr val="006699"/>
            </a:solidFill>
            <a:prstDash val="solid"/>
            <a:miter/>
            <a:headEnd type="none" w="med" len="med"/>
            <a:tailEnd type="none" w="med" len="med"/>
          </a:ln>
        </p:spPr>
        <p:txBody>
          <a:bodyPr wrap="none" anchor="ctr"/>
          <a:lstStyle/>
          <a:p>
            <a:pPr algn="ctr"/>
            <a:r>
              <a:rPr lang="zh-CN" altLang="en-US" sz="1600" b="1" dirty="0">
                <a:solidFill>
                  <a:srgbClr val="FF0000"/>
                </a:solidFill>
                <a:latin typeface="微软雅黑" panose="020B0503020204020204" charset="-122"/>
                <a:ea typeface="微软雅黑" panose="020B0503020204020204" charset="-122"/>
              </a:rPr>
              <a:t>间接行使</a:t>
            </a:r>
            <a:endParaRPr lang="zh-CN" altLang="zh-CN" sz="1600" dirty="0">
              <a:latin typeface="Arial" panose="020B0604020202020204" pitchFamily="34" charset="0"/>
              <a:ea typeface="宋体" panose="02010600030101010101" pitchFamily="2" charset="-122"/>
            </a:endParaRPr>
          </a:p>
        </p:txBody>
      </p:sp>
      <p:sp>
        <p:nvSpPr>
          <p:cNvPr id="31747" name="Rectangle 908"/>
          <p:cNvSpPr>
            <a:spLocks noGrp="1"/>
          </p:cNvSpPr>
          <p:nvPr>
            <p:ph idx="4294967295"/>
          </p:nvPr>
        </p:nvSpPr>
        <p:spPr>
          <a:xfrm>
            <a:off x="1082675" y="3760788"/>
            <a:ext cx="1998663" cy="280987"/>
          </a:xfrm>
          <a:solidFill>
            <a:srgbClr val="CCFFFF"/>
          </a:solidFill>
          <a:ln>
            <a:solidFill>
              <a:srgbClr val="993300"/>
            </a:solidFill>
            <a:miter/>
          </a:ln>
        </p:spPr>
        <p:txBody>
          <a:bodyPr vert="horz" wrap="square" lIns="68580" tIns="34290" rIns="68580" bIns="34290" anchor="t"/>
          <a:lstStyle/>
          <a:p>
            <a:pPr algn="ctr">
              <a:lnSpc>
                <a:spcPct val="90000"/>
              </a:lnSpc>
              <a:buNone/>
            </a:pPr>
            <a:r>
              <a:rPr lang="zh-CN" altLang="en-US" sz="1600" b="1" dirty="0">
                <a:solidFill>
                  <a:srgbClr val="C00000"/>
                </a:solidFill>
                <a:latin typeface="黑体" panose="02010609060101010101" pitchFamily="49" charset="-122"/>
                <a:ea typeface="黑体" panose="02010609060101010101" pitchFamily="49" charset="-122"/>
              </a:rPr>
              <a:t>人大代表</a:t>
            </a:r>
          </a:p>
        </p:txBody>
      </p:sp>
      <p:sp>
        <p:nvSpPr>
          <p:cNvPr id="31748" name="Rectangle 910"/>
          <p:cNvSpPr/>
          <p:nvPr/>
        </p:nvSpPr>
        <p:spPr>
          <a:xfrm>
            <a:off x="1273175" y="4714875"/>
            <a:ext cx="1617663" cy="584200"/>
          </a:xfrm>
          <a:prstGeom prst="rect">
            <a:avLst/>
          </a:prstGeom>
          <a:solidFill>
            <a:srgbClr val="CCFFFF"/>
          </a:solidFill>
          <a:ln w="9525" cap="flat" cmpd="sng">
            <a:solidFill>
              <a:srgbClr val="993300"/>
            </a:solidFill>
            <a:prstDash val="solid"/>
            <a:miter/>
            <a:headEnd type="none" w="med" len="med"/>
            <a:tailEnd type="none" w="med" len="med"/>
          </a:ln>
        </p:spPr>
        <p:txBody>
          <a:bodyPr wrap="square" anchor="t">
            <a:spAutoFit/>
          </a:bodyPr>
          <a:lstStyle/>
          <a:p>
            <a:pPr algn="ctr">
              <a:spcBef>
                <a:spcPct val="50000"/>
              </a:spcBef>
            </a:pPr>
            <a:r>
              <a:rPr lang="zh-CN" altLang="en-US" sz="1600" b="1" dirty="0">
                <a:solidFill>
                  <a:srgbClr val="C00000"/>
                </a:solidFill>
                <a:latin typeface="黑体" panose="02010609060101010101" pitchFamily="49" charset="-122"/>
                <a:ea typeface="黑体" panose="02010609060101010101" pitchFamily="49" charset="-122"/>
              </a:rPr>
              <a:t>人民代表大会 </a:t>
            </a:r>
            <a:r>
              <a:rPr lang="en-US" altLang="zh-CN" sz="1600" b="1" dirty="0">
                <a:solidFill>
                  <a:srgbClr val="C00000"/>
                </a:solidFill>
                <a:latin typeface="黑体" panose="02010609060101010101" pitchFamily="49" charset="-122"/>
                <a:ea typeface="黑体" panose="02010609060101010101" pitchFamily="49" charset="-122"/>
              </a:rPr>
              <a:t>(</a:t>
            </a:r>
            <a:r>
              <a:rPr lang="zh-CN" altLang="en-US" sz="1600" b="1" dirty="0">
                <a:solidFill>
                  <a:srgbClr val="C00000"/>
                </a:solidFill>
                <a:latin typeface="黑体" panose="02010609060101010101" pitchFamily="49" charset="-122"/>
                <a:ea typeface="黑体" panose="02010609060101010101" pitchFamily="49" charset="-122"/>
              </a:rPr>
              <a:t>国家权力机关</a:t>
            </a:r>
            <a:r>
              <a:rPr lang="en-US" altLang="zh-CN" sz="1600" b="1" dirty="0">
                <a:solidFill>
                  <a:srgbClr val="C00000"/>
                </a:solidFill>
                <a:latin typeface="黑体" panose="02010609060101010101" pitchFamily="49" charset="-122"/>
                <a:ea typeface="黑体" panose="02010609060101010101" pitchFamily="49" charset="-122"/>
              </a:rPr>
              <a:t>)</a:t>
            </a:r>
          </a:p>
        </p:txBody>
      </p:sp>
      <p:sp>
        <p:nvSpPr>
          <p:cNvPr id="31749" name="Rectangle 912"/>
          <p:cNvSpPr/>
          <p:nvPr/>
        </p:nvSpPr>
        <p:spPr>
          <a:xfrm>
            <a:off x="1195388" y="2795588"/>
            <a:ext cx="1771650" cy="338137"/>
          </a:xfrm>
          <a:prstGeom prst="rect">
            <a:avLst/>
          </a:prstGeom>
          <a:solidFill>
            <a:srgbClr val="CCFFFF"/>
          </a:solidFill>
          <a:ln w="9525" cap="flat" cmpd="sng">
            <a:solidFill>
              <a:srgbClr val="993300"/>
            </a:solidFill>
            <a:prstDash val="solid"/>
            <a:miter/>
            <a:headEnd type="none" w="med" len="med"/>
            <a:tailEnd type="none" w="med" len="med"/>
          </a:ln>
        </p:spPr>
        <p:txBody>
          <a:bodyPr anchor="t">
            <a:spAutoFit/>
          </a:bodyPr>
          <a:lstStyle/>
          <a:p>
            <a:pPr algn="ctr">
              <a:spcBef>
                <a:spcPct val="50000"/>
              </a:spcBef>
            </a:pPr>
            <a:r>
              <a:rPr lang="zh-CN" altLang="en-US" sz="1600" b="1" dirty="0">
                <a:solidFill>
                  <a:srgbClr val="C00000"/>
                </a:solidFill>
                <a:latin typeface="黑体" panose="02010609060101010101" pitchFamily="49" charset="-122"/>
                <a:ea typeface="黑体" panose="02010609060101010101" pitchFamily="49" charset="-122"/>
              </a:rPr>
              <a:t>人   民</a:t>
            </a:r>
          </a:p>
        </p:txBody>
      </p:sp>
      <p:sp>
        <p:nvSpPr>
          <p:cNvPr id="31750" name="Rectangle 914"/>
          <p:cNvSpPr/>
          <p:nvPr/>
        </p:nvSpPr>
        <p:spPr>
          <a:xfrm>
            <a:off x="1143000" y="5976938"/>
            <a:ext cx="2205038" cy="558800"/>
          </a:xfrm>
          <a:prstGeom prst="rect">
            <a:avLst/>
          </a:prstGeom>
          <a:solidFill>
            <a:srgbClr val="CCFFFF"/>
          </a:solidFill>
          <a:ln w="9525" cap="flat" cmpd="sng">
            <a:solidFill>
              <a:srgbClr val="993300"/>
            </a:solidFill>
            <a:prstDash val="solid"/>
            <a:miter/>
            <a:headEnd type="none" w="med" len="med"/>
            <a:tailEnd type="none" w="med" len="med"/>
          </a:ln>
        </p:spPr>
        <p:txBody>
          <a:bodyPr wrap="square" anchor="t">
            <a:spAutoFit/>
          </a:bodyPr>
          <a:lstStyle/>
          <a:p>
            <a:pPr>
              <a:lnSpc>
                <a:spcPct val="95000"/>
              </a:lnSpc>
            </a:pPr>
            <a:r>
              <a:rPr lang="zh-CN" altLang="en-US" sz="1600" b="1" dirty="0">
                <a:solidFill>
                  <a:srgbClr val="C00000"/>
                </a:solidFill>
                <a:latin typeface="黑体" panose="02010609060101010101" pitchFamily="49" charset="-122"/>
                <a:ea typeface="黑体" panose="02010609060101010101" pitchFamily="49" charset="-122"/>
              </a:rPr>
              <a:t>行政机关、监察机关、审判机关、检察机关</a:t>
            </a:r>
          </a:p>
        </p:txBody>
      </p:sp>
      <p:sp>
        <p:nvSpPr>
          <p:cNvPr id="31752" name="Oval 918"/>
          <p:cNvSpPr/>
          <p:nvPr/>
        </p:nvSpPr>
        <p:spPr>
          <a:xfrm>
            <a:off x="6119813" y="3760788"/>
            <a:ext cx="1844675" cy="1582737"/>
          </a:xfrm>
          <a:prstGeom prst="ellipse">
            <a:avLst/>
          </a:prstGeom>
          <a:solidFill>
            <a:srgbClr val="00FF00"/>
          </a:solidFill>
          <a:ln w="9525" cap="flat" cmpd="sng">
            <a:solidFill>
              <a:srgbClr val="006699"/>
            </a:solidFill>
            <a:prstDash val="solid"/>
            <a:round/>
            <a:headEnd type="none" w="med" len="med"/>
            <a:tailEnd type="none" w="med" len="med"/>
          </a:ln>
        </p:spPr>
        <p:txBody>
          <a:bodyPr wrap="none" anchor="ctr"/>
          <a:lstStyle/>
          <a:p>
            <a:pPr algn="ctr"/>
            <a:r>
              <a:rPr lang="zh-CN" altLang="en-US" sz="2000" b="1" dirty="0">
                <a:solidFill>
                  <a:srgbClr val="FF0000"/>
                </a:solidFill>
                <a:latin typeface="微软雅黑" panose="020B0503020204020204" charset="-122"/>
                <a:ea typeface="微软雅黑" panose="020B0503020204020204" charset="-122"/>
                <a:sym typeface="宋体" panose="02010600030101010101" pitchFamily="2" charset="-122"/>
              </a:rPr>
              <a:t>管理</a:t>
            </a:r>
            <a:r>
              <a:rPr lang="zh-CN" altLang="en-US" sz="2000" b="1" dirty="0">
                <a:solidFill>
                  <a:srgbClr val="FF0000"/>
                </a:solidFill>
                <a:latin typeface="微软雅黑" panose="020B0503020204020204" charset="-122"/>
                <a:ea typeface="微软雅黑" panose="020B0503020204020204" charset="-122"/>
              </a:rPr>
              <a:t>国家</a:t>
            </a:r>
            <a:r>
              <a:rPr lang="zh-CN" altLang="en-US" sz="2000" b="1" dirty="0">
                <a:solidFill>
                  <a:srgbClr val="FF0000"/>
                </a:solidFill>
                <a:latin typeface="微软雅黑" panose="020B0503020204020204" charset="-122"/>
                <a:ea typeface="微软雅黑" panose="020B0503020204020204" charset="-122"/>
                <a:sym typeface="宋体" panose="02010600030101010101" pitchFamily="2" charset="-122"/>
              </a:rPr>
              <a:t>和</a:t>
            </a:r>
          </a:p>
          <a:p>
            <a:pPr algn="ctr"/>
            <a:r>
              <a:rPr lang="zh-CN" altLang="en-US" sz="2000" b="1" dirty="0">
                <a:solidFill>
                  <a:srgbClr val="FF0000"/>
                </a:solidFill>
                <a:latin typeface="微软雅黑" panose="020B0503020204020204" charset="-122"/>
                <a:ea typeface="微软雅黑" panose="020B0503020204020204" charset="-122"/>
                <a:sym typeface="宋体" panose="02010600030101010101" pitchFamily="2" charset="-122"/>
              </a:rPr>
              <a:t>社会的</a:t>
            </a:r>
            <a:r>
              <a:rPr lang="zh-CN" altLang="en-US" sz="2000" b="1" dirty="0">
                <a:solidFill>
                  <a:srgbClr val="FF0000"/>
                </a:solidFill>
                <a:latin typeface="微软雅黑" panose="020B0503020204020204" charset="-122"/>
                <a:ea typeface="微软雅黑" panose="020B0503020204020204" charset="-122"/>
              </a:rPr>
              <a:t>权力</a:t>
            </a:r>
          </a:p>
        </p:txBody>
      </p:sp>
      <p:sp>
        <p:nvSpPr>
          <p:cNvPr id="31753" name="AutoShape 920"/>
          <p:cNvSpPr/>
          <p:nvPr/>
        </p:nvSpPr>
        <p:spPr>
          <a:xfrm>
            <a:off x="1624013" y="3171825"/>
            <a:ext cx="914400" cy="514350"/>
          </a:xfrm>
          <a:prstGeom prst="downArrow">
            <a:avLst>
              <a:gd name="adj1" fmla="val 50000"/>
              <a:gd name="adj2" fmla="val 25000"/>
            </a:avLst>
          </a:prstGeom>
          <a:solidFill>
            <a:srgbClr val="CCFFCC"/>
          </a:solidFill>
          <a:ln w="9525" cap="flat" cmpd="sng">
            <a:solidFill>
              <a:srgbClr val="006699"/>
            </a:solidFill>
            <a:prstDash val="solid"/>
            <a:miter/>
            <a:headEnd type="none" w="med" len="med"/>
            <a:tailEnd type="none" w="med" len="med"/>
          </a:ln>
        </p:spPr>
        <p:txBody>
          <a:bodyPr vert="eaVert" wrap="none" anchor="ctr"/>
          <a:lstStyle/>
          <a:p>
            <a:pPr algn="ctr"/>
            <a:r>
              <a:rPr lang="zh-CN" altLang="en-US" b="1" dirty="0">
                <a:solidFill>
                  <a:srgbClr val="0000FF"/>
                </a:solidFill>
                <a:latin typeface="Tahoma" panose="020B0604030504040204" pitchFamily="34" charset="0"/>
                <a:ea typeface="幼圆" panose="02010509060101010101" pitchFamily="49" charset="-122"/>
              </a:rPr>
              <a:t>选举</a:t>
            </a:r>
            <a:endParaRPr lang="zh-CN" altLang="zh-CN" sz="100" dirty="0">
              <a:latin typeface="Arial" panose="020B0604020202020204" pitchFamily="34" charset="0"/>
              <a:ea typeface="宋体" panose="02010600030101010101" pitchFamily="2" charset="-122"/>
            </a:endParaRPr>
          </a:p>
        </p:txBody>
      </p:sp>
      <p:sp>
        <p:nvSpPr>
          <p:cNvPr id="1050522" name="AutoShape 922"/>
          <p:cNvSpPr/>
          <p:nvPr/>
        </p:nvSpPr>
        <p:spPr>
          <a:xfrm rot="420000">
            <a:off x="3376613" y="3822700"/>
            <a:ext cx="2286000" cy="604838"/>
          </a:xfrm>
          <a:prstGeom prst="rightArrow">
            <a:avLst>
              <a:gd name="adj1" fmla="val 50000"/>
              <a:gd name="adj2" fmla="val 90586"/>
            </a:avLst>
          </a:prstGeom>
          <a:solidFill>
            <a:srgbClr val="FFFF00"/>
          </a:solidFill>
          <a:ln w="9525" cap="flat" cmpd="sng">
            <a:solidFill>
              <a:srgbClr val="006699"/>
            </a:solidFill>
            <a:prstDash val="solid"/>
            <a:miter/>
            <a:headEnd type="none" w="med" len="med"/>
            <a:tailEnd type="none" w="med" len="med"/>
          </a:ln>
        </p:spPr>
        <p:txBody>
          <a:bodyPr wrap="none" anchor="ctr"/>
          <a:lstStyle/>
          <a:p>
            <a:pPr algn="ctr"/>
            <a:r>
              <a:rPr lang="zh-CN" altLang="en-US" sz="1600" b="1" dirty="0">
                <a:solidFill>
                  <a:srgbClr val="FF0000"/>
                </a:solidFill>
                <a:latin typeface="微软雅黑" panose="020B0503020204020204" charset="-122"/>
                <a:ea typeface="微软雅黑" panose="020B0503020204020204" charset="-122"/>
              </a:rPr>
              <a:t>直接行使</a:t>
            </a:r>
            <a:endParaRPr lang="zh-CN" altLang="zh-CN" sz="1600" dirty="0">
              <a:latin typeface="Arial" panose="020B0604020202020204" pitchFamily="34" charset="0"/>
              <a:ea typeface="宋体" panose="02010600030101010101" pitchFamily="2" charset="-122"/>
            </a:endParaRPr>
          </a:p>
        </p:txBody>
      </p:sp>
      <p:sp>
        <p:nvSpPr>
          <p:cNvPr id="1050524" name="AutoShape 924"/>
          <p:cNvSpPr/>
          <p:nvPr/>
        </p:nvSpPr>
        <p:spPr>
          <a:xfrm rot="-447192">
            <a:off x="3248025" y="4721225"/>
            <a:ext cx="2400300" cy="519113"/>
          </a:xfrm>
          <a:prstGeom prst="rightArrow">
            <a:avLst>
              <a:gd name="adj1" fmla="val 50000"/>
              <a:gd name="adj2" fmla="val 95217"/>
            </a:avLst>
          </a:prstGeom>
          <a:solidFill>
            <a:srgbClr val="FFFF00"/>
          </a:solidFill>
          <a:ln w="9525" cap="flat" cmpd="sng">
            <a:solidFill>
              <a:srgbClr val="006699"/>
            </a:solidFill>
            <a:prstDash val="solid"/>
            <a:miter/>
            <a:headEnd type="none" w="med" len="med"/>
            <a:tailEnd type="none" w="med" len="med"/>
          </a:ln>
        </p:spPr>
        <p:txBody>
          <a:bodyPr wrap="none" anchor="ctr"/>
          <a:lstStyle/>
          <a:p>
            <a:pPr algn="ctr"/>
            <a:r>
              <a:rPr lang="zh-CN" altLang="en-US" sz="1600" b="1" dirty="0">
                <a:solidFill>
                  <a:srgbClr val="FF0000"/>
                </a:solidFill>
                <a:latin typeface="微软雅黑" panose="020B0503020204020204" charset="-122"/>
                <a:ea typeface="微软雅黑" panose="020B0503020204020204" charset="-122"/>
              </a:rPr>
              <a:t>统一行使</a:t>
            </a:r>
            <a:endParaRPr lang="zh-CN" altLang="zh-CN" sz="1600" dirty="0">
              <a:latin typeface="Arial" panose="020B0604020202020204" pitchFamily="34" charset="0"/>
              <a:ea typeface="宋体" panose="02010600030101010101" pitchFamily="2" charset="-122"/>
            </a:endParaRPr>
          </a:p>
        </p:txBody>
      </p:sp>
      <p:sp>
        <p:nvSpPr>
          <p:cNvPr id="1050526" name="AutoShape 926"/>
          <p:cNvSpPr/>
          <p:nvPr/>
        </p:nvSpPr>
        <p:spPr>
          <a:xfrm rot="-1500000">
            <a:off x="3432175" y="5670550"/>
            <a:ext cx="2636838" cy="460375"/>
          </a:xfrm>
          <a:prstGeom prst="rightArrow">
            <a:avLst>
              <a:gd name="adj1" fmla="val 50000"/>
              <a:gd name="adj2" fmla="val 90580"/>
            </a:avLst>
          </a:prstGeom>
          <a:solidFill>
            <a:srgbClr val="FFFF00"/>
          </a:solidFill>
          <a:ln w="9525" cap="flat" cmpd="sng">
            <a:solidFill>
              <a:srgbClr val="006699"/>
            </a:solidFill>
            <a:prstDash val="solid"/>
            <a:miter/>
            <a:headEnd type="none" w="med" len="med"/>
            <a:tailEnd type="none" w="med" len="med"/>
          </a:ln>
        </p:spPr>
        <p:txBody>
          <a:bodyPr wrap="none" anchor="ctr"/>
          <a:lstStyle/>
          <a:p>
            <a:pPr algn="ctr"/>
            <a:r>
              <a:rPr lang="zh-CN" altLang="en-US" sz="1600" b="1" dirty="0">
                <a:solidFill>
                  <a:srgbClr val="FF0000"/>
                </a:solidFill>
                <a:latin typeface="微软雅黑" panose="020B0503020204020204" charset="-122"/>
                <a:ea typeface="微软雅黑" panose="020B0503020204020204" charset="-122"/>
              </a:rPr>
              <a:t>具体行使</a:t>
            </a:r>
          </a:p>
        </p:txBody>
      </p:sp>
      <p:sp>
        <p:nvSpPr>
          <p:cNvPr id="20491" name="Rectangle 928"/>
          <p:cNvSpPr/>
          <p:nvPr/>
        </p:nvSpPr>
        <p:spPr>
          <a:xfrm>
            <a:off x="4733925" y="857250"/>
            <a:ext cx="1828800" cy="106363"/>
          </a:xfrm>
          <a:prstGeom prst="rect">
            <a:avLst/>
          </a:prstGeom>
          <a:noFill/>
          <a:ln w="9525">
            <a:noFill/>
          </a:ln>
        </p:spPr>
        <p:txBody>
          <a:bodyPr anchor="t">
            <a:spAutoFit/>
          </a:bodyPr>
          <a:lstStyle/>
          <a:p>
            <a:pPr>
              <a:spcBef>
                <a:spcPct val="50000"/>
              </a:spcBef>
            </a:pPr>
            <a:endParaRPr lang="zh-CN" altLang="en-US" sz="100" dirty="0">
              <a:solidFill>
                <a:srgbClr val="006699"/>
              </a:solidFill>
              <a:latin typeface="Arial" panose="020B0604020202020204" pitchFamily="34" charset="0"/>
              <a:ea typeface="宋体" panose="02010600030101010101" pitchFamily="2" charset="-122"/>
            </a:endParaRPr>
          </a:p>
        </p:txBody>
      </p:sp>
      <p:sp>
        <p:nvSpPr>
          <p:cNvPr id="31758" name="AutoShape 930"/>
          <p:cNvSpPr/>
          <p:nvPr/>
        </p:nvSpPr>
        <p:spPr>
          <a:xfrm>
            <a:off x="1624013" y="4122738"/>
            <a:ext cx="914400" cy="514350"/>
          </a:xfrm>
          <a:prstGeom prst="downArrow">
            <a:avLst>
              <a:gd name="adj1" fmla="val 50000"/>
              <a:gd name="adj2" fmla="val 25000"/>
            </a:avLst>
          </a:prstGeom>
          <a:solidFill>
            <a:srgbClr val="CCFFCC"/>
          </a:solidFill>
          <a:ln w="9525" cap="flat" cmpd="sng">
            <a:solidFill>
              <a:srgbClr val="006699"/>
            </a:solidFill>
            <a:prstDash val="solid"/>
            <a:miter/>
            <a:headEnd type="none" w="med" len="med"/>
            <a:tailEnd type="none" w="med" len="med"/>
          </a:ln>
        </p:spPr>
        <p:txBody>
          <a:bodyPr vert="eaVert" wrap="none" anchor="ctr"/>
          <a:lstStyle/>
          <a:p>
            <a:pPr algn="ctr"/>
            <a:r>
              <a:rPr lang="zh-CN" altLang="en-US" b="1" dirty="0">
                <a:solidFill>
                  <a:srgbClr val="0000FF"/>
                </a:solidFill>
                <a:latin typeface="Tahoma" panose="020B0604030504040204" pitchFamily="34" charset="0"/>
                <a:ea typeface="幼圆" panose="02010509060101010101" pitchFamily="49" charset="-122"/>
              </a:rPr>
              <a:t>组成</a:t>
            </a:r>
            <a:endParaRPr lang="zh-CN" altLang="zh-CN" sz="100" dirty="0">
              <a:latin typeface="Arial" panose="020B0604020202020204" pitchFamily="34" charset="0"/>
              <a:ea typeface="宋体" panose="02010600030101010101" pitchFamily="2" charset="-122"/>
            </a:endParaRPr>
          </a:p>
        </p:txBody>
      </p:sp>
      <p:sp>
        <p:nvSpPr>
          <p:cNvPr id="31759" name="AutoShape 932"/>
          <p:cNvSpPr/>
          <p:nvPr/>
        </p:nvSpPr>
        <p:spPr>
          <a:xfrm>
            <a:off x="1728788" y="5392738"/>
            <a:ext cx="914400" cy="514350"/>
          </a:xfrm>
          <a:prstGeom prst="downArrow">
            <a:avLst>
              <a:gd name="adj1" fmla="val 50000"/>
              <a:gd name="adj2" fmla="val 25000"/>
            </a:avLst>
          </a:prstGeom>
          <a:solidFill>
            <a:srgbClr val="CCFFCC"/>
          </a:solidFill>
          <a:ln w="9525" cap="flat" cmpd="sng">
            <a:solidFill>
              <a:srgbClr val="006699"/>
            </a:solidFill>
            <a:prstDash val="solid"/>
            <a:miter/>
            <a:headEnd type="none" w="med" len="med"/>
            <a:tailEnd type="none" w="med" len="med"/>
          </a:ln>
        </p:spPr>
        <p:txBody>
          <a:bodyPr vert="eaVert" wrap="none" anchor="ctr"/>
          <a:lstStyle/>
          <a:p>
            <a:pPr algn="ctr"/>
            <a:r>
              <a:rPr lang="zh-CN" altLang="en-US" b="1" dirty="0">
                <a:solidFill>
                  <a:srgbClr val="0000FF"/>
                </a:solidFill>
                <a:latin typeface="Tahoma" panose="020B0604030504040204" pitchFamily="34" charset="0"/>
                <a:ea typeface="幼圆" panose="02010509060101010101" pitchFamily="49" charset="-122"/>
              </a:rPr>
              <a:t>产生</a:t>
            </a:r>
            <a:endParaRPr lang="zh-CN" altLang="zh-CN" sz="100" dirty="0">
              <a:latin typeface="Arial" panose="020B0604020202020204" pitchFamily="34" charset="0"/>
              <a:ea typeface="宋体" panose="02010600030101010101" pitchFamily="2" charset="-122"/>
            </a:endParaRPr>
          </a:p>
        </p:txBody>
      </p:sp>
      <p:grpSp>
        <p:nvGrpSpPr>
          <p:cNvPr id="20494" name="组合 73729"/>
          <p:cNvGrpSpPr/>
          <p:nvPr/>
        </p:nvGrpSpPr>
        <p:grpSpPr>
          <a:xfrm>
            <a:off x="2811463" y="195263"/>
            <a:ext cx="2749550" cy="430212"/>
            <a:chOff x="566" y="935"/>
            <a:chExt cx="3357" cy="590"/>
          </a:xfrm>
        </p:grpSpPr>
        <p:sp>
          <p:nvSpPr>
            <p:cNvPr id="20495" name="圆角矩形 73730"/>
            <p:cNvSpPr/>
            <p:nvPr/>
          </p:nvSpPr>
          <p:spPr>
            <a:xfrm>
              <a:off x="566" y="935"/>
              <a:ext cx="3357" cy="590"/>
            </a:xfrm>
            <a:prstGeom prst="roundRect">
              <a:avLst>
                <a:gd name="adj" fmla="val 16667"/>
              </a:avLst>
            </a:prstGeom>
            <a:solidFill>
              <a:srgbClr val="FF00FF"/>
            </a:solidFill>
            <a:ln w="9525" cap="flat" cmpd="sng">
              <a:solidFill>
                <a:schemeClr val="tx1"/>
              </a:solidFill>
              <a:prstDash val="solid"/>
              <a:round/>
              <a:headEnd type="none" w="med" len="med"/>
              <a:tailEnd type="none" w="med" len="med"/>
            </a:ln>
          </p:spPr>
          <p:txBody>
            <a:bodyPr anchor="t"/>
            <a:lstStyle/>
            <a:p>
              <a:pPr eaLnBrk="0" hangingPunct="0"/>
              <a:endParaRPr lang="zh-CN" altLang="en-US" dirty="0">
                <a:latin typeface="Arial" panose="020B0604020202020204" pitchFamily="34" charset="0"/>
                <a:ea typeface="宋体" panose="02010600030101010101" pitchFamily="2" charset="-122"/>
              </a:endParaRPr>
            </a:p>
          </p:txBody>
        </p:sp>
        <p:sp>
          <p:nvSpPr>
            <p:cNvPr id="20496" name="五角星 73731"/>
            <p:cNvSpPr/>
            <p:nvPr/>
          </p:nvSpPr>
          <p:spPr>
            <a:xfrm>
              <a:off x="657" y="981"/>
              <a:ext cx="499" cy="453"/>
            </a:xfrm>
            <a:custGeom>
              <a:avLst/>
              <a:gdLst/>
              <a:ahLst/>
              <a:cxnLst>
                <a:cxn ang="0">
                  <a:pos x="0" y="173"/>
                </a:cxn>
                <a:cxn ang="0">
                  <a:pos x="190" y="173"/>
                </a:cxn>
                <a:cxn ang="0">
                  <a:pos x="249" y="0"/>
                </a:cxn>
                <a:cxn ang="0">
                  <a:pos x="308" y="173"/>
                </a:cxn>
                <a:cxn ang="0">
                  <a:pos x="498" y="173"/>
                </a:cxn>
                <a:cxn ang="0">
                  <a:pos x="344" y="279"/>
                </a:cxn>
                <a:cxn ang="0">
                  <a:pos x="403" y="452"/>
                </a:cxn>
                <a:cxn ang="0">
                  <a:pos x="249" y="346"/>
                </a:cxn>
                <a:cxn ang="0">
                  <a:pos x="95" y="452"/>
                </a:cxn>
                <a:cxn ang="0">
                  <a:pos x="154" y="279"/>
                </a:cxn>
              </a:cxnLst>
              <a:rect l="0" t="0" r="0" b="0"/>
              <a:pathLst>
                <a:path w="499" h="453">
                  <a:moveTo>
                    <a:pt x="0" y="173"/>
                  </a:moveTo>
                  <a:lnTo>
                    <a:pt x="190" y="173"/>
                  </a:lnTo>
                  <a:lnTo>
                    <a:pt x="249" y="0"/>
                  </a:lnTo>
                  <a:lnTo>
                    <a:pt x="308" y="173"/>
                  </a:lnTo>
                  <a:lnTo>
                    <a:pt x="498" y="173"/>
                  </a:lnTo>
                  <a:lnTo>
                    <a:pt x="344" y="279"/>
                  </a:lnTo>
                  <a:lnTo>
                    <a:pt x="403" y="452"/>
                  </a:lnTo>
                  <a:lnTo>
                    <a:pt x="249" y="346"/>
                  </a:lnTo>
                  <a:lnTo>
                    <a:pt x="95" y="452"/>
                  </a:lnTo>
                  <a:lnTo>
                    <a:pt x="154" y="279"/>
                  </a:lnTo>
                  <a:close/>
                </a:path>
              </a:pathLst>
            </a:custGeom>
            <a:solidFill>
              <a:schemeClr val="accent1"/>
            </a:solidFill>
            <a:ln w="57150" cap="flat" cmpd="sng">
              <a:solidFill>
                <a:schemeClr val="bg1"/>
              </a:solidFill>
              <a:prstDash val="solid"/>
              <a:miter/>
              <a:headEnd type="none" w="med" len="med"/>
              <a:tailEnd type="none" w="med" len="med"/>
            </a:ln>
          </p:spPr>
          <p:txBody>
            <a:bodyPr/>
            <a:lstStyle/>
            <a:p>
              <a:endParaRPr lang="zh-CN" altLang="en-US"/>
            </a:p>
          </p:txBody>
        </p:sp>
        <p:sp>
          <p:nvSpPr>
            <p:cNvPr id="20497" name="圆角矩形 73732"/>
            <p:cNvSpPr/>
            <p:nvPr/>
          </p:nvSpPr>
          <p:spPr>
            <a:xfrm>
              <a:off x="1354" y="1011"/>
              <a:ext cx="2093" cy="499"/>
            </a:xfrm>
            <a:prstGeom prst="roundRect">
              <a:avLst>
                <a:gd name="adj" fmla="val 16667"/>
              </a:avLst>
            </a:prstGeom>
            <a:solidFill>
              <a:schemeClr val="bg1"/>
            </a:solidFill>
            <a:ln w="28575" cap="flat" cmpd="sng">
              <a:solidFill>
                <a:schemeClr val="accent1"/>
              </a:solidFill>
              <a:prstDash val="solid"/>
              <a:round/>
              <a:headEnd type="none" w="med" len="med"/>
              <a:tailEnd type="none" w="med" len="med"/>
            </a:ln>
          </p:spPr>
          <p:txBody>
            <a:bodyPr anchor="ctr"/>
            <a:lstStyle/>
            <a:p>
              <a:pPr algn="ctr" eaLnBrk="0" hangingPunct="0"/>
              <a:r>
                <a:rPr lang="zh-CN" altLang="zh-CN" sz="2400" b="1" dirty="0">
                  <a:solidFill>
                    <a:srgbClr val="FF0000"/>
                  </a:solidFill>
                  <a:latin typeface="黑体" panose="02010609060101010101" pitchFamily="49" charset="-122"/>
                  <a:ea typeface="黑体" panose="02010609060101010101" pitchFamily="49" charset="-122"/>
                </a:rPr>
                <a:t>重点扫描</a:t>
              </a:r>
            </a:p>
          </p:txBody>
        </p:sp>
      </p:grpSp>
      <p:sp>
        <p:nvSpPr>
          <p:cNvPr id="6" name="椭圆 5"/>
          <p:cNvSpPr/>
          <p:nvPr/>
        </p:nvSpPr>
        <p:spPr>
          <a:xfrm>
            <a:off x="601979" y="1564004"/>
            <a:ext cx="1555115" cy="447675"/>
          </a:xfrm>
          <a:prstGeom prst="ellipse">
            <a:avLst/>
          </a:prstGeom>
          <a:solidFill>
            <a:srgbClr val="FFC000"/>
          </a:solidFill>
        </p:spPr>
        <p:style>
          <a:lnRef idx="2">
            <a:schemeClr val="accent6"/>
          </a:lnRef>
          <a:fillRef idx="1">
            <a:schemeClr val="lt1"/>
          </a:fillRef>
          <a:effectRef idx="0">
            <a:schemeClr val="accent6"/>
          </a:effectRef>
          <a:fontRef idx="minor">
            <a:schemeClr val="dk1"/>
          </a:fontRef>
        </p:style>
        <p:txBody>
          <a:bodyPr rtlCol="0" anchor="ctr">
            <a:scene3d>
              <a:camera prst="orthographicFront"/>
              <a:lightRig rig="threePt" dir="t"/>
            </a:scene3d>
          </a:bodyPr>
          <a:lstStyle/>
          <a:p>
            <a:pPr algn="ctr" fontAlgn="base"/>
            <a:r>
              <a:rPr lang="zh-CN" altLang="zh-CN" sz="2400" b="1" strike="noStrike" noProof="1">
                <a:solidFill>
                  <a:srgbClr val="0000FF"/>
                </a:solidFill>
                <a:effectLst>
                  <a:outerShdw blurRad="38100" dist="25400" dir="5400000" algn="ctr" rotWithShape="0">
                    <a:srgbClr val="6E747A">
                      <a:alpha val="43000"/>
                    </a:srgbClr>
                  </a:outerShdw>
                </a:effectLst>
                <a:latin typeface="微软雅黑" panose="020B0503020204020204" charset="-122"/>
                <a:ea typeface="微软雅黑" panose="020B0503020204020204" charset="-122"/>
              </a:rPr>
              <a:t>地位</a:t>
            </a:r>
          </a:p>
        </p:txBody>
      </p:sp>
      <p:sp>
        <p:nvSpPr>
          <p:cNvPr id="30721" name="Text Box 7"/>
          <p:cNvSpPr txBox="1">
            <a:spLocks noChangeArrowheads="1"/>
          </p:cNvSpPr>
          <p:nvPr/>
        </p:nvSpPr>
        <p:spPr bwMode="auto">
          <a:xfrm>
            <a:off x="400050" y="758825"/>
            <a:ext cx="1625600" cy="460375"/>
          </a:xfrm>
          <a:prstGeom prst="rect">
            <a:avLst/>
          </a:prstGeom>
          <a:solidFill>
            <a:srgbClr val="FFFF00"/>
          </a:solidFill>
          <a:ln w="9525">
            <a:noFill/>
            <a:miter lim="800000"/>
          </a:ln>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defRPr/>
            </a:pPr>
            <a:r>
              <a:rPr kumimoji="0" lang="zh-CN" altLang="en-US" sz="2400" b="1" i="0" u="none" strike="noStrike" kern="1200" cap="none" spc="0" normalizeH="0" baseline="0" noProof="0" dirty="0">
                <a:ln>
                  <a:noFill/>
                </a:ln>
                <a:solidFill>
                  <a:srgbClr val="000000"/>
                </a:solidFill>
                <a:effectLst>
                  <a:outerShdw blurRad="38100" dist="38100" dir="2700000">
                    <a:srgbClr val="000000"/>
                  </a:outerShdw>
                </a:effectLst>
                <a:uLnTx/>
                <a:uFillTx/>
                <a:latin typeface="微软雅黑" panose="020B0503020204020204" charset="-122"/>
                <a:ea typeface="微软雅黑" panose="020B0503020204020204" charset="-122"/>
                <a:cs typeface="+mj-cs"/>
              </a:rPr>
              <a:t>一、人 民</a:t>
            </a:r>
          </a:p>
        </p:txBody>
      </p:sp>
      <p:sp>
        <p:nvSpPr>
          <p:cNvPr id="11" name="矩形 10"/>
          <p:cNvSpPr/>
          <p:nvPr/>
        </p:nvSpPr>
        <p:spPr>
          <a:xfrm>
            <a:off x="2343150" y="758825"/>
            <a:ext cx="6302375" cy="706438"/>
          </a:xfrm>
          <a:prstGeom prst="rect">
            <a:avLst/>
          </a:prstGeom>
          <a:noFill/>
          <a:ln w="9525">
            <a:noFill/>
          </a:ln>
        </p:spPr>
        <p:txBody>
          <a:bodyPr wrap="square" anchor="t">
            <a:spAutoFit/>
          </a:bodyPr>
          <a:lstStyle/>
          <a:p>
            <a:r>
              <a:rPr lang="zh-CN" altLang="en-US" sz="2000" b="1" dirty="0">
                <a:solidFill>
                  <a:srgbClr val="0000FF"/>
                </a:solidFill>
                <a:latin typeface="微软雅黑" panose="020B0503020204020204" charset="-122"/>
                <a:ea typeface="微软雅黑" panose="020B0503020204020204" charset="-122"/>
              </a:rPr>
              <a:t>宪法规定</a:t>
            </a:r>
            <a:r>
              <a:rPr lang="en-US" altLang="zh-CN" sz="2000" b="1" dirty="0">
                <a:solidFill>
                  <a:srgbClr val="0000FF"/>
                </a:solidFill>
                <a:latin typeface="微软雅黑" panose="020B0503020204020204" charset="-122"/>
                <a:ea typeface="微软雅黑" panose="020B0503020204020204" charset="-122"/>
              </a:rPr>
              <a:t>“</a:t>
            </a:r>
            <a:r>
              <a:rPr lang="zh-CN" altLang="en-US" sz="2000" b="1" dirty="0">
                <a:solidFill>
                  <a:srgbClr val="0000FF"/>
                </a:solidFill>
                <a:latin typeface="微软雅黑" panose="020B0503020204020204" charset="-122"/>
                <a:ea typeface="微软雅黑" panose="020B0503020204020204" charset="-122"/>
              </a:rPr>
              <a:t>中华人民共和国是工人阶级领导的、以工农联盟为基础的人民民主专政的社会主义国家”。</a:t>
            </a:r>
          </a:p>
        </p:txBody>
      </p:sp>
      <p:sp>
        <p:nvSpPr>
          <p:cNvPr id="4" name="文本框 3"/>
          <p:cNvSpPr txBox="1"/>
          <p:nvPr/>
        </p:nvSpPr>
        <p:spPr>
          <a:xfrm>
            <a:off x="2643188" y="1573213"/>
            <a:ext cx="5973762" cy="460375"/>
          </a:xfrm>
          <a:prstGeom prst="rect">
            <a:avLst/>
          </a:prstGeom>
          <a:noFill/>
          <a:ln w="9525">
            <a:noFill/>
          </a:ln>
        </p:spPr>
        <p:txBody>
          <a:bodyPr wrap="none" anchor="t">
            <a:spAutoFit/>
          </a:bodyPr>
          <a:lstStyle/>
          <a:p>
            <a:r>
              <a:rPr lang="zh-CN" altLang="en-US" sz="2400" b="1" dirty="0">
                <a:solidFill>
                  <a:srgbClr val="FF0000"/>
                </a:solidFill>
                <a:latin typeface="微软雅黑" panose="020B0503020204020204" charset="-122"/>
                <a:ea typeface="微软雅黑" panose="020B0503020204020204" charset="-122"/>
                <a:sym typeface="宋体" panose="02010600030101010101" pitchFamily="2" charset="-122"/>
              </a:rPr>
              <a:t>人民当家作主，国家的一切权力属于人民。</a:t>
            </a:r>
          </a:p>
        </p:txBody>
      </p:sp>
      <p:sp>
        <p:nvSpPr>
          <p:cNvPr id="2" name="椭圆 1"/>
          <p:cNvSpPr/>
          <p:nvPr/>
        </p:nvSpPr>
        <p:spPr>
          <a:xfrm>
            <a:off x="400050" y="2228850"/>
            <a:ext cx="2680970" cy="447675"/>
          </a:xfrm>
          <a:prstGeom prst="ellipse">
            <a:avLst/>
          </a:prstGeom>
          <a:solidFill>
            <a:srgbClr val="FFC000"/>
          </a:solidFill>
        </p:spPr>
        <p:style>
          <a:lnRef idx="2">
            <a:schemeClr val="accent6"/>
          </a:lnRef>
          <a:fillRef idx="1">
            <a:schemeClr val="lt1"/>
          </a:fillRef>
          <a:effectRef idx="0">
            <a:schemeClr val="accent6"/>
          </a:effectRef>
          <a:fontRef idx="minor">
            <a:schemeClr val="dk1"/>
          </a:fontRef>
        </p:style>
        <p:txBody>
          <a:bodyPr rtlCol="0" anchor="ctr">
            <a:scene3d>
              <a:camera prst="orthographicFront"/>
              <a:lightRig rig="threePt" dir="t"/>
            </a:scene3d>
          </a:bodyPr>
          <a:lstStyle/>
          <a:p>
            <a:pPr algn="ctr" fontAlgn="base"/>
            <a:r>
              <a:rPr lang="zh-CN" altLang="en-US" sz="2000" b="1" strike="noStrike" noProof="1">
                <a:solidFill>
                  <a:srgbClr val="0000FF"/>
                </a:solidFill>
                <a:effectLst>
                  <a:outerShdw blurRad="38100" dist="25400" dir="5400000" algn="ctr" rotWithShape="0">
                    <a:srgbClr val="6E747A">
                      <a:alpha val="43000"/>
                    </a:srgbClr>
                  </a:outerShdw>
                </a:effectLst>
                <a:latin typeface="微软雅黑" panose="020B0503020204020204" charset="-122"/>
                <a:ea typeface="微软雅黑" panose="020B0503020204020204" charset="-122"/>
              </a:rPr>
              <a:t>怎样当家作主</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linds(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1749"/>
                                        </p:tgtEl>
                                        <p:attrNameLst>
                                          <p:attrName>style.visibility</p:attrName>
                                        </p:attrNameLst>
                                      </p:cBhvr>
                                      <p:to>
                                        <p:strVal val="visible"/>
                                      </p:to>
                                    </p:set>
                                    <p:animEffect transition="in" filter="blinds(horizontal)">
                                      <p:cBhvr>
                                        <p:cTn id="27" dur="500"/>
                                        <p:tgtEl>
                                          <p:spTgt spid="31749"/>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1753"/>
                                        </p:tgtEl>
                                        <p:attrNameLst>
                                          <p:attrName>style.visibility</p:attrName>
                                        </p:attrNameLst>
                                      </p:cBhvr>
                                      <p:to>
                                        <p:strVal val="visible"/>
                                      </p:to>
                                    </p:set>
                                    <p:animEffect transition="in" filter="blinds(horizontal)">
                                      <p:cBhvr>
                                        <p:cTn id="32" dur="500"/>
                                        <p:tgtEl>
                                          <p:spTgt spid="31753"/>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1747">
                                            <p:bg/>
                                          </p:spTgt>
                                        </p:tgtEl>
                                        <p:attrNameLst>
                                          <p:attrName>style.visibility</p:attrName>
                                        </p:attrNameLst>
                                      </p:cBhvr>
                                      <p:to>
                                        <p:strVal val="visible"/>
                                      </p:to>
                                    </p:set>
                                    <p:animEffect transition="in" filter="blinds(horizontal)">
                                      <p:cBhvr>
                                        <p:cTn id="37" dur="500"/>
                                        <p:tgtEl>
                                          <p:spTgt spid="31747">
                                            <p:bg/>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31747">
                                            <p:txEl>
                                              <p:pRg st="0" end="0"/>
                                            </p:txEl>
                                          </p:spTgt>
                                        </p:tgtEl>
                                        <p:attrNameLst>
                                          <p:attrName>style.visibility</p:attrName>
                                        </p:attrNameLst>
                                      </p:cBhvr>
                                      <p:to>
                                        <p:strVal val="visible"/>
                                      </p:to>
                                    </p:set>
                                    <p:animEffect transition="in" filter="blinds(horizontal)">
                                      <p:cBhvr>
                                        <p:cTn id="42" dur="500"/>
                                        <p:tgtEl>
                                          <p:spTgt spid="31747">
                                            <p:txEl>
                                              <p:pRg st="0" end="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31758"/>
                                        </p:tgtEl>
                                        <p:attrNameLst>
                                          <p:attrName>style.visibility</p:attrName>
                                        </p:attrNameLst>
                                      </p:cBhvr>
                                      <p:to>
                                        <p:strVal val="visible"/>
                                      </p:to>
                                    </p:set>
                                    <p:animEffect transition="in" filter="blinds(horizontal)">
                                      <p:cBhvr>
                                        <p:cTn id="47" dur="500"/>
                                        <p:tgtEl>
                                          <p:spTgt spid="31758"/>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31748"/>
                                        </p:tgtEl>
                                        <p:attrNameLst>
                                          <p:attrName>style.visibility</p:attrName>
                                        </p:attrNameLst>
                                      </p:cBhvr>
                                      <p:to>
                                        <p:strVal val="visible"/>
                                      </p:to>
                                    </p:set>
                                    <p:animEffect transition="in" filter="blinds(horizontal)">
                                      <p:cBhvr>
                                        <p:cTn id="52" dur="500"/>
                                        <p:tgtEl>
                                          <p:spTgt spid="31748"/>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31759"/>
                                        </p:tgtEl>
                                        <p:attrNameLst>
                                          <p:attrName>style.visibility</p:attrName>
                                        </p:attrNameLst>
                                      </p:cBhvr>
                                      <p:to>
                                        <p:strVal val="visible"/>
                                      </p:to>
                                    </p:set>
                                    <p:animEffect transition="in" filter="blinds(horizontal)">
                                      <p:cBhvr>
                                        <p:cTn id="57" dur="500"/>
                                        <p:tgtEl>
                                          <p:spTgt spid="31759"/>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31750"/>
                                        </p:tgtEl>
                                        <p:attrNameLst>
                                          <p:attrName>style.visibility</p:attrName>
                                        </p:attrNameLst>
                                      </p:cBhvr>
                                      <p:to>
                                        <p:strVal val="visible"/>
                                      </p:to>
                                    </p:set>
                                    <p:animEffect transition="in" filter="blinds(horizontal)">
                                      <p:cBhvr>
                                        <p:cTn id="62" dur="500"/>
                                        <p:tgtEl>
                                          <p:spTgt spid="31750"/>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1050526"/>
                                        </p:tgtEl>
                                        <p:attrNameLst>
                                          <p:attrName>style.visibility</p:attrName>
                                        </p:attrNameLst>
                                      </p:cBhvr>
                                      <p:to>
                                        <p:strVal val="visible"/>
                                      </p:to>
                                    </p:set>
                                    <p:animEffect transition="in" filter="blinds(horizontal)">
                                      <p:cBhvr>
                                        <p:cTn id="67" dur="500"/>
                                        <p:tgtEl>
                                          <p:spTgt spid="1050526"/>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31752"/>
                                        </p:tgtEl>
                                        <p:attrNameLst>
                                          <p:attrName>style.visibility</p:attrName>
                                        </p:attrNameLst>
                                      </p:cBhvr>
                                      <p:to>
                                        <p:strVal val="visible"/>
                                      </p:to>
                                    </p:set>
                                    <p:animEffect transition="in" filter="blinds(horizontal)">
                                      <p:cBhvr>
                                        <p:cTn id="72" dur="500"/>
                                        <p:tgtEl>
                                          <p:spTgt spid="31752"/>
                                        </p:tgtEl>
                                      </p:cBhvr>
                                    </p:animEffect>
                                  </p:childTnLst>
                                </p:cTn>
                              </p:par>
                            </p:childTnLst>
                          </p:cTn>
                        </p:par>
                      </p:childTnLst>
                    </p:cTn>
                  </p:par>
                  <p:par>
                    <p:cTn id="73" fill="hold">
                      <p:stCondLst>
                        <p:cond delay="indefinite"/>
                      </p:stCondLst>
                      <p:childTnLst>
                        <p:par>
                          <p:cTn id="74" fill="hold">
                            <p:stCondLst>
                              <p:cond delay="0"/>
                            </p:stCondLst>
                            <p:childTnLst>
                              <p:par>
                                <p:cTn id="75" presetID="3" presetClass="entr" presetSubtype="10" fill="hold" grpId="0" nodeType="clickEffect">
                                  <p:stCondLst>
                                    <p:cond delay="0"/>
                                  </p:stCondLst>
                                  <p:childTnLst>
                                    <p:set>
                                      <p:cBhvr>
                                        <p:cTn id="76" dur="1" fill="hold">
                                          <p:stCondLst>
                                            <p:cond delay="0"/>
                                          </p:stCondLst>
                                        </p:cTn>
                                        <p:tgtEl>
                                          <p:spTgt spid="1050506"/>
                                        </p:tgtEl>
                                        <p:attrNameLst>
                                          <p:attrName>style.visibility</p:attrName>
                                        </p:attrNameLst>
                                      </p:cBhvr>
                                      <p:to>
                                        <p:strVal val="visible"/>
                                      </p:to>
                                    </p:set>
                                    <p:animEffect transition="in" filter="blinds(horizontal)">
                                      <p:cBhvr>
                                        <p:cTn id="77" dur="500"/>
                                        <p:tgtEl>
                                          <p:spTgt spid="1050506"/>
                                        </p:tgtEl>
                                      </p:cBhvr>
                                    </p:animEffect>
                                  </p:childTnLst>
                                </p:cTn>
                              </p:par>
                            </p:childTnLst>
                          </p:cTn>
                        </p:par>
                      </p:childTnLst>
                    </p:cTn>
                  </p:par>
                  <p:par>
                    <p:cTn id="78" fill="hold">
                      <p:stCondLst>
                        <p:cond delay="indefinite"/>
                      </p:stCondLst>
                      <p:childTnLst>
                        <p:par>
                          <p:cTn id="79" fill="hold">
                            <p:stCondLst>
                              <p:cond delay="0"/>
                            </p:stCondLst>
                            <p:childTnLst>
                              <p:par>
                                <p:cTn id="80" presetID="3" presetClass="entr" presetSubtype="10" fill="hold" grpId="0" nodeType="clickEffect">
                                  <p:stCondLst>
                                    <p:cond delay="0"/>
                                  </p:stCondLst>
                                  <p:childTnLst>
                                    <p:set>
                                      <p:cBhvr>
                                        <p:cTn id="81" dur="1" fill="hold">
                                          <p:stCondLst>
                                            <p:cond delay="0"/>
                                          </p:stCondLst>
                                        </p:cTn>
                                        <p:tgtEl>
                                          <p:spTgt spid="1050522"/>
                                        </p:tgtEl>
                                        <p:attrNameLst>
                                          <p:attrName>style.visibility</p:attrName>
                                        </p:attrNameLst>
                                      </p:cBhvr>
                                      <p:to>
                                        <p:strVal val="visible"/>
                                      </p:to>
                                    </p:set>
                                    <p:animEffect transition="in" filter="blinds(horizontal)">
                                      <p:cBhvr>
                                        <p:cTn id="82" dur="500"/>
                                        <p:tgtEl>
                                          <p:spTgt spid="1050522"/>
                                        </p:tgtEl>
                                      </p:cBhvr>
                                    </p:animEffect>
                                  </p:childTnLst>
                                </p:cTn>
                              </p:par>
                            </p:childTnLst>
                          </p:cTn>
                        </p:par>
                      </p:childTnLst>
                    </p:cTn>
                  </p:par>
                  <p:par>
                    <p:cTn id="83" fill="hold">
                      <p:stCondLst>
                        <p:cond delay="indefinite"/>
                      </p:stCondLst>
                      <p:childTnLst>
                        <p:par>
                          <p:cTn id="84" fill="hold">
                            <p:stCondLst>
                              <p:cond delay="0"/>
                            </p:stCondLst>
                            <p:childTnLst>
                              <p:par>
                                <p:cTn id="85" presetID="3" presetClass="entr" presetSubtype="10" fill="hold" grpId="0" nodeType="clickEffect">
                                  <p:stCondLst>
                                    <p:cond delay="0"/>
                                  </p:stCondLst>
                                  <p:childTnLst>
                                    <p:set>
                                      <p:cBhvr>
                                        <p:cTn id="86" dur="1" fill="hold">
                                          <p:stCondLst>
                                            <p:cond delay="0"/>
                                          </p:stCondLst>
                                        </p:cTn>
                                        <p:tgtEl>
                                          <p:spTgt spid="1050524"/>
                                        </p:tgtEl>
                                        <p:attrNameLst>
                                          <p:attrName>style.visibility</p:attrName>
                                        </p:attrNameLst>
                                      </p:cBhvr>
                                      <p:to>
                                        <p:strVal val="visible"/>
                                      </p:to>
                                    </p:set>
                                    <p:animEffect transition="in" filter="blinds(horizontal)">
                                      <p:cBhvr>
                                        <p:cTn id="87" dur="500"/>
                                        <p:tgtEl>
                                          <p:spTgt spid="10505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0506" grpId="0" bldLvl="0" animBg="1"/>
      <p:bldP spid="31747" grpId="0" uiExpand="1" build="p" animBg="1"/>
      <p:bldP spid="31748" grpId="0" bldLvl="0" animBg="1"/>
      <p:bldP spid="31749" grpId="0" bldLvl="0" animBg="1"/>
      <p:bldP spid="31750" grpId="0" bldLvl="0" animBg="1"/>
      <p:bldP spid="31752" grpId="0" bldLvl="0" animBg="1"/>
      <p:bldP spid="31753" grpId="0" bldLvl="0" animBg="1"/>
      <p:bldP spid="1050522" grpId="0" bldLvl="0" animBg="1"/>
      <p:bldP spid="1050524" grpId="0" bldLvl="0" animBg="1"/>
      <p:bldP spid="1050526" grpId="0" bldLvl="0" animBg="1"/>
      <p:bldP spid="31758" grpId="0" bldLvl="0" animBg="1"/>
      <p:bldP spid="31759" grpId="0" bldLvl="0" animBg="1"/>
      <p:bldP spid="6" grpId="0" bldLvl="0" animBg="1"/>
      <p:bldP spid="11" grpId="0"/>
      <p:bldP spid="4" grpId="0"/>
      <p:bldP spid="2"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椭圆 6"/>
          <p:cNvSpPr/>
          <p:nvPr/>
        </p:nvSpPr>
        <p:spPr>
          <a:xfrm>
            <a:off x="163195" y="2381885"/>
            <a:ext cx="2816860" cy="763905"/>
          </a:xfrm>
          <a:prstGeom prst="ellipse">
            <a:avLst/>
          </a:prstGeom>
          <a:solidFill>
            <a:srgbClr val="FFC000"/>
          </a:solidFill>
        </p:spPr>
        <p:style>
          <a:lnRef idx="2">
            <a:schemeClr val="accent6"/>
          </a:lnRef>
          <a:fillRef idx="1">
            <a:schemeClr val="lt1"/>
          </a:fillRef>
          <a:effectRef idx="0">
            <a:schemeClr val="accent6"/>
          </a:effectRef>
          <a:fontRef idx="minor">
            <a:schemeClr val="dk1"/>
          </a:fontRef>
        </p:style>
        <p:txBody>
          <a:bodyPr rtlCol="0" anchor="ctr">
            <a:scene3d>
              <a:camera prst="orthographicFront"/>
              <a:lightRig rig="threePt" dir="t"/>
            </a:scene3d>
          </a:bodyPr>
          <a:lstStyle/>
          <a:p>
            <a:pPr algn="ctr" fontAlgn="base"/>
            <a:r>
              <a:rPr lang="zh-CN" altLang="zh-CN" sz="3530" b="1" strike="noStrike" noProof="1">
                <a:solidFill>
                  <a:srgbClr val="0000FF"/>
                </a:solidFill>
                <a:effectLst>
                  <a:outerShdw blurRad="38100" dist="25400" dir="5400000" algn="ctr" rotWithShape="0">
                    <a:srgbClr val="6E747A">
                      <a:alpha val="43000"/>
                    </a:srgbClr>
                  </a:outerShdw>
                </a:effectLst>
                <a:latin typeface="微软雅黑" panose="020B0503020204020204" charset="-122"/>
                <a:ea typeface="微软雅黑" panose="020B0503020204020204" charset="-122"/>
              </a:rPr>
              <a:t>人民民主</a:t>
            </a:r>
          </a:p>
        </p:txBody>
      </p:sp>
      <p:grpSp>
        <p:nvGrpSpPr>
          <p:cNvPr id="19458" name="组合 40"/>
          <p:cNvGrpSpPr/>
          <p:nvPr/>
        </p:nvGrpSpPr>
        <p:grpSpPr>
          <a:xfrm>
            <a:off x="2930525" y="1284288"/>
            <a:ext cx="238125" cy="2959100"/>
            <a:chOff x="3142878" y="601980"/>
            <a:chExt cx="548376" cy="5204078"/>
          </a:xfrm>
        </p:grpSpPr>
        <p:cxnSp>
          <p:nvCxnSpPr>
            <p:cNvPr id="8" name="直接连接符 7"/>
            <p:cNvCxnSpPr/>
            <p:nvPr/>
          </p:nvCxnSpPr>
          <p:spPr>
            <a:xfrm>
              <a:off x="3420750" y="601980"/>
              <a:ext cx="270504" cy="0"/>
            </a:xfrm>
            <a:prstGeom prst="line">
              <a:avLst/>
            </a:prstGeom>
            <a:ln w="12700">
              <a:solidFill>
                <a:schemeClr val="tx1"/>
              </a:solidFill>
            </a:ln>
          </p:spPr>
          <p:style>
            <a:lnRef idx="1">
              <a:schemeClr val="dk1"/>
            </a:lnRef>
            <a:fillRef idx="0">
              <a:schemeClr val="dk1"/>
            </a:fillRef>
            <a:effectRef idx="0">
              <a:schemeClr val="dk1"/>
            </a:effectRef>
            <a:fontRef idx="minor">
              <a:schemeClr val="tx1"/>
            </a:fontRef>
          </p:style>
        </p:cxnSp>
        <p:cxnSp>
          <p:nvCxnSpPr>
            <p:cNvPr id="9" name="直接连接符 8"/>
            <p:cNvCxnSpPr/>
            <p:nvPr/>
          </p:nvCxnSpPr>
          <p:spPr>
            <a:xfrm>
              <a:off x="3142878" y="3217790"/>
              <a:ext cx="270504" cy="0"/>
            </a:xfrm>
            <a:prstGeom prst="line">
              <a:avLst/>
            </a:prstGeom>
            <a:ln w="12700">
              <a:solidFill>
                <a:schemeClr val="tx1"/>
              </a:solidFill>
            </a:ln>
          </p:spPr>
          <p:style>
            <a:lnRef idx="1">
              <a:schemeClr val="dk1"/>
            </a:lnRef>
            <a:fillRef idx="0">
              <a:schemeClr val="dk1"/>
            </a:fillRef>
            <a:effectRef idx="0">
              <a:schemeClr val="dk1"/>
            </a:effectRef>
            <a:fontRef idx="minor">
              <a:schemeClr val="tx1"/>
            </a:fontRef>
          </p:style>
        </p:cxnSp>
        <p:cxnSp>
          <p:nvCxnSpPr>
            <p:cNvPr id="10" name="直接连接符 9"/>
            <p:cNvCxnSpPr/>
            <p:nvPr/>
          </p:nvCxnSpPr>
          <p:spPr>
            <a:xfrm>
              <a:off x="3422081" y="601980"/>
              <a:ext cx="0" cy="5204078"/>
            </a:xfrm>
            <a:prstGeom prst="line">
              <a:avLst/>
            </a:prstGeom>
            <a:ln w="12700">
              <a:solidFill>
                <a:schemeClr val="tx1"/>
              </a:solidFill>
            </a:ln>
          </p:spPr>
          <p:style>
            <a:lnRef idx="1">
              <a:schemeClr val="dk1"/>
            </a:lnRef>
            <a:fillRef idx="0">
              <a:schemeClr val="dk1"/>
            </a:fillRef>
            <a:effectRef idx="0">
              <a:schemeClr val="dk1"/>
            </a:effectRef>
            <a:fontRef idx="minor">
              <a:schemeClr val="tx1"/>
            </a:fontRef>
          </p:style>
        </p:cxnSp>
        <p:cxnSp>
          <p:nvCxnSpPr>
            <p:cNvPr id="12" name="直接连接符 11"/>
            <p:cNvCxnSpPr/>
            <p:nvPr/>
          </p:nvCxnSpPr>
          <p:spPr>
            <a:xfrm>
              <a:off x="3420750" y="5806058"/>
              <a:ext cx="270504" cy="0"/>
            </a:xfrm>
            <a:prstGeom prst="line">
              <a:avLst/>
            </a:prstGeom>
            <a:ln w="12700">
              <a:solidFill>
                <a:schemeClr val="tx1"/>
              </a:solidFill>
            </a:ln>
          </p:spPr>
          <p:style>
            <a:lnRef idx="1">
              <a:schemeClr val="dk1"/>
            </a:lnRef>
            <a:fillRef idx="0">
              <a:schemeClr val="dk1"/>
            </a:fillRef>
            <a:effectRef idx="0">
              <a:schemeClr val="dk1"/>
            </a:effectRef>
            <a:fontRef idx="minor">
              <a:schemeClr val="tx1"/>
            </a:fontRef>
          </p:style>
        </p:cxnSp>
        <p:cxnSp>
          <p:nvCxnSpPr>
            <p:cNvPr id="13" name="直接连接符 12"/>
            <p:cNvCxnSpPr/>
            <p:nvPr/>
          </p:nvCxnSpPr>
          <p:spPr>
            <a:xfrm>
              <a:off x="3420750" y="3223930"/>
              <a:ext cx="270504" cy="0"/>
            </a:xfrm>
            <a:prstGeom prst="line">
              <a:avLst/>
            </a:prstGeom>
            <a:ln w="12700">
              <a:solidFill>
                <a:schemeClr val="tx1"/>
              </a:solidFill>
            </a:ln>
          </p:spPr>
          <p:style>
            <a:lnRef idx="1">
              <a:schemeClr val="dk1"/>
            </a:lnRef>
            <a:fillRef idx="0">
              <a:schemeClr val="dk1"/>
            </a:fillRef>
            <a:effectRef idx="0">
              <a:schemeClr val="dk1"/>
            </a:effectRef>
            <a:fontRef idx="minor">
              <a:schemeClr val="tx1"/>
            </a:fontRef>
          </p:style>
        </p:cxnSp>
      </p:grpSp>
      <p:sp>
        <p:nvSpPr>
          <p:cNvPr id="14" name="文本框 13"/>
          <p:cNvSpPr txBox="1"/>
          <p:nvPr/>
        </p:nvSpPr>
        <p:spPr>
          <a:xfrm>
            <a:off x="3076575" y="1054100"/>
            <a:ext cx="2011363" cy="460375"/>
          </a:xfrm>
          <a:prstGeom prst="rect">
            <a:avLst/>
          </a:prstGeom>
          <a:noFill/>
          <a:ln w="9525">
            <a:noFill/>
          </a:ln>
        </p:spPr>
        <p:txBody>
          <a:bodyPr wrap="none" anchor="t">
            <a:spAutoFit/>
          </a:bodyPr>
          <a:lstStyle/>
          <a:p>
            <a:r>
              <a:rPr lang="zh-CN" altLang="en-US" sz="2400" b="1" dirty="0">
                <a:solidFill>
                  <a:srgbClr val="C00000"/>
                </a:solidFill>
                <a:latin typeface="微软雅黑" panose="020B0503020204020204" charset="-122"/>
                <a:ea typeface="微软雅黑" panose="020B0503020204020204" charset="-122"/>
              </a:rPr>
              <a:t>最广泛的民主</a:t>
            </a:r>
            <a:endParaRPr lang="zh-CN" altLang="en-US" sz="2400">
              <a:latin typeface="微软雅黑" panose="020B0503020204020204" charset="-122"/>
              <a:ea typeface="微软雅黑" panose="020B0503020204020204" charset="-122"/>
            </a:endParaRPr>
          </a:p>
        </p:txBody>
      </p:sp>
      <p:sp>
        <p:nvSpPr>
          <p:cNvPr id="15" name="文本框 14"/>
          <p:cNvSpPr txBox="1"/>
          <p:nvPr/>
        </p:nvSpPr>
        <p:spPr>
          <a:xfrm>
            <a:off x="3168650" y="2533650"/>
            <a:ext cx="2011363" cy="460375"/>
          </a:xfrm>
          <a:prstGeom prst="rect">
            <a:avLst/>
          </a:prstGeom>
          <a:noFill/>
          <a:ln w="9525">
            <a:noFill/>
          </a:ln>
        </p:spPr>
        <p:txBody>
          <a:bodyPr wrap="none" anchor="t">
            <a:spAutoFit/>
          </a:bodyPr>
          <a:lstStyle/>
          <a:p>
            <a:r>
              <a:rPr lang="zh-CN" altLang="en-US" sz="2400" b="1" dirty="0">
                <a:solidFill>
                  <a:srgbClr val="C00000"/>
                </a:solidFill>
                <a:latin typeface="微软雅黑" panose="020B0503020204020204" charset="-122"/>
                <a:ea typeface="微软雅黑" panose="020B0503020204020204" charset="-122"/>
                <a:sym typeface="宋体" panose="02010600030101010101" pitchFamily="2" charset="-122"/>
              </a:rPr>
              <a:t>最真实的民主</a:t>
            </a:r>
            <a:endParaRPr lang="zh-CN" altLang="en-US" sz="2400">
              <a:latin typeface="微软雅黑" panose="020B0503020204020204" charset="-122"/>
              <a:ea typeface="微软雅黑" panose="020B0503020204020204" charset="-122"/>
            </a:endParaRPr>
          </a:p>
        </p:txBody>
      </p:sp>
      <p:sp>
        <p:nvSpPr>
          <p:cNvPr id="16" name="文本框 15"/>
          <p:cNvSpPr txBox="1"/>
          <p:nvPr/>
        </p:nvSpPr>
        <p:spPr>
          <a:xfrm>
            <a:off x="3076575" y="3946525"/>
            <a:ext cx="2011363" cy="460375"/>
          </a:xfrm>
          <a:prstGeom prst="rect">
            <a:avLst/>
          </a:prstGeom>
          <a:noFill/>
          <a:ln w="9525">
            <a:noFill/>
          </a:ln>
        </p:spPr>
        <p:txBody>
          <a:bodyPr wrap="none" anchor="t">
            <a:spAutoFit/>
          </a:bodyPr>
          <a:lstStyle/>
          <a:p>
            <a:r>
              <a:rPr lang="zh-CN" altLang="en-US" sz="2400" b="1" dirty="0">
                <a:solidFill>
                  <a:srgbClr val="C00000"/>
                </a:solidFill>
                <a:latin typeface="微软雅黑" panose="020B0503020204020204" charset="-122"/>
                <a:ea typeface="微软雅黑" panose="020B0503020204020204" charset="-122"/>
                <a:sym typeface="宋体" panose="02010600030101010101" pitchFamily="2" charset="-122"/>
              </a:rPr>
              <a:t>最管用的民主</a:t>
            </a:r>
            <a:endParaRPr lang="zh-CN" altLang="en-US" sz="2400">
              <a:latin typeface="微软雅黑" panose="020B0503020204020204" charset="-122"/>
              <a:ea typeface="微软雅黑" panose="020B0503020204020204" charset="-122"/>
            </a:endParaRPr>
          </a:p>
        </p:txBody>
      </p:sp>
      <p:sp>
        <p:nvSpPr>
          <p:cNvPr id="25605" name="AutoShape 5"/>
          <p:cNvSpPr/>
          <p:nvPr/>
        </p:nvSpPr>
        <p:spPr bwMode="auto">
          <a:xfrm>
            <a:off x="5011738" y="962025"/>
            <a:ext cx="76200" cy="852488"/>
          </a:xfrm>
          <a:prstGeom prst="leftBrace">
            <a:avLst>
              <a:gd name="adj1" fmla="val 68876"/>
              <a:gd name="adj2" fmla="val 50000"/>
            </a:avLst>
          </a:prstGeom>
          <a:noFill/>
          <a:ln w="28575">
            <a:solidFill>
              <a:schemeClr val="accent2"/>
            </a:solidFill>
            <a:round/>
          </a:ln>
          <a:effectLst/>
        </p:spPr>
        <p:txBody>
          <a:bodyPr wrap="none" anchor="ctr"/>
          <a:lstStyle/>
          <a:p>
            <a:pPr marL="0" marR="0" lvl="0" indent="0" algn="l" defTabSz="914400" rtl="0" eaLnBrk="1" fontAlgn="base" latinLnBrk="0" hangingPunct="1">
              <a:lnSpc>
                <a:spcPct val="150000"/>
              </a:lnSpc>
              <a:spcBef>
                <a:spcPts val="0"/>
              </a:spcBef>
              <a:spcAft>
                <a:spcPct val="0"/>
              </a:spcAft>
              <a:buClrTx/>
              <a:buSzTx/>
              <a:buFont typeface="Arial" panose="020B0604020202020204" pitchFamily="34" charset="0"/>
              <a:buNone/>
              <a:defRPr/>
            </a:pPr>
            <a:endParaRPr kumimoji="0" lang="zh-CN" altLang="en-US" sz="2220" b="0" i="0" u="none" strike="noStrike" kern="1200" cap="none" spc="0" normalizeH="0" baseline="0" noProof="1">
              <a:ln>
                <a:noFill/>
              </a:ln>
              <a:solidFill>
                <a:schemeClr val="tx1"/>
              </a:solidFill>
              <a:effectLst/>
              <a:uLnTx/>
              <a:uFillTx/>
              <a:latin typeface="Times New Roman" panose="02020603050405020304" pitchFamily="18" charset="0"/>
              <a:ea typeface="微软雅黑" panose="020B0503020204020204" charset="-122"/>
              <a:cs typeface="Times New Roman" panose="02020603050405020304" pitchFamily="18" charset="0"/>
            </a:endParaRPr>
          </a:p>
        </p:txBody>
      </p:sp>
      <p:sp>
        <p:nvSpPr>
          <p:cNvPr id="29701" name="矩形 2"/>
          <p:cNvSpPr/>
          <p:nvPr/>
        </p:nvSpPr>
        <p:spPr>
          <a:xfrm>
            <a:off x="5087938" y="639763"/>
            <a:ext cx="2701925" cy="644525"/>
          </a:xfrm>
          <a:prstGeom prst="rect">
            <a:avLst/>
          </a:prstGeom>
          <a:noFill/>
          <a:ln w="9525">
            <a:noFill/>
          </a:ln>
        </p:spPr>
        <p:txBody>
          <a:bodyPr wrap="square" anchor="t">
            <a:spAutoFit/>
          </a:bodyPr>
          <a:lstStyle/>
          <a:p>
            <a:pPr algn="ctr">
              <a:lnSpc>
                <a:spcPct val="150000"/>
              </a:lnSpc>
            </a:pPr>
            <a:r>
              <a:rPr lang="zh-CN" altLang="en-US" sz="2400" b="1" dirty="0">
                <a:solidFill>
                  <a:srgbClr val="0000FF"/>
                </a:solidFill>
                <a:latin typeface="Calibri" panose="020F0502020204030204" charset="0"/>
                <a:ea typeface="微软雅黑" panose="020B0503020204020204" charset="-122"/>
              </a:rPr>
              <a:t>①</a:t>
            </a:r>
            <a:r>
              <a:rPr lang="zh-CN" altLang="en-US" sz="2400" b="1" dirty="0">
                <a:solidFill>
                  <a:srgbClr val="0000FF"/>
                </a:solidFill>
                <a:latin typeface="Times New Roman" panose="02020603050405020304" pitchFamily="18" charset="0"/>
                <a:ea typeface="微软雅黑" panose="020B0503020204020204" charset="-122"/>
              </a:rPr>
              <a:t>民主权利最广泛</a:t>
            </a:r>
          </a:p>
        </p:txBody>
      </p:sp>
      <p:sp>
        <p:nvSpPr>
          <p:cNvPr id="17" name="矩形 2"/>
          <p:cNvSpPr/>
          <p:nvPr/>
        </p:nvSpPr>
        <p:spPr>
          <a:xfrm>
            <a:off x="5087938" y="1349375"/>
            <a:ext cx="2701925" cy="646113"/>
          </a:xfrm>
          <a:prstGeom prst="rect">
            <a:avLst/>
          </a:prstGeom>
          <a:noFill/>
          <a:ln w="9525">
            <a:noFill/>
          </a:ln>
        </p:spPr>
        <p:txBody>
          <a:bodyPr wrap="square" anchor="t">
            <a:spAutoFit/>
          </a:bodyPr>
          <a:lstStyle/>
          <a:p>
            <a:pPr algn="ctr">
              <a:lnSpc>
                <a:spcPct val="150000"/>
              </a:lnSpc>
            </a:pPr>
            <a:r>
              <a:rPr lang="zh-CN" altLang="en-US" sz="2400" b="1" dirty="0">
                <a:solidFill>
                  <a:srgbClr val="0000FF"/>
                </a:solidFill>
                <a:latin typeface="微软雅黑" panose="020B0503020204020204" charset="-122"/>
                <a:ea typeface="微软雅黑" panose="020B0503020204020204" charset="-122"/>
              </a:rPr>
              <a:t>②民主</a:t>
            </a:r>
            <a:r>
              <a:rPr lang="zh-CN" altLang="en-US" sz="2400" b="1" dirty="0">
                <a:solidFill>
                  <a:srgbClr val="0000FF"/>
                </a:solidFill>
                <a:latin typeface="Times New Roman" panose="02020603050405020304" pitchFamily="18" charset="0"/>
                <a:ea typeface="微软雅黑" panose="020B0503020204020204" charset="-122"/>
              </a:rPr>
              <a:t>主体最广泛</a:t>
            </a:r>
          </a:p>
        </p:txBody>
      </p:sp>
      <p:sp>
        <p:nvSpPr>
          <p:cNvPr id="18" name="AutoShape 5"/>
          <p:cNvSpPr/>
          <p:nvPr/>
        </p:nvSpPr>
        <p:spPr bwMode="auto">
          <a:xfrm>
            <a:off x="5087938" y="2282825"/>
            <a:ext cx="76200" cy="984250"/>
          </a:xfrm>
          <a:prstGeom prst="leftBrace">
            <a:avLst>
              <a:gd name="adj1" fmla="val 68876"/>
              <a:gd name="adj2" fmla="val 50000"/>
            </a:avLst>
          </a:prstGeom>
          <a:noFill/>
          <a:ln w="28575">
            <a:solidFill>
              <a:schemeClr val="accent2"/>
            </a:solidFill>
            <a:round/>
          </a:ln>
          <a:effectLst/>
        </p:spPr>
        <p:txBody>
          <a:bodyPr wrap="none" anchor="ctr"/>
          <a:lstStyle/>
          <a:p>
            <a:pPr marL="0" marR="0" lvl="0" indent="0" algn="l" defTabSz="914400" rtl="0" eaLnBrk="1" fontAlgn="base" latinLnBrk="0" hangingPunct="1">
              <a:lnSpc>
                <a:spcPct val="150000"/>
              </a:lnSpc>
              <a:spcBef>
                <a:spcPts val="0"/>
              </a:spcBef>
              <a:spcAft>
                <a:spcPct val="0"/>
              </a:spcAft>
              <a:buClrTx/>
              <a:buSzTx/>
              <a:buFont typeface="Arial" panose="020B0604020202020204" pitchFamily="34" charset="0"/>
              <a:buNone/>
              <a:defRPr/>
            </a:pPr>
            <a:endParaRPr kumimoji="0" lang="zh-CN" altLang="en-US" sz="2220" b="0" i="0" u="none" strike="noStrike" kern="1200" cap="none" spc="0" normalizeH="0" baseline="0" noProof="1">
              <a:ln>
                <a:noFill/>
              </a:ln>
              <a:solidFill>
                <a:schemeClr val="tx1"/>
              </a:solidFill>
              <a:effectLst/>
              <a:uLnTx/>
              <a:uFillTx/>
              <a:latin typeface="Times New Roman" panose="02020603050405020304" pitchFamily="18" charset="0"/>
              <a:ea typeface="微软雅黑" panose="020B0503020204020204" charset="-122"/>
              <a:cs typeface="Times New Roman" panose="02020603050405020304" pitchFamily="18" charset="0"/>
            </a:endParaRPr>
          </a:p>
        </p:txBody>
      </p:sp>
      <p:sp>
        <p:nvSpPr>
          <p:cNvPr id="19" name="矩形 2"/>
          <p:cNvSpPr/>
          <p:nvPr/>
        </p:nvSpPr>
        <p:spPr>
          <a:xfrm>
            <a:off x="5164138" y="1995488"/>
            <a:ext cx="3552825" cy="830263"/>
          </a:xfrm>
          <a:prstGeom prst="rect">
            <a:avLst/>
          </a:prstGeom>
          <a:noFill/>
          <a:ln w="9525">
            <a:noFill/>
          </a:ln>
        </p:spPr>
        <p:txBody>
          <a:bodyPr wrap="square" anchor="t">
            <a:spAutoFit/>
          </a:bodyPr>
          <a:lstStyle/>
          <a:p>
            <a:pPr algn="l" fontAlgn="base">
              <a:lnSpc>
                <a:spcPct val="100000"/>
              </a:lnSpc>
            </a:pPr>
            <a:r>
              <a:rPr lang="zh-CN" altLang="en-US" sz="2400" b="1" strike="noStrike" noProof="1">
                <a:solidFill>
                  <a:srgbClr val="7030A0"/>
                </a:solidFill>
                <a:latin typeface="微软雅黑" panose="020B0503020204020204" charset="-122"/>
                <a:ea typeface="微软雅黑" panose="020B0503020204020204" charset="-122"/>
                <a:cs typeface="+mn-cs"/>
              </a:rPr>
              <a:t>①</a:t>
            </a:r>
            <a:r>
              <a:rPr lang="zh-CN" altLang="en-US" sz="2400" b="1" strike="noStrike" noProof="0" dirty="0">
                <a:ln>
                  <a:noFill/>
                </a:ln>
                <a:solidFill>
                  <a:srgbClr val="7030A0"/>
                </a:solidFill>
                <a:effectLst/>
                <a:uLnTx/>
                <a:uFillTx/>
                <a:latin typeface="微软雅黑" panose="020B0503020204020204" charset="-122"/>
                <a:ea typeface="微软雅黑" panose="020B0503020204020204" charset="-122"/>
                <a:cs typeface="Times New Roman" panose="02020603050405020304" pitchFamily="18" charset="0"/>
                <a:sym typeface="+mn-ea"/>
              </a:rPr>
              <a:t>人民当家作主权利有</a:t>
            </a:r>
            <a:r>
              <a:rPr lang="zh-CN" altLang="en-US" sz="2400" b="1" strike="noStrike" noProof="0" dirty="0">
                <a:ln>
                  <a:noFill/>
                </a:ln>
                <a:solidFill>
                  <a:srgbClr val="FF0000"/>
                </a:solidFill>
                <a:effectLst/>
                <a:uLnTx/>
                <a:uFillTx/>
                <a:latin typeface="微软雅黑" panose="020B0503020204020204" charset="-122"/>
                <a:ea typeface="微软雅黑" panose="020B0503020204020204" charset="-122"/>
                <a:cs typeface="Times New Roman" panose="02020603050405020304" pitchFamily="18" charset="0"/>
                <a:sym typeface="+mn-ea"/>
              </a:rPr>
              <a:t>制度、法律和物质的</a:t>
            </a:r>
            <a:r>
              <a:rPr lang="zh-CN" altLang="en-US" sz="2400" b="1" strike="noStrike" noProof="0" dirty="0">
                <a:ln>
                  <a:noFill/>
                </a:ln>
                <a:solidFill>
                  <a:srgbClr val="7030A0"/>
                </a:solidFill>
                <a:effectLst/>
                <a:uLnTx/>
                <a:uFillTx/>
                <a:latin typeface="微软雅黑" panose="020B0503020204020204" charset="-122"/>
                <a:ea typeface="微软雅黑" panose="020B0503020204020204" charset="-122"/>
                <a:cs typeface="Times New Roman" panose="02020603050405020304" pitchFamily="18" charset="0"/>
                <a:sym typeface="+mn-ea"/>
              </a:rPr>
              <a:t>保障。</a:t>
            </a:r>
          </a:p>
        </p:txBody>
      </p:sp>
      <p:sp>
        <p:nvSpPr>
          <p:cNvPr id="20" name="矩形 2"/>
          <p:cNvSpPr/>
          <p:nvPr/>
        </p:nvSpPr>
        <p:spPr>
          <a:xfrm>
            <a:off x="5164138" y="2825750"/>
            <a:ext cx="3705225" cy="1014413"/>
          </a:xfrm>
          <a:prstGeom prst="rect">
            <a:avLst/>
          </a:prstGeom>
          <a:noFill/>
          <a:ln w="9525">
            <a:noFill/>
          </a:ln>
        </p:spPr>
        <p:txBody>
          <a:bodyPr wrap="square" anchor="t">
            <a:spAutoFit/>
          </a:bodyPr>
          <a:lstStyle/>
          <a:p>
            <a:pPr algn="l" fontAlgn="base">
              <a:lnSpc>
                <a:spcPct val="100000"/>
              </a:lnSpc>
            </a:pPr>
            <a:r>
              <a:rPr lang="zh-CN" altLang="en-US" sz="2000" b="1" strike="noStrike" noProof="1">
                <a:solidFill>
                  <a:schemeClr val="tx1"/>
                </a:solidFill>
                <a:latin typeface="微软雅黑" panose="020B0503020204020204" charset="-122"/>
                <a:ea typeface="微软雅黑" panose="020B0503020204020204" charset="-122"/>
                <a:cs typeface="+mn-cs"/>
              </a:rPr>
              <a:t>②</a:t>
            </a:r>
            <a:r>
              <a:rPr lang="zh-CN" altLang="en-US" sz="2000" b="1" strike="noStrike" noProof="0" dirty="0">
                <a:ln>
                  <a:noFill/>
                </a:ln>
                <a:solidFill>
                  <a:schemeClr val="tx1"/>
                </a:solidFill>
                <a:effectLst/>
                <a:uLnTx/>
                <a:uFillTx/>
                <a:latin typeface="微软雅黑" panose="020B0503020204020204" charset="-122"/>
                <a:ea typeface="微软雅黑" panose="020B0503020204020204" charset="-122"/>
                <a:cs typeface="Times New Roman" panose="02020603050405020304" pitchFamily="18" charset="0"/>
                <a:sym typeface="+mn-ea"/>
              </a:rPr>
              <a:t>随着经济的发展和社会的进步，广大人民的利益得到日益充分的实现。</a:t>
            </a:r>
          </a:p>
        </p:txBody>
      </p:sp>
      <p:sp>
        <p:nvSpPr>
          <p:cNvPr id="22" name="文本框 21"/>
          <p:cNvSpPr txBox="1"/>
          <p:nvPr/>
        </p:nvSpPr>
        <p:spPr>
          <a:xfrm>
            <a:off x="5164138" y="3946525"/>
            <a:ext cx="3155950" cy="706438"/>
          </a:xfrm>
          <a:prstGeom prst="rect">
            <a:avLst/>
          </a:prstGeom>
          <a:noFill/>
          <a:ln w="9525">
            <a:noFill/>
          </a:ln>
        </p:spPr>
        <p:txBody>
          <a:bodyPr wrap="square" anchor="t">
            <a:spAutoFit/>
          </a:bodyPr>
          <a:lstStyle/>
          <a:p>
            <a:r>
              <a:rPr lang="zh-CN" altLang="en-US" sz="2000" b="1" dirty="0">
                <a:solidFill>
                  <a:srgbClr val="0000FF"/>
                </a:solidFill>
                <a:latin typeface="黑体" panose="02010609060101010101" pitchFamily="49" charset="-122"/>
                <a:ea typeface="黑体" panose="02010609060101010101" pitchFamily="49" charset="-122"/>
                <a:sym typeface="宋体" panose="02010600030101010101" pitchFamily="2" charset="-122"/>
              </a:rPr>
              <a:t>我国建立了一整套保障人民当家作主的制度</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9458"/>
                                        </p:tgtEl>
                                        <p:attrNameLst>
                                          <p:attrName>style.visibility</p:attrName>
                                        </p:attrNameLst>
                                      </p:cBhvr>
                                      <p:to>
                                        <p:strVal val="visible"/>
                                      </p:to>
                                    </p:set>
                                    <p:animEffect transition="in" filter="blinds(horizontal)">
                                      <p:cBhvr>
                                        <p:cTn id="12" dur="500"/>
                                        <p:tgtEl>
                                          <p:spTgt spid="19458"/>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blinds(horizontal)">
                                      <p:cBhvr>
                                        <p:cTn id="15" dur="500"/>
                                        <p:tgtEl>
                                          <p:spTgt spid="14"/>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blinds(horizontal)">
                                      <p:cBhvr>
                                        <p:cTn id="18" dur="500"/>
                                        <p:tgtEl>
                                          <p:spTgt spid="15"/>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blinds(horizontal)">
                                      <p:cBhvr>
                                        <p:cTn id="21" dur="500"/>
                                        <p:tgtEl>
                                          <p:spTgt spid="16"/>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25605"/>
                                        </p:tgtEl>
                                        <p:attrNameLst>
                                          <p:attrName>style.visibility</p:attrName>
                                        </p:attrNameLst>
                                      </p:cBhvr>
                                      <p:to>
                                        <p:strVal val="visible"/>
                                      </p:to>
                                    </p:set>
                                    <p:animEffect transition="in" filter="blinds(horizontal)">
                                      <p:cBhvr>
                                        <p:cTn id="26" dur="500"/>
                                        <p:tgtEl>
                                          <p:spTgt spid="25605"/>
                                        </p:tgtEl>
                                      </p:cBhvr>
                                    </p:animEffect>
                                  </p:childTnLst>
                                </p:cTn>
                              </p:par>
                              <p:par>
                                <p:cTn id="27" presetID="3" presetClass="entr" presetSubtype="10" fill="hold" grpId="0" nodeType="withEffect">
                                  <p:stCondLst>
                                    <p:cond delay="0"/>
                                  </p:stCondLst>
                                  <p:childTnLst>
                                    <p:set>
                                      <p:cBhvr>
                                        <p:cTn id="28" dur="1" fill="hold">
                                          <p:stCondLst>
                                            <p:cond delay="0"/>
                                          </p:stCondLst>
                                        </p:cTn>
                                        <p:tgtEl>
                                          <p:spTgt spid="29701"/>
                                        </p:tgtEl>
                                        <p:attrNameLst>
                                          <p:attrName>style.visibility</p:attrName>
                                        </p:attrNameLst>
                                      </p:cBhvr>
                                      <p:to>
                                        <p:strVal val="visible"/>
                                      </p:to>
                                    </p:set>
                                    <p:animEffect transition="in" filter="blinds(horizontal)">
                                      <p:cBhvr>
                                        <p:cTn id="29" dur="500"/>
                                        <p:tgtEl>
                                          <p:spTgt spid="29701"/>
                                        </p:tgtEl>
                                      </p:cBhvr>
                                    </p:animEffect>
                                  </p:childTnLst>
                                </p:cTn>
                              </p:par>
                              <p:par>
                                <p:cTn id="30" presetID="3" presetClass="entr" presetSubtype="10" fill="hold" grpId="0" nodeType="with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blinds(horizontal)">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blinds(horizontal)">
                                      <p:cBhvr>
                                        <p:cTn id="37" dur="500"/>
                                        <p:tgtEl>
                                          <p:spTgt spid="18"/>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blinds(horizontal)">
                                      <p:cBhvr>
                                        <p:cTn id="40" dur="500"/>
                                        <p:tgtEl>
                                          <p:spTgt spid="19"/>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blinds(horizontal)">
                                      <p:cBhvr>
                                        <p:cTn id="43" dur="500"/>
                                        <p:tgtEl>
                                          <p:spTgt spid="20"/>
                                        </p:tgtEl>
                                      </p:cBhvr>
                                    </p:animEffect>
                                  </p:childTnLst>
                                </p:cTn>
                              </p:par>
                            </p:childTnLst>
                          </p:cTn>
                        </p:par>
                      </p:childTnLst>
                    </p:cTn>
                  </p:par>
                  <p:par>
                    <p:cTn id="44" fill="hold">
                      <p:stCondLst>
                        <p:cond delay="indefinite"/>
                      </p:stCondLst>
                      <p:childTnLst>
                        <p:par>
                          <p:cTn id="45" fill="hold">
                            <p:stCondLst>
                              <p:cond delay="0"/>
                            </p:stCondLst>
                            <p:childTnLst>
                              <p:par>
                                <p:cTn id="46" presetID="3" presetClass="entr" presetSubtype="10" fill="hold" grpId="0" nodeType="click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blinds(horizontal)">
                                      <p:cBhvr>
                                        <p:cTn id="4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14" grpId="0"/>
      <p:bldP spid="15" grpId="0"/>
      <p:bldP spid="16" grpId="0"/>
      <p:bldP spid="25605" grpId="0" bldLvl="0" animBg="1"/>
      <p:bldP spid="29701" grpId="0"/>
      <p:bldP spid="17" grpId="0"/>
      <p:bldP spid="18" grpId="0" bldLvl="0" animBg="1"/>
      <p:bldP spid="19" grpId="0"/>
      <p:bldP spid="20" grpId="0"/>
      <p:bldP spid="2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62"/>
          <p:cNvSpPr/>
          <p:nvPr/>
        </p:nvSpPr>
        <p:spPr>
          <a:xfrm>
            <a:off x="431800" y="2562225"/>
            <a:ext cx="487363" cy="1938338"/>
          </a:xfrm>
          <a:prstGeom prst="rect">
            <a:avLst/>
          </a:prstGeom>
          <a:noFill/>
          <a:ln w="9525">
            <a:noFill/>
          </a:ln>
        </p:spPr>
        <p:txBody>
          <a:bodyPr anchor="t">
            <a:spAutoFit/>
          </a:bodyPr>
          <a:lstStyle/>
          <a:p>
            <a:pPr>
              <a:spcBef>
                <a:spcPct val="50000"/>
              </a:spcBef>
            </a:pPr>
            <a:r>
              <a:rPr lang="zh-CN" altLang="en-US" sz="3000" b="1" dirty="0">
                <a:solidFill>
                  <a:srgbClr val="FF3300"/>
                </a:solidFill>
                <a:latin typeface="微软雅黑" panose="020B0503020204020204" charset="-122"/>
                <a:ea typeface="微软雅黑" panose="020B0503020204020204" charset="-122"/>
              </a:rPr>
              <a:t>人大代表</a:t>
            </a:r>
          </a:p>
        </p:txBody>
      </p:sp>
      <p:sp>
        <p:nvSpPr>
          <p:cNvPr id="44036" name="AutoShape 64"/>
          <p:cNvSpPr/>
          <p:nvPr/>
        </p:nvSpPr>
        <p:spPr>
          <a:xfrm>
            <a:off x="1071563" y="1704975"/>
            <a:ext cx="161925" cy="4143375"/>
          </a:xfrm>
          <a:prstGeom prst="leftBrace">
            <a:avLst>
              <a:gd name="adj1" fmla="val 170825"/>
              <a:gd name="adj2" fmla="val 50000"/>
            </a:avLst>
          </a:prstGeom>
          <a:noFill/>
          <a:ln w="25400" cap="flat" cmpd="sng">
            <a:solidFill>
              <a:srgbClr val="006699"/>
            </a:solidFill>
            <a:prstDash val="solid"/>
            <a:round/>
            <a:headEnd type="none" w="med" len="med"/>
            <a:tailEnd type="none" w="med" len="med"/>
          </a:ln>
        </p:spPr>
        <p:txBody>
          <a:bodyPr wrap="none" anchor="ctr"/>
          <a:lstStyle/>
          <a:p>
            <a:endParaRPr lang="zh-CN" altLang="en-US" sz="100" dirty="0">
              <a:latin typeface="黑体" panose="02010609060101010101" pitchFamily="49" charset="-122"/>
              <a:ea typeface="黑体" panose="02010609060101010101" pitchFamily="49" charset="-122"/>
            </a:endParaRPr>
          </a:p>
        </p:txBody>
      </p:sp>
      <p:sp>
        <p:nvSpPr>
          <p:cNvPr id="44037" name="Rectangle 66"/>
          <p:cNvSpPr/>
          <p:nvPr/>
        </p:nvSpPr>
        <p:spPr>
          <a:xfrm>
            <a:off x="1347788" y="1541463"/>
            <a:ext cx="1905000" cy="460375"/>
          </a:xfrm>
          <a:prstGeom prst="rect">
            <a:avLst/>
          </a:prstGeom>
          <a:noFill/>
          <a:ln w="9525">
            <a:noFill/>
          </a:ln>
        </p:spPr>
        <p:txBody>
          <a:bodyPr anchor="t">
            <a:spAutoFit/>
          </a:bodyPr>
          <a:lstStyle/>
          <a:p>
            <a:pPr>
              <a:spcBef>
                <a:spcPct val="50000"/>
              </a:spcBef>
            </a:pPr>
            <a:r>
              <a:rPr lang="zh-CN" altLang="en-US" sz="2400" b="1" dirty="0">
                <a:solidFill>
                  <a:srgbClr val="2747BE"/>
                </a:solidFill>
                <a:latin typeface="微软雅黑" panose="020B0503020204020204" charset="-122"/>
                <a:ea typeface="微软雅黑" panose="020B0503020204020204" charset="-122"/>
              </a:rPr>
              <a:t>法律地位：</a:t>
            </a:r>
          </a:p>
        </p:txBody>
      </p:sp>
      <p:sp>
        <p:nvSpPr>
          <p:cNvPr id="44038" name="Rectangle 68"/>
          <p:cNvSpPr/>
          <p:nvPr/>
        </p:nvSpPr>
        <p:spPr>
          <a:xfrm>
            <a:off x="1347788" y="2368550"/>
            <a:ext cx="1677987" cy="460375"/>
          </a:xfrm>
          <a:prstGeom prst="rect">
            <a:avLst/>
          </a:prstGeom>
          <a:noFill/>
          <a:ln w="9525">
            <a:noFill/>
          </a:ln>
        </p:spPr>
        <p:txBody>
          <a:bodyPr anchor="t">
            <a:spAutoFit/>
          </a:bodyPr>
          <a:lstStyle/>
          <a:p>
            <a:pPr>
              <a:spcBef>
                <a:spcPct val="50000"/>
              </a:spcBef>
            </a:pPr>
            <a:r>
              <a:rPr lang="zh-CN" altLang="en-US" sz="2400" b="1" dirty="0">
                <a:solidFill>
                  <a:srgbClr val="2747BE"/>
                </a:solidFill>
                <a:latin typeface="微软雅黑" panose="020B0503020204020204" charset="-122"/>
                <a:ea typeface="微软雅黑" panose="020B0503020204020204" charset="-122"/>
              </a:rPr>
              <a:t>产生方式：</a:t>
            </a:r>
          </a:p>
        </p:txBody>
      </p:sp>
      <p:sp>
        <p:nvSpPr>
          <p:cNvPr id="44039" name="Rectangle 70"/>
          <p:cNvSpPr/>
          <p:nvPr/>
        </p:nvSpPr>
        <p:spPr>
          <a:xfrm>
            <a:off x="1233488" y="4022725"/>
            <a:ext cx="2038350" cy="717550"/>
          </a:xfrm>
          <a:prstGeom prst="rect">
            <a:avLst/>
          </a:prstGeom>
          <a:noFill/>
          <a:ln w="9525">
            <a:noFill/>
          </a:ln>
        </p:spPr>
        <p:txBody>
          <a:bodyPr anchor="t">
            <a:spAutoFit/>
          </a:bodyPr>
          <a:lstStyle/>
          <a:p>
            <a:pPr>
              <a:lnSpc>
                <a:spcPct val="60000"/>
              </a:lnSpc>
              <a:spcBef>
                <a:spcPct val="50000"/>
              </a:spcBef>
            </a:pPr>
            <a:r>
              <a:rPr lang="zh-CN" altLang="en-US" sz="2400" b="1" dirty="0">
                <a:solidFill>
                  <a:srgbClr val="2747BE"/>
                </a:solidFill>
                <a:latin typeface="微软雅黑" panose="020B0503020204020204" charset="-122"/>
                <a:ea typeface="微软雅黑" panose="020B0503020204020204" charset="-122"/>
              </a:rPr>
              <a:t>人大代表的</a:t>
            </a:r>
            <a:endParaRPr lang="zh-CN" altLang="zh-CN" sz="2400" b="1" dirty="0">
              <a:solidFill>
                <a:srgbClr val="2747BE"/>
              </a:solidFill>
              <a:latin typeface="微软雅黑" panose="020B0503020204020204" charset="-122"/>
              <a:ea typeface="微软雅黑" panose="020B0503020204020204" charset="-122"/>
            </a:endParaRPr>
          </a:p>
          <a:p>
            <a:pPr>
              <a:lnSpc>
                <a:spcPct val="60000"/>
              </a:lnSpc>
              <a:spcBef>
                <a:spcPct val="50000"/>
              </a:spcBef>
            </a:pPr>
            <a:r>
              <a:rPr lang="zh-CN" altLang="en-US" sz="2400" b="1" dirty="0">
                <a:solidFill>
                  <a:srgbClr val="FF0000"/>
                </a:solidFill>
                <a:latin typeface="微软雅黑" panose="020B0503020204020204" charset="-122"/>
                <a:ea typeface="微软雅黑" panose="020B0503020204020204" charset="-122"/>
              </a:rPr>
              <a:t>权利</a:t>
            </a:r>
            <a:r>
              <a:rPr lang="zh-CN" altLang="en-US" sz="2400" b="1" dirty="0">
                <a:solidFill>
                  <a:srgbClr val="2747BE"/>
                </a:solidFill>
                <a:latin typeface="微软雅黑" panose="020B0503020204020204" charset="-122"/>
                <a:ea typeface="微软雅黑" panose="020B0503020204020204" charset="-122"/>
              </a:rPr>
              <a:t>（职权）</a:t>
            </a:r>
          </a:p>
        </p:txBody>
      </p:sp>
      <p:sp>
        <p:nvSpPr>
          <p:cNvPr id="44041" name="AutoShape 74"/>
          <p:cNvSpPr/>
          <p:nvPr/>
        </p:nvSpPr>
        <p:spPr>
          <a:xfrm>
            <a:off x="3038475" y="3438525"/>
            <a:ext cx="163513" cy="1804988"/>
          </a:xfrm>
          <a:prstGeom prst="leftBrace">
            <a:avLst>
              <a:gd name="adj1" fmla="val 42110"/>
              <a:gd name="adj2" fmla="val 50000"/>
            </a:avLst>
          </a:prstGeom>
          <a:noFill/>
          <a:ln w="25400" cap="flat" cmpd="sng">
            <a:solidFill>
              <a:srgbClr val="006699"/>
            </a:solidFill>
            <a:prstDash val="solid"/>
            <a:round/>
            <a:headEnd type="none" w="med" len="med"/>
            <a:tailEnd type="none" w="med" len="med"/>
          </a:ln>
        </p:spPr>
        <p:txBody>
          <a:bodyPr wrap="none" anchor="ctr"/>
          <a:lstStyle/>
          <a:p>
            <a:endParaRPr lang="zh-CN" altLang="en-US" sz="100" dirty="0">
              <a:latin typeface="黑体" panose="02010609060101010101" pitchFamily="49" charset="-122"/>
              <a:ea typeface="黑体" panose="02010609060101010101" pitchFamily="49" charset="-122"/>
            </a:endParaRPr>
          </a:p>
        </p:txBody>
      </p:sp>
      <p:sp>
        <p:nvSpPr>
          <p:cNvPr id="1050700" name="Rectangle 76"/>
          <p:cNvSpPr/>
          <p:nvPr/>
        </p:nvSpPr>
        <p:spPr>
          <a:xfrm>
            <a:off x="3217863" y="3200400"/>
            <a:ext cx="1019175" cy="414338"/>
          </a:xfrm>
          <a:prstGeom prst="rect">
            <a:avLst/>
          </a:prstGeom>
          <a:noFill/>
          <a:ln w="9525">
            <a:noFill/>
          </a:ln>
        </p:spPr>
        <p:txBody>
          <a:bodyPr wrap="square" anchor="t">
            <a:spAutoFit/>
          </a:bodyPr>
          <a:lstStyle/>
          <a:p>
            <a:pPr>
              <a:spcBef>
                <a:spcPct val="50000"/>
              </a:spcBef>
            </a:pPr>
            <a:r>
              <a:rPr lang="zh-CN" altLang="en-US" sz="2100" b="1" dirty="0">
                <a:solidFill>
                  <a:srgbClr val="C00000"/>
                </a:solidFill>
                <a:latin typeface="微软雅黑" panose="020B0503020204020204" charset="-122"/>
                <a:ea typeface="微软雅黑" panose="020B0503020204020204" charset="-122"/>
              </a:rPr>
              <a:t>审议权</a:t>
            </a:r>
          </a:p>
        </p:txBody>
      </p:sp>
      <p:sp>
        <p:nvSpPr>
          <p:cNvPr id="1050702" name="Rectangle 78"/>
          <p:cNvSpPr/>
          <p:nvPr/>
        </p:nvSpPr>
        <p:spPr>
          <a:xfrm>
            <a:off x="3184525" y="4521200"/>
            <a:ext cx="1085850" cy="414338"/>
          </a:xfrm>
          <a:prstGeom prst="rect">
            <a:avLst/>
          </a:prstGeom>
          <a:noFill/>
          <a:ln w="9525">
            <a:noFill/>
          </a:ln>
        </p:spPr>
        <p:txBody>
          <a:bodyPr anchor="t">
            <a:spAutoFit/>
          </a:bodyPr>
          <a:lstStyle/>
          <a:p>
            <a:pPr>
              <a:spcBef>
                <a:spcPct val="50000"/>
              </a:spcBef>
            </a:pPr>
            <a:r>
              <a:rPr lang="zh-CN" altLang="en-US" sz="2100" b="1" dirty="0">
                <a:solidFill>
                  <a:srgbClr val="C00000"/>
                </a:solidFill>
                <a:latin typeface="微软雅黑" panose="020B0503020204020204" charset="-122"/>
                <a:ea typeface="微软雅黑" panose="020B0503020204020204" charset="-122"/>
              </a:rPr>
              <a:t>提案权</a:t>
            </a:r>
          </a:p>
        </p:txBody>
      </p:sp>
      <p:sp>
        <p:nvSpPr>
          <p:cNvPr id="1050704" name="Rectangle 80"/>
          <p:cNvSpPr/>
          <p:nvPr/>
        </p:nvSpPr>
        <p:spPr>
          <a:xfrm>
            <a:off x="3216275" y="5084763"/>
            <a:ext cx="1031875" cy="414337"/>
          </a:xfrm>
          <a:prstGeom prst="rect">
            <a:avLst/>
          </a:prstGeom>
          <a:noFill/>
          <a:ln w="9525">
            <a:noFill/>
          </a:ln>
        </p:spPr>
        <p:txBody>
          <a:bodyPr wrap="square" anchor="t">
            <a:spAutoFit/>
          </a:bodyPr>
          <a:lstStyle/>
          <a:p>
            <a:pPr>
              <a:spcBef>
                <a:spcPct val="50000"/>
              </a:spcBef>
            </a:pPr>
            <a:r>
              <a:rPr lang="zh-CN" altLang="en-US" sz="2100" b="1" dirty="0">
                <a:solidFill>
                  <a:srgbClr val="C00000"/>
                </a:solidFill>
                <a:latin typeface="微软雅黑" panose="020B0503020204020204" charset="-122"/>
                <a:ea typeface="微软雅黑" panose="020B0503020204020204" charset="-122"/>
              </a:rPr>
              <a:t>质询权</a:t>
            </a:r>
          </a:p>
        </p:txBody>
      </p:sp>
      <p:sp>
        <p:nvSpPr>
          <p:cNvPr id="1050712" name="Rectangle 88"/>
          <p:cNvSpPr/>
          <p:nvPr/>
        </p:nvSpPr>
        <p:spPr>
          <a:xfrm>
            <a:off x="2994025" y="1541463"/>
            <a:ext cx="3792538" cy="460375"/>
          </a:xfrm>
          <a:prstGeom prst="rect">
            <a:avLst/>
          </a:prstGeom>
          <a:noFill/>
          <a:ln w="9525">
            <a:noFill/>
          </a:ln>
        </p:spPr>
        <p:txBody>
          <a:bodyPr anchor="t">
            <a:spAutoFit/>
          </a:bodyPr>
          <a:lstStyle/>
          <a:p>
            <a:pPr>
              <a:spcBef>
                <a:spcPct val="50000"/>
              </a:spcBef>
            </a:pPr>
            <a:r>
              <a:rPr lang="zh-CN" altLang="en-US" sz="2400" b="1" dirty="0">
                <a:solidFill>
                  <a:srgbClr val="FF0000"/>
                </a:solidFill>
                <a:latin typeface="微软雅黑" panose="020B0503020204020204" charset="-122"/>
                <a:ea typeface="微软雅黑" panose="020B0503020204020204" charset="-122"/>
              </a:rPr>
              <a:t>国家权力机关的组成人员</a:t>
            </a:r>
          </a:p>
        </p:txBody>
      </p:sp>
      <p:sp>
        <p:nvSpPr>
          <p:cNvPr id="1050716" name="Rectangle 92"/>
          <p:cNvSpPr/>
          <p:nvPr/>
        </p:nvSpPr>
        <p:spPr>
          <a:xfrm>
            <a:off x="3159125" y="3830638"/>
            <a:ext cx="1076325" cy="414337"/>
          </a:xfrm>
          <a:prstGeom prst="rect">
            <a:avLst/>
          </a:prstGeom>
          <a:noFill/>
          <a:ln w="9525">
            <a:noFill/>
          </a:ln>
        </p:spPr>
        <p:txBody>
          <a:bodyPr wrap="square" anchor="t">
            <a:spAutoFit/>
          </a:bodyPr>
          <a:lstStyle/>
          <a:p>
            <a:pPr>
              <a:spcBef>
                <a:spcPct val="50000"/>
              </a:spcBef>
            </a:pPr>
            <a:r>
              <a:rPr lang="zh-CN" altLang="en-US" sz="2100" b="1" dirty="0">
                <a:solidFill>
                  <a:srgbClr val="C00000"/>
                </a:solidFill>
                <a:latin typeface="微软雅黑" panose="020B0503020204020204" charset="-122"/>
                <a:ea typeface="微软雅黑" panose="020B0503020204020204" charset="-122"/>
              </a:rPr>
              <a:t>表决权</a:t>
            </a:r>
          </a:p>
        </p:txBody>
      </p:sp>
      <p:graphicFrame>
        <p:nvGraphicFramePr>
          <p:cNvPr id="24579" name="Group 3"/>
          <p:cNvGraphicFramePr>
            <a:graphicFrameLocks noGrp="1"/>
          </p:cNvGraphicFramePr>
          <p:nvPr/>
        </p:nvGraphicFramePr>
        <p:xfrm>
          <a:off x="2994025" y="2208213"/>
          <a:ext cx="5243195" cy="777240"/>
        </p:xfrm>
        <a:graphic>
          <a:graphicData uri="http://schemas.openxmlformats.org/drawingml/2006/table">
            <a:tbl>
              <a:tblPr/>
              <a:tblGrid>
                <a:gridCol w="1219835">
                  <a:extLst>
                    <a:ext uri="{9D8B030D-6E8A-4147-A177-3AD203B41FA5}">
                      <a16:colId xmlns:a16="http://schemas.microsoft.com/office/drawing/2014/main" val="20000"/>
                    </a:ext>
                  </a:extLst>
                </a:gridCol>
                <a:gridCol w="4023360">
                  <a:extLst>
                    <a:ext uri="{9D8B030D-6E8A-4147-A177-3AD203B41FA5}">
                      <a16:colId xmlns:a16="http://schemas.microsoft.com/office/drawing/2014/main" val="20001"/>
                    </a:ext>
                  </a:extLst>
                </a:gridCol>
              </a:tblGrid>
              <a:tr h="388620">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sz="2100" b="1" i="0" u="none" strike="noStrike" cap="none" normalizeH="0" baseline="0">
                          <a:ln>
                            <a:noFill/>
                          </a:ln>
                          <a:solidFill>
                            <a:srgbClr val="FF0000"/>
                          </a:solidFill>
                          <a:effectLst/>
                          <a:latin typeface="微软雅黑" panose="020B0503020204020204" charset="-122"/>
                          <a:ea typeface="微软雅黑" panose="020B0503020204020204" charset="-122"/>
                        </a:rPr>
                        <a:t>直接选举</a:t>
                      </a:r>
                    </a:p>
                  </a:txBody>
                  <a:tcPr marL="68580" marR="68580"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sz="2100" b="1" i="0" u="none" strike="noStrike" cap="none" normalizeH="0" baseline="0">
                          <a:ln>
                            <a:noFill/>
                          </a:ln>
                          <a:solidFill>
                            <a:schemeClr val="tx1"/>
                          </a:solidFill>
                          <a:effectLst/>
                          <a:latin typeface="微软雅黑" panose="020B0503020204020204" charset="-122"/>
                          <a:ea typeface="微软雅黑" panose="020B0503020204020204" charset="-122"/>
                        </a:rPr>
                        <a:t>县、乡（镇）两级的人大代表</a:t>
                      </a:r>
                    </a:p>
                  </a:txBody>
                  <a:tcPr marL="68580" marR="68580"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88620">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sz="2100" b="1" i="0" u="none" strike="noStrike" cap="none" normalizeH="0" baseline="0">
                          <a:ln>
                            <a:noFill/>
                          </a:ln>
                          <a:solidFill>
                            <a:srgbClr val="FF0000"/>
                          </a:solidFill>
                          <a:effectLst/>
                          <a:latin typeface="微软雅黑" panose="020B0503020204020204" charset="-122"/>
                          <a:ea typeface="微软雅黑" panose="020B0503020204020204" charset="-122"/>
                        </a:rPr>
                        <a:t>间接选举</a:t>
                      </a:r>
                    </a:p>
                  </a:txBody>
                  <a:tcPr marL="68580" marR="68580"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sz="2100" b="1" i="0" u="none" strike="noStrike" cap="none" normalizeH="0" baseline="0">
                          <a:ln>
                            <a:noFill/>
                          </a:ln>
                          <a:solidFill>
                            <a:schemeClr val="tx1"/>
                          </a:solidFill>
                          <a:effectLst/>
                          <a:latin typeface="微软雅黑" panose="020B0503020204020204" charset="-122"/>
                          <a:ea typeface="微软雅黑" panose="020B0503020204020204" charset="-122"/>
                        </a:rPr>
                        <a:t>县级以上人大代表（不包括县级）</a:t>
                      </a:r>
                    </a:p>
                  </a:txBody>
                  <a:tcPr marL="68580" marR="68580"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 name="AutoShape 12"/>
          <p:cNvSpPr>
            <a:spLocks noChangeArrowheads="1"/>
          </p:cNvSpPr>
          <p:nvPr/>
        </p:nvSpPr>
        <p:spPr bwMode="auto">
          <a:xfrm>
            <a:off x="4214813" y="3924300"/>
            <a:ext cx="566738" cy="161925"/>
          </a:xfrm>
          <a:prstGeom prst="rightArrow">
            <a:avLst>
              <a:gd name="adj1" fmla="val 50000"/>
              <a:gd name="adj2" fmla="val 87659"/>
            </a:avLst>
          </a:prstGeom>
          <a:solidFill>
            <a:srgbClr val="A70154"/>
          </a:solidFill>
          <a:ln w="9525">
            <a:solidFill>
              <a:schemeClr val="tx1"/>
            </a:solidFill>
            <a:miter lim="800000"/>
          </a:ln>
        </p:spPr>
        <p:txBody>
          <a:bodyPr wrap="none"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fontAlgn="base"/>
            <a:endParaRPr lang="zh-CN" altLang="zh-CN" sz="1350" strike="noStrike" noProof="1">
              <a:latin typeface="Verdana" panose="020B0604030504040204" pitchFamily="34" charset="0"/>
            </a:endParaRPr>
          </a:p>
        </p:txBody>
      </p:sp>
      <p:sp>
        <p:nvSpPr>
          <p:cNvPr id="29" name="AutoShape 14"/>
          <p:cNvSpPr>
            <a:spLocks noChangeArrowheads="1"/>
          </p:cNvSpPr>
          <p:nvPr/>
        </p:nvSpPr>
        <p:spPr bwMode="auto">
          <a:xfrm>
            <a:off x="4194175" y="4676775"/>
            <a:ext cx="655638" cy="225425"/>
          </a:xfrm>
          <a:prstGeom prst="rightArrow">
            <a:avLst>
              <a:gd name="adj1" fmla="val 50000"/>
              <a:gd name="adj2" fmla="val 44027"/>
            </a:avLst>
          </a:prstGeom>
          <a:solidFill>
            <a:srgbClr val="A70154"/>
          </a:solidFill>
          <a:ln w="9525">
            <a:solidFill>
              <a:schemeClr val="tx1"/>
            </a:solidFill>
            <a:miter lim="800000"/>
          </a:ln>
        </p:spPr>
        <p:txBody>
          <a:bodyPr wrap="none"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fontAlgn="base"/>
            <a:endParaRPr lang="zh-CN" altLang="zh-CN" sz="1350" strike="noStrike" noProof="1">
              <a:latin typeface="Verdana" panose="020B0604030504040204" pitchFamily="34" charset="0"/>
            </a:endParaRPr>
          </a:p>
        </p:txBody>
      </p:sp>
      <p:sp>
        <p:nvSpPr>
          <p:cNvPr id="30" name="AutoShape 16"/>
          <p:cNvSpPr>
            <a:spLocks noChangeArrowheads="1"/>
          </p:cNvSpPr>
          <p:nvPr/>
        </p:nvSpPr>
        <p:spPr bwMode="auto">
          <a:xfrm>
            <a:off x="4214813" y="5211763"/>
            <a:ext cx="635000" cy="160338"/>
          </a:xfrm>
          <a:prstGeom prst="rightArrow">
            <a:avLst>
              <a:gd name="adj1" fmla="val 50000"/>
              <a:gd name="adj2" fmla="val 81447"/>
            </a:avLst>
          </a:prstGeom>
          <a:solidFill>
            <a:srgbClr val="A70154"/>
          </a:solidFill>
          <a:ln w="9525">
            <a:solidFill>
              <a:schemeClr val="tx1"/>
            </a:solidFill>
            <a:miter lim="800000"/>
          </a:ln>
        </p:spPr>
        <p:txBody>
          <a:bodyPr wrap="none"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fontAlgn="base"/>
            <a:endParaRPr lang="zh-CN" altLang="zh-CN" sz="1350" strike="noStrike" noProof="1">
              <a:latin typeface="Verdana" panose="020B0604030504040204" pitchFamily="34" charset="0"/>
            </a:endParaRPr>
          </a:p>
        </p:txBody>
      </p:sp>
      <p:sp>
        <p:nvSpPr>
          <p:cNvPr id="31" name="AutoShape 17"/>
          <p:cNvSpPr>
            <a:spLocks noChangeArrowheads="1"/>
          </p:cNvSpPr>
          <p:nvPr/>
        </p:nvSpPr>
        <p:spPr bwMode="auto">
          <a:xfrm>
            <a:off x="4237038" y="3282950"/>
            <a:ext cx="566738" cy="161925"/>
          </a:xfrm>
          <a:prstGeom prst="rightArrow">
            <a:avLst>
              <a:gd name="adj1" fmla="val 50000"/>
              <a:gd name="adj2" fmla="val 87658"/>
            </a:avLst>
          </a:prstGeom>
          <a:solidFill>
            <a:srgbClr val="A70154"/>
          </a:solidFill>
          <a:ln w="9525">
            <a:solidFill>
              <a:schemeClr val="tx1"/>
            </a:solidFill>
            <a:miter lim="800000"/>
          </a:ln>
        </p:spPr>
        <p:txBody>
          <a:bodyPr wrap="none"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fontAlgn="base"/>
            <a:endParaRPr lang="zh-CN" altLang="zh-CN" sz="1350" strike="noStrike" noProof="1">
              <a:latin typeface="Verdana" panose="020B0604030504040204" pitchFamily="34" charset="0"/>
            </a:endParaRPr>
          </a:p>
        </p:txBody>
      </p:sp>
      <p:sp>
        <p:nvSpPr>
          <p:cNvPr id="32" name="Rectangle 10"/>
          <p:cNvSpPr/>
          <p:nvPr/>
        </p:nvSpPr>
        <p:spPr>
          <a:xfrm>
            <a:off x="5003800" y="4529138"/>
            <a:ext cx="3233738" cy="415925"/>
          </a:xfrm>
          <a:prstGeom prst="rect">
            <a:avLst/>
          </a:prstGeom>
          <a:solidFill>
            <a:schemeClr val="accent1">
              <a:lumMod val="20000"/>
              <a:lumOff val="80000"/>
            </a:schemeClr>
          </a:solidFill>
          <a:ln>
            <a:headEnd type="none" w="med" len="med"/>
            <a:tailEnd type="none" w="med" len="med"/>
          </a:ln>
        </p:spPr>
        <p:style>
          <a:lnRef idx="3">
            <a:schemeClr val="lt1"/>
          </a:lnRef>
          <a:fillRef idx="1">
            <a:schemeClr val="accent1"/>
          </a:fillRef>
          <a:effectRef idx="1">
            <a:schemeClr val="accent1"/>
          </a:effectRef>
          <a:fontRef idx="minor">
            <a:schemeClr val="lt1"/>
          </a:fontRef>
        </p:style>
        <p:txBody>
          <a:bodyPr anchor="ctr"/>
          <a:lstStyle/>
          <a:p>
            <a:pPr fontAlgn="base">
              <a:spcBef>
                <a:spcPct val="0"/>
              </a:spcBef>
              <a:spcAft>
                <a:spcPct val="0"/>
              </a:spcAft>
              <a:buFont typeface="Arial" panose="020B0604020202020204" pitchFamily="34" charset="0"/>
              <a:buNone/>
            </a:pPr>
            <a:r>
              <a:rPr lang="zh-CN" altLang="en-US" sz="2100" strike="noStrike" noProof="1">
                <a:solidFill>
                  <a:schemeClr val="tx1"/>
                </a:solidFill>
                <a:effectLst>
                  <a:outerShdw blurRad="38100" dist="38100" dir="2700000" algn="tl">
                    <a:srgbClr val="000000">
                      <a:alpha val="43137"/>
                    </a:srgbClr>
                  </a:outerShdw>
                </a:effectLst>
                <a:latin typeface="微软雅黑" panose="020B0503020204020204" charset="-122"/>
                <a:ea typeface="微软雅黑" panose="020B0503020204020204" charset="-122"/>
              </a:rPr>
              <a:t>向人民代表大会提出议案</a:t>
            </a:r>
          </a:p>
        </p:txBody>
      </p:sp>
      <p:sp>
        <p:nvSpPr>
          <p:cNvPr id="33" name="Rectangle 11"/>
          <p:cNvSpPr/>
          <p:nvPr/>
        </p:nvSpPr>
        <p:spPr>
          <a:xfrm>
            <a:off x="5003800" y="5029200"/>
            <a:ext cx="3770313" cy="525463"/>
          </a:xfrm>
          <a:prstGeom prst="rect">
            <a:avLst/>
          </a:prstGeom>
          <a:solidFill>
            <a:schemeClr val="accent1">
              <a:lumMod val="20000"/>
              <a:lumOff val="80000"/>
            </a:schemeClr>
          </a:solidFill>
          <a:ln>
            <a:headEnd type="none" w="med" len="med"/>
            <a:tailEnd type="none" w="med" len="med"/>
          </a:ln>
        </p:spPr>
        <p:style>
          <a:lnRef idx="3">
            <a:schemeClr val="lt1"/>
          </a:lnRef>
          <a:fillRef idx="1">
            <a:schemeClr val="accent1"/>
          </a:fillRef>
          <a:effectRef idx="1">
            <a:schemeClr val="accent1"/>
          </a:effectRef>
          <a:fontRef idx="minor">
            <a:schemeClr val="lt1"/>
          </a:fontRef>
        </p:style>
        <p:txBody>
          <a:bodyPr anchor="ctr"/>
          <a:lstStyle>
            <a:defPPr>
              <a:defRPr lang="zh-CN"/>
            </a:defPPr>
            <a:lvl1pPr algn="l" rtl="0" fontAlgn="base">
              <a:spcBef>
                <a:spcPct val="0"/>
              </a:spcBef>
              <a:spcAft>
                <a:spcPct val="0"/>
              </a:spcAft>
              <a:buFont typeface="Arial" panose="020B0604020202020204" pitchFamily="34" charset="0"/>
              <a:defRPr kern="1200">
                <a:solidFill>
                  <a:schemeClr val="lt1"/>
                </a:solidFill>
                <a:latin typeface="+mn-lt"/>
                <a:ea typeface="+mn-ea"/>
                <a:cs typeface="+mn-cs"/>
              </a:defRPr>
            </a:lvl1pPr>
            <a:lvl2pPr marL="457200" algn="l" rtl="0" fontAlgn="base">
              <a:spcBef>
                <a:spcPct val="0"/>
              </a:spcBef>
              <a:spcAft>
                <a:spcPct val="0"/>
              </a:spcAft>
              <a:buFont typeface="Arial" panose="020B0604020202020204" pitchFamily="34" charset="0"/>
              <a:defRPr kern="1200">
                <a:solidFill>
                  <a:schemeClr val="lt1"/>
                </a:solidFill>
                <a:latin typeface="+mn-lt"/>
                <a:ea typeface="+mn-ea"/>
                <a:cs typeface="+mn-cs"/>
              </a:defRPr>
            </a:lvl2pPr>
            <a:lvl3pPr marL="914400" algn="l" rtl="0" fontAlgn="base">
              <a:spcBef>
                <a:spcPct val="0"/>
              </a:spcBef>
              <a:spcAft>
                <a:spcPct val="0"/>
              </a:spcAft>
              <a:buFont typeface="Arial" panose="020B0604020202020204" pitchFamily="34" charset="0"/>
              <a:defRPr kern="1200">
                <a:solidFill>
                  <a:schemeClr val="lt1"/>
                </a:solidFill>
                <a:latin typeface="+mn-lt"/>
                <a:ea typeface="+mn-ea"/>
                <a:cs typeface="+mn-cs"/>
              </a:defRPr>
            </a:lvl3pPr>
            <a:lvl4pPr marL="1371600" algn="l" rtl="0" fontAlgn="base">
              <a:spcBef>
                <a:spcPct val="0"/>
              </a:spcBef>
              <a:spcAft>
                <a:spcPct val="0"/>
              </a:spcAft>
              <a:buFont typeface="Arial" panose="020B0604020202020204" pitchFamily="34" charset="0"/>
              <a:defRPr kern="1200">
                <a:solidFill>
                  <a:schemeClr val="lt1"/>
                </a:solidFill>
                <a:latin typeface="+mn-lt"/>
                <a:ea typeface="+mn-ea"/>
                <a:cs typeface="+mn-cs"/>
              </a:defRPr>
            </a:lvl4pPr>
            <a:lvl5pPr marL="1828800" algn="l" rtl="0" fontAlgn="base">
              <a:spcBef>
                <a:spcPct val="0"/>
              </a:spcBef>
              <a:spcAft>
                <a:spcPct val="0"/>
              </a:spcAft>
              <a:buFont typeface="Arial" panose="020B0604020202020204" pitchFamily="34" charset="0"/>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indent="0" eaLnBrk="1" fontAlgn="base" hangingPunct="1">
              <a:spcBef>
                <a:spcPct val="0"/>
              </a:spcBef>
              <a:buFont typeface="Arial" panose="020B0604020202020204" pitchFamily="34" charset="0"/>
              <a:buNone/>
            </a:pPr>
            <a:r>
              <a:rPr lang="zh-CN" altLang="en-US" sz="2100" strike="noStrike" noProof="1">
                <a:solidFill>
                  <a:schemeClr val="tx1"/>
                </a:solidFill>
                <a:effectLst>
                  <a:outerShdw blurRad="38100" dist="38100" dir="2700000" algn="tl">
                    <a:srgbClr val="000000">
                      <a:alpha val="43137"/>
                    </a:srgbClr>
                  </a:outerShdw>
                </a:effectLst>
                <a:latin typeface="微软雅黑" panose="020B0503020204020204" charset="-122"/>
                <a:ea typeface="微软雅黑" panose="020B0503020204020204" charset="-122"/>
              </a:rPr>
              <a:t>对政府等机关的工作提出</a:t>
            </a:r>
            <a:r>
              <a:rPr lang="zh-CN" altLang="en-US" sz="2100" strike="noStrike" noProof="1">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rPr>
              <a:t>质问并要求答复</a:t>
            </a:r>
          </a:p>
        </p:txBody>
      </p:sp>
      <p:sp>
        <p:nvSpPr>
          <p:cNvPr id="34" name="Text Box 18"/>
          <p:cNvSpPr txBox="1"/>
          <p:nvPr/>
        </p:nvSpPr>
        <p:spPr>
          <a:xfrm>
            <a:off x="5033963" y="3054350"/>
            <a:ext cx="3390900" cy="738188"/>
          </a:xfrm>
          <a:prstGeom prst="rect">
            <a:avLst/>
          </a:prstGeom>
          <a:solidFill>
            <a:schemeClr val="accent1">
              <a:lumMod val="20000"/>
              <a:lumOff val="80000"/>
            </a:schemeClr>
          </a:solidFill>
          <a:ln>
            <a:headEnd type="none" w="med" len="med"/>
            <a:tailEnd type="none" w="med" len="med"/>
          </a:ln>
        </p:spPr>
        <p:style>
          <a:lnRef idx="3">
            <a:schemeClr val="lt1"/>
          </a:lnRef>
          <a:fillRef idx="1">
            <a:schemeClr val="accent1"/>
          </a:fillRef>
          <a:effectRef idx="1">
            <a:schemeClr val="accent1"/>
          </a:effectRef>
          <a:fontRef idx="minor">
            <a:schemeClr val="lt1"/>
          </a:fontRef>
        </p:style>
        <p:txBody>
          <a:bodyPr wrap="square">
            <a:spAutoFit/>
          </a:bodyPr>
          <a:lstStyle>
            <a:defPPr>
              <a:defRPr lang="zh-CN"/>
            </a:defPPr>
            <a:lvl1pPr algn="l" rtl="0" fontAlgn="base">
              <a:spcBef>
                <a:spcPct val="0"/>
              </a:spcBef>
              <a:spcAft>
                <a:spcPct val="0"/>
              </a:spcAft>
              <a:buFont typeface="Arial" panose="020B0604020202020204" pitchFamily="34" charset="0"/>
              <a:defRPr kern="1200">
                <a:solidFill>
                  <a:schemeClr val="lt1"/>
                </a:solidFill>
                <a:latin typeface="+mn-lt"/>
                <a:ea typeface="+mn-ea"/>
                <a:cs typeface="+mn-cs"/>
              </a:defRPr>
            </a:lvl1pPr>
            <a:lvl2pPr marL="457200" algn="l" rtl="0" fontAlgn="base">
              <a:spcBef>
                <a:spcPct val="0"/>
              </a:spcBef>
              <a:spcAft>
                <a:spcPct val="0"/>
              </a:spcAft>
              <a:buFont typeface="Arial" panose="020B0604020202020204" pitchFamily="34" charset="0"/>
              <a:defRPr kern="1200">
                <a:solidFill>
                  <a:schemeClr val="lt1"/>
                </a:solidFill>
                <a:latin typeface="+mn-lt"/>
                <a:ea typeface="+mn-ea"/>
                <a:cs typeface="+mn-cs"/>
              </a:defRPr>
            </a:lvl2pPr>
            <a:lvl3pPr marL="914400" algn="l" rtl="0" fontAlgn="base">
              <a:spcBef>
                <a:spcPct val="0"/>
              </a:spcBef>
              <a:spcAft>
                <a:spcPct val="0"/>
              </a:spcAft>
              <a:buFont typeface="Arial" panose="020B0604020202020204" pitchFamily="34" charset="0"/>
              <a:defRPr kern="1200">
                <a:solidFill>
                  <a:schemeClr val="lt1"/>
                </a:solidFill>
                <a:latin typeface="+mn-lt"/>
                <a:ea typeface="+mn-ea"/>
                <a:cs typeface="+mn-cs"/>
              </a:defRPr>
            </a:lvl3pPr>
            <a:lvl4pPr marL="1371600" algn="l" rtl="0" fontAlgn="base">
              <a:spcBef>
                <a:spcPct val="0"/>
              </a:spcBef>
              <a:spcAft>
                <a:spcPct val="0"/>
              </a:spcAft>
              <a:buFont typeface="Arial" panose="020B0604020202020204" pitchFamily="34" charset="0"/>
              <a:defRPr kern="1200">
                <a:solidFill>
                  <a:schemeClr val="lt1"/>
                </a:solidFill>
                <a:latin typeface="+mn-lt"/>
                <a:ea typeface="+mn-ea"/>
                <a:cs typeface="+mn-cs"/>
              </a:defRPr>
            </a:lvl4pPr>
            <a:lvl5pPr marL="1828800" algn="l" rtl="0" fontAlgn="base">
              <a:spcBef>
                <a:spcPct val="0"/>
              </a:spcBef>
              <a:spcAft>
                <a:spcPct val="0"/>
              </a:spcAft>
              <a:buFont typeface="Arial" panose="020B0604020202020204" pitchFamily="34" charset="0"/>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indent="0" eaLnBrk="1" fontAlgn="base" hangingPunct="1">
              <a:spcBef>
                <a:spcPct val="50000"/>
              </a:spcBef>
              <a:buFont typeface="Arial" panose="020B0604020202020204" pitchFamily="34" charset="0"/>
              <a:buNone/>
            </a:pPr>
            <a:r>
              <a:rPr lang="zh-CN" altLang="en-US" sz="2100" b="1" strike="noStrike" noProof="1">
                <a:solidFill>
                  <a:srgbClr val="FF0000"/>
                </a:solidFill>
                <a:effectLst>
                  <a:outerShdw blurRad="38100" dist="38100" dir="2700000" algn="tl">
                    <a:srgbClr val="000000">
                      <a:alpha val="43137"/>
                    </a:srgbClr>
                  </a:outerShdw>
                </a:effectLst>
              </a:rPr>
              <a:t>审议</a:t>
            </a:r>
            <a:r>
              <a:rPr lang="zh-CN" altLang="en-US" sz="2100" b="1" strike="noStrike" noProof="1">
                <a:solidFill>
                  <a:schemeClr val="tx1"/>
                </a:solidFill>
                <a:effectLst>
                  <a:outerShdw blurRad="38100" dist="38100" dir="2700000" algn="tl">
                    <a:srgbClr val="000000">
                      <a:alpha val="43137"/>
                    </a:srgbClr>
                  </a:outerShdw>
                </a:effectLst>
              </a:rPr>
              <a:t>各项议案（报告、草案、规划纲要等）</a:t>
            </a:r>
          </a:p>
        </p:txBody>
      </p:sp>
      <p:sp>
        <p:nvSpPr>
          <p:cNvPr id="35" name="Text Box 15"/>
          <p:cNvSpPr txBox="1"/>
          <p:nvPr/>
        </p:nvSpPr>
        <p:spPr>
          <a:xfrm>
            <a:off x="4862513" y="3792538"/>
            <a:ext cx="4114800" cy="736600"/>
          </a:xfrm>
          <a:prstGeom prst="rect">
            <a:avLst/>
          </a:prstGeom>
          <a:solidFill>
            <a:schemeClr val="accent1">
              <a:lumMod val="20000"/>
              <a:lumOff val="80000"/>
            </a:schemeClr>
          </a:solidFill>
          <a:ln>
            <a:headEnd type="none" w="med" len="med"/>
            <a:tailEnd type="none" w="med" len="med"/>
          </a:ln>
        </p:spPr>
        <p:style>
          <a:lnRef idx="3">
            <a:schemeClr val="lt1"/>
          </a:lnRef>
          <a:fillRef idx="1">
            <a:schemeClr val="accent1"/>
          </a:fillRef>
          <a:effectRef idx="1">
            <a:schemeClr val="accent1"/>
          </a:effectRef>
          <a:fontRef idx="minor">
            <a:schemeClr val="lt1"/>
          </a:fontRef>
        </p:style>
        <p:txBody>
          <a:bodyPr wrap="square">
            <a:spAutoFit/>
          </a:bodyPr>
          <a:lstStyle>
            <a:defPPr>
              <a:defRPr lang="zh-CN"/>
            </a:defPPr>
            <a:lvl1pPr algn="l" rtl="0" fontAlgn="base">
              <a:spcBef>
                <a:spcPct val="0"/>
              </a:spcBef>
              <a:spcAft>
                <a:spcPct val="0"/>
              </a:spcAft>
              <a:buFont typeface="Arial" panose="020B0604020202020204" pitchFamily="34" charset="0"/>
              <a:defRPr kern="1200">
                <a:solidFill>
                  <a:schemeClr val="lt1"/>
                </a:solidFill>
                <a:latin typeface="+mn-lt"/>
                <a:ea typeface="+mn-ea"/>
                <a:cs typeface="+mn-cs"/>
              </a:defRPr>
            </a:lvl1pPr>
            <a:lvl2pPr marL="457200" algn="l" rtl="0" fontAlgn="base">
              <a:spcBef>
                <a:spcPct val="0"/>
              </a:spcBef>
              <a:spcAft>
                <a:spcPct val="0"/>
              </a:spcAft>
              <a:buFont typeface="Arial" panose="020B0604020202020204" pitchFamily="34" charset="0"/>
              <a:defRPr kern="1200">
                <a:solidFill>
                  <a:schemeClr val="lt1"/>
                </a:solidFill>
                <a:latin typeface="+mn-lt"/>
                <a:ea typeface="+mn-ea"/>
                <a:cs typeface="+mn-cs"/>
              </a:defRPr>
            </a:lvl2pPr>
            <a:lvl3pPr marL="914400" algn="l" rtl="0" fontAlgn="base">
              <a:spcBef>
                <a:spcPct val="0"/>
              </a:spcBef>
              <a:spcAft>
                <a:spcPct val="0"/>
              </a:spcAft>
              <a:buFont typeface="Arial" panose="020B0604020202020204" pitchFamily="34" charset="0"/>
              <a:defRPr kern="1200">
                <a:solidFill>
                  <a:schemeClr val="lt1"/>
                </a:solidFill>
                <a:latin typeface="+mn-lt"/>
                <a:ea typeface="+mn-ea"/>
                <a:cs typeface="+mn-cs"/>
              </a:defRPr>
            </a:lvl3pPr>
            <a:lvl4pPr marL="1371600" algn="l" rtl="0" fontAlgn="base">
              <a:spcBef>
                <a:spcPct val="0"/>
              </a:spcBef>
              <a:spcAft>
                <a:spcPct val="0"/>
              </a:spcAft>
              <a:buFont typeface="Arial" panose="020B0604020202020204" pitchFamily="34" charset="0"/>
              <a:defRPr kern="1200">
                <a:solidFill>
                  <a:schemeClr val="lt1"/>
                </a:solidFill>
                <a:latin typeface="+mn-lt"/>
                <a:ea typeface="+mn-ea"/>
                <a:cs typeface="+mn-cs"/>
              </a:defRPr>
            </a:lvl4pPr>
            <a:lvl5pPr marL="1828800" algn="l" rtl="0" fontAlgn="base">
              <a:spcBef>
                <a:spcPct val="0"/>
              </a:spcBef>
              <a:spcAft>
                <a:spcPct val="0"/>
              </a:spcAft>
              <a:buFont typeface="Arial" panose="020B0604020202020204" pitchFamily="34" charset="0"/>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indent="0" eaLnBrk="1" fontAlgn="base" hangingPunct="1">
              <a:spcBef>
                <a:spcPct val="50000"/>
              </a:spcBef>
              <a:buFont typeface="Arial" panose="020B0604020202020204" pitchFamily="34" charset="0"/>
              <a:buNone/>
            </a:pPr>
            <a:r>
              <a:rPr lang="zh-CN" altLang="en-US" sz="2100" b="1" strike="noStrike" noProof="1">
                <a:solidFill>
                  <a:srgbClr val="FF0000"/>
                </a:solidFill>
                <a:effectLst>
                  <a:outerShdw blurRad="38100" dist="38100" dir="2700000" algn="tl">
                    <a:srgbClr val="000000">
                      <a:alpha val="43137"/>
                    </a:srgbClr>
                  </a:outerShdw>
                </a:effectLst>
              </a:rPr>
              <a:t>表决</a:t>
            </a:r>
            <a:r>
              <a:rPr lang="zh-CN" altLang="en-US" sz="2100" b="1" strike="noStrike" noProof="1">
                <a:solidFill>
                  <a:schemeClr val="tx1"/>
                </a:solidFill>
                <a:effectLst>
                  <a:outerShdw blurRad="38100" dist="38100" dir="2700000" algn="tl">
                    <a:srgbClr val="000000">
                      <a:alpha val="43137"/>
                    </a:srgbClr>
                  </a:outerShdw>
                </a:effectLst>
              </a:rPr>
              <a:t>通过各项决定（报告、法律草案、规划纲要、领导人任命等）</a:t>
            </a:r>
          </a:p>
        </p:txBody>
      </p:sp>
      <p:sp>
        <p:nvSpPr>
          <p:cNvPr id="30721" name="Text Box 7"/>
          <p:cNvSpPr txBox="1">
            <a:spLocks noChangeArrowheads="1"/>
          </p:cNvSpPr>
          <p:nvPr/>
        </p:nvSpPr>
        <p:spPr bwMode="auto">
          <a:xfrm>
            <a:off x="344488" y="495300"/>
            <a:ext cx="3208338" cy="673100"/>
          </a:xfrm>
          <a:prstGeom prst="rect">
            <a:avLst/>
          </a:prstGeom>
          <a:solidFill>
            <a:srgbClr val="FFFF00"/>
          </a:solidFill>
          <a:ln w="9525">
            <a:noFill/>
            <a:miter lim="800000"/>
          </a:ln>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defRPr/>
            </a:pPr>
            <a:r>
              <a:rPr kumimoji="0" lang="zh-CN" altLang="en-US" sz="3780" b="1" i="0" u="none" strike="noStrike" kern="1200" cap="none" spc="0" normalizeH="0" baseline="0" noProof="0" dirty="0">
                <a:ln>
                  <a:noFill/>
                </a:ln>
                <a:solidFill>
                  <a:srgbClr val="000000"/>
                </a:solidFill>
                <a:effectLst>
                  <a:outerShdw blurRad="38100" dist="38100" dir="2700000">
                    <a:srgbClr val="000000"/>
                  </a:outerShdw>
                </a:effectLst>
                <a:uLnTx/>
                <a:uFillTx/>
                <a:latin typeface="+mj-lt"/>
                <a:ea typeface="宋体" panose="02010600030101010101" pitchFamily="2" charset="-122"/>
                <a:cs typeface="+mj-cs"/>
              </a:rPr>
              <a:t>二、人大代表</a:t>
            </a:r>
          </a:p>
        </p:txBody>
      </p:sp>
      <p:sp>
        <p:nvSpPr>
          <p:cNvPr id="44040" name="Rectangle 72"/>
          <p:cNvSpPr/>
          <p:nvPr/>
        </p:nvSpPr>
        <p:spPr>
          <a:xfrm>
            <a:off x="1157288" y="5564188"/>
            <a:ext cx="2641600" cy="717550"/>
          </a:xfrm>
          <a:prstGeom prst="rect">
            <a:avLst/>
          </a:prstGeom>
          <a:noFill/>
          <a:ln w="9525">
            <a:noFill/>
          </a:ln>
        </p:spPr>
        <p:txBody>
          <a:bodyPr anchor="t">
            <a:spAutoFit/>
          </a:bodyPr>
          <a:lstStyle/>
          <a:p>
            <a:pPr>
              <a:lnSpc>
                <a:spcPct val="60000"/>
              </a:lnSpc>
              <a:spcBef>
                <a:spcPct val="50000"/>
              </a:spcBef>
            </a:pPr>
            <a:r>
              <a:rPr lang="zh-CN" altLang="en-US" sz="2400" b="1" dirty="0">
                <a:solidFill>
                  <a:srgbClr val="2747BE"/>
                </a:solidFill>
                <a:latin typeface="微软雅黑" panose="020B0503020204020204" charset="-122"/>
                <a:ea typeface="微软雅黑" panose="020B0503020204020204" charset="-122"/>
              </a:rPr>
              <a:t>人大代表的</a:t>
            </a:r>
            <a:endParaRPr lang="zh-CN" altLang="zh-CN" sz="2400" b="1" dirty="0">
              <a:solidFill>
                <a:srgbClr val="2747BE"/>
              </a:solidFill>
              <a:latin typeface="微软雅黑" panose="020B0503020204020204" charset="-122"/>
              <a:ea typeface="微软雅黑" panose="020B0503020204020204" charset="-122"/>
            </a:endParaRPr>
          </a:p>
          <a:p>
            <a:pPr>
              <a:lnSpc>
                <a:spcPct val="60000"/>
              </a:lnSpc>
              <a:spcBef>
                <a:spcPct val="50000"/>
              </a:spcBef>
            </a:pPr>
            <a:r>
              <a:rPr lang="zh-CN" altLang="en-US" sz="2400" b="1" dirty="0">
                <a:solidFill>
                  <a:srgbClr val="FF0000"/>
                </a:solidFill>
                <a:latin typeface="微软雅黑" panose="020B0503020204020204" charset="-122"/>
                <a:ea typeface="微软雅黑" panose="020B0503020204020204" charset="-122"/>
              </a:rPr>
              <a:t>义务</a:t>
            </a:r>
            <a:r>
              <a:rPr lang="zh-CN" altLang="en-US" sz="2400" b="1" dirty="0">
                <a:solidFill>
                  <a:srgbClr val="2747BE"/>
                </a:solidFill>
                <a:latin typeface="微软雅黑" panose="020B0503020204020204" charset="-122"/>
                <a:ea typeface="微软雅黑" panose="020B0503020204020204" charset="-122"/>
              </a:rPr>
              <a:t>（职责）</a:t>
            </a:r>
          </a:p>
        </p:txBody>
      </p:sp>
      <p:sp>
        <p:nvSpPr>
          <p:cNvPr id="44045" name="AutoShape 82"/>
          <p:cNvSpPr/>
          <p:nvPr/>
        </p:nvSpPr>
        <p:spPr>
          <a:xfrm>
            <a:off x="3024188" y="5634038"/>
            <a:ext cx="192087" cy="995362"/>
          </a:xfrm>
          <a:prstGeom prst="leftBrace">
            <a:avLst>
              <a:gd name="adj1" fmla="val 34977"/>
              <a:gd name="adj2" fmla="val 50000"/>
            </a:avLst>
          </a:prstGeom>
          <a:noFill/>
          <a:ln w="25400" cap="flat" cmpd="sng">
            <a:solidFill>
              <a:srgbClr val="006699"/>
            </a:solidFill>
            <a:prstDash val="solid"/>
            <a:round/>
            <a:headEnd type="none" w="med" len="med"/>
            <a:tailEnd type="none" w="med" len="med"/>
          </a:ln>
        </p:spPr>
        <p:txBody>
          <a:bodyPr wrap="none" anchor="ctr"/>
          <a:lstStyle/>
          <a:p>
            <a:endParaRPr lang="zh-CN" altLang="en-US" dirty="0">
              <a:latin typeface="黑体" panose="02010609060101010101" pitchFamily="49" charset="-122"/>
              <a:ea typeface="黑体" panose="02010609060101010101" pitchFamily="49" charset="-122"/>
            </a:endParaRPr>
          </a:p>
        </p:txBody>
      </p:sp>
      <p:sp>
        <p:nvSpPr>
          <p:cNvPr id="1050708" name="Rectangle 84"/>
          <p:cNvSpPr/>
          <p:nvPr/>
        </p:nvSpPr>
        <p:spPr>
          <a:xfrm>
            <a:off x="3271838" y="5564188"/>
            <a:ext cx="2863850" cy="398462"/>
          </a:xfrm>
          <a:prstGeom prst="rect">
            <a:avLst/>
          </a:prstGeom>
          <a:noFill/>
          <a:ln w="9525">
            <a:noFill/>
          </a:ln>
        </p:spPr>
        <p:txBody>
          <a:bodyPr wrap="square" anchor="t">
            <a:spAutoFit/>
          </a:bodyPr>
          <a:lstStyle/>
          <a:p>
            <a:pPr>
              <a:spcBef>
                <a:spcPct val="50000"/>
              </a:spcBef>
            </a:pPr>
            <a:r>
              <a:rPr lang="zh-CN" altLang="en-US" sz="2000" b="1" dirty="0">
                <a:solidFill>
                  <a:srgbClr val="1D41D5"/>
                </a:solidFill>
                <a:latin typeface="微软雅黑" panose="020B0503020204020204" charset="-122"/>
                <a:ea typeface="微软雅黑" panose="020B0503020204020204" charset="-122"/>
              </a:rPr>
              <a:t>协助宪法和法律的实施；</a:t>
            </a:r>
          </a:p>
        </p:txBody>
      </p:sp>
      <p:sp>
        <p:nvSpPr>
          <p:cNvPr id="1050710" name="Rectangle 86"/>
          <p:cNvSpPr/>
          <p:nvPr/>
        </p:nvSpPr>
        <p:spPr>
          <a:xfrm>
            <a:off x="3253740" y="6330950"/>
            <a:ext cx="4723763" cy="398778"/>
          </a:xfrm>
          <a:prstGeom prst="rect">
            <a:avLst/>
          </a:prstGeom>
          <a:noFill/>
          <a:ln w="9525">
            <a:noFill/>
          </a:ln>
        </p:spPr>
        <p:txBody>
          <a:bodyPr wrap="square">
            <a:spAutoFit/>
          </a:bodyPr>
          <a:lstStyle/>
          <a:p>
            <a:pPr fontAlgn="base">
              <a:spcBef>
                <a:spcPct val="50000"/>
              </a:spcBef>
            </a:pPr>
            <a:r>
              <a:rPr lang="zh-CN" altLang="en-US" sz="2000" b="1" strike="noStrike" noProof="1">
                <a:gradFill>
                  <a:gsLst>
                    <a:gs pos="0">
                      <a:srgbClr val="7B32B2"/>
                    </a:gs>
                    <a:gs pos="100000">
                      <a:srgbClr val="401A5D"/>
                    </a:gs>
                  </a:gsLst>
                  <a:lin scaled="0"/>
                </a:gradFill>
                <a:latin typeface="微软雅黑" panose="020B0503020204020204" charset="-122"/>
                <a:ea typeface="微软雅黑" panose="020B0503020204020204" charset="-122"/>
                <a:cs typeface="+mn-cs"/>
              </a:rPr>
              <a:t>为人民服务，对人民负责，受人民监督。</a:t>
            </a:r>
            <a:endParaRPr lang="zh-CN" altLang="en-US" sz="2000" b="1" strike="noStrike" noProof="1">
              <a:gradFill>
                <a:gsLst>
                  <a:gs pos="0">
                    <a:srgbClr val="7B32B2"/>
                  </a:gs>
                  <a:gs pos="100000">
                    <a:srgbClr val="401A5D"/>
                  </a:gs>
                </a:gsLst>
                <a:lin scaled="0"/>
              </a:gradFill>
              <a:latin typeface="微软雅黑" panose="020B0503020204020204" charset="-122"/>
              <a:ea typeface="微软雅黑" panose="020B0503020204020204" charset="-122"/>
            </a:endParaRPr>
          </a:p>
        </p:txBody>
      </p:sp>
      <p:sp>
        <p:nvSpPr>
          <p:cNvPr id="3" name="文本框 2"/>
          <p:cNvSpPr txBox="1"/>
          <p:nvPr/>
        </p:nvSpPr>
        <p:spPr>
          <a:xfrm>
            <a:off x="3216910" y="5932169"/>
            <a:ext cx="5926455" cy="398781"/>
          </a:xfrm>
          <a:prstGeom prst="rect">
            <a:avLst/>
          </a:prstGeom>
          <a:noFill/>
        </p:spPr>
        <p:txBody>
          <a:bodyPr wrap="square" rtlCol="0">
            <a:spAutoFit/>
          </a:bodyPr>
          <a:lstStyle/>
          <a:p>
            <a:r>
              <a:rPr lang="zh-CN" altLang="en-US" sz="2000" b="1" noProof="1">
                <a:latin typeface="微软雅黑" panose="020B0503020204020204" charset="-122"/>
                <a:ea typeface="微软雅黑" panose="020B0503020204020204" charset="-122"/>
                <a:cs typeface="+mn-cs"/>
                <a:sym typeface="+mn-ea"/>
              </a:rPr>
              <a:t>密切联系群众，听取和反映人民群众的意见和要求；</a:t>
            </a:r>
            <a:endParaRPr lang="zh-CN" altLang="en-US" sz="2000" b="1" noProof="1">
              <a:gradFill>
                <a:gsLst>
                  <a:gs pos="0">
                    <a:srgbClr val="7B32B2"/>
                  </a:gs>
                  <a:gs pos="100000">
                    <a:srgbClr val="401A5D"/>
                  </a:gs>
                </a:gsLst>
                <a:lin scaled="0"/>
              </a:gradFill>
              <a:latin typeface="微软雅黑" panose="020B0503020204020204" charset="-122"/>
              <a:ea typeface="微软雅黑" panose="020B0503020204020204" charset="-122"/>
            </a:endParaRPr>
          </a:p>
        </p:txBody>
      </p:sp>
      <p:sp>
        <p:nvSpPr>
          <p:cNvPr id="4" name="Rectangle 68"/>
          <p:cNvSpPr/>
          <p:nvPr/>
        </p:nvSpPr>
        <p:spPr>
          <a:xfrm>
            <a:off x="1233488" y="3194050"/>
            <a:ext cx="979487" cy="460375"/>
          </a:xfrm>
          <a:prstGeom prst="rect">
            <a:avLst/>
          </a:prstGeom>
          <a:noFill/>
          <a:ln w="9525">
            <a:noFill/>
          </a:ln>
        </p:spPr>
        <p:txBody>
          <a:bodyPr wrap="square" anchor="t">
            <a:spAutoFit/>
          </a:bodyPr>
          <a:lstStyle/>
          <a:p>
            <a:pPr>
              <a:spcBef>
                <a:spcPct val="50000"/>
              </a:spcBef>
            </a:pPr>
            <a:r>
              <a:rPr lang="zh-CN" altLang="en-US" sz="2400" b="1" dirty="0">
                <a:solidFill>
                  <a:srgbClr val="2747BE"/>
                </a:solidFill>
                <a:latin typeface="微软雅黑" panose="020B0503020204020204" charset="-122"/>
                <a:ea typeface="微软雅黑" panose="020B0503020204020204" charset="-122"/>
              </a:rPr>
              <a:t>任期：</a:t>
            </a:r>
          </a:p>
        </p:txBody>
      </p:sp>
      <p:sp>
        <p:nvSpPr>
          <p:cNvPr id="5" name="Rectangle 68"/>
          <p:cNvSpPr/>
          <p:nvPr/>
        </p:nvSpPr>
        <p:spPr>
          <a:xfrm>
            <a:off x="2197100" y="3178175"/>
            <a:ext cx="828675" cy="460375"/>
          </a:xfrm>
          <a:prstGeom prst="rect">
            <a:avLst/>
          </a:prstGeom>
          <a:noFill/>
          <a:ln w="9525">
            <a:noFill/>
          </a:ln>
        </p:spPr>
        <p:txBody>
          <a:bodyPr wrap="square" anchor="t">
            <a:spAutoFit/>
          </a:bodyPr>
          <a:lstStyle/>
          <a:p>
            <a:pPr>
              <a:spcBef>
                <a:spcPct val="50000"/>
              </a:spcBef>
            </a:pPr>
            <a:r>
              <a:rPr lang="zh-CN" altLang="en-US" sz="2400" b="1" dirty="0">
                <a:solidFill>
                  <a:srgbClr val="FF0000"/>
                </a:solidFill>
                <a:latin typeface="微软雅黑" panose="020B0503020204020204" charset="-122"/>
                <a:ea typeface="微软雅黑" panose="020B0503020204020204" charset="-122"/>
              </a:rPr>
              <a:t>五年</a:t>
            </a:r>
            <a:endParaRPr lang="zh-CN" altLang="en-US" sz="2400" b="1" dirty="0">
              <a:solidFill>
                <a:srgbClr val="2747BE"/>
              </a:solidFill>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4035"/>
                                        </p:tgtEl>
                                        <p:attrNameLst>
                                          <p:attrName>style.visibility</p:attrName>
                                        </p:attrNameLst>
                                      </p:cBhvr>
                                      <p:to>
                                        <p:strVal val="visible"/>
                                      </p:to>
                                    </p:set>
                                    <p:animEffect transition="in" filter="blinds(horizontal)">
                                      <p:cBhvr>
                                        <p:cTn id="7" dur="500"/>
                                        <p:tgtEl>
                                          <p:spTgt spid="4403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4036"/>
                                        </p:tgtEl>
                                        <p:attrNameLst>
                                          <p:attrName>style.visibility</p:attrName>
                                        </p:attrNameLst>
                                      </p:cBhvr>
                                      <p:to>
                                        <p:strVal val="visible"/>
                                      </p:to>
                                    </p:set>
                                    <p:animEffect transition="in" filter="blinds(horizontal)">
                                      <p:cBhvr>
                                        <p:cTn id="10" dur="500"/>
                                        <p:tgtEl>
                                          <p:spTgt spid="4403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44037"/>
                                        </p:tgtEl>
                                        <p:attrNameLst>
                                          <p:attrName>style.visibility</p:attrName>
                                        </p:attrNameLst>
                                      </p:cBhvr>
                                      <p:to>
                                        <p:strVal val="visible"/>
                                      </p:to>
                                    </p:set>
                                    <p:animEffect transition="in" filter="blinds(horizontal)">
                                      <p:cBhvr>
                                        <p:cTn id="13" dur="500"/>
                                        <p:tgtEl>
                                          <p:spTgt spid="4403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44038"/>
                                        </p:tgtEl>
                                        <p:attrNameLst>
                                          <p:attrName>style.visibility</p:attrName>
                                        </p:attrNameLst>
                                      </p:cBhvr>
                                      <p:to>
                                        <p:strVal val="visible"/>
                                      </p:to>
                                    </p:set>
                                    <p:animEffect transition="in" filter="blinds(horizontal)">
                                      <p:cBhvr>
                                        <p:cTn id="16" dur="500"/>
                                        <p:tgtEl>
                                          <p:spTgt spid="44038"/>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horizontal)">
                                      <p:cBhvr>
                                        <p:cTn id="19" dur="500"/>
                                        <p:tgtEl>
                                          <p:spTgt spid="4"/>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44039"/>
                                        </p:tgtEl>
                                        <p:attrNameLst>
                                          <p:attrName>style.visibility</p:attrName>
                                        </p:attrNameLst>
                                      </p:cBhvr>
                                      <p:to>
                                        <p:strVal val="visible"/>
                                      </p:to>
                                    </p:set>
                                    <p:animEffect transition="in" filter="blinds(horizontal)">
                                      <p:cBhvr>
                                        <p:cTn id="22" dur="500"/>
                                        <p:tgtEl>
                                          <p:spTgt spid="44039"/>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44040"/>
                                        </p:tgtEl>
                                        <p:attrNameLst>
                                          <p:attrName>style.visibility</p:attrName>
                                        </p:attrNameLst>
                                      </p:cBhvr>
                                      <p:to>
                                        <p:strVal val="visible"/>
                                      </p:to>
                                    </p:set>
                                    <p:animEffect transition="in" filter="blinds(horizontal)">
                                      <p:cBhvr>
                                        <p:cTn id="25" dur="500"/>
                                        <p:tgtEl>
                                          <p:spTgt spid="44040"/>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1050712"/>
                                        </p:tgtEl>
                                        <p:attrNameLst>
                                          <p:attrName>style.visibility</p:attrName>
                                        </p:attrNameLst>
                                      </p:cBhvr>
                                      <p:to>
                                        <p:strVal val="visible"/>
                                      </p:to>
                                    </p:set>
                                    <p:animEffect transition="in" filter="blinds(horizontal)">
                                      <p:cBhvr>
                                        <p:cTn id="30" dur="500"/>
                                        <p:tgtEl>
                                          <p:spTgt spid="1050712"/>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nodeType="clickEffect">
                                  <p:stCondLst>
                                    <p:cond delay="0"/>
                                  </p:stCondLst>
                                  <p:childTnLst>
                                    <p:set>
                                      <p:cBhvr>
                                        <p:cTn id="34" dur="1" fill="hold">
                                          <p:stCondLst>
                                            <p:cond delay="0"/>
                                          </p:stCondLst>
                                        </p:cTn>
                                        <p:tgtEl>
                                          <p:spTgt spid="24579"/>
                                        </p:tgtEl>
                                        <p:attrNameLst>
                                          <p:attrName>style.visibility</p:attrName>
                                        </p:attrNameLst>
                                      </p:cBhvr>
                                      <p:to>
                                        <p:strVal val="visible"/>
                                      </p:to>
                                    </p:set>
                                    <p:animEffect transition="in" filter="blinds(horizontal)">
                                      <p:cBhvr>
                                        <p:cTn id="35" dur="500"/>
                                        <p:tgtEl>
                                          <p:spTgt spid="24579"/>
                                        </p:tgtEl>
                                      </p:cBhvr>
                                    </p:animEffect>
                                  </p:childTnLst>
                                </p:cTn>
                              </p:par>
                              <p:par>
                                <p:cTn id="36" presetID="3" presetClass="entr" presetSubtype="10"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blinds(horizontal)">
                                      <p:cBhvr>
                                        <p:cTn id="38" dur="500"/>
                                        <p:tgtEl>
                                          <p:spTgt spid="5"/>
                                        </p:tgtEl>
                                      </p:cBhvr>
                                    </p:animEffect>
                                  </p:childTnLst>
                                </p:cTn>
                              </p:par>
                            </p:childTnLst>
                          </p:cTn>
                        </p:par>
                      </p:childTnLst>
                    </p:cTn>
                  </p:par>
                  <p:par>
                    <p:cTn id="39" fill="hold">
                      <p:stCondLst>
                        <p:cond delay="indefinite"/>
                      </p:stCondLst>
                      <p:childTnLst>
                        <p:par>
                          <p:cTn id="40" fill="hold">
                            <p:stCondLst>
                              <p:cond delay="0"/>
                            </p:stCondLst>
                            <p:childTnLst>
                              <p:par>
                                <p:cTn id="41" presetID="3" presetClass="entr" presetSubtype="10" fill="hold" grpId="0" nodeType="clickEffect">
                                  <p:stCondLst>
                                    <p:cond delay="0"/>
                                  </p:stCondLst>
                                  <p:childTnLst>
                                    <p:set>
                                      <p:cBhvr>
                                        <p:cTn id="42" dur="1" fill="hold">
                                          <p:stCondLst>
                                            <p:cond delay="0"/>
                                          </p:stCondLst>
                                        </p:cTn>
                                        <p:tgtEl>
                                          <p:spTgt spid="44041"/>
                                        </p:tgtEl>
                                        <p:attrNameLst>
                                          <p:attrName>style.visibility</p:attrName>
                                        </p:attrNameLst>
                                      </p:cBhvr>
                                      <p:to>
                                        <p:strVal val="visible"/>
                                      </p:to>
                                    </p:set>
                                    <p:animEffect transition="in" filter="blinds(horizontal)">
                                      <p:cBhvr>
                                        <p:cTn id="43" dur="500"/>
                                        <p:tgtEl>
                                          <p:spTgt spid="44041"/>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1050700"/>
                                        </p:tgtEl>
                                        <p:attrNameLst>
                                          <p:attrName>style.visibility</p:attrName>
                                        </p:attrNameLst>
                                      </p:cBhvr>
                                      <p:to>
                                        <p:strVal val="visible"/>
                                      </p:to>
                                    </p:set>
                                    <p:animEffect transition="in" filter="blinds(horizontal)">
                                      <p:cBhvr>
                                        <p:cTn id="46" dur="500"/>
                                        <p:tgtEl>
                                          <p:spTgt spid="1050700"/>
                                        </p:tgtEl>
                                      </p:cBhvr>
                                    </p:animEffect>
                                  </p:childTnLst>
                                </p:cTn>
                              </p:par>
                              <p:par>
                                <p:cTn id="47" presetID="3" presetClass="entr" presetSubtype="10" fill="hold" grpId="0" nodeType="withEffect">
                                  <p:stCondLst>
                                    <p:cond delay="0"/>
                                  </p:stCondLst>
                                  <p:childTnLst>
                                    <p:set>
                                      <p:cBhvr>
                                        <p:cTn id="48" dur="1" fill="hold">
                                          <p:stCondLst>
                                            <p:cond delay="0"/>
                                          </p:stCondLst>
                                        </p:cTn>
                                        <p:tgtEl>
                                          <p:spTgt spid="1050702"/>
                                        </p:tgtEl>
                                        <p:attrNameLst>
                                          <p:attrName>style.visibility</p:attrName>
                                        </p:attrNameLst>
                                      </p:cBhvr>
                                      <p:to>
                                        <p:strVal val="visible"/>
                                      </p:to>
                                    </p:set>
                                    <p:animEffect transition="in" filter="blinds(horizontal)">
                                      <p:cBhvr>
                                        <p:cTn id="49" dur="500"/>
                                        <p:tgtEl>
                                          <p:spTgt spid="1050702"/>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1050716"/>
                                        </p:tgtEl>
                                        <p:attrNameLst>
                                          <p:attrName>style.visibility</p:attrName>
                                        </p:attrNameLst>
                                      </p:cBhvr>
                                      <p:to>
                                        <p:strVal val="visible"/>
                                      </p:to>
                                    </p:set>
                                    <p:animEffect transition="in" filter="blinds(horizontal)">
                                      <p:cBhvr>
                                        <p:cTn id="52" dur="500"/>
                                        <p:tgtEl>
                                          <p:spTgt spid="1050716"/>
                                        </p:tgtEl>
                                      </p:cBhvr>
                                    </p:animEffect>
                                  </p:childTnLst>
                                </p:cTn>
                              </p:par>
                              <p:par>
                                <p:cTn id="53" presetID="3" presetClass="entr" presetSubtype="10" fill="hold" grpId="0" nodeType="withEffect">
                                  <p:stCondLst>
                                    <p:cond delay="0"/>
                                  </p:stCondLst>
                                  <p:childTnLst>
                                    <p:set>
                                      <p:cBhvr>
                                        <p:cTn id="54" dur="1" fill="hold">
                                          <p:stCondLst>
                                            <p:cond delay="0"/>
                                          </p:stCondLst>
                                        </p:cTn>
                                        <p:tgtEl>
                                          <p:spTgt spid="1050704"/>
                                        </p:tgtEl>
                                        <p:attrNameLst>
                                          <p:attrName>style.visibility</p:attrName>
                                        </p:attrNameLst>
                                      </p:cBhvr>
                                      <p:to>
                                        <p:strVal val="visible"/>
                                      </p:to>
                                    </p:set>
                                    <p:animEffect transition="in" filter="blinds(horizontal)">
                                      <p:cBhvr>
                                        <p:cTn id="55" dur="500"/>
                                        <p:tgtEl>
                                          <p:spTgt spid="1050704"/>
                                        </p:tgtEl>
                                      </p:cBhvr>
                                    </p:animEffect>
                                  </p:childTnLst>
                                </p:cTn>
                              </p:par>
                            </p:childTnLst>
                          </p:cTn>
                        </p:par>
                      </p:childTnLst>
                    </p:cTn>
                  </p:par>
                  <p:par>
                    <p:cTn id="56" fill="hold">
                      <p:stCondLst>
                        <p:cond delay="indefinite"/>
                      </p:stCondLst>
                      <p:childTnLst>
                        <p:par>
                          <p:cTn id="57" fill="hold">
                            <p:stCondLst>
                              <p:cond delay="0"/>
                            </p:stCondLst>
                            <p:childTnLst>
                              <p:par>
                                <p:cTn id="58" presetID="3" presetClass="entr" presetSubtype="10" fill="hold" grpId="0" nodeType="clickEffect">
                                  <p:stCondLst>
                                    <p:cond delay="0"/>
                                  </p:stCondLst>
                                  <p:childTnLst>
                                    <p:set>
                                      <p:cBhvr>
                                        <p:cTn id="59" dur="1" fill="hold">
                                          <p:stCondLst>
                                            <p:cond delay="0"/>
                                          </p:stCondLst>
                                        </p:cTn>
                                        <p:tgtEl>
                                          <p:spTgt spid="31"/>
                                        </p:tgtEl>
                                        <p:attrNameLst>
                                          <p:attrName>style.visibility</p:attrName>
                                        </p:attrNameLst>
                                      </p:cBhvr>
                                      <p:to>
                                        <p:strVal val="visible"/>
                                      </p:to>
                                    </p:set>
                                    <p:animEffect transition="in" filter="blinds(horizontal)">
                                      <p:cBhvr>
                                        <p:cTn id="60" dur="500"/>
                                        <p:tgtEl>
                                          <p:spTgt spid="31"/>
                                        </p:tgtEl>
                                      </p:cBhvr>
                                    </p:animEffect>
                                  </p:childTnLst>
                                </p:cTn>
                              </p:par>
                              <p:par>
                                <p:cTn id="61" presetID="3" presetClass="entr" presetSubtype="10" fill="hold" grpId="0" nodeType="withEffect">
                                  <p:stCondLst>
                                    <p:cond delay="0"/>
                                  </p:stCondLst>
                                  <p:childTnLst>
                                    <p:set>
                                      <p:cBhvr>
                                        <p:cTn id="62" dur="1" fill="hold">
                                          <p:stCondLst>
                                            <p:cond delay="0"/>
                                          </p:stCondLst>
                                        </p:cTn>
                                        <p:tgtEl>
                                          <p:spTgt spid="34"/>
                                        </p:tgtEl>
                                        <p:attrNameLst>
                                          <p:attrName>style.visibility</p:attrName>
                                        </p:attrNameLst>
                                      </p:cBhvr>
                                      <p:to>
                                        <p:strVal val="visible"/>
                                      </p:to>
                                    </p:set>
                                    <p:animEffect transition="in" filter="blinds(horizontal)">
                                      <p:cBhvr>
                                        <p:cTn id="63" dur="500"/>
                                        <p:tgtEl>
                                          <p:spTgt spid="34"/>
                                        </p:tgtEl>
                                      </p:cBhvr>
                                    </p:animEffect>
                                  </p:childTnLst>
                                </p:cTn>
                              </p:par>
                            </p:childTnLst>
                          </p:cTn>
                        </p:par>
                      </p:childTnLst>
                    </p:cTn>
                  </p:par>
                  <p:par>
                    <p:cTn id="64" fill="hold">
                      <p:stCondLst>
                        <p:cond delay="indefinite"/>
                      </p:stCondLst>
                      <p:childTnLst>
                        <p:par>
                          <p:cTn id="65" fill="hold">
                            <p:stCondLst>
                              <p:cond delay="0"/>
                            </p:stCondLst>
                            <p:childTnLst>
                              <p:par>
                                <p:cTn id="66" presetID="3" presetClass="entr" presetSubtype="10" fill="hold" grpId="0" nodeType="clickEffect">
                                  <p:stCondLst>
                                    <p:cond delay="0"/>
                                  </p:stCondLst>
                                  <p:childTnLst>
                                    <p:set>
                                      <p:cBhvr>
                                        <p:cTn id="67" dur="1" fill="hold">
                                          <p:stCondLst>
                                            <p:cond delay="0"/>
                                          </p:stCondLst>
                                        </p:cTn>
                                        <p:tgtEl>
                                          <p:spTgt spid="28"/>
                                        </p:tgtEl>
                                        <p:attrNameLst>
                                          <p:attrName>style.visibility</p:attrName>
                                        </p:attrNameLst>
                                      </p:cBhvr>
                                      <p:to>
                                        <p:strVal val="visible"/>
                                      </p:to>
                                    </p:set>
                                    <p:animEffect transition="in" filter="blinds(horizontal)">
                                      <p:cBhvr>
                                        <p:cTn id="68" dur="500"/>
                                        <p:tgtEl>
                                          <p:spTgt spid="28"/>
                                        </p:tgtEl>
                                      </p:cBhvr>
                                    </p:animEffect>
                                  </p:childTnLst>
                                </p:cTn>
                              </p:par>
                              <p:par>
                                <p:cTn id="69" presetID="3" presetClass="entr" presetSubtype="10" fill="hold" grpId="0" nodeType="withEffect">
                                  <p:stCondLst>
                                    <p:cond delay="0"/>
                                  </p:stCondLst>
                                  <p:childTnLst>
                                    <p:set>
                                      <p:cBhvr>
                                        <p:cTn id="70" dur="1" fill="hold">
                                          <p:stCondLst>
                                            <p:cond delay="0"/>
                                          </p:stCondLst>
                                        </p:cTn>
                                        <p:tgtEl>
                                          <p:spTgt spid="35"/>
                                        </p:tgtEl>
                                        <p:attrNameLst>
                                          <p:attrName>style.visibility</p:attrName>
                                        </p:attrNameLst>
                                      </p:cBhvr>
                                      <p:to>
                                        <p:strVal val="visible"/>
                                      </p:to>
                                    </p:set>
                                    <p:animEffect transition="in" filter="blinds(horizontal)">
                                      <p:cBhvr>
                                        <p:cTn id="71" dur="500"/>
                                        <p:tgtEl>
                                          <p:spTgt spid="35"/>
                                        </p:tgtEl>
                                      </p:cBhvr>
                                    </p:animEffect>
                                  </p:childTnLst>
                                </p:cTn>
                              </p:par>
                            </p:childTnLst>
                          </p:cTn>
                        </p:par>
                      </p:childTnLst>
                    </p:cTn>
                  </p:par>
                  <p:par>
                    <p:cTn id="72" fill="hold">
                      <p:stCondLst>
                        <p:cond delay="indefinite"/>
                      </p:stCondLst>
                      <p:childTnLst>
                        <p:par>
                          <p:cTn id="73" fill="hold">
                            <p:stCondLst>
                              <p:cond delay="0"/>
                            </p:stCondLst>
                            <p:childTnLst>
                              <p:par>
                                <p:cTn id="74" presetID="3" presetClass="entr" presetSubtype="10" fill="hold" grpId="0" nodeType="clickEffect">
                                  <p:stCondLst>
                                    <p:cond delay="0"/>
                                  </p:stCondLst>
                                  <p:childTnLst>
                                    <p:set>
                                      <p:cBhvr>
                                        <p:cTn id="75" dur="1" fill="hold">
                                          <p:stCondLst>
                                            <p:cond delay="0"/>
                                          </p:stCondLst>
                                        </p:cTn>
                                        <p:tgtEl>
                                          <p:spTgt spid="29"/>
                                        </p:tgtEl>
                                        <p:attrNameLst>
                                          <p:attrName>style.visibility</p:attrName>
                                        </p:attrNameLst>
                                      </p:cBhvr>
                                      <p:to>
                                        <p:strVal val="visible"/>
                                      </p:to>
                                    </p:set>
                                    <p:animEffect transition="in" filter="blinds(horizontal)">
                                      <p:cBhvr>
                                        <p:cTn id="76" dur="500"/>
                                        <p:tgtEl>
                                          <p:spTgt spid="29"/>
                                        </p:tgtEl>
                                      </p:cBhvr>
                                    </p:animEffect>
                                  </p:childTnLst>
                                </p:cTn>
                              </p:par>
                              <p:par>
                                <p:cTn id="77" presetID="3" presetClass="entr" presetSubtype="10" fill="hold" grpId="0" nodeType="with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blinds(horizontal)">
                                      <p:cBhvr>
                                        <p:cTn id="79" dur="500"/>
                                        <p:tgtEl>
                                          <p:spTgt spid="32"/>
                                        </p:tgtEl>
                                      </p:cBhvr>
                                    </p:animEffect>
                                  </p:childTnLst>
                                </p:cTn>
                              </p:par>
                            </p:childTnLst>
                          </p:cTn>
                        </p:par>
                      </p:childTnLst>
                    </p:cTn>
                  </p:par>
                  <p:par>
                    <p:cTn id="80" fill="hold">
                      <p:stCondLst>
                        <p:cond delay="indefinite"/>
                      </p:stCondLst>
                      <p:childTnLst>
                        <p:par>
                          <p:cTn id="81" fill="hold">
                            <p:stCondLst>
                              <p:cond delay="0"/>
                            </p:stCondLst>
                            <p:childTnLst>
                              <p:par>
                                <p:cTn id="82" presetID="3" presetClass="entr" presetSubtype="10" fill="hold" grpId="0" nodeType="clickEffect">
                                  <p:stCondLst>
                                    <p:cond delay="0"/>
                                  </p:stCondLst>
                                  <p:childTnLst>
                                    <p:set>
                                      <p:cBhvr>
                                        <p:cTn id="83" dur="1" fill="hold">
                                          <p:stCondLst>
                                            <p:cond delay="0"/>
                                          </p:stCondLst>
                                        </p:cTn>
                                        <p:tgtEl>
                                          <p:spTgt spid="30"/>
                                        </p:tgtEl>
                                        <p:attrNameLst>
                                          <p:attrName>style.visibility</p:attrName>
                                        </p:attrNameLst>
                                      </p:cBhvr>
                                      <p:to>
                                        <p:strVal val="visible"/>
                                      </p:to>
                                    </p:set>
                                    <p:animEffect transition="in" filter="blinds(horizontal)">
                                      <p:cBhvr>
                                        <p:cTn id="84" dur="500"/>
                                        <p:tgtEl>
                                          <p:spTgt spid="30"/>
                                        </p:tgtEl>
                                      </p:cBhvr>
                                    </p:animEffect>
                                  </p:childTnLst>
                                </p:cTn>
                              </p:par>
                              <p:par>
                                <p:cTn id="85" presetID="3" presetClass="entr" presetSubtype="10" fill="hold" grpId="0" nodeType="withEffect">
                                  <p:stCondLst>
                                    <p:cond delay="0"/>
                                  </p:stCondLst>
                                  <p:childTnLst>
                                    <p:set>
                                      <p:cBhvr>
                                        <p:cTn id="86" dur="1" fill="hold">
                                          <p:stCondLst>
                                            <p:cond delay="0"/>
                                          </p:stCondLst>
                                        </p:cTn>
                                        <p:tgtEl>
                                          <p:spTgt spid="33"/>
                                        </p:tgtEl>
                                        <p:attrNameLst>
                                          <p:attrName>style.visibility</p:attrName>
                                        </p:attrNameLst>
                                      </p:cBhvr>
                                      <p:to>
                                        <p:strVal val="visible"/>
                                      </p:to>
                                    </p:set>
                                    <p:animEffect transition="in" filter="blinds(horizontal)">
                                      <p:cBhvr>
                                        <p:cTn id="87" dur="500"/>
                                        <p:tgtEl>
                                          <p:spTgt spid="33"/>
                                        </p:tgtEl>
                                      </p:cBhvr>
                                    </p:animEffect>
                                  </p:childTnLst>
                                </p:cTn>
                              </p:par>
                            </p:childTnLst>
                          </p:cTn>
                        </p:par>
                      </p:childTnLst>
                    </p:cTn>
                  </p:par>
                  <p:par>
                    <p:cTn id="88" fill="hold">
                      <p:stCondLst>
                        <p:cond delay="indefinite"/>
                      </p:stCondLst>
                      <p:childTnLst>
                        <p:par>
                          <p:cTn id="89" fill="hold">
                            <p:stCondLst>
                              <p:cond delay="0"/>
                            </p:stCondLst>
                            <p:childTnLst>
                              <p:par>
                                <p:cTn id="90" presetID="3" presetClass="entr" presetSubtype="10" fill="hold" grpId="0" nodeType="clickEffect">
                                  <p:stCondLst>
                                    <p:cond delay="0"/>
                                  </p:stCondLst>
                                  <p:childTnLst>
                                    <p:set>
                                      <p:cBhvr>
                                        <p:cTn id="91" dur="1" fill="hold">
                                          <p:stCondLst>
                                            <p:cond delay="0"/>
                                          </p:stCondLst>
                                        </p:cTn>
                                        <p:tgtEl>
                                          <p:spTgt spid="44045"/>
                                        </p:tgtEl>
                                        <p:attrNameLst>
                                          <p:attrName>style.visibility</p:attrName>
                                        </p:attrNameLst>
                                      </p:cBhvr>
                                      <p:to>
                                        <p:strVal val="visible"/>
                                      </p:to>
                                    </p:set>
                                    <p:animEffect transition="in" filter="blinds(horizontal)">
                                      <p:cBhvr>
                                        <p:cTn id="92" dur="500"/>
                                        <p:tgtEl>
                                          <p:spTgt spid="44045"/>
                                        </p:tgtEl>
                                      </p:cBhvr>
                                    </p:animEffect>
                                  </p:childTnLst>
                                </p:cTn>
                              </p:par>
                            </p:childTnLst>
                          </p:cTn>
                        </p:par>
                      </p:childTnLst>
                    </p:cTn>
                  </p:par>
                  <p:par>
                    <p:cTn id="93" fill="hold">
                      <p:stCondLst>
                        <p:cond delay="indefinite"/>
                      </p:stCondLst>
                      <p:childTnLst>
                        <p:par>
                          <p:cTn id="94" fill="hold">
                            <p:stCondLst>
                              <p:cond delay="0"/>
                            </p:stCondLst>
                            <p:childTnLst>
                              <p:par>
                                <p:cTn id="95" presetID="3" presetClass="entr" presetSubtype="10" fill="hold" grpId="0" nodeType="clickEffect">
                                  <p:stCondLst>
                                    <p:cond delay="0"/>
                                  </p:stCondLst>
                                  <p:childTnLst>
                                    <p:set>
                                      <p:cBhvr>
                                        <p:cTn id="96" dur="1" fill="hold">
                                          <p:stCondLst>
                                            <p:cond delay="0"/>
                                          </p:stCondLst>
                                        </p:cTn>
                                        <p:tgtEl>
                                          <p:spTgt spid="1050708"/>
                                        </p:tgtEl>
                                        <p:attrNameLst>
                                          <p:attrName>style.visibility</p:attrName>
                                        </p:attrNameLst>
                                      </p:cBhvr>
                                      <p:to>
                                        <p:strVal val="visible"/>
                                      </p:to>
                                    </p:set>
                                    <p:animEffect transition="in" filter="blinds(horizontal)">
                                      <p:cBhvr>
                                        <p:cTn id="97" dur="500"/>
                                        <p:tgtEl>
                                          <p:spTgt spid="1050708"/>
                                        </p:tgtEl>
                                      </p:cBhvr>
                                    </p:animEffect>
                                  </p:childTnLst>
                                </p:cTn>
                              </p:par>
                            </p:childTnLst>
                          </p:cTn>
                        </p:par>
                      </p:childTnLst>
                    </p:cTn>
                  </p:par>
                  <p:par>
                    <p:cTn id="98" fill="hold">
                      <p:stCondLst>
                        <p:cond delay="indefinite"/>
                      </p:stCondLst>
                      <p:childTnLst>
                        <p:par>
                          <p:cTn id="99" fill="hold">
                            <p:stCondLst>
                              <p:cond delay="0"/>
                            </p:stCondLst>
                            <p:childTnLst>
                              <p:par>
                                <p:cTn id="100" presetID="3" presetClass="entr" presetSubtype="10" fill="hold" grpId="0" nodeType="clickEffect">
                                  <p:stCondLst>
                                    <p:cond delay="0"/>
                                  </p:stCondLst>
                                  <p:childTnLst>
                                    <p:set>
                                      <p:cBhvr>
                                        <p:cTn id="101" dur="1" fill="hold">
                                          <p:stCondLst>
                                            <p:cond delay="0"/>
                                          </p:stCondLst>
                                        </p:cTn>
                                        <p:tgtEl>
                                          <p:spTgt spid="3"/>
                                        </p:tgtEl>
                                        <p:attrNameLst>
                                          <p:attrName>style.visibility</p:attrName>
                                        </p:attrNameLst>
                                      </p:cBhvr>
                                      <p:to>
                                        <p:strVal val="visible"/>
                                      </p:to>
                                    </p:set>
                                    <p:animEffect transition="in" filter="blinds(horizontal)">
                                      <p:cBhvr>
                                        <p:cTn id="102" dur="500"/>
                                        <p:tgtEl>
                                          <p:spTgt spid="3"/>
                                        </p:tgtEl>
                                      </p:cBhvr>
                                    </p:animEffect>
                                  </p:childTnLst>
                                </p:cTn>
                              </p:par>
                            </p:childTnLst>
                          </p:cTn>
                        </p:par>
                      </p:childTnLst>
                    </p:cTn>
                  </p:par>
                  <p:par>
                    <p:cTn id="103" fill="hold">
                      <p:stCondLst>
                        <p:cond delay="indefinite"/>
                      </p:stCondLst>
                      <p:childTnLst>
                        <p:par>
                          <p:cTn id="104" fill="hold">
                            <p:stCondLst>
                              <p:cond delay="0"/>
                            </p:stCondLst>
                            <p:childTnLst>
                              <p:par>
                                <p:cTn id="105" presetID="3" presetClass="entr" presetSubtype="10" fill="hold" grpId="0" nodeType="clickEffect">
                                  <p:stCondLst>
                                    <p:cond delay="0"/>
                                  </p:stCondLst>
                                  <p:childTnLst>
                                    <p:set>
                                      <p:cBhvr>
                                        <p:cTn id="106" dur="1" fill="hold">
                                          <p:stCondLst>
                                            <p:cond delay="0"/>
                                          </p:stCondLst>
                                        </p:cTn>
                                        <p:tgtEl>
                                          <p:spTgt spid="1050710"/>
                                        </p:tgtEl>
                                        <p:attrNameLst>
                                          <p:attrName>style.visibility</p:attrName>
                                        </p:attrNameLst>
                                      </p:cBhvr>
                                      <p:to>
                                        <p:strVal val="visible"/>
                                      </p:to>
                                    </p:set>
                                    <p:animEffect transition="in" filter="blinds(horizontal)">
                                      <p:cBhvr>
                                        <p:cTn id="107" dur="500"/>
                                        <p:tgtEl>
                                          <p:spTgt spid="10507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p:bldP spid="44036" grpId="0" bldLvl="0" animBg="1"/>
      <p:bldP spid="44037" grpId="0"/>
      <p:bldP spid="44038" grpId="0"/>
      <p:bldP spid="44039" grpId="0"/>
      <p:bldP spid="44041" grpId="0" animBg="1"/>
      <p:bldP spid="1050700" grpId="0"/>
      <p:bldP spid="1050702" grpId="0"/>
      <p:bldP spid="1050704" grpId="0"/>
      <p:bldP spid="1050712" grpId="0"/>
      <p:bldP spid="1050716" grpId="0"/>
      <p:bldP spid="28" grpId="0" animBg="1"/>
      <p:bldP spid="29" grpId="0" animBg="1"/>
      <p:bldP spid="30" grpId="0" animBg="1"/>
      <p:bldP spid="31" grpId="0" animBg="1"/>
      <p:bldP spid="32" grpId="0" animBg="1"/>
      <p:bldP spid="33" grpId="0" animBg="1"/>
      <p:bldP spid="34" grpId="0" animBg="1"/>
      <p:bldP spid="35" grpId="0" animBg="1"/>
      <p:bldP spid="44040" grpId="0"/>
      <p:bldP spid="44045" grpId="0" animBg="1"/>
      <p:bldP spid="1050708" grpId="0"/>
      <p:bldP spid="1050710" grpId="0"/>
      <p:bldP spid="3" grpId="0"/>
      <p:bldP spid="4"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左大括号 7"/>
          <p:cNvSpPr/>
          <p:nvPr/>
        </p:nvSpPr>
        <p:spPr bwMode="auto">
          <a:xfrm>
            <a:off x="1273175" y="2801938"/>
            <a:ext cx="242888" cy="3444875"/>
          </a:xfrm>
          <a:prstGeom prst="leftBrace">
            <a:avLst>
              <a:gd name="adj1" fmla="val 0"/>
              <a:gd name="adj2" fmla="val 50000"/>
            </a:avLst>
          </a:prstGeom>
          <a:noFill/>
          <a:ln w="38100" cmpd="sng">
            <a:solidFill>
              <a:srgbClr val="008000"/>
            </a:solidFill>
            <a:round/>
          </a:ln>
          <a:effectLst>
            <a:outerShdw dist="23000" dir="5400000" algn="ctr" rotWithShape="0">
              <a:srgbClr val="000000">
                <a:alpha val="25000"/>
              </a:srgbClr>
            </a:outerShdw>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500" b="1" i="1" u="none" strike="noStrike" kern="1200" cap="none" spc="0" normalizeH="0" baseline="0" noProof="0">
              <a:ln>
                <a:noFill/>
              </a:ln>
              <a:solidFill>
                <a:srgbClr val="6699FF"/>
              </a:solidFill>
              <a:effectLst/>
              <a:uLnTx/>
              <a:uFillTx/>
              <a:latin typeface="微软雅黑" panose="020B0503020204020204" charset="-122"/>
              <a:ea typeface="微软雅黑" panose="020B0503020204020204" charset="-122"/>
              <a:cs typeface="+mn-cs"/>
            </a:endParaRPr>
          </a:p>
        </p:txBody>
      </p:sp>
      <p:sp>
        <p:nvSpPr>
          <p:cNvPr id="10244" name="AutoShape 15"/>
          <p:cNvSpPr/>
          <p:nvPr/>
        </p:nvSpPr>
        <p:spPr>
          <a:xfrm>
            <a:off x="1516063" y="2563813"/>
            <a:ext cx="1023937" cy="377825"/>
          </a:xfrm>
          <a:prstGeom prst="flowChartProcess">
            <a:avLst/>
          </a:prstGeom>
          <a:solidFill>
            <a:schemeClr val="tx1"/>
          </a:solidFill>
          <a:ln w="9525" cap="flat" cmpd="sng">
            <a:solidFill>
              <a:schemeClr val="tx1"/>
            </a:solidFill>
            <a:prstDash val="solid"/>
            <a:miter/>
            <a:headEnd type="none" w="med" len="med"/>
            <a:tailEnd type="none" w="med" len="med"/>
          </a:ln>
        </p:spPr>
        <p:txBody>
          <a:bodyPr wrap="none" anchor="ctr"/>
          <a:lstStyle/>
          <a:p>
            <a:pPr algn="ctr"/>
            <a:r>
              <a:rPr lang="zh-CN" altLang="en-US" sz="2100" b="1" dirty="0">
                <a:solidFill>
                  <a:schemeClr val="bg1"/>
                </a:solidFill>
                <a:latin typeface="Verdana" panose="020B0604030504040204" pitchFamily="34" charset="0"/>
                <a:ea typeface="微软雅黑" panose="020B0503020204020204" charset="-122"/>
              </a:rPr>
              <a:t>立法权</a:t>
            </a:r>
          </a:p>
        </p:txBody>
      </p:sp>
      <p:sp>
        <p:nvSpPr>
          <p:cNvPr id="10245" name="AutoShape 19"/>
          <p:cNvSpPr/>
          <p:nvPr/>
        </p:nvSpPr>
        <p:spPr>
          <a:xfrm>
            <a:off x="1495425" y="4017963"/>
            <a:ext cx="1025525" cy="377825"/>
          </a:xfrm>
          <a:prstGeom prst="flowChartProcess">
            <a:avLst/>
          </a:prstGeom>
          <a:solidFill>
            <a:schemeClr val="tx1"/>
          </a:solidFill>
          <a:ln w="9525" cap="flat" cmpd="sng">
            <a:solidFill>
              <a:schemeClr val="tx1"/>
            </a:solidFill>
            <a:prstDash val="solid"/>
            <a:miter/>
            <a:headEnd type="none" w="med" len="med"/>
            <a:tailEnd type="none" w="med" len="med"/>
          </a:ln>
        </p:spPr>
        <p:txBody>
          <a:bodyPr wrap="none" anchor="ctr"/>
          <a:lstStyle/>
          <a:p>
            <a:pPr algn="ctr"/>
            <a:r>
              <a:rPr lang="zh-CN" altLang="en-US" sz="2100" b="1" dirty="0">
                <a:solidFill>
                  <a:schemeClr val="bg1"/>
                </a:solidFill>
                <a:latin typeface="Verdana" panose="020B0604030504040204" pitchFamily="34" charset="0"/>
                <a:ea typeface="微软雅黑" panose="020B0503020204020204" charset="-122"/>
              </a:rPr>
              <a:t>决定权</a:t>
            </a:r>
          </a:p>
        </p:txBody>
      </p:sp>
      <p:sp>
        <p:nvSpPr>
          <p:cNvPr id="10246" name="AutoShape 20"/>
          <p:cNvSpPr/>
          <p:nvPr/>
        </p:nvSpPr>
        <p:spPr>
          <a:xfrm>
            <a:off x="1516063" y="5154613"/>
            <a:ext cx="1023937" cy="323850"/>
          </a:xfrm>
          <a:prstGeom prst="flowChartProcess">
            <a:avLst/>
          </a:prstGeom>
          <a:solidFill>
            <a:schemeClr val="tx1"/>
          </a:solidFill>
          <a:ln w="9525" cap="flat" cmpd="sng">
            <a:solidFill>
              <a:schemeClr val="tx1"/>
            </a:solidFill>
            <a:prstDash val="solid"/>
            <a:miter/>
            <a:headEnd type="none" w="med" len="med"/>
            <a:tailEnd type="none" w="med" len="med"/>
          </a:ln>
        </p:spPr>
        <p:txBody>
          <a:bodyPr wrap="none" anchor="ctr"/>
          <a:lstStyle/>
          <a:p>
            <a:pPr algn="ctr"/>
            <a:r>
              <a:rPr lang="zh-CN" altLang="en-US" sz="2100" b="1" dirty="0">
                <a:solidFill>
                  <a:schemeClr val="bg1"/>
                </a:solidFill>
                <a:latin typeface="Verdana" panose="020B0604030504040204" pitchFamily="34" charset="0"/>
                <a:ea typeface="微软雅黑" panose="020B0503020204020204" charset="-122"/>
              </a:rPr>
              <a:t>任免权</a:t>
            </a:r>
          </a:p>
        </p:txBody>
      </p:sp>
      <p:sp>
        <p:nvSpPr>
          <p:cNvPr id="10247" name="AutoShape 21"/>
          <p:cNvSpPr/>
          <p:nvPr/>
        </p:nvSpPr>
        <p:spPr>
          <a:xfrm>
            <a:off x="1566863" y="6116638"/>
            <a:ext cx="1025525" cy="323850"/>
          </a:xfrm>
          <a:prstGeom prst="flowChartProcess">
            <a:avLst/>
          </a:prstGeom>
          <a:solidFill>
            <a:schemeClr val="tx1"/>
          </a:solidFill>
          <a:ln w="9525" cap="flat" cmpd="sng">
            <a:solidFill>
              <a:schemeClr val="tx1"/>
            </a:solidFill>
            <a:prstDash val="solid"/>
            <a:miter/>
            <a:headEnd type="none" w="med" len="med"/>
            <a:tailEnd type="none" w="med" len="med"/>
          </a:ln>
        </p:spPr>
        <p:txBody>
          <a:bodyPr wrap="none" anchor="ctr"/>
          <a:lstStyle/>
          <a:p>
            <a:pPr algn="ctr"/>
            <a:r>
              <a:rPr lang="zh-CN" altLang="en-US" sz="2100" b="1" dirty="0">
                <a:solidFill>
                  <a:schemeClr val="bg1"/>
                </a:solidFill>
                <a:latin typeface="Verdana" panose="020B0604030504040204" pitchFamily="34" charset="0"/>
                <a:ea typeface="微软雅黑" panose="020B0503020204020204" charset="-122"/>
              </a:rPr>
              <a:t>监督权</a:t>
            </a:r>
          </a:p>
        </p:txBody>
      </p:sp>
      <p:sp>
        <p:nvSpPr>
          <p:cNvPr id="10248" name="AutoShape 22"/>
          <p:cNvSpPr/>
          <p:nvPr/>
        </p:nvSpPr>
        <p:spPr>
          <a:xfrm>
            <a:off x="2592388" y="2624138"/>
            <a:ext cx="214312" cy="215900"/>
          </a:xfrm>
          <a:prstGeom prst="rightArrow">
            <a:avLst>
              <a:gd name="adj1" fmla="val 50000"/>
              <a:gd name="adj2" fmla="val 25000"/>
            </a:avLst>
          </a:prstGeom>
          <a:solidFill>
            <a:srgbClr val="5D08AA"/>
          </a:solidFill>
          <a:ln w="9525" cap="flat" cmpd="sng">
            <a:solidFill>
              <a:schemeClr val="tx1"/>
            </a:solidFill>
            <a:prstDash val="solid"/>
            <a:miter/>
            <a:headEnd type="none" w="med" len="med"/>
            <a:tailEnd type="none" w="med" len="med"/>
          </a:ln>
        </p:spPr>
        <p:txBody>
          <a:bodyPr wrap="none" anchor="ctr"/>
          <a:lstStyle/>
          <a:p>
            <a:pPr algn="ctr"/>
            <a:endParaRPr lang="zh-CN" altLang="en-US" sz="100" dirty="0">
              <a:latin typeface="Verdana" panose="020B0604030504040204" pitchFamily="34" charset="0"/>
              <a:ea typeface="宋体" panose="02010600030101010101" pitchFamily="2" charset="-122"/>
            </a:endParaRPr>
          </a:p>
        </p:txBody>
      </p:sp>
      <p:sp>
        <p:nvSpPr>
          <p:cNvPr id="10249" name="AutoShape 23"/>
          <p:cNvSpPr/>
          <p:nvPr/>
        </p:nvSpPr>
        <p:spPr>
          <a:xfrm>
            <a:off x="2592388" y="4098925"/>
            <a:ext cx="214312" cy="215900"/>
          </a:xfrm>
          <a:prstGeom prst="rightArrow">
            <a:avLst>
              <a:gd name="adj1" fmla="val 50000"/>
              <a:gd name="adj2" fmla="val 25000"/>
            </a:avLst>
          </a:prstGeom>
          <a:solidFill>
            <a:srgbClr val="5D08AA"/>
          </a:solidFill>
          <a:ln w="9525" cap="flat" cmpd="sng">
            <a:solidFill>
              <a:schemeClr val="tx1"/>
            </a:solidFill>
            <a:prstDash val="solid"/>
            <a:miter/>
            <a:headEnd type="none" w="med" len="med"/>
            <a:tailEnd type="none" w="med" len="med"/>
          </a:ln>
        </p:spPr>
        <p:txBody>
          <a:bodyPr wrap="none" anchor="ctr"/>
          <a:lstStyle/>
          <a:p>
            <a:pPr algn="ctr"/>
            <a:endParaRPr lang="zh-CN" altLang="en-US" sz="100" dirty="0">
              <a:latin typeface="Verdana" panose="020B0604030504040204" pitchFamily="34" charset="0"/>
              <a:ea typeface="宋体" panose="02010600030101010101" pitchFamily="2" charset="-122"/>
            </a:endParaRPr>
          </a:p>
        </p:txBody>
      </p:sp>
      <p:sp>
        <p:nvSpPr>
          <p:cNvPr id="10250" name="AutoShape 24"/>
          <p:cNvSpPr/>
          <p:nvPr/>
        </p:nvSpPr>
        <p:spPr>
          <a:xfrm>
            <a:off x="2670175" y="5262563"/>
            <a:ext cx="215900" cy="217487"/>
          </a:xfrm>
          <a:prstGeom prst="rightArrow">
            <a:avLst>
              <a:gd name="adj1" fmla="val 50000"/>
              <a:gd name="adj2" fmla="val 25000"/>
            </a:avLst>
          </a:prstGeom>
          <a:solidFill>
            <a:srgbClr val="5D08AA"/>
          </a:solidFill>
          <a:ln w="9525" cap="flat" cmpd="sng">
            <a:solidFill>
              <a:schemeClr val="tx1"/>
            </a:solidFill>
            <a:prstDash val="solid"/>
            <a:miter/>
            <a:headEnd type="none" w="med" len="med"/>
            <a:tailEnd type="none" w="med" len="med"/>
          </a:ln>
        </p:spPr>
        <p:txBody>
          <a:bodyPr wrap="none" anchor="ctr"/>
          <a:lstStyle/>
          <a:p>
            <a:pPr algn="ctr"/>
            <a:endParaRPr lang="zh-CN" altLang="en-US" sz="100" dirty="0">
              <a:latin typeface="Verdana" panose="020B0604030504040204" pitchFamily="34" charset="0"/>
              <a:ea typeface="宋体" panose="02010600030101010101" pitchFamily="2" charset="-122"/>
            </a:endParaRPr>
          </a:p>
        </p:txBody>
      </p:sp>
      <p:sp>
        <p:nvSpPr>
          <p:cNvPr id="10251" name="AutoShape 25"/>
          <p:cNvSpPr/>
          <p:nvPr/>
        </p:nvSpPr>
        <p:spPr>
          <a:xfrm>
            <a:off x="2670175" y="6213475"/>
            <a:ext cx="215900" cy="217488"/>
          </a:xfrm>
          <a:prstGeom prst="rightArrow">
            <a:avLst>
              <a:gd name="adj1" fmla="val 50000"/>
              <a:gd name="adj2" fmla="val 25000"/>
            </a:avLst>
          </a:prstGeom>
          <a:solidFill>
            <a:srgbClr val="5D08AA"/>
          </a:solidFill>
          <a:ln w="9525" cap="flat" cmpd="sng">
            <a:solidFill>
              <a:schemeClr val="tx1"/>
            </a:solidFill>
            <a:prstDash val="solid"/>
            <a:miter/>
            <a:headEnd type="none" w="med" len="med"/>
            <a:tailEnd type="none" w="med" len="med"/>
          </a:ln>
        </p:spPr>
        <p:txBody>
          <a:bodyPr wrap="none" anchor="ctr"/>
          <a:lstStyle/>
          <a:p>
            <a:pPr algn="ctr"/>
            <a:endParaRPr lang="zh-CN" altLang="en-US" sz="100" dirty="0">
              <a:latin typeface="Verdana" panose="020B0604030504040204" pitchFamily="34" charset="0"/>
              <a:ea typeface="宋体" panose="02010600030101010101" pitchFamily="2" charset="-122"/>
            </a:endParaRPr>
          </a:p>
        </p:txBody>
      </p:sp>
      <p:sp>
        <p:nvSpPr>
          <p:cNvPr id="10252" name="Rectangle 26"/>
          <p:cNvSpPr/>
          <p:nvPr/>
        </p:nvSpPr>
        <p:spPr>
          <a:xfrm>
            <a:off x="2806700" y="2162175"/>
            <a:ext cx="6086475" cy="1376363"/>
          </a:xfrm>
          <a:prstGeom prst="rect">
            <a:avLst/>
          </a:prstGeom>
          <a:solidFill>
            <a:schemeClr val="bg1"/>
          </a:solidFill>
          <a:ln w="9525" cap="flat" cmpd="sng">
            <a:solidFill>
              <a:srgbClr val="2A4968"/>
            </a:solidFill>
            <a:prstDash val="solid"/>
            <a:miter/>
            <a:headEnd type="none" w="med" len="med"/>
            <a:tailEnd type="none" w="med" len="med"/>
          </a:ln>
        </p:spPr>
        <p:txBody>
          <a:bodyPr anchor="ctr"/>
          <a:lstStyle/>
          <a:p>
            <a:r>
              <a:rPr lang="zh-CN" altLang="en-US" sz="2100" b="1" dirty="0">
                <a:latin typeface="微软雅黑" panose="020B0503020204020204" charset="-122"/>
                <a:ea typeface="微软雅黑" panose="020B0503020204020204" charset="-122"/>
              </a:rPr>
              <a:t>即制定、修改、废止</a:t>
            </a:r>
            <a:r>
              <a:rPr lang="zh-CN" altLang="en-US" sz="2100" b="1" dirty="0">
                <a:solidFill>
                  <a:srgbClr val="FF0000"/>
                </a:solidFill>
                <a:latin typeface="微软雅黑" panose="020B0503020204020204" charset="-122"/>
                <a:ea typeface="微软雅黑" panose="020B0503020204020204" charset="-122"/>
              </a:rPr>
              <a:t>法律</a:t>
            </a:r>
            <a:r>
              <a:rPr lang="zh-CN" altLang="en-US" sz="2100" b="1" dirty="0">
                <a:latin typeface="微软雅黑" panose="020B0503020204020204" charset="-122"/>
                <a:ea typeface="微软雅黑" panose="020B0503020204020204" charset="-122"/>
              </a:rPr>
              <a:t>的权力。</a:t>
            </a:r>
            <a:r>
              <a:rPr lang="zh-CN" altLang="en-US" sz="2100" dirty="0">
                <a:latin typeface="微软雅黑" panose="020B0503020204020204" charset="-122"/>
                <a:ea typeface="微软雅黑" panose="020B0503020204020204" charset="-122"/>
              </a:rPr>
              <a:t> </a:t>
            </a:r>
            <a:r>
              <a:rPr lang="zh-CN" altLang="en-US" sz="2100" b="1" dirty="0">
                <a:solidFill>
                  <a:srgbClr val="FF0000"/>
                </a:solidFill>
                <a:latin typeface="微软雅黑" panose="020B0503020204020204" charset="-122"/>
                <a:ea typeface="微软雅黑" panose="020B0503020204020204" charset="-122"/>
              </a:rPr>
              <a:t>全国人大及其常委会行使</a:t>
            </a:r>
            <a:r>
              <a:rPr lang="zh-CN" altLang="en-US" sz="2100" b="1" u="sng" dirty="0">
                <a:solidFill>
                  <a:srgbClr val="FF0000"/>
                </a:solidFill>
                <a:latin typeface="微软雅黑" panose="020B0503020204020204" charset="-122"/>
                <a:ea typeface="微软雅黑" panose="020B0503020204020204" charset="-122"/>
              </a:rPr>
              <a:t>国家立法权</a:t>
            </a:r>
            <a:r>
              <a:rPr lang="zh-CN" altLang="en-US" sz="2100" b="1" dirty="0">
                <a:solidFill>
                  <a:srgbClr val="FF0000"/>
                </a:solidFill>
                <a:latin typeface="微软雅黑" panose="020B0503020204020204" charset="-122"/>
                <a:ea typeface="微软雅黑" panose="020B0503020204020204" charset="-122"/>
              </a:rPr>
              <a:t>，是我国的立法机关；</a:t>
            </a:r>
            <a:endParaRPr lang="en-US" altLang="zh-CN" sz="2100" b="1" dirty="0">
              <a:solidFill>
                <a:srgbClr val="FF0000"/>
              </a:solidFill>
              <a:latin typeface="微软雅黑" panose="020B0503020204020204" charset="-122"/>
              <a:ea typeface="微软雅黑" panose="020B0503020204020204" charset="-122"/>
            </a:endParaRPr>
          </a:p>
          <a:p>
            <a:r>
              <a:rPr lang="zh-CN" altLang="en-US" sz="2100" b="1" dirty="0">
                <a:latin typeface="微软雅黑" panose="020B0503020204020204" charset="-122"/>
                <a:ea typeface="微软雅黑" panose="020B0503020204020204" charset="-122"/>
              </a:rPr>
              <a:t>省、自治区、直辖市人大及其常委会可以</a:t>
            </a:r>
            <a:r>
              <a:rPr lang="zh-CN" altLang="en-US" sz="2100" b="1" dirty="0">
                <a:solidFill>
                  <a:srgbClr val="0000CC"/>
                </a:solidFill>
                <a:latin typeface="微软雅黑" panose="020B0503020204020204" charset="-122"/>
                <a:ea typeface="微软雅黑" panose="020B0503020204020204" charset="-122"/>
              </a:rPr>
              <a:t>制定</a:t>
            </a:r>
            <a:r>
              <a:rPr lang="zh-CN" altLang="en-US" sz="2100" b="1" u="sng" dirty="0">
                <a:solidFill>
                  <a:srgbClr val="0000CC"/>
                </a:solidFill>
                <a:latin typeface="微软雅黑" panose="020B0503020204020204" charset="-122"/>
                <a:ea typeface="微软雅黑" panose="020B0503020204020204" charset="-122"/>
              </a:rPr>
              <a:t>地方性法规</a:t>
            </a:r>
            <a:r>
              <a:rPr lang="zh-CN" altLang="en-US" sz="2100" b="1" dirty="0">
                <a:latin typeface="微软雅黑" panose="020B0503020204020204" charset="-122"/>
                <a:ea typeface="微软雅黑" panose="020B0503020204020204" charset="-122"/>
              </a:rPr>
              <a:t>；</a:t>
            </a:r>
            <a:r>
              <a:rPr lang="zh-CN" altLang="en-US" sz="2100" b="1" dirty="0">
                <a:solidFill>
                  <a:srgbClr val="0000CC"/>
                </a:solidFill>
                <a:latin typeface="微软雅黑" panose="020B0503020204020204" charset="-122"/>
                <a:ea typeface="微软雅黑" panose="020B0503020204020204" charset="-122"/>
              </a:rPr>
              <a:t>基层政权的人大及其常委会没有立法权。</a:t>
            </a:r>
            <a:endParaRPr lang="en-US" altLang="zh-CN" sz="2100" b="1" dirty="0">
              <a:solidFill>
                <a:srgbClr val="0000CC"/>
              </a:solidFill>
              <a:latin typeface="微软雅黑" panose="020B0503020204020204" charset="-122"/>
              <a:ea typeface="微软雅黑" panose="020B0503020204020204" charset="-122"/>
            </a:endParaRPr>
          </a:p>
        </p:txBody>
      </p:sp>
      <p:sp>
        <p:nvSpPr>
          <p:cNvPr id="10253" name="Rectangle 27"/>
          <p:cNvSpPr/>
          <p:nvPr/>
        </p:nvSpPr>
        <p:spPr>
          <a:xfrm>
            <a:off x="2954338" y="3654425"/>
            <a:ext cx="5524500" cy="1257300"/>
          </a:xfrm>
          <a:prstGeom prst="rect">
            <a:avLst/>
          </a:prstGeom>
          <a:solidFill>
            <a:schemeClr val="bg1"/>
          </a:solidFill>
          <a:ln w="9525" cap="flat" cmpd="sng">
            <a:solidFill>
              <a:srgbClr val="2A4968"/>
            </a:solidFill>
            <a:prstDash val="solid"/>
            <a:miter/>
            <a:headEnd type="none" w="med" len="med"/>
            <a:tailEnd type="none" w="med" len="med"/>
          </a:ln>
        </p:spPr>
        <p:txBody>
          <a:bodyPr anchor="ctr"/>
          <a:lstStyle/>
          <a:p>
            <a:r>
              <a:rPr lang="zh-CN" altLang="en-US" sz="2100" b="1" dirty="0">
                <a:latin typeface="Verdana" panose="020B0604030504040204" pitchFamily="34" charset="0"/>
                <a:ea typeface="微软雅黑" panose="020B0503020204020204" charset="-122"/>
              </a:rPr>
              <a:t>宪法和法律赋予</a:t>
            </a:r>
            <a:r>
              <a:rPr lang="zh-CN" altLang="en-US" sz="2100" b="1" dirty="0">
                <a:solidFill>
                  <a:srgbClr val="FF0000"/>
                </a:solidFill>
                <a:latin typeface="Verdana" panose="020B0604030504040204" pitchFamily="34" charset="0"/>
                <a:ea typeface="微软雅黑" panose="020B0503020204020204" charset="-122"/>
              </a:rPr>
              <a:t>各级人大和县级以上各级人大常委会</a:t>
            </a:r>
            <a:r>
              <a:rPr lang="zh-CN" altLang="en-US" sz="2100" b="1" dirty="0">
                <a:latin typeface="Verdana" panose="020B0604030504040204" pitchFamily="34" charset="0"/>
                <a:ea typeface="微软雅黑" panose="020B0503020204020204" charset="-122"/>
              </a:rPr>
              <a:t>依照法定程序决定国家和社会或本行政区域内</a:t>
            </a:r>
            <a:r>
              <a:rPr lang="zh-CN" altLang="en-US" sz="2100" b="1" dirty="0">
                <a:solidFill>
                  <a:srgbClr val="FF0000"/>
                </a:solidFill>
                <a:latin typeface="Verdana" panose="020B0604030504040204" pitchFamily="34" charset="0"/>
                <a:ea typeface="微软雅黑" panose="020B0503020204020204" charset="-122"/>
              </a:rPr>
              <a:t>重大事项</a:t>
            </a:r>
            <a:r>
              <a:rPr lang="zh-CN" altLang="en-US" sz="2100" b="1" dirty="0">
                <a:latin typeface="Verdana" panose="020B0604030504040204" pitchFamily="34" charset="0"/>
                <a:ea typeface="微软雅黑" panose="020B0503020204020204" charset="-122"/>
              </a:rPr>
              <a:t>的权力。</a:t>
            </a:r>
          </a:p>
        </p:txBody>
      </p:sp>
      <p:sp>
        <p:nvSpPr>
          <p:cNvPr id="10254" name="Rectangle 28"/>
          <p:cNvSpPr/>
          <p:nvPr/>
        </p:nvSpPr>
        <p:spPr>
          <a:xfrm>
            <a:off x="2963863" y="4981575"/>
            <a:ext cx="5514975" cy="914400"/>
          </a:xfrm>
          <a:prstGeom prst="rect">
            <a:avLst/>
          </a:prstGeom>
          <a:solidFill>
            <a:schemeClr val="bg1"/>
          </a:solidFill>
          <a:ln w="9525" cap="flat" cmpd="sng">
            <a:solidFill>
              <a:srgbClr val="2A4968"/>
            </a:solidFill>
            <a:prstDash val="solid"/>
            <a:miter/>
            <a:headEnd type="none" w="med" len="med"/>
            <a:tailEnd type="none" w="med" len="med"/>
          </a:ln>
        </p:spPr>
        <p:txBody>
          <a:bodyPr anchor="ctr"/>
          <a:lstStyle/>
          <a:p>
            <a:r>
              <a:rPr lang="zh-CN" altLang="en-US" sz="2100" b="1" dirty="0">
                <a:latin typeface="Verdana" panose="020B0604030504040204" pitchFamily="34" charset="0"/>
                <a:ea typeface="微软雅黑" panose="020B0503020204020204" charset="-122"/>
              </a:rPr>
              <a:t>各级人大及其常委会对相关国家机关领导人员及其他组成人员进行</a:t>
            </a:r>
            <a:r>
              <a:rPr lang="zh-CN" altLang="en-US" sz="2100" b="1" dirty="0">
                <a:solidFill>
                  <a:srgbClr val="0000CC"/>
                </a:solidFill>
                <a:latin typeface="Verdana" panose="020B0604030504040204" pitchFamily="34" charset="0"/>
                <a:ea typeface="微软雅黑" panose="020B0503020204020204" charset="-122"/>
              </a:rPr>
              <a:t>选举、任命、罢免、撤职</a:t>
            </a:r>
            <a:r>
              <a:rPr lang="zh-CN" altLang="en-US" sz="2100" b="1" dirty="0">
                <a:latin typeface="Verdana" panose="020B0604030504040204" pitchFamily="34" charset="0"/>
                <a:ea typeface="微软雅黑" panose="020B0503020204020204" charset="-122"/>
              </a:rPr>
              <a:t>等权力。</a:t>
            </a:r>
          </a:p>
        </p:txBody>
      </p:sp>
      <p:sp>
        <p:nvSpPr>
          <p:cNvPr id="10255" name="Rectangle 29"/>
          <p:cNvSpPr/>
          <p:nvPr/>
        </p:nvSpPr>
        <p:spPr>
          <a:xfrm>
            <a:off x="2963863" y="6022975"/>
            <a:ext cx="5619750" cy="595313"/>
          </a:xfrm>
          <a:prstGeom prst="rect">
            <a:avLst/>
          </a:prstGeom>
          <a:solidFill>
            <a:schemeClr val="bg1"/>
          </a:solidFill>
          <a:ln w="9525" cap="flat" cmpd="sng">
            <a:solidFill>
              <a:srgbClr val="2A4968"/>
            </a:solidFill>
            <a:prstDash val="solid"/>
            <a:miter/>
            <a:headEnd type="none" w="med" len="med"/>
            <a:tailEnd type="none" w="med" len="med"/>
          </a:ln>
        </p:spPr>
        <p:txBody>
          <a:bodyPr anchor="ctr"/>
          <a:lstStyle/>
          <a:p>
            <a:r>
              <a:rPr lang="zh-CN" altLang="en-US" sz="2100" b="1" dirty="0">
                <a:latin typeface="Verdana" panose="020B0604030504040204" pitchFamily="34" charset="0"/>
                <a:ea typeface="微软雅黑" panose="020B0503020204020204" charset="-122"/>
              </a:rPr>
              <a:t>监督</a:t>
            </a:r>
            <a:r>
              <a:rPr lang="zh-CN" altLang="en-US" sz="2100" b="1" dirty="0">
                <a:solidFill>
                  <a:srgbClr val="FF0000"/>
                </a:solidFill>
                <a:latin typeface="Verdana" panose="020B0604030504040204" pitchFamily="34" charset="0"/>
                <a:ea typeface="微软雅黑" panose="020B0503020204020204" charset="-122"/>
              </a:rPr>
              <a:t>宪法和法律实施</a:t>
            </a:r>
            <a:r>
              <a:rPr lang="zh-CN" altLang="en-US" sz="2100" b="1" dirty="0">
                <a:latin typeface="Verdana" panose="020B0604030504040204" pitchFamily="34" charset="0"/>
                <a:ea typeface="微软雅黑" panose="020B0503020204020204" charset="-122"/>
              </a:rPr>
              <a:t>，</a:t>
            </a:r>
            <a:r>
              <a:rPr lang="zh-CN" altLang="en-US" sz="2100" b="1" dirty="0">
                <a:solidFill>
                  <a:srgbClr val="0000CC"/>
                </a:solidFill>
                <a:latin typeface="Verdana" panose="020B0604030504040204" pitchFamily="34" charset="0"/>
                <a:ea typeface="微软雅黑" panose="020B0503020204020204" charset="-122"/>
              </a:rPr>
              <a:t>监督</a:t>
            </a:r>
            <a:r>
              <a:rPr lang="zh-CN" altLang="en-US" sz="2100" b="1" dirty="0">
                <a:solidFill>
                  <a:srgbClr val="0000CC"/>
                </a:solidFill>
                <a:latin typeface="微软雅黑" panose="020B0503020204020204" charset="-122"/>
                <a:ea typeface="微软雅黑" panose="020B0503020204020204" charset="-122"/>
              </a:rPr>
              <a:t>“</a:t>
            </a:r>
            <a:r>
              <a:rPr lang="zh-CN" altLang="en-US" sz="2100" b="1" dirty="0">
                <a:solidFill>
                  <a:srgbClr val="0000CC"/>
                </a:solidFill>
                <a:latin typeface="Verdana" panose="020B0604030504040204" pitchFamily="34" charset="0"/>
                <a:ea typeface="微软雅黑" panose="020B0503020204020204" charset="-122"/>
              </a:rPr>
              <a:t>一府两院</a:t>
            </a:r>
            <a:r>
              <a:rPr lang="zh-CN" altLang="en-US" sz="2100" b="1" dirty="0">
                <a:solidFill>
                  <a:srgbClr val="0000CC"/>
                </a:solidFill>
                <a:latin typeface="Verdana" panose="020B0604030504040204" pitchFamily="34" charset="0"/>
                <a:ea typeface="微软雅黑" panose="020B0503020204020204" charset="-122"/>
                <a:sym typeface="宋体" panose="02010600030101010101" pitchFamily="2" charset="-122"/>
              </a:rPr>
              <a:t>一</a:t>
            </a:r>
            <a:r>
              <a:rPr lang="zh-CN" altLang="en-US" sz="2100" b="1" dirty="0">
                <a:solidFill>
                  <a:srgbClr val="0000CC"/>
                </a:solidFill>
                <a:latin typeface="微软雅黑" panose="020B0503020204020204" charset="-122"/>
                <a:ea typeface="微软雅黑" panose="020B0503020204020204" charset="-122"/>
                <a:sym typeface="宋体" panose="02010600030101010101" pitchFamily="2" charset="-122"/>
              </a:rPr>
              <a:t>委</a:t>
            </a:r>
            <a:r>
              <a:rPr lang="en-US" altLang="zh-CN" sz="2100" b="1" dirty="0">
                <a:solidFill>
                  <a:srgbClr val="0000CC"/>
                </a:solidFill>
                <a:latin typeface="微软雅黑" panose="020B0503020204020204" charset="-122"/>
                <a:ea typeface="微软雅黑" panose="020B0503020204020204" charset="-122"/>
                <a:sym typeface="宋体" panose="02010600030101010101" pitchFamily="2" charset="-122"/>
              </a:rPr>
              <a:t>”</a:t>
            </a:r>
            <a:r>
              <a:rPr lang="zh-CN" altLang="en-US" sz="2100" b="1" dirty="0">
                <a:latin typeface="Verdana" panose="020B0604030504040204" pitchFamily="34" charset="0"/>
                <a:ea typeface="微软雅黑" panose="020B0503020204020204" charset="-122"/>
              </a:rPr>
              <a:t>工作的权力。</a:t>
            </a:r>
          </a:p>
        </p:txBody>
      </p:sp>
      <p:sp>
        <p:nvSpPr>
          <p:cNvPr id="2" name="椭圆 1"/>
          <p:cNvSpPr/>
          <p:nvPr/>
        </p:nvSpPr>
        <p:spPr>
          <a:xfrm>
            <a:off x="0" y="4208145"/>
            <a:ext cx="1321435" cy="589915"/>
          </a:xfrm>
          <a:prstGeom prst="ellipse">
            <a:avLst/>
          </a:prstGeom>
          <a:solidFill>
            <a:srgbClr val="FFC000"/>
          </a:solidFill>
        </p:spPr>
        <p:style>
          <a:lnRef idx="2">
            <a:schemeClr val="accent6"/>
          </a:lnRef>
          <a:fillRef idx="1">
            <a:schemeClr val="lt1"/>
          </a:fillRef>
          <a:effectRef idx="0">
            <a:schemeClr val="accent6"/>
          </a:effectRef>
          <a:fontRef idx="minor">
            <a:schemeClr val="dk1"/>
          </a:fontRef>
        </p:style>
        <p:txBody>
          <a:bodyPr rtlCol="0" anchor="ctr">
            <a:scene3d>
              <a:camera prst="orthographicFront"/>
              <a:lightRig rig="threePt" dir="t"/>
            </a:scene3d>
          </a:bodyPr>
          <a:lstStyle/>
          <a:p>
            <a:pPr algn="ctr" fontAlgn="base"/>
            <a:r>
              <a:rPr lang="zh-CN" altLang="en-US" sz="2400" b="1" strike="noStrike" kern="0" noProof="0" dirty="0">
                <a:ln>
                  <a:noFill/>
                </a:ln>
                <a:solidFill>
                  <a:srgbClr val="C00000"/>
                </a:solidFill>
                <a:effectLst/>
                <a:uLnTx/>
                <a:uFillTx/>
                <a:latin typeface="微软雅黑" panose="020B0503020204020204" charset="-122"/>
                <a:ea typeface="微软雅黑" panose="020B0503020204020204" charset="-122"/>
                <a:cs typeface="微软雅黑" panose="020B0503020204020204" charset="-122"/>
                <a:sym typeface="+mn-ea"/>
              </a:rPr>
              <a:t>职权</a:t>
            </a:r>
          </a:p>
        </p:txBody>
      </p:sp>
      <p:sp>
        <p:nvSpPr>
          <p:cNvPr id="3" name="Text Box 7"/>
          <p:cNvSpPr txBox="1">
            <a:spLocks noChangeArrowheads="1"/>
          </p:cNvSpPr>
          <p:nvPr/>
        </p:nvSpPr>
        <p:spPr bwMode="auto">
          <a:xfrm>
            <a:off x="307975" y="168275"/>
            <a:ext cx="3068638" cy="522288"/>
          </a:xfrm>
          <a:prstGeom prst="rect">
            <a:avLst/>
          </a:prstGeom>
          <a:solidFill>
            <a:srgbClr val="FFFF00"/>
          </a:solidFill>
          <a:ln w="9525">
            <a:noFill/>
            <a:miter lim="800000"/>
          </a:ln>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000000"/>
                </a:solidFill>
                <a:effectLst>
                  <a:outerShdw blurRad="38100" dist="38100" dir="2700000">
                    <a:srgbClr val="000000"/>
                  </a:outerShdw>
                </a:effectLst>
                <a:uLnTx/>
                <a:uFillTx/>
                <a:latin typeface="微软雅黑" panose="020B0503020204020204" charset="-122"/>
                <a:ea typeface="微软雅黑" panose="020B0503020204020204" charset="-122"/>
                <a:cs typeface="+mj-cs"/>
              </a:rPr>
              <a:t>三、人民代表大会</a:t>
            </a:r>
          </a:p>
        </p:txBody>
      </p:sp>
      <p:sp>
        <p:nvSpPr>
          <p:cNvPr id="1050540" name="Rectangle 940"/>
          <p:cNvSpPr/>
          <p:nvPr/>
        </p:nvSpPr>
        <p:spPr>
          <a:xfrm>
            <a:off x="2297113" y="1149350"/>
            <a:ext cx="2355850" cy="520700"/>
          </a:xfrm>
          <a:prstGeom prst="rect">
            <a:avLst/>
          </a:prstGeom>
          <a:noFill/>
          <a:ln w="9525">
            <a:noFill/>
          </a:ln>
        </p:spPr>
        <p:txBody>
          <a:bodyPr wrap="square" anchor="t">
            <a:spAutoFit/>
          </a:bodyPr>
          <a:lstStyle/>
          <a:p>
            <a:r>
              <a:rPr lang="zh-CN" altLang="en-US" sz="2800" b="1" dirty="0">
                <a:solidFill>
                  <a:srgbClr val="FF0000"/>
                </a:solidFill>
                <a:latin typeface="微软雅黑" panose="020B0503020204020204" charset="-122"/>
                <a:ea typeface="微软雅黑" panose="020B0503020204020204" charset="-122"/>
              </a:rPr>
              <a:t>国家权力机关</a:t>
            </a:r>
            <a:endParaRPr lang="zh-CN" altLang="zh-CN" sz="2800" dirty="0">
              <a:latin typeface="微软雅黑" panose="020B0503020204020204" charset="-122"/>
              <a:ea typeface="微软雅黑" panose="020B0503020204020204" charset="-122"/>
            </a:endParaRPr>
          </a:p>
        </p:txBody>
      </p:sp>
      <p:sp>
        <p:nvSpPr>
          <p:cNvPr id="4" name="椭圆 3"/>
          <p:cNvSpPr/>
          <p:nvPr/>
        </p:nvSpPr>
        <p:spPr>
          <a:xfrm>
            <a:off x="400050" y="1080770"/>
            <a:ext cx="1321435" cy="589915"/>
          </a:xfrm>
          <a:prstGeom prst="ellipse">
            <a:avLst/>
          </a:prstGeom>
          <a:solidFill>
            <a:srgbClr val="FFC000"/>
          </a:solidFill>
        </p:spPr>
        <p:style>
          <a:lnRef idx="2">
            <a:schemeClr val="accent6"/>
          </a:lnRef>
          <a:fillRef idx="1">
            <a:schemeClr val="lt1"/>
          </a:fillRef>
          <a:effectRef idx="0">
            <a:schemeClr val="accent6"/>
          </a:effectRef>
          <a:fontRef idx="minor">
            <a:schemeClr val="dk1"/>
          </a:fontRef>
        </p:style>
        <p:txBody>
          <a:bodyPr rtlCol="0" anchor="ctr">
            <a:scene3d>
              <a:camera prst="orthographicFront"/>
              <a:lightRig rig="threePt" dir="t"/>
            </a:scene3d>
          </a:bodyPr>
          <a:lstStyle/>
          <a:p>
            <a:pPr algn="ctr" fontAlgn="base"/>
            <a:r>
              <a:rPr lang="zh-CN" altLang="en-US" sz="2400" b="1" strike="noStrike" kern="0" noProof="0" dirty="0">
                <a:ln>
                  <a:noFill/>
                </a:ln>
                <a:solidFill>
                  <a:srgbClr val="C00000"/>
                </a:solidFill>
                <a:effectLst/>
                <a:uLnTx/>
                <a:uFillTx/>
                <a:latin typeface="微软雅黑" panose="020B0503020204020204" charset="-122"/>
                <a:ea typeface="微软雅黑" panose="020B0503020204020204" charset="-122"/>
                <a:cs typeface="微软雅黑" panose="020B0503020204020204" charset="-122"/>
                <a:sym typeface="+mn-ea"/>
              </a:rPr>
              <a:t>性质</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050540"/>
                                        </p:tgtEl>
                                        <p:attrNameLst>
                                          <p:attrName>style.visibility</p:attrName>
                                        </p:attrNameLst>
                                      </p:cBhvr>
                                      <p:to>
                                        <p:strVal val="visible"/>
                                      </p:to>
                                    </p:set>
                                    <p:anim calcmode="lin" valueType="num">
                                      <p:cBhvr>
                                        <p:cTn id="12" dur="500" fill="hold"/>
                                        <p:tgtEl>
                                          <p:spTgt spid="1050540"/>
                                        </p:tgtEl>
                                        <p:attrNameLst>
                                          <p:attrName>ppt_x</p:attrName>
                                        </p:attrNameLst>
                                      </p:cBhvr>
                                      <p:tavLst>
                                        <p:tav tm="100000">
                                          <p:val>
                                            <p:strVal val="#ppt_x"/>
                                          </p:val>
                                        </p:tav>
                                        <p:tav>
                                          <p:val>
                                            <p:strVal val="#ppt_x"/>
                                          </p:val>
                                        </p:tav>
                                      </p:tavLst>
                                    </p:anim>
                                    <p:anim calcmode="lin" valueType="num">
                                      <p:cBhvr>
                                        <p:cTn id="13" dur="500" fill="hold"/>
                                        <p:tgtEl>
                                          <p:spTgt spid="1050540"/>
                                        </p:tgtEl>
                                        <p:attrNameLst>
                                          <p:attrName>ppt_y</p:attrName>
                                        </p:attrNameLst>
                                      </p:cBhvr>
                                      <p:tavLst>
                                        <p:tav tm="100000">
                                          <p:val>
                                            <p:strVal val="1+#ppt_h/2"/>
                                          </p:val>
                                        </p:tav>
                                        <p:tav>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linds(horizontal)">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3315"/>
                                        </p:tgtEl>
                                        <p:attrNameLst>
                                          <p:attrName>style.visibility</p:attrName>
                                        </p:attrNameLst>
                                      </p:cBhvr>
                                      <p:to>
                                        <p:strVal val="visible"/>
                                      </p:to>
                                    </p:set>
                                    <p:animEffect transition="in" filter="blinds(horizontal)">
                                      <p:cBhvr>
                                        <p:cTn id="23" dur="500"/>
                                        <p:tgtEl>
                                          <p:spTgt spid="13315"/>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10244"/>
                                        </p:tgtEl>
                                        <p:attrNameLst>
                                          <p:attrName>style.visibility</p:attrName>
                                        </p:attrNameLst>
                                      </p:cBhvr>
                                      <p:to>
                                        <p:strVal val="visible"/>
                                      </p:to>
                                    </p:set>
                                    <p:animEffect transition="in" filter="blinds(horizontal)">
                                      <p:cBhvr>
                                        <p:cTn id="26" dur="500"/>
                                        <p:tgtEl>
                                          <p:spTgt spid="10244"/>
                                        </p:tgtEl>
                                      </p:cBhvr>
                                    </p:animEffect>
                                  </p:childTnLst>
                                </p:cTn>
                              </p:par>
                              <p:par>
                                <p:cTn id="27" presetID="3" presetClass="entr" presetSubtype="10" fill="hold" grpId="0" nodeType="withEffect">
                                  <p:stCondLst>
                                    <p:cond delay="0"/>
                                  </p:stCondLst>
                                  <p:childTnLst>
                                    <p:set>
                                      <p:cBhvr>
                                        <p:cTn id="28" dur="1" fill="hold">
                                          <p:stCondLst>
                                            <p:cond delay="0"/>
                                          </p:stCondLst>
                                        </p:cTn>
                                        <p:tgtEl>
                                          <p:spTgt spid="10245"/>
                                        </p:tgtEl>
                                        <p:attrNameLst>
                                          <p:attrName>style.visibility</p:attrName>
                                        </p:attrNameLst>
                                      </p:cBhvr>
                                      <p:to>
                                        <p:strVal val="visible"/>
                                      </p:to>
                                    </p:set>
                                    <p:animEffect transition="in" filter="blinds(horizontal)">
                                      <p:cBhvr>
                                        <p:cTn id="29" dur="500"/>
                                        <p:tgtEl>
                                          <p:spTgt spid="10245"/>
                                        </p:tgtEl>
                                      </p:cBhvr>
                                    </p:animEffect>
                                  </p:childTnLst>
                                </p:cTn>
                              </p:par>
                              <p:par>
                                <p:cTn id="30" presetID="3" presetClass="entr" presetSubtype="10" fill="hold" grpId="0" nodeType="withEffect">
                                  <p:stCondLst>
                                    <p:cond delay="0"/>
                                  </p:stCondLst>
                                  <p:childTnLst>
                                    <p:set>
                                      <p:cBhvr>
                                        <p:cTn id="31" dur="1" fill="hold">
                                          <p:stCondLst>
                                            <p:cond delay="0"/>
                                          </p:stCondLst>
                                        </p:cTn>
                                        <p:tgtEl>
                                          <p:spTgt spid="10246"/>
                                        </p:tgtEl>
                                        <p:attrNameLst>
                                          <p:attrName>style.visibility</p:attrName>
                                        </p:attrNameLst>
                                      </p:cBhvr>
                                      <p:to>
                                        <p:strVal val="visible"/>
                                      </p:to>
                                    </p:set>
                                    <p:animEffect transition="in" filter="blinds(horizontal)">
                                      <p:cBhvr>
                                        <p:cTn id="32" dur="500"/>
                                        <p:tgtEl>
                                          <p:spTgt spid="10246"/>
                                        </p:tgtEl>
                                      </p:cBhvr>
                                    </p:animEffect>
                                  </p:childTnLst>
                                </p:cTn>
                              </p:par>
                              <p:par>
                                <p:cTn id="33" presetID="3" presetClass="entr" presetSubtype="10" fill="hold" grpId="0" nodeType="withEffect">
                                  <p:stCondLst>
                                    <p:cond delay="0"/>
                                  </p:stCondLst>
                                  <p:childTnLst>
                                    <p:set>
                                      <p:cBhvr>
                                        <p:cTn id="34" dur="1" fill="hold">
                                          <p:stCondLst>
                                            <p:cond delay="0"/>
                                          </p:stCondLst>
                                        </p:cTn>
                                        <p:tgtEl>
                                          <p:spTgt spid="10247"/>
                                        </p:tgtEl>
                                        <p:attrNameLst>
                                          <p:attrName>style.visibility</p:attrName>
                                        </p:attrNameLst>
                                      </p:cBhvr>
                                      <p:to>
                                        <p:strVal val="visible"/>
                                      </p:to>
                                    </p:set>
                                    <p:animEffect transition="in" filter="blinds(horizontal)">
                                      <p:cBhvr>
                                        <p:cTn id="35" dur="500"/>
                                        <p:tgtEl>
                                          <p:spTgt spid="10247"/>
                                        </p:tgtEl>
                                      </p:cBhvr>
                                    </p:animEffect>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10248"/>
                                        </p:tgtEl>
                                        <p:attrNameLst>
                                          <p:attrName>style.visibility</p:attrName>
                                        </p:attrNameLst>
                                      </p:cBhvr>
                                      <p:to>
                                        <p:strVal val="visible"/>
                                      </p:to>
                                    </p:set>
                                    <p:animEffect transition="in" filter="blinds(horizontal)">
                                      <p:cBhvr>
                                        <p:cTn id="40" dur="500"/>
                                        <p:tgtEl>
                                          <p:spTgt spid="10248"/>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10252"/>
                                        </p:tgtEl>
                                        <p:attrNameLst>
                                          <p:attrName>style.visibility</p:attrName>
                                        </p:attrNameLst>
                                      </p:cBhvr>
                                      <p:to>
                                        <p:strVal val="visible"/>
                                      </p:to>
                                    </p:set>
                                    <p:animEffect transition="in" filter="blinds(horizontal)">
                                      <p:cBhvr>
                                        <p:cTn id="43" dur="500"/>
                                        <p:tgtEl>
                                          <p:spTgt spid="10252"/>
                                        </p:tgtEl>
                                      </p:cBhvr>
                                    </p:animEffect>
                                  </p:childTnLst>
                                </p:cTn>
                              </p:par>
                            </p:childTnLst>
                          </p:cTn>
                        </p:par>
                      </p:childTnLst>
                    </p:cTn>
                  </p:par>
                  <p:par>
                    <p:cTn id="44" fill="hold">
                      <p:stCondLst>
                        <p:cond delay="indefinite"/>
                      </p:stCondLst>
                      <p:childTnLst>
                        <p:par>
                          <p:cTn id="45" fill="hold">
                            <p:stCondLst>
                              <p:cond delay="0"/>
                            </p:stCondLst>
                            <p:childTnLst>
                              <p:par>
                                <p:cTn id="46" presetID="3" presetClass="entr" presetSubtype="10" fill="hold" grpId="0" nodeType="clickEffect">
                                  <p:stCondLst>
                                    <p:cond delay="0"/>
                                  </p:stCondLst>
                                  <p:childTnLst>
                                    <p:set>
                                      <p:cBhvr>
                                        <p:cTn id="47" dur="1" fill="hold">
                                          <p:stCondLst>
                                            <p:cond delay="0"/>
                                          </p:stCondLst>
                                        </p:cTn>
                                        <p:tgtEl>
                                          <p:spTgt spid="10249"/>
                                        </p:tgtEl>
                                        <p:attrNameLst>
                                          <p:attrName>style.visibility</p:attrName>
                                        </p:attrNameLst>
                                      </p:cBhvr>
                                      <p:to>
                                        <p:strVal val="visible"/>
                                      </p:to>
                                    </p:set>
                                    <p:animEffect transition="in" filter="blinds(horizontal)">
                                      <p:cBhvr>
                                        <p:cTn id="48" dur="500"/>
                                        <p:tgtEl>
                                          <p:spTgt spid="10249"/>
                                        </p:tgtEl>
                                      </p:cBhvr>
                                    </p:animEffect>
                                  </p:childTnLst>
                                </p:cTn>
                              </p:par>
                              <p:par>
                                <p:cTn id="49" presetID="3" presetClass="entr" presetSubtype="10" fill="hold" grpId="0" nodeType="withEffect">
                                  <p:stCondLst>
                                    <p:cond delay="0"/>
                                  </p:stCondLst>
                                  <p:childTnLst>
                                    <p:set>
                                      <p:cBhvr>
                                        <p:cTn id="50" dur="1" fill="hold">
                                          <p:stCondLst>
                                            <p:cond delay="0"/>
                                          </p:stCondLst>
                                        </p:cTn>
                                        <p:tgtEl>
                                          <p:spTgt spid="10253"/>
                                        </p:tgtEl>
                                        <p:attrNameLst>
                                          <p:attrName>style.visibility</p:attrName>
                                        </p:attrNameLst>
                                      </p:cBhvr>
                                      <p:to>
                                        <p:strVal val="visible"/>
                                      </p:to>
                                    </p:set>
                                    <p:animEffect transition="in" filter="blinds(horizontal)">
                                      <p:cBhvr>
                                        <p:cTn id="51" dur="500"/>
                                        <p:tgtEl>
                                          <p:spTgt spid="10253"/>
                                        </p:tgtEl>
                                      </p:cBhvr>
                                    </p:animEffect>
                                  </p:childTnLst>
                                </p:cTn>
                              </p:par>
                            </p:childTnLst>
                          </p:cTn>
                        </p:par>
                      </p:childTnLst>
                    </p:cTn>
                  </p:par>
                  <p:par>
                    <p:cTn id="52" fill="hold">
                      <p:stCondLst>
                        <p:cond delay="indefinite"/>
                      </p:stCondLst>
                      <p:childTnLst>
                        <p:par>
                          <p:cTn id="53" fill="hold">
                            <p:stCondLst>
                              <p:cond delay="0"/>
                            </p:stCondLst>
                            <p:childTnLst>
                              <p:par>
                                <p:cTn id="54" presetID="3" presetClass="entr" presetSubtype="10" fill="hold" grpId="0" nodeType="clickEffect">
                                  <p:stCondLst>
                                    <p:cond delay="0"/>
                                  </p:stCondLst>
                                  <p:childTnLst>
                                    <p:set>
                                      <p:cBhvr>
                                        <p:cTn id="55" dur="1" fill="hold">
                                          <p:stCondLst>
                                            <p:cond delay="0"/>
                                          </p:stCondLst>
                                        </p:cTn>
                                        <p:tgtEl>
                                          <p:spTgt spid="10250"/>
                                        </p:tgtEl>
                                        <p:attrNameLst>
                                          <p:attrName>style.visibility</p:attrName>
                                        </p:attrNameLst>
                                      </p:cBhvr>
                                      <p:to>
                                        <p:strVal val="visible"/>
                                      </p:to>
                                    </p:set>
                                    <p:animEffect transition="in" filter="blinds(horizontal)">
                                      <p:cBhvr>
                                        <p:cTn id="56" dur="500"/>
                                        <p:tgtEl>
                                          <p:spTgt spid="10250"/>
                                        </p:tgtEl>
                                      </p:cBhvr>
                                    </p:animEffect>
                                  </p:childTnLst>
                                </p:cTn>
                              </p:par>
                              <p:par>
                                <p:cTn id="57" presetID="3" presetClass="entr" presetSubtype="10" fill="hold" grpId="0" nodeType="withEffect">
                                  <p:stCondLst>
                                    <p:cond delay="0"/>
                                  </p:stCondLst>
                                  <p:childTnLst>
                                    <p:set>
                                      <p:cBhvr>
                                        <p:cTn id="58" dur="1" fill="hold">
                                          <p:stCondLst>
                                            <p:cond delay="0"/>
                                          </p:stCondLst>
                                        </p:cTn>
                                        <p:tgtEl>
                                          <p:spTgt spid="10254"/>
                                        </p:tgtEl>
                                        <p:attrNameLst>
                                          <p:attrName>style.visibility</p:attrName>
                                        </p:attrNameLst>
                                      </p:cBhvr>
                                      <p:to>
                                        <p:strVal val="visible"/>
                                      </p:to>
                                    </p:set>
                                    <p:animEffect transition="in" filter="blinds(horizontal)">
                                      <p:cBhvr>
                                        <p:cTn id="59" dur="500"/>
                                        <p:tgtEl>
                                          <p:spTgt spid="10254"/>
                                        </p:tgtEl>
                                      </p:cBhvr>
                                    </p:animEffect>
                                  </p:childTnLst>
                                </p:cTn>
                              </p:par>
                            </p:childTnLst>
                          </p:cTn>
                        </p:par>
                      </p:childTnLst>
                    </p:cTn>
                  </p:par>
                  <p:par>
                    <p:cTn id="60" fill="hold">
                      <p:stCondLst>
                        <p:cond delay="indefinite"/>
                      </p:stCondLst>
                      <p:childTnLst>
                        <p:par>
                          <p:cTn id="61" fill="hold">
                            <p:stCondLst>
                              <p:cond delay="0"/>
                            </p:stCondLst>
                            <p:childTnLst>
                              <p:par>
                                <p:cTn id="62" presetID="3" presetClass="entr" presetSubtype="10" fill="hold" grpId="0" nodeType="clickEffect">
                                  <p:stCondLst>
                                    <p:cond delay="0"/>
                                  </p:stCondLst>
                                  <p:childTnLst>
                                    <p:set>
                                      <p:cBhvr>
                                        <p:cTn id="63" dur="1" fill="hold">
                                          <p:stCondLst>
                                            <p:cond delay="0"/>
                                          </p:stCondLst>
                                        </p:cTn>
                                        <p:tgtEl>
                                          <p:spTgt spid="10251"/>
                                        </p:tgtEl>
                                        <p:attrNameLst>
                                          <p:attrName>style.visibility</p:attrName>
                                        </p:attrNameLst>
                                      </p:cBhvr>
                                      <p:to>
                                        <p:strVal val="visible"/>
                                      </p:to>
                                    </p:set>
                                    <p:animEffect transition="in" filter="blinds(horizontal)">
                                      <p:cBhvr>
                                        <p:cTn id="64" dur="500"/>
                                        <p:tgtEl>
                                          <p:spTgt spid="10251"/>
                                        </p:tgtEl>
                                      </p:cBhvr>
                                    </p:animEffect>
                                  </p:childTnLst>
                                </p:cTn>
                              </p:par>
                              <p:par>
                                <p:cTn id="65" presetID="3" presetClass="entr" presetSubtype="10" fill="hold" grpId="0" nodeType="withEffect">
                                  <p:stCondLst>
                                    <p:cond delay="0"/>
                                  </p:stCondLst>
                                  <p:childTnLst>
                                    <p:set>
                                      <p:cBhvr>
                                        <p:cTn id="66" dur="1" fill="hold">
                                          <p:stCondLst>
                                            <p:cond delay="0"/>
                                          </p:stCondLst>
                                        </p:cTn>
                                        <p:tgtEl>
                                          <p:spTgt spid="10255"/>
                                        </p:tgtEl>
                                        <p:attrNameLst>
                                          <p:attrName>style.visibility</p:attrName>
                                        </p:attrNameLst>
                                      </p:cBhvr>
                                      <p:to>
                                        <p:strVal val="visible"/>
                                      </p:to>
                                    </p:set>
                                    <p:animEffect transition="in" filter="blinds(horizontal)">
                                      <p:cBhvr>
                                        <p:cTn id="67" dur="500"/>
                                        <p:tgtEl>
                                          <p:spTgt spid="102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animBg="1"/>
      <p:bldP spid="10244" grpId="0" animBg="1"/>
      <p:bldP spid="10245" grpId="0" animBg="1"/>
      <p:bldP spid="10246" grpId="0" animBg="1"/>
      <p:bldP spid="10247" grpId="0" animBg="1"/>
      <p:bldP spid="10248" grpId="0" animBg="1"/>
      <p:bldP spid="10249" grpId="0" animBg="1"/>
      <p:bldP spid="10250" grpId="0" animBg="1"/>
      <p:bldP spid="10251" grpId="0" animBg="1"/>
      <p:bldP spid="10252" grpId="0" bldLvl="0" animBg="1"/>
      <p:bldP spid="10253" grpId="0" animBg="1"/>
      <p:bldP spid="10254" grpId="0" animBg="1"/>
      <p:bldP spid="10255" grpId="0" animBg="1"/>
      <p:bldP spid="2" grpId="0" animBg="1"/>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11"/>
          <p:cNvSpPr>
            <a:spLocks noGrp="1" noChangeArrowheads="1"/>
          </p:cNvSpPr>
          <p:nvPr>
            <p:ph type="subTitle" idx="1"/>
          </p:nvPr>
        </p:nvSpPr>
        <p:spPr>
          <a:xfrm>
            <a:off x="1973263" y="406400"/>
            <a:ext cx="3536950" cy="371475"/>
          </a:xfrm>
        </p:spPr>
        <p:txBody>
          <a:bodyPr vert="horz" wrap="square" lIns="68580" tIns="34290" rIns="68580" bIns="34290" numCol="1" anchor="t" anchorCtr="0" compatLnSpc="1">
            <a:noAutofit/>
          </a:bodyPr>
          <a:lstStyle/>
          <a:p>
            <a:pPr marL="0" marR="0" lvl="0" indent="0" algn="l" defTabSz="914400" rtl="0" eaLnBrk="0" fontAlgn="base" latinLnBrk="0" hangingPunct="0">
              <a:lnSpc>
                <a:spcPct val="80000"/>
              </a:lnSpc>
              <a:spcBef>
                <a:spcPct val="20000"/>
              </a:spcBef>
              <a:spcAft>
                <a:spcPct val="0"/>
              </a:spcAft>
              <a:buClrTx/>
              <a:buSzTx/>
              <a:buFontTx/>
              <a:buNone/>
              <a:defRPr/>
            </a:pPr>
            <a:r>
              <a:rPr kumimoji="0" lang="zh-CN" altLang="en-US" sz="2400" b="1" i="0" u="none" strike="noStrike" kern="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rPr>
              <a:t>全国人大</a:t>
            </a:r>
            <a:r>
              <a:rPr kumimoji="0" lang="zh-CN" altLang="en-US" sz="2400" b="1" i="0" u="none" strike="noStrike" kern="0" cap="none" spc="0" normalizeH="0" baseline="0" noProof="0" dirty="0">
                <a:ln>
                  <a:noFill/>
                </a:ln>
                <a:solidFill>
                  <a:schemeClr val="tx1"/>
                </a:solidFill>
                <a:effectLst/>
                <a:uLnTx/>
                <a:uFillTx/>
                <a:latin typeface="微软雅黑" panose="020B0503020204020204" charset="-122"/>
                <a:ea typeface="微软雅黑" panose="020B0503020204020204" charset="-122"/>
                <a:cs typeface="+mn-cs"/>
              </a:rPr>
              <a:t>和</a:t>
            </a:r>
            <a:r>
              <a:rPr kumimoji="0" lang="zh-CN" altLang="en-US" sz="2400" b="1" i="0" u="none" strike="noStrike" kern="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rPr>
              <a:t>地方各级人大</a:t>
            </a:r>
            <a:endParaRPr kumimoji="0" lang="zh-CN" altLang="en-US" sz="2400" b="1" i="0" u="none" strike="noStrike" kern="0" cap="none" spc="0" normalizeH="0" baseline="0" noProof="0" dirty="0">
              <a:ln>
                <a:noFill/>
              </a:ln>
              <a:solidFill>
                <a:srgbClr val="6600FF"/>
              </a:solidFill>
              <a:effectLst/>
              <a:uLnTx/>
              <a:uFillTx/>
              <a:latin typeface="微软雅黑" panose="020B0503020204020204" charset="-122"/>
              <a:ea typeface="微软雅黑" panose="020B0503020204020204" charset="-122"/>
              <a:cs typeface="+mn-cs"/>
            </a:endParaRPr>
          </a:p>
        </p:txBody>
      </p:sp>
      <p:graphicFrame>
        <p:nvGraphicFramePr>
          <p:cNvPr id="10245" name="Group 5"/>
          <p:cNvGraphicFramePr>
            <a:graphicFrameLocks noGrp="1"/>
          </p:cNvGraphicFramePr>
          <p:nvPr/>
        </p:nvGraphicFramePr>
        <p:xfrm>
          <a:off x="661988" y="1225550"/>
          <a:ext cx="7338060" cy="3629660"/>
        </p:xfrm>
        <a:graphic>
          <a:graphicData uri="http://schemas.openxmlformats.org/drawingml/2006/table">
            <a:tbl>
              <a:tblPr/>
              <a:tblGrid>
                <a:gridCol w="804545">
                  <a:extLst>
                    <a:ext uri="{9D8B030D-6E8A-4147-A177-3AD203B41FA5}">
                      <a16:colId xmlns:a16="http://schemas.microsoft.com/office/drawing/2014/main" val="20000"/>
                    </a:ext>
                  </a:extLst>
                </a:gridCol>
                <a:gridCol w="3468370">
                  <a:extLst>
                    <a:ext uri="{9D8B030D-6E8A-4147-A177-3AD203B41FA5}">
                      <a16:colId xmlns:a16="http://schemas.microsoft.com/office/drawing/2014/main" val="20001"/>
                    </a:ext>
                  </a:extLst>
                </a:gridCol>
                <a:gridCol w="3065145">
                  <a:extLst>
                    <a:ext uri="{9D8B030D-6E8A-4147-A177-3AD203B41FA5}">
                      <a16:colId xmlns:a16="http://schemas.microsoft.com/office/drawing/2014/main" val="20002"/>
                    </a:ext>
                  </a:extLst>
                </a:gridCol>
              </a:tblGrid>
              <a:tr h="471805">
                <a:tc>
                  <a:txBody>
                    <a:bodyPr/>
                    <a:lstStyle/>
                    <a:p>
                      <a:pPr marL="622300" marR="0" lvl="0" indent="0" algn="ctr" defTabSz="914400" rtl="0" eaLnBrk="1" fontAlgn="base" latinLnBrk="0" hangingPunct="0">
                        <a:lnSpc>
                          <a:spcPct val="120000"/>
                        </a:lnSpc>
                        <a:spcBef>
                          <a:spcPct val="0"/>
                        </a:spcBef>
                        <a:spcAft>
                          <a:spcPct val="0"/>
                        </a:spcAft>
                        <a:buClr>
                          <a:schemeClr val="accent1"/>
                        </a:buClr>
                        <a:buSzTx/>
                        <a:buFont typeface="Wingdings" panose="05000000000000000000" pitchFamily="2" charset="2"/>
                        <a:buNone/>
                        <a:tabLst>
                          <a:tab pos="4125595" algn="l"/>
                        </a:tabLst>
                      </a:pPr>
                      <a:endParaRPr kumimoji="0" lang="zh-CN" altLang="zh-CN" sz="1800" b="1" i="0" u="none" strike="noStrike" cap="none" normalizeH="0" baseline="0" dirty="0">
                        <a:ln>
                          <a:noFill/>
                        </a:ln>
                        <a:solidFill>
                          <a:srgbClr val="000000"/>
                        </a:solidFill>
                        <a:effectLst/>
                        <a:latin typeface="Verdana" panose="020B0604030504040204" pitchFamily="34" charset="0"/>
                        <a:ea typeface="宋体" panose="02010600030101010101" pitchFamily="2" charset="-122"/>
                        <a:sym typeface="Verdana" panose="020B0604030504040204" pitchFamily="34" charset="0"/>
                      </a:endParaRPr>
                    </a:p>
                  </a:txBody>
                  <a:tcPr marL="68580" marR="68580" marT="34290" marB="3429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20000"/>
                        </a:lnSpc>
                        <a:spcBef>
                          <a:spcPct val="0"/>
                        </a:spcBef>
                        <a:spcAft>
                          <a:spcPct val="0"/>
                        </a:spcAft>
                        <a:buClr>
                          <a:schemeClr val="accent1"/>
                        </a:buClr>
                        <a:buSzTx/>
                        <a:buFont typeface="Wingdings" panose="05000000000000000000" pitchFamily="2" charset="2"/>
                        <a:buNone/>
                        <a:tabLst>
                          <a:tab pos="4000500" algn="l"/>
                        </a:tabLst>
                      </a:pPr>
                      <a:r>
                        <a:rPr kumimoji="0" lang="zh-CN" sz="2000" b="1" i="0" u="none" strike="noStrike" cap="none" normalizeH="0" baseline="0" dirty="0">
                          <a:ln>
                            <a:noFill/>
                          </a:ln>
                          <a:solidFill>
                            <a:schemeClr val="tx1"/>
                          </a:solidFill>
                          <a:effectLst/>
                          <a:latin typeface="Times New Roman" panose="02020603050405020304" pitchFamily="18" charset="0"/>
                          <a:ea typeface="微软雅黑" panose="020B0503020204020204" charset="-122"/>
                          <a:sym typeface="Times New Roman" panose="02020603050405020304" pitchFamily="18" charset="0"/>
                        </a:rPr>
                        <a:t>全国人民代表大会</a:t>
                      </a:r>
                    </a:p>
                  </a:txBody>
                  <a:tcPr marL="68580" marR="68580" marT="34290" marB="3429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20000"/>
                        </a:lnSpc>
                        <a:spcBef>
                          <a:spcPct val="0"/>
                        </a:spcBef>
                        <a:spcAft>
                          <a:spcPct val="0"/>
                        </a:spcAft>
                        <a:buClr>
                          <a:schemeClr val="accent1"/>
                        </a:buClr>
                        <a:buSzTx/>
                        <a:buFont typeface="Wingdings" panose="05000000000000000000" pitchFamily="2" charset="2"/>
                        <a:buNone/>
                        <a:tabLst>
                          <a:tab pos="4000500" algn="l"/>
                        </a:tabLst>
                      </a:pPr>
                      <a:r>
                        <a:rPr kumimoji="0" lang="zh-CN" sz="2000" b="1" i="0" u="none" strike="noStrike" cap="none" normalizeH="0" baseline="0" dirty="0">
                          <a:ln>
                            <a:noFill/>
                          </a:ln>
                          <a:solidFill>
                            <a:schemeClr val="tx1"/>
                          </a:solidFill>
                          <a:effectLst/>
                          <a:latin typeface="Times New Roman" panose="02020603050405020304" pitchFamily="18" charset="0"/>
                          <a:ea typeface="微软雅黑" panose="020B0503020204020204" charset="-122"/>
                          <a:sym typeface="Times New Roman" panose="02020603050405020304" pitchFamily="18" charset="0"/>
                        </a:rPr>
                        <a:t>地方各级人民代表大会</a:t>
                      </a:r>
                    </a:p>
                  </a:txBody>
                  <a:tcPr marL="68580" marR="68580" marT="34290" marB="3429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56565">
                <a:tc>
                  <a:txBody>
                    <a:bodyPr/>
                    <a:lstStyle/>
                    <a:p>
                      <a:pPr marL="0" marR="0" lvl="0" indent="0" algn="ctr" defTabSz="914400" rtl="0" eaLnBrk="0" fontAlgn="base" latinLnBrk="0" hangingPunct="0">
                        <a:lnSpc>
                          <a:spcPct val="120000"/>
                        </a:lnSpc>
                        <a:spcBef>
                          <a:spcPct val="0"/>
                        </a:spcBef>
                        <a:spcAft>
                          <a:spcPct val="0"/>
                        </a:spcAft>
                        <a:buClr>
                          <a:schemeClr val="accent1"/>
                        </a:buClr>
                        <a:buSzTx/>
                        <a:buFont typeface="Wingdings" panose="05000000000000000000" pitchFamily="2" charset="2"/>
                        <a:buNone/>
                        <a:tabLst>
                          <a:tab pos="4000500" algn="l"/>
                        </a:tabLst>
                      </a:pPr>
                      <a:r>
                        <a:rPr kumimoji="0" lang="zh-CN" sz="2000" b="1" i="0" u="none" strike="noStrike" cap="none" normalizeH="0" baseline="0" dirty="0">
                          <a:ln>
                            <a:noFill/>
                          </a:ln>
                          <a:solidFill>
                            <a:schemeClr val="tx1"/>
                          </a:solidFill>
                          <a:effectLst/>
                          <a:latin typeface="Times New Roman" panose="02020603050405020304" pitchFamily="18" charset="0"/>
                          <a:ea typeface="微软雅黑" panose="020B0503020204020204" charset="-122"/>
                          <a:sym typeface="Times New Roman" panose="02020603050405020304" pitchFamily="18" charset="0"/>
                        </a:rPr>
                        <a:t>性质</a:t>
                      </a:r>
                    </a:p>
                  </a:txBody>
                  <a:tcPr marL="68580" marR="68580" marT="34290" marB="3429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20000"/>
                        </a:lnSpc>
                        <a:spcBef>
                          <a:spcPct val="0"/>
                        </a:spcBef>
                        <a:spcAft>
                          <a:spcPct val="0"/>
                        </a:spcAft>
                        <a:buClr>
                          <a:schemeClr val="accent1"/>
                        </a:buClr>
                        <a:buSzTx/>
                        <a:buFont typeface="Wingdings" panose="05000000000000000000" pitchFamily="2" charset="2"/>
                        <a:buNone/>
                        <a:tabLst>
                          <a:tab pos="4000500" algn="l"/>
                        </a:tabLst>
                      </a:pPr>
                      <a:endParaRPr kumimoji="0" lang="zh-CN" altLang="zh-CN" sz="1800" b="1" i="0" u="none" strike="noStrike" cap="none" normalizeH="0" baseline="0" dirty="0">
                        <a:ln>
                          <a:noFill/>
                        </a:ln>
                        <a:solidFill>
                          <a:schemeClr val="tx1"/>
                        </a:solidFill>
                        <a:effectLst/>
                        <a:latin typeface="Times New Roman" panose="02020603050405020304" pitchFamily="18" charset="0"/>
                        <a:ea typeface="微软雅黑" panose="020B0503020204020204" charset="-122"/>
                        <a:sym typeface="Times New Roman" panose="02020603050405020304" pitchFamily="18" charset="0"/>
                      </a:endParaRPr>
                    </a:p>
                  </a:txBody>
                  <a:tcPr marL="68580" marR="68580" marT="34290" marB="3429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20000"/>
                        </a:lnSpc>
                        <a:spcBef>
                          <a:spcPct val="0"/>
                        </a:spcBef>
                        <a:spcAft>
                          <a:spcPct val="0"/>
                        </a:spcAft>
                        <a:buClr>
                          <a:schemeClr val="accent1"/>
                        </a:buClr>
                        <a:buSzTx/>
                        <a:buFont typeface="Wingdings" panose="05000000000000000000" pitchFamily="2" charset="2"/>
                        <a:buNone/>
                        <a:tabLst>
                          <a:tab pos="4000500" algn="l"/>
                        </a:tabLst>
                      </a:pPr>
                      <a:endParaRPr kumimoji="0" lang="zh-CN" altLang="zh-CN" sz="1800" b="1" i="0" u="none" strike="noStrike" cap="none" normalizeH="0" baseline="0" dirty="0">
                        <a:ln>
                          <a:noFill/>
                        </a:ln>
                        <a:solidFill>
                          <a:schemeClr val="tx1"/>
                        </a:solidFill>
                        <a:effectLst/>
                        <a:latin typeface="Times New Roman" panose="02020603050405020304" pitchFamily="18" charset="0"/>
                        <a:ea typeface="微软雅黑" panose="020B0503020204020204" charset="-122"/>
                        <a:sym typeface="Times New Roman" panose="02020603050405020304" pitchFamily="18" charset="0"/>
                      </a:endParaRPr>
                    </a:p>
                  </a:txBody>
                  <a:tcPr marL="68580" marR="68580" marT="34290" marB="3429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617345">
                <a:tc>
                  <a:txBody>
                    <a:bodyPr/>
                    <a:lstStyle/>
                    <a:p>
                      <a:pPr marL="0" marR="0" lvl="0" indent="0" algn="ctr" defTabSz="914400" rtl="0" eaLnBrk="0" fontAlgn="base" latinLnBrk="0" hangingPunct="0">
                        <a:lnSpc>
                          <a:spcPct val="120000"/>
                        </a:lnSpc>
                        <a:spcBef>
                          <a:spcPct val="0"/>
                        </a:spcBef>
                        <a:spcAft>
                          <a:spcPct val="0"/>
                        </a:spcAft>
                        <a:buClr>
                          <a:schemeClr val="accent1"/>
                        </a:buClr>
                        <a:buSzTx/>
                        <a:buFont typeface="Wingdings" panose="05000000000000000000" pitchFamily="2" charset="2"/>
                        <a:buNone/>
                        <a:tabLst>
                          <a:tab pos="4000500" algn="l"/>
                        </a:tabLst>
                        <a:defRPr/>
                      </a:pPr>
                      <a:r>
                        <a:rPr lang="zh-CN" altLang="en-US" sz="2000" b="1" kern="1200" dirty="0">
                          <a:solidFill>
                            <a:schemeClr val="tx1"/>
                          </a:solidFill>
                          <a:latin typeface="Times New Roman" panose="02020603050405020304" pitchFamily="18" charset="0"/>
                          <a:ea typeface="微软雅黑" panose="020B0503020204020204" charset="-122"/>
                          <a:cs typeface="+mn-cs"/>
                          <a:sym typeface="Times New Roman" panose="02020603050405020304" pitchFamily="18" charset="0"/>
                        </a:rPr>
                        <a:t>常设机关</a:t>
                      </a:r>
                    </a:p>
                  </a:txBody>
                  <a:tcPr marL="68580" marR="68580" marT="34290" marB="3429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20000"/>
                        </a:lnSpc>
                        <a:spcBef>
                          <a:spcPct val="0"/>
                        </a:spcBef>
                        <a:spcAft>
                          <a:spcPct val="0"/>
                        </a:spcAft>
                        <a:buClr>
                          <a:schemeClr val="accent1"/>
                        </a:buClr>
                        <a:buSzTx/>
                        <a:buFont typeface="Wingdings" panose="05000000000000000000" pitchFamily="2" charset="2"/>
                        <a:buNone/>
                        <a:tabLst>
                          <a:tab pos="4000500" algn="l"/>
                        </a:tabLst>
                        <a:defRPr/>
                      </a:pPr>
                      <a:endParaRPr lang="en-US" altLang="zh-CN" sz="1800" b="1" kern="1200" dirty="0">
                        <a:solidFill>
                          <a:schemeClr val="tx1"/>
                        </a:solidFill>
                        <a:latin typeface="Times New Roman" panose="02020603050405020304" pitchFamily="18" charset="0"/>
                        <a:ea typeface="微软雅黑" panose="020B0503020204020204" charset="-122"/>
                        <a:cs typeface="+mn-cs"/>
                        <a:sym typeface="Times New Roman" panose="02020603050405020304" pitchFamily="18" charset="0"/>
                      </a:endParaRPr>
                    </a:p>
                  </a:txBody>
                  <a:tcPr marL="68580" marR="68580" marT="34290" marB="3429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20000"/>
                        </a:lnSpc>
                        <a:spcBef>
                          <a:spcPct val="0"/>
                        </a:spcBef>
                        <a:spcAft>
                          <a:spcPct val="0"/>
                        </a:spcAft>
                        <a:buClr>
                          <a:schemeClr val="accent1"/>
                        </a:buClr>
                        <a:buSzTx/>
                        <a:buFont typeface="Wingdings" panose="05000000000000000000" pitchFamily="2" charset="2"/>
                        <a:buNone/>
                        <a:tabLst>
                          <a:tab pos="4000500" algn="l"/>
                        </a:tabLst>
                      </a:pPr>
                      <a:endParaRPr kumimoji="0" lang="zh-CN" altLang="zh-CN" sz="1800" b="1" i="0" u="none" strike="noStrike" cap="none" normalizeH="0" baseline="0" dirty="0">
                        <a:ln>
                          <a:noFill/>
                        </a:ln>
                        <a:solidFill>
                          <a:schemeClr val="tx1"/>
                        </a:solidFill>
                        <a:effectLst/>
                        <a:latin typeface="Times New Roman" panose="02020603050405020304" pitchFamily="18" charset="0"/>
                        <a:ea typeface="微软雅黑" panose="020B0503020204020204" charset="-122"/>
                        <a:sym typeface="Times New Roman" panose="02020603050405020304" pitchFamily="18" charset="0"/>
                      </a:endParaRPr>
                    </a:p>
                  </a:txBody>
                  <a:tcPr marL="68580" marR="68580" marT="34290" marB="3429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1083945">
                <a:tc>
                  <a:txBody>
                    <a:bodyPr/>
                    <a:lstStyle/>
                    <a:p>
                      <a:pPr marL="0" marR="0" lvl="0" indent="0" algn="ctr" defTabSz="914400" rtl="0" eaLnBrk="0" fontAlgn="base" latinLnBrk="0" hangingPunct="0">
                        <a:lnSpc>
                          <a:spcPct val="120000"/>
                        </a:lnSpc>
                        <a:spcBef>
                          <a:spcPct val="0"/>
                        </a:spcBef>
                        <a:spcAft>
                          <a:spcPct val="0"/>
                        </a:spcAft>
                        <a:buClr>
                          <a:schemeClr val="accent1"/>
                        </a:buClr>
                        <a:buSzTx/>
                        <a:buFont typeface="Wingdings" panose="05000000000000000000" pitchFamily="2" charset="2"/>
                        <a:buNone/>
                        <a:tabLst>
                          <a:tab pos="4000500" algn="l"/>
                        </a:tabLst>
                        <a:defRPr/>
                      </a:pPr>
                      <a:r>
                        <a:rPr kumimoji="0" lang="zh-CN" altLang="zh-CN" sz="2000" b="1" i="0" u="none" strike="noStrike" cap="none" normalizeH="0" baseline="0" dirty="0">
                          <a:ln>
                            <a:noFill/>
                          </a:ln>
                          <a:solidFill>
                            <a:schemeClr val="tx1"/>
                          </a:solidFill>
                          <a:effectLst/>
                          <a:latin typeface="Times New Roman" panose="02020603050405020304" pitchFamily="18" charset="0"/>
                          <a:ea typeface="微软雅黑" panose="020B0503020204020204" charset="-122"/>
                          <a:sym typeface="Times New Roman" panose="02020603050405020304" pitchFamily="18" charset="0"/>
                        </a:rPr>
                        <a:t>地位</a:t>
                      </a:r>
                    </a:p>
                    <a:p>
                      <a:pPr marL="0" marR="0" lvl="0" indent="0" algn="ctr" defTabSz="914400" rtl="0" eaLnBrk="0" fontAlgn="base" latinLnBrk="0" hangingPunct="0">
                        <a:lnSpc>
                          <a:spcPct val="120000"/>
                        </a:lnSpc>
                        <a:spcBef>
                          <a:spcPct val="0"/>
                        </a:spcBef>
                        <a:spcAft>
                          <a:spcPct val="0"/>
                        </a:spcAft>
                        <a:buClr>
                          <a:schemeClr val="accent1"/>
                        </a:buClr>
                        <a:buSzTx/>
                        <a:buFont typeface="Wingdings" panose="05000000000000000000" pitchFamily="2" charset="2"/>
                        <a:buNone/>
                        <a:tabLst>
                          <a:tab pos="4000500" algn="l"/>
                        </a:tabLst>
                        <a:defRPr/>
                      </a:pPr>
                      <a:endParaRPr kumimoji="0" lang="zh-CN" altLang="zh-CN" sz="2000" b="1" i="0" u="none" strike="noStrike" cap="none" normalizeH="0" baseline="0" dirty="0">
                        <a:ln>
                          <a:noFill/>
                        </a:ln>
                        <a:solidFill>
                          <a:schemeClr val="tx1"/>
                        </a:solidFill>
                        <a:effectLst/>
                        <a:latin typeface="Times New Roman" panose="02020603050405020304" pitchFamily="18" charset="0"/>
                        <a:ea typeface="微软雅黑" panose="020B0503020204020204" charset="-122"/>
                        <a:sym typeface="Times New Roman" panose="02020603050405020304" pitchFamily="18" charset="0"/>
                      </a:endParaRPr>
                    </a:p>
                  </a:txBody>
                  <a:tcPr marL="68580" marR="68580" marT="34290" marB="3429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20000"/>
                        </a:lnSpc>
                        <a:spcBef>
                          <a:spcPct val="0"/>
                        </a:spcBef>
                        <a:spcAft>
                          <a:spcPct val="0"/>
                        </a:spcAft>
                        <a:buClr>
                          <a:schemeClr val="accent1"/>
                        </a:buClr>
                        <a:buSzTx/>
                        <a:buFont typeface="Wingdings" panose="05000000000000000000" pitchFamily="2" charset="2"/>
                        <a:buNone/>
                        <a:tabLst>
                          <a:tab pos="4000500" algn="l"/>
                        </a:tabLst>
                      </a:pPr>
                      <a:endParaRPr kumimoji="0" lang="en-US" sz="1800" b="1" i="0" u="none" strike="noStrike" cap="none" normalizeH="0" baseline="0" dirty="0">
                        <a:ln>
                          <a:noFill/>
                        </a:ln>
                        <a:solidFill>
                          <a:schemeClr val="tx1"/>
                        </a:solidFill>
                        <a:effectLst/>
                        <a:latin typeface="微软雅黑" panose="020B0503020204020204" charset="-122"/>
                        <a:ea typeface="微软雅黑" panose="020B0503020204020204" charset="-122"/>
                        <a:sym typeface="Times New Roman" panose="02020603050405020304" pitchFamily="18" charset="0"/>
                      </a:endParaRPr>
                    </a:p>
                  </a:txBody>
                  <a:tcPr marL="68580" marR="68580" marT="34290" marB="3429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20000"/>
                        </a:lnSpc>
                        <a:spcBef>
                          <a:spcPct val="0"/>
                        </a:spcBef>
                        <a:spcAft>
                          <a:spcPct val="0"/>
                        </a:spcAft>
                        <a:buClr>
                          <a:schemeClr val="accent1"/>
                        </a:buClr>
                        <a:buSzTx/>
                        <a:buFont typeface="Wingdings" panose="05000000000000000000" pitchFamily="2" charset="2"/>
                        <a:buNone/>
                        <a:tabLst>
                          <a:tab pos="4000500" algn="l"/>
                        </a:tabLst>
                      </a:pPr>
                      <a:endParaRPr kumimoji="0" lang="zh-CN" altLang="zh-CN" sz="1800" b="1" i="0" u="none" strike="noStrike" cap="none" normalizeH="0" baseline="0" dirty="0">
                        <a:ln>
                          <a:noFill/>
                        </a:ln>
                        <a:solidFill>
                          <a:schemeClr val="tx1"/>
                        </a:solidFill>
                        <a:effectLst/>
                        <a:latin typeface="Times New Roman" panose="02020603050405020304" pitchFamily="18" charset="0"/>
                        <a:ea typeface="微软雅黑" panose="020B0503020204020204" charset="-122"/>
                        <a:sym typeface="Times New Roman" panose="02020603050405020304" pitchFamily="18" charset="0"/>
                      </a:endParaRPr>
                    </a:p>
                  </a:txBody>
                  <a:tcPr marL="68580" marR="68580" marT="34290" marB="3429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10264" name="Text Box 24"/>
          <p:cNvSpPr txBox="1"/>
          <p:nvPr/>
        </p:nvSpPr>
        <p:spPr>
          <a:xfrm>
            <a:off x="1768475" y="1751013"/>
            <a:ext cx="2646363" cy="398462"/>
          </a:xfrm>
          <a:prstGeom prst="rect">
            <a:avLst/>
          </a:prstGeom>
          <a:noFill/>
          <a:ln w="9525">
            <a:noFill/>
          </a:ln>
        </p:spPr>
        <p:txBody>
          <a:bodyPr anchor="t">
            <a:spAutoFit/>
          </a:bodyPr>
          <a:lstStyle/>
          <a:p>
            <a:r>
              <a:rPr lang="zh-CN" altLang="en-US" sz="2000" b="1" dirty="0">
                <a:solidFill>
                  <a:srgbClr val="FF0000"/>
                </a:solidFill>
                <a:latin typeface="Times New Roman" panose="02020603050405020304" pitchFamily="18" charset="0"/>
                <a:ea typeface="微软雅黑" panose="020B0503020204020204" charset="-122"/>
                <a:sym typeface="Times New Roman" panose="02020603050405020304" pitchFamily="18" charset="0"/>
              </a:rPr>
              <a:t>最高</a:t>
            </a:r>
            <a:r>
              <a:rPr lang="zh-CN" altLang="en-US" sz="2000" b="1" dirty="0">
                <a:latin typeface="Times New Roman" panose="02020603050405020304" pitchFamily="18" charset="0"/>
                <a:ea typeface="微软雅黑" panose="020B0503020204020204" charset="-122"/>
                <a:sym typeface="Times New Roman" panose="02020603050405020304" pitchFamily="18" charset="0"/>
              </a:rPr>
              <a:t>国家权力机关</a:t>
            </a:r>
          </a:p>
        </p:txBody>
      </p:sp>
      <p:sp>
        <p:nvSpPr>
          <p:cNvPr id="10265" name="Text Box 25"/>
          <p:cNvSpPr txBox="1"/>
          <p:nvPr/>
        </p:nvSpPr>
        <p:spPr>
          <a:xfrm>
            <a:off x="1679575" y="3825875"/>
            <a:ext cx="3143250" cy="1014413"/>
          </a:xfrm>
          <a:prstGeom prst="rect">
            <a:avLst/>
          </a:prstGeom>
          <a:noFill/>
          <a:ln w="9525">
            <a:noFill/>
          </a:ln>
        </p:spPr>
        <p:txBody>
          <a:bodyPr wrap="square" anchor="t">
            <a:spAutoFit/>
          </a:bodyPr>
          <a:lstStyle/>
          <a:p>
            <a:r>
              <a:rPr lang="zh-CN" altLang="en-US" sz="2000" b="1" dirty="0">
                <a:solidFill>
                  <a:srgbClr val="FF0000"/>
                </a:solidFill>
                <a:latin typeface="Arial" panose="020B0604020202020204" pitchFamily="34" charset="0"/>
                <a:ea typeface="微软雅黑" panose="020B0503020204020204" charset="-122"/>
              </a:rPr>
              <a:t>国家机构中居于</a:t>
            </a:r>
            <a:r>
              <a:rPr lang="zh-CN" altLang="en-US" sz="2000" b="1" dirty="0">
                <a:solidFill>
                  <a:srgbClr val="0000CC"/>
                </a:solidFill>
                <a:latin typeface="Arial" panose="020B0604020202020204" pitchFamily="34" charset="0"/>
                <a:ea typeface="微软雅黑" panose="020B0503020204020204" charset="-122"/>
              </a:rPr>
              <a:t>最高</a:t>
            </a:r>
            <a:r>
              <a:rPr lang="zh-CN" altLang="en-US" sz="2000" b="1" dirty="0">
                <a:solidFill>
                  <a:srgbClr val="FF0000"/>
                </a:solidFill>
                <a:latin typeface="Arial" panose="020B0604020202020204" pitchFamily="34" charset="0"/>
                <a:ea typeface="微软雅黑" panose="020B0503020204020204" charset="-122"/>
              </a:rPr>
              <a:t>地位，其他国家机关都由它</a:t>
            </a:r>
            <a:r>
              <a:rPr lang="zh-CN" altLang="en-US" sz="2000" b="1" dirty="0">
                <a:solidFill>
                  <a:srgbClr val="0000CC"/>
                </a:solidFill>
                <a:latin typeface="Arial" panose="020B0604020202020204" pitchFamily="34" charset="0"/>
                <a:ea typeface="微软雅黑" panose="020B0503020204020204" charset="-122"/>
              </a:rPr>
              <a:t>产生</a:t>
            </a:r>
            <a:r>
              <a:rPr lang="zh-CN" altLang="en-US" sz="2000" b="1" dirty="0">
                <a:solidFill>
                  <a:srgbClr val="FF0000"/>
                </a:solidFill>
                <a:latin typeface="Arial" panose="020B0604020202020204" pitchFamily="34" charset="0"/>
                <a:ea typeface="微软雅黑" panose="020B0503020204020204" charset="-122"/>
              </a:rPr>
              <a:t>，对它</a:t>
            </a:r>
            <a:r>
              <a:rPr lang="zh-CN" altLang="en-US" sz="2000" b="1" dirty="0">
                <a:solidFill>
                  <a:srgbClr val="0000CC"/>
                </a:solidFill>
                <a:latin typeface="Arial" panose="020B0604020202020204" pitchFamily="34" charset="0"/>
                <a:ea typeface="微软雅黑" panose="020B0503020204020204" charset="-122"/>
              </a:rPr>
              <a:t>负责</a:t>
            </a:r>
            <a:r>
              <a:rPr lang="zh-CN" altLang="en-US" sz="2000" b="1" dirty="0">
                <a:solidFill>
                  <a:srgbClr val="FF0000"/>
                </a:solidFill>
                <a:latin typeface="Arial" panose="020B0604020202020204" pitchFamily="34" charset="0"/>
                <a:ea typeface="微软雅黑" panose="020B0503020204020204" charset="-122"/>
              </a:rPr>
              <a:t>，并受它</a:t>
            </a:r>
            <a:r>
              <a:rPr lang="zh-CN" altLang="en-US" sz="2000" b="1" dirty="0">
                <a:solidFill>
                  <a:srgbClr val="0000CC"/>
                </a:solidFill>
                <a:latin typeface="Arial" panose="020B0604020202020204" pitchFamily="34" charset="0"/>
                <a:ea typeface="微软雅黑" panose="020B0503020204020204" charset="-122"/>
              </a:rPr>
              <a:t>监督</a:t>
            </a:r>
            <a:r>
              <a:rPr lang="zh-CN" altLang="en-US" sz="2000" b="1" dirty="0">
                <a:solidFill>
                  <a:srgbClr val="FF0000"/>
                </a:solidFill>
                <a:latin typeface="Arial" panose="020B0604020202020204" pitchFamily="34" charset="0"/>
                <a:ea typeface="微软雅黑" panose="020B0503020204020204" charset="-122"/>
              </a:rPr>
              <a:t>。</a:t>
            </a:r>
          </a:p>
        </p:txBody>
      </p:sp>
      <p:sp>
        <p:nvSpPr>
          <p:cNvPr id="10266" name="Text Box 26"/>
          <p:cNvSpPr txBox="1"/>
          <p:nvPr/>
        </p:nvSpPr>
        <p:spPr>
          <a:xfrm>
            <a:off x="5310188" y="1751013"/>
            <a:ext cx="2681287" cy="368300"/>
          </a:xfrm>
          <a:prstGeom prst="rect">
            <a:avLst/>
          </a:prstGeom>
          <a:noFill/>
          <a:ln w="9525">
            <a:noFill/>
          </a:ln>
        </p:spPr>
        <p:txBody>
          <a:bodyPr wrap="square" anchor="t">
            <a:spAutoFit/>
          </a:bodyPr>
          <a:lstStyle/>
          <a:p>
            <a:r>
              <a:rPr lang="zh-CN" altLang="en-US" b="1" dirty="0">
                <a:latin typeface="Times New Roman" panose="02020603050405020304" pitchFamily="18" charset="0"/>
                <a:ea typeface="微软雅黑" panose="020B0503020204020204" charset="-122"/>
                <a:sym typeface="Times New Roman" panose="02020603050405020304" pitchFamily="18" charset="0"/>
              </a:rPr>
              <a:t>地方各级国家权力机关</a:t>
            </a:r>
            <a:endParaRPr lang="zh-CN" altLang="en-US" dirty="0">
              <a:latin typeface="Arial" panose="020B0604020202020204" pitchFamily="34" charset="0"/>
              <a:ea typeface="宋体" panose="02010600030101010101" pitchFamily="2" charset="-122"/>
            </a:endParaRPr>
          </a:p>
        </p:txBody>
      </p:sp>
      <p:sp>
        <p:nvSpPr>
          <p:cNvPr id="10267" name="Text Box 27"/>
          <p:cNvSpPr txBox="1"/>
          <p:nvPr/>
        </p:nvSpPr>
        <p:spPr>
          <a:xfrm>
            <a:off x="5041900" y="3825875"/>
            <a:ext cx="2779713" cy="1014413"/>
          </a:xfrm>
          <a:prstGeom prst="rect">
            <a:avLst/>
          </a:prstGeom>
          <a:noFill/>
          <a:ln w="9525">
            <a:noFill/>
          </a:ln>
        </p:spPr>
        <p:txBody>
          <a:bodyPr wrap="square" anchor="t">
            <a:spAutoFit/>
          </a:bodyPr>
          <a:lstStyle/>
          <a:p>
            <a:r>
              <a:rPr lang="zh-CN" altLang="en-US" sz="2000" b="1" dirty="0">
                <a:latin typeface="Times New Roman" panose="02020603050405020304" pitchFamily="18" charset="0"/>
                <a:ea typeface="微软雅黑" panose="020B0503020204020204" charset="-122"/>
                <a:sym typeface="Times New Roman" panose="02020603050405020304" pitchFamily="18" charset="0"/>
              </a:rPr>
              <a:t>本行政区域内的一切重大问题，由它讨论决定，并由它监督实施</a:t>
            </a:r>
            <a:r>
              <a:rPr lang="en-US" altLang="zh-CN" sz="2000" b="1" dirty="0">
                <a:latin typeface="Times New Roman" panose="02020603050405020304" pitchFamily="18" charset="0"/>
                <a:ea typeface="微软雅黑" panose="020B0503020204020204" charset="-122"/>
                <a:sym typeface="Times New Roman" panose="02020603050405020304" pitchFamily="18" charset="0"/>
              </a:rPr>
              <a:t>.</a:t>
            </a:r>
          </a:p>
        </p:txBody>
      </p:sp>
      <p:sp>
        <p:nvSpPr>
          <p:cNvPr id="12" name="TextBox 11"/>
          <p:cNvSpPr txBox="1"/>
          <p:nvPr/>
        </p:nvSpPr>
        <p:spPr>
          <a:xfrm>
            <a:off x="1679575" y="2255838"/>
            <a:ext cx="3028950" cy="1568450"/>
          </a:xfrm>
          <a:prstGeom prst="rect">
            <a:avLst/>
          </a:prstGeom>
          <a:noFill/>
          <a:ln w="9525">
            <a:noFill/>
          </a:ln>
        </p:spPr>
        <p:txBody>
          <a:bodyPr anchor="t">
            <a:spAutoFit/>
          </a:bodyPr>
          <a:lstStyle/>
          <a:p>
            <a:pPr defTabSz="0" eaLnBrk="0" hangingPunct="0">
              <a:lnSpc>
                <a:spcPct val="120000"/>
              </a:lnSpc>
              <a:buClr>
                <a:schemeClr val="accent1"/>
              </a:buClr>
              <a:tabLst>
                <a:tab pos="4000500" algn="l"/>
              </a:tabLst>
            </a:pPr>
            <a:r>
              <a:rPr lang="zh-CN" altLang="zh-CN" sz="2000" b="1" dirty="0">
                <a:latin typeface="Times New Roman" panose="02020603050405020304" pitchFamily="18" charset="0"/>
                <a:ea typeface="微软雅黑" panose="020B0503020204020204" charset="-122"/>
                <a:sym typeface="Times New Roman" panose="02020603050405020304" pitchFamily="18" charset="0"/>
              </a:rPr>
              <a:t>全国人大常务委员会</a:t>
            </a:r>
            <a:r>
              <a:rPr lang="zh-CN" altLang="en-US" sz="2000" b="1" dirty="0">
                <a:latin typeface="Times New Roman" panose="02020603050405020304" pitchFamily="18" charset="0"/>
                <a:ea typeface="微软雅黑" panose="020B0503020204020204" charset="-122"/>
                <a:sym typeface="Times New Roman" panose="02020603050405020304" pitchFamily="18" charset="0"/>
              </a:rPr>
              <a:t>（</a:t>
            </a:r>
            <a:r>
              <a:rPr lang="zh-CN" altLang="zh-CN" sz="2000" b="1" dirty="0">
                <a:latin typeface="Times New Roman" panose="02020603050405020304" pitchFamily="18" charset="0"/>
                <a:ea typeface="微软雅黑" panose="020B0503020204020204" charset="-122"/>
                <a:sym typeface="Times New Roman" panose="02020603050405020304" pitchFamily="18" charset="0"/>
              </a:rPr>
              <a:t>在全国人民代表大会</a:t>
            </a:r>
            <a:r>
              <a:rPr lang="zh-CN" altLang="zh-CN" sz="2000" b="1" dirty="0">
                <a:solidFill>
                  <a:srgbClr val="FF0000"/>
                </a:solidFill>
                <a:latin typeface="Times New Roman" panose="02020603050405020304" pitchFamily="18" charset="0"/>
                <a:ea typeface="微软雅黑" panose="020B0503020204020204" charset="-122"/>
                <a:sym typeface="Times New Roman" panose="02020603050405020304" pitchFamily="18" charset="0"/>
              </a:rPr>
              <a:t>闭会期间</a:t>
            </a:r>
            <a:r>
              <a:rPr lang="zh-CN" altLang="zh-CN" sz="2000" b="1" dirty="0">
                <a:latin typeface="Times New Roman" panose="02020603050405020304" pitchFamily="18" charset="0"/>
                <a:ea typeface="微软雅黑" panose="020B0503020204020204" charset="-122"/>
                <a:sym typeface="Times New Roman" panose="02020603050405020304" pitchFamily="18" charset="0"/>
              </a:rPr>
              <a:t>，全国人大的</a:t>
            </a:r>
            <a:r>
              <a:rPr lang="zh-CN" altLang="zh-CN" sz="2000" b="1" dirty="0">
                <a:solidFill>
                  <a:srgbClr val="FF0000"/>
                </a:solidFill>
                <a:latin typeface="Times New Roman" panose="02020603050405020304" pitchFamily="18" charset="0"/>
                <a:ea typeface="微软雅黑" panose="020B0503020204020204" charset="-122"/>
                <a:sym typeface="Times New Roman" panose="02020603050405020304" pitchFamily="18" charset="0"/>
              </a:rPr>
              <a:t>部分职权</a:t>
            </a:r>
            <a:r>
              <a:rPr lang="zh-CN" altLang="zh-CN" sz="2000" b="1" dirty="0">
                <a:latin typeface="Times New Roman" panose="02020603050405020304" pitchFamily="18" charset="0"/>
                <a:ea typeface="微软雅黑" panose="020B0503020204020204" charset="-122"/>
                <a:sym typeface="Times New Roman" panose="02020603050405020304" pitchFamily="18" charset="0"/>
              </a:rPr>
              <a:t>由全国人大常委会行使</a:t>
            </a:r>
            <a:r>
              <a:rPr lang="zh-CN" altLang="en-US" sz="2000" b="1" dirty="0">
                <a:latin typeface="Times New Roman" panose="02020603050405020304" pitchFamily="18" charset="0"/>
                <a:ea typeface="微软雅黑" panose="020B0503020204020204" charset="-122"/>
                <a:sym typeface="Times New Roman" panose="02020603050405020304" pitchFamily="18" charset="0"/>
              </a:rPr>
              <a:t>）</a:t>
            </a:r>
            <a:endParaRPr lang="zh-CN" altLang="zh-CN" sz="2000" b="1" dirty="0">
              <a:latin typeface="Times New Roman" panose="02020603050405020304" pitchFamily="18" charset="0"/>
              <a:ea typeface="微软雅黑" panose="020B0503020204020204" charset="-122"/>
              <a:sym typeface="Times New Roman" panose="02020603050405020304" pitchFamily="18" charset="0"/>
            </a:endParaRPr>
          </a:p>
        </p:txBody>
      </p:sp>
      <p:sp>
        <p:nvSpPr>
          <p:cNvPr id="13" name="TextBox 12"/>
          <p:cNvSpPr txBox="1"/>
          <p:nvPr/>
        </p:nvSpPr>
        <p:spPr>
          <a:xfrm>
            <a:off x="4954588" y="2149475"/>
            <a:ext cx="2954337" cy="1568450"/>
          </a:xfrm>
          <a:prstGeom prst="rect">
            <a:avLst/>
          </a:prstGeom>
          <a:solidFill>
            <a:srgbClr val="FFFF00"/>
          </a:solidFill>
          <a:ln w="9525">
            <a:noFill/>
          </a:ln>
        </p:spPr>
        <p:txBody>
          <a:bodyPr wrap="square" anchor="t">
            <a:spAutoFit/>
          </a:bodyPr>
          <a:lstStyle/>
          <a:p>
            <a:pPr defTabSz="0" eaLnBrk="0" hangingPunct="0">
              <a:lnSpc>
                <a:spcPct val="120000"/>
              </a:lnSpc>
              <a:buClr>
                <a:schemeClr val="accent1"/>
              </a:buClr>
              <a:tabLst>
                <a:tab pos="4000500" algn="l"/>
              </a:tabLst>
            </a:pPr>
            <a:r>
              <a:rPr lang="zh-CN" altLang="zh-CN" sz="2000" b="1" dirty="0">
                <a:solidFill>
                  <a:srgbClr val="FF0000"/>
                </a:solidFill>
                <a:latin typeface="Times New Roman" panose="02020603050405020304" pitchFamily="18" charset="0"/>
                <a:ea typeface="微软雅黑" panose="020B0503020204020204" charset="-122"/>
                <a:sym typeface="Times New Roman" panose="02020603050405020304" pitchFamily="18" charset="0"/>
              </a:rPr>
              <a:t>县级及县级以上人民代表大会设常务委员会</a:t>
            </a:r>
            <a:r>
              <a:rPr lang="zh-CN" altLang="en-US" sz="2000" b="1" dirty="0">
                <a:latin typeface="Times New Roman" panose="02020603050405020304" pitchFamily="18" charset="0"/>
                <a:ea typeface="微软雅黑" panose="020B0503020204020204" charset="-122"/>
                <a:sym typeface="Times New Roman" panose="02020603050405020304" pitchFamily="18" charset="0"/>
              </a:rPr>
              <a:t>；</a:t>
            </a:r>
            <a:r>
              <a:rPr lang="zh-CN" altLang="zh-CN" sz="2000" b="1" u="sng" dirty="0">
                <a:solidFill>
                  <a:srgbClr val="0000CC"/>
                </a:solidFill>
                <a:latin typeface="Times New Roman" panose="02020603050405020304" pitchFamily="18" charset="0"/>
                <a:ea typeface="微软雅黑" panose="020B0503020204020204" charset="-122"/>
                <a:sym typeface="Times New Roman" panose="02020603050405020304" pitchFamily="18" charset="0"/>
              </a:rPr>
              <a:t>乡级人大不设常委会</a:t>
            </a:r>
            <a:r>
              <a:rPr lang="zh-CN" altLang="en-US" sz="2000" b="1" u="sng" dirty="0">
                <a:latin typeface="Times New Roman" panose="02020603050405020304" pitchFamily="18" charset="0"/>
                <a:ea typeface="微软雅黑" panose="020B0503020204020204" charset="-122"/>
                <a:sym typeface="Times New Roman" panose="02020603050405020304" pitchFamily="18" charset="0"/>
              </a:rPr>
              <a:t>（设人大主席团）</a:t>
            </a:r>
            <a:endParaRPr lang="zh-CN" altLang="zh-CN" sz="2000" b="1" u="sng" dirty="0">
              <a:latin typeface="Times New Roman" panose="02020603050405020304" pitchFamily="18" charset="0"/>
              <a:ea typeface="微软雅黑" panose="020B0503020204020204" charset="-122"/>
              <a:sym typeface="Times New Roman" panose="02020603050405020304" pitchFamily="18" charset="0"/>
            </a:endParaRPr>
          </a:p>
        </p:txBody>
      </p:sp>
      <p:graphicFrame>
        <p:nvGraphicFramePr>
          <p:cNvPr id="11269" name="Group 5"/>
          <p:cNvGraphicFramePr>
            <a:graphicFrameLocks noGrp="1"/>
          </p:cNvGraphicFramePr>
          <p:nvPr/>
        </p:nvGraphicFramePr>
        <p:xfrm>
          <a:off x="661988" y="4856163"/>
          <a:ext cx="7328535" cy="775970"/>
        </p:xfrm>
        <a:graphic>
          <a:graphicData uri="http://schemas.openxmlformats.org/drawingml/2006/table">
            <a:tbl>
              <a:tblPr/>
              <a:tblGrid>
                <a:gridCol w="805180">
                  <a:extLst>
                    <a:ext uri="{9D8B030D-6E8A-4147-A177-3AD203B41FA5}">
                      <a16:colId xmlns:a16="http://schemas.microsoft.com/office/drawing/2014/main" val="20000"/>
                    </a:ext>
                  </a:extLst>
                </a:gridCol>
                <a:gridCol w="3460750">
                  <a:extLst>
                    <a:ext uri="{9D8B030D-6E8A-4147-A177-3AD203B41FA5}">
                      <a16:colId xmlns:a16="http://schemas.microsoft.com/office/drawing/2014/main" val="20001"/>
                    </a:ext>
                  </a:extLst>
                </a:gridCol>
                <a:gridCol w="3062605">
                  <a:extLst>
                    <a:ext uri="{9D8B030D-6E8A-4147-A177-3AD203B41FA5}">
                      <a16:colId xmlns:a16="http://schemas.microsoft.com/office/drawing/2014/main" val="20002"/>
                    </a:ext>
                  </a:extLst>
                </a:gridCol>
              </a:tblGrid>
              <a:tr h="775970">
                <a:tc>
                  <a:txBody>
                    <a:bodyPr/>
                    <a:lstStyle/>
                    <a:p>
                      <a:pPr marL="0" marR="0" lvl="0" indent="0" algn="ctr" defTabSz="914400" rtl="0" eaLnBrk="0" fontAlgn="base" latinLnBrk="0" hangingPunct="0">
                        <a:lnSpc>
                          <a:spcPct val="140000"/>
                        </a:lnSpc>
                        <a:spcBef>
                          <a:spcPct val="0"/>
                        </a:spcBef>
                        <a:spcAft>
                          <a:spcPct val="0"/>
                        </a:spcAft>
                        <a:buClr>
                          <a:schemeClr val="accent1"/>
                        </a:buClr>
                        <a:buSzTx/>
                        <a:buFont typeface="Wingdings" panose="05000000000000000000" pitchFamily="2" charset="2"/>
                        <a:buNone/>
                        <a:tabLst>
                          <a:tab pos="4000500" algn="l"/>
                        </a:tabLst>
                      </a:pPr>
                      <a:r>
                        <a:rPr kumimoji="0" lang="zh-CN" sz="2100" b="1" i="0" u="none" strike="noStrike" cap="none" normalizeH="0" baseline="0" dirty="0">
                          <a:ln>
                            <a:noFill/>
                          </a:ln>
                          <a:solidFill>
                            <a:schemeClr val="tx1"/>
                          </a:solidFill>
                          <a:effectLst/>
                          <a:latin typeface="Times New Roman" panose="02020603050405020304" pitchFamily="18" charset="0"/>
                          <a:ea typeface="微软雅黑" panose="020B0503020204020204" charset="-122"/>
                          <a:sym typeface="Times New Roman" panose="02020603050405020304" pitchFamily="18" charset="0"/>
                        </a:rPr>
                        <a:t>职权</a:t>
                      </a:r>
                    </a:p>
                  </a:txBody>
                  <a:tcPr marL="68580" marR="68580" marT="34290" marB="3429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40000"/>
                        </a:lnSpc>
                        <a:spcBef>
                          <a:spcPct val="0"/>
                        </a:spcBef>
                        <a:spcAft>
                          <a:spcPct val="0"/>
                        </a:spcAft>
                        <a:buClr>
                          <a:schemeClr val="accent1"/>
                        </a:buClr>
                        <a:buSzTx/>
                        <a:buFont typeface="Wingdings" panose="05000000000000000000" pitchFamily="2" charset="2"/>
                        <a:buNone/>
                        <a:tabLst>
                          <a:tab pos="4000500" algn="l"/>
                        </a:tabLst>
                      </a:pPr>
                      <a:endParaRPr kumimoji="0" lang="zh-CN" altLang="zh-CN" sz="2100" b="1" i="0" u="none" strike="noStrike" cap="none" normalizeH="0" baseline="0" dirty="0">
                        <a:ln>
                          <a:noFill/>
                        </a:ln>
                        <a:solidFill>
                          <a:schemeClr val="tx1"/>
                        </a:solidFill>
                        <a:effectLst/>
                        <a:latin typeface="微软雅黑" panose="020B0503020204020204" charset="-122"/>
                        <a:ea typeface="微软雅黑" panose="020B0503020204020204" charset="-122"/>
                        <a:sym typeface="Times New Roman" panose="02020603050405020304" pitchFamily="18" charset="0"/>
                      </a:endParaRPr>
                    </a:p>
                  </a:txBody>
                  <a:tcPr marL="68580" marR="68580" marT="34290" marB="3429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40000"/>
                        </a:lnSpc>
                        <a:spcBef>
                          <a:spcPct val="0"/>
                        </a:spcBef>
                        <a:spcAft>
                          <a:spcPct val="0"/>
                        </a:spcAft>
                        <a:buClr>
                          <a:schemeClr val="accent1"/>
                        </a:buClr>
                        <a:buSzTx/>
                        <a:buFont typeface="Wingdings" panose="05000000000000000000" pitchFamily="2" charset="2"/>
                        <a:buNone/>
                        <a:tabLst>
                          <a:tab pos="4000500" algn="l"/>
                        </a:tabLst>
                      </a:pPr>
                      <a:endParaRPr kumimoji="0" lang="zh-CN" altLang="zh-CN" sz="2100" b="1" i="0" u="none" strike="noStrike" cap="none" normalizeH="0" baseline="0" dirty="0">
                        <a:ln>
                          <a:noFill/>
                        </a:ln>
                        <a:solidFill>
                          <a:schemeClr val="tx1"/>
                        </a:solidFill>
                        <a:effectLst/>
                        <a:latin typeface="Times New Roman" panose="02020603050405020304" pitchFamily="18" charset="0"/>
                        <a:ea typeface="微软雅黑" panose="020B0503020204020204" charset="-122"/>
                        <a:sym typeface="Times New Roman" panose="02020603050405020304" pitchFamily="18" charset="0"/>
                      </a:endParaRPr>
                    </a:p>
                  </a:txBody>
                  <a:tcPr marL="68580" marR="68580" marT="34290" marB="3429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
        <p:nvSpPr>
          <p:cNvPr id="11288" name="Text Box 24"/>
          <p:cNvSpPr txBox="1"/>
          <p:nvPr/>
        </p:nvSpPr>
        <p:spPr>
          <a:xfrm>
            <a:off x="1770063" y="4894263"/>
            <a:ext cx="3227387" cy="738187"/>
          </a:xfrm>
          <a:prstGeom prst="rect">
            <a:avLst/>
          </a:prstGeom>
          <a:noFill/>
          <a:ln w="9525">
            <a:noFill/>
          </a:ln>
        </p:spPr>
        <p:txBody>
          <a:bodyPr anchor="t">
            <a:spAutoFit/>
          </a:bodyPr>
          <a:lstStyle/>
          <a:p>
            <a:r>
              <a:rPr lang="zh-CN" altLang="en-US" sz="2100" b="1" dirty="0">
                <a:solidFill>
                  <a:srgbClr val="FF0000"/>
                </a:solidFill>
                <a:latin typeface="Arial" panose="020B0604020202020204" pitchFamily="34" charset="0"/>
                <a:ea typeface="微软雅黑" panose="020B0503020204020204" charset="-122"/>
                <a:sym typeface="Wingdings" panose="05000000000000000000" pitchFamily="2" charset="2"/>
              </a:rPr>
              <a:t>最高</a:t>
            </a:r>
            <a:r>
              <a:rPr lang="zh-CN" altLang="en-US" sz="2100" b="1" dirty="0">
                <a:latin typeface="Arial" panose="020B0604020202020204" pitchFamily="34" charset="0"/>
                <a:ea typeface="微软雅黑" panose="020B0503020204020204" charset="-122"/>
                <a:sym typeface="Wingdings" panose="05000000000000000000" pitchFamily="2" charset="2"/>
              </a:rPr>
              <a:t>立法权、</a:t>
            </a:r>
            <a:r>
              <a:rPr lang="zh-CN" altLang="en-US" sz="2100" b="1" dirty="0">
                <a:solidFill>
                  <a:srgbClr val="FF0000"/>
                </a:solidFill>
                <a:latin typeface="Arial" panose="020B0604020202020204" pitchFamily="34" charset="0"/>
                <a:ea typeface="微软雅黑" panose="020B0503020204020204" charset="-122"/>
                <a:sym typeface="Wingdings" panose="05000000000000000000" pitchFamily="2" charset="2"/>
              </a:rPr>
              <a:t>最高</a:t>
            </a:r>
            <a:r>
              <a:rPr lang="zh-CN" altLang="en-US" sz="2100" b="1" dirty="0">
                <a:latin typeface="Arial" panose="020B0604020202020204" pitchFamily="34" charset="0"/>
                <a:ea typeface="微软雅黑" panose="020B0503020204020204" charset="-122"/>
                <a:sym typeface="Wingdings" panose="05000000000000000000" pitchFamily="2" charset="2"/>
              </a:rPr>
              <a:t>决定权、</a:t>
            </a:r>
            <a:r>
              <a:rPr lang="zh-CN" altLang="en-US" sz="2100" b="1" dirty="0">
                <a:solidFill>
                  <a:srgbClr val="FF0000"/>
                </a:solidFill>
                <a:latin typeface="Arial" panose="020B0604020202020204" pitchFamily="34" charset="0"/>
                <a:ea typeface="微软雅黑" panose="020B0503020204020204" charset="-122"/>
                <a:sym typeface="Wingdings" panose="05000000000000000000" pitchFamily="2" charset="2"/>
              </a:rPr>
              <a:t>最高</a:t>
            </a:r>
            <a:r>
              <a:rPr lang="zh-CN" altLang="en-US" sz="2100" b="1" dirty="0">
                <a:latin typeface="Arial" panose="020B0604020202020204" pitchFamily="34" charset="0"/>
                <a:ea typeface="微软雅黑" panose="020B0503020204020204" charset="-122"/>
                <a:sym typeface="Wingdings" panose="05000000000000000000" pitchFamily="2" charset="2"/>
              </a:rPr>
              <a:t>任免权、</a:t>
            </a:r>
            <a:r>
              <a:rPr lang="zh-CN" altLang="en-US" sz="2100" b="1" dirty="0">
                <a:solidFill>
                  <a:srgbClr val="FF0000"/>
                </a:solidFill>
                <a:latin typeface="Arial" panose="020B0604020202020204" pitchFamily="34" charset="0"/>
                <a:ea typeface="微软雅黑" panose="020B0503020204020204" charset="-122"/>
                <a:sym typeface="Wingdings" panose="05000000000000000000" pitchFamily="2" charset="2"/>
              </a:rPr>
              <a:t>最高</a:t>
            </a:r>
            <a:r>
              <a:rPr lang="zh-CN" altLang="en-US" sz="2100" b="1" dirty="0">
                <a:latin typeface="Arial" panose="020B0604020202020204" pitchFamily="34" charset="0"/>
                <a:ea typeface="微软雅黑" panose="020B0503020204020204" charset="-122"/>
                <a:sym typeface="Wingdings" panose="05000000000000000000" pitchFamily="2" charset="2"/>
              </a:rPr>
              <a:t>监督权</a:t>
            </a:r>
          </a:p>
        </p:txBody>
      </p:sp>
      <p:sp>
        <p:nvSpPr>
          <p:cNvPr id="11290" name="Text Box 26"/>
          <p:cNvSpPr txBox="1"/>
          <p:nvPr/>
        </p:nvSpPr>
        <p:spPr>
          <a:xfrm>
            <a:off x="5314950" y="4894263"/>
            <a:ext cx="2643188" cy="738187"/>
          </a:xfrm>
          <a:prstGeom prst="rect">
            <a:avLst/>
          </a:prstGeom>
          <a:noFill/>
          <a:ln w="9525">
            <a:noFill/>
          </a:ln>
        </p:spPr>
        <p:txBody>
          <a:bodyPr anchor="t">
            <a:spAutoFit/>
          </a:bodyPr>
          <a:lstStyle/>
          <a:p>
            <a:r>
              <a:rPr lang="zh-CN" altLang="en-US" sz="2100" b="1" dirty="0">
                <a:latin typeface="Arial" panose="020B0604020202020204" pitchFamily="34" charset="0"/>
                <a:ea typeface="微软雅黑" panose="020B0503020204020204" charset="-122"/>
                <a:sym typeface="Wingdings" panose="05000000000000000000" pitchFamily="2" charset="2"/>
              </a:rPr>
              <a:t>立法权、决定权、</a:t>
            </a:r>
          </a:p>
          <a:p>
            <a:r>
              <a:rPr lang="zh-CN" altLang="en-US" sz="2100" b="1" dirty="0">
                <a:latin typeface="Arial" panose="020B0604020202020204" pitchFamily="34" charset="0"/>
                <a:ea typeface="微软雅黑" panose="020B0503020204020204" charset="-122"/>
                <a:sym typeface="Wingdings" panose="05000000000000000000" pitchFamily="2" charset="2"/>
              </a:rPr>
              <a:t>任免权、监督权</a:t>
            </a:r>
          </a:p>
        </p:txBody>
      </p:sp>
      <p:sp>
        <p:nvSpPr>
          <p:cNvPr id="4" name="椭圆 3"/>
          <p:cNvSpPr/>
          <p:nvPr/>
        </p:nvSpPr>
        <p:spPr>
          <a:xfrm>
            <a:off x="290830" y="297179"/>
            <a:ext cx="1245235" cy="589915"/>
          </a:xfrm>
          <a:prstGeom prst="ellipse">
            <a:avLst/>
          </a:prstGeom>
          <a:solidFill>
            <a:srgbClr val="FFC000"/>
          </a:solidFill>
        </p:spPr>
        <p:style>
          <a:lnRef idx="2">
            <a:schemeClr val="accent6"/>
          </a:lnRef>
          <a:fillRef idx="1">
            <a:schemeClr val="lt1"/>
          </a:fillRef>
          <a:effectRef idx="0">
            <a:schemeClr val="accent6"/>
          </a:effectRef>
          <a:fontRef idx="minor">
            <a:schemeClr val="dk1"/>
          </a:fontRef>
        </p:style>
        <p:txBody>
          <a:bodyPr rtlCol="0" anchor="ctr">
            <a:scene3d>
              <a:camera prst="orthographicFront"/>
              <a:lightRig rig="threePt" dir="t"/>
            </a:scene3d>
          </a:bodyPr>
          <a:lstStyle/>
          <a:p>
            <a:pPr algn="ctr" fontAlgn="base"/>
            <a:r>
              <a:rPr lang="zh-CN" altLang="en-US" sz="2400" b="1" strike="noStrike" kern="0" noProof="0" dirty="0">
                <a:ln>
                  <a:noFill/>
                </a:ln>
                <a:solidFill>
                  <a:srgbClr val="C00000"/>
                </a:solidFill>
                <a:effectLst/>
                <a:uLnTx/>
                <a:uFillTx/>
                <a:latin typeface="微软雅黑" panose="020B0503020204020204" charset="-122"/>
                <a:ea typeface="微软雅黑" panose="020B0503020204020204" charset="-122"/>
                <a:cs typeface="微软雅黑" panose="020B0503020204020204" charset="-122"/>
                <a:sym typeface="+mn-ea"/>
              </a:rPr>
              <a:t>构成</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242">
                                            <p:txEl>
                                              <p:pRg st="0" end="0"/>
                                            </p:txEl>
                                          </p:spTgt>
                                        </p:tgtEl>
                                        <p:attrNameLst>
                                          <p:attrName>style.visibility</p:attrName>
                                        </p:attrNameLst>
                                      </p:cBhvr>
                                      <p:to>
                                        <p:strVal val="visible"/>
                                      </p:to>
                                    </p:set>
                                    <p:animEffect transition="in" filter="blinds(horizontal)">
                                      <p:cBhvr>
                                        <p:cTn id="7" dur="500"/>
                                        <p:tgtEl>
                                          <p:spTgt spid="1024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0245"/>
                                        </p:tgtEl>
                                        <p:attrNameLst>
                                          <p:attrName>style.visibility</p:attrName>
                                        </p:attrNameLst>
                                      </p:cBhvr>
                                      <p:to>
                                        <p:strVal val="visible"/>
                                      </p:to>
                                    </p:set>
                                    <p:animEffect transition="in" filter="blinds(horizontal)">
                                      <p:cBhvr>
                                        <p:cTn id="12" dur="500"/>
                                        <p:tgtEl>
                                          <p:spTgt spid="10245"/>
                                        </p:tgtEl>
                                      </p:cBhvr>
                                    </p:animEffect>
                                  </p:childTnLst>
                                </p:cTn>
                              </p:par>
                              <p:par>
                                <p:cTn id="13" presetID="3" presetClass="entr" presetSubtype="10" fill="hold" nodeType="withEffect">
                                  <p:stCondLst>
                                    <p:cond delay="0"/>
                                  </p:stCondLst>
                                  <p:childTnLst>
                                    <p:set>
                                      <p:cBhvr>
                                        <p:cTn id="14" dur="1" fill="hold">
                                          <p:stCondLst>
                                            <p:cond delay="0"/>
                                          </p:stCondLst>
                                        </p:cTn>
                                        <p:tgtEl>
                                          <p:spTgt spid="11269"/>
                                        </p:tgtEl>
                                        <p:attrNameLst>
                                          <p:attrName>style.visibility</p:attrName>
                                        </p:attrNameLst>
                                      </p:cBhvr>
                                      <p:to>
                                        <p:strVal val="visible"/>
                                      </p:to>
                                    </p:set>
                                    <p:animEffect transition="in" filter="blinds(horizontal)">
                                      <p:cBhvr>
                                        <p:cTn id="15" dur="500"/>
                                        <p:tgtEl>
                                          <p:spTgt spid="11269"/>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10264"/>
                                        </p:tgtEl>
                                        <p:attrNameLst>
                                          <p:attrName>style.visibility</p:attrName>
                                        </p:attrNameLst>
                                      </p:cBhvr>
                                      <p:to>
                                        <p:strVal val="visible"/>
                                      </p:to>
                                    </p:set>
                                    <p:animEffect transition="in" filter="blinds(horizontal)">
                                      <p:cBhvr>
                                        <p:cTn id="20" dur="500"/>
                                        <p:tgtEl>
                                          <p:spTgt spid="10264"/>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10266"/>
                                        </p:tgtEl>
                                        <p:attrNameLst>
                                          <p:attrName>style.visibility</p:attrName>
                                        </p:attrNameLst>
                                      </p:cBhvr>
                                      <p:to>
                                        <p:strVal val="visible"/>
                                      </p:to>
                                    </p:set>
                                    <p:animEffect transition="in" filter="blinds(horizontal)">
                                      <p:cBhvr>
                                        <p:cTn id="25" dur="500"/>
                                        <p:tgtEl>
                                          <p:spTgt spid="10266"/>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blinds(horizontal)">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blinds(horizontal)">
                                      <p:cBhvr>
                                        <p:cTn id="35" dur="500"/>
                                        <p:tgtEl>
                                          <p:spTgt spid="13"/>
                                        </p:tgtEl>
                                      </p:cBhvr>
                                    </p:animEffect>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10265"/>
                                        </p:tgtEl>
                                        <p:attrNameLst>
                                          <p:attrName>style.visibility</p:attrName>
                                        </p:attrNameLst>
                                      </p:cBhvr>
                                      <p:to>
                                        <p:strVal val="visible"/>
                                      </p:to>
                                    </p:set>
                                    <p:animEffect transition="in" filter="blinds(horizontal)">
                                      <p:cBhvr>
                                        <p:cTn id="40" dur="500"/>
                                        <p:tgtEl>
                                          <p:spTgt spid="10265"/>
                                        </p:tgtEl>
                                      </p:cBhvr>
                                    </p:animEffect>
                                  </p:childTnLst>
                                </p:cTn>
                              </p:par>
                            </p:childTnLst>
                          </p:cTn>
                        </p:par>
                      </p:childTnLst>
                    </p:cTn>
                  </p:par>
                  <p:par>
                    <p:cTn id="41" fill="hold">
                      <p:stCondLst>
                        <p:cond delay="indefinite"/>
                      </p:stCondLst>
                      <p:childTnLst>
                        <p:par>
                          <p:cTn id="42" fill="hold">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10267"/>
                                        </p:tgtEl>
                                        <p:attrNameLst>
                                          <p:attrName>style.visibility</p:attrName>
                                        </p:attrNameLst>
                                      </p:cBhvr>
                                      <p:to>
                                        <p:strVal val="visible"/>
                                      </p:to>
                                    </p:set>
                                    <p:animEffect transition="in" filter="blinds(horizontal)">
                                      <p:cBhvr>
                                        <p:cTn id="45" dur="500"/>
                                        <p:tgtEl>
                                          <p:spTgt spid="10267"/>
                                        </p:tgtEl>
                                      </p:cBhvr>
                                    </p:animEffect>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grpId="0" nodeType="clickEffect">
                                  <p:stCondLst>
                                    <p:cond delay="0"/>
                                  </p:stCondLst>
                                  <p:childTnLst>
                                    <p:set>
                                      <p:cBhvr>
                                        <p:cTn id="49" dur="1" fill="hold">
                                          <p:stCondLst>
                                            <p:cond delay="0"/>
                                          </p:stCondLst>
                                        </p:cTn>
                                        <p:tgtEl>
                                          <p:spTgt spid="11288"/>
                                        </p:tgtEl>
                                        <p:attrNameLst>
                                          <p:attrName>style.visibility</p:attrName>
                                        </p:attrNameLst>
                                      </p:cBhvr>
                                      <p:to>
                                        <p:strVal val="visible"/>
                                      </p:to>
                                    </p:set>
                                    <p:animEffect transition="in" filter="blinds(horizontal)">
                                      <p:cBhvr>
                                        <p:cTn id="50" dur="500"/>
                                        <p:tgtEl>
                                          <p:spTgt spid="11288"/>
                                        </p:tgtEl>
                                      </p:cBhvr>
                                    </p:animEffect>
                                  </p:childTnLst>
                                </p:cTn>
                              </p:par>
                            </p:childTnLst>
                          </p:cTn>
                        </p:par>
                      </p:childTnLst>
                    </p:cTn>
                  </p:par>
                  <p:par>
                    <p:cTn id="51" fill="hold">
                      <p:stCondLst>
                        <p:cond delay="indefinite"/>
                      </p:stCondLst>
                      <p:childTnLst>
                        <p:par>
                          <p:cTn id="52" fill="hold">
                            <p:stCondLst>
                              <p:cond delay="0"/>
                            </p:stCondLst>
                            <p:childTnLst>
                              <p:par>
                                <p:cTn id="53" presetID="3" presetClass="entr" presetSubtype="10" fill="hold" nodeType="clickEffect">
                                  <p:stCondLst>
                                    <p:cond delay="0"/>
                                  </p:stCondLst>
                                  <p:childTnLst>
                                    <p:set>
                                      <p:cBhvr>
                                        <p:cTn id="54" dur="1" fill="hold">
                                          <p:stCondLst>
                                            <p:cond delay="0"/>
                                          </p:stCondLst>
                                        </p:cTn>
                                        <p:tgtEl>
                                          <p:spTgt spid="11290"/>
                                        </p:tgtEl>
                                        <p:attrNameLst>
                                          <p:attrName>style.visibility</p:attrName>
                                        </p:attrNameLst>
                                      </p:cBhvr>
                                      <p:to>
                                        <p:strVal val="visible"/>
                                      </p:to>
                                    </p:set>
                                    <p:animEffect transition="in" filter="blinds(horizontal)">
                                      <p:cBhvr>
                                        <p:cTn id="55" dur="500"/>
                                        <p:tgtEl>
                                          <p:spTgt spid="112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build="p"/>
      <p:bldP spid="10264" grpId="0" bldLvl="0"/>
      <p:bldP spid="10265" grpId="0" bldLvl="0"/>
      <p:bldP spid="10266" grpId="0" bldLvl="0"/>
      <p:bldP spid="10267" grpId="0" bldLvl="0"/>
      <p:bldP spid="12" grpId="0"/>
      <p:bldP spid="13" grpId="0" bldLvl="0" animBg="1"/>
      <p:bldP spid="11288" grpId="0" bldLvl="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72" name="表格 32771"/>
          <p:cNvGraphicFramePr/>
          <p:nvPr/>
        </p:nvGraphicFramePr>
        <p:xfrm>
          <a:off x="855663" y="1565275"/>
          <a:ext cx="7651115" cy="2919540"/>
        </p:xfrm>
        <a:graphic>
          <a:graphicData uri="http://schemas.openxmlformats.org/drawingml/2006/table">
            <a:tbl>
              <a:tblPr/>
              <a:tblGrid>
                <a:gridCol w="1151890">
                  <a:extLst>
                    <a:ext uri="{9D8B030D-6E8A-4147-A177-3AD203B41FA5}">
                      <a16:colId xmlns:a16="http://schemas.microsoft.com/office/drawing/2014/main" val="20000"/>
                    </a:ext>
                  </a:extLst>
                </a:gridCol>
                <a:gridCol w="6499225">
                  <a:extLst>
                    <a:ext uri="{9D8B030D-6E8A-4147-A177-3AD203B41FA5}">
                      <a16:colId xmlns:a16="http://schemas.microsoft.com/office/drawing/2014/main" val="20001"/>
                    </a:ext>
                  </a:extLst>
                </a:gridCol>
              </a:tblGrid>
              <a:tr h="753745">
                <a:tc>
                  <a:txBody>
                    <a:bodyPr/>
                    <a:lstStyle>
                      <a:lvl1pPr marL="455930" lvl="0" indent="-455930" algn="l" defTabSz="1217295" rtl="0" fontAlgn="base">
                        <a:spcBef>
                          <a:spcPct val="20000"/>
                        </a:spcBef>
                        <a:spcAft>
                          <a:spcPct val="0"/>
                        </a:spcAft>
                        <a:buFont typeface="Arial" panose="020B0604020202020204" pitchFamily="34" charset="0"/>
                        <a:buChar char="•"/>
                        <a:defRPr sz="3900" kern="1200">
                          <a:solidFill>
                            <a:schemeClr val="tx1"/>
                          </a:solidFill>
                          <a:latin typeface="+mn-lt"/>
                          <a:ea typeface="+mn-ea"/>
                          <a:cs typeface="+mn-cs"/>
                        </a:defRPr>
                      </a:lvl1pPr>
                      <a:lvl2pPr marL="989330" lvl="1" indent="-379730" algn="l" defTabSz="1217295" rtl="0" fontAlgn="base">
                        <a:spcBef>
                          <a:spcPct val="20000"/>
                        </a:spcBef>
                        <a:spcAft>
                          <a:spcPct val="0"/>
                        </a:spcAft>
                        <a:buFont typeface="Arial" panose="020B0604020202020204" pitchFamily="34" charset="0"/>
                        <a:buChar char="–"/>
                        <a:defRPr sz="3300" kern="1200">
                          <a:solidFill>
                            <a:schemeClr val="tx1"/>
                          </a:solidFill>
                          <a:latin typeface="+mn-lt"/>
                          <a:ea typeface="+mn-ea"/>
                          <a:cs typeface="+mn-cs"/>
                        </a:defRPr>
                      </a:lvl2pPr>
                      <a:lvl3pPr marL="1522730" lvl="2" indent="-303530" algn="l" defTabSz="1217295"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3pPr>
                      <a:lvl4pPr marL="2132330" lvl="3"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4pPr>
                      <a:lvl5pPr marL="2741930" lvl="4"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5pPr>
                    </a:lstStyle>
                    <a:p>
                      <a:pPr marL="0" lvl="0" indent="0" algn="ctr" defTabSz="914400" eaLnBrk="1" hangingPunct="1">
                        <a:lnSpc>
                          <a:spcPct val="150000"/>
                        </a:lnSpc>
                        <a:spcBef>
                          <a:spcPct val="0"/>
                        </a:spcBef>
                        <a:buNone/>
                        <a:tabLst>
                          <a:tab pos="2430780" algn="l"/>
                        </a:tabLst>
                      </a:pPr>
                      <a:r>
                        <a:rPr lang="zh-CN" altLang="en-US" sz="2000" b="1" dirty="0">
                          <a:solidFill>
                            <a:srgbClr val="0000FF"/>
                          </a:solidFill>
                          <a:latin typeface="微软雅黑" panose="020B0503020204020204" charset="-122"/>
                          <a:ea typeface="微软雅黑" panose="020B0503020204020204" charset="-122"/>
                        </a:rPr>
                        <a:t>含义</a:t>
                      </a:r>
                    </a:p>
                  </a:txBody>
                  <a:tcPr marL="27978" marR="27978"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455930" lvl="0" indent="-455930" algn="l" defTabSz="1217295" rtl="0" fontAlgn="base">
                        <a:spcBef>
                          <a:spcPct val="20000"/>
                        </a:spcBef>
                        <a:spcAft>
                          <a:spcPct val="0"/>
                        </a:spcAft>
                        <a:buFont typeface="Arial" panose="020B0604020202020204" pitchFamily="34" charset="0"/>
                        <a:buChar char="•"/>
                        <a:defRPr sz="3900" kern="1200">
                          <a:solidFill>
                            <a:schemeClr val="tx1"/>
                          </a:solidFill>
                          <a:latin typeface="+mn-lt"/>
                          <a:ea typeface="+mn-ea"/>
                          <a:cs typeface="+mn-cs"/>
                        </a:defRPr>
                      </a:lvl1pPr>
                      <a:lvl2pPr marL="989330" lvl="1" indent="-379730" algn="l" defTabSz="1217295" rtl="0" fontAlgn="base">
                        <a:spcBef>
                          <a:spcPct val="20000"/>
                        </a:spcBef>
                        <a:spcAft>
                          <a:spcPct val="0"/>
                        </a:spcAft>
                        <a:buFont typeface="Arial" panose="020B0604020202020204" pitchFamily="34" charset="0"/>
                        <a:buChar char="–"/>
                        <a:defRPr sz="3300" kern="1200">
                          <a:solidFill>
                            <a:schemeClr val="tx1"/>
                          </a:solidFill>
                          <a:latin typeface="+mn-lt"/>
                          <a:ea typeface="+mn-ea"/>
                          <a:cs typeface="+mn-cs"/>
                        </a:defRPr>
                      </a:lvl2pPr>
                      <a:lvl3pPr marL="1522730" lvl="2" indent="-303530" algn="l" defTabSz="1217295"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3pPr>
                      <a:lvl4pPr marL="2132330" lvl="3"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4pPr>
                      <a:lvl5pPr marL="2741930" lvl="4"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5pPr>
                    </a:lstStyle>
                    <a:p>
                      <a:pPr marL="0" lvl="0" indent="0" defTabSz="914400" eaLnBrk="1" hangingPunct="1">
                        <a:lnSpc>
                          <a:spcPct val="120000"/>
                        </a:lnSpc>
                        <a:spcBef>
                          <a:spcPct val="0"/>
                        </a:spcBef>
                        <a:buNone/>
                        <a:tabLst>
                          <a:tab pos="2430780" algn="l"/>
                        </a:tabLst>
                      </a:pPr>
                      <a:endParaRPr lang="en-US" altLang="zh-CN" sz="1950" dirty="0">
                        <a:latin typeface="Times New Roman" panose="02020603050405020304" pitchFamily="18" charset="0"/>
                        <a:ea typeface="华文细黑" panose="02010600040101010101" pitchFamily="2" charset="-122"/>
                      </a:endParaRPr>
                    </a:p>
                  </a:txBody>
                  <a:tcPr marL="27978" marR="27978"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45770">
                <a:tc>
                  <a:txBody>
                    <a:bodyPr/>
                    <a:lstStyle>
                      <a:lvl1pPr marL="455930" lvl="0" indent="-455930" algn="l" defTabSz="1217295" rtl="0" fontAlgn="base">
                        <a:spcBef>
                          <a:spcPct val="20000"/>
                        </a:spcBef>
                        <a:spcAft>
                          <a:spcPct val="0"/>
                        </a:spcAft>
                        <a:buFont typeface="Arial" panose="020B0604020202020204" pitchFamily="34" charset="0"/>
                        <a:buChar char="•"/>
                        <a:defRPr sz="3900" kern="1200">
                          <a:solidFill>
                            <a:schemeClr val="tx1"/>
                          </a:solidFill>
                          <a:latin typeface="+mn-lt"/>
                          <a:ea typeface="+mn-ea"/>
                          <a:cs typeface="+mn-cs"/>
                        </a:defRPr>
                      </a:lvl1pPr>
                      <a:lvl2pPr marL="989330" lvl="1" indent="-379730" algn="l" defTabSz="1217295" rtl="0" fontAlgn="base">
                        <a:spcBef>
                          <a:spcPct val="20000"/>
                        </a:spcBef>
                        <a:spcAft>
                          <a:spcPct val="0"/>
                        </a:spcAft>
                        <a:buFont typeface="Arial" panose="020B0604020202020204" pitchFamily="34" charset="0"/>
                        <a:buChar char="–"/>
                        <a:defRPr sz="3300" kern="1200">
                          <a:solidFill>
                            <a:schemeClr val="tx1"/>
                          </a:solidFill>
                          <a:latin typeface="+mn-lt"/>
                          <a:ea typeface="+mn-ea"/>
                          <a:cs typeface="+mn-cs"/>
                        </a:defRPr>
                      </a:lvl2pPr>
                      <a:lvl3pPr marL="1522730" lvl="2" indent="-303530" algn="l" defTabSz="1217295"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3pPr>
                      <a:lvl4pPr marL="2132330" lvl="3"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4pPr>
                      <a:lvl5pPr marL="2741930" lvl="4"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5pPr>
                    </a:lstStyle>
                    <a:p>
                      <a:pPr marL="0" lvl="0" indent="0" algn="ctr" defTabSz="914400" eaLnBrk="1" hangingPunct="1">
                        <a:lnSpc>
                          <a:spcPct val="150000"/>
                        </a:lnSpc>
                        <a:spcBef>
                          <a:spcPct val="0"/>
                        </a:spcBef>
                        <a:buNone/>
                        <a:tabLst>
                          <a:tab pos="2430780" algn="l"/>
                        </a:tabLst>
                      </a:pPr>
                      <a:r>
                        <a:rPr lang="zh-CN" altLang="en-US" sz="2000" b="1" dirty="0">
                          <a:solidFill>
                            <a:srgbClr val="0000FF"/>
                          </a:solidFill>
                          <a:latin typeface="微软雅黑" panose="020B0503020204020204" charset="-122"/>
                          <a:ea typeface="微软雅黑" panose="020B0503020204020204" charset="-122"/>
                        </a:rPr>
                        <a:t>地位</a:t>
                      </a:r>
                    </a:p>
                  </a:txBody>
                  <a:tcPr marL="27978" marR="27978"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455930" lvl="0" indent="-455930" algn="l" defTabSz="1217295" rtl="0" fontAlgn="base">
                        <a:spcBef>
                          <a:spcPct val="20000"/>
                        </a:spcBef>
                        <a:spcAft>
                          <a:spcPct val="0"/>
                        </a:spcAft>
                        <a:buFont typeface="Arial" panose="020B0604020202020204" pitchFamily="34" charset="0"/>
                        <a:buChar char="•"/>
                        <a:defRPr sz="3900" kern="1200">
                          <a:solidFill>
                            <a:schemeClr val="tx1"/>
                          </a:solidFill>
                          <a:latin typeface="+mn-lt"/>
                          <a:ea typeface="+mn-ea"/>
                          <a:cs typeface="+mn-cs"/>
                        </a:defRPr>
                      </a:lvl1pPr>
                      <a:lvl2pPr marL="989330" lvl="1" indent="-379730" algn="l" defTabSz="1217295" rtl="0" fontAlgn="base">
                        <a:spcBef>
                          <a:spcPct val="20000"/>
                        </a:spcBef>
                        <a:spcAft>
                          <a:spcPct val="0"/>
                        </a:spcAft>
                        <a:buFont typeface="Arial" panose="020B0604020202020204" pitchFamily="34" charset="0"/>
                        <a:buChar char="–"/>
                        <a:defRPr sz="3300" kern="1200">
                          <a:solidFill>
                            <a:schemeClr val="tx1"/>
                          </a:solidFill>
                          <a:latin typeface="+mn-lt"/>
                          <a:ea typeface="+mn-ea"/>
                          <a:cs typeface="+mn-cs"/>
                        </a:defRPr>
                      </a:lvl2pPr>
                      <a:lvl3pPr marL="1522730" lvl="2" indent="-303530" algn="l" defTabSz="1217295"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3pPr>
                      <a:lvl4pPr marL="2132330" lvl="3"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4pPr>
                      <a:lvl5pPr marL="2741930" lvl="4"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5pPr>
                    </a:lstStyle>
                    <a:p>
                      <a:pPr marL="0" lvl="0" indent="0" defTabSz="914400" eaLnBrk="1" hangingPunct="1">
                        <a:lnSpc>
                          <a:spcPct val="120000"/>
                        </a:lnSpc>
                        <a:spcBef>
                          <a:spcPct val="0"/>
                        </a:spcBef>
                        <a:buNone/>
                        <a:tabLst>
                          <a:tab pos="2430780" algn="l"/>
                        </a:tabLst>
                      </a:pPr>
                      <a:endParaRPr lang="en-US" altLang="zh-CN" sz="1950" b="1" dirty="0">
                        <a:solidFill>
                          <a:srgbClr val="C00000"/>
                        </a:solidFill>
                        <a:latin typeface="微软雅黑" panose="020B0503020204020204" charset="-122"/>
                        <a:ea typeface="微软雅黑" panose="020B0503020204020204" charset="-122"/>
                      </a:endParaRPr>
                    </a:p>
                  </a:txBody>
                  <a:tcPr marL="27978" marR="27978"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793750">
                <a:tc>
                  <a:txBody>
                    <a:bodyPr/>
                    <a:lstStyle>
                      <a:lvl1pPr marL="455930" lvl="0" indent="-455930" algn="l" defTabSz="1217295" rtl="0" fontAlgn="base">
                        <a:spcBef>
                          <a:spcPct val="20000"/>
                        </a:spcBef>
                        <a:spcAft>
                          <a:spcPct val="0"/>
                        </a:spcAft>
                        <a:buFont typeface="Arial" panose="020B0604020202020204" pitchFamily="34" charset="0"/>
                        <a:buChar char="•"/>
                        <a:defRPr sz="3900" kern="1200">
                          <a:solidFill>
                            <a:schemeClr val="tx1"/>
                          </a:solidFill>
                          <a:latin typeface="+mn-lt"/>
                          <a:ea typeface="+mn-ea"/>
                          <a:cs typeface="+mn-cs"/>
                        </a:defRPr>
                      </a:lvl1pPr>
                      <a:lvl2pPr marL="989330" lvl="1" indent="-379730" algn="l" defTabSz="1217295" rtl="0" fontAlgn="base">
                        <a:spcBef>
                          <a:spcPct val="20000"/>
                        </a:spcBef>
                        <a:spcAft>
                          <a:spcPct val="0"/>
                        </a:spcAft>
                        <a:buFont typeface="Arial" panose="020B0604020202020204" pitchFamily="34" charset="0"/>
                        <a:buChar char="–"/>
                        <a:defRPr sz="3300" kern="1200">
                          <a:solidFill>
                            <a:schemeClr val="tx1"/>
                          </a:solidFill>
                          <a:latin typeface="+mn-lt"/>
                          <a:ea typeface="+mn-ea"/>
                          <a:cs typeface="+mn-cs"/>
                        </a:defRPr>
                      </a:lvl2pPr>
                      <a:lvl3pPr marL="1522730" lvl="2" indent="-303530" algn="l" defTabSz="1217295"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3pPr>
                      <a:lvl4pPr marL="2132330" lvl="3"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4pPr>
                      <a:lvl5pPr marL="2741930" lvl="4"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5pPr>
                    </a:lstStyle>
                    <a:p>
                      <a:pPr marL="0" lvl="0" indent="0" algn="ctr" defTabSz="914400" eaLnBrk="1" hangingPunct="1">
                        <a:lnSpc>
                          <a:spcPct val="150000"/>
                        </a:lnSpc>
                        <a:spcBef>
                          <a:spcPct val="0"/>
                        </a:spcBef>
                        <a:buNone/>
                        <a:tabLst>
                          <a:tab pos="2430780" algn="l"/>
                        </a:tabLst>
                      </a:pPr>
                      <a:r>
                        <a:rPr lang="zh-CN" altLang="en-US" sz="2000" b="1" dirty="0">
                          <a:solidFill>
                            <a:srgbClr val="0000FF"/>
                          </a:solidFill>
                          <a:latin typeface="微软雅黑" panose="020B0503020204020204" charset="-122"/>
                          <a:ea typeface="微软雅黑" panose="020B0503020204020204" charset="-122"/>
                        </a:rPr>
                        <a:t>决定</a:t>
                      </a:r>
                    </a:p>
                    <a:p>
                      <a:pPr marL="0" lvl="0" indent="0" algn="ctr" defTabSz="914400" eaLnBrk="1" hangingPunct="1">
                        <a:lnSpc>
                          <a:spcPct val="150000"/>
                        </a:lnSpc>
                        <a:spcBef>
                          <a:spcPct val="0"/>
                        </a:spcBef>
                        <a:buNone/>
                        <a:tabLst>
                          <a:tab pos="2430780" algn="l"/>
                        </a:tabLst>
                      </a:pPr>
                      <a:r>
                        <a:rPr lang="zh-CN" altLang="en-US" sz="2000" b="1" dirty="0">
                          <a:solidFill>
                            <a:srgbClr val="0000FF"/>
                          </a:solidFill>
                          <a:latin typeface="微软雅黑" panose="020B0503020204020204" charset="-122"/>
                          <a:ea typeface="微软雅黑" panose="020B0503020204020204" charset="-122"/>
                        </a:rPr>
                        <a:t>因素</a:t>
                      </a:r>
                    </a:p>
                  </a:txBody>
                  <a:tcPr marL="27978" marR="27978"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455930" lvl="0" indent="-455930" algn="l" defTabSz="1217295" rtl="0" fontAlgn="base">
                        <a:spcBef>
                          <a:spcPct val="20000"/>
                        </a:spcBef>
                        <a:spcAft>
                          <a:spcPct val="0"/>
                        </a:spcAft>
                        <a:buFont typeface="Arial" panose="020B0604020202020204" pitchFamily="34" charset="0"/>
                        <a:buChar char="•"/>
                        <a:defRPr sz="3900" kern="1200">
                          <a:solidFill>
                            <a:schemeClr val="tx1"/>
                          </a:solidFill>
                          <a:latin typeface="+mn-lt"/>
                          <a:ea typeface="+mn-ea"/>
                          <a:cs typeface="+mn-cs"/>
                        </a:defRPr>
                      </a:lvl1pPr>
                      <a:lvl2pPr marL="989330" lvl="1" indent="-379730" algn="l" defTabSz="1217295" rtl="0" fontAlgn="base">
                        <a:spcBef>
                          <a:spcPct val="20000"/>
                        </a:spcBef>
                        <a:spcAft>
                          <a:spcPct val="0"/>
                        </a:spcAft>
                        <a:buFont typeface="Arial" panose="020B0604020202020204" pitchFamily="34" charset="0"/>
                        <a:buChar char="–"/>
                        <a:defRPr sz="3300" kern="1200">
                          <a:solidFill>
                            <a:schemeClr val="tx1"/>
                          </a:solidFill>
                          <a:latin typeface="+mn-lt"/>
                          <a:ea typeface="+mn-ea"/>
                          <a:cs typeface="+mn-cs"/>
                        </a:defRPr>
                      </a:lvl2pPr>
                      <a:lvl3pPr marL="1522730" lvl="2" indent="-303530" algn="l" defTabSz="1217295"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3pPr>
                      <a:lvl4pPr marL="2132330" lvl="3"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4pPr>
                      <a:lvl5pPr marL="2741930" lvl="4"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5pPr>
                    </a:lstStyle>
                    <a:p>
                      <a:pPr marL="0" lvl="0" indent="0" defTabSz="914400" eaLnBrk="1" hangingPunct="1">
                        <a:lnSpc>
                          <a:spcPct val="120000"/>
                        </a:lnSpc>
                        <a:spcBef>
                          <a:spcPct val="0"/>
                        </a:spcBef>
                        <a:buNone/>
                        <a:tabLst>
                          <a:tab pos="2430780" algn="l"/>
                        </a:tabLst>
                      </a:pPr>
                      <a:endParaRPr lang="zh-CN" altLang="en-US" sz="1950" dirty="0">
                        <a:latin typeface="微软雅黑" panose="020B0503020204020204" charset="-122"/>
                        <a:ea typeface="微软雅黑" panose="020B0503020204020204" charset="-122"/>
                      </a:endParaRPr>
                    </a:p>
                  </a:txBody>
                  <a:tcPr marL="27978" marR="27978"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47090">
                <a:tc>
                  <a:txBody>
                    <a:bodyPr/>
                    <a:lstStyle>
                      <a:lvl1pPr marL="455930" lvl="0" indent="-455930" algn="l" defTabSz="1217295" rtl="0" fontAlgn="base">
                        <a:spcBef>
                          <a:spcPct val="20000"/>
                        </a:spcBef>
                        <a:spcAft>
                          <a:spcPct val="0"/>
                        </a:spcAft>
                        <a:buFont typeface="Arial" panose="020B0604020202020204" pitchFamily="34" charset="0"/>
                        <a:buChar char="•"/>
                        <a:defRPr sz="3900" kern="1200">
                          <a:solidFill>
                            <a:schemeClr val="tx1"/>
                          </a:solidFill>
                          <a:latin typeface="+mn-lt"/>
                          <a:ea typeface="+mn-ea"/>
                          <a:cs typeface="+mn-cs"/>
                        </a:defRPr>
                      </a:lvl1pPr>
                      <a:lvl2pPr marL="989330" lvl="1" indent="-379730" algn="l" defTabSz="1217295" rtl="0" fontAlgn="base">
                        <a:spcBef>
                          <a:spcPct val="20000"/>
                        </a:spcBef>
                        <a:spcAft>
                          <a:spcPct val="0"/>
                        </a:spcAft>
                        <a:buFont typeface="Arial" panose="020B0604020202020204" pitchFamily="34" charset="0"/>
                        <a:buChar char="–"/>
                        <a:defRPr sz="3300" kern="1200">
                          <a:solidFill>
                            <a:schemeClr val="tx1"/>
                          </a:solidFill>
                          <a:latin typeface="+mn-lt"/>
                          <a:ea typeface="+mn-ea"/>
                          <a:cs typeface="+mn-cs"/>
                        </a:defRPr>
                      </a:lvl2pPr>
                      <a:lvl3pPr marL="1522730" lvl="2" indent="-303530" algn="l" defTabSz="1217295"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3pPr>
                      <a:lvl4pPr marL="2132330" lvl="3"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4pPr>
                      <a:lvl5pPr marL="2741930" lvl="4"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5pPr>
                    </a:lstStyle>
                    <a:p>
                      <a:pPr marL="0" lvl="0" indent="0" algn="ctr" defTabSz="914400" eaLnBrk="1" hangingPunct="1">
                        <a:lnSpc>
                          <a:spcPct val="150000"/>
                        </a:lnSpc>
                        <a:spcBef>
                          <a:spcPct val="0"/>
                        </a:spcBef>
                        <a:buNone/>
                        <a:tabLst>
                          <a:tab pos="2430780" algn="l"/>
                        </a:tabLst>
                      </a:pPr>
                      <a:r>
                        <a:rPr lang="zh-CN" altLang="en-US" sz="2000" b="1" dirty="0">
                          <a:solidFill>
                            <a:srgbClr val="0000FF"/>
                          </a:solidFill>
                          <a:latin typeface="Times New Roman" panose="02020603050405020304" pitchFamily="18" charset="0"/>
                          <a:ea typeface="华文细黑" panose="02010600040101010101" pitchFamily="2" charset="-122"/>
                          <a:sym typeface="+mn-ea"/>
                        </a:rPr>
                        <a:t>基本</a:t>
                      </a:r>
                    </a:p>
                    <a:p>
                      <a:pPr marL="0" lvl="0" indent="0" algn="ctr" defTabSz="914400" eaLnBrk="1" hangingPunct="1">
                        <a:lnSpc>
                          <a:spcPct val="150000"/>
                        </a:lnSpc>
                        <a:spcBef>
                          <a:spcPct val="0"/>
                        </a:spcBef>
                        <a:buNone/>
                        <a:tabLst>
                          <a:tab pos="2430780" algn="l"/>
                        </a:tabLst>
                      </a:pPr>
                      <a:r>
                        <a:rPr lang="zh-CN" altLang="en-US" sz="2000" b="1" dirty="0">
                          <a:solidFill>
                            <a:srgbClr val="0000FF"/>
                          </a:solidFill>
                          <a:latin typeface="Times New Roman" panose="02020603050405020304" pitchFamily="18" charset="0"/>
                          <a:ea typeface="华文细黑" panose="02010600040101010101" pitchFamily="2" charset="-122"/>
                          <a:sym typeface="+mn-ea"/>
                        </a:rPr>
                        <a:t>内容</a:t>
                      </a:r>
                    </a:p>
                  </a:txBody>
                  <a:tcPr marL="27978" marR="27978"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455930" lvl="0" indent="-455930" algn="l" defTabSz="1217295" rtl="0" fontAlgn="base">
                        <a:spcBef>
                          <a:spcPct val="20000"/>
                        </a:spcBef>
                        <a:spcAft>
                          <a:spcPct val="0"/>
                        </a:spcAft>
                        <a:buFont typeface="Arial" panose="020B0604020202020204" pitchFamily="34" charset="0"/>
                        <a:buChar char="•"/>
                        <a:defRPr sz="3900" kern="1200">
                          <a:solidFill>
                            <a:schemeClr val="tx1"/>
                          </a:solidFill>
                          <a:latin typeface="+mn-lt"/>
                          <a:ea typeface="+mn-ea"/>
                          <a:cs typeface="+mn-cs"/>
                        </a:defRPr>
                      </a:lvl1pPr>
                      <a:lvl2pPr marL="989330" lvl="1" indent="-379730" algn="l" defTabSz="1217295" rtl="0" fontAlgn="base">
                        <a:spcBef>
                          <a:spcPct val="20000"/>
                        </a:spcBef>
                        <a:spcAft>
                          <a:spcPct val="0"/>
                        </a:spcAft>
                        <a:buFont typeface="Arial" panose="020B0604020202020204" pitchFamily="34" charset="0"/>
                        <a:buChar char="–"/>
                        <a:defRPr sz="3300" kern="1200">
                          <a:solidFill>
                            <a:schemeClr val="tx1"/>
                          </a:solidFill>
                          <a:latin typeface="+mn-lt"/>
                          <a:ea typeface="+mn-ea"/>
                          <a:cs typeface="+mn-cs"/>
                        </a:defRPr>
                      </a:lvl2pPr>
                      <a:lvl3pPr marL="1522730" lvl="2" indent="-303530" algn="l" defTabSz="1217295"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3pPr>
                      <a:lvl4pPr marL="2132330" lvl="3"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4pPr>
                      <a:lvl5pPr marL="2741930" lvl="4"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5pPr>
                    </a:lstStyle>
                    <a:p>
                      <a:pPr marL="0" lvl="0" indent="0" defTabSz="914400" eaLnBrk="1" hangingPunct="1">
                        <a:lnSpc>
                          <a:spcPct val="120000"/>
                        </a:lnSpc>
                        <a:spcBef>
                          <a:spcPct val="0"/>
                        </a:spcBef>
                        <a:buNone/>
                        <a:tabLst>
                          <a:tab pos="2430780" algn="l"/>
                        </a:tabLst>
                      </a:pPr>
                      <a:endParaRPr lang="zh-CN" altLang="en-US" sz="1950" dirty="0">
                        <a:latin typeface="宋体" panose="02010600030101010101" pitchFamily="2" charset="-122"/>
                        <a:ea typeface="华文细黑" panose="02010600040101010101" pitchFamily="2" charset="-122"/>
                      </a:endParaRPr>
                    </a:p>
                  </a:txBody>
                  <a:tcPr marL="27978" marR="27978"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6" name="Text Box 7"/>
          <p:cNvSpPr txBox="1">
            <a:spLocks noChangeArrowheads="1"/>
          </p:cNvSpPr>
          <p:nvPr/>
        </p:nvSpPr>
        <p:spPr bwMode="auto">
          <a:xfrm>
            <a:off x="254000" y="333375"/>
            <a:ext cx="3951288" cy="522288"/>
          </a:xfrm>
          <a:prstGeom prst="rect">
            <a:avLst/>
          </a:prstGeom>
          <a:solidFill>
            <a:srgbClr val="FFFF00"/>
          </a:solidFill>
          <a:ln w="9525">
            <a:noFill/>
            <a:miter lim="800000"/>
          </a:ln>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000000"/>
                </a:solidFill>
                <a:effectLst>
                  <a:outerShdw blurRad="38100" dist="38100" dir="2700000">
                    <a:srgbClr val="000000"/>
                  </a:outerShdw>
                </a:effectLst>
                <a:uLnTx/>
                <a:uFillTx/>
                <a:latin typeface="微软雅黑" panose="020B0503020204020204" charset="-122"/>
                <a:ea typeface="微软雅黑" panose="020B0503020204020204" charset="-122"/>
                <a:cs typeface="+mj-cs"/>
              </a:rPr>
              <a:t>四、人民代表大会制度</a:t>
            </a:r>
          </a:p>
        </p:txBody>
      </p:sp>
      <p:sp>
        <p:nvSpPr>
          <p:cNvPr id="2" name="文本框 1"/>
          <p:cNvSpPr txBox="1"/>
          <p:nvPr/>
        </p:nvSpPr>
        <p:spPr>
          <a:xfrm>
            <a:off x="504825" y="855663"/>
            <a:ext cx="2838450" cy="582612"/>
          </a:xfrm>
          <a:prstGeom prst="rect">
            <a:avLst/>
          </a:prstGeom>
          <a:noFill/>
          <a:ln w="9525">
            <a:noFill/>
          </a:ln>
        </p:spPr>
        <p:txBody>
          <a:bodyPr wrap="none" anchor="t">
            <a:spAutoFit/>
          </a:bodyPr>
          <a:lstStyle/>
          <a:p>
            <a:r>
              <a:rPr lang="zh-CN" altLang="en-US" sz="3200" dirty="0">
                <a:solidFill>
                  <a:srgbClr val="FF0000"/>
                </a:solidFill>
                <a:latin typeface="微软雅黑" panose="020B0503020204020204" charset="-122"/>
                <a:ea typeface="微软雅黑" panose="020B0503020204020204" charset="-122"/>
                <a:sym typeface="宋体" panose="02010600030101010101" pitchFamily="2" charset="-122"/>
              </a:rPr>
              <a:t>（一）</a:t>
            </a:r>
            <a:r>
              <a:rPr lang="en-US" altLang="zh-CN" sz="3200" dirty="0">
                <a:solidFill>
                  <a:srgbClr val="FF0000"/>
                </a:solidFill>
                <a:latin typeface="微软雅黑" panose="020B0503020204020204" charset="-122"/>
                <a:ea typeface="微软雅黑" panose="020B0503020204020204" charset="-122"/>
                <a:sym typeface="宋体" panose="02010600030101010101" pitchFamily="2" charset="-122"/>
              </a:rPr>
              <a:t>. </a:t>
            </a:r>
            <a:r>
              <a:rPr lang="zh-CN" altLang="en-US" sz="3200" dirty="0">
                <a:solidFill>
                  <a:srgbClr val="FF0000"/>
                </a:solidFill>
                <a:latin typeface="微软雅黑" panose="020B0503020204020204" charset="-122"/>
                <a:ea typeface="微软雅黑" panose="020B0503020204020204" charset="-122"/>
                <a:sym typeface="宋体" panose="02010600030101010101" pitchFamily="2" charset="-122"/>
              </a:rPr>
              <a:t>是什么</a:t>
            </a:r>
          </a:p>
        </p:txBody>
      </p:sp>
      <p:sp>
        <p:nvSpPr>
          <p:cNvPr id="3" name="文本框 2"/>
          <p:cNvSpPr txBox="1"/>
          <p:nvPr/>
        </p:nvSpPr>
        <p:spPr>
          <a:xfrm>
            <a:off x="2087563" y="1565275"/>
            <a:ext cx="6223000" cy="809625"/>
          </a:xfrm>
          <a:prstGeom prst="rect">
            <a:avLst/>
          </a:prstGeom>
          <a:noFill/>
        </p:spPr>
        <p:txBody>
          <a:bodyPr wrap="square" rtlCol="0">
            <a:spAutoFit/>
          </a:bodyPr>
          <a:lstStyle/>
          <a:p>
            <a:pPr defTabSz="914400">
              <a:lnSpc>
                <a:spcPct val="120000"/>
              </a:lnSpc>
              <a:tabLst>
                <a:tab pos="2430780" algn="l"/>
              </a:tabLst>
            </a:pPr>
            <a:r>
              <a:rPr lang="zh-CN" altLang="en-US" sz="1950" b="1" noProof="1">
                <a:latin typeface="微软雅黑" panose="020B0503020204020204" charset="-122"/>
                <a:ea typeface="微软雅黑" panose="020B0503020204020204" charset="-122"/>
                <a:cs typeface="微软雅黑" panose="020B0503020204020204" charset="-122"/>
                <a:sym typeface="+mn-ea"/>
              </a:rPr>
              <a:t>是按照</a:t>
            </a:r>
            <a:r>
              <a:rPr lang="zh-CN" altLang="en-US" sz="1950" b="1" noProof="1">
                <a:solidFill>
                  <a:srgbClr val="FF0000"/>
                </a:solidFill>
                <a:latin typeface="微软雅黑" panose="020B0503020204020204" charset="-122"/>
                <a:ea typeface="微软雅黑" panose="020B0503020204020204" charset="-122"/>
                <a:cs typeface="微软雅黑" panose="020B0503020204020204" charset="-122"/>
                <a:sym typeface="+mn-ea"/>
              </a:rPr>
              <a:t>民主集中制原则</a:t>
            </a:r>
            <a:r>
              <a:rPr lang="zh-CN" altLang="en-US" sz="1950" b="1" noProof="1">
                <a:latin typeface="微软雅黑" panose="020B0503020204020204" charset="-122"/>
                <a:ea typeface="微软雅黑" panose="020B0503020204020204" charset="-122"/>
                <a:cs typeface="微软雅黑" panose="020B0503020204020204" charset="-122"/>
                <a:sym typeface="+mn-ea"/>
              </a:rPr>
              <a:t>，由人民选举代表组成人民代表大会作为国家权力机关，统一管理国家事务的政治制度</a:t>
            </a:r>
            <a:r>
              <a:rPr lang="en-US" altLang="zh-CN" sz="1950" b="1" noProof="1">
                <a:latin typeface="微软雅黑" panose="020B0503020204020204" charset="-122"/>
                <a:ea typeface="微软雅黑" panose="020B0503020204020204" charset="-122"/>
                <a:cs typeface="微软雅黑" panose="020B0503020204020204" charset="-122"/>
                <a:sym typeface="+mn-ea"/>
              </a:rPr>
              <a:t>.</a:t>
            </a:r>
            <a:endParaRPr lang="en-US" altLang="zh-CN" sz="1950" b="1" noProof="1">
              <a:latin typeface="微软雅黑" panose="020B0503020204020204" charset="-122"/>
              <a:ea typeface="微软雅黑" panose="020B0503020204020204" charset="-122"/>
              <a:cs typeface="微软雅黑" panose="020B0503020204020204" charset="-122"/>
            </a:endParaRPr>
          </a:p>
        </p:txBody>
      </p:sp>
      <p:sp>
        <p:nvSpPr>
          <p:cNvPr id="4" name="文本框 3"/>
          <p:cNvSpPr txBox="1"/>
          <p:nvPr/>
        </p:nvSpPr>
        <p:spPr>
          <a:xfrm>
            <a:off x="1976438" y="2311400"/>
            <a:ext cx="6445250" cy="450850"/>
          </a:xfrm>
          <a:prstGeom prst="rect">
            <a:avLst/>
          </a:prstGeom>
          <a:noFill/>
        </p:spPr>
        <p:txBody>
          <a:bodyPr wrap="none" rtlCol="0">
            <a:spAutoFit/>
          </a:bodyPr>
          <a:lstStyle/>
          <a:p>
            <a:pPr defTabSz="914400">
              <a:lnSpc>
                <a:spcPct val="120000"/>
              </a:lnSpc>
              <a:tabLst>
                <a:tab pos="2430780" algn="l"/>
              </a:tabLst>
            </a:pPr>
            <a:r>
              <a:rPr lang="zh-CN" altLang="en-US" sz="1950" b="1" noProof="1">
                <a:solidFill>
                  <a:srgbClr val="C00000"/>
                </a:solidFill>
                <a:latin typeface="微软雅黑" panose="020B0503020204020204" charset="-122"/>
                <a:ea typeface="微软雅黑" panose="020B0503020204020204" charset="-122"/>
                <a:cs typeface="+mn-cs"/>
                <a:sym typeface="+mn-ea"/>
              </a:rPr>
              <a:t>是我国的政体，即政权组织形式，是我国的根本政治制度</a:t>
            </a:r>
            <a:r>
              <a:rPr lang="en-US" altLang="zh-CN" sz="1950" b="1" noProof="1">
                <a:solidFill>
                  <a:srgbClr val="C00000"/>
                </a:solidFill>
                <a:latin typeface="微软雅黑" panose="020B0503020204020204" charset="-122"/>
                <a:ea typeface="微软雅黑" panose="020B0503020204020204" charset="-122"/>
                <a:cs typeface="+mn-cs"/>
                <a:sym typeface="+mn-ea"/>
              </a:rPr>
              <a:t>.</a:t>
            </a:r>
            <a:endParaRPr lang="en-US" altLang="zh-CN" sz="1950" b="1" noProof="1">
              <a:solidFill>
                <a:srgbClr val="C00000"/>
              </a:solidFill>
              <a:latin typeface="微软雅黑" panose="020B0503020204020204" charset="-122"/>
              <a:ea typeface="微软雅黑" panose="020B0503020204020204" charset="-122"/>
            </a:endParaRPr>
          </a:p>
        </p:txBody>
      </p:sp>
      <p:sp>
        <p:nvSpPr>
          <p:cNvPr id="5" name="文本框 4"/>
          <p:cNvSpPr txBox="1"/>
          <p:nvPr/>
        </p:nvSpPr>
        <p:spPr>
          <a:xfrm>
            <a:off x="2178050" y="3065463"/>
            <a:ext cx="5262563" cy="398462"/>
          </a:xfrm>
          <a:prstGeom prst="rect">
            <a:avLst/>
          </a:prstGeom>
          <a:noFill/>
          <a:ln w="9525">
            <a:noFill/>
          </a:ln>
        </p:spPr>
        <p:txBody>
          <a:bodyPr wrap="none" anchor="t">
            <a:spAutoFit/>
          </a:bodyPr>
          <a:lstStyle/>
          <a:p>
            <a:r>
              <a:rPr lang="zh-CN" altLang="en-US" sz="2000" b="1" dirty="0">
                <a:latin typeface="微软雅黑" panose="020B0503020204020204" charset="-122"/>
                <a:ea typeface="微软雅黑" panose="020B0503020204020204" charset="-122"/>
              </a:rPr>
              <a:t>由我国</a:t>
            </a:r>
            <a:r>
              <a:rPr lang="zh-CN" altLang="en-US" sz="2000" b="1" dirty="0">
                <a:solidFill>
                  <a:srgbClr val="C00000"/>
                </a:solidFill>
                <a:latin typeface="微软雅黑" panose="020B0503020204020204" charset="-122"/>
                <a:ea typeface="微软雅黑" panose="020B0503020204020204" charset="-122"/>
              </a:rPr>
              <a:t>人民民主专政</a:t>
            </a:r>
            <a:r>
              <a:rPr lang="zh-CN" altLang="en-US" sz="2000" b="1" dirty="0">
                <a:latin typeface="微软雅黑" panose="020B0503020204020204" charset="-122"/>
                <a:ea typeface="微软雅黑" panose="020B0503020204020204" charset="-122"/>
              </a:rPr>
              <a:t>的社会主义国家性质决定</a:t>
            </a:r>
          </a:p>
        </p:txBody>
      </p:sp>
      <p:graphicFrame>
        <p:nvGraphicFramePr>
          <p:cNvPr id="33794" name="表格 33793"/>
          <p:cNvGraphicFramePr/>
          <p:nvPr/>
        </p:nvGraphicFramePr>
        <p:xfrm>
          <a:off x="855663" y="4605338"/>
          <a:ext cx="7651115" cy="1509395"/>
        </p:xfrm>
        <a:graphic>
          <a:graphicData uri="http://schemas.openxmlformats.org/drawingml/2006/table">
            <a:tbl>
              <a:tblPr/>
              <a:tblGrid>
                <a:gridCol w="1139190">
                  <a:extLst>
                    <a:ext uri="{9D8B030D-6E8A-4147-A177-3AD203B41FA5}">
                      <a16:colId xmlns:a16="http://schemas.microsoft.com/office/drawing/2014/main" val="20000"/>
                    </a:ext>
                  </a:extLst>
                </a:gridCol>
                <a:gridCol w="6511925">
                  <a:extLst>
                    <a:ext uri="{9D8B030D-6E8A-4147-A177-3AD203B41FA5}">
                      <a16:colId xmlns:a16="http://schemas.microsoft.com/office/drawing/2014/main" val="20001"/>
                    </a:ext>
                  </a:extLst>
                </a:gridCol>
              </a:tblGrid>
              <a:tr h="457200">
                <a:tc>
                  <a:txBody>
                    <a:bodyPr/>
                    <a:lstStyle>
                      <a:lvl1pPr marL="455930" lvl="0" indent="-455930" algn="l" defTabSz="1217295" rtl="0" fontAlgn="base">
                        <a:spcBef>
                          <a:spcPct val="20000"/>
                        </a:spcBef>
                        <a:spcAft>
                          <a:spcPct val="0"/>
                        </a:spcAft>
                        <a:buFont typeface="Arial" panose="020B0604020202020204" pitchFamily="34" charset="0"/>
                        <a:buChar char="•"/>
                        <a:defRPr sz="3900" kern="1200">
                          <a:solidFill>
                            <a:schemeClr val="tx1"/>
                          </a:solidFill>
                          <a:latin typeface="+mn-lt"/>
                          <a:ea typeface="+mn-ea"/>
                          <a:cs typeface="+mn-cs"/>
                        </a:defRPr>
                      </a:lvl1pPr>
                      <a:lvl2pPr marL="989330" lvl="1" indent="-379730" algn="l" defTabSz="1217295" rtl="0" fontAlgn="base">
                        <a:spcBef>
                          <a:spcPct val="20000"/>
                        </a:spcBef>
                        <a:spcAft>
                          <a:spcPct val="0"/>
                        </a:spcAft>
                        <a:buFont typeface="Arial" panose="020B0604020202020204" pitchFamily="34" charset="0"/>
                        <a:buChar char="–"/>
                        <a:defRPr sz="3300" kern="1200">
                          <a:solidFill>
                            <a:schemeClr val="tx1"/>
                          </a:solidFill>
                          <a:latin typeface="+mn-lt"/>
                          <a:ea typeface="+mn-ea"/>
                          <a:cs typeface="+mn-cs"/>
                        </a:defRPr>
                      </a:lvl2pPr>
                      <a:lvl3pPr marL="1522730" lvl="2" indent="-303530" algn="l" defTabSz="1217295"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3pPr>
                      <a:lvl4pPr marL="2132330" lvl="3"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4pPr>
                      <a:lvl5pPr marL="2741930" lvl="4"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5pPr>
                    </a:lstStyle>
                    <a:p>
                      <a:pPr marL="0" lvl="0" indent="0" algn="ctr" defTabSz="914400" eaLnBrk="1" hangingPunct="1">
                        <a:lnSpc>
                          <a:spcPct val="150000"/>
                        </a:lnSpc>
                        <a:spcBef>
                          <a:spcPct val="0"/>
                        </a:spcBef>
                        <a:buNone/>
                        <a:tabLst>
                          <a:tab pos="2430780" algn="l"/>
                        </a:tabLst>
                      </a:pPr>
                      <a:r>
                        <a:rPr lang="zh-CN" altLang="en-US" sz="2000" b="1" dirty="0">
                          <a:solidFill>
                            <a:srgbClr val="0000FF"/>
                          </a:solidFill>
                          <a:latin typeface="Times New Roman" panose="02020603050405020304" pitchFamily="18" charset="0"/>
                          <a:ea typeface="华文细黑" panose="02010600040101010101" pitchFamily="2" charset="-122"/>
                        </a:rPr>
                        <a:t>基石</a:t>
                      </a:r>
                    </a:p>
                  </a:txBody>
                  <a:tcPr marL="24248" marR="24248"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455930" lvl="0" indent="-455930" algn="l" defTabSz="1217295" rtl="0" fontAlgn="base">
                        <a:spcBef>
                          <a:spcPct val="20000"/>
                        </a:spcBef>
                        <a:spcAft>
                          <a:spcPct val="0"/>
                        </a:spcAft>
                        <a:buFont typeface="Arial" panose="020B0604020202020204" pitchFamily="34" charset="0"/>
                        <a:buChar char="•"/>
                        <a:defRPr sz="3900" kern="1200">
                          <a:solidFill>
                            <a:schemeClr val="tx1"/>
                          </a:solidFill>
                          <a:latin typeface="+mn-lt"/>
                          <a:ea typeface="+mn-ea"/>
                          <a:cs typeface="+mn-cs"/>
                        </a:defRPr>
                      </a:lvl1pPr>
                      <a:lvl2pPr marL="989330" lvl="1" indent="-379730" algn="l" defTabSz="1217295" rtl="0" fontAlgn="base">
                        <a:spcBef>
                          <a:spcPct val="20000"/>
                        </a:spcBef>
                        <a:spcAft>
                          <a:spcPct val="0"/>
                        </a:spcAft>
                        <a:buFont typeface="Arial" panose="020B0604020202020204" pitchFamily="34" charset="0"/>
                        <a:buChar char="–"/>
                        <a:defRPr sz="3300" kern="1200">
                          <a:solidFill>
                            <a:schemeClr val="tx1"/>
                          </a:solidFill>
                          <a:latin typeface="+mn-lt"/>
                          <a:ea typeface="+mn-ea"/>
                          <a:cs typeface="+mn-cs"/>
                        </a:defRPr>
                      </a:lvl2pPr>
                      <a:lvl3pPr marL="1522730" lvl="2" indent="-303530" algn="l" defTabSz="1217295"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3pPr>
                      <a:lvl4pPr marL="2132330" lvl="3"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4pPr>
                      <a:lvl5pPr marL="2741930" lvl="4"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5pPr>
                    </a:lstStyle>
                    <a:p>
                      <a:pPr marL="0" lvl="0" indent="0" defTabSz="914400" eaLnBrk="1" hangingPunct="1">
                        <a:lnSpc>
                          <a:spcPct val="150000"/>
                        </a:lnSpc>
                        <a:spcBef>
                          <a:spcPct val="0"/>
                        </a:spcBef>
                        <a:buNone/>
                        <a:tabLst>
                          <a:tab pos="2430780" algn="l"/>
                        </a:tabLst>
                      </a:pPr>
                      <a:endParaRPr lang="zh-CN" altLang="en-US" sz="2000" b="1" dirty="0">
                        <a:latin typeface="宋体" panose="02010600030101010101" pitchFamily="2" charset="-122"/>
                        <a:ea typeface="华文细黑" panose="02010600040101010101" pitchFamily="2" charset="-122"/>
                      </a:endParaRPr>
                    </a:p>
                  </a:txBody>
                  <a:tcPr marL="24248" marR="24248"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052195">
                <a:tc>
                  <a:txBody>
                    <a:bodyPr/>
                    <a:lstStyle>
                      <a:lvl1pPr marL="455930" lvl="0" indent="-455930" algn="l" defTabSz="1217295" rtl="0" fontAlgn="base">
                        <a:spcBef>
                          <a:spcPct val="20000"/>
                        </a:spcBef>
                        <a:spcAft>
                          <a:spcPct val="0"/>
                        </a:spcAft>
                        <a:buFont typeface="Arial" panose="020B0604020202020204" pitchFamily="34" charset="0"/>
                        <a:buChar char="•"/>
                        <a:defRPr sz="3900" kern="1200">
                          <a:solidFill>
                            <a:schemeClr val="tx1"/>
                          </a:solidFill>
                          <a:latin typeface="+mn-lt"/>
                          <a:ea typeface="+mn-ea"/>
                          <a:cs typeface="+mn-cs"/>
                        </a:defRPr>
                      </a:lvl1pPr>
                      <a:lvl2pPr marL="989330" lvl="1" indent="-379730" algn="l" defTabSz="1217295" rtl="0" fontAlgn="base">
                        <a:spcBef>
                          <a:spcPct val="20000"/>
                        </a:spcBef>
                        <a:spcAft>
                          <a:spcPct val="0"/>
                        </a:spcAft>
                        <a:buFont typeface="Arial" panose="020B0604020202020204" pitchFamily="34" charset="0"/>
                        <a:buChar char="–"/>
                        <a:defRPr sz="3300" kern="1200">
                          <a:solidFill>
                            <a:schemeClr val="tx1"/>
                          </a:solidFill>
                          <a:latin typeface="+mn-lt"/>
                          <a:ea typeface="+mn-ea"/>
                          <a:cs typeface="+mn-cs"/>
                        </a:defRPr>
                      </a:lvl2pPr>
                      <a:lvl3pPr marL="1522730" lvl="2" indent="-303530" algn="l" defTabSz="1217295"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3pPr>
                      <a:lvl4pPr marL="2132330" lvl="3"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4pPr>
                      <a:lvl5pPr marL="2741930" lvl="4"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5pPr>
                    </a:lstStyle>
                    <a:p>
                      <a:pPr marL="0" lvl="0" indent="0" algn="ctr" defTabSz="914400" eaLnBrk="1" hangingPunct="1">
                        <a:lnSpc>
                          <a:spcPct val="150000"/>
                        </a:lnSpc>
                        <a:spcBef>
                          <a:spcPct val="0"/>
                        </a:spcBef>
                        <a:buNone/>
                        <a:tabLst>
                          <a:tab pos="2430780" algn="l"/>
                        </a:tabLst>
                      </a:pPr>
                      <a:r>
                        <a:rPr lang="zh-CN" altLang="en-US" sz="2000" b="1" dirty="0">
                          <a:solidFill>
                            <a:srgbClr val="0000FF"/>
                          </a:solidFill>
                          <a:latin typeface="微软雅黑" panose="020B0503020204020204" charset="-122"/>
                          <a:ea typeface="微软雅黑" panose="020B0503020204020204" charset="-122"/>
                          <a:sym typeface="+mn-ea"/>
                        </a:rPr>
                        <a:t>组织活</a:t>
                      </a:r>
                    </a:p>
                    <a:p>
                      <a:pPr marL="0" lvl="0" indent="0" algn="ctr" defTabSz="914400" eaLnBrk="1" hangingPunct="1">
                        <a:lnSpc>
                          <a:spcPct val="150000"/>
                        </a:lnSpc>
                        <a:spcBef>
                          <a:spcPct val="0"/>
                        </a:spcBef>
                        <a:buNone/>
                        <a:tabLst>
                          <a:tab pos="2430780" algn="l"/>
                        </a:tabLst>
                      </a:pPr>
                      <a:r>
                        <a:rPr lang="zh-CN" altLang="en-US" sz="2000" b="1" dirty="0">
                          <a:solidFill>
                            <a:srgbClr val="0000FF"/>
                          </a:solidFill>
                          <a:latin typeface="微软雅黑" panose="020B0503020204020204" charset="-122"/>
                          <a:ea typeface="微软雅黑" panose="020B0503020204020204" charset="-122"/>
                          <a:sym typeface="+mn-ea"/>
                        </a:rPr>
                        <a:t>动原则</a:t>
                      </a:r>
                      <a:endParaRPr lang="zh-CN" altLang="en-US" sz="2400" dirty="0">
                        <a:solidFill>
                          <a:srgbClr val="0000FF"/>
                        </a:solidFill>
                        <a:latin typeface="Times New Roman" panose="02020603050405020304" pitchFamily="18" charset="0"/>
                        <a:ea typeface="华文细黑" panose="02010600040101010101" pitchFamily="2" charset="-122"/>
                      </a:endParaRPr>
                    </a:p>
                  </a:txBody>
                  <a:tcPr marL="24248" marR="24248"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455930" lvl="0" indent="-455930" algn="l" defTabSz="1217295" rtl="0" fontAlgn="base">
                        <a:spcBef>
                          <a:spcPct val="20000"/>
                        </a:spcBef>
                        <a:spcAft>
                          <a:spcPct val="0"/>
                        </a:spcAft>
                        <a:buFont typeface="Arial" panose="020B0604020202020204" pitchFamily="34" charset="0"/>
                        <a:buChar char="•"/>
                        <a:defRPr sz="3900" kern="1200">
                          <a:solidFill>
                            <a:schemeClr val="tx1"/>
                          </a:solidFill>
                          <a:latin typeface="+mn-lt"/>
                          <a:ea typeface="+mn-ea"/>
                          <a:cs typeface="+mn-cs"/>
                        </a:defRPr>
                      </a:lvl1pPr>
                      <a:lvl2pPr marL="989330" lvl="1" indent="-379730" algn="l" defTabSz="1217295" rtl="0" fontAlgn="base">
                        <a:spcBef>
                          <a:spcPct val="20000"/>
                        </a:spcBef>
                        <a:spcAft>
                          <a:spcPct val="0"/>
                        </a:spcAft>
                        <a:buFont typeface="Arial" panose="020B0604020202020204" pitchFamily="34" charset="0"/>
                        <a:buChar char="–"/>
                        <a:defRPr sz="3300" kern="1200">
                          <a:solidFill>
                            <a:schemeClr val="tx1"/>
                          </a:solidFill>
                          <a:latin typeface="+mn-lt"/>
                          <a:ea typeface="+mn-ea"/>
                          <a:cs typeface="+mn-cs"/>
                        </a:defRPr>
                      </a:lvl2pPr>
                      <a:lvl3pPr marL="1522730" lvl="2" indent="-303530" algn="l" defTabSz="1217295"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3pPr>
                      <a:lvl4pPr marL="2132330" lvl="3"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4pPr>
                      <a:lvl5pPr marL="2741930" lvl="4"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5pPr>
                    </a:lstStyle>
                    <a:p>
                      <a:pPr marL="0" lvl="0" indent="0" defTabSz="914400" eaLnBrk="1" hangingPunct="1">
                        <a:lnSpc>
                          <a:spcPct val="150000"/>
                        </a:lnSpc>
                        <a:spcBef>
                          <a:spcPct val="0"/>
                        </a:spcBef>
                        <a:buNone/>
                        <a:tabLst>
                          <a:tab pos="2430780" algn="l"/>
                        </a:tabLst>
                      </a:pPr>
                      <a:endParaRPr lang="zh-CN" altLang="en-US" sz="2400" dirty="0">
                        <a:latin typeface="宋体" panose="02010600030101010101" pitchFamily="2" charset="-122"/>
                        <a:ea typeface="华文细黑" panose="02010600040101010101" pitchFamily="2" charset="-122"/>
                      </a:endParaRPr>
                    </a:p>
                  </a:txBody>
                  <a:tcPr marL="24248" marR="24248"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 name="文本框 6"/>
          <p:cNvSpPr txBox="1"/>
          <p:nvPr/>
        </p:nvSpPr>
        <p:spPr>
          <a:xfrm>
            <a:off x="2087563" y="3676651"/>
            <a:ext cx="6334125" cy="838200"/>
          </a:xfrm>
          <a:prstGeom prst="rect">
            <a:avLst/>
          </a:prstGeom>
          <a:noFill/>
          <a:ln w="9525">
            <a:noFill/>
          </a:ln>
        </p:spPr>
        <p:txBody>
          <a:bodyPr wrap="square" anchor="t">
            <a:spAutoFit/>
          </a:bodyPr>
          <a:lstStyle/>
          <a:p>
            <a:pPr>
              <a:lnSpc>
                <a:spcPct val="90000"/>
              </a:lnSpc>
            </a:pPr>
            <a:r>
              <a:rPr lang="zh-CN" altLang="en-US" b="1" dirty="0">
                <a:solidFill>
                  <a:srgbClr val="C00000"/>
                </a:solidFill>
                <a:latin typeface="Arial" panose="020B0604020202020204" pitchFamily="34" charset="0"/>
                <a:ea typeface="宋体" panose="02010600030101010101" pitchFamily="2" charset="-122"/>
              </a:rPr>
              <a:t>①</a:t>
            </a:r>
            <a:r>
              <a:rPr lang="zh-CN" altLang="en-US" b="1" dirty="0">
                <a:solidFill>
                  <a:srgbClr val="C00000"/>
                </a:solidFill>
                <a:latin typeface="Arial" panose="020B0604020202020204" pitchFamily="34" charset="0"/>
                <a:ea typeface="隶书" panose="02010509060101010101" pitchFamily="49" charset="-122"/>
              </a:rPr>
              <a:t>国家一切权力属于人民；</a:t>
            </a:r>
            <a:r>
              <a:rPr lang="zh-CN" altLang="en-US" b="1" dirty="0">
                <a:solidFill>
                  <a:srgbClr val="C00000"/>
                </a:solidFill>
                <a:latin typeface="Arial" panose="020B0604020202020204" pitchFamily="34" charset="0"/>
                <a:ea typeface="宋体" panose="02010600030101010101" pitchFamily="2" charset="-122"/>
              </a:rPr>
              <a:t>②</a:t>
            </a:r>
            <a:r>
              <a:rPr lang="zh-CN" altLang="en-US" b="1" dirty="0">
                <a:solidFill>
                  <a:srgbClr val="C00000"/>
                </a:solidFill>
                <a:latin typeface="Arial" panose="020B0604020202020204" pitchFamily="34" charset="0"/>
                <a:ea typeface="隶书" panose="02010509060101010101" pitchFamily="49" charset="-122"/>
              </a:rPr>
              <a:t>人民通过民选选出代表组成各级人大作为国家权力机关；</a:t>
            </a:r>
            <a:r>
              <a:rPr lang="zh-CN" altLang="en-US" b="1" dirty="0">
                <a:solidFill>
                  <a:srgbClr val="C00000"/>
                </a:solidFill>
                <a:latin typeface="Arial" panose="020B0604020202020204" pitchFamily="34" charset="0"/>
                <a:ea typeface="宋体" panose="02010600030101010101" pitchFamily="2" charset="-122"/>
              </a:rPr>
              <a:t>③</a:t>
            </a:r>
            <a:r>
              <a:rPr lang="zh-CN" altLang="en-US" b="1" dirty="0">
                <a:solidFill>
                  <a:srgbClr val="C00000"/>
                </a:solidFill>
                <a:latin typeface="Arial" panose="020B0604020202020204" pitchFamily="34" charset="0"/>
                <a:ea typeface="隶书" panose="02010509060101010101" pitchFamily="49" charset="-122"/>
              </a:rPr>
              <a:t>由人大会产生其他国家机关，依法行使各自的职权；</a:t>
            </a:r>
            <a:r>
              <a:rPr lang="zh-CN" altLang="en-US" b="1" dirty="0">
                <a:solidFill>
                  <a:srgbClr val="C00000"/>
                </a:solidFill>
                <a:latin typeface="Arial" panose="020B0604020202020204" pitchFamily="34" charset="0"/>
                <a:ea typeface="宋体" panose="02010600030101010101" pitchFamily="2" charset="-122"/>
              </a:rPr>
              <a:t>④</a:t>
            </a:r>
            <a:r>
              <a:rPr lang="zh-CN" altLang="en-US" b="1" dirty="0">
                <a:solidFill>
                  <a:srgbClr val="C00000"/>
                </a:solidFill>
                <a:latin typeface="Arial" panose="020B0604020202020204" pitchFamily="34" charset="0"/>
                <a:ea typeface="隶书" panose="02010509060101010101" pitchFamily="49" charset="-122"/>
              </a:rPr>
              <a:t>实行民主集中制的组织和活动原则。</a:t>
            </a:r>
            <a:endParaRPr lang="zh-CN" altLang="en-US" dirty="0">
              <a:latin typeface="Arial" panose="020B0604020202020204" pitchFamily="34" charset="0"/>
              <a:ea typeface="宋体" panose="02010600030101010101" pitchFamily="2" charset="-122"/>
            </a:endParaRPr>
          </a:p>
        </p:txBody>
      </p:sp>
      <p:sp>
        <p:nvSpPr>
          <p:cNvPr id="8" name="文本框 7"/>
          <p:cNvSpPr txBox="1"/>
          <p:nvPr/>
        </p:nvSpPr>
        <p:spPr>
          <a:xfrm>
            <a:off x="2498725" y="4506913"/>
            <a:ext cx="1828800" cy="554037"/>
          </a:xfrm>
          <a:prstGeom prst="rect">
            <a:avLst/>
          </a:prstGeom>
          <a:noFill/>
          <a:ln w="9525">
            <a:noFill/>
          </a:ln>
        </p:spPr>
        <p:txBody>
          <a:bodyPr wrap="square" anchor="t">
            <a:spAutoFit/>
          </a:bodyPr>
          <a:lstStyle/>
          <a:p>
            <a:pPr defTabSz="914400">
              <a:lnSpc>
                <a:spcPct val="150000"/>
              </a:lnSpc>
              <a:tabLst>
                <a:tab pos="2430780" algn="l"/>
              </a:tabLst>
            </a:pPr>
            <a:r>
              <a:rPr lang="zh-CN" altLang="en-US" sz="2000" b="1" dirty="0">
                <a:latin typeface="宋体" panose="02010600030101010101" pitchFamily="2" charset="-122"/>
                <a:ea typeface="华文细黑" panose="02010600040101010101" pitchFamily="2" charset="-122"/>
              </a:rPr>
              <a:t>人民代表大会</a:t>
            </a:r>
          </a:p>
        </p:txBody>
      </p:sp>
      <p:sp>
        <p:nvSpPr>
          <p:cNvPr id="9" name="文本框 8"/>
          <p:cNvSpPr txBox="1"/>
          <p:nvPr/>
        </p:nvSpPr>
        <p:spPr>
          <a:xfrm>
            <a:off x="2619375" y="5292725"/>
            <a:ext cx="1708150" cy="533400"/>
          </a:xfrm>
          <a:prstGeom prst="rect">
            <a:avLst/>
          </a:prstGeom>
          <a:noFill/>
          <a:ln w="9525">
            <a:noFill/>
          </a:ln>
        </p:spPr>
        <p:txBody>
          <a:bodyPr wrap="none" anchor="t">
            <a:spAutoFit/>
          </a:bodyPr>
          <a:lstStyle/>
          <a:p>
            <a:pPr defTabSz="914400">
              <a:lnSpc>
                <a:spcPct val="120000"/>
              </a:lnSpc>
              <a:tabLst>
                <a:tab pos="2430780" algn="l"/>
              </a:tabLst>
            </a:pPr>
            <a:r>
              <a:rPr lang="zh-CN" altLang="en-US" sz="2400" b="1" dirty="0">
                <a:solidFill>
                  <a:srgbClr val="C00000"/>
                </a:solidFill>
                <a:latin typeface="微软雅黑" panose="020B0503020204020204" charset="-122"/>
                <a:ea typeface="微软雅黑" panose="020B0503020204020204" charset="-122"/>
              </a:rPr>
              <a:t>民主集中制</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2772"/>
                                        </p:tgtEl>
                                        <p:attrNameLst>
                                          <p:attrName>style.visibility</p:attrName>
                                        </p:attrNameLst>
                                      </p:cBhvr>
                                      <p:to>
                                        <p:strVal val="visible"/>
                                      </p:to>
                                    </p:set>
                                    <p:animEffect transition="in" filter="blinds(horizontal)">
                                      <p:cBhvr>
                                        <p:cTn id="12" dur="500"/>
                                        <p:tgtEl>
                                          <p:spTgt spid="32772"/>
                                        </p:tgtEl>
                                      </p:cBhvr>
                                    </p:animEffect>
                                  </p:childTnLst>
                                </p:cTn>
                              </p:par>
                              <p:par>
                                <p:cTn id="13" presetID="3" presetClass="entr" presetSubtype="10" fill="hold" nodeType="withEffect">
                                  <p:stCondLst>
                                    <p:cond delay="0"/>
                                  </p:stCondLst>
                                  <p:childTnLst>
                                    <p:set>
                                      <p:cBhvr>
                                        <p:cTn id="14" dur="1" fill="hold">
                                          <p:stCondLst>
                                            <p:cond delay="0"/>
                                          </p:stCondLst>
                                        </p:cTn>
                                        <p:tgtEl>
                                          <p:spTgt spid="33794"/>
                                        </p:tgtEl>
                                        <p:attrNameLst>
                                          <p:attrName>style.visibility</p:attrName>
                                        </p:attrNameLst>
                                      </p:cBhvr>
                                      <p:to>
                                        <p:strVal val="visible"/>
                                      </p:to>
                                    </p:set>
                                    <p:animEffect transition="in" filter="blinds(horizontal)">
                                      <p:cBhvr>
                                        <p:cTn id="15" dur="500"/>
                                        <p:tgtEl>
                                          <p:spTgt spid="33794"/>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blinds(horizontal)">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horizontal)">
                                      <p:cBhvr>
                                        <p:cTn id="25" dur="500"/>
                                        <p:tgtEl>
                                          <p:spTgt spid="4"/>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blinds(horizontal)">
                                      <p:cBhvr>
                                        <p:cTn id="30" dur="5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blinds(horizontal)">
                                      <p:cBhvr>
                                        <p:cTn id="35" dur="500"/>
                                        <p:tgtEl>
                                          <p:spTgt spid="7"/>
                                        </p:tgtEl>
                                      </p:cBhvr>
                                    </p:animEffect>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blinds(horizontal)">
                                      <p:cBhvr>
                                        <p:cTn id="40" dur="500"/>
                                        <p:tgtEl>
                                          <p:spTgt spid="8"/>
                                        </p:tgtEl>
                                      </p:cBhvr>
                                    </p:animEffect>
                                  </p:childTnLst>
                                </p:cTn>
                              </p:par>
                            </p:childTnLst>
                          </p:cTn>
                        </p:par>
                      </p:childTnLst>
                    </p:cTn>
                  </p:par>
                  <p:par>
                    <p:cTn id="41" fill="hold">
                      <p:stCondLst>
                        <p:cond delay="indefinite"/>
                      </p:stCondLst>
                      <p:childTnLst>
                        <p:par>
                          <p:cTn id="42" fill="hold">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blinds(horizontal)">
                                      <p:cBhvr>
                                        <p:cTn id="4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7" grpId="0"/>
      <p:bldP spid="8"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矩形 3"/>
          <p:cNvSpPr/>
          <p:nvPr/>
        </p:nvSpPr>
        <p:spPr>
          <a:xfrm>
            <a:off x="627063" y="366713"/>
            <a:ext cx="4210050" cy="606425"/>
          </a:xfrm>
          <a:prstGeom prst="rect">
            <a:avLst/>
          </a:prstGeom>
          <a:noFill/>
          <a:ln w="9525">
            <a:noFill/>
          </a:ln>
        </p:spPr>
        <p:txBody>
          <a:bodyPr wrap="square" lIns="91398" tIns="45698" rIns="91398" bIns="45698" anchor="t">
            <a:spAutoFit/>
          </a:bodyPr>
          <a:lstStyle/>
          <a:p>
            <a:pPr algn="just" defTabSz="0">
              <a:lnSpc>
                <a:spcPct val="120000"/>
              </a:lnSpc>
              <a:tabLst>
                <a:tab pos="1889125" algn="l"/>
              </a:tabLst>
            </a:pPr>
            <a:r>
              <a:rPr lang="zh-CN" altLang="zh-CN" sz="2800" b="1" dirty="0">
                <a:latin typeface="微软雅黑" panose="020B0503020204020204" charset="-122"/>
                <a:ea typeface="微软雅黑" panose="020B0503020204020204" charset="-122"/>
              </a:rPr>
              <a:t>民主集中制原则 </a:t>
            </a:r>
            <a:r>
              <a:rPr lang="zh-CN" altLang="zh-CN" sz="2800" b="1" dirty="0">
                <a:solidFill>
                  <a:srgbClr val="FF0000"/>
                </a:solidFill>
                <a:latin typeface="微软雅黑" panose="020B0503020204020204" charset="-122"/>
                <a:ea typeface="微软雅黑" panose="020B0503020204020204" charset="-122"/>
              </a:rPr>
              <a:t>  </a:t>
            </a:r>
            <a:r>
              <a:rPr lang="en-US" altLang="zh-CN" sz="2800" b="1" dirty="0">
                <a:solidFill>
                  <a:srgbClr val="FF0000"/>
                </a:solidFill>
                <a:latin typeface="微软雅黑" panose="020B0503020204020204" charset="-122"/>
                <a:ea typeface="微软雅黑" panose="020B0503020204020204" charset="-122"/>
              </a:rPr>
              <a:t>(</a:t>
            </a:r>
            <a:r>
              <a:rPr lang="zh-CN" altLang="en-US" sz="2800" b="1" dirty="0">
                <a:solidFill>
                  <a:srgbClr val="FF0000"/>
                </a:solidFill>
                <a:latin typeface="微软雅黑" panose="020B0503020204020204" charset="-122"/>
                <a:ea typeface="微软雅黑" panose="020B0503020204020204" charset="-122"/>
              </a:rPr>
              <a:t>重点）</a:t>
            </a:r>
          </a:p>
        </p:txBody>
      </p:sp>
      <p:graphicFrame>
        <p:nvGraphicFramePr>
          <p:cNvPr id="34819" name="表格 34818"/>
          <p:cNvGraphicFramePr/>
          <p:nvPr/>
        </p:nvGraphicFramePr>
        <p:xfrm>
          <a:off x="962025" y="1216025"/>
          <a:ext cx="7374255" cy="3656330"/>
        </p:xfrm>
        <a:graphic>
          <a:graphicData uri="http://schemas.openxmlformats.org/drawingml/2006/table">
            <a:tbl>
              <a:tblPr/>
              <a:tblGrid>
                <a:gridCol w="629920">
                  <a:extLst>
                    <a:ext uri="{9D8B030D-6E8A-4147-A177-3AD203B41FA5}">
                      <a16:colId xmlns:a16="http://schemas.microsoft.com/office/drawing/2014/main" val="20000"/>
                    </a:ext>
                  </a:extLst>
                </a:gridCol>
                <a:gridCol w="2068195">
                  <a:extLst>
                    <a:ext uri="{9D8B030D-6E8A-4147-A177-3AD203B41FA5}">
                      <a16:colId xmlns:a16="http://schemas.microsoft.com/office/drawing/2014/main" val="20001"/>
                    </a:ext>
                  </a:extLst>
                </a:gridCol>
                <a:gridCol w="4676140">
                  <a:extLst>
                    <a:ext uri="{9D8B030D-6E8A-4147-A177-3AD203B41FA5}">
                      <a16:colId xmlns:a16="http://schemas.microsoft.com/office/drawing/2014/main" val="20002"/>
                    </a:ext>
                  </a:extLst>
                </a:gridCol>
              </a:tblGrid>
              <a:tr h="457200">
                <a:tc>
                  <a:txBody>
                    <a:bodyPr/>
                    <a:lstStyle>
                      <a:lvl1pPr marL="455930" lvl="0" indent="-455930" algn="l" defTabSz="1217295" rtl="0" fontAlgn="base">
                        <a:spcBef>
                          <a:spcPct val="20000"/>
                        </a:spcBef>
                        <a:spcAft>
                          <a:spcPct val="0"/>
                        </a:spcAft>
                        <a:buFont typeface="Arial" panose="020B0604020202020204" pitchFamily="34" charset="0"/>
                        <a:buChar char="•"/>
                        <a:defRPr sz="3900" kern="1200">
                          <a:solidFill>
                            <a:schemeClr val="tx1"/>
                          </a:solidFill>
                          <a:latin typeface="+mn-lt"/>
                          <a:ea typeface="+mn-ea"/>
                          <a:cs typeface="+mn-cs"/>
                        </a:defRPr>
                      </a:lvl1pPr>
                      <a:lvl2pPr marL="989330" lvl="1" indent="-379730" algn="l" defTabSz="1217295" rtl="0" fontAlgn="base">
                        <a:spcBef>
                          <a:spcPct val="20000"/>
                        </a:spcBef>
                        <a:spcAft>
                          <a:spcPct val="0"/>
                        </a:spcAft>
                        <a:buFont typeface="Arial" panose="020B0604020202020204" pitchFamily="34" charset="0"/>
                        <a:buChar char="–"/>
                        <a:defRPr sz="3300" kern="1200">
                          <a:solidFill>
                            <a:schemeClr val="tx1"/>
                          </a:solidFill>
                          <a:latin typeface="+mn-lt"/>
                          <a:ea typeface="+mn-ea"/>
                          <a:cs typeface="+mn-cs"/>
                        </a:defRPr>
                      </a:lvl2pPr>
                      <a:lvl3pPr marL="1522730" lvl="2" indent="-303530" algn="l" defTabSz="1217295"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3pPr>
                      <a:lvl4pPr marL="2132330" lvl="3"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4pPr>
                      <a:lvl5pPr marL="2741930" lvl="4"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5pPr>
                    </a:lstStyle>
                    <a:p>
                      <a:pPr marL="0" lvl="0" indent="0" algn="ctr" defTabSz="914400" eaLnBrk="1" hangingPunct="1">
                        <a:lnSpc>
                          <a:spcPct val="150000"/>
                        </a:lnSpc>
                        <a:spcBef>
                          <a:spcPct val="0"/>
                        </a:spcBef>
                        <a:buNone/>
                        <a:tabLst>
                          <a:tab pos="2430780" algn="l"/>
                        </a:tabLst>
                      </a:pPr>
                      <a:r>
                        <a:rPr lang="zh-CN" altLang="en-US" sz="2000" b="1" dirty="0">
                          <a:latin typeface="微软雅黑" panose="020B0503020204020204" charset="-122"/>
                          <a:ea typeface="微软雅黑" panose="020B0503020204020204" charset="-122"/>
                        </a:rPr>
                        <a:t>含义</a:t>
                      </a:r>
                    </a:p>
                  </a:txBody>
                  <a:tcPr marL="13470" marR="1347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gridSpan="2">
                  <a:txBody>
                    <a:bodyPr/>
                    <a:lstStyle>
                      <a:lvl1pPr marL="455930" lvl="0" indent="-455930" algn="l" defTabSz="1217295" rtl="0" fontAlgn="base">
                        <a:spcBef>
                          <a:spcPct val="20000"/>
                        </a:spcBef>
                        <a:spcAft>
                          <a:spcPct val="0"/>
                        </a:spcAft>
                        <a:buFont typeface="Arial" panose="020B0604020202020204" pitchFamily="34" charset="0"/>
                        <a:buChar char="•"/>
                        <a:defRPr sz="3900" kern="1200">
                          <a:solidFill>
                            <a:schemeClr val="tx1"/>
                          </a:solidFill>
                          <a:latin typeface="+mn-lt"/>
                          <a:ea typeface="+mn-ea"/>
                          <a:cs typeface="+mn-cs"/>
                        </a:defRPr>
                      </a:lvl1pPr>
                      <a:lvl2pPr marL="989330" lvl="1" indent="-379730" algn="l" defTabSz="1217295" rtl="0" fontAlgn="base">
                        <a:spcBef>
                          <a:spcPct val="20000"/>
                        </a:spcBef>
                        <a:spcAft>
                          <a:spcPct val="0"/>
                        </a:spcAft>
                        <a:buFont typeface="Arial" panose="020B0604020202020204" pitchFamily="34" charset="0"/>
                        <a:buChar char="–"/>
                        <a:defRPr sz="3300" kern="1200">
                          <a:solidFill>
                            <a:schemeClr val="tx1"/>
                          </a:solidFill>
                          <a:latin typeface="+mn-lt"/>
                          <a:ea typeface="+mn-ea"/>
                          <a:cs typeface="+mn-cs"/>
                        </a:defRPr>
                      </a:lvl2pPr>
                      <a:lvl3pPr marL="1522730" lvl="2" indent="-303530" algn="l" defTabSz="1217295"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3pPr>
                      <a:lvl4pPr marL="2132330" lvl="3"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4pPr>
                      <a:lvl5pPr marL="2741930" lvl="4"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5pPr>
                    </a:lstStyle>
                    <a:p>
                      <a:pPr marL="0" lvl="0" indent="0" algn="ctr" defTabSz="914400" eaLnBrk="1" hangingPunct="1">
                        <a:lnSpc>
                          <a:spcPct val="150000"/>
                        </a:lnSpc>
                        <a:spcBef>
                          <a:spcPct val="0"/>
                        </a:spcBef>
                        <a:buNone/>
                        <a:tabLst>
                          <a:tab pos="2430780" algn="l"/>
                        </a:tabLst>
                      </a:pPr>
                      <a:endParaRPr lang="zh-CN" altLang="en-US" sz="2000" b="1" dirty="0">
                        <a:latin typeface="微软雅黑" panose="020B0503020204020204" charset="-122"/>
                        <a:ea typeface="微软雅黑" panose="020B0503020204020204" charset="-122"/>
                      </a:endParaRPr>
                    </a:p>
                  </a:txBody>
                  <a:tcPr marL="13470" marR="1347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hMerge="1">
                  <a:txBody>
                    <a:bodyPr/>
                    <a:lstStyle/>
                    <a:p>
                      <a:endParaRPr lang="zh-CN"/>
                    </a:p>
                  </a:txBody>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extLst>
                  <a:ext uri="{0D108BD9-81ED-4DB2-BD59-A6C34878D82A}">
                    <a16:rowId xmlns:a16="http://schemas.microsoft.com/office/drawing/2014/main" val="10000"/>
                  </a:ext>
                </a:extLst>
              </a:tr>
              <a:tr h="833120">
                <a:tc rowSpan="3">
                  <a:txBody>
                    <a:bodyPr/>
                    <a:lstStyle>
                      <a:lvl1pPr marL="455930" lvl="0" indent="-455930" algn="l" defTabSz="1217295" rtl="0" fontAlgn="base">
                        <a:spcBef>
                          <a:spcPct val="20000"/>
                        </a:spcBef>
                        <a:spcAft>
                          <a:spcPct val="0"/>
                        </a:spcAft>
                        <a:buFont typeface="Arial" panose="020B0604020202020204" pitchFamily="34" charset="0"/>
                        <a:buChar char="•"/>
                        <a:defRPr sz="3900" kern="1200">
                          <a:solidFill>
                            <a:schemeClr val="tx1"/>
                          </a:solidFill>
                          <a:latin typeface="+mn-lt"/>
                          <a:ea typeface="+mn-ea"/>
                          <a:cs typeface="+mn-cs"/>
                        </a:defRPr>
                      </a:lvl1pPr>
                      <a:lvl2pPr marL="989330" lvl="1" indent="-379730" algn="l" defTabSz="1217295" rtl="0" fontAlgn="base">
                        <a:spcBef>
                          <a:spcPct val="20000"/>
                        </a:spcBef>
                        <a:spcAft>
                          <a:spcPct val="0"/>
                        </a:spcAft>
                        <a:buFont typeface="Arial" panose="020B0604020202020204" pitchFamily="34" charset="0"/>
                        <a:buChar char="–"/>
                        <a:defRPr sz="3300" kern="1200">
                          <a:solidFill>
                            <a:schemeClr val="tx1"/>
                          </a:solidFill>
                          <a:latin typeface="+mn-lt"/>
                          <a:ea typeface="+mn-ea"/>
                          <a:cs typeface="+mn-cs"/>
                        </a:defRPr>
                      </a:lvl2pPr>
                      <a:lvl3pPr marL="1522730" lvl="2" indent="-303530" algn="l" defTabSz="1217295"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3pPr>
                      <a:lvl4pPr marL="2132330" lvl="3"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4pPr>
                      <a:lvl5pPr marL="2741930" lvl="4"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5pPr>
                    </a:lstStyle>
                    <a:p>
                      <a:pPr marL="0" lvl="0" indent="0" algn="ctr" defTabSz="914400" eaLnBrk="1" hangingPunct="1">
                        <a:lnSpc>
                          <a:spcPct val="150000"/>
                        </a:lnSpc>
                        <a:spcBef>
                          <a:spcPct val="0"/>
                        </a:spcBef>
                        <a:buNone/>
                        <a:tabLst>
                          <a:tab pos="2430780" algn="l"/>
                        </a:tabLst>
                      </a:pPr>
                      <a:r>
                        <a:rPr lang="zh-CN" altLang="en-US" sz="2000" b="1" dirty="0">
                          <a:latin typeface="微软雅黑" panose="020B0503020204020204" charset="-122"/>
                          <a:ea typeface="微软雅黑" panose="020B0503020204020204" charset="-122"/>
                        </a:rPr>
                        <a:t>主要表现</a:t>
                      </a:r>
                    </a:p>
                  </a:txBody>
                  <a:tcPr marL="13470" marR="1347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455930" lvl="0" indent="-455930" algn="l" defTabSz="1217295" rtl="0" fontAlgn="base">
                        <a:spcBef>
                          <a:spcPct val="20000"/>
                        </a:spcBef>
                        <a:spcAft>
                          <a:spcPct val="0"/>
                        </a:spcAft>
                        <a:buFont typeface="Arial" panose="020B0604020202020204" pitchFamily="34" charset="0"/>
                        <a:buChar char="•"/>
                        <a:defRPr sz="3900" kern="1200">
                          <a:solidFill>
                            <a:schemeClr val="tx1"/>
                          </a:solidFill>
                          <a:latin typeface="+mn-lt"/>
                          <a:ea typeface="+mn-ea"/>
                          <a:cs typeface="+mn-cs"/>
                        </a:defRPr>
                      </a:lvl1pPr>
                      <a:lvl2pPr marL="989330" lvl="1" indent="-379730" algn="l" defTabSz="1217295" rtl="0" fontAlgn="base">
                        <a:spcBef>
                          <a:spcPct val="20000"/>
                        </a:spcBef>
                        <a:spcAft>
                          <a:spcPct val="0"/>
                        </a:spcAft>
                        <a:buFont typeface="Arial" panose="020B0604020202020204" pitchFamily="34" charset="0"/>
                        <a:buChar char="–"/>
                        <a:defRPr sz="3300" kern="1200">
                          <a:solidFill>
                            <a:schemeClr val="tx1"/>
                          </a:solidFill>
                          <a:latin typeface="+mn-lt"/>
                          <a:ea typeface="+mn-ea"/>
                          <a:cs typeface="+mn-cs"/>
                        </a:defRPr>
                      </a:lvl2pPr>
                      <a:lvl3pPr marL="1522730" lvl="2" indent="-303530" algn="l" defTabSz="1217295"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3pPr>
                      <a:lvl4pPr marL="2132330" lvl="3"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4pPr>
                      <a:lvl5pPr marL="2741930" lvl="4"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5pPr>
                    </a:lstStyle>
                    <a:p>
                      <a:pPr marL="0" lvl="0" indent="0" defTabSz="914400" eaLnBrk="1" hangingPunct="1">
                        <a:lnSpc>
                          <a:spcPct val="150000"/>
                        </a:lnSpc>
                        <a:spcBef>
                          <a:spcPct val="0"/>
                        </a:spcBef>
                        <a:buNone/>
                        <a:tabLst>
                          <a:tab pos="2430780" algn="l"/>
                        </a:tabLst>
                      </a:pPr>
                      <a:endParaRPr lang="zh-CN" altLang="en-US" sz="2000" b="1" dirty="0">
                        <a:solidFill>
                          <a:srgbClr val="0000FF"/>
                        </a:solidFill>
                        <a:latin typeface="微软雅黑" panose="020B0503020204020204" charset="-122"/>
                        <a:ea typeface="微软雅黑" panose="020B0503020204020204" charset="-122"/>
                      </a:endParaRPr>
                    </a:p>
                  </a:txBody>
                  <a:tcPr marL="13470" marR="1347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455930" lvl="0" indent="-455930" algn="l" defTabSz="1217295" rtl="0" fontAlgn="base">
                        <a:spcBef>
                          <a:spcPct val="20000"/>
                        </a:spcBef>
                        <a:spcAft>
                          <a:spcPct val="0"/>
                        </a:spcAft>
                        <a:buFont typeface="Arial" panose="020B0604020202020204" pitchFamily="34" charset="0"/>
                        <a:buChar char="•"/>
                        <a:defRPr sz="3900" kern="1200">
                          <a:solidFill>
                            <a:schemeClr val="tx1"/>
                          </a:solidFill>
                          <a:latin typeface="+mn-lt"/>
                          <a:ea typeface="+mn-ea"/>
                          <a:cs typeface="+mn-cs"/>
                        </a:defRPr>
                      </a:lvl1pPr>
                      <a:lvl2pPr marL="989330" lvl="1" indent="-379730" algn="l" defTabSz="1217295" rtl="0" fontAlgn="base">
                        <a:spcBef>
                          <a:spcPct val="20000"/>
                        </a:spcBef>
                        <a:spcAft>
                          <a:spcPct val="0"/>
                        </a:spcAft>
                        <a:buFont typeface="Arial" panose="020B0604020202020204" pitchFamily="34" charset="0"/>
                        <a:buChar char="–"/>
                        <a:defRPr sz="3300" kern="1200">
                          <a:solidFill>
                            <a:schemeClr val="tx1"/>
                          </a:solidFill>
                          <a:latin typeface="+mn-lt"/>
                          <a:ea typeface="+mn-ea"/>
                          <a:cs typeface="+mn-cs"/>
                        </a:defRPr>
                      </a:lvl2pPr>
                      <a:lvl3pPr marL="1522730" lvl="2" indent="-303530" algn="l" defTabSz="1217295"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3pPr>
                      <a:lvl4pPr marL="2132330" lvl="3"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4pPr>
                      <a:lvl5pPr marL="2741930" lvl="4"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5pPr>
                    </a:lstStyle>
                    <a:p>
                      <a:pPr marL="0" lvl="0" indent="0" algn="just" defTabSz="914400" eaLnBrk="1" hangingPunct="1">
                        <a:lnSpc>
                          <a:spcPct val="150000"/>
                        </a:lnSpc>
                        <a:spcBef>
                          <a:spcPct val="0"/>
                        </a:spcBef>
                        <a:buNone/>
                        <a:tabLst>
                          <a:tab pos="2430780" algn="l"/>
                        </a:tabLst>
                      </a:pPr>
                      <a:endParaRPr lang="zh-CN" altLang="en-US" sz="1650" dirty="0">
                        <a:latin typeface="宋体" panose="02010600030101010101" pitchFamily="2" charset="-122"/>
                        <a:ea typeface="华文细黑" panose="02010600040101010101" pitchFamily="2" charset="-122"/>
                      </a:endParaRPr>
                    </a:p>
                  </a:txBody>
                  <a:tcPr marL="13470" marR="1347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249680">
                <a:tc vMerge="1">
                  <a:txBody>
                    <a:bodyPr/>
                    <a:lstStyle/>
                    <a:p>
                      <a:endParaRPr lang="zh-CN"/>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tcPr>
                </a:tc>
                <a:tc>
                  <a:txBody>
                    <a:bodyPr/>
                    <a:lstStyle>
                      <a:lvl1pPr marL="455930" lvl="0" indent="-455930" algn="l" defTabSz="1217295" rtl="0" fontAlgn="base">
                        <a:spcBef>
                          <a:spcPct val="20000"/>
                        </a:spcBef>
                        <a:spcAft>
                          <a:spcPct val="0"/>
                        </a:spcAft>
                        <a:buFont typeface="Arial" panose="020B0604020202020204" pitchFamily="34" charset="0"/>
                        <a:buChar char="•"/>
                        <a:defRPr sz="3900" kern="1200">
                          <a:solidFill>
                            <a:schemeClr val="tx1"/>
                          </a:solidFill>
                          <a:latin typeface="+mn-lt"/>
                          <a:ea typeface="+mn-ea"/>
                          <a:cs typeface="+mn-cs"/>
                        </a:defRPr>
                      </a:lvl1pPr>
                      <a:lvl2pPr marL="989330" lvl="1" indent="-379730" algn="l" defTabSz="1217295" rtl="0" fontAlgn="base">
                        <a:spcBef>
                          <a:spcPct val="20000"/>
                        </a:spcBef>
                        <a:spcAft>
                          <a:spcPct val="0"/>
                        </a:spcAft>
                        <a:buFont typeface="Arial" panose="020B0604020202020204" pitchFamily="34" charset="0"/>
                        <a:buChar char="–"/>
                        <a:defRPr sz="3300" kern="1200">
                          <a:solidFill>
                            <a:schemeClr val="tx1"/>
                          </a:solidFill>
                          <a:latin typeface="+mn-lt"/>
                          <a:ea typeface="+mn-ea"/>
                          <a:cs typeface="+mn-cs"/>
                        </a:defRPr>
                      </a:lvl2pPr>
                      <a:lvl3pPr marL="1522730" lvl="2" indent="-303530" algn="l" defTabSz="1217295"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3pPr>
                      <a:lvl4pPr marL="2132330" lvl="3"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4pPr>
                      <a:lvl5pPr marL="2741930" lvl="4"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5pPr>
                    </a:lstStyle>
                    <a:p>
                      <a:pPr marL="0" lvl="0" indent="0" defTabSz="914400" eaLnBrk="1" hangingPunct="1">
                        <a:lnSpc>
                          <a:spcPct val="150000"/>
                        </a:lnSpc>
                        <a:spcBef>
                          <a:spcPct val="0"/>
                        </a:spcBef>
                        <a:buNone/>
                        <a:tabLst>
                          <a:tab pos="2430780" algn="l"/>
                        </a:tabLst>
                      </a:pPr>
                      <a:endParaRPr lang="zh-CN" altLang="en-US" sz="2000" b="1" dirty="0">
                        <a:solidFill>
                          <a:srgbClr val="0000FF"/>
                        </a:solidFill>
                        <a:latin typeface="微软雅黑" panose="020B0503020204020204" charset="-122"/>
                        <a:ea typeface="微软雅黑" panose="020B0503020204020204" charset="-122"/>
                      </a:endParaRPr>
                    </a:p>
                  </a:txBody>
                  <a:tcPr marL="13470" marR="1347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455930" lvl="0" indent="-455930" algn="l" defTabSz="1217295" rtl="0" fontAlgn="base">
                        <a:spcBef>
                          <a:spcPct val="20000"/>
                        </a:spcBef>
                        <a:spcAft>
                          <a:spcPct val="0"/>
                        </a:spcAft>
                        <a:buFont typeface="Arial" panose="020B0604020202020204" pitchFamily="34" charset="0"/>
                        <a:buChar char="•"/>
                        <a:defRPr sz="3900" kern="1200">
                          <a:solidFill>
                            <a:schemeClr val="tx1"/>
                          </a:solidFill>
                          <a:latin typeface="+mn-lt"/>
                          <a:ea typeface="+mn-ea"/>
                          <a:cs typeface="+mn-cs"/>
                        </a:defRPr>
                      </a:lvl1pPr>
                      <a:lvl2pPr marL="989330" lvl="1" indent="-379730" algn="l" defTabSz="1217295" rtl="0" fontAlgn="base">
                        <a:spcBef>
                          <a:spcPct val="20000"/>
                        </a:spcBef>
                        <a:spcAft>
                          <a:spcPct val="0"/>
                        </a:spcAft>
                        <a:buFont typeface="Arial" panose="020B0604020202020204" pitchFamily="34" charset="0"/>
                        <a:buChar char="–"/>
                        <a:defRPr sz="3300" kern="1200">
                          <a:solidFill>
                            <a:schemeClr val="tx1"/>
                          </a:solidFill>
                          <a:latin typeface="+mn-lt"/>
                          <a:ea typeface="+mn-ea"/>
                          <a:cs typeface="+mn-cs"/>
                        </a:defRPr>
                      </a:lvl2pPr>
                      <a:lvl3pPr marL="1522730" lvl="2" indent="-303530" algn="l" defTabSz="1217295"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3pPr>
                      <a:lvl4pPr marL="2132330" lvl="3"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4pPr>
                      <a:lvl5pPr marL="2741930" lvl="4"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5pPr>
                    </a:lstStyle>
                    <a:p>
                      <a:pPr marL="0" lvl="0" indent="0" algn="just" defTabSz="914400" eaLnBrk="1" hangingPunct="1">
                        <a:lnSpc>
                          <a:spcPct val="150000"/>
                        </a:lnSpc>
                        <a:spcBef>
                          <a:spcPct val="0"/>
                        </a:spcBef>
                        <a:buNone/>
                        <a:tabLst>
                          <a:tab pos="2430780" algn="l"/>
                        </a:tabLst>
                      </a:pPr>
                      <a:endParaRPr lang="zh-CN" altLang="en-US" sz="1650" dirty="0">
                        <a:latin typeface="宋体" panose="02010600030101010101" pitchFamily="2" charset="-122"/>
                        <a:ea typeface="华文细黑" panose="02010600040101010101" pitchFamily="2" charset="-122"/>
                      </a:endParaRPr>
                    </a:p>
                  </a:txBody>
                  <a:tcPr marL="13470" marR="1347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1116330">
                <a:tc vMerge="1">
                  <a:txBody>
                    <a:bodyPr/>
                    <a:lstStyle/>
                    <a:p>
                      <a:endParaRPr lang="zh-CN"/>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B w="12700" cap="flat" cmpd="sng">
                      <a:solidFill>
                        <a:srgbClr val="000000"/>
                      </a:solidFill>
                      <a:prstDash val="solid"/>
                      <a:headEnd type="none" w="med" len="med"/>
                      <a:tailEnd type="none" w="med" len="med"/>
                    </a:lnB>
                  </a:tcPr>
                </a:tc>
                <a:tc>
                  <a:txBody>
                    <a:bodyPr/>
                    <a:lstStyle>
                      <a:lvl1pPr marL="455930" lvl="0" indent="-455930" algn="l" defTabSz="1217295" rtl="0" fontAlgn="base">
                        <a:spcBef>
                          <a:spcPct val="20000"/>
                        </a:spcBef>
                        <a:spcAft>
                          <a:spcPct val="0"/>
                        </a:spcAft>
                        <a:buFont typeface="Arial" panose="020B0604020202020204" pitchFamily="34" charset="0"/>
                        <a:buChar char="•"/>
                        <a:defRPr sz="3900" kern="1200">
                          <a:solidFill>
                            <a:schemeClr val="tx1"/>
                          </a:solidFill>
                          <a:latin typeface="+mn-lt"/>
                          <a:ea typeface="+mn-ea"/>
                          <a:cs typeface="+mn-cs"/>
                        </a:defRPr>
                      </a:lvl1pPr>
                      <a:lvl2pPr marL="989330" lvl="1" indent="-379730" algn="l" defTabSz="1217295" rtl="0" fontAlgn="base">
                        <a:spcBef>
                          <a:spcPct val="20000"/>
                        </a:spcBef>
                        <a:spcAft>
                          <a:spcPct val="0"/>
                        </a:spcAft>
                        <a:buFont typeface="Arial" panose="020B0604020202020204" pitchFamily="34" charset="0"/>
                        <a:buChar char="–"/>
                        <a:defRPr sz="3300" kern="1200">
                          <a:solidFill>
                            <a:schemeClr val="tx1"/>
                          </a:solidFill>
                          <a:latin typeface="+mn-lt"/>
                          <a:ea typeface="+mn-ea"/>
                          <a:cs typeface="+mn-cs"/>
                        </a:defRPr>
                      </a:lvl2pPr>
                      <a:lvl3pPr marL="1522730" lvl="2" indent="-303530" algn="l" defTabSz="1217295"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3pPr>
                      <a:lvl4pPr marL="2132330" lvl="3"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4pPr>
                      <a:lvl5pPr marL="2741930" lvl="4"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5pPr>
                    </a:lstStyle>
                    <a:p>
                      <a:pPr marL="0" lvl="0" indent="0" defTabSz="914400" eaLnBrk="1" hangingPunct="1">
                        <a:lnSpc>
                          <a:spcPct val="150000"/>
                        </a:lnSpc>
                        <a:spcBef>
                          <a:spcPct val="0"/>
                        </a:spcBef>
                        <a:buNone/>
                        <a:tabLst>
                          <a:tab pos="2430780" algn="l"/>
                        </a:tabLst>
                      </a:pPr>
                      <a:endParaRPr lang="zh-CN" altLang="en-US" sz="2000" b="1" dirty="0">
                        <a:solidFill>
                          <a:srgbClr val="0000FF"/>
                        </a:solidFill>
                        <a:latin typeface="微软雅黑" panose="020B0503020204020204" charset="-122"/>
                        <a:ea typeface="微软雅黑" panose="020B0503020204020204" charset="-122"/>
                      </a:endParaRPr>
                    </a:p>
                  </a:txBody>
                  <a:tcPr marL="13470" marR="1347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455930" lvl="0" indent="-455930" algn="l" defTabSz="1217295" rtl="0" fontAlgn="base">
                        <a:spcBef>
                          <a:spcPct val="20000"/>
                        </a:spcBef>
                        <a:spcAft>
                          <a:spcPct val="0"/>
                        </a:spcAft>
                        <a:buFont typeface="Arial" panose="020B0604020202020204" pitchFamily="34" charset="0"/>
                        <a:buChar char="•"/>
                        <a:defRPr sz="3900" kern="1200">
                          <a:solidFill>
                            <a:schemeClr val="tx1"/>
                          </a:solidFill>
                          <a:latin typeface="+mn-lt"/>
                          <a:ea typeface="+mn-ea"/>
                          <a:cs typeface="+mn-cs"/>
                        </a:defRPr>
                      </a:lvl1pPr>
                      <a:lvl2pPr marL="989330" lvl="1" indent="-379730" algn="l" defTabSz="1217295" rtl="0" fontAlgn="base">
                        <a:spcBef>
                          <a:spcPct val="20000"/>
                        </a:spcBef>
                        <a:spcAft>
                          <a:spcPct val="0"/>
                        </a:spcAft>
                        <a:buFont typeface="Arial" panose="020B0604020202020204" pitchFamily="34" charset="0"/>
                        <a:buChar char="–"/>
                        <a:defRPr sz="3300" kern="1200">
                          <a:solidFill>
                            <a:schemeClr val="tx1"/>
                          </a:solidFill>
                          <a:latin typeface="+mn-lt"/>
                          <a:ea typeface="+mn-ea"/>
                          <a:cs typeface="+mn-cs"/>
                        </a:defRPr>
                      </a:lvl2pPr>
                      <a:lvl3pPr marL="1522730" lvl="2" indent="-303530" algn="l" defTabSz="1217295"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3pPr>
                      <a:lvl4pPr marL="2132330" lvl="3"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4pPr>
                      <a:lvl5pPr marL="2741930" lvl="4" indent="-303530" algn="l" defTabSz="1217295" rtl="0" fontAlgn="base">
                        <a:spcBef>
                          <a:spcPct val="20000"/>
                        </a:spcBef>
                        <a:spcAft>
                          <a:spcPct val="0"/>
                        </a:spcAft>
                        <a:buFont typeface="Arial" panose="020B0604020202020204" pitchFamily="34" charset="0"/>
                        <a:buChar char="»"/>
                        <a:defRPr sz="2300" kern="1200">
                          <a:solidFill>
                            <a:schemeClr val="tx1"/>
                          </a:solidFill>
                          <a:latin typeface="+mn-lt"/>
                          <a:ea typeface="+mn-ea"/>
                          <a:cs typeface="+mn-cs"/>
                        </a:defRPr>
                      </a:lvl5pPr>
                    </a:lstStyle>
                    <a:p>
                      <a:pPr marL="0" lvl="0" indent="0" algn="just" defTabSz="914400" eaLnBrk="1" hangingPunct="1">
                        <a:lnSpc>
                          <a:spcPct val="150000"/>
                        </a:lnSpc>
                        <a:spcBef>
                          <a:spcPct val="0"/>
                        </a:spcBef>
                        <a:buNone/>
                        <a:tabLst>
                          <a:tab pos="2430780" algn="l"/>
                        </a:tabLst>
                      </a:pPr>
                      <a:endParaRPr lang="zh-CN" altLang="en-US" sz="1650" dirty="0">
                        <a:latin typeface="宋体" panose="02010600030101010101" pitchFamily="2" charset="-122"/>
                        <a:ea typeface="华文细黑" panose="02010600040101010101" pitchFamily="2" charset="-122"/>
                      </a:endParaRPr>
                    </a:p>
                  </a:txBody>
                  <a:tcPr marL="13470" marR="1347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2" name="文本框 1"/>
          <p:cNvSpPr txBox="1"/>
          <p:nvPr/>
        </p:nvSpPr>
        <p:spPr>
          <a:xfrm>
            <a:off x="1635125" y="1809750"/>
            <a:ext cx="2054225" cy="706438"/>
          </a:xfrm>
          <a:prstGeom prst="rect">
            <a:avLst/>
          </a:prstGeom>
          <a:noFill/>
          <a:ln w="9525">
            <a:noFill/>
          </a:ln>
        </p:spPr>
        <p:txBody>
          <a:bodyPr wrap="square" anchor="t">
            <a:spAutoFit/>
          </a:bodyPr>
          <a:lstStyle/>
          <a:p>
            <a:pPr defTabSz="914400">
              <a:tabLst>
                <a:tab pos="2430780" algn="l"/>
              </a:tabLst>
            </a:pPr>
            <a:r>
              <a:rPr lang="zh-CN" altLang="en-US" sz="2000" b="1" dirty="0">
                <a:solidFill>
                  <a:srgbClr val="0000FF"/>
                </a:solidFill>
                <a:latin typeface="微软雅黑" panose="020B0503020204020204" charset="-122"/>
                <a:ea typeface="微软雅黑" panose="020B0503020204020204" charset="-122"/>
              </a:rPr>
              <a:t>在人民代表大会与人民的关系上</a:t>
            </a:r>
          </a:p>
        </p:txBody>
      </p:sp>
      <p:sp>
        <p:nvSpPr>
          <p:cNvPr id="3" name="文本框 2"/>
          <p:cNvSpPr txBox="1"/>
          <p:nvPr/>
        </p:nvSpPr>
        <p:spPr>
          <a:xfrm>
            <a:off x="1754505" y="1282065"/>
            <a:ext cx="6278880" cy="398780"/>
          </a:xfrm>
          <a:prstGeom prst="rect">
            <a:avLst/>
          </a:prstGeom>
          <a:noFill/>
        </p:spPr>
        <p:txBody>
          <a:bodyPr wrap="none" rtlCol="0">
            <a:spAutoFit/>
          </a:bodyPr>
          <a:lstStyle/>
          <a:p>
            <a:r>
              <a:rPr lang="zh-CN" altLang="en-US" sz="2000" b="1" noProof="1">
                <a:latin typeface="微软雅黑" panose="020B0503020204020204" charset="-122"/>
                <a:ea typeface="微软雅黑" panose="020B0503020204020204" charset="-122"/>
                <a:cs typeface="+mn-cs"/>
                <a:sym typeface="+mn-ea"/>
              </a:rPr>
              <a:t>在</a:t>
            </a:r>
            <a:r>
              <a:rPr lang="zh-CN" altLang="en-US" sz="2000" b="1" noProof="1">
                <a:solidFill>
                  <a:srgbClr val="C00000"/>
                </a:solidFill>
                <a:latin typeface="微软雅黑" panose="020B0503020204020204" charset="-122"/>
                <a:ea typeface="微软雅黑" panose="020B0503020204020204" charset="-122"/>
                <a:cs typeface="+mn-cs"/>
                <a:sym typeface="+mn-ea"/>
              </a:rPr>
              <a:t>民主基础上的集中</a:t>
            </a:r>
            <a:r>
              <a:rPr lang="zh-CN" altLang="en-US" sz="2000" b="1" noProof="1">
                <a:latin typeface="微软雅黑" panose="020B0503020204020204" charset="-122"/>
                <a:ea typeface="微软雅黑" panose="020B0503020204020204" charset="-122"/>
                <a:cs typeface="+mn-cs"/>
                <a:sym typeface="+mn-ea"/>
              </a:rPr>
              <a:t>和</a:t>
            </a:r>
            <a:r>
              <a:rPr lang="zh-CN" altLang="en-US" sz="2000" b="1" noProof="1">
                <a:gradFill>
                  <a:gsLst>
                    <a:gs pos="0">
                      <a:srgbClr val="7B32B2"/>
                    </a:gs>
                    <a:gs pos="100000">
                      <a:srgbClr val="401A5D"/>
                    </a:gs>
                  </a:gsLst>
                  <a:lin scaled="0"/>
                </a:gradFill>
                <a:latin typeface="微软雅黑" panose="020B0503020204020204" charset="-122"/>
                <a:ea typeface="微软雅黑" panose="020B0503020204020204" charset="-122"/>
                <a:cs typeface="+mn-cs"/>
                <a:sym typeface="+mn-ea"/>
              </a:rPr>
              <a:t>集中指导下的民主</a:t>
            </a:r>
            <a:r>
              <a:rPr lang="zh-CN" altLang="en-US" sz="2000" b="1" noProof="1">
                <a:latin typeface="微软雅黑" panose="020B0503020204020204" charset="-122"/>
                <a:ea typeface="微软雅黑" panose="020B0503020204020204" charset="-122"/>
                <a:cs typeface="+mn-cs"/>
                <a:sym typeface="+mn-ea"/>
              </a:rPr>
              <a:t>相结合的制度</a:t>
            </a:r>
            <a:endParaRPr lang="zh-CN" altLang="en-US" sz="2000" b="1" noProof="1">
              <a:latin typeface="微软雅黑" panose="020B0503020204020204" charset="-122"/>
              <a:ea typeface="微软雅黑" panose="020B0503020204020204" charset="-122"/>
            </a:endParaRPr>
          </a:p>
        </p:txBody>
      </p:sp>
      <p:sp>
        <p:nvSpPr>
          <p:cNvPr id="4" name="文本框 3"/>
          <p:cNvSpPr txBox="1"/>
          <p:nvPr/>
        </p:nvSpPr>
        <p:spPr>
          <a:xfrm>
            <a:off x="1682750" y="2619375"/>
            <a:ext cx="1958975" cy="1014413"/>
          </a:xfrm>
          <a:prstGeom prst="rect">
            <a:avLst/>
          </a:prstGeom>
          <a:noFill/>
          <a:ln w="9525">
            <a:noFill/>
          </a:ln>
        </p:spPr>
        <p:txBody>
          <a:bodyPr wrap="square" anchor="t">
            <a:spAutoFit/>
          </a:bodyPr>
          <a:lstStyle/>
          <a:p>
            <a:pPr defTabSz="914400">
              <a:tabLst>
                <a:tab pos="2430780" algn="l"/>
              </a:tabLst>
            </a:pPr>
            <a:r>
              <a:rPr lang="zh-CN" altLang="en-US" sz="2000" b="1" dirty="0">
                <a:solidFill>
                  <a:srgbClr val="0000FF"/>
                </a:solidFill>
                <a:latin typeface="微软雅黑" panose="020B0503020204020204" charset="-122"/>
                <a:ea typeface="微软雅黑" panose="020B0503020204020204" charset="-122"/>
              </a:rPr>
              <a:t>在人民代表大会与其他国家机关的关系上</a:t>
            </a:r>
          </a:p>
        </p:txBody>
      </p:sp>
      <p:sp>
        <p:nvSpPr>
          <p:cNvPr id="6" name="文本框 5"/>
          <p:cNvSpPr txBox="1"/>
          <p:nvPr/>
        </p:nvSpPr>
        <p:spPr>
          <a:xfrm>
            <a:off x="1635125" y="4022725"/>
            <a:ext cx="2006600" cy="708025"/>
          </a:xfrm>
          <a:prstGeom prst="rect">
            <a:avLst/>
          </a:prstGeom>
          <a:noFill/>
          <a:ln w="9525">
            <a:noFill/>
          </a:ln>
        </p:spPr>
        <p:txBody>
          <a:bodyPr wrap="square" anchor="t">
            <a:spAutoFit/>
          </a:bodyPr>
          <a:lstStyle/>
          <a:p>
            <a:pPr defTabSz="914400">
              <a:tabLst>
                <a:tab pos="2430780" algn="l"/>
              </a:tabLst>
            </a:pPr>
            <a:r>
              <a:rPr lang="zh-CN" altLang="en-US" sz="2000" b="1" dirty="0">
                <a:solidFill>
                  <a:srgbClr val="0000FF"/>
                </a:solidFill>
                <a:latin typeface="微软雅黑" panose="020B0503020204020204" charset="-122"/>
                <a:ea typeface="微软雅黑" panose="020B0503020204020204" charset="-122"/>
              </a:rPr>
              <a:t>在中央和地方国家机构的关系上</a:t>
            </a:r>
          </a:p>
        </p:txBody>
      </p:sp>
      <p:sp>
        <p:nvSpPr>
          <p:cNvPr id="8" name="Rectangle 28"/>
          <p:cNvSpPr/>
          <p:nvPr/>
        </p:nvSpPr>
        <p:spPr>
          <a:xfrm>
            <a:off x="3689350" y="1681163"/>
            <a:ext cx="4343400" cy="768350"/>
          </a:xfrm>
          <a:prstGeom prst="rect">
            <a:avLst/>
          </a:prstGeom>
          <a:noFill/>
          <a:ln w="9525">
            <a:noFill/>
          </a:ln>
        </p:spPr>
        <p:txBody>
          <a:bodyPr wrap="square" anchor="t">
            <a:spAutoFit/>
          </a:bodyPr>
          <a:lstStyle/>
          <a:p>
            <a:pPr>
              <a:lnSpc>
                <a:spcPct val="110000"/>
              </a:lnSpc>
            </a:pPr>
            <a:r>
              <a:rPr lang="zh-CN" altLang="en-US" sz="2000" b="1" dirty="0">
                <a:solidFill>
                  <a:srgbClr val="C00000"/>
                </a:solidFill>
                <a:latin typeface="微软雅黑" panose="020B0503020204020204" charset="-122"/>
                <a:ea typeface="微软雅黑" panose="020B0503020204020204" charset="-122"/>
              </a:rPr>
              <a:t>人民代表大会的代表由民主选举产生，对人民负责，受人民监督。</a:t>
            </a:r>
          </a:p>
        </p:txBody>
      </p:sp>
      <p:sp>
        <p:nvSpPr>
          <p:cNvPr id="9" name="Rectangle 29"/>
          <p:cNvSpPr/>
          <p:nvPr/>
        </p:nvSpPr>
        <p:spPr>
          <a:xfrm>
            <a:off x="3770313" y="2619375"/>
            <a:ext cx="4456112" cy="1014413"/>
          </a:xfrm>
          <a:prstGeom prst="rect">
            <a:avLst/>
          </a:prstGeom>
          <a:noFill/>
          <a:ln w="9525">
            <a:noFill/>
          </a:ln>
        </p:spPr>
        <p:txBody>
          <a:bodyPr wrap="square" anchor="t">
            <a:spAutoFit/>
          </a:bodyPr>
          <a:lstStyle/>
          <a:p>
            <a:r>
              <a:rPr lang="zh-CN" altLang="en-US" sz="2000" b="1" dirty="0">
                <a:solidFill>
                  <a:srgbClr val="C00000"/>
                </a:solidFill>
                <a:latin typeface="微软雅黑" panose="020B0503020204020204" charset="-122"/>
                <a:ea typeface="微软雅黑" panose="020B0503020204020204" charset="-122"/>
              </a:rPr>
              <a:t>人民代表大会是国家权力机关，国家行政机关、司法机关等都由人民代表大会产生，对它负责，受它监督。</a:t>
            </a:r>
          </a:p>
        </p:txBody>
      </p:sp>
      <p:sp>
        <p:nvSpPr>
          <p:cNvPr id="11" name="文本框 10"/>
          <p:cNvSpPr txBox="1"/>
          <p:nvPr/>
        </p:nvSpPr>
        <p:spPr>
          <a:xfrm>
            <a:off x="3770313" y="3857625"/>
            <a:ext cx="4456112" cy="1016000"/>
          </a:xfrm>
          <a:prstGeom prst="rect">
            <a:avLst/>
          </a:prstGeom>
          <a:noFill/>
          <a:ln w="9525">
            <a:noFill/>
          </a:ln>
        </p:spPr>
        <p:txBody>
          <a:bodyPr wrap="square" anchor="t">
            <a:spAutoFit/>
          </a:bodyPr>
          <a:lstStyle/>
          <a:p>
            <a:r>
              <a:rPr lang="zh-CN" altLang="en-US" sz="2000" b="1" dirty="0">
                <a:solidFill>
                  <a:srgbClr val="C00000"/>
                </a:solidFill>
                <a:latin typeface="微软雅黑" panose="020B0503020204020204" charset="-122"/>
                <a:ea typeface="微软雅黑" panose="020B0503020204020204" charset="-122"/>
              </a:rPr>
              <a:t>在中央的统一领导下，合理划分中央和地方国家机构的职权，充分发挥中央和地方两个积极性。</a:t>
            </a:r>
          </a:p>
        </p:txBody>
      </p:sp>
      <p:sp>
        <p:nvSpPr>
          <p:cNvPr id="12" name="矩形 11"/>
          <p:cNvSpPr/>
          <p:nvPr/>
        </p:nvSpPr>
        <p:spPr>
          <a:xfrm>
            <a:off x="733425" y="5167313"/>
            <a:ext cx="7677150" cy="797560"/>
          </a:xfrm>
          <a:prstGeom prst="rect">
            <a:avLst/>
          </a:prstGeom>
          <a:noFill/>
          <a:ln w="9525">
            <a:noFill/>
          </a:ln>
        </p:spPr>
        <p:txBody>
          <a:bodyPr wrap="square" lIns="121864" tIns="60931" rIns="121864" bIns="60931" anchor="t">
            <a:spAutoFit/>
          </a:bodyPr>
          <a:lstStyle/>
          <a:p>
            <a:pPr algn="just" defTabSz="0">
              <a:lnSpc>
                <a:spcPct val="110000"/>
              </a:lnSpc>
              <a:tabLst>
                <a:tab pos="1889125" algn="l"/>
              </a:tabLst>
            </a:pPr>
            <a:r>
              <a:rPr lang="zh-CN" altLang="zh-CN" sz="2000" b="1" dirty="0">
                <a:solidFill>
                  <a:srgbClr val="FF0000"/>
                </a:solidFill>
                <a:latin typeface="微软雅黑" panose="020B0503020204020204" charset="-122"/>
                <a:ea typeface="微软雅黑" panose="020B0503020204020204" charset="-122"/>
              </a:rPr>
              <a:t>提醒　</a:t>
            </a:r>
            <a:r>
              <a:rPr lang="en-US" altLang="zh-CN" sz="2000" b="1">
                <a:latin typeface="微软雅黑" panose="020B0503020204020204" charset="-122"/>
                <a:ea typeface="微软雅黑" panose="020B0503020204020204" charset="-122"/>
              </a:rPr>
              <a:t>“</a:t>
            </a:r>
            <a:r>
              <a:rPr lang="zh-CN" altLang="zh-CN" sz="2000" b="1" dirty="0">
                <a:latin typeface="微软雅黑" panose="020B0503020204020204" charset="-122"/>
                <a:ea typeface="微软雅黑" panose="020B0503020204020204" charset="-122"/>
              </a:rPr>
              <a:t>一府两院一委</a:t>
            </a:r>
            <a:r>
              <a:rPr lang="en-US" altLang="zh-CN" sz="2000" b="1">
                <a:latin typeface="微软雅黑" panose="020B0503020204020204" charset="-122"/>
                <a:ea typeface="微软雅黑" panose="020B0503020204020204" charset="-122"/>
              </a:rPr>
              <a:t>”</a:t>
            </a:r>
            <a:r>
              <a:rPr lang="zh-CN" altLang="zh-CN" sz="2000" b="1" dirty="0">
                <a:latin typeface="微软雅黑" panose="020B0503020204020204" charset="-122"/>
                <a:ea typeface="微软雅黑" panose="020B0503020204020204" charset="-122"/>
              </a:rPr>
              <a:t>由人大产生，对人大负责，受人大监督，</a:t>
            </a:r>
            <a:r>
              <a:rPr lang="zh-CN" altLang="zh-CN" sz="2000" b="1" dirty="0">
                <a:solidFill>
                  <a:srgbClr val="FF0000"/>
                </a:solidFill>
                <a:latin typeface="微软雅黑" panose="020B0503020204020204" charset="-122"/>
                <a:ea typeface="微软雅黑" panose="020B0503020204020204" charset="-122"/>
              </a:rPr>
              <a:t>党</a:t>
            </a:r>
            <a:r>
              <a:rPr lang="zh-CN" altLang="zh-CN" sz="2000" b="1" dirty="0">
                <a:latin typeface="微软雅黑" panose="020B0503020204020204" charset="-122"/>
                <a:ea typeface="微软雅黑" panose="020B0503020204020204" charset="-122"/>
              </a:rPr>
              <a:t>是社会主义现代化建设的</a:t>
            </a:r>
            <a:r>
              <a:rPr lang="zh-CN" altLang="zh-CN" sz="2000" b="1" dirty="0">
                <a:solidFill>
                  <a:srgbClr val="FF0000"/>
                </a:solidFill>
                <a:latin typeface="微软雅黑" panose="020B0503020204020204" charset="-122"/>
                <a:ea typeface="微软雅黑" panose="020B0503020204020204" charset="-122"/>
              </a:rPr>
              <a:t>领导核心</a:t>
            </a:r>
            <a:r>
              <a:rPr lang="zh-CN" altLang="zh-CN" sz="2000" b="1" dirty="0">
                <a:latin typeface="微软雅黑" panose="020B0503020204020204" charset="-122"/>
                <a:ea typeface="微软雅黑" panose="020B0503020204020204" charset="-122"/>
              </a:rPr>
              <a:t>，国家机构都要接受</a:t>
            </a:r>
            <a:r>
              <a:rPr lang="zh-CN" altLang="zh-CN" sz="2000" b="1" dirty="0">
                <a:solidFill>
                  <a:srgbClr val="FF0000"/>
                </a:solidFill>
                <a:latin typeface="微软雅黑" panose="020B0503020204020204" charset="-122"/>
                <a:ea typeface="微软雅黑" panose="020B0503020204020204" charset="-122"/>
              </a:rPr>
              <a:t>党的领导</a:t>
            </a:r>
            <a:r>
              <a:rPr lang="zh-CN" altLang="zh-CN" sz="2000" b="1" dirty="0">
                <a:solidFill>
                  <a:srgbClr val="0000FF"/>
                </a:solidFill>
                <a:latin typeface="微软雅黑" panose="020B0503020204020204" charset="-122"/>
                <a:ea typeface="微软雅黑" panose="020B0503020204020204" charset="-122"/>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linds(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linds(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linds(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blinds(horizontal)">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6" grpId="0"/>
      <p:bldP spid="8" grpId="0"/>
      <p:bldP spid="9" grpId="0"/>
      <p:bldP spid="11" grpId="0"/>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左大括号 7"/>
          <p:cNvSpPr/>
          <p:nvPr/>
        </p:nvSpPr>
        <p:spPr bwMode="auto">
          <a:xfrm>
            <a:off x="1454150" y="1204913"/>
            <a:ext cx="285750" cy="4481513"/>
          </a:xfrm>
          <a:prstGeom prst="leftBrace">
            <a:avLst>
              <a:gd name="adj1" fmla="val 0"/>
              <a:gd name="adj2" fmla="val 50000"/>
            </a:avLst>
          </a:prstGeom>
          <a:noFill/>
          <a:ln w="38100" algn="ctr">
            <a:solidFill>
              <a:srgbClr val="008000"/>
            </a:solidFill>
            <a:round/>
          </a:ln>
          <a:effectLst>
            <a:outerShdw dist="23000" dir="5400000" rotWithShape="0">
              <a:srgbClr val="000000">
                <a:alpha val="34999"/>
              </a:srgbClr>
            </a:outerShdw>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2800" b="1" i="1" u="none" strike="noStrike" kern="1200" cap="none" spc="0" normalizeH="0" baseline="0" noProof="0">
              <a:ln>
                <a:noFill/>
              </a:ln>
              <a:solidFill>
                <a:srgbClr val="6699FF"/>
              </a:solidFill>
              <a:effectLst/>
              <a:uLnTx/>
              <a:uFillTx/>
              <a:latin typeface="黑体" panose="02010609060101010101" pitchFamily="49" charset="-122"/>
              <a:ea typeface="黑体" panose="02010609060101010101" pitchFamily="49" charset="-122"/>
              <a:cs typeface="Microsoft Sans Serif" panose="020B0604020202020204" charset="0"/>
            </a:endParaRPr>
          </a:p>
        </p:txBody>
      </p:sp>
      <p:sp>
        <p:nvSpPr>
          <p:cNvPr id="9" name="圆角矩形 8"/>
          <p:cNvSpPr/>
          <p:nvPr/>
        </p:nvSpPr>
        <p:spPr>
          <a:xfrm>
            <a:off x="1844675" y="879475"/>
            <a:ext cx="5965825" cy="925513"/>
          </a:xfrm>
          <a:prstGeom prst="roundRect">
            <a:avLst>
              <a:gd name="adj" fmla="val 16667"/>
            </a:avLst>
          </a:prstGeom>
          <a:solidFill>
            <a:schemeClr val="bg1"/>
          </a:solidFill>
          <a:ln w="25400" cap="flat" cmpd="sng">
            <a:solidFill>
              <a:srgbClr val="008000"/>
            </a:solidFill>
            <a:prstDash val="solid"/>
            <a:round/>
            <a:headEnd type="none" w="med" len="med"/>
            <a:tailEnd type="none" w="med" len="med"/>
          </a:ln>
        </p:spPr>
        <p:txBody>
          <a:bodyPr anchor="ctr"/>
          <a:lstStyle/>
          <a:p>
            <a:pPr>
              <a:spcBef>
                <a:spcPct val="50000"/>
              </a:spcBef>
            </a:pPr>
            <a:r>
              <a:rPr lang="zh-CN" altLang="en-US" sz="2000" b="1" dirty="0">
                <a:solidFill>
                  <a:srgbClr val="FF0000"/>
                </a:solidFill>
                <a:latin typeface="微软雅黑" panose="020B0503020204020204" charset="-122"/>
                <a:ea typeface="微软雅黑" panose="020B0503020204020204" charset="-122"/>
                <a:sym typeface="宋体" panose="02010600030101010101" pitchFamily="2" charset="-122"/>
              </a:rPr>
              <a:t>（</a:t>
            </a:r>
            <a:r>
              <a:rPr lang="en-US" altLang="zh-CN" sz="2000" b="1" dirty="0">
                <a:solidFill>
                  <a:srgbClr val="FF0000"/>
                </a:solidFill>
                <a:latin typeface="微软雅黑" panose="020B0503020204020204" charset="-122"/>
                <a:ea typeface="微软雅黑" panose="020B0503020204020204" charset="-122"/>
                <a:sym typeface="宋体" panose="02010600030101010101" pitchFamily="2" charset="-122"/>
              </a:rPr>
              <a:t>1</a:t>
            </a:r>
            <a:r>
              <a:rPr lang="zh-CN" altLang="en-US" sz="2000" b="1" dirty="0">
                <a:solidFill>
                  <a:srgbClr val="FF0000"/>
                </a:solidFill>
                <a:latin typeface="微软雅黑" panose="020B0503020204020204" charset="-122"/>
                <a:ea typeface="微软雅黑" panose="020B0503020204020204" charset="-122"/>
                <a:sym typeface="宋体" panose="02010600030101010101" pitchFamily="2" charset="-122"/>
              </a:rPr>
              <a:t>）根本原因</a:t>
            </a:r>
            <a:r>
              <a:rPr lang="zh-CN" altLang="en-US" sz="2000" b="1" dirty="0">
                <a:solidFill>
                  <a:srgbClr val="0000CC"/>
                </a:solidFill>
                <a:latin typeface="微软雅黑" panose="020B0503020204020204" charset="-122"/>
                <a:ea typeface="微软雅黑" panose="020B0503020204020204" charset="-122"/>
                <a:sym typeface="宋体" panose="02010600030101010101" pitchFamily="2" charset="-122"/>
              </a:rPr>
              <a:t>：</a:t>
            </a:r>
            <a:r>
              <a:rPr lang="zh-CN" altLang="en-US" sz="2000" b="1" dirty="0">
                <a:latin typeface="微软雅黑" panose="020B0503020204020204" charset="-122"/>
                <a:ea typeface="微软雅黑" panose="020B0503020204020204" charset="-122"/>
              </a:rPr>
              <a:t>由人民民主专政的的社会主义国家性质决定。（国体决定政体）</a:t>
            </a:r>
          </a:p>
        </p:txBody>
      </p:sp>
      <p:sp>
        <p:nvSpPr>
          <p:cNvPr id="2" name="圆角矩形 8"/>
          <p:cNvSpPr>
            <a:spLocks noChangeArrowheads="1"/>
          </p:cNvSpPr>
          <p:nvPr/>
        </p:nvSpPr>
        <p:spPr bwMode="auto">
          <a:xfrm>
            <a:off x="1790700" y="2014538"/>
            <a:ext cx="6470650" cy="1330325"/>
          </a:xfrm>
          <a:prstGeom prst="roundRect">
            <a:avLst>
              <a:gd name="adj" fmla="val 16667"/>
            </a:avLst>
          </a:prstGeom>
          <a:solidFill>
            <a:schemeClr val="bg1"/>
          </a:solidFill>
          <a:ln w="25400" algn="ctr">
            <a:solidFill>
              <a:srgbClr val="008000"/>
            </a:solidFill>
            <a:round/>
          </a:ln>
        </p:spPr>
        <p:txBody>
          <a:bodyPr anchor="ctr"/>
          <a:lstStyle/>
          <a:p>
            <a:pPr fontAlgn="base">
              <a:lnSpc>
                <a:spcPct val="100000"/>
              </a:lnSpc>
              <a:buFont typeface="Arial" panose="020B0604020202020204" pitchFamily="34" charset="0"/>
            </a:pPr>
            <a:r>
              <a:rPr lang="zh-CN" altLang="en-US" sz="2000" b="1" strike="noStrike" noProof="1">
                <a:solidFill>
                  <a:srgbClr val="FF0000"/>
                </a:solidFill>
                <a:latin typeface="微软雅黑" panose="020B0503020204020204" charset="-122"/>
                <a:ea typeface="微软雅黑" panose="020B0503020204020204" charset="-122"/>
                <a:cs typeface="+mn-cs"/>
                <a:sym typeface="+mn-ea"/>
              </a:rPr>
              <a:t>（</a:t>
            </a:r>
            <a:r>
              <a:rPr lang="en-US" altLang="zh-CN" sz="2000" b="1" strike="noStrike" noProof="1">
                <a:solidFill>
                  <a:srgbClr val="FF0000"/>
                </a:solidFill>
                <a:latin typeface="微软雅黑" panose="020B0503020204020204" charset="-122"/>
                <a:ea typeface="微软雅黑" panose="020B0503020204020204" charset="-122"/>
                <a:cs typeface="+mn-cs"/>
                <a:sym typeface="+mn-ea"/>
              </a:rPr>
              <a:t>2</a:t>
            </a:r>
            <a:r>
              <a:rPr lang="zh-CN" altLang="en-US" sz="2000" b="1" strike="noStrike" noProof="1">
                <a:solidFill>
                  <a:srgbClr val="FF0000"/>
                </a:solidFill>
                <a:latin typeface="微软雅黑" panose="020B0503020204020204" charset="-122"/>
                <a:ea typeface="微软雅黑" panose="020B0503020204020204" charset="-122"/>
                <a:cs typeface="+mn-cs"/>
                <a:sym typeface="+mn-ea"/>
              </a:rPr>
              <a:t>）必要性</a:t>
            </a:r>
            <a:r>
              <a:rPr lang="zh-CN" altLang="en-US" sz="2000" b="1" strike="noStrike" noProof="1">
                <a:solidFill>
                  <a:srgbClr val="000099"/>
                </a:solidFill>
                <a:latin typeface="微软雅黑" panose="020B0503020204020204" charset="-122"/>
                <a:ea typeface="微软雅黑" panose="020B0503020204020204" charset="-122"/>
                <a:cs typeface="+mn-cs"/>
                <a:sym typeface="+mn-ea"/>
              </a:rPr>
              <a:t>：</a:t>
            </a:r>
            <a:r>
              <a:rPr lang="en-US" altLang="zh-CN" sz="2000" b="1" strike="noStrike" noProof="1">
                <a:solidFill>
                  <a:srgbClr val="000099"/>
                </a:solidFill>
                <a:latin typeface="微软雅黑" panose="020B0503020204020204" charset="-122"/>
                <a:ea typeface="微软雅黑" panose="020B0503020204020204" charset="-122"/>
                <a:cs typeface="+mn-cs"/>
                <a:sym typeface="+mn-ea"/>
              </a:rPr>
              <a:t>①</a:t>
            </a:r>
            <a:r>
              <a:rPr lang="zh-CN" altLang="en-US" sz="2000" b="1" strike="noStrike" noProof="1">
                <a:solidFill>
                  <a:srgbClr val="FF0000"/>
                </a:solidFill>
                <a:latin typeface="微软雅黑" panose="020B0503020204020204" charset="-122"/>
                <a:ea typeface="微软雅黑" panose="020B0503020204020204" charset="-122"/>
                <a:cs typeface="+mn-cs"/>
                <a:sym typeface="+mn-ea"/>
              </a:rPr>
              <a:t>地位决定</a:t>
            </a:r>
            <a:r>
              <a:rPr lang="zh-CN" altLang="en-US" sz="2000" b="1" strike="noStrike" noProof="1">
                <a:solidFill>
                  <a:srgbClr val="0000CC"/>
                </a:solidFill>
                <a:latin typeface="微软雅黑" panose="020B0503020204020204" charset="-122"/>
                <a:ea typeface="微软雅黑" panose="020B0503020204020204" charset="-122"/>
                <a:cs typeface="+mn-cs"/>
                <a:sym typeface="+mn-ea"/>
              </a:rPr>
              <a:t>：人民代表大会制度是我国根本的政治制度；</a:t>
            </a:r>
            <a:r>
              <a:rPr lang="en-US" altLang="zh-CN" sz="2000" b="1" strike="noStrike" noProof="1">
                <a:solidFill>
                  <a:srgbClr val="000099"/>
                </a:solidFill>
                <a:latin typeface="微软雅黑" panose="020B0503020204020204" charset="-122"/>
                <a:ea typeface="微软雅黑" panose="020B0503020204020204" charset="-122"/>
                <a:cs typeface="+mn-cs"/>
                <a:sym typeface="+mn-ea"/>
              </a:rPr>
              <a:t>②</a:t>
            </a:r>
            <a:r>
              <a:rPr lang="zh-CN" altLang="en-US" sz="2000" b="1" strike="noStrike" noProof="1">
                <a:solidFill>
                  <a:srgbClr val="000099"/>
                </a:solidFill>
                <a:latin typeface="微软雅黑" panose="020B0503020204020204" charset="-122"/>
                <a:ea typeface="微软雅黑" panose="020B0503020204020204" charset="-122"/>
                <a:cs typeface="+mn-cs"/>
                <a:sym typeface="+mn-ea"/>
              </a:rPr>
              <a:t>是实现</a:t>
            </a:r>
            <a:r>
              <a:rPr lang="zh-CN" altLang="en-US" sz="2000" b="1" strike="noStrike" noProof="1">
                <a:solidFill>
                  <a:srgbClr val="FF0000"/>
                </a:solidFill>
                <a:latin typeface="微软雅黑" panose="020B0503020204020204" charset="-122"/>
                <a:ea typeface="微软雅黑" panose="020B0503020204020204" charset="-122"/>
                <a:cs typeface="+mn-cs"/>
                <a:sym typeface="+mn-ea"/>
              </a:rPr>
              <a:t>制度自信</a:t>
            </a:r>
            <a:r>
              <a:rPr lang="zh-CN" altLang="en-US" sz="2000" b="1" strike="noStrike" noProof="1">
                <a:solidFill>
                  <a:srgbClr val="000099"/>
                </a:solidFill>
                <a:latin typeface="微软雅黑" panose="020B0503020204020204" charset="-122"/>
                <a:ea typeface="微软雅黑" panose="020B0503020204020204" charset="-122"/>
                <a:cs typeface="+mn-cs"/>
                <a:sym typeface="+mn-ea"/>
              </a:rPr>
              <a:t>，推进</a:t>
            </a:r>
            <a:r>
              <a:rPr lang="zh-CN" altLang="en-US" sz="2000" b="1" strike="noStrike" noProof="1">
                <a:solidFill>
                  <a:srgbClr val="FF0000"/>
                </a:solidFill>
                <a:latin typeface="微软雅黑" panose="020B0503020204020204" charset="-122"/>
                <a:ea typeface="微软雅黑" panose="020B0503020204020204" charset="-122"/>
                <a:cs typeface="+mn-cs"/>
                <a:sym typeface="+mn-ea"/>
              </a:rPr>
              <a:t>国家治理体系</a:t>
            </a:r>
            <a:r>
              <a:rPr lang="zh-CN" altLang="en-US" sz="2000" b="1" strike="noStrike" noProof="1">
                <a:solidFill>
                  <a:srgbClr val="000099"/>
                </a:solidFill>
                <a:latin typeface="微软雅黑" panose="020B0503020204020204" charset="-122"/>
                <a:ea typeface="微软雅黑" panose="020B0503020204020204" charset="-122"/>
                <a:cs typeface="+mn-cs"/>
                <a:sym typeface="+mn-ea"/>
              </a:rPr>
              <a:t>和</a:t>
            </a:r>
            <a:r>
              <a:rPr lang="zh-CN" altLang="en-US" sz="2000" b="1" strike="noStrike" noProof="1">
                <a:solidFill>
                  <a:srgbClr val="FF0000"/>
                </a:solidFill>
                <a:latin typeface="微软雅黑" panose="020B0503020204020204" charset="-122"/>
                <a:ea typeface="微软雅黑" panose="020B0503020204020204" charset="-122"/>
                <a:cs typeface="+mn-cs"/>
                <a:sym typeface="+mn-ea"/>
              </a:rPr>
              <a:t>治理能力</a:t>
            </a:r>
            <a:r>
              <a:rPr lang="zh-CN" altLang="en-US" sz="2000" b="1" strike="noStrike" noProof="1">
                <a:solidFill>
                  <a:srgbClr val="000099"/>
                </a:solidFill>
                <a:latin typeface="微软雅黑" panose="020B0503020204020204" charset="-122"/>
                <a:ea typeface="微软雅黑" panose="020B0503020204020204" charset="-122"/>
                <a:cs typeface="+mn-cs"/>
                <a:sym typeface="+mn-ea"/>
              </a:rPr>
              <a:t>现代化的需要；</a:t>
            </a:r>
            <a:endParaRPr kumimoji="0" lang="zh-CN" altLang="en-US" sz="2000" b="1" i="0" u="none" strike="noStrike" kern="1200" cap="none" spc="0" normalizeH="0" baseline="0" noProof="1">
              <a:ln>
                <a:noFill/>
              </a:ln>
              <a:solidFill>
                <a:schemeClr val="tx1"/>
              </a:solidFill>
              <a:effectLst>
                <a:outerShdw blurRad="38100" dist="38100" dir="2700000">
                  <a:srgbClr val="C0C0C0"/>
                </a:outerShdw>
              </a:effectLst>
              <a:uLnTx/>
              <a:uFillTx/>
              <a:latin typeface="微软雅黑" panose="020B0503020204020204" charset="-122"/>
              <a:ea typeface="微软雅黑" panose="020B0503020204020204" charset="-122"/>
              <a:cs typeface="+mn-cs"/>
            </a:endParaRPr>
          </a:p>
        </p:txBody>
      </p:sp>
      <p:sp>
        <p:nvSpPr>
          <p:cNvPr id="3" name="圆角矩形 8"/>
          <p:cNvSpPr>
            <a:spLocks noChangeArrowheads="1"/>
          </p:cNvSpPr>
          <p:nvPr/>
        </p:nvSpPr>
        <p:spPr bwMode="auto">
          <a:xfrm>
            <a:off x="1790700" y="3554413"/>
            <a:ext cx="6985000" cy="1166813"/>
          </a:xfrm>
          <a:prstGeom prst="roundRect">
            <a:avLst>
              <a:gd name="adj" fmla="val 16667"/>
            </a:avLst>
          </a:prstGeom>
          <a:solidFill>
            <a:schemeClr val="bg1"/>
          </a:solidFill>
          <a:ln w="25400" algn="ctr">
            <a:solidFill>
              <a:srgbClr val="008000"/>
            </a:solidFill>
            <a:round/>
          </a:ln>
        </p:spPr>
        <p:txBody>
          <a:bodyPr anchor="ct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defRPr/>
            </a:pPr>
            <a:r>
              <a:rPr kumimoji="0" lang="zh-CN" altLang="en-US" sz="2000" b="1" i="0" u="none" strike="noStrike" kern="1200" cap="none" spc="0" normalizeH="0" baseline="0" noProof="1">
                <a:ln>
                  <a:noFill/>
                </a:ln>
                <a:solidFill>
                  <a:srgbClr val="FF3300"/>
                </a:solidFill>
                <a:effectLst>
                  <a:outerShdw blurRad="38100" dist="38100" dir="2700000">
                    <a:srgbClr val="C0C0C0"/>
                  </a:outerShdw>
                </a:effectLst>
                <a:uLnTx/>
                <a:uFillTx/>
                <a:latin typeface="微软雅黑" panose="020B0503020204020204" charset="-122"/>
                <a:ea typeface="微软雅黑" panose="020B0503020204020204" charset="-122"/>
                <a:cs typeface="+mn-ea"/>
              </a:rPr>
              <a:t>（</a:t>
            </a:r>
            <a:r>
              <a:rPr kumimoji="0" lang="en-US" altLang="zh-CN" sz="2000" b="1" i="0" u="none" strike="noStrike" kern="1200" cap="none" spc="0" normalizeH="0" baseline="0" noProof="1">
                <a:ln>
                  <a:noFill/>
                </a:ln>
                <a:solidFill>
                  <a:srgbClr val="FF3300"/>
                </a:solidFill>
                <a:effectLst>
                  <a:outerShdw blurRad="38100" dist="38100" dir="2700000">
                    <a:srgbClr val="C0C0C0"/>
                  </a:outerShdw>
                </a:effectLst>
                <a:uLnTx/>
                <a:uFillTx/>
                <a:latin typeface="微软雅黑" panose="020B0503020204020204" charset="-122"/>
                <a:ea typeface="微软雅黑" panose="020B0503020204020204" charset="-122"/>
                <a:cs typeface="+mn-ea"/>
              </a:rPr>
              <a:t>3</a:t>
            </a:r>
            <a:r>
              <a:rPr kumimoji="0" lang="zh-CN" altLang="en-US" sz="2000" b="1" i="0" u="none" strike="noStrike" kern="1200" cap="none" spc="0" normalizeH="0" baseline="0" noProof="1">
                <a:ln>
                  <a:noFill/>
                </a:ln>
                <a:solidFill>
                  <a:srgbClr val="FF3300"/>
                </a:solidFill>
                <a:effectLst>
                  <a:outerShdw blurRad="38100" dist="38100" dir="2700000">
                    <a:srgbClr val="C0C0C0"/>
                  </a:outerShdw>
                </a:effectLst>
                <a:uLnTx/>
                <a:uFillTx/>
                <a:latin typeface="微软雅黑" panose="020B0503020204020204" charset="-122"/>
                <a:ea typeface="微软雅黑" panose="020B0503020204020204" charset="-122"/>
                <a:cs typeface="+mn-ea"/>
              </a:rPr>
              <a:t>）优越性</a:t>
            </a:r>
            <a:r>
              <a:rPr kumimoji="0" lang="zh-CN" altLang="en-US" sz="2000" b="1" i="0" u="none" strike="noStrike" kern="1200" cap="none" spc="0" normalizeH="0" baseline="0" noProof="1">
                <a:ln>
                  <a:noFill/>
                </a:ln>
                <a:solidFill>
                  <a:schemeClr val="tx1"/>
                </a:solidFill>
                <a:effectLst>
                  <a:outerShdw blurRad="38100" dist="38100" dir="2700000">
                    <a:srgbClr val="C0C0C0"/>
                  </a:outerShdw>
                </a:effectLst>
                <a:uLnTx/>
                <a:uFillTx/>
                <a:latin typeface="微软雅黑" panose="020B0503020204020204" charset="-122"/>
                <a:ea typeface="微软雅黑" panose="020B0503020204020204" charset="-122"/>
                <a:cs typeface="+mn-ea"/>
              </a:rPr>
              <a:t>：</a:t>
            </a:r>
            <a:r>
              <a:rPr kumimoji="0" lang="zh-CN" altLang="en-US" sz="2000" b="1" i="0" u="none" strike="noStrike" kern="1200" cap="none" spc="0" normalizeH="0" baseline="0" noProof="1">
                <a:ln>
                  <a:noFill/>
                </a:ln>
                <a:solidFill>
                  <a:srgbClr val="D60093"/>
                </a:solidFill>
                <a:effectLst/>
                <a:uLnTx/>
                <a:uFillTx/>
                <a:latin typeface="微软雅黑" panose="020B0503020204020204" charset="-122"/>
                <a:ea typeface="微软雅黑" panose="020B0503020204020204" charset="-122"/>
                <a:cs typeface="+mn-ea"/>
              </a:rPr>
              <a:t>保障了</a:t>
            </a:r>
            <a:r>
              <a:rPr kumimoji="0" lang="zh-CN" altLang="en-US" sz="2000" b="1" i="0" u="none" strike="noStrike" kern="1200" cap="none" spc="0" normalizeH="0" baseline="0" noProof="1">
                <a:ln>
                  <a:noFill/>
                </a:ln>
                <a:solidFill>
                  <a:schemeClr val="tx1"/>
                </a:solidFill>
                <a:effectLst/>
                <a:uLnTx/>
                <a:uFillTx/>
                <a:latin typeface="微软雅黑" panose="020B0503020204020204" charset="-122"/>
                <a:ea typeface="微软雅黑" panose="020B0503020204020204" charset="-122"/>
                <a:cs typeface="+mn-ea"/>
              </a:rPr>
              <a:t>人民当家作主；</a:t>
            </a:r>
            <a:r>
              <a:rPr kumimoji="0" lang="zh-CN" altLang="en-US" sz="2000" b="1" i="0" u="none" strike="noStrike" kern="1200" cap="none" spc="0" normalizeH="0" baseline="0" noProof="1">
                <a:ln>
                  <a:noFill/>
                </a:ln>
                <a:solidFill>
                  <a:srgbClr val="D60093"/>
                </a:solidFill>
                <a:effectLst/>
                <a:uLnTx/>
                <a:uFillTx/>
                <a:latin typeface="微软雅黑" panose="020B0503020204020204" charset="-122"/>
                <a:ea typeface="微软雅黑" panose="020B0503020204020204" charset="-122"/>
                <a:cs typeface="+mn-ea"/>
              </a:rPr>
              <a:t>动员了</a:t>
            </a:r>
            <a:r>
              <a:rPr kumimoji="0" lang="zh-CN" altLang="en-US" sz="2000" b="1" i="0" u="none" strike="noStrike" kern="1200" cap="none" spc="0" normalizeH="0" baseline="0" noProof="1">
                <a:ln>
                  <a:noFill/>
                </a:ln>
                <a:solidFill>
                  <a:schemeClr val="tx1"/>
                </a:solidFill>
                <a:effectLst/>
                <a:uLnTx/>
                <a:uFillTx/>
                <a:latin typeface="微软雅黑" panose="020B0503020204020204" charset="-122"/>
                <a:ea typeface="微软雅黑" panose="020B0503020204020204" charset="-122"/>
                <a:cs typeface="+mn-ea"/>
              </a:rPr>
              <a:t>全体人民投身于社会主义建设；</a:t>
            </a:r>
            <a:r>
              <a:rPr kumimoji="0" lang="zh-CN" altLang="en-US" sz="2000" b="1" i="0" u="none" strike="noStrike" kern="1200" cap="none" spc="0" normalizeH="0" baseline="0" noProof="1">
                <a:ln>
                  <a:noFill/>
                </a:ln>
                <a:solidFill>
                  <a:srgbClr val="D60093"/>
                </a:solidFill>
                <a:effectLst/>
                <a:uLnTx/>
                <a:uFillTx/>
                <a:latin typeface="微软雅黑" panose="020B0503020204020204" charset="-122"/>
                <a:ea typeface="微软雅黑" panose="020B0503020204020204" charset="-122"/>
                <a:cs typeface="+mn-ea"/>
              </a:rPr>
              <a:t>保证了</a:t>
            </a:r>
            <a:r>
              <a:rPr kumimoji="0" lang="zh-CN" altLang="en-US" sz="2000" b="1" i="0" u="none" strike="noStrike" kern="1200" cap="none" spc="0" normalizeH="0" baseline="0" noProof="1">
                <a:ln>
                  <a:noFill/>
                </a:ln>
                <a:solidFill>
                  <a:schemeClr val="tx1"/>
                </a:solidFill>
                <a:effectLst/>
                <a:uLnTx/>
                <a:uFillTx/>
                <a:latin typeface="微软雅黑" panose="020B0503020204020204" charset="-122"/>
                <a:ea typeface="微软雅黑" panose="020B0503020204020204" charset="-122"/>
                <a:cs typeface="+mn-ea"/>
              </a:rPr>
              <a:t>国家机关协调高效运转；</a:t>
            </a:r>
            <a:r>
              <a:rPr kumimoji="0" lang="zh-CN" altLang="en-US" sz="2000" b="1" i="0" u="none" strike="noStrike" kern="1200" cap="none" spc="0" normalizeH="0" baseline="0" noProof="1">
                <a:ln>
                  <a:noFill/>
                </a:ln>
                <a:solidFill>
                  <a:srgbClr val="D60093"/>
                </a:solidFill>
                <a:effectLst/>
                <a:uLnTx/>
                <a:uFillTx/>
                <a:latin typeface="微软雅黑" panose="020B0503020204020204" charset="-122"/>
                <a:ea typeface="微软雅黑" panose="020B0503020204020204" charset="-122"/>
                <a:cs typeface="+mn-ea"/>
              </a:rPr>
              <a:t>维护了</a:t>
            </a:r>
            <a:r>
              <a:rPr kumimoji="0" lang="zh-CN" altLang="en-US" sz="2000" b="1" i="0" u="none" strike="noStrike" kern="1200" cap="none" spc="0" normalizeH="0" baseline="0" noProof="1">
                <a:ln>
                  <a:noFill/>
                </a:ln>
                <a:solidFill>
                  <a:schemeClr val="tx1"/>
                </a:solidFill>
                <a:effectLst/>
                <a:uLnTx/>
                <a:uFillTx/>
                <a:latin typeface="微软雅黑" panose="020B0503020204020204" charset="-122"/>
                <a:ea typeface="微软雅黑" panose="020B0503020204020204" charset="-122"/>
                <a:cs typeface="+mn-ea"/>
              </a:rPr>
              <a:t>国家统一和民族团结。</a:t>
            </a:r>
            <a:endParaRPr kumimoji="0" lang="zh-CN" altLang="en-US" sz="2000" b="1" i="0" u="none" strike="noStrike" kern="1200" cap="none" spc="0" normalizeH="0" baseline="0" noProof="1">
              <a:ln>
                <a:noFill/>
              </a:ln>
              <a:solidFill>
                <a:schemeClr val="tx1"/>
              </a:solidFill>
              <a:effectLst/>
              <a:uLnTx/>
              <a:uFillTx/>
              <a:latin typeface="微软雅黑" panose="020B0503020204020204" charset="-122"/>
              <a:ea typeface="微软雅黑" panose="020B0503020204020204" charset="-122"/>
              <a:cs typeface="+mn-cs"/>
            </a:endParaRPr>
          </a:p>
        </p:txBody>
      </p:sp>
      <p:sp>
        <p:nvSpPr>
          <p:cNvPr id="14" name="圆角矩形 8"/>
          <p:cNvSpPr>
            <a:spLocks noChangeArrowheads="1"/>
          </p:cNvSpPr>
          <p:nvPr/>
        </p:nvSpPr>
        <p:spPr bwMode="auto">
          <a:xfrm>
            <a:off x="1844675" y="4921250"/>
            <a:ext cx="6880225" cy="1316038"/>
          </a:xfrm>
          <a:prstGeom prst="roundRect">
            <a:avLst>
              <a:gd name="adj" fmla="val 16667"/>
            </a:avLst>
          </a:prstGeom>
          <a:solidFill>
            <a:schemeClr val="bg1"/>
          </a:solidFill>
          <a:ln w="25400" algn="ctr">
            <a:solidFill>
              <a:srgbClr val="008000"/>
            </a:solidFill>
            <a:round/>
          </a:ln>
        </p:spPr>
        <p:txBody>
          <a:bodyPr anchor="ct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defRPr/>
            </a:pPr>
            <a:r>
              <a:rPr kumimoji="0" lang="zh-CN" altLang="en-US" sz="2000" b="1" i="0" u="none" strike="noStrike" kern="1200" cap="none" spc="0" normalizeH="0" baseline="0" noProof="1">
                <a:ln>
                  <a:noFill/>
                </a:ln>
                <a:solidFill>
                  <a:srgbClr val="FF0000"/>
                </a:solidFill>
                <a:effectLst>
                  <a:outerShdw blurRad="38100" dist="38100" dir="2700000">
                    <a:srgbClr val="C0C0C0"/>
                  </a:outerShdw>
                </a:effectLst>
                <a:uLnTx/>
                <a:uFillTx/>
                <a:latin typeface="微软雅黑" panose="020B0503020204020204" charset="-122"/>
                <a:ea typeface="微软雅黑" panose="020B0503020204020204" charset="-122"/>
                <a:cs typeface="+mn-ea"/>
              </a:rPr>
              <a:t>（</a:t>
            </a:r>
            <a:r>
              <a:rPr kumimoji="0" lang="en-US" altLang="zh-CN" sz="2000" b="1" i="0" u="none" strike="noStrike" kern="1200" cap="none" spc="0" normalizeH="0" baseline="0" noProof="1">
                <a:ln>
                  <a:noFill/>
                </a:ln>
                <a:solidFill>
                  <a:srgbClr val="FF0000"/>
                </a:solidFill>
                <a:effectLst>
                  <a:outerShdw blurRad="38100" dist="38100" dir="2700000">
                    <a:srgbClr val="C0C0C0"/>
                  </a:outerShdw>
                </a:effectLst>
                <a:uLnTx/>
                <a:uFillTx/>
                <a:latin typeface="微软雅黑" panose="020B0503020204020204" charset="-122"/>
                <a:ea typeface="微软雅黑" panose="020B0503020204020204" charset="-122"/>
                <a:cs typeface="+mn-ea"/>
              </a:rPr>
              <a:t>4</a:t>
            </a:r>
            <a:r>
              <a:rPr kumimoji="0" lang="zh-CN" altLang="en-US" sz="2000" b="1" i="0" u="none" strike="noStrike" kern="1200" cap="none" spc="0" normalizeH="0" baseline="0" noProof="1">
                <a:ln>
                  <a:noFill/>
                </a:ln>
                <a:solidFill>
                  <a:srgbClr val="FF0000"/>
                </a:solidFill>
                <a:effectLst>
                  <a:outerShdw blurRad="38100" dist="38100" dir="2700000">
                    <a:srgbClr val="C0C0C0"/>
                  </a:outerShdw>
                </a:effectLst>
                <a:uLnTx/>
                <a:uFillTx/>
                <a:latin typeface="微软雅黑" panose="020B0503020204020204" charset="-122"/>
                <a:ea typeface="微软雅黑" panose="020B0503020204020204" charset="-122"/>
                <a:cs typeface="+mn-ea"/>
              </a:rPr>
              <a:t>）实践证明</a:t>
            </a:r>
            <a:r>
              <a:rPr kumimoji="0" lang="zh-CN" altLang="en-US" sz="2000" b="1" i="0" u="none" strike="noStrike" kern="1200" cap="none" spc="0" normalizeH="0" baseline="0" noProof="1">
                <a:ln>
                  <a:noFill/>
                </a:ln>
                <a:solidFill>
                  <a:srgbClr val="000066"/>
                </a:solidFill>
                <a:effectLst>
                  <a:outerShdw blurRad="38100" dist="38100" dir="2700000">
                    <a:srgbClr val="C0C0C0"/>
                  </a:outerShdw>
                </a:effectLst>
                <a:uLnTx/>
                <a:uFillTx/>
                <a:latin typeface="微软雅黑" panose="020B0503020204020204" charset="-122"/>
                <a:ea typeface="微软雅黑" panose="020B0503020204020204" charset="-122"/>
                <a:cs typeface="+mn-ea"/>
              </a:rPr>
              <a:t>，</a:t>
            </a:r>
            <a:r>
              <a:rPr lang="zh-CN" altLang="en-US" sz="2000" b="1" strike="noStrike" noProof="1">
                <a:solidFill>
                  <a:schemeClr val="tx1"/>
                </a:solidFill>
                <a:latin typeface="微软雅黑" panose="020B0503020204020204" charset="-122"/>
                <a:ea typeface="微软雅黑" panose="020B0503020204020204" charset="-122"/>
                <a:cs typeface="+mn-cs"/>
                <a:sym typeface="+mn-ea"/>
              </a:rPr>
              <a:t>我国人民民主专政的国体和人民代表大会制度的政体，</a:t>
            </a:r>
            <a:r>
              <a:rPr kumimoji="0" lang="zh-CN" altLang="en-US" sz="2000" b="1" i="0" u="none" strike="noStrike" kern="1200" cap="none" spc="0" normalizeH="0" baseline="0" noProof="1">
                <a:ln>
                  <a:noFill/>
                </a:ln>
                <a:solidFill>
                  <a:srgbClr val="0000FF"/>
                </a:solidFill>
                <a:effectLst>
                  <a:outerShdw blurRad="38100" dist="38100" dir="2700000">
                    <a:srgbClr val="C0C0C0"/>
                  </a:outerShdw>
                </a:effectLst>
                <a:uLnTx/>
                <a:uFillTx/>
                <a:latin typeface="微软雅黑" panose="020B0503020204020204" charset="-122"/>
                <a:ea typeface="微软雅黑" panose="020B0503020204020204" charset="-122"/>
                <a:cs typeface="+mn-ea"/>
              </a:rPr>
              <a:t>是</a:t>
            </a:r>
            <a:r>
              <a:rPr kumimoji="0" lang="zh-CN" altLang="en-US" sz="2000" b="1" i="0" u="none" strike="noStrike" kern="1200" cap="none" spc="0" normalizeH="0" baseline="0" noProof="1">
                <a:ln>
                  <a:noFill/>
                </a:ln>
                <a:solidFill>
                  <a:schemeClr val="tx1"/>
                </a:solidFill>
                <a:effectLst>
                  <a:outerShdw blurRad="38100" dist="38100" dir="2700000">
                    <a:srgbClr val="C0C0C0"/>
                  </a:outerShdw>
                </a:effectLst>
                <a:uLnTx/>
                <a:uFillTx/>
                <a:latin typeface="微软雅黑" panose="020B0503020204020204" charset="-122"/>
                <a:ea typeface="微软雅黑" panose="020B0503020204020204" charset="-122"/>
                <a:cs typeface="+mn-ea"/>
              </a:rPr>
              <a:t>人民奋斗的成果和历史的选择，</a:t>
            </a:r>
            <a:r>
              <a:rPr kumimoji="0" lang="zh-CN" altLang="en-US" sz="2000" b="1" i="0" u="none" strike="noStrike" kern="1200" cap="none" spc="0" normalizeH="0" baseline="0" noProof="1">
                <a:ln>
                  <a:noFill/>
                </a:ln>
                <a:solidFill>
                  <a:srgbClr val="0000FF"/>
                </a:solidFill>
                <a:effectLst>
                  <a:outerShdw blurRad="38100" dist="38100" dir="2700000">
                    <a:srgbClr val="C0C0C0"/>
                  </a:outerShdw>
                </a:effectLst>
                <a:uLnTx/>
                <a:uFillTx/>
                <a:latin typeface="微软雅黑" panose="020B0503020204020204" charset="-122"/>
                <a:ea typeface="微软雅黑" panose="020B0503020204020204" charset="-122"/>
                <a:cs typeface="+mn-ea"/>
              </a:rPr>
              <a:t>符合</a:t>
            </a:r>
            <a:r>
              <a:rPr kumimoji="0" lang="zh-CN" altLang="en-US" sz="2000" b="1" i="0" u="none" strike="noStrike" kern="1200" cap="none" spc="0" normalizeH="0" baseline="0" noProof="1">
                <a:ln>
                  <a:noFill/>
                </a:ln>
                <a:solidFill>
                  <a:schemeClr val="tx1"/>
                </a:solidFill>
                <a:effectLst>
                  <a:outerShdw blurRad="38100" dist="38100" dir="2700000">
                    <a:srgbClr val="C0C0C0"/>
                  </a:outerShdw>
                </a:effectLst>
                <a:uLnTx/>
                <a:uFillTx/>
                <a:latin typeface="微软雅黑" panose="020B0503020204020204" charset="-122"/>
                <a:ea typeface="微软雅黑" panose="020B0503020204020204" charset="-122"/>
                <a:cs typeface="+mn-ea"/>
              </a:rPr>
              <a:t>我国国情。发展社义民主政治，</a:t>
            </a:r>
            <a:r>
              <a:rPr kumimoji="0" lang="zh-CN" altLang="en-US" sz="2000" b="1" i="0" u="none" strike="noStrike" kern="1200" cap="none" spc="0" normalizeH="0" baseline="0" noProof="1">
                <a:ln>
                  <a:noFill/>
                </a:ln>
                <a:solidFill>
                  <a:srgbClr val="0000FF"/>
                </a:solidFill>
                <a:effectLst>
                  <a:outerShdw blurRad="38100" dist="38100" dir="2700000">
                    <a:srgbClr val="C0C0C0"/>
                  </a:outerShdw>
                </a:effectLst>
                <a:uLnTx/>
                <a:uFillTx/>
                <a:latin typeface="微软雅黑" panose="020B0503020204020204" charset="-122"/>
                <a:ea typeface="微软雅黑" panose="020B0503020204020204" charset="-122"/>
                <a:cs typeface="+mn-ea"/>
              </a:rPr>
              <a:t>必须坚持和完善</a:t>
            </a:r>
            <a:r>
              <a:rPr kumimoji="0" lang="zh-CN" altLang="en-US" sz="2000" b="1" i="0" u="none" strike="noStrike" kern="1200" cap="none" spc="0" normalizeH="0" baseline="0" noProof="1">
                <a:ln>
                  <a:noFill/>
                </a:ln>
                <a:solidFill>
                  <a:schemeClr val="tx1"/>
                </a:solidFill>
                <a:effectLst>
                  <a:outerShdw blurRad="38100" dist="38100" dir="2700000">
                    <a:srgbClr val="C0C0C0"/>
                  </a:outerShdw>
                </a:effectLst>
                <a:uLnTx/>
                <a:uFillTx/>
                <a:latin typeface="微软雅黑" panose="020B0503020204020204" charset="-122"/>
                <a:ea typeface="微软雅黑" panose="020B0503020204020204" charset="-122"/>
                <a:cs typeface="+mn-ea"/>
              </a:rPr>
              <a:t>，</a:t>
            </a:r>
            <a:r>
              <a:rPr kumimoji="0" lang="zh-CN" altLang="en-US" sz="2000" b="1" i="0" u="none" strike="noStrike" kern="1200" cap="none" spc="0" normalizeH="0" baseline="0" noProof="1">
                <a:ln>
                  <a:noFill/>
                </a:ln>
                <a:solidFill>
                  <a:schemeClr val="tx1"/>
                </a:solidFill>
                <a:effectLst/>
                <a:uLnTx/>
                <a:uFillTx/>
                <a:latin typeface="微软雅黑" panose="020B0503020204020204" charset="-122"/>
                <a:ea typeface="微软雅黑" panose="020B0503020204020204" charset="-122"/>
                <a:cs typeface="+mn-ea"/>
              </a:rPr>
              <a:t>决不照搬西方的政治制度</a:t>
            </a:r>
            <a:r>
              <a:rPr kumimoji="0" lang="zh-CN" altLang="en-US" sz="2000" b="1" i="0" u="none" strike="noStrike" kern="1200" cap="none" spc="0" normalizeH="0" baseline="0" noProof="1">
                <a:ln>
                  <a:noFill/>
                </a:ln>
                <a:solidFill>
                  <a:schemeClr val="tx1"/>
                </a:solidFill>
                <a:effectLst>
                  <a:outerShdw blurRad="38100" dist="38100" dir="2700000">
                    <a:srgbClr val="C0C0C0"/>
                  </a:outerShdw>
                </a:effectLst>
                <a:uLnTx/>
                <a:uFillTx/>
                <a:latin typeface="微软雅黑" panose="020B0503020204020204" charset="-122"/>
                <a:ea typeface="微软雅黑" panose="020B0503020204020204" charset="-122"/>
                <a:cs typeface="+mn-ea"/>
              </a:rPr>
              <a:t>。</a:t>
            </a:r>
            <a:endParaRPr kumimoji="0" lang="zh-CN" altLang="en-US" sz="2000" b="1" i="0" u="none" strike="noStrike" kern="1200" cap="none" spc="0" normalizeH="0" baseline="0" noProof="1">
              <a:ln>
                <a:noFill/>
              </a:ln>
              <a:solidFill>
                <a:schemeClr val="tx1"/>
              </a:solidFill>
              <a:effectLst>
                <a:outerShdw blurRad="38100" dist="38100" dir="2700000">
                  <a:srgbClr val="C0C0C0"/>
                </a:outerShdw>
              </a:effectLst>
              <a:uLnTx/>
              <a:uFillTx/>
              <a:latin typeface="微软雅黑" panose="020B0503020204020204" charset="-122"/>
              <a:ea typeface="微软雅黑" panose="020B0503020204020204" charset="-122"/>
              <a:cs typeface="+mn-cs"/>
            </a:endParaRPr>
          </a:p>
        </p:txBody>
      </p:sp>
      <p:sp>
        <p:nvSpPr>
          <p:cNvPr id="28678" name="Text Box 4"/>
          <p:cNvSpPr txBox="1"/>
          <p:nvPr/>
        </p:nvSpPr>
        <p:spPr>
          <a:xfrm>
            <a:off x="138113" y="141288"/>
            <a:ext cx="3502025" cy="644525"/>
          </a:xfrm>
          <a:prstGeom prst="rect">
            <a:avLst/>
          </a:prstGeom>
          <a:noFill/>
          <a:ln w="9525">
            <a:noFill/>
          </a:ln>
        </p:spPr>
        <p:txBody>
          <a:bodyPr wrap="square" anchor="t">
            <a:spAutoFit/>
          </a:bodyPr>
          <a:lstStyle/>
          <a:p>
            <a:pPr>
              <a:spcBef>
                <a:spcPct val="50000"/>
              </a:spcBef>
            </a:pPr>
            <a:r>
              <a:rPr lang="zh-CN" altLang="en-US" sz="3600" b="1" dirty="0">
                <a:solidFill>
                  <a:srgbClr val="C00000"/>
                </a:solidFill>
                <a:latin typeface="Arial" panose="020B0604020202020204" pitchFamily="34" charset="0"/>
                <a:ea typeface="黑体" panose="02010609060101010101" pitchFamily="49" charset="-122"/>
              </a:rPr>
              <a:t>（二）、为什么</a:t>
            </a:r>
          </a:p>
        </p:txBody>
      </p:sp>
      <p:sp>
        <p:nvSpPr>
          <p:cNvPr id="5" name="椭圆 4"/>
          <p:cNvSpPr/>
          <p:nvPr/>
        </p:nvSpPr>
        <p:spPr>
          <a:xfrm>
            <a:off x="208915" y="3133725"/>
            <a:ext cx="1245235" cy="589915"/>
          </a:xfrm>
          <a:prstGeom prst="ellipse">
            <a:avLst/>
          </a:prstGeom>
          <a:solidFill>
            <a:srgbClr val="FFC000"/>
          </a:solidFill>
        </p:spPr>
        <p:style>
          <a:lnRef idx="2">
            <a:schemeClr val="accent6"/>
          </a:lnRef>
          <a:fillRef idx="1">
            <a:schemeClr val="lt1"/>
          </a:fillRef>
          <a:effectRef idx="0">
            <a:schemeClr val="accent6"/>
          </a:effectRef>
          <a:fontRef idx="minor">
            <a:schemeClr val="dk1"/>
          </a:fontRef>
        </p:style>
        <p:txBody>
          <a:bodyPr rtlCol="0" anchor="ctr">
            <a:scene3d>
              <a:camera prst="orthographicFront"/>
              <a:lightRig rig="threePt" dir="t"/>
            </a:scene3d>
          </a:bodyPr>
          <a:lstStyle/>
          <a:p>
            <a:pPr algn="ctr" fontAlgn="base"/>
            <a:r>
              <a:rPr lang="zh-CN" altLang="en-US" sz="2400" b="1" strike="noStrike" kern="0" noProof="0" dirty="0">
                <a:ln>
                  <a:noFill/>
                </a:ln>
                <a:solidFill>
                  <a:srgbClr val="C00000"/>
                </a:solidFill>
                <a:effectLst/>
                <a:uLnTx/>
                <a:uFillTx/>
                <a:latin typeface="微软雅黑" panose="020B0503020204020204" charset="-122"/>
                <a:ea typeface="微软雅黑" panose="020B0503020204020204" charset="-122"/>
                <a:cs typeface="微软雅黑" panose="020B0503020204020204" charset="-122"/>
                <a:sym typeface="+mn-ea"/>
              </a:rPr>
              <a:t>原因</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horizontal)">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blinds(horizontal)">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linds(horizontal)">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blinds(horizontal)">
                                      <p:cBhvr>
                                        <p:cTn id="25" dur="500"/>
                                        <p:tgtEl>
                                          <p:spTgt spid="3"/>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blinds(horizontal)">
                                      <p:cBhvr>
                                        <p:cTn id="3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2" grpId="0" animBg="1"/>
      <p:bldP spid="3" grpId="0" animBg="1"/>
      <p:bldP spid="14" grpId="0"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文本框 2"/>
          <p:cNvSpPr txBox="1"/>
          <p:nvPr/>
        </p:nvSpPr>
        <p:spPr>
          <a:xfrm>
            <a:off x="393700" y="250825"/>
            <a:ext cx="4418013" cy="646113"/>
          </a:xfrm>
          <a:prstGeom prst="rect">
            <a:avLst/>
          </a:prstGeom>
          <a:noFill/>
          <a:ln w="9525">
            <a:noFill/>
          </a:ln>
        </p:spPr>
        <p:txBody>
          <a:bodyPr wrap="square" anchor="t">
            <a:spAutoFit/>
          </a:bodyPr>
          <a:lstStyle/>
          <a:p>
            <a:r>
              <a:rPr lang="zh-CN" altLang="en-US" sz="3600" b="1" dirty="0">
                <a:solidFill>
                  <a:srgbClr val="C00000"/>
                </a:solidFill>
                <a:latin typeface="黑体" panose="02010609060101010101" pitchFamily="49" charset="-122"/>
                <a:ea typeface="黑体" panose="02010609060101010101" pitchFamily="49" charset="-122"/>
              </a:rPr>
              <a:t>（三）、怎样做</a:t>
            </a:r>
          </a:p>
        </p:txBody>
      </p:sp>
      <p:sp>
        <p:nvSpPr>
          <p:cNvPr id="2" name="文本框 1"/>
          <p:cNvSpPr txBox="1"/>
          <p:nvPr/>
        </p:nvSpPr>
        <p:spPr>
          <a:xfrm>
            <a:off x="1123950" y="1341438"/>
            <a:ext cx="7696200" cy="952500"/>
          </a:xfrm>
          <a:prstGeom prst="rect">
            <a:avLst/>
          </a:prstGeom>
          <a:noFill/>
          <a:ln w="9525">
            <a:noFill/>
          </a:ln>
        </p:spPr>
        <p:txBody>
          <a:bodyPr wrap="square" anchor="t">
            <a:spAutoFit/>
          </a:bodyPr>
          <a:lstStyle/>
          <a:p>
            <a:r>
              <a:rPr lang="en-US" altLang="zh-CN" sz="2800" b="1" dirty="0">
                <a:solidFill>
                  <a:srgbClr val="0000CC"/>
                </a:solidFill>
                <a:latin typeface="微软雅黑" panose="020B0503020204020204" charset="-122"/>
                <a:ea typeface="微软雅黑" panose="020B0503020204020204" charset="-122"/>
                <a:sym typeface="宋体" panose="02010600030101010101" pitchFamily="2" charset="-122"/>
              </a:rPr>
              <a:t>1. </a:t>
            </a:r>
            <a:r>
              <a:rPr lang="zh-CN" altLang="en-US" sz="2800" b="1" dirty="0">
                <a:solidFill>
                  <a:srgbClr val="0000CC"/>
                </a:solidFill>
                <a:latin typeface="微软雅黑" panose="020B0503020204020204" charset="-122"/>
                <a:ea typeface="微软雅黑" panose="020B0503020204020204" charset="-122"/>
                <a:sym typeface="宋体" panose="02010600030101010101" pitchFamily="2" charset="-122"/>
              </a:rPr>
              <a:t>必须</a:t>
            </a:r>
            <a:r>
              <a:rPr lang="zh-CN" altLang="en-US" sz="2800" b="1" u="sng" dirty="0">
                <a:solidFill>
                  <a:srgbClr val="FF0000"/>
                </a:solidFill>
                <a:latin typeface="微软雅黑" panose="020B0503020204020204" charset="-122"/>
                <a:ea typeface="微软雅黑" panose="020B0503020204020204" charset="-122"/>
                <a:sym typeface="宋体" panose="02010600030101010101" pitchFamily="2" charset="-122"/>
              </a:rPr>
              <a:t>毫不动摇坚持中国共产党的领导</a:t>
            </a:r>
            <a:r>
              <a:rPr lang="zh-CN" altLang="en-US" sz="2800" b="1" dirty="0">
                <a:solidFill>
                  <a:srgbClr val="000099"/>
                </a:solidFill>
                <a:latin typeface="微软雅黑" panose="020B0503020204020204" charset="-122"/>
                <a:ea typeface="微软雅黑" panose="020B0503020204020204" charset="-122"/>
                <a:sym typeface="宋体" panose="02010600030101010101" pitchFamily="2" charset="-122"/>
              </a:rPr>
              <a:t>。</a:t>
            </a:r>
            <a:r>
              <a:rPr lang="zh-CN" altLang="en-US" sz="2800" b="1" dirty="0">
                <a:latin typeface="微软雅黑" panose="020B0503020204020204" charset="-122"/>
                <a:ea typeface="微软雅黑" panose="020B0503020204020204" charset="-122"/>
                <a:sym typeface="宋体" panose="02010600030101010101" pitchFamily="2" charset="-122"/>
              </a:rPr>
              <a:t>中国共产党的领导是中国特色社会主义</a:t>
            </a:r>
            <a:r>
              <a:rPr lang="zh-CN" altLang="en-US" sz="2800" b="1" u="sng" dirty="0">
                <a:latin typeface="微软雅黑" panose="020B0503020204020204" charset="-122"/>
                <a:ea typeface="微软雅黑" panose="020B0503020204020204" charset="-122"/>
                <a:sym typeface="宋体" panose="02010600030101010101" pitchFamily="2" charset="-122"/>
              </a:rPr>
              <a:t>最本质</a:t>
            </a:r>
            <a:r>
              <a:rPr lang="zh-CN" altLang="en-US" sz="2800" b="1" dirty="0">
                <a:latin typeface="微软雅黑" panose="020B0503020204020204" charset="-122"/>
                <a:ea typeface="微软雅黑" panose="020B0503020204020204" charset="-122"/>
                <a:sym typeface="宋体" panose="02010600030101010101" pitchFamily="2" charset="-122"/>
              </a:rPr>
              <a:t>的特征。</a:t>
            </a:r>
          </a:p>
        </p:txBody>
      </p:sp>
      <p:sp>
        <p:nvSpPr>
          <p:cNvPr id="3" name="文本框 2"/>
          <p:cNvSpPr txBox="1"/>
          <p:nvPr/>
        </p:nvSpPr>
        <p:spPr>
          <a:xfrm>
            <a:off x="1271588" y="2470150"/>
            <a:ext cx="7567612" cy="1382713"/>
          </a:xfrm>
          <a:prstGeom prst="rect">
            <a:avLst/>
          </a:prstGeom>
          <a:noFill/>
          <a:ln w="9525">
            <a:noFill/>
          </a:ln>
        </p:spPr>
        <p:txBody>
          <a:bodyPr wrap="square" anchor="t">
            <a:spAutoFit/>
          </a:bodyPr>
          <a:lstStyle/>
          <a:p>
            <a:r>
              <a:rPr lang="en-US" altLang="zh-CN" sz="2800" b="1" dirty="0">
                <a:solidFill>
                  <a:srgbClr val="0000CC"/>
                </a:solidFill>
                <a:latin typeface="微软雅黑" panose="020B0503020204020204" charset="-122"/>
                <a:ea typeface="微软雅黑" panose="020B0503020204020204" charset="-122"/>
                <a:sym typeface="宋体" panose="02010600030101010101" pitchFamily="2" charset="-122"/>
              </a:rPr>
              <a:t>2. </a:t>
            </a:r>
            <a:r>
              <a:rPr lang="zh-CN" altLang="en-US" sz="2800" b="1" dirty="0">
                <a:solidFill>
                  <a:srgbClr val="0000CC"/>
                </a:solidFill>
                <a:latin typeface="微软雅黑" panose="020B0503020204020204" charset="-122"/>
                <a:ea typeface="微软雅黑" panose="020B0503020204020204" charset="-122"/>
                <a:sym typeface="宋体" panose="02010600030101010101" pitchFamily="2" charset="-122"/>
              </a:rPr>
              <a:t>必须</a:t>
            </a:r>
            <a:r>
              <a:rPr lang="zh-CN" altLang="en-US" sz="2800" b="1" u="sng" dirty="0">
                <a:solidFill>
                  <a:srgbClr val="FF0000"/>
                </a:solidFill>
                <a:latin typeface="微软雅黑" panose="020B0503020204020204" charset="-122"/>
                <a:ea typeface="微软雅黑" panose="020B0503020204020204" charset="-122"/>
                <a:sym typeface="宋体" panose="02010600030101010101" pitchFamily="2" charset="-122"/>
              </a:rPr>
              <a:t>保证和发展人民当家作主</a:t>
            </a:r>
            <a:r>
              <a:rPr lang="zh-CN" altLang="en-US" sz="2800" b="1" dirty="0">
                <a:solidFill>
                  <a:srgbClr val="0000CC"/>
                </a:solidFill>
                <a:latin typeface="微软雅黑" panose="020B0503020204020204" charset="-122"/>
                <a:ea typeface="微软雅黑" panose="020B0503020204020204" charset="-122"/>
                <a:sym typeface="宋体" panose="02010600030101010101" pitchFamily="2" charset="-122"/>
              </a:rPr>
              <a:t>。</a:t>
            </a:r>
            <a:r>
              <a:rPr lang="zh-CN" altLang="en-US" sz="2800" b="1" dirty="0">
                <a:latin typeface="微软雅黑" panose="020B0503020204020204" charset="-122"/>
                <a:ea typeface="微软雅黑" panose="020B0503020204020204" charset="-122"/>
                <a:sym typeface="宋体" panose="02010600030101010101" pitchFamily="2" charset="-122"/>
              </a:rPr>
              <a:t>人民当家作主是社会主义民主政治的</a:t>
            </a:r>
            <a:r>
              <a:rPr lang="zh-CN" altLang="en-US" sz="2800" b="1" u="sng" dirty="0">
                <a:latin typeface="微软雅黑" panose="020B0503020204020204" charset="-122"/>
                <a:ea typeface="微软雅黑" panose="020B0503020204020204" charset="-122"/>
                <a:sym typeface="宋体" panose="02010600030101010101" pitchFamily="2" charset="-122"/>
              </a:rPr>
              <a:t>本质和核心</a:t>
            </a:r>
            <a:r>
              <a:rPr lang="zh-CN" altLang="en-US" sz="2800" b="1" dirty="0">
                <a:latin typeface="微软雅黑" panose="020B0503020204020204" charset="-122"/>
                <a:ea typeface="微软雅黑" panose="020B0503020204020204" charset="-122"/>
                <a:sym typeface="宋体" panose="02010600030101010101" pitchFamily="2" charset="-122"/>
              </a:rPr>
              <a:t>。</a:t>
            </a:r>
            <a:r>
              <a:rPr lang="zh-CN" altLang="en-US" sz="2800" b="1" u="sng" dirty="0">
                <a:latin typeface="微软雅黑" panose="020B0503020204020204" charset="-122"/>
                <a:ea typeface="微软雅黑" panose="020B0503020204020204" charset="-122"/>
                <a:sym typeface="宋体" panose="02010600030101010101" pitchFamily="2" charset="-122"/>
              </a:rPr>
              <a:t>人民民主是社会主义的生命</a:t>
            </a:r>
            <a:r>
              <a:rPr lang="zh-CN" altLang="en-US" sz="2800" b="1" dirty="0">
                <a:latin typeface="微软雅黑" panose="020B0503020204020204" charset="-122"/>
                <a:ea typeface="微软雅黑" panose="020B0503020204020204" charset="-122"/>
                <a:sym typeface="宋体" panose="02010600030101010101" pitchFamily="2" charset="-122"/>
              </a:rPr>
              <a:t>。</a:t>
            </a:r>
          </a:p>
        </p:txBody>
      </p:sp>
      <p:sp>
        <p:nvSpPr>
          <p:cNvPr id="4" name="文本框 3"/>
          <p:cNvSpPr txBox="1"/>
          <p:nvPr/>
        </p:nvSpPr>
        <p:spPr>
          <a:xfrm>
            <a:off x="1373188" y="4184650"/>
            <a:ext cx="4521200" cy="522288"/>
          </a:xfrm>
          <a:prstGeom prst="rect">
            <a:avLst/>
          </a:prstGeom>
          <a:noFill/>
          <a:ln w="9525">
            <a:noFill/>
          </a:ln>
        </p:spPr>
        <p:txBody>
          <a:bodyPr wrap="none" anchor="t">
            <a:spAutoFit/>
          </a:bodyPr>
          <a:lstStyle/>
          <a:p>
            <a:r>
              <a:rPr lang="en-US" altLang="zh-CN" sz="2800" b="1" dirty="0">
                <a:solidFill>
                  <a:srgbClr val="0000CC"/>
                </a:solidFill>
                <a:latin typeface="微软雅黑" panose="020B0503020204020204" charset="-122"/>
                <a:ea typeface="微软雅黑" panose="020B0503020204020204" charset="-122"/>
                <a:sym typeface="宋体" panose="02010600030101010101" pitchFamily="2" charset="-122"/>
              </a:rPr>
              <a:t>3. </a:t>
            </a:r>
            <a:r>
              <a:rPr lang="zh-CN" altLang="en-US" sz="2800" b="1" dirty="0">
                <a:solidFill>
                  <a:srgbClr val="0000CC"/>
                </a:solidFill>
                <a:latin typeface="微软雅黑" panose="020B0503020204020204" charset="-122"/>
                <a:ea typeface="微软雅黑" panose="020B0503020204020204" charset="-122"/>
                <a:sym typeface="宋体" panose="02010600030101010101" pitchFamily="2" charset="-122"/>
              </a:rPr>
              <a:t>必须</a:t>
            </a:r>
            <a:r>
              <a:rPr lang="zh-CN" altLang="en-US" sz="2800" b="1" u="sng" dirty="0">
                <a:solidFill>
                  <a:srgbClr val="FF0000"/>
                </a:solidFill>
                <a:latin typeface="微软雅黑" panose="020B0503020204020204" charset="-122"/>
                <a:ea typeface="微软雅黑" panose="020B0503020204020204" charset="-122"/>
                <a:sym typeface="宋体" panose="02010600030101010101" pitchFamily="2" charset="-122"/>
              </a:rPr>
              <a:t>全面推进依法治国</a:t>
            </a:r>
            <a:r>
              <a:rPr lang="zh-CN" altLang="en-US" sz="2800" b="1" dirty="0">
                <a:solidFill>
                  <a:srgbClr val="000099"/>
                </a:solidFill>
                <a:latin typeface="微软雅黑" panose="020B0503020204020204" charset="-122"/>
                <a:ea typeface="微软雅黑" panose="020B0503020204020204" charset="-122"/>
                <a:sym typeface="宋体" panose="02010600030101010101" pitchFamily="2" charset="-122"/>
              </a:rPr>
              <a:t>。</a:t>
            </a:r>
            <a:endParaRPr lang="zh-CN" altLang="en-US" sz="2800" b="1" dirty="0">
              <a:solidFill>
                <a:srgbClr val="000099"/>
              </a:solidFill>
              <a:latin typeface="微软雅黑" panose="020B0503020204020204" charset="-122"/>
              <a:ea typeface="微软雅黑" panose="020B0503020204020204" charset="-122"/>
            </a:endParaRPr>
          </a:p>
        </p:txBody>
      </p:sp>
      <p:sp>
        <p:nvSpPr>
          <p:cNvPr id="5" name="文本框 4"/>
          <p:cNvSpPr txBox="1"/>
          <p:nvPr/>
        </p:nvSpPr>
        <p:spPr>
          <a:xfrm>
            <a:off x="1373188" y="5016500"/>
            <a:ext cx="4165600" cy="522288"/>
          </a:xfrm>
          <a:prstGeom prst="rect">
            <a:avLst/>
          </a:prstGeom>
          <a:noFill/>
          <a:ln w="9525">
            <a:noFill/>
          </a:ln>
        </p:spPr>
        <p:txBody>
          <a:bodyPr wrap="none" anchor="t">
            <a:spAutoFit/>
          </a:bodyPr>
          <a:lstStyle/>
          <a:p>
            <a:r>
              <a:rPr lang="en-US" altLang="zh-CN" sz="2800" b="1" dirty="0">
                <a:solidFill>
                  <a:srgbClr val="0000CC"/>
                </a:solidFill>
                <a:latin typeface="微软雅黑" panose="020B0503020204020204" charset="-122"/>
                <a:ea typeface="微软雅黑" panose="020B0503020204020204" charset="-122"/>
                <a:sym typeface="宋体" panose="02010600030101010101" pitchFamily="2" charset="-122"/>
              </a:rPr>
              <a:t>4. </a:t>
            </a:r>
            <a:r>
              <a:rPr lang="zh-CN" altLang="en-US" sz="2800" b="1" dirty="0">
                <a:solidFill>
                  <a:srgbClr val="0000CC"/>
                </a:solidFill>
                <a:latin typeface="微软雅黑" panose="020B0503020204020204" charset="-122"/>
                <a:ea typeface="微软雅黑" panose="020B0503020204020204" charset="-122"/>
                <a:sym typeface="宋体" panose="02010600030101010101" pitchFamily="2" charset="-122"/>
              </a:rPr>
              <a:t>必须</a:t>
            </a:r>
            <a:r>
              <a:rPr lang="zh-CN" altLang="en-US" sz="2800" b="1" u="sng" dirty="0">
                <a:solidFill>
                  <a:srgbClr val="FF0000"/>
                </a:solidFill>
                <a:latin typeface="微软雅黑" panose="020B0503020204020204" charset="-122"/>
                <a:ea typeface="微软雅黑" panose="020B0503020204020204" charset="-122"/>
                <a:sym typeface="宋体" panose="02010600030101010101" pitchFamily="2" charset="-122"/>
              </a:rPr>
              <a:t>坚持民主集中制</a:t>
            </a:r>
            <a:r>
              <a:rPr lang="zh-CN" altLang="en-US" sz="2800" b="1" dirty="0">
                <a:solidFill>
                  <a:srgbClr val="000099"/>
                </a:solidFill>
                <a:latin typeface="微软雅黑" panose="020B0503020204020204" charset="-122"/>
                <a:ea typeface="微软雅黑" panose="020B0503020204020204" charset="-122"/>
                <a:sym typeface="宋体" panose="02010600030101010101" pitchFamily="2" charset="-122"/>
              </a:rPr>
              <a:t>。</a:t>
            </a:r>
            <a:endParaRPr lang="zh-CN" altLang="en-US" sz="2800" b="1" dirty="0">
              <a:solidFill>
                <a:srgbClr val="000099"/>
              </a:solidFill>
              <a:latin typeface="微软雅黑" panose="020B0503020204020204" charset="-122"/>
              <a:ea typeface="微软雅黑" panose="020B0503020204020204" charset="-122"/>
            </a:endParaRPr>
          </a:p>
        </p:txBody>
      </p:sp>
      <p:sp>
        <p:nvSpPr>
          <p:cNvPr id="8" name="左大括号 7"/>
          <p:cNvSpPr/>
          <p:nvPr/>
        </p:nvSpPr>
        <p:spPr bwMode="auto">
          <a:xfrm>
            <a:off x="1030288" y="1525588"/>
            <a:ext cx="241300" cy="3805238"/>
          </a:xfrm>
          <a:prstGeom prst="leftBrace">
            <a:avLst>
              <a:gd name="adj1" fmla="val 0"/>
              <a:gd name="adj2" fmla="val 50000"/>
            </a:avLst>
          </a:prstGeom>
          <a:noFill/>
          <a:ln w="38100" algn="ctr">
            <a:solidFill>
              <a:srgbClr val="008000"/>
            </a:solidFill>
            <a:round/>
          </a:ln>
          <a:effectLst>
            <a:outerShdw dist="23000" dir="5400000" rotWithShape="0">
              <a:srgbClr val="000000">
                <a:alpha val="34999"/>
              </a:srgbClr>
            </a:outerShdw>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2800" b="1" i="1" u="none" strike="noStrike" kern="1200" cap="none" spc="0" normalizeH="0" baseline="0" noProof="0">
              <a:ln>
                <a:noFill/>
              </a:ln>
              <a:solidFill>
                <a:srgbClr val="6699FF"/>
              </a:solidFill>
              <a:effectLst/>
              <a:uLnTx/>
              <a:uFillTx/>
              <a:latin typeface="黑体" panose="02010609060101010101" pitchFamily="49" charset="-122"/>
              <a:ea typeface="黑体" panose="02010609060101010101" pitchFamily="49" charset="-122"/>
              <a:cs typeface="Microsoft Sans Serif" panose="020B0604020202020204" charset="0"/>
            </a:endParaRPr>
          </a:p>
        </p:txBody>
      </p:sp>
      <p:sp>
        <p:nvSpPr>
          <p:cNvPr id="7" name="椭圆 6"/>
          <p:cNvSpPr/>
          <p:nvPr/>
        </p:nvSpPr>
        <p:spPr>
          <a:xfrm>
            <a:off x="0" y="3133725"/>
            <a:ext cx="1124585" cy="589915"/>
          </a:xfrm>
          <a:prstGeom prst="ellipse">
            <a:avLst/>
          </a:prstGeom>
          <a:solidFill>
            <a:srgbClr val="FFC000"/>
          </a:solidFill>
        </p:spPr>
        <p:style>
          <a:lnRef idx="2">
            <a:schemeClr val="accent6"/>
          </a:lnRef>
          <a:fillRef idx="1">
            <a:schemeClr val="lt1"/>
          </a:fillRef>
          <a:effectRef idx="0">
            <a:schemeClr val="accent6"/>
          </a:effectRef>
          <a:fontRef idx="minor">
            <a:schemeClr val="dk1"/>
          </a:fontRef>
        </p:style>
        <p:txBody>
          <a:bodyPr rtlCol="0" anchor="ctr">
            <a:scene3d>
              <a:camera prst="orthographicFront"/>
              <a:lightRig rig="threePt" dir="t"/>
            </a:scene3d>
          </a:bodyPr>
          <a:lstStyle/>
          <a:p>
            <a:pPr algn="ctr" fontAlgn="base"/>
            <a:r>
              <a:rPr lang="zh-CN" altLang="en-US" sz="2400" b="1" strike="noStrike" kern="0" noProof="0" dirty="0">
                <a:ln>
                  <a:noFill/>
                </a:ln>
                <a:solidFill>
                  <a:srgbClr val="C00000"/>
                </a:solidFill>
                <a:effectLst/>
                <a:uLnTx/>
                <a:uFillTx/>
                <a:latin typeface="微软雅黑" panose="020B0503020204020204" charset="-122"/>
                <a:ea typeface="微软雅黑" panose="020B0503020204020204" charset="-122"/>
                <a:cs typeface="微软雅黑" panose="020B0503020204020204" charset="-122"/>
                <a:sym typeface="+mn-ea"/>
              </a:rPr>
              <a:t>要求</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linds(horizontal)">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linds(horizont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8"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27184" y="798353"/>
            <a:ext cx="8051958" cy="4154170"/>
          </a:xfrm>
          <a:prstGeom prst="rect">
            <a:avLst/>
          </a:prstGeom>
          <a:noFill/>
          <a:ln w="9525">
            <a:noFill/>
          </a:ln>
        </p:spPr>
        <p:txBody>
          <a:bodyPr wrap="square">
            <a:spAutoFit/>
          </a:bodyPr>
          <a:lstStyle/>
          <a:p>
            <a:pPr indent="612140"/>
            <a:r>
              <a:rPr lang="en-US" altLang="zh-CN" sz="2400" b="1" noProof="1">
                <a:solidFill>
                  <a:srgbClr val="0000FF"/>
                </a:solidFill>
                <a:latin typeface="微软雅黑" panose="020B0503020204020204" charset="-122"/>
                <a:ea typeface="微软雅黑" panose="020B0503020204020204" charset="-122"/>
                <a:cs typeface="微软雅黑" panose="020B0503020204020204" charset="-122"/>
              </a:rPr>
              <a:t>1   </a:t>
            </a:r>
            <a:r>
              <a:rPr lang="zh-CN" altLang="en-US" sz="2400" b="1" noProof="1">
                <a:solidFill>
                  <a:srgbClr val="0000FF"/>
                </a:solidFill>
                <a:latin typeface="微软雅黑" panose="020B0503020204020204" charset="-122"/>
                <a:ea typeface="微软雅黑" panose="020B0503020204020204" charset="-122"/>
                <a:cs typeface="微软雅黑" panose="020B0503020204020204" charset="-122"/>
              </a:rPr>
              <a:t>正确区分</a:t>
            </a:r>
            <a:r>
              <a:rPr lang="zh-CN" altLang="en-US" sz="2400" b="1" noProof="1">
                <a:solidFill>
                  <a:srgbClr val="FF0000"/>
                </a:solidFill>
                <a:latin typeface="微软雅黑" panose="020B0503020204020204" charset="-122"/>
                <a:ea typeface="微软雅黑" panose="020B0503020204020204" charset="-122"/>
                <a:cs typeface="微软雅黑" panose="020B0503020204020204" charset="-122"/>
              </a:rPr>
              <a:t>我国的国家制度、</a:t>
            </a:r>
            <a:r>
              <a:rPr lang="zh-CN" altLang="en-US" sz="2400" b="1" noProof="1">
                <a:solidFill>
                  <a:srgbClr val="0000FF"/>
                </a:solidFill>
                <a:latin typeface="微软雅黑" panose="020B0503020204020204" charset="-122"/>
                <a:ea typeface="微软雅黑" panose="020B0503020204020204" charset="-122"/>
                <a:cs typeface="微软雅黑" panose="020B0503020204020204" charset="-122"/>
              </a:rPr>
              <a:t>根本制度、</a:t>
            </a:r>
            <a:r>
              <a:rPr lang="zh-CN" altLang="en-US" sz="2400" b="1" noProof="1">
                <a:solidFill>
                  <a:srgbClr val="DF3621"/>
                </a:solidFill>
                <a:latin typeface="微软雅黑" panose="020B0503020204020204" charset="-122"/>
                <a:ea typeface="微软雅黑" panose="020B0503020204020204" charset="-122"/>
                <a:cs typeface="微软雅黑" panose="020B0503020204020204" charset="-122"/>
              </a:rPr>
              <a:t>根本政治制度、</a:t>
            </a:r>
            <a:r>
              <a:rPr lang="zh-CN" altLang="en-US" sz="2400" b="1" noProof="1">
                <a:solidFill>
                  <a:srgbClr val="0000FF"/>
                </a:solidFill>
                <a:latin typeface="微软雅黑" panose="020B0503020204020204" charset="-122"/>
                <a:ea typeface="微软雅黑" panose="020B0503020204020204" charset="-122"/>
                <a:cs typeface="微软雅黑" panose="020B0503020204020204" charset="-122"/>
              </a:rPr>
              <a:t>基本政治制度、</a:t>
            </a:r>
            <a:r>
              <a:rPr lang="zh-CN" altLang="en-US" sz="2400" b="1" noProof="1">
                <a:solidFill>
                  <a:srgbClr val="7030A0"/>
                </a:solidFill>
                <a:latin typeface="微软雅黑" panose="020B0503020204020204" charset="-122"/>
                <a:ea typeface="微软雅黑" panose="020B0503020204020204" charset="-122"/>
                <a:cs typeface="微软雅黑" panose="020B0503020204020204" charset="-122"/>
              </a:rPr>
              <a:t>基本</a:t>
            </a:r>
            <a:r>
              <a:rPr lang="zh-CN" altLang="en-US" sz="2400" b="1" noProof="1">
                <a:solidFill>
                  <a:srgbClr val="7030A0"/>
                </a:solidFill>
                <a:latin typeface="微软雅黑" panose="020B0503020204020204" charset="-122"/>
                <a:ea typeface="微软雅黑" panose="020B0503020204020204" charset="-122"/>
                <a:cs typeface="微软雅黑" panose="020B0503020204020204" charset="-122"/>
                <a:sym typeface="+mn-ea"/>
              </a:rPr>
              <a:t>经济制度</a:t>
            </a:r>
            <a:endParaRPr lang="zh-CN" altLang="en-US" sz="2400" b="1" noProof="1">
              <a:solidFill>
                <a:srgbClr val="0000FF"/>
              </a:solidFill>
              <a:latin typeface="微软雅黑" panose="020B0503020204020204" charset="-122"/>
              <a:ea typeface="微软雅黑" panose="020B0503020204020204" charset="-122"/>
              <a:cs typeface="微软雅黑" panose="020B0503020204020204" charset="-122"/>
            </a:endParaRPr>
          </a:p>
          <a:p>
            <a:pPr fontAlgn="auto"/>
            <a:r>
              <a:rPr lang="zh-CN" altLang="en-US" sz="2400" b="1" noProof="1">
                <a:latin typeface="微软雅黑" panose="020B0503020204020204" charset="-122"/>
                <a:ea typeface="微软雅黑" panose="020B0503020204020204" charset="-122"/>
                <a:cs typeface="微软雅黑" panose="020B0503020204020204" charset="-122"/>
              </a:rPr>
              <a:t>   （</a:t>
            </a:r>
            <a:r>
              <a:rPr lang="en-US" altLang="zh-CN" sz="2400" b="1" noProof="1">
                <a:latin typeface="微软雅黑" panose="020B0503020204020204" charset="-122"/>
                <a:ea typeface="微软雅黑" panose="020B0503020204020204" charset="-122"/>
                <a:cs typeface="微软雅黑" panose="020B0503020204020204" charset="-122"/>
              </a:rPr>
              <a:t>1</a:t>
            </a:r>
            <a:r>
              <a:rPr lang="zh-CN" altLang="en-US" sz="2400" b="1" noProof="1">
                <a:latin typeface="微软雅黑" panose="020B0503020204020204" charset="-122"/>
                <a:ea typeface="微软雅黑" panose="020B0503020204020204" charset="-122"/>
                <a:cs typeface="微软雅黑" panose="020B0503020204020204" charset="-122"/>
              </a:rPr>
              <a:t>）我国的</a:t>
            </a:r>
            <a:r>
              <a:rPr lang="zh-CN" altLang="en-US" sz="2400" b="1" noProof="1">
                <a:solidFill>
                  <a:srgbClr val="DF3621"/>
                </a:solidFill>
                <a:latin typeface="微软雅黑" panose="020B0503020204020204" charset="-122"/>
                <a:ea typeface="微软雅黑" panose="020B0503020204020204" charset="-122"/>
                <a:cs typeface="微软雅黑" panose="020B0503020204020204" charset="-122"/>
              </a:rPr>
              <a:t>国家制度</a:t>
            </a:r>
            <a:r>
              <a:rPr lang="zh-CN" altLang="en-US" sz="2400" b="1" noProof="1">
                <a:latin typeface="微软雅黑" panose="020B0503020204020204" charset="-122"/>
                <a:ea typeface="微软雅黑" panose="020B0503020204020204" charset="-122"/>
                <a:cs typeface="微软雅黑" panose="020B0503020204020204" charset="-122"/>
              </a:rPr>
              <a:t>包括</a:t>
            </a:r>
            <a:r>
              <a:rPr lang="zh-CN" altLang="en-US" sz="2400" b="1" noProof="1">
                <a:solidFill>
                  <a:srgbClr val="DF3621"/>
                </a:solidFill>
                <a:latin typeface="微软雅黑" panose="020B0503020204020204" charset="-122"/>
                <a:ea typeface="微软雅黑" panose="020B0503020204020204" charset="-122"/>
                <a:cs typeface="微软雅黑" panose="020B0503020204020204" charset="-122"/>
              </a:rPr>
              <a:t>国体</a:t>
            </a:r>
            <a:r>
              <a:rPr lang="zh-CN" altLang="en-US" sz="2400" b="1" noProof="1">
                <a:latin typeface="微软雅黑" panose="020B0503020204020204" charset="-122"/>
                <a:ea typeface="微软雅黑" panose="020B0503020204020204" charset="-122"/>
                <a:cs typeface="微软雅黑" panose="020B0503020204020204" charset="-122"/>
              </a:rPr>
              <a:t>和</a:t>
            </a:r>
            <a:r>
              <a:rPr lang="zh-CN" altLang="en-US" sz="2400" b="1" noProof="1">
                <a:solidFill>
                  <a:srgbClr val="DF3621"/>
                </a:solidFill>
                <a:latin typeface="微软雅黑" panose="020B0503020204020204" charset="-122"/>
                <a:ea typeface="微软雅黑" panose="020B0503020204020204" charset="-122"/>
                <a:cs typeface="微软雅黑" panose="020B0503020204020204" charset="-122"/>
              </a:rPr>
              <a:t>政体</a:t>
            </a:r>
            <a:r>
              <a:rPr lang="zh-CN" altLang="en-US" sz="2400" b="1" noProof="1">
                <a:latin typeface="微软雅黑" panose="020B0503020204020204" charset="-122"/>
                <a:ea typeface="微软雅黑" panose="020B0503020204020204" charset="-122"/>
                <a:cs typeface="微软雅黑" panose="020B0503020204020204" charset="-122"/>
              </a:rPr>
              <a:t>。</a:t>
            </a:r>
          </a:p>
          <a:p>
            <a:pPr fontAlgn="auto"/>
            <a:r>
              <a:rPr lang="zh-CN" altLang="en-US" sz="2400" b="1" noProof="1">
                <a:latin typeface="微软雅黑" panose="020B0503020204020204" charset="-122"/>
                <a:ea typeface="微软雅黑" panose="020B0503020204020204" charset="-122"/>
                <a:cs typeface="微软雅黑" panose="020B0503020204020204" charset="-122"/>
              </a:rPr>
              <a:t>   （</a:t>
            </a:r>
            <a:r>
              <a:rPr lang="en-US" altLang="zh-CN" sz="2400" b="1" noProof="1">
                <a:latin typeface="微软雅黑" panose="020B0503020204020204" charset="-122"/>
                <a:ea typeface="微软雅黑" panose="020B0503020204020204" charset="-122"/>
                <a:cs typeface="微软雅黑" panose="020B0503020204020204" charset="-122"/>
              </a:rPr>
              <a:t>2</a:t>
            </a:r>
            <a:r>
              <a:rPr lang="zh-CN" altLang="en-US" sz="2400" b="1" noProof="1">
                <a:latin typeface="微软雅黑" panose="020B0503020204020204" charset="-122"/>
                <a:ea typeface="微软雅黑" panose="020B0503020204020204" charset="-122"/>
                <a:cs typeface="微软雅黑" panose="020B0503020204020204" charset="-122"/>
              </a:rPr>
              <a:t>）我国的</a:t>
            </a:r>
            <a:r>
              <a:rPr lang="zh-CN" altLang="en-US" sz="2400" b="1" noProof="1">
                <a:solidFill>
                  <a:srgbClr val="DF3621"/>
                </a:solidFill>
                <a:latin typeface="微软雅黑" panose="020B0503020204020204" charset="-122"/>
                <a:ea typeface="微软雅黑" panose="020B0503020204020204" charset="-122"/>
                <a:cs typeface="微软雅黑" panose="020B0503020204020204" charset="-122"/>
              </a:rPr>
              <a:t>根本制度</a:t>
            </a:r>
            <a:r>
              <a:rPr lang="zh-CN" altLang="en-US" sz="2400" b="1" noProof="1">
                <a:latin typeface="微软雅黑" panose="020B0503020204020204" charset="-122"/>
                <a:ea typeface="微软雅黑" panose="020B0503020204020204" charset="-122"/>
                <a:cs typeface="微软雅黑" panose="020B0503020204020204" charset="-122"/>
              </a:rPr>
              <a:t>是</a:t>
            </a:r>
            <a:r>
              <a:rPr lang="zh-CN" altLang="en-US" sz="2400" b="1" noProof="1">
                <a:solidFill>
                  <a:srgbClr val="0000FF"/>
                </a:solidFill>
                <a:latin typeface="微软雅黑" panose="020B0503020204020204" charset="-122"/>
                <a:ea typeface="微软雅黑" panose="020B0503020204020204" charset="-122"/>
                <a:cs typeface="微软雅黑" panose="020B0503020204020204" charset="-122"/>
              </a:rPr>
              <a:t>社会主义制度</a:t>
            </a:r>
            <a:r>
              <a:rPr lang="zh-CN" altLang="en-US" sz="2400" b="1" noProof="1">
                <a:latin typeface="微软雅黑" panose="020B0503020204020204" charset="-122"/>
                <a:ea typeface="微软雅黑" panose="020B0503020204020204" charset="-122"/>
                <a:cs typeface="微软雅黑" panose="020B0503020204020204" charset="-122"/>
              </a:rPr>
              <a:t>，它是社会主义经济、政治、文化等制度的总称。</a:t>
            </a:r>
          </a:p>
          <a:p>
            <a:pPr fontAlgn="auto"/>
            <a:r>
              <a:rPr lang="zh-CN" altLang="en-US" sz="2400" b="1" noProof="1">
                <a:latin typeface="微软雅黑" panose="020B0503020204020204" charset="-122"/>
                <a:ea typeface="微软雅黑" panose="020B0503020204020204" charset="-122"/>
                <a:cs typeface="微软雅黑" panose="020B0503020204020204" charset="-122"/>
              </a:rPr>
              <a:t>   （</a:t>
            </a:r>
            <a:r>
              <a:rPr lang="en-US" altLang="zh-CN" sz="2400" b="1" noProof="1">
                <a:latin typeface="微软雅黑" panose="020B0503020204020204" charset="-122"/>
                <a:ea typeface="微软雅黑" panose="020B0503020204020204" charset="-122"/>
                <a:cs typeface="微软雅黑" panose="020B0503020204020204" charset="-122"/>
              </a:rPr>
              <a:t>3</a:t>
            </a:r>
            <a:r>
              <a:rPr lang="zh-CN" altLang="en-US" sz="2400" b="1" noProof="1">
                <a:latin typeface="微软雅黑" panose="020B0503020204020204" charset="-122"/>
                <a:ea typeface="微软雅黑" panose="020B0503020204020204" charset="-122"/>
                <a:cs typeface="微软雅黑" panose="020B0503020204020204" charset="-122"/>
              </a:rPr>
              <a:t>）我国的</a:t>
            </a:r>
            <a:r>
              <a:rPr lang="zh-CN" altLang="en-US" sz="2400" b="1" noProof="1">
                <a:solidFill>
                  <a:srgbClr val="C00000"/>
                </a:solidFill>
                <a:latin typeface="微软雅黑" panose="020B0503020204020204" charset="-122"/>
                <a:ea typeface="微软雅黑" panose="020B0503020204020204" charset="-122"/>
                <a:cs typeface="微软雅黑" panose="020B0503020204020204" charset="-122"/>
              </a:rPr>
              <a:t>根本</a:t>
            </a:r>
            <a:r>
              <a:rPr lang="zh-CN" altLang="en-US" sz="2400" b="1" noProof="1">
                <a:solidFill>
                  <a:srgbClr val="0000FF"/>
                </a:solidFill>
                <a:latin typeface="微软雅黑" panose="020B0503020204020204" charset="-122"/>
                <a:ea typeface="微软雅黑" panose="020B0503020204020204" charset="-122"/>
                <a:cs typeface="微软雅黑" panose="020B0503020204020204" charset="-122"/>
              </a:rPr>
              <a:t>政治</a:t>
            </a:r>
            <a:r>
              <a:rPr lang="zh-CN" altLang="en-US" sz="2400" b="1" noProof="1">
                <a:solidFill>
                  <a:srgbClr val="C00000"/>
                </a:solidFill>
                <a:latin typeface="微软雅黑" panose="020B0503020204020204" charset="-122"/>
                <a:ea typeface="微软雅黑" panose="020B0503020204020204" charset="-122"/>
                <a:cs typeface="微软雅黑" panose="020B0503020204020204" charset="-122"/>
              </a:rPr>
              <a:t>制度</a:t>
            </a:r>
            <a:r>
              <a:rPr lang="zh-CN" altLang="en-US" sz="2400" b="1" noProof="1">
                <a:latin typeface="微软雅黑" panose="020B0503020204020204" charset="-122"/>
                <a:ea typeface="微软雅黑" panose="020B0503020204020204" charset="-122"/>
                <a:cs typeface="微软雅黑" panose="020B0503020204020204" charset="-122"/>
              </a:rPr>
              <a:t>是</a:t>
            </a:r>
            <a:r>
              <a:rPr lang="zh-CN" altLang="en-US" sz="2400" b="1" noProof="1">
                <a:solidFill>
                  <a:srgbClr val="0000FF"/>
                </a:solidFill>
                <a:latin typeface="微软雅黑" panose="020B0503020204020204" charset="-122"/>
                <a:ea typeface="微软雅黑" panose="020B0503020204020204" charset="-122"/>
                <a:cs typeface="微软雅黑" panose="020B0503020204020204" charset="-122"/>
              </a:rPr>
              <a:t>人民代表大会制度</a:t>
            </a:r>
            <a:r>
              <a:rPr lang="zh-CN" altLang="en-US" sz="2400" b="1" noProof="1">
                <a:latin typeface="微软雅黑" panose="020B0503020204020204" charset="-122"/>
                <a:ea typeface="微软雅黑" panose="020B0503020204020204" charset="-122"/>
                <a:cs typeface="微软雅黑" panose="020B0503020204020204" charset="-122"/>
              </a:rPr>
              <a:t>。</a:t>
            </a:r>
          </a:p>
          <a:p>
            <a:pPr fontAlgn="auto"/>
            <a:r>
              <a:rPr lang="zh-CN" altLang="en-US" sz="2400" b="1" noProof="1">
                <a:latin typeface="微软雅黑" panose="020B0503020204020204" charset="-122"/>
                <a:ea typeface="微软雅黑" panose="020B0503020204020204" charset="-122"/>
                <a:cs typeface="微软雅黑" panose="020B0503020204020204" charset="-122"/>
              </a:rPr>
              <a:t>   （</a:t>
            </a:r>
            <a:r>
              <a:rPr lang="en-US" altLang="zh-CN" sz="2400" b="1" noProof="1">
                <a:latin typeface="微软雅黑" panose="020B0503020204020204" charset="-122"/>
                <a:ea typeface="微软雅黑" panose="020B0503020204020204" charset="-122"/>
                <a:cs typeface="微软雅黑" panose="020B0503020204020204" charset="-122"/>
              </a:rPr>
              <a:t>4</a:t>
            </a:r>
            <a:r>
              <a:rPr lang="zh-CN" altLang="en-US" sz="2400" b="1" noProof="1">
                <a:latin typeface="微软雅黑" panose="020B0503020204020204" charset="-122"/>
                <a:ea typeface="微软雅黑" panose="020B0503020204020204" charset="-122"/>
                <a:cs typeface="微软雅黑" panose="020B0503020204020204" charset="-122"/>
              </a:rPr>
              <a:t>）我国的</a:t>
            </a:r>
            <a:r>
              <a:rPr lang="zh-CN" altLang="en-US" sz="2400" b="1" noProof="1">
                <a:solidFill>
                  <a:srgbClr val="0000FF"/>
                </a:solidFill>
                <a:latin typeface="微软雅黑" panose="020B0503020204020204" charset="-122"/>
                <a:ea typeface="微软雅黑" panose="020B0503020204020204" charset="-122"/>
                <a:cs typeface="微软雅黑" panose="020B0503020204020204" charset="-122"/>
              </a:rPr>
              <a:t>基本</a:t>
            </a:r>
            <a:r>
              <a:rPr lang="zh-CN" altLang="en-US" sz="2400" b="1" noProof="1">
                <a:solidFill>
                  <a:srgbClr val="C00000"/>
                </a:solidFill>
                <a:latin typeface="微软雅黑" panose="020B0503020204020204" charset="-122"/>
                <a:ea typeface="微软雅黑" panose="020B0503020204020204" charset="-122"/>
                <a:cs typeface="微软雅黑" panose="020B0503020204020204" charset="-122"/>
              </a:rPr>
              <a:t>政治制度</a:t>
            </a:r>
            <a:r>
              <a:rPr lang="zh-CN" altLang="en-US" sz="2400" b="1" noProof="1">
                <a:latin typeface="微软雅黑" panose="020B0503020204020204" charset="-122"/>
                <a:ea typeface="微软雅黑" panose="020B0503020204020204" charset="-122"/>
                <a:cs typeface="微软雅黑" panose="020B0503020204020204" charset="-122"/>
              </a:rPr>
              <a:t>是</a:t>
            </a:r>
            <a:r>
              <a:rPr lang="zh-CN" altLang="en-US" sz="2400" b="1" noProof="1">
                <a:solidFill>
                  <a:srgbClr val="0000FF"/>
                </a:solidFill>
                <a:latin typeface="微软雅黑" panose="020B0503020204020204" charset="-122"/>
                <a:ea typeface="微软雅黑" panose="020B0503020204020204" charset="-122"/>
                <a:cs typeface="微软雅黑" panose="020B0503020204020204" charset="-122"/>
              </a:rPr>
              <a:t>中国共产党领导的多党合作和政治协商制度、民族区域自治制度、基层群众自治制度。    </a:t>
            </a:r>
            <a:r>
              <a:rPr lang="zh-CN" altLang="en-US" sz="2400" b="1" noProof="1">
                <a:latin typeface="微软雅黑" panose="020B0503020204020204" charset="-122"/>
                <a:ea typeface="微软雅黑" panose="020B0503020204020204" charset="-122"/>
                <a:cs typeface="微软雅黑" panose="020B0503020204020204" charset="-122"/>
              </a:rPr>
              <a:t>（</a:t>
            </a:r>
            <a:r>
              <a:rPr lang="en-US" altLang="zh-CN" sz="2400" b="1" noProof="1">
                <a:latin typeface="微软雅黑" panose="020B0503020204020204" charset="-122"/>
                <a:ea typeface="微软雅黑" panose="020B0503020204020204" charset="-122"/>
                <a:cs typeface="微软雅黑" panose="020B0503020204020204" charset="-122"/>
              </a:rPr>
              <a:t>5</a:t>
            </a:r>
            <a:r>
              <a:rPr lang="zh-CN" altLang="en-US" sz="2400" b="1" noProof="1">
                <a:latin typeface="微软雅黑" panose="020B0503020204020204" charset="-122"/>
                <a:ea typeface="微软雅黑" panose="020B0503020204020204" charset="-122"/>
                <a:cs typeface="微软雅黑" panose="020B0503020204020204" charset="-122"/>
              </a:rPr>
              <a:t>）我国的</a:t>
            </a:r>
            <a:r>
              <a:rPr lang="zh-CN" altLang="en-US" sz="2400" b="1" noProof="1">
                <a:solidFill>
                  <a:srgbClr val="C00000"/>
                </a:solidFill>
                <a:latin typeface="微软雅黑" panose="020B0503020204020204" charset="-122"/>
                <a:ea typeface="微软雅黑" panose="020B0503020204020204" charset="-122"/>
                <a:cs typeface="微软雅黑" panose="020B0503020204020204" charset="-122"/>
              </a:rPr>
              <a:t>基本</a:t>
            </a:r>
            <a:r>
              <a:rPr lang="zh-CN" altLang="en-US" sz="2400" b="1" noProof="1">
                <a:solidFill>
                  <a:srgbClr val="0000FF"/>
                </a:solidFill>
                <a:latin typeface="微软雅黑" panose="020B0503020204020204" charset="-122"/>
                <a:ea typeface="微软雅黑" panose="020B0503020204020204" charset="-122"/>
                <a:cs typeface="微软雅黑" panose="020B0503020204020204" charset="-122"/>
              </a:rPr>
              <a:t>经济</a:t>
            </a:r>
            <a:r>
              <a:rPr lang="zh-CN" altLang="en-US" sz="2400" b="1" noProof="1">
                <a:solidFill>
                  <a:srgbClr val="C00000"/>
                </a:solidFill>
                <a:latin typeface="微软雅黑" panose="020B0503020204020204" charset="-122"/>
                <a:ea typeface="微软雅黑" panose="020B0503020204020204" charset="-122"/>
                <a:cs typeface="微软雅黑" panose="020B0503020204020204" charset="-122"/>
              </a:rPr>
              <a:t>制度</a:t>
            </a:r>
            <a:r>
              <a:rPr lang="zh-CN" altLang="en-US" sz="2400" b="1" noProof="1">
                <a:latin typeface="微软雅黑" panose="020B0503020204020204" charset="-122"/>
                <a:ea typeface="微软雅黑" panose="020B0503020204020204" charset="-122"/>
                <a:cs typeface="微软雅黑" panose="020B0503020204020204" charset="-122"/>
              </a:rPr>
              <a:t>是</a:t>
            </a:r>
            <a:r>
              <a:rPr lang="zh-CN" altLang="en-US" sz="2400" b="1" noProof="1">
                <a:solidFill>
                  <a:srgbClr val="0000FF"/>
                </a:solidFill>
                <a:latin typeface="微软雅黑" panose="020B0503020204020204" charset="-122"/>
                <a:ea typeface="微软雅黑" panose="020B0503020204020204" charset="-122"/>
                <a:cs typeface="微软雅黑" panose="020B0503020204020204" charset="-122"/>
                <a:sym typeface="+mn-ea"/>
              </a:rPr>
              <a:t>公有制为主体、多种所有制经济共同发展的基本经济、</a:t>
            </a:r>
            <a:r>
              <a:rPr lang="zh-CN" altLang="en-US" sz="2400" b="1" noProof="1">
                <a:gradFill>
                  <a:gsLst>
                    <a:gs pos="0">
                      <a:srgbClr val="7B32B2"/>
                    </a:gs>
                    <a:gs pos="100000">
                      <a:srgbClr val="401A5D"/>
                    </a:gs>
                  </a:gsLst>
                  <a:lin scaled="0"/>
                </a:gradFill>
                <a:latin typeface="微软雅黑" panose="020B0503020204020204" charset="-122"/>
                <a:ea typeface="微软雅黑" panose="020B0503020204020204" charset="-122"/>
                <a:cs typeface="微软雅黑" panose="020B0503020204020204" charset="-122"/>
                <a:sym typeface="+mn-ea"/>
              </a:rPr>
              <a:t>按劳分配为主体、多种分配方式并村的分配制度、社会主义市场经济体制</a:t>
            </a:r>
          </a:p>
        </p:txBody>
      </p:sp>
      <p:sp>
        <p:nvSpPr>
          <p:cNvPr id="31746" name="文本框 4"/>
          <p:cNvSpPr txBox="1"/>
          <p:nvPr/>
        </p:nvSpPr>
        <p:spPr>
          <a:xfrm>
            <a:off x="3255963" y="214313"/>
            <a:ext cx="2192337" cy="552450"/>
          </a:xfrm>
          <a:prstGeom prst="rect">
            <a:avLst/>
          </a:prstGeom>
          <a:noFill/>
          <a:ln w="9525">
            <a:noFill/>
          </a:ln>
        </p:spPr>
        <p:txBody>
          <a:bodyPr wrap="square" anchor="t">
            <a:spAutoFit/>
          </a:bodyPr>
          <a:lstStyle/>
          <a:p>
            <a:r>
              <a:rPr lang="zh-CN" altLang="zh-CN" sz="3000" b="1">
                <a:solidFill>
                  <a:srgbClr val="FF0000"/>
                </a:solidFill>
                <a:latin typeface="黑体" panose="02010609060101010101" pitchFamily="49" charset="-122"/>
                <a:ea typeface="黑体" panose="02010609060101010101" pitchFamily="49" charset="-122"/>
              </a:rPr>
              <a:t>知识拓展</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0">
                                            <p:txEl>
                                              <p:pRg st="1" end="1"/>
                                            </p:txEl>
                                          </p:spTgt>
                                        </p:tgtEl>
                                        <p:attrNameLst>
                                          <p:attrName>style.visibility</p:attrName>
                                        </p:attrNameLst>
                                      </p:cBhvr>
                                      <p:to>
                                        <p:strVal val="visible"/>
                                      </p:to>
                                    </p:set>
                                    <p:animEffect transition="in" filter="blinds(horizontal)">
                                      <p:cBhvr>
                                        <p:cTn id="7" dur="500"/>
                                        <p:tgtEl>
                                          <p:spTgt spid="10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00">
                                            <p:txEl>
                                              <p:pRg st="2" end="2"/>
                                            </p:txEl>
                                          </p:spTgt>
                                        </p:tgtEl>
                                        <p:attrNameLst>
                                          <p:attrName>style.visibility</p:attrName>
                                        </p:attrNameLst>
                                      </p:cBhvr>
                                      <p:to>
                                        <p:strVal val="visible"/>
                                      </p:to>
                                    </p:set>
                                    <p:animEffect transition="in" filter="blinds(horizontal)">
                                      <p:cBhvr>
                                        <p:cTn id="12" dur="500"/>
                                        <p:tgtEl>
                                          <p:spTgt spid="10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0">
                                            <p:txEl>
                                              <p:pRg st="3" end="3"/>
                                            </p:txEl>
                                          </p:spTgt>
                                        </p:tgtEl>
                                        <p:attrNameLst>
                                          <p:attrName>style.visibility</p:attrName>
                                        </p:attrNameLst>
                                      </p:cBhvr>
                                      <p:to>
                                        <p:strVal val="visible"/>
                                      </p:to>
                                    </p:set>
                                    <p:animEffect transition="in" filter="blinds(horizontal)">
                                      <p:cBhvr>
                                        <p:cTn id="17" dur="500"/>
                                        <p:tgtEl>
                                          <p:spTgt spid="100">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00">
                                            <p:txEl>
                                              <p:pRg st="4" end="4"/>
                                            </p:txEl>
                                          </p:spTgt>
                                        </p:tgtEl>
                                        <p:attrNameLst>
                                          <p:attrName>style.visibility</p:attrName>
                                        </p:attrNameLst>
                                      </p:cBhvr>
                                      <p:to>
                                        <p:strVal val="visible"/>
                                      </p:to>
                                    </p:set>
                                    <p:animEffect transition="in" filter="blinds(horizontal)">
                                      <p:cBhvr>
                                        <p:cTn id="22" dur="500"/>
                                        <p:tgtEl>
                                          <p:spTgt spid="100">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00">
                                            <p:txEl>
                                              <p:pRg st="4" end="4"/>
                                            </p:txEl>
                                          </p:spTgt>
                                        </p:tgtEl>
                                        <p:attrNameLst>
                                          <p:attrName>style.visibility</p:attrName>
                                        </p:attrNameLst>
                                      </p:cBhvr>
                                      <p:to>
                                        <p:strVal val="visible"/>
                                      </p:to>
                                    </p:set>
                                    <p:animEffect transition="in" filter="blinds(horizontal)">
                                      <p:cBhvr>
                                        <p:cTn id="27" dur="500"/>
                                        <p:tgtEl>
                                          <p:spTgt spid="10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635000" y="3567113"/>
            <a:ext cx="7874000" cy="1938337"/>
          </a:xfrm>
          <a:prstGeom prst="rect">
            <a:avLst/>
          </a:prstGeom>
          <a:noFill/>
          <a:ln w="9525">
            <a:noFill/>
          </a:ln>
        </p:spPr>
        <p:txBody>
          <a:bodyPr wrap="square" anchor="t">
            <a:spAutoFit/>
          </a:bodyPr>
          <a:lstStyle/>
          <a:p>
            <a:r>
              <a:rPr lang="zh-CN" altLang="zh-CN" sz="2400" b="1">
                <a:solidFill>
                  <a:srgbClr val="0000FF"/>
                </a:solidFill>
                <a:latin typeface="微软雅黑" panose="020B0503020204020204" charset="-122"/>
                <a:ea typeface="微软雅黑" panose="020B0503020204020204" charset="-122"/>
              </a:rPr>
              <a:t>（3）. 我国人大实行民主集中制原则，人大代表行使权利是</a:t>
            </a:r>
            <a:r>
              <a:rPr lang="zh-CN" altLang="zh-CN" sz="2400" b="1">
                <a:solidFill>
                  <a:srgbClr val="FF0000"/>
                </a:solidFill>
                <a:latin typeface="微软雅黑" panose="020B0503020204020204" charset="-122"/>
                <a:ea typeface="微软雅黑" panose="020B0503020204020204" charset="-122"/>
              </a:rPr>
              <a:t>民主的体现，</a:t>
            </a:r>
            <a:r>
              <a:rPr lang="zh-CN" altLang="zh-CN" sz="2400" b="1">
                <a:solidFill>
                  <a:srgbClr val="0000FF"/>
                </a:solidFill>
                <a:latin typeface="微软雅黑" panose="020B0503020204020204" charset="-122"/>
                <a:ea typeface="微软雅黑" panose="020B0503020204020204" charset="-122"/>
              </a:rPr>
              <a:t>而人大职权则是</a:t>
            </a:r>
            <a:r>
              <a:rPr lang="zh-CN" altLang="zh-CN" sz="2400" b="1">
                <a:solidFill>
                  <a:srgbClr val="FF0000"/>
                </a:solidFill>
                <a:latin typeface="微软雅黑" panose="020B0503020204020204" charset="-122"/>
                <a:ea typeface="微软雅黑" panose="020B0503020204020204" charset="-122"/>
              </a:rPr>
              <a:t>集中的体现</a:t>
            </a:r>
            <a:r>
              <a:rPr lang="zh-CN" altLang="zh-CN" sz="2400" b="1">
                <a:solidFill>
                  <a:srgbClr val="0000FF"/>
                </a:solidFill>
                <a:latin typeface="微软雅黑" panose="020B0503020204020204" charset="-122"/>
                <a:ea typeface="微软雅黑" panose="020B0503020204020204" charset="-122"/>
              </a:rPr>
              <a:t>。在人大会议的活动中，法律的制定、修改和重大问题的决策，先由人大代表充分讨论，如审议、质询、表决等，这是发扬民主，表决结果是按少数服从多数原则，最后做出决定。</a:t>
            </a:r>
            <a:endParaRPr lang="zh-CN" altLang="en-US" sz="2400" b="1">
              <a:solidFill>
                <a:srgbClr val="0000FF"/>
              </a:solidFill>
              <a:latin typeface="微软雅黑" panose="020B0503020204020204" charset="-122"/>
              <a:ea typeface="微软雅黑" panose="020B0503020204020204" charset="-122"/>
            </a:endParaRPr>
          </a:p>
        </p:txBody>
      </p:sp>
      <p:sp>
        <p:nvSpPr>
          <p:cNvPr id="33794" name="文本框 1"/>
          <p:cNvSpPr txBox="1"/>
          <p:nvPr/>
        </p:nvSpPr>
        <p:spPr>
          <a:xfrm>
            <a:off x="606425" y="512763"/>
            <a:ext cx="5215255" cy="460375"/>
          </a:xfrm>
          <a:prstGeom prst="rect">
            <a:avLst/>
          </a:prstGeom>
          <a:noFill/>
          <a:ln w="9525">
            <a:noFill/>
          </a:ln>
        </p:spPr>
        <p:txBody>
          <a:bodyPr wrap="none" anchor="t">
            <a:spAutoFit/>
          </a:bodyPr>
          <a:lstStyle/>
          <a:p>
            <a:r>
              <a:rPr lang="en-US" altLang="zh-CN" sz="2400" b="1">
                <a:latin typeface="微软雅黑" panose="020B0503020204020204" charset="-122"/>
                <a:ea typeface="微软雅黑" panose="020B0503020204020204" charset="-122"/>
              </a:rPr>
              <a:t>2   </a:t>
            </a:r>
            <a:r>
              <a:rPr lang="zh-CN" altLang="zh-CN" sz="2400" b="1">
                <a:latin typeface="微软雅黑" panose="020B0503020204020204" charset="-122"/>
                <a:ea typeface="微软雅黑" panose="020B0503020204020204" charset="-122"/>
              </a:rPr>
              <a:t>人大职权与人大代表权利的区分：</a:t>
            </a:r>
            <a:endParaRPr lang="zh-CN" altLang="en-US" sz="2400" b="1">
              <a:latin typeface="微软雅黑" panose="020B0503020204020204" charset="-122"/>
              <a:ea typeface="微软雅黑" panose="020B0503020204020204" charset="-122"/>
            </a:endParaRPr>
          </a:p>
        </p:txBody>
      </p:sp>
      <p:sp>
        <p:nvSpPr>
          <p:cNvPr id="3" name="文本框 2"/>
          <p:cNvSpPr txBox="1"/>
          <p:nvPr/>
        </p:nvSpPr>
        <p:spPr>
          <a:xfrm>
            <a:off x="808038" y="1131888"/>
            <a:ext cx="7372350" cy="1198562"/>
          </a:xfrm>
          <a:prstGeom prst="rect">
            <a:avLst/>
          </a:prstGeom>
          <a:noFill/>
          <a:ln w="9525">
            <a:noFill/>
          </a:ln>
        </p:spPr>
        <p:txBody>
          <a:bodyPr wrap="square" anchor="t">
            <a:spAutoFit/>
          </a:bodyPr>
          <a:lstStyle/>
          <a:p>
            <a:r>
              <a:rPr lang="zh-CN" altLang="zh-CN" sz="2400" b="1">
                <a:solidFill>
                  <a:srgbClr val="C00000"/>
                </a:solidFill>
                <a:latin typeface="微软雅黑" panose="020B0503020204020204" charset="-122"/>
                <a:ea typeface="微软雅黑" panose="020B0503020204020204" charset="-122"/>
              </a:rPr>
              <a:t>（1）. 内容不同：</a:t>
            </a:r>
            <a:r>
              <a:rPr lang="zh-CN" altLang="zh-CN" sz="2400" b="1">
                <a:solidFill>
                  <a:srgbClr val="0000FF"/>
                </a:solidFill>
                <a:latin typeface="微软雅黑" panose="020B0503020204020204" charset="-122"/>
                <a:ea typeface="微软雅黑" panose="020B0503020204020204" charset="-122"/>
              </a:rPr>
              <a:t>人大职权的内容是立法权、决定权、任免权、监督权等；人大代表的权利的内容是审议权、表决权、提案权和质询权等。</a:t>
            </a:r>
            <a:endParaRPr lang="zh-CN" altLang="en-US" sz="2400" b="1">
              <a:solidFill>
                <a:srgbClr val="0000FF"/>
              </a:solidFill>
              <a:latin typeface="微软雅黑" panose="020B0503020204020204" charset="-122"/>
              <a:ea typeface="微软雅黑" panose="020B0503020204020204" charset="-122"/>
            </a:endParaRPr>
          </a:p>
        </p:txBody>
      </p:sp>
      <p:sp>
        <p:nvSpPr>
          <p:cNvPr id="4" name="文本框 3"/>
          <p:cNvSpPr txBox="1"/>
          <p:nvPr/>
        </p:nvSpPr>
        <p:spPr>
          <a:xfrm>
            <a:off x="808038" y="2422525"/>
            <a:ext cx="7693025" cy="830263"/>
          </a:xfrm>
          <a:prstGeom prst="rect">
            <a:avLst/>
          </a:prstGeom>
          <a:noFill/>
          <a:ln w="9525">
            <a:noFill/>
          </a:ln>
        </p:spPr>
        <p:txBody>
          <a:bodyPr wrap="square" anchor="t">
            <a:spAutoFit/>
          </a:bodyPr>
          <a:lstStyle/>
          <a:p>
            <a:r>
              <a:rPr lang="zh-CN" altLang="zh-CN" sz="2400" b="1">
                <a:solidFill>
                  <a:srgbClr val="C00000"/>
                </a:solidFill>
                <a:latin typeface="微软雅黑" panose="020B0503020204020204" charset="-122"/>
                <a:ea typeface="微软雅黑" panose="020B0503020204020204" charset="-122"/>
              </a:rPr>
              <a:t>（2）. 行使的方式不同：</a:t>
            </a:r>
            <a:r>
              <a:rPr lang="zh-CN" altLang="zh-CN" sz="2400" b="1">
                <a:solidFill>
                  <a:srgbClr val="0000FF"/>
                </a:solidFill>
                <a:latin typeface="微软雅黑" panose="020B0503020204020204" charset="-122"/>
                <a:ea typeface="微软雅黑" panose="020B0503020204020204" charset="-122"/>
              </a:rPr>
              <a:t>人大的职权必须是</a:t>
            </a:r>
            <a:r>
              <a:rPr lang="zh-CN" altLang="zh-CN" sz="2400" b="1">
                <a:solidFill>
                  <a:srgbClr val="FF0000"/>
                </a:solidFill>
                <a:latin typeface="微软雅黑" panose="020B0503020204020204" charset="-122"/>
                <a:ea typeface="微软雅黑" panose="020B0503020204020204" charset="-122"/>
              </a:rPr>
              <a:t>集体行使</a:t>
            </a:r>
            <a:r>
              <a:rPr lang="zh-CN" altLang="zh-CN" sz="2400" b="1">
                <a:solidFill>
                  <a:srgbClr val="0000FF"/>
                </a:solidFill>
                <a:latin typeface="微软雅黑" panose="020B0503020204020204" charset="-122"/>
                <a:ea typeface="微软雅黑" panose="020B0503020204020204" charset="-122"/>
              </a:rPr>
              <a:t>，而人大代表的权利属于个人，可以</a:t>
            </a:r>
            <a:r>
              <a:rPr lang="zh-CN" altLang="zh-CN" sz="2400" b="1">
                <a:solidFill>
                  <a:srgbClr val="FF0000"/>
                </a:solidFill>
                <a:latin typeface="微软雅黑" panose="020B0503020204020204" charset="-122"/>
                <a:ea typeface="微软雅黑" panose="020B0503020204020204" charset="-122"/>
              </a:rPr>
              <a:t>个人单独行使</a:t>
            </a:r>
            <a:r>
              <a:rPr lang="zh-CN" altLang="zh-CN" sz="2400" b="1">
                <a:solidFill>
                  <a:srgbClr val="0000FF"/>
                </a:solidFill>
                <a:latin typeface="微软雅黑" panose="020B0503020204020204" charset="-122"/>
                <a:ea typeface="微软雅黑" panose="020B0503020204020204" charset="-122"/>
              </a:rPr>
              <a:t>。</a:t>
            </a:r>
            <a:endParaRPr lang="zh-CN" altLang="en-US" sz="2400" b="1">
              <a:solidFill>
                <a:srgbClr val="0000FF"/>
              </a:solidFill>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0"/>
                                        </p:tgtEl>
                                        <p:attrNameLst>
                                          <p:attrName>style.visibility</p:attrName>
                                        </p:attrNameLst>
                                      </p:cBhvr>
                                      <p:to>
                                        <p:strVal val="visible"/>
                                      </p:to>
                                    </p:set>
                                    <p:animEffect transition="in" filter="blinds(horizontal)">
                                      <p:cBhvr>
                                        <p:cTn id="17"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P spid="3" grpId="0"/>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3"/>
          <p:cNvSpPr txBox="1"/>
          <p:nvPr/>
        </p:nvSpPr>
        <p:spPr>
          <a:xfrm>
            <a:off x="479425" y="815975"/>
            <a:ext cx="6200775" cy="330200"/>
          </a:xfrm>
          <a:prstGeom prst="rect">
            <a:avLst/>
          </a:prstGeom>
          <a:noFill/>
          <a:ln w="9525">
            <a:noFill/>
          </a:ln>
        </p:spPr>
        <p:txBody>
          <a:bodyPr wrap="square" lIns="0" tIns="0" rIns="0" bIns="0" anchor="t">
            <a:spAutoFit/>
          </a:bodyPr>
          <a:lstStyle/>
          <a:p>
            <a:pPr>
              <a:lnSpc>
                <a:spcPts val="2575"/>
              </a:lnSpc>
            </a:pPr>
            <a:r>
              <a:rPr lang="zh-CN" altLang="en-US" sz="2000" b="1" dirty="0">
                <a:solidFill>
                  <a:srgbClr val="FF0000"/>
                </a:solidFill>
                <a:latin typeface="微软雅黑" panose="020B0503020204020204" charset="-122"/>
                <a:ea typeface="微软雅黑" panose="020B0503020204020204" charset="-122"/>
              </a:rPr>
              <a:t>误区 </a:t>
            </a:r>
            <a:r>
              <a:rPr lang="en-US" altLang="zh-CN" sz="2000" b="1" dirty="0">
                <a:solidFill>
                  <a:srgbClr val="FF0000"/>
                </a:solidFill>
                <a:latin typeface="微软雅黑" panose="020B0503020204020204" charset="-122"/>
                <a:ea typeface="微软雅黑" panose="020B0503020204020204" charset="-122"/>
              </a:rPr>
              <a:t>1</a:t>
            </a:r>
            <a:r>
              <a:rPr lang="zh-CN" altLang="en-US" sz="2000" b="1" dirty="0">
                <a:solidFill>
                  <a:srgbClr val="FF0000"/>
                </a:solidFill>
                <a:latin typeface="微软雅黑" panose="020B0503020204020204" charset="-122"/>
                <a:ea typeface="微软雅黑" panose="020B0503020204020204" charset="-122"/>
              </a:rPr>
              <a:t>：</a:t>
            </a:r>
            <a:r>
              <a:rPr lang="zh-CN" altLang="en-US" sz="2000" b="1" dirty="0">
                <a:latin typeface="微软雅黑" panose="020B0503020204020204" charset="-122"/>
                <a:ea typeface="微软雅黑" panose="020B0503020204020204" charset="-122"/>
              </a:rPr>
              <a:t>全国人大常务委员会是全国人大的职能部门。</a:t>
            </a:r>
          </a:p>
        </p:txBody>
      </p:sp>
      <p:sp>
        <p:nvSpPr>
          <p:cNvPr id="7" name="Text Box 5"/>
          <p:cNvSpPr txBox="1"/>
          <p:nvPr/>
        </p:nvSpPr>
        <p:spPr>
          <a:xfrm>
            <a:off x="479425" y="1346200"/>
            <a:ext cx="7589838" cy="744538"/>
          </a:xfrm>
          <a:prstGeom prst="rect">
            <a:avLst/>
          </a:prstGeom>
          <a:noFill/>
          <a:ln w="9525">
            <a:noFill/>
          </a:ln>
        </p:spPr>
        <p:txBody>
          <a:bodyPr wrap="square" lIns="0" tIns="0" rIns="0" bIns="0" anchor="t">
            <a:spAutoFit/>
          </a:bodyPr>
          <a:lstStyle/>
          <a:p>
            <a:pPr>
              <a:lnSpc>
                <a:spcPts val="2400"/>
              </a:lnSpc>
            </a:pPr>
            <a:r>
              <a:rPr lang="zh-CN" altLang="en-US" sz="2000" b="1" dirty="0">
                <a:solidFill>
                  <a:srgbClr val="0000FF"/>
                </a:solidFill>
                <a:latin typeface="微软雅黑" panose="020B0503020204020204" charset="-122"/>
                <a:ea typeface="微软雅黑" panose="020B0503020204020204" charset="-122"/>
              </a:rPr>
              <a:t>分析：</a:t>
            </a:r>
            <a:r>
              <a:rPr lang="zh-CN" altLang="en-US" sz="2000" b="1" dirty="0">
                <a:solidFill>
                  <a:srgbClr val="FF0000"/>
                </a:solidFill>
                <a:latin typeface="微软雅黑" panose="020B0503020204020204" charset="-122"/>
                <a:ea typeface="微软雅黑" panose="020B0503020204020204" charset="-122"/>
              </a:rPr>
              <a:t>全国人大</a:t>
            </a:r>
            <a:r>
              <a:rPr lang="zh-CN" altLang="en-US" sz="2000" b="1" dirty="0">
                <a:solidFill>
                  <a:srgbClr val="FF0000"/>
                </a:solidFill>
                <a:latin typeface="微软雅黑" panose="020B0503020204020204" charset="-122"/>
                <a:ea typeface="微软雅黑" panose="020B0503020204020204" charset="-122"/>
                <a:sym typeface="宋体" panose="02010600030101010101" pitchFamily="2" charset="-122"/>
              </a:rPr>
              <a:t>常务委员会</a:t>
            </a:r>
            <a:r>
              <a:rPr lang="zh-CN" altLang="en-US" sz="2000" b="1" dirty="0">
                <a:solidFill>
                  <a:srgbClr val="FF0000"/>
                </a:solidFill>
                <a:latin typeface="微软雅黑" panose="020B0503020204020204" charset="-122"/>
                <a:ea typeface="微软雅黑" panose="020B0503020204020204" charset="-122"/>
              </a:rPr>
              <a:t>是全国人大的常设机关。</a:t>
            </a:r>
            <a:r>
              <a:rPr lang="zh-CN" altLang="zh-CN" sz="2000" b="1" dirty="0">
                <a:latin typeface="Times New Roman" panose="02020603050405020304" pitchFamily="18" charset="0"/>
                <a:ea typeface="微软雅黑" panose="020B0503020204020204" charset="-122"/>
                <a:sym typeface="Times New Roman" panose="02020603050405020304" pitchFamily="18" charset="0"/>
              </a:rPr>
              <a:t>在全国人民代表大会</a:t>
            </a:r>
            <a:r>
              <a:rPr lang="zh-CN" altLang="zh-CN" sz="2000" b="1" dirty="0">
                <a:solidFill>
                  <a:srgbClr val="FF0000"/>
                </a:solidFill>
                <a:latin typeface="Times New Roman" panose="02020603050405020304" pitchFamily="18" charset="0"/>
                <a:ea typeface="微软雅黑" panose="020B0503020204020204" charset="-122"/>
                <a:sym typeface="Times New Roman" panose="02020603050405020304" pitchFamily="18" charset="0"/>
              </a:rPr>
              <a:t>闭会期间</a:t>
            </a:r>
            <a:r>
              <a:rPr lang="zh-CN" altLang="zh-CN" sz="2000" b="1" dirty="0">
                <a:latin typeface="Times New Roman" panose="02020603050405020304" pitchFamily="18" charset="0"/>
                <a:ea typeface="微软雅黑" panose="020B0503020204020204" charset="-122"/>
                <a:sym typeface="Times New Roman" panose="02020603050405020304" pitchFamily="18" charset="0"/>
              </a:rPr>
              <a:t>，全国人大的</a:t>
            </a:r>
            <a:r>
              <a:rPr lang="zh-CN" altLang="zh-CN" sz="2000" b="1" dirty="0">
                <a:solidFill>
                  <a:srgbClr val="FF0000"/>
                </a:solidFill>
                <a:latin typeface="Times New Roman" panose="02020603050405020304" pitchFamily="18" charset="0"/>
                <a:ea typeface="微软雅黑" panose="020B0503020204020204" charset="-122"/>
                <a:sym typeface="Times New Roman" panose="02020603050405020304" pitchFamily="18" charset="0"/>
              </a:rPr>
              <a:t>部分职权</a:t>
            </a:r>
            <a:r>
              <a:rPr lang="zh-CN" altLang="zh-CN" sz="2000" b="1" dirty="0">
                <a:latin typeface="Times New Roman" panose="02020603050405020304" pitchFamily="18" charset="0"/>
                <a:ea typeface="微软雅黑" panose="020B0503020204020204" charset="-122"/>
                <a:sym typeface="Times New Roman" panose="02020603050405020304" pitchFamily="18" charset="0"/>
              </a:rPr>
              <a:t>由全国人大常委会行使</a:t>
            </a:r>
            <a:r>
              <a:rPr lang="zh-CN" altLang="en-US" sz="2000" b="1" dirty="0">
                <a:latin typeface="Times New Roman" panose="02020603050405020304" pitchFamily="18" charset="0"/>
                <a:ea typeface="微软雅黑" panose="020B0503020204020204" charset="-122"/>
                <a:sym typeface="Times New Roman" panose="02020603050405020304" pitchFamily="18" charset="0"/>
              </a:rPr>
              <a:t>）</a:t>
            </a:r>
            <a:endParaRPr lang="zh-CN" altLang="en-US" sz="2000" b="1" dirty="0">
              <a:solidFill>
                <a:srgbClr val="000000"/>
              </a:solidFill>
              <a:latin typeface="微软雅黑" panose="020B0503020204020204" charset="-122"/>
              <a:ea typeface="微软雅黑" panose="020B0503020204020204" charset="-122"/>
            </a:endParaRPr>
          </a:p>
          <a:p>
            <a:pPr>
              <a:lnSpc>
                <a:spcPts val="1000"/>
              </a:lnSpc>
            </a:pPr>
            <a:endParaRPr lang="zh-CN" altLang="en-US" sz="2000" b="1" dirty="0">
              <a:solidFill>
                <a:srgbClr val="000000"/>
              </a:solidFill>
              <a:latin typeface="微软雅黑" panose="020B0503020204020204" charset="-122"/>
              <a:ea typeface="微软雅黑" panose="020B0503020204020204" charset="-122"/>
            </a:endParaRPr>
          </a:p>
        </p:txBody>
      </p:sp>
      <p:sp>
        <p:nvSpPr>
          <p:cNvPr id="8" name="Text Box 6"/>
          <p:cNvSpPr txBox="1"/>
          <p:nvPr/>
        </p:nvSpPr>
        <p:spPr>
          <a:xfrm>
            <a:off x="544513" y="2200275"/>
            <a:ext cx="7008812" cy="306388"/>
          </a:xfrm>
          <a:prstGeom prst="rect">
            <a:avLst/>
          </a:prstGeom>
          <a:noFill/>
          <a:ln w="9525">
            <a:noFill/>
          </a:ln>
        </p:spPr>
        <p:txBody>
          <a:bodyPr wrap="square" lIns="0" tIns="0" rIns="0" bIns="0" anchor="t">
            <a:spAutoFit/>
          </a:bodyPr>
          <a:lstStyle/>
          <a:p>
            <a:pPr>
              <a:lnSpc>
                <a:spcPts val="2400"/>
              </a:lnSpc>
            </a:pPr>
            <a:r>
              <a:rPr lang="zh-CN" altLang="en-US" sz="2000" b="1" dirty="0">
                <a:solidFill>
                  <a:srgbClr val="FF0000"/>
                </a:solidFill>
                <a:latin typeface="微软雅黑" panose="020B0503020204020204" charset="-122"/>
                <a:ea typeface="微软雅黑" panose="020B0503020204020204" charset="-122"/>
                <a:sym typeface="宋体" panose="02010600030101010101" pitchFamily="2" charset="-122"/>
              </a:rPr>
              <a:t>误区 </a:t>
            </a:r>
            <a:r>
              <a:rPr lang="en-US" altLang="zh-CN" sz="2000" b="1" dirty="0">
                <a:solidFill>
                  <a:srgbClr val="FF0000"/>
                </a:solidFill>
                <a:latin typeface="微软雅黑" panose="020B0503020204020204" charset="-122"/>
                <a:ea typeface="微软雅黑" panose="020B0503020204020204" charset="-122"/>
                <a:sym typeface="宋体" panose="02010600030101010101" pitchFamily="2" charset="-122"/>
              </a:rPr>
              <a:t>2</a:t>
            </a:r>
            <a:r>
              <a:rPr lang="zh-CN" altLang="en-US" sz="2000" b="1" dirty="0">
                <a:solidFill>
                  <a:srgbClr val="FF0000"/>
                </a:solidFill>
                <a:latin typeface="微软雅黑" panose="020B0503020204020204" charset="-122"/>
                <a:ea typeface="微软雅黑" panose="020B0503020204020204" charset="-122"/>
                <a:sym typeface="宋体" panose="02010600030101010101" pitchFamily="2" charset="-122"/>
              </a:rPr>
              <a:t>：</a:t>
            </a:r>
            <a:r>
              <a:rPr lang="zh-CN" altLang="en-US" sz="2000" b="1" dirty="0">
                <a:latin typeface="黑体" panose="02010609060101010101" pitchFamily="49" charset="-122"/>
                <a:ea typeface="黑体" panose="02010609060101010101" pitchFamily="49" charset="-122"/>
              </a:rPr>
              <a:t>国务院可以制定行政法规，因此国务院是立法机关。</a:t>
            </a:r>
          </a:p>
        </p:txBody>
      </p:sp>
      <p:sp>
        <p:nvSpPr>
          <p:cNvPr id="9" name="Text Box 7"/>
          <p:cNvSpPr txBox="1"/>
          <p:nvPr/>
        </p:nvSpPr>
        <p:spPr>
          <a:xfrm>
            <a:off x="501650" y="2765425"/>
            <a:ext cx="7753350" cy="614363"/>
          </a:xfrm>
          <a:prstGeom prst="rect">
            <a:avLst/>
          </a:prstGeom>
          <a:noFill/>
          <a:ln w="9525">
            <a:noFill/>
          </a:ln>
        </p:spPr>
        <p:txBody>
          <a:bodyPr wrap="square" lIns="0" tIns="0" rIns="0" bIns="0" anchor="t">
            <a:spAutoFit/>
          </a:bodyPr>
          <a:lstStyle/>
          <a:p>
            <a:pPr>
              <a:lnSpc>
                <a:spcPts val="2400"/>
              </a:lnSpc>
            </a:pPr>
            <a:r>
              <a:rPr lang="zh-CN" altLang="en-US" sz="2000" b="1" dirty="0">
                <a:solidFill>
                  <a:srgbClr val="0000FF"/>
                </a:solidFill>
                <a:latin typeface="微软雅黑" panose="020B0503020204020204" charset="-122"/>
                <a:ea typeface="微软雅黑" panose="020B0503020204020204" charset="-122"/>
              </a:rPr>
              <a:t>分析：</a:t>
            </a:r>
            <a:r>
              <a:rPr lang="zh-CN" altLang="en-US" sz="2000" b="1">
                <a:solidFill>
                  <a:srgbClr val="000000"/>
                </a:solidFill>
                <a:latin typeface="微软雅黑" panose="020B0503020204020204" charset="-122"/>
                <a:ea typeface="微软雅黑" panose="020B0503020204020204" charset="-122"/>
              </a:rPr>
              <a:t>国务院作为最高国家</a:t>
            </a:r>
            <a:r>
              <a:rPr lang="zh-CN" altLang="en-US" sz="2000" b="1">
                <a:solidFill>
                  <a:srgbClr val="C00000"/>
                </a:solidFill>
                <a:latin typeface="微软雅黑" panose="020B0503020204020204" charset="-122"/>
                <a:ea typeface="微软雅黑" panose="020B0503020204020204" charset="-122"/>
              </a:rPr>
              <a:t>行政机关</a:t>
            </a:r>
            <a:r>
              <a:rPr lang="zh-CN" altLang="en-US" sz="2000" b="1">
                <a:solidFill>
                  <a:srgbClr val="000000"/>
                </a:solidFill>
                <a:latin typeface="微软雅黑" panose="020B0503020204020204" charset="-122"/>
                <a:ea typeface="微软雅黑" panose="020B0503020204020204" charset="-122"/>
              </a:rPr>
              <a:t>，可以依法制定有关</a:t>
            </a:r>
            <a:r>
              <a:rPr lang="zh-CN" altLang="en-US" sz="2000" b="1">
                <a:solidFill>
                  <a:srgbClr val="C00000"/>
                </a:solidFill>
                <a:latin typeface="微软雅黑" panose="020B0503020204020204" charset="-122"/>
                <a:ea typeface="微软雅黑" panose="020B0503020204020204" charset="-122"/>
              </a:rPr>
              <a:t>行政法规</a:t>
            </a:r>
            <a:r>
              <a:rPr lang="zh-CN" altLang="en-US" sz="2000" b="1">
                <a:solidFill>
                  <a:srgbClr val="000000"/>
                </a:solidFill>
                <a:latin typeface="微软雅黑" panose="020B0503020204020204" charset="-122"/>
                <a:ea typeface="微软雅黑" panose="020B0503020204020204" charset="-122"/>
              </a:rPr>
              <a:t>，但</a:t>
            </a:r>
            <a:r>
              <a:rPr lang="zh-CN" altLang="en-US" sz="2000" b="1">
                <a:solidFill>
                  <a:srgbClr val="FF0000"/>
                </a:solidFill>
                <a:latin typeface="微软雅黑" panose="020B0503020204020204" charset="-122"/>
                <a:ea typeface="微软雅黑" panose="020B0503020204020204" charset="-122"/>
              </a:rPr>
              <a:t>不是立法机关</a:t>
            </a:r>
            <a:r>
              <a:rPr lang="zh-CN" altLang="en-US" sz="2000" b="1">
                <a:solidFill>
                  <a:srgbClr val="000000"/>
                </a:solidFill>
                <a:latin typeface="微软雅黑" panose="020B0503020204020204" charset="-122"/>
                <a:ea typeface="微软雅黑" panose="020B0503020204020204" charset="-122"/>
              </a:rPr>
              <a:t>。我国的立法机关是</a:t>
            </a:r>
            <a:r>
              <a:rPr lang="zh-CN" altLang="en-US" sz="2000" b="1">
                <a:solidFill>
                  <a:srgbClr val="FF0000"/>
                </a:solidFill>
                <a:latin typeface="微软雅黑" panose="020B0503020204020204" charset="-122"/>
                <a:ea typeface="微软雅黑" panose="020B0503020204020204" charset="-122"/>
              </a:rPr>
              <a:t>全国人民代表大会及其常委会。</a:t>
            </a:r>
            <a:endParaRPr lang="zh-CN" altLang="en-US" sz="2000" b="1" dirty="0">
              <a:solidFill>
                <a:srgbClr val="FF0000"/>
              </a:solidFill>
              <a:latin typeface="微软雅黑" panose="020B0503020204020204" charset="-122"/>
              <a:ea typeface="微软雅黑" panose="020B0503020204020204" charset="-122"/>
            </a:endParaRPr>
          </a:p>
        </p:txBody>
      </p:sp>
      <p:sp>
        <p:nvSpPr>
          <p:cNvPr id="11" name="Text Box 10"/>
          <p:cNvSpPr txBox="1"/>
          <p:nvPr/>
        </p:nvSpPr>
        <p:spPr>
          <a:xfrm>
            <a:off x="544513" y="3551238"/>
            <a:ext cx="7156450" cy="330200"/>
          </a:xfrm>
          <a:prstGeom prst="rect">
            <a:avLst/>
          </a:prstGeom>
          <a:noFill/>
          <a:ln w="9525">
            <a:noFill/>
          </a:ln>
        </p:spPr>
        <p:txBody>
          <a:bodyPr wrap="square" lIns="0" tIns="0" rIns="0" bIns="0" anchor="t">
            <a:spAutoFit/>
          </a:bodyPr>
          <a:lstStyle/>
          <a:p>
            <a:pPr>
              <a:lnSpc>
                <a:spcPts val="2575"/>
              </a:lnSpc>
              <a:buSzTx/>
            </a:pPr>
            <a:r>
              <a:rPr lang="zh-CN" altLang="en-US" sz="2000" b="1">
                <a:solidFill>
                  <a:srgbClr val="FF0000"/>
                </a:solidFill>
                <a:latin typeface="微软雅黑" panose="020B0503020204020204" charset="-122"/>
                <a:ea typeface="微软雅黑" panose="020B0503020204020204" charset="-122"/>
              </a:rPr>
              <a:t>误区 </a:t>
            </a:r>
            <a:r>
              <a:rPr lang="en-US" altLang="zh-CN" sz="2000" b="1">
                <a:solidFill>
                  <a:srgbClr val="FF0000"/>
                </a:solidFill>
                <a:latin typeface="微软雅黑" panose="020B0503020204020204" charset="-122"/>
                <a:ea typeface="微软雅黑" panose="020B0503020204020204" charset="-122"/>
              </a:rPr>
              <a:t>3</a:t>
            </a:r>
            <a:r>
              <a:rPr lang="zh-CN" altLang="en-US" sz="2000" b="1">
                <a:solidFill>
                  <a:srgbClr val="FF0000"/>
                </a:solidFill>
                <a:latin typeface="微软雅黑" panose="020B0503020204020204" charset="-122"/>
                <a:ea typeface="微软雅黑" panose="020B0503020204020204" charset="-122"/>
              </a:rPr>
              <a:t>：</a:t>
            </a:r>
            <a:r>
              <a:rPr lang="zh-CN" altLang="en-US" sz="2000" b="1">
                <a:latin typeface="微软雅黑" panose="020B0503020204020204" charset="-122"/>
                <a:ea typeface="微软雅黑" panose="020B0503020204020204" charset="-122"/>
              </a:rPr>
              <a:t>拥有立法权的机关就是立法机关。</a:t>
            </a:r>
          </a:p>
        </p:txBody>
      </p:sp>
      <p:sp>
        <p:nvSpPr>
          <p:cNvPr id="33798" name="Text Box 11"/>
          <p:cNvSpPr txBox="1"/>
          <p:nvPr/>
        </p:nvSpPr>
        <p:spPr>
          <a:xfrm>
            <a:off x="622300" y="4043363"/>
            <a:ext cx="7512050" cy="922337"/>
          </a:xfrm>
          <a:prstGeom prst="rect">
            <a:avLst/>
          </a:prstGeom>
          <a:noFill/>
          <a:ln w="9525">
            <a:noFill/>
          </a:ln>
        </p:spPr>
        <p:txBody>
          <a:bodyPr wrap="square" lIns="0" tIns="0" rIns="0" bIns="0" anchor="t">
            <a:spAutoFit/>
          </a:bodyPr>
          <a:lstStyle/>
          <a:p>
            <a:pPr>
              <a:lnSpc>
                <a:spcPts val="2400"/>
              </a:lnSpc>
            </a:pPr>
            <a:r>
              <a:rPr lang="zh-CN" altLang="en-US" sz="2000" b="1" dirty="0">
                <a:solidFill>
                  <a:srgbClr val="0000FF"/>
                </a:solidFill>
                <a:latin typeface="微软雅黑" panose="020B0503020204020204" charset="-122"/>
                <a:ea typeface="微软雅黑" panose="020B0503020204020204" charset="-122"/>
              </a:rPr>
              <a:t>分析：</a:t>
            </a:r>
            <a:r>
              <a:rPr lang="zh-CN" altLang="en-US" sz="2000" b="1">
                <a:latin typeface="微软雅黑" panose="020B0503020204020204" charset="-122"/>
                <a:ea typeface="微软雅黑" panose="020B0503020204020204" charset="-122"/>
                <a:sym typeface="宋体" panose="02010600030101010101" pitchFamily="2" charset="-122"/>
              </a:rPr>
              <a:t>全国人民代表大会及其常委会拥有立法权，</a:t>
            </a:r>
            <a:r>
              <a:rPr lang="zh-CN" altLang="en-US" sz="2000" b="1">
                <a:solidFill>
                  <a:srgbClr val="FF0000"/>
                </a:solidFill>
                <a:latin typeface="微软雅黑" panose="020B0503020204020204" charset="-122"/>
                <a:ea typeface="微软雅黑" panose="020B0503020204020204" charset="-122"/>
                <a:sym typeface="宋体" panose="02010600030101010101" pitchFamily="2" charset="-122"/>
              </a:rPr>
              <a:t>是立法机关。</a:t>
            </a:r>
            <a:r>
              <a:rPr lang="zh-CN" altLang="en-US" sz="2000" b="1">
                <a:solidFill>
                  <a:srgbClr val="0000FF"/>
                </a:solidFill>
                <a:latin typeface="微软雅黑" panose="020B0503020204020204" charset="-122"/>
                <a:ea typeface="微软雅黑" panose="020B0503020204020204" charset="-122"/>
                <a:sym typeface="宋体" panose="02010600030101010101" pitchFamily="2" charset="-122"/>
              </a:rPr>
              <a:t>省、直辖市人大也有立法权，</a:t>
            </a:r>
            <a:r>
              <a:rPr lang="zh-CN" altLang="en-US" sz="2000" b="1">
                <a:solidFill>
                  <a:srgbClr val="FF0000"/>
                </a:solidFill>
                <a:latin typeface="微软雅黑" panose="020B0503020204020204" charset="-122"/>
                <a:ea typeface="微软雅黑" panose="020B0503020204020204" charset="-122"/>
                <a:sym typeface="宋体" panose="02010600030101010101" pitchFamily="2" charset="-122"/>
              </a:rPr>
              <a:t>但不是立法机关，因为省、直辖市人大是</a:t>
            </a:r>
            <a:r>
              <a:rPr lang="zh-CN" altLang="en-US" sz="2000" b="1">
                <a:solidFill>
                  <a:srgbClr val="0000FF"/>
                </a:solidFill>
                <a:latin typeface="微软雅黑" panose="020B0503020204020204" charset="-122"/>
                <a:ea typeface="微软雅黑" panose="020B0503020204020204" charset="-122"/>
                <a:sym typeface="宋体" panose="02010600030101010101" pitchFamily="2" charset="-122"/>
              </a:rPr>
              <a:t>授权立法</a:t>
            </a:r>
            <a:r>
              <a:rPr lang="zh-CN" altLang="en-US" sz="2000" b="1">
                <a:solidFill>
                  <a:srgbClr val="FF0000"/>
                </a:solidFill>
                <a:latin typeface="微软雅黑" panose="020B0503020204020204" charset="-122"/>
                <a:ea typeface="微软雅黑" panose="020B0503020204020204" charset="-122"/>
                <a:sym typeface="宋体" panose="02010600030101010101" pitchFamily="2" charset="-122"/>
              </a:rPr>
              <a:t>，他们制定的地方法律要报全国人大</a:t>
            </a:r>
            <a:r>
              <a:rPr lang="zh-CN" altLang="en-US" sz="2000" b="1">
                <a:solidFill>
                  <a:srgbClr val="0000FF"/>
                </a:solidFill>
                <a:latin typeface="微软雅黑" panose="020B0503020204020204" charset="-122"/>
                <a:ea typeface="微软雅黑" panose="020B0503020204020204" charset="-122"/>
                <a:sym typeface="宋体" panose="02010600030101010101" pitchFamily="2" charset="-122"/>
              </a:rPr>
              <a:t>备案。</a:t>
            </a:r>
            <a:endParaRPr lang="zh-CN" altLang="en-US" sz="2000" b="1" dirty="0">
              <a:solidFill>
                <a:srgbClr val="0000FF"/>
              </a:solidFill>
              <a:latin typeface="微软雅黑" panose="020B0503020204020204" charset="-122"/>
              <a:ea typeface="微软雅黑" panose="020B0503020204020204" charset="-122"/>
              <a:sym typeface="宋体" panose="02010600030101010101" pitchFamily="2" charset="-122"/>
            </a:endParaRPr>
          </a:p>
        </p:txBody>
      </p:sp>
      <p:sp>
        <p:nvSpPr>
          <p:cNvPr id="34823" name="WordArt 3"/>
          <p:cNvSpPr>
            <a:spLocks noTextEdit="1"/>
          </p:cNvSpPr>
          <p:nvPr/>
        </p:nvSpPr>
        <p:spPr>
          <a:xfrm>
            <a:off x="6680200" y="0"/>
            <a:ext cx="2057400" cy="815975"/>
          </a:xfrm>
          <a:prstGeom prst="rect">
            <a:avLst/>
          </a:prstGeom>
        </p:spPr>
        <p:txBody>
          <a:bodyPr wrap="none" fromWordArt="1">
            <a:prstTxWarp prst="textSlantUp">
              <a:avLst>
                <a:gd name="adj" fmla="val 32056"/>
              </a:avLst>
            </a:prstTxWarp>
            <a:normAutofit/>
          </a:bodyPr>
          <a:lstStyle/>
          <a:p>
            <a:pPr algn="ctr"/>
            <a:r>
              <a:rPr lang="zh-CN" altLang="en-US" sz="3600">
                <a:ln w="9525" cap="flat" cmpd="sng">
                  <a:solidFill>
                    <a:srgbClr val="CC99FF"/>
                  </a:solidFill>
                  <a:prstDash val="solid"/>
                  <a:round/>
                  <a:headEnd type="none" w="med" len="med"/>
                  <a:tailEnd type="none" w="med" len="med"/>
                </a:ln>
                <a:gradFill rotWithShape="1">
                  <a:gsLst>
                    <a:gs pos="0">
                      <a:srgbClr val="6600CC"/>
                    </a:gs>
                    <a:gs pos="100000">
                      <a:srgbClr val="CC00CC"/>
                    </a:gs>
                  </a:gsLst>
                  <a:lin ang="5400000" scaled="1"/>
                  <a:tileRect/>
                </a:gradFill>
                <a:effectLst>
                  <a:outerShdw dist="53882" dir="2699999" algn="ctr" rotWithShape="0">
                    <a:srgbClr val="9999FF">
                      <a:alpha val="75000"/>
                    </a:srgbClr>
                  </a:outerShdw>
                </a:effectLst>
                <a:latin typeface="微软雅黑" panose="020B0503020204020204" charset="-122"/>
                <a:ea typeface="微软雅黑" panose="020B0503020204020204" charset="-122"/>
              </a:rPr>
              <a:t>易错易混：</a:t>
            </a:r>
          </a:p>
        </p:txBody>
      </p:sp>
      <p:sp>
        <p:nvSpPr>
          <p:cNvPr id="2" name="Text Box 10"/>
          <p:cNvSpPr txBox="1"/>
          <p:nvPr/>
        </p:nvSpPr>
        <p:spPr>
          <a:xfrm>
            <a:off x="501650" y="5153025"/>
            <a:ext cx="6086475" cy="330200"/>
          </a:xfrm>
          <a:prstGeom prst="rect">
            <a:avLst/>
          </a:prstGeom>
          <a:noFill/>
          <a:ln w="9525">
            <a:noFill/>
          </a:ln>
        </p:spPr>
        <p:txBody>
          <a:bodyPr wrap="square" lIns="0" tIns="0" rIns="0" bIns="0" anchor="t">
            <a:spAutoFit/>
          </a:bodyPr>
          <a:lstStyle/>
          <a:p>
            <a:pPr>
              <a:lnSpc>
                <a:spcPts val="2575"/>
              </a:lnSpc>
              <a:buSzTx/>
            </a:pPr>
            <a:r>
              <a:rPr lang="zh-CN" altLang="en-US" sz="2000" b="1">
                <a:solidFill>
                  <a:srgbClr val="FF0000"/>
                </a:solidFill>
                <a:latin typeface="微软雅黑" panose="020B0503020204020204" charset="-122"/>
                <a:ea typeface="微软雅黑" panose="020B0503020204020204" charset="-122"/>
              </a:rPr>
              <a:t>误区 </a:t>
            </a:r>
            <a:r>
              <a:rPr lang="en-US" altLang="zh-CN" sz="2000" b="1">
                <a:solidFill>
                  <a:srgbClr val="FF0000"/>
                </a:solidFill>
                <a:latin typeface="微软雅黑" panose="020B0503020204020204" charset="-122"/>
                <a:ea typeface="微软雅黑" panose="020B0503020204020204" charset="-122"/>
              </a:rPr>
              <a:t>4</a:t>
            </a:r>
            <a:r>
              <a:rPr lang="zh-CN" altLang="en-US" sz="2000" b="1">
                <a:solidFill>
                  <a:srgbClr val="FF0000"/>
                </a:solidFill>
                <a:latin typeface="微软雅黑" panose="020B0503020204020204" charset="-122"/>
                <a:ea typeface="微软雅黑" panose="020B0503020204020204" charset="-122"/>
              </a:rPr>
              <a:t>：</a:t>
            </a:r>
            <a:r>
              <a:rPr lang="zh-CN" altLang="en-US" sz="2000" b="1">
                <a:latin typeface="微软雅黑" panose="020B0503020204020204" charset="-122"/>
                <a:ea typeface="微软雅黑" panose="020B0503020204020204" charset="-122"/>
                <a:sym typeface="宋体" panose="02010600030101010101" pitchFamily="2" charset="-122"/>
              </a:rPr>
              <a:t>全国人民代表大会作为</a:t>
            </a:r>
            <a:r>
              <a:rPr lang="zh-CN" altLang="en-US" sz="2000" b="1">
                <a:latin typeface="微软雅黑" panose="020B0503020204020204" charset="-122"/>
                <a:ea typeface="微软雅黑" panose="020B0503020204020204" charset="-122"/>
              </a:rPr>
              <a:t>立法机关有权制定宪法。</a:t>
            </a:r>
          </a:p>
        </p:txBody>
      </p:sp>
      <p:sp>
        <p:nvSpPr>
          <p:cNvPr id="3" name="Text Box 10"/>
          <p:cNvSpPr txBox="1"/>
          <p:nvPr/>
        </p:nvSpPr>
        <p:spPr>
          <a:xfrm>
            <a:off x="501650" y="5694363"/>
            <a:ext cx="7775575" cy="660400"/>
          </a:xfrm>
          <a:prstGeom prst="rect">
            <a:avLst/>
          </a:prstGeom>
          <a:noFill/>
          <a:ln w="9525">
            <a:noFill/>
          </a:ln>
        </p:spPr>
        <p:txBody>
          <a:bodyPr wrap="square" lIns="0" tIns="0" rIns="0" bIns="0" anchor="t">
            <a:spAutoFit/>
          </a:bodyPr>
          <a:lstStyle/>
          <a:p>
            <a:pPr>
              <a:lnSpc>
                <a:spcPts val="2575"/>
              </a:lnSpc>
              <a:buSzTx/>
            </a:pPr>
            <a:r>
              <a:rPr lang="zh-CN" altLang="en-US" sz="2000" b="1">
                <a:solidFill>
                  <a:srgbClr val="0000FF"/>
                </a:solidFill>
                <a:latin typeface="微软雅黑" panose="020B0503020204020204" charset="-122"/>
                <a:ea typeface="微软雅黑" panose="020B0503020204020204" charset="-122"/>
              </a:rPr>
              <a:t>分析：</a:t>
            </a:r>
            <a:r>
              <a:rPr lang="zh-CN" altLang="en-US" sz="2000" b="1">
                <a:latin typeface="微软雅黑" panose="020B0503020204020204" charset="-122"/>
                <a:ea typeface="微软雅黑" panose="020B0503020204020204" charset="-122"/>
              </a:rPr>
              <a:t>宪法是国家的根本大法，</a:t>
            </a:r>
            <a:r>
              <a:rPr lang="zh-CN" altLang="en-US" sz="2000" b="1">
                <a:latin typeface="微软雅黑" panose="020B0503020204020204" charset="-122"/>
                <a:ea typeface="微软雅黑" panose="020B0503020204020204" charset="-122"/>
                <a:sym typeface="宋体" panose="02010600030101010101" pitchFamily="2" charset="-122"/>
              </a:rPr>
              <a:t>全国人民代表大会作为</a:t>
            </a:r>
            <a:r>
              <a:rPr lang="zh-CN" altLang="en-US" sz="2000" b="1">
                <a:latin typeface="微软雅黑" panose="020B0503020204020204" charset="-122"/>
                <a:ea typeface="微软雅黑" panose="020B0503020204020204" charset="-122"/>
              </a:rPr>
              <a:t>立法机关</a:t>
            </a:r>
            <a:r>
              <a:rPr lang="zh-CN" altLang="en-US" sz="2000" b="1">
                <a:solidFill>
                  <a:srgbClr val="0000FF"/>
                </a:solidFill>
                <a:latin typeface="微软雅黑" panose="020B0503020204020204" charset="-122"/>
                <a:ea typeface="微软雅黑" panose="020B0503020204020204" charset="-122"/>
              </a:rPr>
              <a:t>有权修改宪法</a:t>
            </a:r>
            <a:r>
              <a:rPr lang="zh-CN" altLang="en-US" sz="2000" b="1">
                <a:latin typeface="微软雅黑" panose="020B0503020204020204" charset="-122"/>
                <a:ea typeface="微软雅黑" panose="020B0503020204020204" charset="-122"/>
              </a:rPr>
              <a:t>，</a:t>
            </a:r>
            <a:r>
              <a:rPr lang="zh-CN" altLang="en-US" sz="2000" b="1">
                <a:solidFill>
                  <a:srgbClr val="FF0000"/>
                </a:solidFill>
                <a:latin typeface="微软雅黑" panose="020B0503020204020204" charset="-122"/>
                <a:ea typeface="微软雅黑" panose="020B0503020204020204" charset="-122"/>
              </a:rPr>
              <a:t>无权制定宪法。</a:t>
            </a:r>
            <a:r>
              <a:rPr lang="zh-CN" altLang="en-US" sz="2000" b="1" dirty="0">
                <a:latin typeface="微软雅黑" panose="020B0503020204020204" charset="-122"/>
                <a:ea typeface="微软雅黑" panose="020B0503020204020204" charset="-122"/>
                <a:sym typeface="宋体" panose="02010600030101010101" pitchFamily="2" charset="-122"/>
              </a:rPr>
              <a:t>制定宪法需要成立专门的制宪委员会。</a:t>
            </a:r>
            <a:endParaRPr lang="zh-CN" altLang="en-US" sz="2000" b="1">
              <a:solidFill>
                <a:srgbClr val="FF0000"/>
              </a:solidFill>
              <a:latin typeface="微软雅黑" panose="020B0503020204020204" charset="-122"/>
              <a:ea typeface="微软雅黑" panose="020B0503020204020204" charset="-122"/>
            </a:endParaRP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linds(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3798"/>
                                        </p:tgtEl>
                                        <p:attrNameLst>
                                          <p:attrName>style.visibility</p:attrName>
                                        </p:attrNameLst>
                                      </p:cBhvr>
                                      <p:to>
                                        <p:strVal val="visible"/>
                                      </p:to>
                                    </p:set>
                                    <p:animEffect transition="in" filter="blinds(horizontal)">
                                      <p:cBhvr>
                                        <p:cTn id="32" dur="500"/>
                                        <p:tgtEl>
                                          <p:spTgt spid="33798"/>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blinds(horizontal)">
                                      <p:cBhvr>
                                        <p:cTn id="37" dur="500"/>
                                        <p:tgtEl>
                                          <p:spTgt spid="2"/>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3"/>
                                        </p:tgtEl>
                                        <p:attrNameLst>
                                          <p:attrName>style.visibility</p:attrName>
                                        </p:attrNameLst>
                                      </p:cBhvr>
                                      <p:to>
                                        <p:strVal val="visible"/>
                                      </p:to>
                                    </p:set>
                                    <p:animEffect transition="in" filter="blinds(horizontal)">
                                      <p:cBhvr>
                                        <p:cTn id="4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1" grpId="0"/>
      <p:bldP spid="33798" grpId="0"/>
      <p:bldP spid="2" grpId="0"/>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488950" y="892175"/>
            <a:ext cx="7877175" cy="642938"/>
          </a:xfrm>
          <a:prstGeom prst="rect">
            <a:avLst/>
          </a:prstGeom>
          <a:noFill/>
          <a:ln w="9525">
            <a:noFill/>
          </a:ln>
        </p:spPr>
        <p:txBody>
          <a:bodyPr wrap="square" lIns="91398" tIns="45698" rIns="91398" bIns="45698" anchor="t">
            <a:spAutoFit/>
          </a:bodyPr>
          <a:lstStyle/>
          <a:p>
            <a:pPr algn="just" defTabSz="0">
              <a:lnSpc>
                <a:spcPct val="90000"/>
              </a:lnSpc>
              <a:tabLst>
                <a:tab pos="2339975" algn="l"/>
              </a:tabLst>
            </a:pPr>
            <a:r>
              <a:rPr lang="zh-CN" altLang="zh-CN" sz="2000" b="1" dirty="0">
                <a:solidFill>
                  <a:srgbClr val="0000FF"/>
                </a:solidFill>
                <a:latin typeface="微软雅黑" panose="020B0503020204020204" charset="-122"/>
                <a:ea typeface="微软雅黑" panose="020B0503020204020204" charset="-122"/>
              </a:rPr>
              <a:t>提醒　</a:t>
            </a:r>
            <a:r>
              <a:rPr lang="zh-CN" altLang="zh-CN" sz="2000" b="1" dirty="0">
                <a:solidFill>
                  <a:srgbClr val="C00000"/>
                </a:solidFill>
                <a:latin typeface="微软雅黑" panose="020B0503020204020204" charset="-122"/>
                <a:ea typeface="微软雅黑" panose="020B0503020204020204" charset="-122"/>
              </a:rPr>
              <a:t>人民通过民主选举产生人大代表，组成人民代表大会，代表人民统一行使国家权力。因此，人民直接行使国家权力的说法是错误的。</a:t>
            </a:r>
          </a:p>
        </p:txBody>
      </p:sp>
      <p:sp>
        <p:nvSpPr>
          <p:cNvPr id="3" name="矩形 2"/>
          <p:cNvSpPr/>
          <p:nvPr/>
        </p:nvSpPr>
        <p:spPr>
          <a:xfrm>
            <a:off x="490538" y="217488"/>
            <a:ext cx="3705225" cy="576263"/>
          </a:xfrm>
          <a:prstGeom prst="rect">
            <a:avLst/>
          </a:prstGeom>
        </p:spPr>
        <p:txBody>
          <a:bodyPr wrap="none">
            <a:spAutoFit/>
          </a:bodyPr>
          <a:lstStyle/>
          <a:p>
            <a:pPr marL="0" marR="0" lvl="0" indent="0" algn="just" defTabSz="1218565" rtl="0" eaLnBrk="1" fontAlgn="auto" latinLnBrk="0" hangingPunct="1">
              <a:lnSpc>
                <a:spcPct val="150000"/>
              </a:lnSpc>
              <a:spcBef>
                <a:spcPts val="0"/>
              </a:spcBef>
              <a:spcAft>
                <a:spcPts val="0"/>
              </a:spcAft>
              <a:buClrTx/>
              <a:buSzTx/>
              <a:buFontTx/>
              <a:buNone/>
              <a:tabLst>
                <a:tab pos="2340610" algn="l"/>
              </a:tabLst>
              <a:defRPr/>
            </a:pPr>
            <a:r>
              <a:rPr kumimoji="0" lang="en-US" altLang="zh-CN" sz="2100" b="1" i="0" u="none" strike="noStrike" kern="1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rPr>
              <a:t>5  </a:t>
            </a:r>
            <a:r>
              <a:rPr kumimoji="0" lang="zh-CN" altLang="en-US" sz="2100" b="1" i="0" u="none" strike="noStrike" kern="1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rPr>
              <a:t>我国人民</a:t>
            </a:r>
            <a:r>
              <a:rPr kumimoji="0" lang="zh-CN" altLang="en-US" sz="2100" b="1" i="0" u="none" strike="noStrike" kern="100" cap="none" spc="0" normalizeH="0" baseline="0" noProof="0" dirty="0">
                <a:ln>
                  <a:noFill/>
                </a:ln>
                <a:solidFill>
                  <a:srgbClr val="FF0000"/>
                </a:solidFill>
                <a:effectLst/>
                <a:uLnTx/>
                <a:uFillTx/>
                <a:latin typeface="微软雅黑" panose="020B0503020204020204" charset="-122"/>
                <a:ea typeface="微软雅黑" panose="020B0503020204020204" charset="-122"/>
                <a:cs typeface="微软雅黑" panose="020B0503020204020204" charset="-122"/>
              </a:rPr>
              <a:t>直接</a:t>
            </a:r>
            <a:r>
              <a:rPr kumimoji="0" lang="zh-CN" altLang="en-US" sz="2100" b="1" i="0" u="none" strike="noStrike" kern="1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rPr>
              <a:t>行使国家权力</a:t>
            </a:r>
          </a:p>
        </p:txBody>
      </p:sp>
      <p:sp>
        <p:nvSpPr>
          <p:cNvPr id="11" name="矩形 10"/>
          <p:cNvSpPr/>
          <p:nvPr/>
        </p:nvSpPr>
        <p:spPr>
          <a:xfrm>
            <a:off x="325438" y="1536700"/>
            <a:ext cx="8205787" cy="3784600"/>
          </a:xfrm>
          <a:prstGeom prst="rect">
            <a:avLst/>
          </a:prstGeom>
          <a:noFill/>
          <a:ln w="9525">
            <a:noFill/>
          </a:ln>
        </p:spPr>
        <p:txBody>
          <a:bodyPr wrap="square" anchor="t">
            <a:spAutoFit/>
          </a:bodyPr>
          <a:lstStyle/>
          <a:p>
            <a:pPr algn="just" defTabSz="914400">
              <a:tabLst>
                <a:tab pos="2430780" algn="l"/>
              </a:tabLst>
            </a:pPr>
            <a:r>
              <a:rPr lang="zh-CN" altLang="zh-CN" sz="2400" b="1" dirty="0">
                <a:solidFill>
                  <a:srgbClr val="FF0000"/>
                </a:solidFill>
                <a:latin typeface="微软雅黑" panose="020B0503020204020204" charset="-122"/>
                <a:ea typeface="微软雅黑" panose="020B0503020204020204" charset="-122"/>
              </a:rPr>
              <a:t>例：</a:t>
            </a:r>
            <a:r>
              <a:rPr lang="zh-CN" altLang="zh-CN" sz="2400" b="1" dirty="0">
                <a:latin typeface="微软雅黑" panose="020B0503020204020204" charset="-122"/>
                <a:ea typeface="微软雅黑" panose="020B0503020204020204" charset="-122"/>
              </a:rPr>
              <a:t>与十二届全国人大相比，十三届全国人大的代表组成结构进一步优化。来自基层的工人、农民代表</a:t>
            </a:r>
            <a:r>
              <a:rPr lang="en-US" altLang="zh-CN" sz="2400" b="1">
                <a:latin typeface="微软雅黑" panose="020B0503020204020204" charset="-122"/>
                <a:ea typeface="微软雅黑" panose="020B0503020204020204" charset="-122"/>
              </a:rPr>
              <a:t>401</a:t>
            </a:r>
            <a:r>
              <a:rPr lang="zh-CN" altLang="zh-CN" sz="2400" b="1" dirty="0">
                <a:latin typeface="微软雅黑" panose="020B0503020204020204" charset="-122"/>
                <a:ea typeface="微软雅黑" panose="020B0503020204020204" charset="-122"/>
              </a:rPr>
              <a:t>名，专业技术人员代表</a:t>
            </a:r>
            <a:r>
              <a:rPr lang="en-US" altLang="zh-CN" sz="2400" b="1">
                <a:latin typeface="微软雅黑" panose="020B0503020204020204" charset="-122"/>
                <a:ea typeface="微软雅黑" panose="020B0503020204020204" charset="-122"/>
              </a:rPr>
              <a:t>610</a:t>
            </a:r>
            <a:r>
              <a:rPr lang="zh-CN" altLang="zh-CN" sz="2400" b="1" dirty="0">
                <a:latin typeface="微软雅黑" panose="020B0503020204020204" charset="-122"/>
                <a:ea typeface="微软雅黑" panose="020B0503020204020204" charset="-122"/>
              </a:rPr>
              <a:t>名，分别提高了</a:t>
            </a:r>
            <a:r>
              <a:rPr lang="en-US" altLang="zh-CN" sz="2400" b="1">
                <a:latin typeface="微软雅黑" panose="020B0503020204020204" charset="-122"/>
                <a:ea typeface="微软雅黑" panose="020B0503020204020204" charset="-122"/>
              </a:rPr>
              <a:t>5.18%</a:t>
            </a:r>
            <a:r>
              <a:rPr lang="zh-CN" altLang="zh-CN" sz="2400" b="1" dirty="0">
                <a:latin typeface="微软雅黑" panose="020B0503020204020204" charset="-122"/>
                <a:ea typeface="微软雅黑" panose="020B0503020204020204" charset="-122"/>
              </a:rPr>
              <a:t>、</a:t>
            </a:r>
            <a:r>
              <a:rPr lang="en-US" altLang="zh-CN" sz="2400" b="1">
                <a:latin typeface="微软雅黑" panose="020B0503020204020204" charset="-122"/>
                <a:ea typeface="微软雅黑" panose="020B0503020204020204" charset="-122"/>
              </a:rPr>
              <a:t>1.2%</a:t>
            </a:r>
            <a:r>
              <a:rPr lang="zh-CN" altLang="zh-CN" sz="2400" b="1" dirty="0">
                <a:latin typeface="微软雅黑" panose="020B0503020204020204" charset="-122"/>
                <a:ea typeface="微软雅黑" panose="020B0503020204020204" charset="-122"/>
              </a:rPr>
              <a:t>；党政领导干部代表</a:t>
            </a:r>
            <a:r>
              <a:rPr lang="en-US" altLang="zh-CN" sz="2400" b="1">
                <a:latin typeface="微软雅黑" panose="020B0503020204020204" charset="-122"/>
                <a:ea typeface="微软雅黑" panose="020B0503020204020204" charset="-122"/>
              </a:rPr>
              <a:t>1 042</a:t>
            </a:r>
            <a:r>
              <a:rPr lang="zh-CN" altLang="zh-CN" sz="2400" b="1" dirty="0">
                <a:latin typeface="微软雅黑" panose="020B0503020204020204" charset="-122"/>
                <a:ea typeface="微软雅黑" panose="020B0503020204020204" charset="-122"/>
              </a:rPr>
              <a:t>名，降低了</a:t>
            </a:r>
            <a:r>
              <a:rPr lang="en-US" altLang="zh-CN" sz="2400" b="1">
                <a:latin typeface="微软雅黑" panose="020B0503020204020204" charset="-122"/>
                <a:ea typeface="微软雅黑" panose="020B0503020204020204" charset="-122"/>
              </a:rPr>
              <a:t>6.93%</a:t>
            </a:r>
            <a:r>
              <a:rPr lang="zh-CN" altLang="zh-CN" sz="2400" b="1" dirty="0">
                <a:latin typeface="微软雅黑" panose="020B0503020204020204" charset="-122"/>
                <a:ea typeface="微软雅黑" panose="020B0503020204020204" charset="-122"/>
              </a:rPr>
              <a:t>，其中省级政府组成部门领导干部减少了三分之一。这一变化有利于</a:t>
            </a:r>
            <a:r>
              <a:rPr lang="en-US" altLang="zh-CN" sz="2400" b="1">
                <a:latin typeface="微软雅黑" panose="020B0503020204020204" charset="-122"/>
                <a:ea typeface="微软雅黑" panose="020B0503020204020204" charset="-122"/>
              </a:rPr>
              <a:t>(</a:t>
            </a:r>
            <a:r>
              <a:rPr lang="zh-CN" altLang="zh-CN" sz="2400" b="1" dirty="0">
                <a:latin typeface="微软雅黑" panose="020B0503020204020204" charset="-122"/>
                <a:ea typeface="微软雅黑" panose="020B0503020204020204" charset="-122"/>
              </a:rPr>
              <a:t>　　</a:t>
            </a:r>
            <a:r>
              <a:rPr lang="en-US" altLang="zh-CN" sz="2400" b="1">
                <a:latin typeface="微软雅黑" panose="020B0503020204020204" charset="-122"/>
                <a:ea typeface="微软雅黑" panose="020B0503020204020204" charset="-122"/>
              </a:rPr>
              <a:t>)</a:t>
            </a:r>
            <a:endParaRPr lang="zh-CN" altLang="zh-CN" sz="2400" b="1" dirty="0">
              <a:latin typeface="微软雅黑" panose="020B0503020204020204" charset="-122"/>
              <a:ea typeface="微软雅黑" panose="020B0503020204020204" charset="-122"/>
            </a:endParaRPr>
          </a:p>
          <a:p>
            <a:pPr algn="just" defTabSz="914400">
              <a:tabLst>
                <a:tab pos="2430780" algn="l"/>
              </a:tabLst>
            </a:pPr>
            <a:r>
              <a:rPr lang="en-US" altLang="zh-CN" sz="2400" b="1" dirty="0">
                <a:latin typeface="微软雅黑" panose="020B0503020204020204" charset="-122"/>
                <a:ea typeface="微软雅黑" panose="020B0503020204020204" charset="-122"/>
              </a:rPr>
              <a:t>   </a:t>
            </a:r>
            <a:r>
              <a:rPr lang="en-US" altLang="zh-CN" sz="2400" b="1" dirty="0">
                <a:solidFill>
                  <a:srgbClr val="0000FF"/>
                </a:solidFill>
                <a:latin typeface="微软雅黑" panose="020B0503020204020204" charset="-122"/>
                <a:ea typeface="微软雅黑" panose="020B0503020204020204" charset="-122"/>
              </a:rPr>
              <a:t>①</a:t>
            </a:r>
            <a:r>
              <a:rPr lang="zh-CN" altLang="zh-CN" sz="2400" b="1" dirty="0">
                <a:solidFill>
                  <a:srgbClr val="0000FF"/>
                </a:solidFill>
                <a:latin typeface="微软雅黑" panose="020B0503020204020204" charset="-122"/>
                <a:ea typeface="微软雅黑" panose="020B0503020204020204" charset="-122"/>
              </a:rPr>
              <a:t>加强人大与基层群众的联系　</a:t>
            </a:r>
          </a:p>
          <a:p>
            <a:pPr algn="just" defTabSz="914400">
              <a:tabLst>
                <a:tab pos="2430780" algn="l"/>
              </a:tabLst>
            </a:pPr>
            <a:r>
              <a:rPr lang="en-US" altLang="zh-CN" sz="2400" b="1">
                <a:solidFill>
                  <a:srgbClr val="0000FF"/>
                </a:solidFill>
                <a:latin typeface="微软雅黑" panose="020B0503020204020204" charset="-122"/>
                <a:ea typeface="微软雅黑" panose="020B0503020204020204" charset="-122"/>
              </a:rPr>
              <a:t>   ②</a:t>
            </a:r>
            <a:r>
              <a:rPr lang="zh-CN" altLang="zh-CN" sz="2400" b="1" dirty="0">
                <a:solidFill>
                  <a:srgbClr val="0000FF"/>
                </a:solidFill>
                <a:latin typeface="微软雅黑" panose="020B0503020204020204" charset="-122"/>
                <a:ea typeface="微软雅黑" panose="020B0503020204020204" charset="-122"/>
              </a:rPr>
              <a:t>推进人大对政府工作的有效监督</a:t>
            </a:r>
            <a:endParaRPr lang="zh-CN" altLang="en-US" sz="2400" b="1" dirty="0">
              <a:solidFill>
                <a:srgbClr val="0000FF"/>
              </a:solidFill>
              <a:latin typeface="微软雅黑" panose="020B0503020204020204" charset="-122"/>
              <a:ea typeface="微软雅黑" panose="020B0503020204020204" charset="-122"/>
            </a:endParaRPr>
          </a:p>
          <a:p>
            <a:pPr algn="just" defTabSz="914400">
              <a:tabLst>
                <a:tab pos="2430780" algn="l"/>
              </a:tabLst>
            </a:pPr>
            <a:r>
              <a:rPr lang="zh-CN" altLang="zh-CN" sz="2400" b="1" dirty="0">
                <a:solidFill>
                  <a:srgbClr val="0000FF"/>
                </a:solidFill>
                <a:latin typeface="微软雅黑" panose="020B0503020204020204" charset="-122"/>
                <a:ea typeface="微软雅黑" panose="020B0503020204020204" charset="-122"/>
              </a:rPr>
              <a:t>　</a:t>
            </a:r>
            <a:r>
              <a:rPr lang="en-US" altLang="zh-CN" sz="2400" b="1">
                <a:solidFill>
                  <a:srgbClr val="0000FF"/>
                </a:solidFill>
                <a:latin typeface="微软雅黑" panose="020B0503020204020204" charset="-122"/>
                <a:ea typeface="微软雅黑" panose="020B0503020204020204" charset="-122"/>
              </a:rPr>
              <a:t>③</a:t>
            </a:r>
            <a:r>
              <a:rPr lang="zh-CN" altLang="zh-CN" sz="2400" b="1" dirty="0">
                <a:solidFill>
                  <a:srgbClr val="0000FF"/>
                </a:solidFill>
                <a:latin typeface="微软雅黑" panose="020B0503020204020204" charset="-122"/>
                <a:ea typeface="微软雅黑" panose="020B0503020204020204" charset="-122"/>
              </a:rPr>
              <a:t>提高人民代表大会的决策效率　</a:t>
            </a:r>
          </a:p>
          <a:p>
            <a:pPr algn="just" defTabSz="914400">
              <a:tabLst>
                <a:tab pos="2430780" algn="l"/>
              </a:tabLst>
            </a:pPr>
            <a:r>
              <a:rPr lang="en-US" altLang="zh-CN" sz="2400" b="1">
                <a:solidFill>
                  <a:srgbClr val="0000FF"/>
                </a:solidFill>
                <a:latin typeface="微软雅黑" panose="020B0503020204020204" charset="-122"/>
                <a:ea typeface="微软雅黑" panose="020B0503020204020204" charset="-122"/>
              </a:rPr>
              <a:t>   ④</a:t>
            </a:r>
            <a:r>
              <a:rPr lang="zh-CN" altLang="zh-CN" sz="2400" b="1" dirty="0">
                <a:solidFill>
                  <a:srgbClr val="0000FF"/>
                </a:solidFill>
                <a:latin typeface="微软雅黑" panose="020B0503020204020204" charset="-122"/>
                <a:ea typeface="微软雅黑" panose="020B0503020204020204" charset="-122"/>
              </a:rPr>
              <a:t>保证人民群众直接参加国家管理</a:t>
            </a:r>
          </a:p>
          <a:p>
            <a:pPr algn="just" defTabSz="914400">
              <a:tabLst>
                <a:tab pos="2430780" algn="l"/>
              </a:tabLst>
            </a:pPr>
            <a:r>
              <a:rPr lang="en-US" altLang="zh-CN" sz="2400" b="1" dirty="0">
                <a:solidFill>
                  <a:srgbClr val="0000FF"/>
                </a:solidFill>
                <a:latin typeface="微软雅黑" panose="020B0503020204020204" charset="-122"/>
                <a:ea typeface="微软雅黑" panose="020B0503020204020204" charset="-122"/>
              </a:rPr>
              <a:t>     A</a:t>
            </a:r>
            <a:r>
              <a:rPr lang="en-US" altLang="zh-CN" sz="2400" b="1">
                <a:solidFill>
                  <a:srgbClr val="0000FF"/>
                </a:solidFill>
                <a:latin typeface="微软雅黑" panose="020B0503020204020204" charset="-122"/>
                <a:ea typeface="微软雅黑" panose="020B0503020204020204" charset="-122"/>
              </a:rPr>
              <a:t>.①② </a:t>
            </a:r>
            <a:r>
              <a:rPr lang="en-US" altLang="zh-CN" sz="2400" b="1" dirty="0">
                <a:solidFill>
                  <a:srgbClr val="0000FF"/>
                </a:solidFill>
                <a:latin typeface="微软雅黑" panose="020B0503020204020204" charset="-122"/>
                <a:ea typeface="微软雅黑" panose="020B0503020204020204" charset="-122"/>
              </a:rPr>
              <a:t>  B</a:t>
            </a:r>
            <a:r>
              <a:rPr lang="en-US" altLang="zh-CN" sz="2400" b="1">
                <a:solidFill>
                  <a:srgbClr val="0000FF"/>
                </a:solidFill>
                <a:latin typeface="微软雅黑" panose="020B0503020204020204" charset="-122"/>
                <a:ea typeface="微软雅黑" panose="020B0503020204020204" charset="-122"/>
              </a:rPr>
              <a:t>.①③ </a:t>
            </a:r>
            <a:r>
              <a:rPr lang="en-US" altLang="zh-CN" sz="2400" b="1" dirty="0">
                <a:solidFill>
                  <a:srgbClr val="0000FF"/>
                </a:solidFill>
                <a:latin typeface="微软雅黑" panose="020B0503020204020204" charset="-122"/>
                <a:ea typeface="微软雅黑" panose="020B0503020204020204" charset="-122"/>
              </a:rPr>
              <a:t> </a:t>
            </a:r>
            <a:r>
              <a:rPr lang="en-US" altLang="zh-CN" sz="2400" b="1">
                <a:solidFill>
                  <a:srgbClr val="0000FF"/>
                </a:solidFill>
                <a:latin typeface="微软雅黑" panose="020B0503020204020204" charset="-122"/>
                <a:ea typeface="微软雅黑" panose="020B0503020204020204" charset="-122"/>
              </a:rPr>
              <a:t> C.②④  </a:t>
            </a:r>
            <a:r>
              <a:rPr lang="en-US" altLang="zh-CN" sz="2400" b="1" dirty="0">
                <a:solidFill>
                  <a:srgbClr val="0000FF"/>
                </a:solidFill>
                <a:latin typeface="微软雅黑" panose="020B0503020204020204" charset="-122"/>
                <a:ea typeface="微软雅黑" panose="020B0503020204020204" charset="-122"/>
              </a:rPr>
              <a:t>D</a:t>
            </a:r>
            <a:r>
              <a:rPr lang="en-US" altLang="zh-CN" sz="2400" b="1">
                <a:solidFill>
                  <a:srgbClr val="0000FF"/>
                </a:solidFill>
                <a:latin typeface="微软雅黑" panose="020B0503020204020204" charset="-122"/>
                <a:ea typeface="微软雅黑" panose="020B0503020204020204" charset="-122"/>
              </a:rPr>
              <a:t>.③④</a:t>
            </a:r>
          </a:p>
        </p:txBody>
      </p:sp>
      <p:sp>
        <p:nvSpPr>
          <p:cNvPr id="4" name="矩形 10"/>
          <p:cNvSpPr/>
          <p:nvPr/>
        </p:nvSpPr>
        <p:spPr>
          <a:xfrm>
            <a:off x="488950" y="5321300"/>
            <a:ext cx="8320088" cy="1309688"/>
          </a:xfrm>
          <a:prstGeom prst="rect">
            <a:avLst/>
          </a:prstGeom>
          <a:noFill/>
          <a:ln w="9525">
            <a:noFill/>
          </a:ln>
        </p:spPr>
        <p:txBody>
          <a:bodyPr wrap="square" anchor="t">
            <a:spAutoFit/>
          </a:bodyPr>
          <a:lstStyle/>
          <a:p>
            <a:pPr>
              <a:lnSpc>
                <a:spcPct val="110000"/>
              </a:lnSpc>
            </a:pPr>
            <a:r>
              <a:rPr lang="zh-CN" altLang="zh-CN" b="1" dirty="0">
                <a:solidFill>
                  <a:srgbClr val="0000FF"/>
                </a:solidFill>
                <a:latin typeface="Times New Roman" panose="02020603050405020304" pitchFamily="18" charset="0"/>
                <a:ea typeface="黑体" panose="02010609060101010101" pitchFamily="49" charset="-122"/>
              </a:rPr>
              <a:t>解析</a:t>
            </a:r>
            <a:r>
              <a:rPr lang="zh-CN" altLang="zh-CN" b="1" dirty="0">
                <a:solidFill>
                  <a:srgbClr val="FF0066"/>
                </a:solidFill>
                <a:latin typeface="Times New Roman" panose="02020603050405020304" pitchFamily="18" charset="0"/>
                <a:ea typeface="黑体" panose="02010609060101010101" pitchFamily="49" charset="-122"/>
              </a:rPr>
              <a:t>　</a:t>
            </a:r>
            <a:r>
              <a:rPr lang="zh-CN" altLang="zh-CN" b="1" dirty="0">
                <a:solidFill>
                  <a:srgbClr val="C00000"/>
                </a:solidFill>
                <a:latin typeface="Times New Roman" panose="02020603050405020304" pitchFamily="18" charset="0"/>
                <a:ea typeface="华文细黑" panose="02010600040101010101" pitchFamily="2" charset="-122"/>
              </a:rPr>
              <a:t>基层代表比例的增加，能够加强人大与基层群众的联系；政府部门领导代表的减少，能更好地让人大代表行使对政府部门的监督权，</a:t>
            </a:r>
            <a:r>
              <a:rPr lang="en-US" altLang="zh-CN" b="1">
                <a:solidFill>
                  <a:srgbClr val="C00000"/>
                </a:solidFill>
                <a:latin typeface="宋体" panose="02010600030101010101" pitchFamily="2" charset="-122"/>
                <a:ea typeface="华文细黑" panose="02010600040101010101" pitchFamily="2" charset="-122"/>
              </a:rPr>
              <a:t>①②</a:t>
            </a:r>
            <a:r>
              <a:rPr lang="zh-CN" altLang="zh-CN" b="1" dirty="0">
                <a:solidFill>
                  <a:srgbClr val="C00000"/>
                </a:solidFill>
                <a:latin typeface="Times New Roman" panose="02020603050405020304" pitchFamily="18" charset="0"/>
                <a:ea typeface="华文细黑" panose="02010600040101010101" pitchFamily="2" charset="-122"/>
              </a:rPr>
              <a:t>正确。提高人民代表大会的决策效率依靠的是组织程序的科学性，</a:t>
            </a:r>
            <a:r>
              <a:rPr lang="en-US" altLang="zh-CN" b="1">
                <a:solidFill>
                  <a:srgbClr val="C00000"/>
                </a:solidFill>
                <a:latin typeface="宋体" panose="02010600030101010101" pitchFamily="2" charset="-122"/>
                <a:ea typeface="华文细黑" panose="02010600040101010101" pitchFamily="2" charset="-122"/>
              </a:rPr>
              <a:t>③</a:t>
            </a:r>
            <a:r>
              <a:rPr lang="zh-CN" altLang="zh-CN" b="1" dirty="0">
                <a:solidFill>
                  <a:srgbClr val="C00000"/>
                </a:solidFill>
                <a:latin typeface="Times New Roman" panose="02020603050405020304" pitchFamily="18" charset="0"/>
                <a:ea typeface="华文细黑" panose="02010600040101010101" pitchFamily="2" charset="-122"/>
              </a:rPr>
              <a:t>错误；直接参加国家管理的是人大代表而非人民群众，</a:t>
            </a:r>
            <a:r>
              <a:rPr lang="en-US" altLang="zh-CN" b="1">
                <a:solidFill>
                  <a:srgbClr val="C00000"/>
                </a:solidFill>
                <a:latin typeface="宋体" panose="02010600030101010101" pitchFamily="2" charset="-122"/>
                <a:ea typeface="华文细黑" panose="02010600040101010101" pitchFamily="2" charset="-122"/>
              </a:rPr>
              <a:t>④</a:t>
            </a:r>
            <a:r>
              <a:rPr lang="zh-CN" altLang="zh-CN" b="1" dirty="0">
                <a:solidFill>
                  <a:srgbClr val="C00000"/>
                </a:solidFill>
                <a:latin typeface="Times New Roman" panose="02020603050405020304" pitchFamily="18" charset="0"/>
                <a:ea typeface="华文细黑" panose="02010600040101010101" pitchFamily="2" charset="-122"/>
              </a:rPr>
              <a:t>错误。</a:t>
            </a:r>
            <a:r>
              <a:rPr lang="zh-CN" altLang="zh-CN" b="1" dirty="0">
                <a:solidFill>
                  <a:srgbClr val="C00000"/>
                </a:solidFill>
                <a:latin typeface="Times New Roman" panose="02020603050405020304" pitchFamily="18" charset="0"/>
                <a:ea typeface="黑体" panose="02010609060101010101" pitchFamily="49" charset="-122"/>
              </a:rPr>
              <a:t>答案　</a:t>
            </a:r>
            <a:r>
              <a:rPr lang="en-US" altLang="zh-CN" b="1">
                <a:solidFill>
                  <a:srgbClr val="C00000"/>
                </a:solidFill>
                <a:latin typeface="Times New Roman" panose="02020603050405020304" pitchFamily="18" charset="0"/>
                <a:ea typeface="黑体" panose="02010609060101010101" pitchFamily="49" charset="-122"/>
              </a:rPr>
              <a:t>A</a:t>
            </a:r>
            <a:endParaRPr lang="en-US" altLang="zh-CN" b="1" dirty="0">
              <a:solidFill>
                <a:srgbClr val="C00000"/>
              </a:solidFill>
              <a:latin typeface="Times New Roman" panose="02020603050405020304" pitchFamily="18" charset="0"/>
              <a:ea typeface="黑体" panose="02010609060101010101" pitchFamily="49" charset="-122"/>
            </a:endParaRPr>
          </a:p>
        </p:txBody>
      </p:sp>
      <p:sp>
        <p:nvSpPr>
          <p:cNvPr id="6" name="文本框 5"/>
          <p:cNvSpPr txBox="1"/>
          <p:nvPr/>
        </p:nvSpPr>
        <p:spPr>
          <a:xfrm>
            <a:off x="6461125" y="3230563"/>
            <a:ext cx="603250" cy="836612"/>
          </a:xfrm>
          <a:prstGeom prst="rect">
            <a:avLst/>
          </a:prstGeom>
          <a:noFill/>
          <a:ln w="9525">
            <a:noFill/>
          </a:ln>
        </p:spPr>
        <p:txBody>
          <a:bodyPr wrap="none" anchor="t">
            <a:spAutoFit/>
          </a:bodyPr>
          <a:lstStyle/>
          <a:p>
            <a:pPr>
              <a:lnSpc>
                <a:spcPct val="110000"/>
              </a:lnSpc>
            </a:pPr>
            <a:r>
              <a:rPr lang="en-US" altLang="zh-CN" sz="4400" b="1">
                <a:solidFill>
                  <a:srgbClr val="C00000"/>
                </a:solidFill>
                <a:latin typeface="微软雅黑" panose="020B0503020204020204" charset="-122"/>
                <a:ea typeface="微软雅黑" panose="020B0503020204020204" charset="-122"/>
              </a:rPr>
              <a:t>A</a:t>
            </a:r>
            <a:endParaRPr lang="zh-CN" altLang="en-US" sz="4400">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linds(horizont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blinds(horizontal)">
                                      <p:cBhvr>
                                        <p:cTn id="17" dur="500"/>
                                        <p:tgtEl>
                                          <p:spTgt spid="6">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1" grpId="0"/>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339725" y="212725"/>
            <a:ext cx="4702175" cy="582613"/>
          </a:xfrm>
          <a:prstGeom prst="rect">
            <a:avLst/>
          </a:prstGeom>
        </p:spPr>
        <p:txBody>
          <a:bodyPr wrap="square" lIns="121864" tIns="60931" rIns="121864" bIns="60931">
            <a:spAutoFit/>
          </a:bodyPr>
          <a:lstStyle/>
          <a:p>
            <a:pPr marL="0" marR="0" lvl="0" indent="-1751330" algn="just" defTabSz="1218565" rtl="0" eaLnBrk="1" fontAlgn="auto" latinLnBrk="0" hangingPunct="1">
              <a:lnSpc>
                <a:spcPct val="150000"/>
              </a:lnSpc>
              <a:spcBef>
                <a:spcPts val="0"/>
              </a:spcBef>
              <a:spcAft>
                <a:spcPts val="0"/>
              </a:spcAft>
              <a:buClrTx/>
              <a:buSzTx/>
              <a:buFontTx/>
              <a:buNone/>
              <a:tabLst>
                <a:tab pos="1890395" algn="l"/>
              </a:tabLst>
              <a:defRPr/>
            </a:pPr>
            <a:r>
              <a:rPr kumimoji="0" lang="en-US" altLang="zh-CN" sz="2000" b="1" i="0" u="none" strike="noStrike" kern="1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rPr>
              <a:t>6</a:t>
            </a:r>
            <a:r>
              <a:rPr kumimoji="0" lang="zh-CN" altLang="en-US" sz="2000" b="1" i="0" u="none" strike="noStrike" kern="100" cap="none" spc="0" normalizeH="0" baseline="0" noProof="0" dirty="0">
                <a:ln>
                  <a:noFill/>
                </a:ln>
                <a:solidFill>
                  <a:schemeClr val="tx1"/>
                </a:solidFill>
                <a:effectLst/>
                <a:uLnTx/>
                <a:uFillTx/>
                <a:latin typeface="微软雅黑" panose="020B0503020204020204" charset="-122"/>
                <a:ea typeface="微软雅黑" panose="020B0503020204020204" charset="-122"/>
                <a:cs typeface="微软雅黑" panose="020B0503020204020204" charset="-122"/>
              </a:rPr>
              <a:t>　混淆人民代表大会的四个职权</a:t>
            </a:r>
          </a:p>
        </p:txBody>
      </p:sp>
      <p:sp>
        <p:nvSpPr>
          <p:cNvPr id="63491" name="矩形 7"/>
          <p:cNvSpPr/>
          <p:nvPr/>
        </p:nvSpPr>
        <p:spPr>
          <a:xfrm>
            <a:off x="427038" y="795338"/>
            <a:ext cx="8289925" cy="1198562"/>
          </a:xfrm>
          <a:prstGeom prst="rect">
            <a:avLst/>
          </a:prstGeom>
          <a:noFill/>
          <a:ln w="9525">
            <a:noFill/>
          </a:ln>
        </p:spPr>
        <p:txBody>
          <a:bodyPr wrap="square" anchor="t">
            <a:spAutoFit/>
          </a:bodyPr>
          <a:lstStyle/>
          <a:p>
            <a:pPr algn="just" defTabSz="0">
              <a:lnSpc>
                <a:spcPct val="90000"/>
              </a:lnSpc>
              <a:tabLst>
                <a:tab pos="1889125" algn="l"/>
              </a:tabLst>
            </a:pPr>
            <a:r>
              <a:rPr lang="zh-CN" altLang="zh-CN" sz="2000" b="1" dirty="0">
                <a:solidFill>
                  <a:srgbClr val="0000FF"/>
                </a:solidFill>
                <a:latin typeface="微软雅黑" panose="020B0503020204020204" charset="-122"/>
                <a:ea typeface="微软雅黑" panose="020B0503020204020204" charset="-122"/>
              </a:rPr>
              <a:t>提醒　</a:t>
            </a:r>
            <a:r>
              <a:rPr lang="zh-CN" altLang="zh-CN" sz="2000" b="1" dirty="0">
                <a:solidFill>
                  <a:srgbClr val="C00000"/>
                </a:solidFill>
                <a:latin typeface="微软雅黑" panose="020B0503020204020204" charset="-122"/>
                <a:ea typeface="微软雅黑" panose="020B0503020204020204" charset="-122"/>
              </a:rPr>
              <a:t>如果是关于法律的立、废、改的决定则是立法权；如果是对国家机关干部任免的决定则是任免权；如果是对相关国家机关或工作人员的工作报告进行审议的决定，则是监督权；如果是关于国家大政方针、规划的通过的决定则是决定权。</a:t>
            </a:r>
          </a:p>
        </p:txBody>
      </p:sp>
      <p:sp>
        <p:nvSpPr>
          <p:cNvPr id="100" name="文本框 99"/>
          <p:cNvSpPr txBox="1"/>
          <p:nvPr/>
        </p:nvSpPr>
        <p:spPr>
          <a:xfrm>
            <a:off x="339725" y="2237740"/>
            <a:ext cx="8670925" cy="2676525"/>
          </a:xfrm>
          <a:prstGeom prst="rect">
            <a:avLst/>
          </a:prstGeom>
          <a:noFill/>
          <a:ln w="9525">
            <a:noFill/>
          </a:ln>
        </p:spPr>
        <p:txBody>
          <a:bodyPr wrap="square">
            <a:spAutoFit/>
          </a:bodyPr>
          <a:lstStyle/>
          <a:p>
            <a:r>
              <a:rPr lang="en-US" sz="2400" b="1">
                <a:latin typeface="微软雅黑" panose="020B0503020204020204" charset="-122"/>
                <a:ea typeface="微软雅黑" panose="020B0503020204020204" charset="-122"/>
                <a:cs typeface="微软雅黑" panose="020B0503020204020204" charset="-122"/>
              </a:rPr>
              <a:t>2019</a:t>
            </a:r>
            <a:r>
              <a:rPr lang="zh-CN" sz="2400" b="1">
                <a:latin typeface="微软雅黑" panose="020B0503020204020204" charset="-122"/>
                <a:ea typeface="微软雅黑" panose="020B0503020204020204" charset="-122"/>
                <a:cs typeface="微软雅黑" panose="020B0503020204020204" charset="-122"/>
              </a:rPr>
              <a:t>年</a:t>
            </a:r>
            <a:r>
              <a:rPr lang="en-US" sz="2400" b="1">
                <a:latin typeface="微软雅黑" panose="020B0503020204020204" charset="-122"/>
                <a:ea typeface="微软雅黑" panose="020B0503020204020204" charset="-122"/>
                <a:cs typeface="微软雅黑" panose="020B0503020204020204" charset="-122"/>
              </a:rPr>
              <a:t>3</a:t>
            </a:r>
            <a:r>
              <a:rPr lang="zh-CN" sz="2400" b="1">
                <a:latin typeface="微软雅黑" panose="020B0503020204020204" charset="-122"/>
                <a:ea typeface="微软雅黑" panose="020B0503020204020204" charset="-122"/>
                <a:cs typeface="微软雅黑" panose="020B0503020204020204" charset="-122"/>
              </a:rPr>
              <a:t>月，经过代表们广泛的讨论、审议，十三届全国人大二次会议表决通过了《中华人民共和国外商投资法》。由此可见，在我国（</a:t>
            </a:r>
            <a:r>
              <a:rPr lang="en-US" sz="2400" b="1">
                <a:latin typeface="微软雅黑" panose="020B0503020204020204" charset="-122"/>
                <a:ea typeface="微软雅黑" panose="020B0503020204020204" charset="-122"/>
                <a:cs typeface="微软雅黑" panose="020B0503020204020204" charset="-122"/>
              </a:rPr>
              <a:t>    </a:t>
            </a:r>
            <a:r>
              <a:rPr lang="zh-CN" sz="2400" b="1">
                <a:latin typeface="微软雅黑" panose="020B0503020204020204" charset="-122"/>
                <a:ea typeface="微软雅黑" panose="020B0503020204020204" charset="-122"/>
                <a:cs typeface="微软雅黑" panose="020B0503020204020204" charset="-122"/>
              </a:rPr>
              <a:t>）</a:t>
            </a:r>
            <a:endParaRPr lang="en-US" sz="2400" b="1">
              <a:latin typeface="微软雅黑" panose="020B0503020204020204" charset="-122"/>
              <a:ea typeface="微软雅黑" panose="020B0503020204020204" charset="-122"/>
              <a:cs typeface="微软雅黑" panose="020B0503020204020204" charset="-122"/>
            </a:endParaRPr>
          </a:p>
          <a:p>
            <a:r>
              <a:rPr lang="en-US" sz="2400" b="1">
                <a:latin typeface="微软雅黑" panose="020B0503020204020204" charset="-122"/>
                <a:ea typeface="微软雅黑" panose="020B0503020204020204" charset="-122"/>
                <a:cs typeface="微软雅黑" panose="020B0503020204020204" charset="-122"/>
              </a:rPr>
              <a:t>①</a:t>
            </a:r>
            <a:r>
              <a:rPr lang="zh-CN" sz="2400" b="1">
                <a:latin typeface="微软雅黑" panose="020B0503020204020204" charset="-122"/>
                <a:ea typeface="微软雅黑" panose="020B0503020204020204" charset="-122"/>
                <a:cs typeface="微软雅黑" panose="020B0503020204020204" charset="-122"/>
              </a:rPr>
              <a:t>人大代表享有决定权</a:t>
            </a:r>
            <a:r>
              <a:rPr lang="en-US" sz="2400" b="1">
                <a:latin typeface="微软雅黑" panose="020B0503020204020204" charset="-122"/>
                <a:ea typeface="微软雅黑" panose="020B0503020204020204" charset="-122"/>
                <a:cs typeface="微软雅黑" panose="020B0503020204020204" charset="-122"/>
              </a:rPr>
              <a:t>②</a:t>
            </a:r>
            <a:r>
              <a:rPr lang="zh-CN" sz="2400" b="1">
                <a:latin typeface="微软雅黑" panose="020B0503020204020204" charset="-122"/>
                <a:ea typeface="微软雅黑" panose="020B0503020204020204" charset="-122"/>
                <a:cs typeface="微软雅黑" panose="020B0503020204020204" charset="-122"/>
              </a:rPr>
              <a:t>人民的意志得到全面体现</a:t>
            </a:r>
            <a:endParaRPr lang="en-US" sz="2400" b="1">
              <a:latin typeface="微软雅黑" panose="020B0503020204020204" charset="-122"/>
              <a:ea typeface="微软雅黑" panose="020B0503020204020204" charset="-122"/>
              <a:cs typeface="微软雅黑" panose="020B0503020204020204" charset="-122"/>
            </a:endParaRPr>
          </a:p>
          <a:p>
            <a:r>
              <a:rPr lang="en-US" sz="2400" b="1">
                <a:latin typeface="微软雅黑" panose="020B0503020204020204" charset="-122"/>
                <a:ea typeface="微软雅黑" panose="020B0503020204020204" charset="-122"/>
                <a:cs typeface="微软雅黑" panose="020B0503020204020204" charset="-122"/>
              </a:rPr>
              <a:t>③</a:t>
            </a:r>
            <a:r>
              <a:rPr lang="zh-CN" sz="2400" b="1">
                <a:latin typeface="微软雅黑" panose="020B0503020204020204" charset="-122"/>
                <a:ea typeface="微软雅黑" panose="020B0503020204020204" charset="-122"/>
                <a:cs typeface="微软雅黑" panose="020B0503020204020204" charset="-122"/>
              </a:rPr>
              <a:t>全国人民代表大会拥有立法权</a:t>
            </a:r>
            <a:r>
              <a:rPr lang="en-US" sz="2400" b="1">
                <a:latin typeface="微软雅黑" panose="020B0503020204020204" charset="-122"/>
                <a:ea typeface="微软雅黑" panose="020B0503020204020204" charset="-122"/>
                <a:cs typeface="微软雅黑" panose="020B0503020204020204" charset="-122"/>
              </a:rPr>
              <a:t>④</a:t>
            </a:r>
            <a:r>
              <a:rPr lang="zh-CN" sz="2400" b="1">
                <a:latin typeface="微软雅黑" panose="020B0503020204020204" charset="-122"/>
                <a:ea typeface="微软雅黑" panose="020B0503020204020204" charset="-122"/>
                <a:cs typeface="微软雅黑" panose="020B0503020204020204" charset="-122"/>
              </a:rPr>
              <a:t>人民代表大会制度实行民主集中制</a:t>
            </a:r>
            <a:endParaRPr lang="en-US" sz="2400" b="1">
              <a:latin typeface="微软雅黑" panose="020B0503020204020204" charset="-122"/>
              <a:ea typeface="微软雅黑" panose="020B0503020204020204" charset="-122"/>
              <a:cs typeface="微软雅黑" panose="020B0503020204020204" charset="-122"/>
            </a:endParaRPr>
          </a:p>
          <a:p>
            <a:r>
              <a:rPr lang="en-US" sz="2400" b="1">
                <a:latin typeface="微软雅黑" panose="020B0503020204020204" charset="-122"/>
                <a:ea typeface="微软雅黑" panose="020B0503020204020204" charset="-122"/>
                <a:cs typeface="微软雅黑" panose="020B0503020204020204" charset="-122"/>
              </a:rPr>
              <a:t>A</a:t>
            </a:r>
            <a:r>
              <a:rPr lang="zh-CN" sz="2400" b="1">
                <a:latin typeface="微软雅黑" panose="020B0503020204020204" charset="-122"/>
                <a:ea typeface="微软雅黑" panose="020B0503020204020204" charset="-122"/>
                <a:cs typeface="微软雅黑" panose="020B0503020204020204" charset="-122"/>
              </a:rPr>
              <a:t>．</a:t>
            </a:r>
            <a:r>
              <a:rPr lang="en-US" sz="2400" b="1">
                <a:latin typeface="微软雅黑" panose="020B0503020204020204" charset="-122"/>
                <a:ea typeface="微软雅黑" panose="020B0503020204020204" charset="-122"/>
                <a:cs typeface="微软雅黑" panose="020B0503020204020204" charset="-122"/>
              </a:rPr>
              <a:t>①②	B</a:t>
            </a:r>
            <a:r>
              <a:rPr lang="zh-CN" sz="2400" b="1">
                <a:latin typeface="微软雅黑" panose="020B0503020204020204" charset="-122"/>
                <a:ea typeface="微软雅黑" panose="020B0503020204020204" charset="-122"/>
                <a:cs typeface="微软雅黑" panose="020B0503020204020204" charset="-122"/>
              </a:rPr>
              <a:t>．</a:t>
            </a:r>
            <a:r>
              <a:rPr lang="en-US" sz="2400" b="1">
                <a:latin typeface="微软雅黑" panose="020B0503020204020204" charset="-122"/>
                <a:ea typeface="微软雅黑" panose="020B0503020204020204" charset="-122"/>
                <a:cs typeface="微软雅黑" panose="020B0503020204020204" charset="-122"/>
              </a:rPr>
              <a:t>①③	C</a:t>
            </a:r>
            <a:r>
              <a:rPr lang="zh-CN" sz="2400" b="1">
                <a:latin typeface="微软雅黑" panose="020B0503020204020204" charset="-122"/>
                <a:ea typeface="微软雅黑" panose="020B0503020204020204" charset="-122"/>
                <a:cs typeface="微软雅黑" panose="020B0503020204020204" charset="-122"/>
              </a:rPr>
              <a:t>．</a:t>
            </a:r>
            <a:r>
              <a:rPr lang="en-US" sz="2400" b="1">
                <a:latin typeface="微软雅黑" panose="020B0503020204020204" charset="-122"/>
                <a:ea typeface="微软雅黑" panose="020B0503020204020204" charset="-122"/>
                <a:cs typeface="微软雅黑" panose="020B0503020204020204" charset="-122"/>
              </a:rPr>
              <a:t>②④	D</a:t>
            </a:r>
            <a:r>
              <a:rPr lang="zh-CN" sz="2400" b="1">
                <a:latin typeface="微软雅黑" panose="020B0503020204020204" charset="-122"/>
                <a:ea typeface="微软雅黑" panose="020B0503020204020204" charset="-122"/>
                <a:cs typeface="微软雅黑" panose="020B0503020204020204" charset="-122"/>
              </a:rPr>
              <a:t>．</a:t>
            </a:r>
            <a:r>
              <a:rPr lang="en-US" sz="2400" b="1">
                <a:latin typeface="微软雅黑" panose="020B0503020204020204" charset="-122"/>
                <a:ea typeface="微软雅黑" panose="020B0503020204020204" charset="-122"/>
                <a:cs typeface="微软雅黑" panose="020B0503020204020204" charset="-122"/>
              </a:rPr>
              <a:t>③④</a:t>
            </a:r>
            <a:endParaRPr lang="en-US" altLang="en-US" sz="2400" b="1">
              <a:latin typeface="微软雅黑" panose="020B0503020204020204" charset="-122"/>
              <a:ea typeface="微软雅黑" panose="020B0503020204020204" charset="-122"/>
              <a:cs typeface="微软雅黑" panose="020B0503020204020204" charset="-122"/>
            </a:endParaRPr>
          </a:p>
        </p:txBody>
      </p:sp>
      <p:sp>
        <p:nvSpPr>
          <p:cNvPr id="4" name="文本框 3"/>
          <p:cNvSpPr txBox="1"/>
          <p:nvPr/>
        </p:nvSpPr>
        <p:spPr>
          <a:xfrm>
            <a:off x="817245" y="4914265"/>
            <a:ext cx="5581015" cy="1753235"/>
          </a:xfrm>
          <a:prstGeom prst="rect">
            <a:avLst/>
          </a:prstGeom>
          <a:solidFill>
            <a:srgbClr val="FFFF00"/>
          </a:solidFill>
        </p:spPr>
        <p:txBody>
          <a:bodyPr wrap="square" rtlCol="0" anchor="t">
            <a:spAutoFit/>
          </a:bodyPr>
          <a:lstStyle/>
          <a:p>
            <a:r>
              <a:rPr lang="zh-CN" altLang="en-US" b="1">
                <a:solidFill>
                  <a:srgbClr val="FF0000"/>
                </a:solidFill>
                <a:latin typeface="微软雅黑" panose="020B0503020204020204" charset="-122"/>
                <a:ea typeface="微软雅黑" panose="020B0503020204020204" charset="-122"/>
                <a:cs typeface="微软雅黑" panose="020B0503020204020204" charset="-122"/>
              </a:rPr>
              <a:t>【解析】经过代表们广泛的讨论、审议，全国人大表决通过了法律，说明了全国人民代表大会拥有立法权，也说明了人民代表大会制度实行民主集中制，题肢③和④说法正确。人大代表无决定权，决定权的主体为人民代表大会，题肢①说法错误；题肢②夸大了本次通法律的作用，故排除。本题选择D选项</a:t>
            </a:r>
          </a:p>
        </p:txBody>
      </p:sp>
      <p:sp>
        <p:nvSpPr>
          <p:cNvPr id="5" name="文本框 4"/>
          <p:cNvSpPr txBox="1"/>
          <p:nvPr/>
        </p:nvSpPr>
        <p:spPr>
          <a:xfrm>
            <a:off x="7544435" y="4123690"/>
            <a:ext cx="916305" cy="1322070"/>
          </a:xfrm>
          <a:prstGeom prst="rect">
            <a:avLst/>
          </a:prstGeom>
          <a:noFill/>
        </p:spPr>
        <p:txBody>
          <a:bodyPr wrap="none" rtlCol="0">
            <a:spAutoFit/>
          </a:bodyPr>
          <a:lstStyle/>
          <a:p>
            <a:r>
              <a:rPr lang="en-US" altLang="zh-CN" sz="8000" b="1"/>
              <a:t>D</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3491"/>
                                        </p:tgtEl>
                                        <p:attrNameLst>
                                          <p:attrName>style.visibility</p:attrName>
                                        </p:attrNameLst>
                                      </p:cBhvr>
                                      <p:to>
                                        <p:strVal val="visible"/>
                                      </p:to>
                                    </p:set>
                                    <p:animEffect transition="in" filter="blinds(horizontal)">
                                      <p:cBhvr>
                                        <p:cTn id="7" dur="500"/>
                                        <p:tgtEl>
                                          <p:spTgt spid="6349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0"/>
                                        </p:tgtEl>
                                        <p:attrNameLst>
                                          <p:attrName>style.visibility</p:attrName>
                                        </p:attrNameLst>
                                      </p:cBhvr>
                                      <p:to>
                                        <p:strVal val="visible"/>
                                      </p:to>
                                    </p:set>
                                    <p:anim calcmode="lin" valueType="num">
                                      <p:cBhvr additive="base">
                                        <p:cTn id="12" dur="500" fill="hold"/>
                                        <p:tgtEl>
                                          <p:spTgt spid="100"/>
                                        </p:tgtEl>
                                        <p:attrNameLst>
                                          <p:attrName>ppt_x</p:attrName>
                                        </p:attrNameLst>
                                      </p:cBhvr>
                                      <p:tavLst>
                                        <p:tav tm="0">
                                          <p:val>
                                            <p:strVal val="#ppt_x"/>
                                          </p:val>
                                        </p:tav>
                                        <p:tav tm="100000">
                                          <p:val>
                                            <p:strVal val="#ppt_x"/>
                                          </p:val>
                                        </p:tav>
                                      </p:tavLst>
                                    </p:anim>
                                    <p:anim calcmode="lin" valueType="num">
                                      <p:cBhvr additive="base">
                                        <p:cTn id="13"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fill="hold"/>
                                        <p:tgtEl>
                                          <p:spTgt spid="4"/>
                                        </p:tgtEl>
                                        <p:attrNameLst>
                                          <p:attrName>ppt_x</p:attrName>
                                        </p:attrNameLst>
                                      </p:cBhvr>
                                      <p:tavLst>
                                        <p:tav tm="0">
                                          <p:val>
                                            <p:strVal val="#ppt_x"/>
                                          </p:val>
                                        </p:tav>
                                        <p:tav tm="100000">
                                          <p:val>
                                            <p:strVal val="#ppt_x"/>
                                          </p:val>
                                        </p:tav>
                                      </p:tavLst>
                                    </p:anim>
                                    <p:anim calcmode="lin" valueType="num">
                                      <p:cBhvr additive="base">
                                        <p:cTn id="2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1" grpId="0"/>
      <p:bldP spid="100" grpId="0"/>
      <p:bldP spid="4" grpId="0" animBg="1"/>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363538" y="153988"/>
            <a:ext cx="9167813" cy="674688"/>
          </a:xfrm>
          <a:prstGeom prst="rect">
            <a:avLst/>
          </a:prstGeom>
        </p:spPr>
        <p:txBody>
          <a:bodyPr lIns="121864" tIns="60931" rIns="121864" bIns="60931">
            <a:spAutoFit/>
          </a:bodyPr>
          <a:lstStyle/>
          <a:p>
            <a:pPr marL="0" marR="0" lvl="1" indent="-1751330" algn="just" defTabSz="1218565" rtl="0" eaLnBrk="1" fontAlgn="auto" latinLnBrk="0" hangingPunct="1">
              <a:lnSpc>
                <a:spcPct val="150000"/>
              </a:lnSpc>
              <a:spcBef>
                <a:spcPts val="0"/>
              </a:spcBef>
              <a:spcAft>
                <a:spcPts val="0"/>
              </a:spcAft>
              <a:buClrTx/>
              <a:buSzTx/>
              <a:buFontTx/>
              <a:buNone/>
              <a:tabLst>
                <a:tab pos="1890395" algn="l"/>
              </a:tabLst>
              <a:defRPr/>
            </a:pPr>
            <a:r>
              <a:rPr kumimoji="0" lang="en-US" altLang="zh-CN" sz="2400" b="1" i="0" u="none" strike="noStrike" kern="100" cap="none" spc="0" normalizeH="0" baseline="0" noProof="0" dirty="0">
                <a:ln>
                  <a:noFill/>
                </a:ln>
                <a:solidFill>
                  <a:schemeClr val="accent6">
                    <a:lumMod val="75000"/>
                  </a:schemeClr>
                </a:solidFill>
                <a:effectLst/>
                <a:uLnTx/>
                <a:uFillTx/>
                <a:latin typeface="微软雅黑" panose="020B0503020204020204" charset="-122"/>
                <a:ea typeface="微软雅黑" panose="020B0503020204020204" charset="-122"/>
                <a:cs typeface="微软雅黑" panose="020B0503020204020204" charset="-122"/>
              </a:rPr>
              <a:t>7</a:t>
            </a:r>
            <a:r>
              <a:rPr kumimoji="0" lang="zh-CN" altLang="en-US" sz="2400" b="1" i="0" u="none" strike="noStrike" kern="100" cap="none" spc="0" normalizeH="0" baseline="0" noProof="0" dirty="0">
                <a:ln>
                  <a:noFill/>
                </a:ln>
                <a:solidFill>
                  <a:schemeClr val="accent6">
                    <a:lumMod val="75000"/>
                  </a:schemeClr>
                </a:solidFill>
                <a:effectLst/>
                <a:uLnTx/>
                <a:uFillTx/>
                <a:latin typeface="微软雅黑" panose="020B0503020204020204" charset="-122"/>
                <a:ea typeface="微软雅黑" panose="020B0503020204020204" charset="-122"/>
                <a:cs typeface="微软雅黑" panose="020B0503020204020204" charset="-122"/>
              </a:rPr>
              <a:t>　混淆人民代表大会的职权、人大代表的权利</a:t>
            </a:r>
            <a:endParaRPr kumimoji="0" lang="zh-CN" altLang="zh-CN" sz="2400" b="1" i="0" u="none" strike="noStrike" kern="100" cap="none" spc="0" normalizeH="0" baseline="0" noProof="0" dirty="0">
              <a:ln>
                <a:noFill/>
              </a:ln>
              <a:solidFill>
                <a:schemeClr val="accent6">
                  <a:lumMod val="75000"/>
                </a:schemeClr>
              </a:solidFill>
              <a:effectLst/>
              <a:uLnTx/>
              <a:uFillTx/>
              <a:latin typeface="微软雅黑" panose="020B0503020204020204" charset="-122"/>
              <a:ea typeface="微软雅黑" panose="020B0503020204020204" charset="-122"/>
              <a:cs typeface="微软雅黑" panose="020B0503020204020204" charset="-122"/>
            </a:endParaRPr>
          </a:p>
        </p:txBody>
      </p:sp>
      <p:sp>
        <p:nvSpPr>
          <p:cNvPr id="3" name="矩形 2"/>
          <p:cNvSpPr/>
          <p:nvPr/>
        </p:nvSpPr>
        <p:spPr>
          <a:xfrm>
            <a:off x="361950" y="1871663"/>
            <a:ext cx="8302625" cy="2748280"/>
          </a:xfrm>
          <a:prstGeom prst="rect">
            <a:avLst/>
          </a:prstGeom>
          <a:noFill/>
          <a:ln w="9525">
            <a:noFill/>
          </a:ln>
        </p:spPr>
        <p:txBody>
          <a:bodyPr wrap="square" anchor="t">
            <a:spAutoFit/>
          </a:bodyPr>
          <a:lstStyle/>
          <a:p>
            <a:pPr algn="just" defTabSz="0">
              <a:lnSpc>
                <a:spcPct val="90000"/>
              </a:lnSpc>
              <a:tabLst>
                <a:tab pos="2430780" algn="l"/>
              </a:tabLst>
            </a:pPr>
            <a:r>
              <a:rPr lang="zh-CN" altLang="en-US" sz="2400" b="1">
                <a:solidFill>
                  <a:srgbClr val="FF0000"/>
                </a:solidFill>
                <a:latin typeface="微软雅黑" panose="020B0503020204020204" charset="-122"/>
                <a:ea typeface="微软雅黑" panose="020B0503020204020204" charset="-122"/>
              </a:rPr>
              <a:t>例：</a:t>
            </a:r>
            <a:r>
              <a:rPr altLang="zh-CN" sz="2400" b="1">
                <a:latin typeface="微软雅黑" panose="020B0503020204020204" charset="-122"/>
                <a:ea typeface="微软雅黑" panose="020B0503020204020204" charset="-122"/>
              </a:rPr>
              <a:t>（2019·浙江11月选考）在《大气污染防治法》执法检查中，全国人大常委会召开人大代表座谈会听取意见，督促政府有关部门就人民群众密切关注的环境问题处理情况作出报告并就存在的问题作出答复。在这次执法检查中（    ）</a:t>
            </a:r>
          </a:p>
          <a:p>
            <a:pPr algn="just" defTabSz="0">
              <a:lnSpc>
                <a:spcPct val="90000"/>
              </a:lnSpc>
              <a:tabLst>
                <a:tab pos="2430780" algn="l"/>
              </a:tabLst>
            </a:pPr>
            <a:r>
              <a:rPr altLang="zh-CN" sz="2400" b="1">
                <a:latin typeface="微软雅黑" panose="020B0503020204020204" charset="-122"/>
                <a:ea typeface="微软雅黑" panose="020B0503020204020204" charset="-122"/>
              </a:rPr>
              <a:t>A．人大代表接受了人民监督</a:t>
            </a:r>
          </a:p>
          <a:p>
            <a:pPr algn="just" defTabSz="0">
              <a:lnSpc>
                <a:spcPct val="90000"/>
              </a:lnSpc>
              <a:tabLst>
                <a:tab pos="2430780" algn="l"/>
              </a:tabLst>
            </a:pPr>
            <a:r>
              <a:rPr altLang="zh-CN" sz="2400" b="1">
                <a:latin typeface="微软雅黑" panose="020B0503020204020204" charset="-122"/>
                <a:ea typeface="微软雅黑" panose="020B0503020204020204" charset="-122"/>
              </a:rPr>
              <a:t>B．人大代表行使了质询权</a:t>
            </a:r>
          </a:p>
          <a:p>
            <a:pPr algn="just" defTabSz="0">
              <a:lnSpc>
                <a:spcPct val="90000"/>
              </a:lnSpc>
              <a:tabLst>
                <a:tab pos="2430780" algn="l"/>
              </a:tabLst>
            </a:pPr>
            <a:r>
              <a:rPr altLang="zh-CN" sz="2400" b="1">
                <a:latin typeface="微软雅黑" panose="020B0503020204020204" charset="-122"/>
                <a:ea typeface="微软雅黑" panose="020B0503020204020204" charset="-122"/>
              </a:rPr>
              <a:t>C．全国人大常委会行使了监督权</a:t>
            </a:r>
          </a:p>
          <a:p>
            <a:pPr algn="just" defTabSz="0">
              <a:lnSpc>
                <a:spcPct val="90000"/>
              </a:lnSpc>
              <a:tabLst>
                <a:tab pos="2430780" algn="l"/>
              </a:tabLst>
            </a:pPr>
            <a:r>
              <a:rPr altLang="zh-CN" sz="2400" b="1">
                <a:latin typeface="微软雅黑" panose="020B0503020204020204" charset="-122"/>
                <a:ea typeface="微软雅黑" panose="020B0503020204020204" charset="-122"/>
              </a:rPr>
              <a:t>D．全国人大常委会行使了执法权</a:t>
            </a:r>
          </a:p>
        </p:txBody>
      </p:sp>
      <p:sp>
        <p:nvSpPr>
          <p:cNvPr id="10" name="矩形 9"/>
          <p:cNvSpPr/>
          <p:nvPr/>
        </p:nvSpPr>
        <p:spPr>
          <a:xfrm>
            <a:off x="577850" y="828675"/>
            <a:ext cx="7988300" cy="890588"/>
          </a:xfrm>
          <a:prstGeom prst="rect">
            <a:avLst/>
          </a:prstGeom>
          <a:noFill/>
          <a:ln w="9525">
            <a:noFill/>
          </a:ln>
        </p:spPr>
        <p:txBody>
          <a:bodyPr wrap="square" anchor="t">
            <a:spAutoFit/>
          </a:bodyPr>
          <a:lstStyle/>
          <a:p>
            <a:pPr algn="just" defTabSz="0">
              <a:lnSpc>
                <a:spcPct val="130000"/>
              </a:lnSpc>
              <a:tabLst>
                <a:tab pos="1889125" algn="l"/>
              </a:tabLst>
            </a:pPr>
            <a:r>
              <a:rPr lang="zh-CN" altLang="zh-CN" sz="2000" b="1" dirty="0">
                <a:solidFill>
                  <a:srgbClr val="0000FF"/>
                </a:solidFill>
                <a:latin typeface="微软雅黑" panose="020B0503020204020204" charset="-122"/>
                <a:ea typeface="微软雅黑" panose="020B0503020204020204" charset="-122"/>
              </a:rPr>
              <a:t>提醒</a:t>
            </a:r>
            <a:r>
              <a:rPr lang="zh-CN" altLang="zh-CN" sz="2000" b="1" dirty="0">
                <a:solidFill>
                  <a:schemeClr val="hlink"/>
                </a:solidFill>
                <a:latin typeface="微软雅黑" panose="020B0503020204020204" charset="-122"/>
                <a:ea typeface="微软雅黑" panose="020B0503020204020204" charset="-122"/>
              </a:rPr>
              <a:t>　</a:t>
            </a:r>
            <a:r>
              <a:rPr lang="zh-CN" altLang="zh-CN" sz="2000" b="1" dirty="0">
                <a:solidFill>
                  <a:srgbClr val="C00000"/>
                </a:solidFill>
                <a:latin typeface="微软雅黑" panose="020B0503020204020204" charset="-122"/>
                <a:ea typeface="微软雅黑" panose="020B0503020204020204" charset="-122"/>
              </a:rPr>
              <a:t>人大代表的权利</a:t>
            </a:r>
            <a:r>
              <a:rPr lang="en-US" altLang="zh-CN" sz="2000" b="1">
                <a:solidFill>
                  <a:srgbClr val="C00000"/>
                </a:solidFill>
                <a:latin typeface="微软雅黑" panose="020B0503020204020204" charset="-122"/>
                <a:ea typeface="微软雅黑" panose="020B0503020204020204" charset="-122"/>
              </a:rPr>
              <a:t>(</a:t>
            </a:r>
            <a:r>
              <a:rPr lang="zh-CN" altLang="zh-CN" sz="2000" b="1" dirty="0">
                <a:solidFill>
                  <a:srgbClr val="C00000"/>
                </a:solidFill>
                <a:latin typeface="微软雅黑" panose="020B0503020204020204" charset="-122"/>
                <a:ea typeface="微软雅黑" panose="020B0503020204020204" charset="-122"/>
              </a:rPr>
              <a:t>审议权、表决权、提案权、质询权</a:t>
            </a:r>
            <a:r>
              <a:rPr lang="en-US" altLang="zh-CN" sz="2000" b="1">
                <a:solidFill>
                  <a:srgbClr val="C00000"/>
                </a:solidFill>
                <a:latin typeface="微软雅黑" panose="020B0503020204020204" charset="-122"/>
                <a:ea typeface="微软雅黑" panose="020B0503020204020204" charset="-122"/>
              </a:rPr>
              <a:t>)≠</a:t>
            </a:r>
            <a:r>
              <a:rPr lang="zh-CN" altLang="zh-CN" sz="2000" b="1" dirty="0">
                <a:solidFill>
                  <a:srgbClr val="C00000"/>
                </a:solidFill>
                <a:latin typeface="微软雅黑" panose="020B0503020204020204" charset="-122"/>
                <a:ea typeface="微软雅黑" panose="020B0503020204020204" charset="-122"/>
              </a:rPr>
              <a:t>人民代表大会的权力</a:t>
            </a:r>
            <a:r>
              <a:rPr lang="en-US" altLang="zh-CN" sz="2000" b="1">
                <a:solidFill>
                  <a:srgbClr val="C00000"/>
                </a:solidFill>
                <a:latin typeface="微软雅黑" panose="020B0503020204020204" charset="-122"/>
                <a:ea typeface="微软雅黑" panose="020B0503020204020204" charset="-122"/>
              </a:rPr>
              <a:t>(</a:t>
            </a:r>
            <a:r>
              <a:rPr lang="zh-CN" altLang="zh-CN" sz="2000" b="1" dirty="0">
                <a:solidFill>
                  <a:srgbClr val="C00000"/>
                </a:solidFill>
                <a:latin typeface="微软雅黑" panose="020B0503020204020204" charset="-122"/>
                <a:ea typeface="微软雅黑" panose="020B0503020204020204" charset="-122"/>
              </a:rPr>
              <a:t>立法权、决定权、任免权、监督权</a:t>
            </a:r>
            <a:r>
              <a:rPr lang="en-US" altLang="zh-CN" sz="2000" b="1">
                <a:solidFill>
                  <a:srgbClr val="C00000"/>
                </a:solidFill>
                <a:latin typeface="微软雅黑" panose="020B0503020204020204" charset="-122"/>
                <a:ea typeface="微软雅黑" panose="020B0503020204020204" charset="-122"/>
              </a:rPr>
              <a:t>)</a:t>
            </a:r>
            <a:endParaRPr lang="en-US" altLang="zh-CN" sz="2000" b="1" dirty="0">
              <a:solidFill>
                <a:srgbClr val="C00000"/>
              </a:solidFill>
              <a:latin typeface="微软雅黑" panose="020B0503020204020204" charset="-122"/>
              <a:ea typeface="微软雅黑" panose="020B0503020204020204" charset="-122"/>
            </a:endParaRPr>
          </a:p>
        </p:txBody>
      </p:sp>
      <p:sp>
        <p:nvSpPr>
          <p:cNvPr id="4" name="矩形 3"/>
          <p:cNvSpPr/>
          <p:nvPr/>
        </p:nvSpPr>
        <p:spPr>
          <a:xfrm>
            <a:off x="577850" y="4467225"/>
            <a:ext cx="7842250" cy="1938020"/>
          </a:xfrm>
          <a:prstGeom prst="rect">
            <a:avLst/>
          </a:prstGeom>
          <a:noFill/>
          <a:ln w="9525">
            <a:noFill/>
          </a:ln>
        </p:spPr>
        <p:txBody>
          <a:bodyPr wrap="square" anchor="t">
            <a:spAutoFit/>
          </a:bodyPr>
          <a:lstStyle/>
          <a:p>
            <a:pPr>
              <a:lnSpc>
                <a:spcPct val="120000"/>
              </a:lnSpc>
            </a:pPr>
            <a:r>
              <a:rPr altLang="zh-CN" sz="2000" b="1">
                <a:solidFill>
                  <a:srgbClr val="FF0066"/>
                </a:solidFill>
              </a:rPr>
              <a:t>【解析】全国人大常委会督促政府有关部门就人民群众密切关注的环境问题处理情况作出报告并就存在的问题作出答复，这表明在这次执法检查中全国人大常委会行使了监督权，故C符合题意；AB在题干中并未涉及，排除；D错误，题干中全国人大常委会行使了立法权，没有执法权。故本题答案为C。</a:t>
            </a:r>
          </a:p>
        </p:txBody>
      </p:sp>
      <p:sp>
        <p:nvSpPr>
          <p:cNvPr id="2" name="文本框 1"/>
          <p:cNvSpPr txBox="1"/>
          <p:nvPr/>
        </p:nvSpPr>
        <p:spPr>
          <a:xfrm>
            <a:off x="6883400" y="3184525"/>
            <a:ext cx="558800" cy="903288"/>
          </a:xfrm>
          <a:prstGeom prst="rect">
            <a:avLst/>
          </a:prstGeom>
          <a:noFill/>
          <a:ln w="9525">
            <a:noFill/>
          </a:ln>
        </p:spPr>
        <p:txBody>
          <a:bodyPr wrap="none" anchor="t">
            <a:spAutoFit/>
          </a:bodyPr>
          <a:lstStyle/>
          <a:p>
            <a:pPr>
              <a:lnSpc>
                <a:spcPct val="120000"/>
              </a:lnSpc>
            </a:pPr>
            <a:r>
              <a:rPr lang="en-US" altLang="zh-CN" sz="4400" b="1">
                <a:solidFill>
                  <a:srgbClr val="FF0066"/>
                </a:solidFill>
                <a:latin typeface="微软雅黑" panose="020B0503020204020204" charset="-122"/>
                <a:ea typeface="微软雅黑" panose="020B0503020204020204" charset="-122"/>
              </a:rPr>
              <a:t>C</a:t>
            </a:r>
            <a:endParaRPr lang="zh-CN" altLang="en-US" sz="4400">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0" end="0"/>
                                            </p:txEl>
                                          </p:spTgt>
                                        </p:tgtEl>
                                        <p:attrNameLst>
                                          <p:attrName>style.visibility</p:attrName>
                                        </p:attrNameLst>
                                      </p:cBhvr>
                                      <p:to>
                                        <p:strVal val="visible"/>
                                      </p:to>
                                    </p:set>
                                    <p:animEffect transition="in" filter="blinds(horizontal)">
                                      <p:cBhvr>
                                        <p:cTn id="17" dur="500"/>
                                        <p:tgtEl>
                                          <p:spTgt spid="2">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0" grpId="0"/>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317500" y="195263"/>
            <a:ext cx="7092950" cy="674688"/>
          </a:xfrm>
          <a:prstGeom prst="rect">
            <a:avLst/>
          </a:prstGeom>
        </p:spPr>
        <p:txBody>
          <a:bodyPr wrap="square" lIns="121864" tIns="60931" rIns="121864" bIns="60931">
            <a:spAutoFit/>
          </a:bodyPr>
          <a:lstStyle/>
          <a:p>
            <a:pPr marL="0" marR="0" lvl="0" indent="-1751330" algn="just" defTabSz="1218565" rtl="0" eaLnBrk="1" fontAlgn="auto" latinLnBrk="0" hangingPunct="1">
              <a:lnSpc>
                <a:spcPct val="150000"/>
              </a:lnSpc>
              <a:spcBef>
                <a:spcPts val="0"/>
              </a:spcBef>
              <a:spcAft>
                <a:spcPts val="0"/>
              </a:spcAft>
              <a:buClrTx/>
              <a:buSzTx/>
              <a:buFontTx/>
              <a:buNone/>
              <a:tabLst>
                <a:tab pos="1890395" algn="l"/>
              </a:tabLst>
              <a:defRPr/>
            </a:pPr>
            <a:r>
              <a:rPr kumimoji="0" lang="en-US" altLang="zh-CN" sz="2400" b="1" i="0" u="none" strike="noStrike" kern="100" cap="none" spc="0" normalizeH="0" baseline="0" noProof="0" dirty="0">
                <a:ln>
                  <a:noFill/>
                </a:ln>
                <a:solidFill>
                  <a:schemeClr val="accent6">
                    <a:lumMod val="75000"/>
                  </a:schemeClr>
                </a:solidFill>
                <a:effectLst/>
                <a:uLnTx/>
                <a:uFillTx/>
                <a:latin typeface="微软雅黑" panose="020B0503020204020204" charset="-122"/>
                <a:ea typeface="微软雅黑" panose="020B0503020204020204" charset="-122"/>
                <a:cs typeface="微软雅黑" panose="020B0503020204020204" charset="-122"/>
              </a:rPr>
              <a:t>8</a:t>
            </a:r>
            <a:r>
              <a:rPr kumimoji="0" lang="zh-CN" altLang="en-US" sz="2400" b="1" i="0" u="none" strike="noStrike" kern="100" cap="none" spc="0" normalizeH="0" baseline="0" noProof="0" dirty="0">
                <a:ln>
                  <a:noFill/>
                </a:ln>
                <a:solidFill>
                  <a:schemeClr val="accent6">
                    <a:lumMod val="75000"/>
                  </a:schemeClr>
                </a:solidFill>
                <a:effectLst/>
                <a:uLnTx/>
                <a:uFillTx/>
                <a:latin typeface="微软雅黑" panose="020B0503020204020204" charset="-122"/>
                <a:ea typeface="微软雅黑" panose="020B0503020204020204" charset="-122"/>
                <a:cs typeface="微软雅黑" panose="020B0503020204020204" charset="-122"/>
              </a:rPr>
              <a:t>　国务院享有立法权，可以对所有法律进行修改。</a:t>
            </a:r>
            <a:endParaRPr kumimoji="0" lang="zh-CN" altLang="zh-CN" sz="2400" b="1" i="0" u="none" strike="noStrike" kern="100" cap="none" spc="0" normalizeH="0" baseline="0" noProof="0" dirty="0">
              <a:ln>
                <a:noFill/>
              </a:ln>
              <a:solidFill>
                <a:schemeClr val="accent6">
                  <a:lumMod val="75000"/>
                </a:schemeClr>
              </a:solidFill>
              <a:effectLst/>
              <a:uLnTx/>
              <a:uFillTx/>
              <a:latin typeface="微软雅黑" panose="020B0503020204020204" charset="-122"/>
              <a:ea typeface="微软雅黑" panose="020B0503020204020204" charset="-122"/>
              <a:cs typeface="微软雅黑" panose="020B0503020204020204" charset="-122"/>
            </a:endParaRPr>
          </a:p>
        </p:txBody>
      </p:sp>
      <p:sp>
        <p:nvSpPr>
          <p:cNvPr id="8" name="矩形 7"/>
          <p:cNvSpPr/>
          <p:nvPr/>
        </p:nvSpPr>
        <p:spPr>
          <a:xfrm>
            <a:off x="593725" y="869950"/>
            <a:ext cx="7956550" cy="706438"/>
          </a:xfrm>
          <a:prstGeom prst="rect">
            <a:avLst/>
          </a:prstGeom>
          <a:noFill/>
          <a:ln w="9525">
            <a:noFill/>
          </a:ln>
        </p:spPr>
        <p:txBody>
          <a:bodyPr wrap="square" anchor="t">
            <a:spAutoFit/>
          </a:bodyPr>
          <a:lstStyle/>
          <a:p>
            <a:pPr algn="just" defTabSz="0">
              <a:tabLst>
                <a:tab pos="1889125" algn="l"/>
              </a:tabLst>
            </a:pPr>
            <a:r>
              <a:rPr lang="zh-CN" altLang="zh-CN" sz="2000" b="1" dirty="0">
                <a:solidFill>
                  <a:srgbClr val="0000FF"/>
                </a:solidFill>
                <a:latin typeface="微软雅黑" panose="020B0503020204020204" charset="-122"/>
                <a:ea typeface="微软雅黑" panose="020B0503020204020204" charset="-122"/>
              </a:rPr>
              <a:t>提醒　</a:t>
            </a:r>
            <a:r>
              <a:rPr lang="zh-CN" altLang="zh-CN" sz="2000" b="1" dirty="0">
                <a:solidFill>
                  <a:srgbClr val="C00000"/>
                </a:solidFill>
                <a:latin typeface="微软雅黑" panose="020B0503020204020204" charset="-122"/>
                <a:ea typeface="微软雅黑" panose="020B0503020204020204" charset="-122"/>
              </a:rPr>
              <a:t>在我国，立法权属于人大及其常委会，其他机关没有立法权，国务院没有立法权，也不能对所有的法律进行修改。</a:t>
            </a:r>
          </a:p>
        </p:txBody>
      </p:sp>
      <p:sp>
        <p:nvSpPr>
          <p:cNvPr id="3" name="矩形 2"/>
          <p:cNvSpPr/>
          <p:nvPr/>
        </p:nvSpPr>
        <p:spPr>
          <a:xfrm>
            <a:off x="447675" y="1682750"/>
            <a:ext cx="8380413" cy="2676525"/>
          </a:xfrm>
          <a:prstGeom prst="rect">
            <a:avLst/>
          </a:prstGeom>
          <a:noFill/>
          <a:ln w="9525">
            <a:noFill/>
          </a:ln>
        </p:spPr>
        <p:txBody>
          <a:bodyPr wrap="square" anchor="t">
            <a:spAutoFit/>
          </a:bodyPr>
          <a:lstStyle/>
          <a:p>
            <a:pPr algn="just" defTabSz="914400">
              <a:tabLst>
                <a:tab pos="2430780" algn="l"/>
              </a:tabLst>
            </a:pPr>
            <a:r>
              <a:rPr lang="zh-CN" altLang="zh-CN" sz="2400" b="1" dirty="0">
                <a:solidFill>
                  <a:srgbClr val="FF0000"/>
                </a:solidFill>
                <a:latin typeface="微软雅黑" panose="020B0503020204020204" charset="-122"/>
                <a:ea typeface="微软雅黑" panose="020B0503020204020204" charset="-122"/>
              </a:rPr>
              <a:t>例：</a:t>
            </a:r>
            <a:r>
              <a:rPr lang="zh-CN" altLang="zh-CN" sz="2400" b="1" dirty="0">
                <a:latin typeface="微软雅黑" panose="020B0503020204020204" charset="-122"/>
                <a:ea typeface="微软雅黑" panose="020B0503020204020204" charset="-122"/>
              </a:rPr>
              <a:t>目前，我国的立法重点由制定新法转到修订旧法、抓紧配套方面。国务院计划完成</a:t>
            </a:r>
            <a:r>
              <a:rPr lang="en-US" altLang="zh-CN" sz="2400" b="1">
                <a:latin typeface="微软雅黑" panose="020B0503020204020204" charset="-122"/>
                <a:ea typeface="微软雅黑" panose="020B0503020204020204" charset="-122"/>
              </a:rPr>
              <a:t>“</a:t>
            </a:r>
            <a:r>
              <a:rPr lang="zh-CN" altLang="zh-CN" sz="2400" b="1" dirty="0">
                <a:latin typeface="微软雅黑" panose="020B0503020204020204" charset="-122"/>
                <a:ea typeface="微软雅黑" panose="020B0503020204020204" charset="-122"/>
              </a:rPr>
              <a:t>商标法修订草案</a:t>
            </a:r>
            <a:r>
              <a:rPr lang="en-US" altLang="zh-CN" sz="2400" b="1">
                <a:latin typeface="微软雅黑" panose="020B0503020204020204" charset="-122"/>
                <a:ea typeface="微软雅黑" panose="020B0503020204020204" charset="-122"/>
              </a:rPr>
              <a:t>”</a:t>
            </a:r>
            <a:r>
              <a:rPr lang="zh-CN" altLang="zh-CN" sz="2400" b="1" dirty="0">
                <a:latin typeface="微软雅黑" panose="020B0503020204020204" charset="-122"/>
                <a:ea typeface="微软雅黑" panose="020B0503020204020204" charset="-122"/>
              </a:rPr>
              <a:t>等</a:t>
            </a:r>
            <a:r>
              <a:rPr lang="en-US" altLang="zh-CN" sz="2400" b="1">
                <a:latin typeface="微软雅黑" panose="020B0503020204020204" charset="-122"/>
                <a:ea typeface="微软雅黑" panose="020B0503020204020204" charset="-122"/>
              </a:rPr>
              <a:t>33</a:t>
            </a:r>
            <a:r>
              <a:rPr lang="zh-CN" altLang="zh-CN" sz="2400" b="1" dirty="0">
                <a:latin typeface="微软雅黑" panose="020B0503020204020204" charset="-122"/>
                <a:ea typeface="微软雅黑" panose="020B0503020204020204" charset="-122"/>
              </a:rPr>
              <a:t>项法律的起草、修订，并提请全国人大及其常委会审议。这表明</a:t>
            </a:r>
            <a:r>
              <a:rPr lang="en-US" altLang="zh-CN" sz="2400" b="1">
                <a:latin typeface="微软雅黑" panose="020B0503020204020204" charset="-122"/>
                <a:ea typeface="微软雅黑" panose="020B0503020204020204" charset="-122"/>
              </a:rPr>
              <a:t>(</a:t>
            </a:r>
            <a:r>
              <a:rPr lang="zh-CN" altLang="zh-CN" sz="2400" b="1" dirty="0">
                <a:latin typeface="微软雅黑" panose="020B0503020204020204" charset="-122"/>
                <a:ea typeface="微软雅黑" panose="020B0503020204020204" charset="-122"/>
              </a:rPr>
              <a:t>　）</a:t>
            </a:r>
          </a:p>
          <a:p>
            <a:pPr algn="just" defTabSz="914400">
              <a:tabLst>
                <a:tab pos="2430780" algn="l"/>
              </a:tabLst>
            </a:pPr>
            <a:r>
              <a:rPr lang="en-US" altLang="zh-CN" sz="2400" b="1">
                <a:solidFill>
                  <a:srgbClr val="0000FF"/>
                </a:solidFill>
                <a:latin typeface="微软雅黑" panose="020B0503020204020204" charset="-122"/>
                <a:ea typeface="微软雅黑" panose="020B0503020204020204" charset="-122"/>
              </a:rPr>
              <a:t>A.</a:t>
            </a:r>
            <a:r>
              <a:rPr lang="zh-CN" altLang="zh-CN" sz="2400" b="1" dirty="0">
                <a:solidFill>
                  <a:srgbClr val="0000FF"/>
                </a:solidFill>
                <a:latin typeface="微软雅黑" panose="020B0503020204020204" charset="-122"/>
                <a:ea typeface="微软雅黑" panose="020B0503020204020204" charset="-122"/>
              </a:rPr>
              <a:t>国务院行使构建法律体系职能</a:t>
            </a:r>
            <a:r>
              <a:rPr lang="zh-CN" altLang="en-US" sz="2400" b="1" dirty="0">
                <a:solidFill>
                  <a:srgbClr val="0000FF"/>
                </a:solidFill>
                <a:latin typeface="微软雅黑" panose="020B0503020204020204" charset="-122"/>
                <a:ea typeface="微软雅黑" panose="020B0503020204020204" charset="-122"/>
              </a:rPr>
              <a:t> </a:t>
            </a:r>
          </a:p>
          <a:p>
            <a:pPr algn="just" defTabSz="914400">
              <a:tabLst>
                <a:tab pos="2430780" algn="l"/>
              </a:tabLst>
            </a:pPr>
            <a:r>
              <a:rPr lang="en-US" altLang="zh-CN" sz="2400" b="1" dirty="0">
                <a:solidFill>
                  <a:srgbClr val="0000FF"/>
                </a:solidFill>
                <a:latin typeface="微软雅黑" panose="020B0503020204020204" charset="-122"/>
                <a:ea typeface="微软雅黑" panose="020B0503020204020204" charset="-122"/>
              </a:rPr>
              <a:t>B</a:t>
            </a:r>
            <a:r>
              <a:rPr lang="en-US" altLang="zh-CN" sz="2400" b="1">
                <a:solidFill>
                  <a:srgbClr val="0000FF"/>
                </a:solidFill>
                <a:latin typeface="微软雅黑" panose="020B0503020204020204" charset="-122"/>
                <a:ea typeface="微软雅黑" panose="020B0503020204020204" charset="-122"/>
              </a:rPr>
              <a:t>.</a:t>
            </a:r>
            <a:r>
              <a:rPr lang="zh-CN" altLang="zh-CN" sz="2400" b="1" dirty="0">
                <a:solidFill>
                  <a:srgbClr val="0000FF"/>
                </a:solidFill>
                <a:latin typeface="微软雅黑" panose="020B0503020204020204" charset="-122"/>
                <a:ea typeface="微软雅黑" panose="020B0503020204020204" charset="-122"/>
              </a:rPr>
              <a:t>全国人大可以委托国务院行使立法权</a:t>
            </a:r>
          </a:p>
          <a:p>
            <a:pPr algn="just" defTabSz="914400">
              <a:tabLst>
                <a:tab pos="2430780" algn="l"/>
              </a:tabLst>
            </a:pPr>
            <a:r>
              <a:rPr lang="en-US" altLang="zh-CN" sz="2400" b="1">
                <a:solidFill>
                  <a:srgbClr val="0000FF"/>
                </a:solidFill>
                <a:latin typeface="微软雅黑" panose="020B0503020204020204" charset="-122"/>
                <a:ea typeface="微软雅黑" panose="020B0503020204020204" charset="-122"/>
              </a:rPr>
              <a:t>C.</a:t>
            </a:r>
            <a:r>
              <a:rPr lang="zh-CN" altLang="zh-CN" sz="2400" b="1" dirty="0">
                <a:solidFill>
                  <a:srgbClr val="0000FF"/>
                </a:solidFill>
                <a:latin typeface="微软雅黑" panose="020B0503020204020204" charset="-122"/>
                <a:ea typeface="微软雅黑" panose="020B0503020204020204" charset="-122"/>
              </a:rPr>
              <a:t>国务院可以对所有法律进行修改</a:t>
            </a:r>
            <a:r>
              <a:rPr lang="zh-CN" altLang="en-US" sz="2400" b="1" dirty="0">
                <a:solidFill>
                  <a:srgbClr val="0000FF"/>
                </a:solidFill>
                <a:latin typeface="微软雅黑" panose="020B0503020204020204" charset="-122"/>
                <a:ea typeface="微软雅黑" panose="020B0503020204020204" charset="-122"/>
              </a:rPr>
              <a:t> </a:t>
            </a:r>
          </a:p>
          <a:p>
            <a:pPr algn="just" defTabSz="914400">
              <a:tabLst>
                <a:tab pos="2430780" algn="l"/>
              </a:tabLst>
            </a:pPr>
            <a:r>
              <a:rPr lang="en-US" altLang="zh-CN" sz="2400" b="1" dirty="0">
                <a:solidFill>
                  <a:srgbClr val="0000FF"/>
                </a:solidFill>
                <a:latin typeface="微软雅黑" panose="020B0503020204020204" charset="-122"/>
                <a:ea typeface="微软雅黑" panose="020B0503020204020204" charset="-122"/>
              </a:rPr>
              <a:t>D</a:t>
            </a:r>
            <a:r>
              <a:rPr lang="en-US" altLang="zh-CN" sz="2400" b="1">
                <a:solidFill>
                  <a:srgbClr val="0000FF"/>
                </a:solidFill>
                <a:latin typeface="微软雅黑" panose="020B0503020204020204" charset="-122"/>
                <a:ea typeface="微软雅黑" panose="020B0503020204020204" charset="-122"/>
              </a:rPr>
              <a:t>.</a:t>
            </a:r>
            <a:r>
              <a:rPr lang="zh-CN" altLang="zh-CN" sz="2400" b="1" dirty="0">
                <a:solidFill>
                  <a:srgbClr val="0000FF"/>
                </a:solidFill>
                <a:latin typeface="微软雅黑" panose="020B0503020204020204" charset="-122"/>
                <a:ea typeface="微软雅黑" panose="020B0503020204020204" charset="-122"/>
              </a:rPr>
              <a:t>立法权由全国人大及其常委会行使</a:t>
            </a:r>
          </a:p>
        </p:txBody>
      </p:sp>
      <p:sp>
        <p:nvSpPr>
          <p:cNvPr id="2" name="矩形 2"/>
          <p:cNvSpPr/>
          <p:nvPr/>
        </p:nvSpPr>
        <p:spPr>
          <a:xfrm>
            <a:off x="419100" y="4532313"/>
            <a:ext cx="8305800" cy="1630362"/>
          </a:xfrm>
          <a:prstGeom prst="rect">
            <a:avLst/>
          </a:prstGeom>
          <a:noFill/>
          <a:ln w="9525">
            <a:noFill/>
          </a:ln>
        </p:spPr>
        <p:txBody>
          <a:bodyPr wrap="square" anchor="t">
            <a:spAutoFit/>
          </a:bodyPr>
          <a:lstStyle/>
          <a:p>
            <a:pPr algn="just" defTabSz="914400">
              <a:tabLst>
                <a:tab pos="2430780" algn="l"/>
              </a:tabLst>
            </a:pPr>
            <a:r>
              <a:rPr lang="zh-CN" altLang="zh-CN" sz="2000" b="1" dirty="0">
                <a:solidFill>
                  <a:srgbClr val="0000FF"/>
                </a:solidFill>
                <a:latin typeface="Times New Roman" panose="02020603050405020304" pitchFamily="18" charset="0"/>
                <a:ea typeface="黑体" panose="02010609060101010101" pitchFamily="49" charset="-122"/>
              </a:rPr>
              <a:t>解析</a:t>
            </a:r>
            <a:r>
              <a:rPr lang="zh-CN" altLang="zh-CN" sz="2000" b="1" dirty="0">
                <a:solidFill>
                  <a:srgbClr val="FF0066"/>
                </a:solidFill>
                <a:latin typeface="Times New Roman" panose="02020603050405020304" pitchFamily="18" charset="0"/>
                <a:ea typeface="黑体" panose="02010609060101010101" pitchFamily="49" charset="-122"/>
              </a:rPr>
              <a:t>　</a:t>
            </a:r>
            <a:r>
              <a:rPr lang="zh-CN" altLang="zh-CN" sz="2000" b="1" dirty="0">
                <a:solidFill>
                  <a:srgbClr val="FF0066"/>
                </a:solidFill>
                <a:latin typeface="Times New Roman" panose="02020603050405020304" pitchFamily="18" charset="0"/>
                <a:ea typeface="华文细黑" panose="02010600040101010101" pitchFamily="2" charset="-122"/>
              </a:rPr>
              <a:t>国务院起草和修订的法律最终要由全国人大及其常委会审议体现了全国人大及其常委会行使立法权，</a:t>
            </a:r>
            <a:r>
              <a:rPr lang="en-US" altLang="zh-CN" sz="2000" b="1">
                <a:solidFill>
                  <a:srgbClr val="FF0066"/>
                </a:solidFill>
                <a:latin typeface="Times New Roman" panose="02020603050405020304" pitchFamily="18" charset="0"/>
                <a:ea typeface="华文细黑" panose="02010600040101010101" pitchFamily="2" charset="-122"/>
              </a:rPr>
              <a:t>D</a:t>
            </a:r>
            <a:r>
              <a:rPr lang="zh-CN" altLang="zh-CN" sz="2000" b="1" dirty="0">
                <a:solidFill>
                  <a:srgbClr val="FF0066"/>
                </a:solidFill>
                <a:latin typeface="Times New Roman" panose="02020603050405020304" pitchFamily="18" charset="0"/>
                <a:ea typeface="华文细黑" panose="02010600040101010101" pitchFamily="2" charset="-122"/>
              </a:rPr>
              <a:t>项正确。</a:t>
            </a:r>
            <a:r>
              <a:rPr lang="en-US" altLang="zh-CN" sz="2000" b="1">
                <a:solidFill>
                  <a:srgbClr val="FF0066"/>
                </a:solidFill>
                <a:latin typeface="Times New Roman" panose="02020603050405020304" pitchFamily="18" charset="0"/>
                <a:ea typeface="华文细黑" panose="02010600040101010101" pitchFamily="2" charset="-122"/>
              </a:rPr>
              <a:t>A</a:t>
            </a:r>
            <a:r>
              <a:rPr lang="zh-CN" altLang="zh-CN" sz="2000" b="1" dirty="0">
                <a:solidFill>
                  <a:srgbClr val="FF0066"/>
                </a:solidFill>
                <a:latin typeface="Times New Roman" panose="02020603050405020304" pitchFamily="18" charset="0"/>
                <a:ea typeface="华文细黑" panose="02010600040101010101" pitchFamily="2" charset="-122"/>
              </a:rPr>
              <a:t>项错误，全国人大及其常委会行使立法权，构建法律体系是全国人大及其常委会的职能；</a:t>
            </a:r>
            <a:r>
              <a:rPr lang="en-US" altLang="zh-CN" sz="2000" b="1">
                <a:solidFill>
                  <a:srgbClr val="FF0066"/>
                </a:solidFill>
                <a:latin typeface="Times New Roman" panose="02020603050405020304" pitchFamily="18" charset="0"/>
                <a:ea typeface="华文细黑" panose="02010600040101010101" pitchFamily="2" charset="-122"/>
              </a:rPr>
              <a:t>B</a:t>
            </a:r>
            <a:r>
              <a:rPr lang="zh-CN" altLang="zh-CN" sz="2000" b="1" dirty="0">
                <a:solidFill>
                  <a:srgbClr val="FF0066"/>
                </a:solidFill>
                <a:latin typeface="Times New Roman" panose="02020603050405020304" pitchFamily="18" charset="0"/>
                <a:ea typeface="华文细黑" panose="02010600040101010101" pitchFamily="2" charset="-122"/>
              </a:rPr>
              <a:t>项错误，国务院没有立法权；</a:t>
            </a:r>
            <a:r>
              <a:rPr lang="en-US" altLang="zh-CN" sz="2000" b="1">
                <a:solidFill>
                  <a:srgbClr val="FF0066"/>
                </a:solidFill>
                <a:latin typeface="Times New Roman" panose="02020603050405020304" pitchFamily="18" charset="0"/>
                <a:ea typeface="华文细黑" panose="02010600040101010101" pitchFamily="2" charset="-122"/>
              </a:rPr>
              <a:t>C</a:t>
            </a:r>
            <a:r>
              <a:rPr lang="zh-CN" altLang="zh-CN" sz="2000" b="1" dirty="0">
                <a:solidFill>
                  <a:srgbClr val="FF0066"/>
                </a:solidFill>
                <a:latin typeface="Times New Roman" panose="02020603050405020304" pitchFamily="18" charset="0"/>
                <a:ea typeface="华文细黑" panose="02010600040101010101" pitchFamily="2" charset="-122"/>
              </a:rPr>
              <a:t>项说法错误，国务院不可能对所有法律进行修改。答案　</a:t>
            </a:r>
            <a:r>
              <a:rPr lang="en-US" altLang="zh-CN" sz="2000" b="1">
                <a:solidFill>
                  <a:srgbClr val="FF0066"/>
                </a:solidFill>
                <a:latin typeface="Times New Roman" panose="02020603050405020304" pitchFamily="18" charset="0"/>
                <a:ea typeface="华文细黑" panose="02010600040101010101" pitchFamily="2" charset="-122"/>
              </a:rPr>
              <a:t>D</a:t>
            </a:r>
            <a:endParaRPr lang="zh-CN" altLang="zh-CN" sz="2000" b="1" dirty="0">
              <a:solidFill>
                <a:srgbClr val="FF0066"/>
              </a:solidFill>
              <a:latin typeface="Times New Roman" panose="02020603050405020304" pitchFamily="18" charset="0"/>
              <a:ea typeface="华文细黑" panose="02010600040101010101" pitchFamily="2" charset="-122"/>
            </a:endParaRPr>
          </a:p>
        </p:txBody>
      </p:sp>
      <p:sp>
        <p:nvSpPr>
          <p:cNvPr id="4" name="文本框 3"/>
          <p:cNvSpPr txBox="1"/>
          <p:nvPr/>
        </p:nvSpPr>
        <p:spPr>
          <a:xfrm>
            <a:off x="6578600" y="3168650"/>
            <a:ext cx="725488" cy="920750"/>
          </a:xfrm>
          <a:prstGeom prst="rect">
            <a:avLst/>
          </a:prstGeom>
          <a:noFill/>
          <a:ln w="9525">
            <a:noFill/>
          </a:ln>
        </p:spPr>
        <p:txBody>
          <a:bodyPr wrap="none" anchor="t">
            <a:spAutoFit/>
          </a:bodyPr>
          <a:lstStyle/>
          <a:p>
            <a:pPr algn="just" defTabSz="914400">
              <a:tabLst>
                <a:tab pos="2430780" algn="l"/>
              </a:tabLst>
            </a:pPr>
            <a:r>
              <a:rPr lang="en-US" altLang="zh-CN" sz="5400" b="1">
                <a:solidFill>
                  <a:srgbClr val="FF0066"/>
                </a:solidFill>
                <a:latin typeface="微软雅黑" panose="020B0503020204020204" charset="-122"/>
                <a:ea typeface="微软雅黑" panose="020B0503020204020204" charset="-122"/>
              </a:rPr>
              <a:t>D</a:t>
            </a:r>
            <a:endParaRPr lang="zh-CN" altLang="en-US" sz="5400">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blinds(horizontal)">
                                      <p:cBhvr>
                                        <p:cTn id="17" dur="5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linds(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3" grpId="0"/>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矩形 14"/>
          <p:cNvSpPr/>
          <p:nvPr/>
        </p:nvSpPr>
        <p:spPr>
          <a:xfrm>
            <a:off x="401638" y="153988"/>
            <a:ext cx="2095500" cy="738187"/>
          </a:xfrm>
          <a:prstGeom prst="rect">
            <a:avLst/>
          </a:prstGeom>
          <a:noFill/>
          <a:ln w="9525">
            <a:noFill/>
          </a:ln>
        </p:spPr>
        <p:txBody>
          <a:bodyPr wrap="square" anchor="t">
            <a:spAutoFit/>
          </a:bodyPr>
          <a:lstStyle/>
          <a:p>
            <a:pPr defTabSz="0">
              <a:lnSpc>
                <a:spcPct val="150000"/>
              </a:lnSpc>
              <a:tabLst>
                <a:tab pos="1889125" algn="l"/>
              </a:tabLst>
            </a:pPr>
            <a:r>
              <a:rPr lang="zh-CN" altLang="en-US" sz="2800" b="1" dirty="0">
                <a:solidFill>
                  <a:srgbClr val="0000FF"/>
                </a:solidFill>
                <a:latin typeface="微软雅黑" panose="020B0503020204020204" charset="-122"/>
                <a:ea typeface="微软雅黑" panose="020B0503020204020204" charset="-122"/>
              </a:rPr>
              <a:t>思维建模</a:t>
            </a:r>
            <a:r>
              <a:rPr lang="en-US" altLang="zh-CN" sz="2800" b="1" dirty="0">
                <a:solidFill>
                  <a:srgbClr val="0000FF"/>
                </a:solidFill>
                <a:latin typeface="微软雅黑" panose="020B0503020204020204" charset="-122"/>
                <a:ea typeface="微软雅黑" panose="020B0503020204020204" charset="-122"/>
              </a:rPr>
              <a:t>;</a:t>
            </a:r>
          </a:p>
        </p:txBody>
      </p:sp>
      <p:sp>
        <p:nvSpPr>
          <p:cNvPr id="40962" name="矩形 18"/>
          <p:cNvSpPr/>
          <p:nvPr/>
        </p:nvSpPr>
        <p:spPr>
          <a:xfrm>
            <a:off x="2497138" y="153988"/>
            <a:ext cx="4405312" cy="736600"/>
          </a:xfrm>
          <a:prstGeom prst="rect">
            <a:avLst/>
          </a:prstGeom>
          <a:solidFill>
            <a:schemeClr val="accent1"/>
          </a:solidFill>
          <a:ln w="9525">
            <a:noFill/>
          </a:ln>
        </p:spPr>
        <p:txBody>
          <a:bodyPr wrap="square" lIns="91398" tIns="45698" rIns="91398" bIns="45698" anchor="t">
            <a:spAutoFit/>
          </a:bodyPr>
          <a:lstStyle/>
          <a:p>
            <a:pPr algn="ctr" defTabSz="0">
              <a:lnSpc>
                <a:spcPct val="150000"/>
              </a:lnSpc>
              <a:tabLst>
                <a:tab pos="1889125" algn="l"/>
              </a:tabLst>
            </a:pPr>
            <a:r>
              <a:rPr lang="zh-CN" altLang="en-US" sz="2800" b="1" dirty="0">
                <a:solidFill>
                  <a:srgbClr val="C00000"/>
                </a:solidFill>
                <a:latin typeface="微软雅黑" panose="020B0503020204020204" charset="-122"/>
                <a:ea typeface="微软雅黑" panose="020B0503020204020204" charset="-122"/>
              </a:rPr>
              <a:t>人大做某事的原因和措施</a:t>
            </a:r>
          </a:p>
        </p:txBody>
      </p:sp>
      <p:sp>
        <p:nvSpPr>
          <p:cNvPr id="3" name="矩形 2"/>
          <p:cNvSpPr/>
          <p:nvPr/>
        </p:nvSpPr>
        <p:spPr>
          <a:xfrm>
            <a:off x="674688" y="1058863"/>
            <a:ext cx="7180262" cy="830262"/>
          </a:xfrm>
          <a:prstGeom prst="rect">
            <a:avLst/>
          </a:prstGeom>
          <a:noFill/>
          <a:ln w="9525">
            <a:noFill/>
          </a:ln>
        </p:spPr>
        <p:txBody>
          <a:bodyPr anchor="t">
            <a:spAutoFit/>
          </a:bodyPr>
          <a:lstStyle/>
          <a:p>
            <a:pPr algn="just" defTabSz="0">
              <a:tabLst>
                <a:tab pos="2430780" algn="l"/>
              </a:tabLst>
            </a:pPr>
            <a:r>
              <a:rPr lang="zh-CN" altLang="zh-CN" sz="2400" b="1" dirty="0">
                <a:latin typeface="微软雅黑" panose="020B0503020204020204" charset="-122"/>
                <a:ea typeface="微软雅黑" panose="020B0503020204020204" charset="-122"/>
              </a:rPr>
              <a:t>常用答题语言：</a:t>
            </a:r>
          </a:p>
          <a:p>
            <a:pPr algn="just" defTabSz="0">
              <a:tabLst>
                <a:tab pos="2430780" algn="l"/>
              </a:tabLst>
            </a:pPr>
            <a:r>
              <a:rPr lang="en-US" altLang="zh-CN" sz="2400" b="1">
                <a:latin typeface="微软雅黑" panose="020B0503020204020204" charset="-122"/>
                <a:ea typeface="微软雅黑" panose="020B0503020204020204" charset="-122"/>
              </a:rPr>
              <a:t>(1)</a:t>
            </a:r>
            <a:r>
              <a:rPr lang="zh-CN" altLang="zh-CN" sz="2400" b="1" dirty="0">
                <a:latin typeface="微软雅黑" panose="020B0503020204020204" charset="-122"/>
                <a:ea typeface="微软雅黑" panose="020B0503020204020204" charset="-122"/>
              </a:rPr>
              <a:t>人大</a:t>
            </a:r>
            <a:r>
              <a:rPr lang="zh-CN" altLang="zh-CN" sz="2400" b="1" dirty="0">
                <a:solidFill>
                  <a:srgbClr val="FF0000"/>
                </a:solidFill>
                <a:latin typeface="微软雅黑" panose="020B0503020204020204" charset="-122"/>
                <a:ea typeface="微软雅黑" panose="020B0503020204020204" charset="-122"/>
              </a:rPr>
              <a:t>为什么</a:t>
            </a:r>
            <a:r>
              <a:rPr lang="zh-CN" altLang="zh-CN" sz="2400" b="1" dirty="0">
                <a:latin typeface="微软雅黑" panose="020B0503020204020204" charset="-122"/>
                <a:ea typeface="微软雅黑" panose="020B0503020204020204" charset="-122"/>
              </a:rPr>
              <a:t>要这样做？</a:t>
            </a:r>
          </a:p>
        </p:txBody>
      </p:sp>
      <p:sp>
        <p:nvSpPr>
          <p:cNvPr id="57350" name="文本框 1"/>
          <p:cNvSpPr txBox="1"/>
          <p:nvPr/>
        </p:nvSpPr>
        <p:spPr>
          <a:xfrm>
            <a:off x="850900" y="4548188"/>
            <a:ext cx="7737475" cy="1938337"/>
          </a:xfrm>
          <a:prstGeom prst="rect">
            <a:avLst/>
          </a:prstGeom>
          <a:noFill/>
          <a:ln w="9525">
            <a:noFill/>
          </a:ln>
        </p:spPr>
        <p:txBody>
          <a:bodyPr wrap="square" anchor="t">
            <a:spAutoFit/>
          </a:bodyPr>
          <a:lstStyle/>
          <a:p>
            <a:pPr algn="just" defTabSz="0">
              <a:tabLst>
                <a:tab pos="2430780" algn="l"/>
              </a:tabLst>
            </a:pPr>
            <a:r>
              <a:rPr lang="en-US" altLang="zh-CN" sz="2400" b="1">
                <a:solidFill>
                  <a:srgbClr val="7030A0"/>
                </a:solidFill>
                <a:latin typeface="微软雅黑" panose="020B0503020204020204" charset="-122"/>
                <a:ea typeface="微软雅黑" panose="020B0503020204020204" charset="-122"/>
              </a:rPr>
              <a:t>①</a:t>
            </a:r>
            <a:r>
              <a:rPr lang="zh-CN" altLang="en-US" sz="2400" b="1">
                <a:solidFill>
                  <a:srgbClr val="7030A0"/>
                </a:solidFill>
                <a:latin typeface="微软雅黑" panose="020B0503020204020204" charset="-122"/>
                <a:ea typeface="微软雅黑" panose="020B0503020204020204" charset="-122"/>
              </a:rPr>
              <a:t>依法</a:t>
            </a:r>
            <a:r>
              <a:rPr lang="zh-CN" altLang="zh-CN" sz="2400" b="1" dirty="0">
                <a:solidFill>
                  <a:srgbClr val="7030A0"/>
                </a:solidFill>
                <a:latin typeface="微软雅黑" panose="020B0503020204020204" charset="-122"/>
                <a:ea typeface="微软雅黑" panose="020B0503020204020204" charset="-122"/>
              </a:rPr>
              <a:t>行使职权。</a:t>
            </a:r>
            <a:r>
              <a:rPr lang="zh-CN" altLang="en-US" sz="2400" b="1" dirty="0">
                <a:solidFill>
                  <a:srgbClr val="FF0000"/>
                </a:solidFill>
                <a:latin typeface="微软雅黑" panose="020B0503020204020204" charset="-122"/>
                <a:ea typeface="微软雅黑" panose="020B0503020204020204" charset="-122"/>
              </a:rPr>
              <a:t>（立法权，决定权，任免权，监督权）</a:t>
            </a:r>
          </a:p>
          <a:p>
            <a:pPr algn="just" defTabSz="0">
              <a:tabLst>
                <a:tab pos="2430780" algn="l"/>
              </a:tabLst>
            </a:pPr>
            <a:r>
              <a:rPr lang="en-US" altLang="zh-CN" sz="2400" b="1">
                <a:solidFill>
                  <a:srgbClr val="7030A0"/>
                </a:solidFill>
                <a:latin typeface="微软雅黑" panose="020B0503020204020204" charset="-122"/>
                <a:ea typeface="微软雅黑" panose="020B0503020204020204" charset="-122"/>
              </a:rPr>
              <a:t>②</a:t>
            </a:r>
            <a:r>
              <a:rPr lang="zh-CN" altLang="en-US" sz="2400" b="1">
                <a:solidFill>
                  <a:srgbClr val="7030A0"/>
                </a:solidFill>
                <a:latin typeface="微软雅黑" panose="020B0503020204020204" charset="-122"/>
                <a:ea typeface="微软雅黑" panose="020B0503020204020204" charset="-122"/>
              </a:rPr>
              <a:t>坚持民主集中制原则</a:t>
            </a:r>
            <a:r>
              <a:rPr lang="zh-CN" altLang="zh-CN" sz="2400" b="1" dirty="0">
                <a:solidFill>
                  <a:srgbClr val="7030A0"/>
                </a:solidFill>
                <a:latin typeface="微软雅黑" panose="020B0503020204020204" charset="-122"/>
                <a:ea typeface="微软雅黑" panose="020B0503020204020204" charset="-122"/>
              </a:rPr>
              <a:t>。</a:t>
            </a:r>
            <a:r>
              <a:rPr lang="zh-CN" altLang="en-US" sz="2400" b="1" dirty="0">
                <a:solidFill>
                  <a:srgbClr val="FF0000"/>
                </a:solidFill>
                <a:latin typeface="微软雅黑" panose="020B0503020204020204" charset="-122"/>
                <a:ea typeface="微软雅黑" panose="020B0503020204020204" charset="-122"/>
              </a:rPr>
              <a:t>（可围绕概念、三个表现分析）</a:t>
            </a:r>
            <a:endParaRPr lang="zh-CN" altLang="zh-CN" sz="2400" b="1" dirty="0">
              <a:solidFill>
                <a:srgbClr val="FF0000"/>
              </a:solidFill>
              <a:latin typeface="微软雅黑" panose="020B0503020204020204" charset="-122"/>
              <a:ea typeface="微软雅黑" panose="020B0503020204020204" charset="-122"/>
            </a:endParaRPr>
          </a:p>
          <a:p>
            <a:pPr defTabSz="0">
              <a:tabLst>
                <a:tab pos="2430780" algn="l"/>
              </a:tabLst>
            </a:pPr>
            <a:r>
              <a:rPr lang="en-US" altLang="zh-CN" sz="2400" b="1">
                <a:solidFill>
                  <a:srgbClr val="7030A0"/>
                </a:solidFill>
                <a:latin typeface="微软雅黑" panose="020B0503020204020204" charset="-122"/>
                <a:ea typeface="微软雅黑" panose="020B0503020204020204" charset="-122"/>
              </a:rPr>
              <a:t>③</a:t>
            </a:r>
            <a:r>
              <a:rPr lang="zh-CN" altLang="en-US" sz="2400" b="1">
                <a:solidFill>
                  <a:srgbClr val="7030A0"/>
                </a:solidFill>
                <a:latin typeface="微软雅黑" panose="020B0503020204020204" charset="-122"/>
                <a:ea typeface="微软雅黑" panose="020B0503020204020204" charset="-122"/>
              </a:rPr>
              <a:t>坚持党的领导</a:t>
            </a:r>
            <a:r>
              <a:rPr lang="zh-CN" altLang="zh-CN" sz="2400" b="1" dirty="0">
                <a:solidFill>
                  <a:srgbClr val="7030A0"/>
                </a:solidFill>
                <a:latin typeface="微软雅黑" panose="020B0503020204020204" charset="-122"/>
                <a:ea typeface="微软雅黑" panose="020B0503020204020204" charset="-122"/>
              </a:rPr>
              <a:t>。</a:t>
            </a:r>
          </a:p>
          <a:p>
            <a:pPr defTabSz="0">
              <a:tabLst>
                <a:tab pos="2430780" algn="l"/>
              </a:tabLst>
            </a:pPr>
            <a:r>
              <a:rPr lang="en-US" altLang="zh-CN" sz="2400" b="1">
                <a:solidFill>
                  <a:srgbClr val="7030A0"/>
                </a:solidFill>
                <a:latin typeface="微软雅黑" panose="020B0503020204020204" charset="-122"/>
                <a:ea typeface="微软雅黑" panose="020B0503020204020204" charset="-122"/>
                <a:sym typeface="黑体" panose="02010609060101010101" pitchFamily="49" charset="-122"/>
              </a:rPr>
              <a:t>④</a:t>
            </a:r>
            <a:r>
              <a:rPr lang="zh-CN" altLang="en-US" sz="2400" b="1">
                <a:solidFill>
                  <a:srgbClr val="7030A0"/>
                </a:solidFill>
                <a:latin typeface="微软雅黑" panose="020B0503020204020204" charset="-122"/>
                <a:ea typeface="微软雅黑" panose="020B0503020204020204" charset="-122"/>
                <a:sym typeface="黑体" panose="02010609060101010101" pitchFamily="49" charset="-122"/>
              </a:rPr>
              <a:t>坚持科学民主决策（立法），</a:t>
            </a:r>
            <a:r>
              <a:rPr lang="zh-CN" altLang="en-US" sz="2400" b="1" dirty="0">
                <a:solidFill>
                  <a:srgbClr val="7030A0"/>
                </a:solidFill>
                <a:latin typeface="微软雅黑" panose="020B0503020204020204" charset="-122"/>
                <a:ea typeface="微软雅黑" panose="020B0503020204020204" charset="-122"/>
              </a:rPr>
              <a:t>征求民意，</a:t>
            </a:r>
            <a:r>
              <a:rPr lang="zh-CN" altLang="en-US" sz="2400" b="1">
                <a:solidFill>
                  <a:srgbClr val="7030A0"/>
                </a:solidFill>
                <a:latin typeface="微软雅黑" panose="020B0503020204020204" charset="-122"/>
                <a:ea typeface="微软雅黑" panose="020B0503020204020204" charset="-122"/>
                <a:sym typeface="黑体" panose="02010609060101010101" pitchFamily="49" charset="-122"/>
              </a:rPr>
              <a:t>主动接受人民监督。</a:t>
            </a:r>
          </a:p>
        </p:txBody>
      </p:sp>
      <p:sp>
        <p:nvSpPr>
          <p:cNvPr id="2" name="文本框 1"/>
          <p:cNvSpPr txBox="1"/>
          <p:nvPr/>
        </p:nvSpPr>
        <p:spPr>
          <a:xfrm>
            <a:off x="692150" y="1889125"/>
            <a:ext cx="7896225" cy="1938338"/>
          </a:xfrm>
          <a:prstGeom prst="rect">
            <a:avLst/>
          </a:prstGeom>
          <a:noFill/>
          <a:ln w="9525">
            <a:noFill/>
          </a:ln>
        </p:spPr>
        <p:txBody>
          <a:bodyPr wrap="square" anchor="t">
            <a:spAutoFit/>
          </a:bodyPr>
          <a:lstStyle/>
          <a:p>
            <a:pPr defTabSz="0">
              <a:tabLst>
                <a:tab pos="2430780" algn="l"/>
              </a:tabLst>
            </a:pPr>
            <a:r>
              <a:rPr lang="en-US" altLang="zh-CN" sz="2400" b="1">
                <a:solidFill>
                  <a:srgbClr val="0000FF"/>
                </a:solidFill>
                <a:latin typeface="微软雅黑" panose="020B0503020204020204" charset="-122"/>
                <a:ea typeface="微软雅黑" panose="020B0503020204020204" charset="-122"/>
              </a:rPr>
              <a:t>①</a:t>
            </a:r>
            <a:r>
              <a:rPr lang="zh-CN" altLang="en-US" sz="2400" b="1">
                <a:solidFill>
                  <a:srgbClr val="0000FF"/>
                </a:solidFill>
                <a:latin typeface="微软雅黑" panose="020B0503020204020204" charset="-122"/>
                <a:ea typeface="微软雅黑" panose="020B0503020204020204" charset="-122"/>
              </a:rPr>
              <a:t>由</a:t>
            </a:r>
            <a:r>
              <a:rPr lang="zh-CN" altLang="zh-CN" sz="2400" b="1">
                <a:solidFill>
                  <a:srgbClr val="0000FF"/>
                </a:solidFill>
                <a:latin typeface="微软雅黑" panose="020B0503020204020204" charset="-122"/>
                <a:ea typeface="微软雅黑" panose="020B0503020204020204" charset="-122"/>
              </a:rPr>
              <a:t>我国的国家性质决定</a:t>
            </a:r>
            <a:r>
              <a:rPr lang="zh-CN" altLang="zh-CN" sz="2400" b="1" dirty="0">
                <a:solidFill>
                  <a:srgbClr val="0000FF"/>
                </a:solidFill>
                <a:latin typeface="微软雅黑" panose="020B0503020204020204" charset="-122"/>
                <a:ea typeface="微软雅黑" panose="020B0503020204020204" charset="-122"/>
              </a:rPr>
              <a:t>。</a:t>
            </a:r>
          </a:p>
          <a:p>
            <a:pPr defTabSz="0">
              <a:tabLst>
                <a:tab pos="2430780" algn="l"/>
              </a:tabLst>
            </a:pPr>
            <a:r>
              <a:rPr lang="en-US" altLang="zh-CN" sz="2400" b="1">
                <a:solidFill>
                  <a:srgbClr val="0000FF"/>
                </a:solidFill>
                <a:latin typeface="微软雅黑" panose="020B0503020204020204" charset="-122"/>
                <a:ea typeface="微软雅黑" panose="020B0503020204020204" charset="-122"/>
              </a:rPr>
              <a:t>②</a:t>
            </a:r>
            <a:r>
              <a:rPr lang="zh-CN" altLang="en-US" sz="2400" b="1">
                <a:solidFill>
                  <a:srgbClr val="0000FF"/>
                </a:solidFill>
                <a:latin typeface="微软雅黑" panose="020B0503020204020204" charset="-122"/>
                <a:ea typeface="微软雅黑" panose="020B0503020204020204" charset="-122"/>
              </a:rPr>
              <a:t>由人大的性质、地位决定</a:t>
            </a:r>
            <a:r>
              <a:rPr lang="zh-CN" altLang="zh-CN" sz="2400" b="1" dirty="0">
                <a:solidFill>
                  <a:srgbClr val="0000FF"/>
                </a:solidFill>
                <a:latin typeface="微软雅黑" panose="020B0503020204020204" charset="-122"/>
                <a:ea typeface="微软雅黑" panose="020B0503020204020204" charset="-122"/>
              </a:rPr>
              <a:t>。</a:t>
            </a:r>
          </a:p>
          <a:p>
            <a:pPr defTabSz="0">
              <a:tabLst>
                <a:tab pos="2430780" algn="l"/>
              </a:tabLst>
            </a:pPr>
            <a:r>
              <a:rPr lang="en-US" altLang="zh-CN" sz="2400" b="1">
                <a:solidFill>
                  <a:srgbClr val="0000FF"/>
                </a:solidFill>
                <a:latin typeface="微软雅黑" panose="020B0503020204020204" charset="-122"/>
                <a:ea typeface="微软雅黑" panose="020B0503020204020204" charset="-122"/>
              </a:rPr>
              <a:t>③</a:t>
            </a:r>
            <a:r>
              <a:rPr lang="zh-CN" altLang="en-US" sz="2400" b="1">
                <a:solidFill>
                  <a:srgbClr val="0000FF"/>
                </a:solidFill>
                <a:latin typeface="微软雅黑" panose="020B0503020204020204" charset="-122"/>
                <a:ea typeface="微软雅黑" panose="020B0503020204020204" charset="-122"/>
              </a:rPr>
              <a:t>人大的职权。</a:t>
            </a:r>
          </a:p>
          <a:p>
            <a:pPr defTabSz="0">
              <a:tabLst>
                <a:tab pos="2430780" algn="l"/>
              </a:tabLst>
            </a:pPr>
            <a:r>
              <a:rPr lang="en-US" altLang="zh-CN" sz="2400" b="1">
                <a:solidFill>
                  <a:srgbClr val="0000FF"/>
                </a:solidFill>
                <a:latin typeface="微软雅黑" panose="020B0503020204020204" charset="-122"/>
                <a:ea typeface="微软雅黑" panose="020B0503020204020204" charset="-122"/>
              </a:rPr>
              <a:t>④</a:t>
            </a:r>
            <a:r>
              <a:rPr lang="zh-CN" altLang="en-US" sz="2400" b="1">
                <a:solidFill>
                  <a:srgbClr val="0000FF"/>
                </a:solidFill>
                <a:latin typeface="微软雅黑" panose="020B0503020204020204" charset="-122"/>
                <a:ea typeface="微软雅黑" panose="020B0503020204020204" charset="-122"/>
              </a:rPr>
              <a:t>人大</a:t>
            </a:r>
            <a:r>
              <a:rPr lang="zh-CN" altLang="zh-CN" sz="2400" b="1" dirty="0">
                <a:solidFill>
                  <a:srgbClr val="0000FF"/>
                </a:solidFill>
                <a:latin typeface="微软雅黑" panose="020B0503020204020204" charset="-122"/>
                <a:ea typeface="微软雅黑" panose="020B0503020204020204" charset="-122"/>
              </a:rPr>
              <a:t>与其他机关的关系</a:t>
            </a:r>
            <a:r>
              <a:rPr lang="en-US" altLang="zh-CN" sz="2400" b="1">
                <a:solidFill>
                  <a:srgbClr val="C00000"/>
                </a:solidFill>
                <a:latin typeface="微软雅黑" panose="020B0503020204020204" charset="-122"/>
                <a:ea typeface="微软雅黑" panose="020B0503020204020204" charset="-122"/>
              </a:rPr>
              <a:t>(</a:t>
            </a:r>
            <a:r>
              <a:rPr lang="zh-CN" altLang="zh-CN" sz="2400" b="1" dirty="0">
                <a:solidFill>
                  <a:srgbClr val="C00000"/>
                </a:solidFill>
                <a:latin typeface="微软雅黑" panose="020B0503020204020204" charset="-122"/>
                <a:ea typeface="微软雅黑" panose="020B0503020204020204" charset="-122"/>
              </a:rPr>
              <a:t>产生、负责、监督</a:t>
            </a:r>
            <a:r>
              <a:rPr lang="en-US" altLang="zh-CN" sz="2400" b="1">
                <a:solidFill>
                  <a:srgbClr val="C00000"/>
                </a:solidFill>
                <a:latin typeface="微软雅黑" panose="020B0503020204020204" charset="-122"/>
                <a:ea typeface="微软雅黑" panose="020B0503020204020204" charset="-122"/>
              </a:rPr>
              <a:t>)</a:t>
            </a:r>
            <a:r>
              <a:rPr lang="zh-CN" altLang="zh-CN" sz="2400" b="1" dirty="0">
                <a:solidFill>
                  <a:srgbClr val="C00000"/>
                </a:solidFill>
                <a:latin typeface="微软雅黑" panose="020B0503020204020204" charset="-122"/>
                <a:ea typeface="微软雅黑" panose="020B0503020204020204" charset="-122"/>
              </a:rPr>
              <a:t>。</a:t>
            </a:r>
          </a:p>
          <a:p>
            <a:pPr defTabSz="0">
              <a:tabLst>
                <a:tab pos="2430780" algn="l"/>
              </a:tabLst>
            </a:pPr>
            <a:r>
              <a:rPr lang="zh-CN" altLang="en-US" sz="2400" b="1" dirty="0">
                <a:solidFill>
                  <a:srgbClr val="0000FF"/>
                </a:solidFill>
                <a:latin typeface="微软雅黑" panose="020B0503020204020204" charset="-122"/>
                <a:ea typeface="微软雅黑" panose="020B0503020204020204" charset="-122"/>
              </a:rPr>
              <a:t>⑤体现我国人民代表大会制度的组织和活动原则。</a:t>
            </a:r>
          </a:p>
        </p:txBody>
      </p:sp>
      <p:sp>
        <p:nvSpPr>
          <p:cNvPr id="4" name="文本框 3"/>
          <p:cNvSpPr txBox="1"/>
          <p:nvPr/>
        </p:nvSpPr>
        <p:spPr>
          <a:xfrm>
            <a:off x="850900" y="3957638"/>
            <a:ext cx="3046413" cy="460375"/>
          </a:xfrm>
          <a:prstGeom prst="rect">
            <a:avLst/>
          </a:prstGeom>
          <a:noFill/>
          <a:ln w="9525">
            <a:noFill/>
          </a:ln>
        </p:spPr>
        <p:txBody>
          <a:bodyPr wrap="none" anchor="t">
            <a:spAutoFit/>
          </a:bodyPr>
          <a:lstStyle/>
          <a:p>
            <a:r>
              <a:rPr lang="en-US" altLang="zh-CN" sz="2400" b="1">
                <a:latin typeface="微软雅黑" panose="020B0503020204020204" charset="-122"/>
                <a:ea typeface="微软雅黑" panose="020B0503020204020204" charset="-122"/>
              </a:rPr>
              <a:t>(2)</a:t>
            </a:r>
            <a:r>
              <a:rPr lang="zh-CN" altLang="zh-CN" sz="2400" b="1" dirty="0">
                <a:latin typeface="微软雅黑" panose="020B0503020204020204" charset="-122"/>
                <a:ea typeface="微软雅黑" panose="020B0503020204020204" charset="-122"/>
              </a:rPr>
              <a:t>人大应该</a:t>
            </a:r>
            <a:r>
              <a:rPr lang="zh-CN" altLang="zh-CN" sz="2400" b="1" dirty="0">
                <a:solidFill>
                  <a:srgbClr val="FF0000"/>
                </a:solidFill>
                <a:latin typeface="微软雅黑" panose="020B0503020204020204" charset="-122"/>
                <a:ea typeface="微软雅黑" panose="020B0503020204020204" charset="-122"/>
              </a:rPr>
              <a:t>怎样做</a:t>
            </a:r>
            <a:r>
              <a:rPr lang="zh-CN" altLang="zh-CN" sz="2400" b="1" dirty="0">
                <a:latin typeface="微软雅黑" panose="020B0503020204020204" charset="-122"/>
                <a:ea typeface="微软雅黑" panose="020B0503020204020204" charset="-122"/>
              </a:rPr>
              <a:t>？</a:t>
            </a:r>
            <a:endParaRPr lang="zh-CN" altLang="zh-CN" sz="2400" b="1" dirty="0">
              <a:solidFill>
                <a:srgbClr val="FF0000"/>
              </a:solidFill>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7350"/>
                                        </p:tgtEl>
                                        <p:attrNameLst>
                                          <p:attrName>style.visibility</p:attrName>
                                        </p:attrNameLst>
                                      </p:cBhvr>
                                      <p:to>
                                        <p:strVal val="visible"/>
                                      </p:to>
                                    </p:set>
                                    <p:animEffect transition="in" filter="blinds(horizontal)">
                                      <p:cBhvr>
                                        <p:cTn id="22" dur="500"/>
                                        <p:tgtEl>
                                          <p:spTgt spid="573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7350" grpId="0"/>
      <p:bldP spid="2" grpId="0"/>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矩形 14"/>
          <p:cNvSpPr/>
          <p:nvPr/>
        </p:nvSpPr>
        <p:spPr>
          <a:xfrm>
            <a:off x="652463" y="261938"/>
            <a:ext cx="5284787" cy="736600"/>
          </a:xfrm>
          <a:prstGeom prst="rect">
            <a:avLst/>
          </a:prstGeom>
          <a:noFill/>
          <a:ln w="9525">
            <a:noFill/>
          </a:ln>
        </p:spPr>
        <p:txBody>
          <a:bodyPr anchor="t">
            <a:spAutoFit/>
          </a:bodyPr>
          <a:lstStyle/>
          <a:p>
            <a:pPr defTabSz="0">
              <a:lnSpc>
                <a:spcPct val="150000"/>
              </a:lnSpc>
              <a:tabLst>
                <a:tab pos="1889125" algn="l"/>
              </a:tabLst>
            </a:pPr>
            <a:r>
              <a:rPr lang="zh-CN" altLang="en-US" sz="2800" b="1" dirty="0">
                <a:solidFill>
                  <a:srgbClr val="0000FF"/>
                </a:solidFill>
                <a:latin typeface="微软雅黑" panose="020B0503020204020204" charset="-122"/>
                <a:ea typeface="微软雅黑" panose="020B0503020204020204" charset="-122"/>
              </a:rPr>
              <a:t>思维建模系列</a:t>
            </a:r>
            <a:endParaRPr lang="en-US" altLang="zh-CN" sz="2800" b="1">
              <a:solidFill>
                <a:srgbClr val="0000FF"/>
              </a:solidFill>
              <a:latin typeface="微软雅黑" panose="020B0503020204020204" charset="-122"/>
              <a:ea typeface="微软雅黑" panose="020B0503020204020204" charset="-122"/>
            </a:endParaRPr>
          </a:p>
        </p:txBody>
      </p:sp>
      <p:cxnSp>
        <p:nvCxnSpPr>
          <p:cNvPr id="16" name="直接连接符 15"/>
          <p:cNvCxnSpPr/>
          <p:nvPr/>
        </p:nvCxnSpPr>
        <p:spPr>
          <a:xfrm>
            <a:off x="773113" y="998538"/>
            <a:ext cx="6310313" cy="1905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41987" name="矩形 18"/>
          <p:cNvSpPr/>
          <p:nvPr/>
        </p:nvSpPr>
        <p:spPr>
          <a:xfrm>
            <a:off x="3006725" y="355600"/>
            <a:ext cx="4179888" cy="642938"/>
          </a:xfrm>
          <a:prstGeom prst="rect">
            <a:avLst/>
          </a:prstGeom>
          <a:solidFill>
            <a:schemeClr val="accent1"/>
          </a:solidFill>
          <a:ln w="9525">
            <a:noFill/>
          </a:ln>
        </p:spPr>
        <p:txBody>
          <a:bodyPr wrap="square" lIns="91398" tIns="45698" rIns="91398" bIns="45698" anchor="t">
            <a:spAutoFit/>
          </a:bodyPr>
          <a:lstStyle/>
          <a:p>
            <a:pPr algn="ctr" defTabSz="0">
              <a:lnSpc>
                <a:spcPct val="150000"/>
              </a:lnSpc>
              <a:tabLst>
                <a:tab pos="1889125" algn="l"/>
              </a:tabLst>
            </a:pPr>
            <a:r>
              <a:rPr lang="zh-CN" altLang="en-US" sz="2400" b="1" dirty="0">
                <a:solidFill>
                  <a:srgbClr val="FF0000"/>
                </a:solidFill>
                <a:latin typeface="微软雅黑" panose="020B0503020204020204" charset="-122"/>
                <a:ea typeface="微软雅黑" panose="020B0503020204020204" charset="-122"/>
              </a:rPr>
              <a:t>人大代表做某事的原因和措施</a:t>
            </a:r>
          </a:p>
        </p:txBody>
      </p:sp>
      <p:sp>
        <p:nvSpPr>
          <p:cNvPr id="48134" name="矩形 2"/>
          <p:cNvSpPr/>
          <p:nvPr/>
        </p:nvSpPr>
        <p:spPr>
          <a:xfrm>
            <a:off x="574675" y="2051050"/>
            <a:ext cx="8305800" cy="1938338"/>
          </a:xfrm>
          <a:prstGeom prst="rect">
            <a:avLst/>
          </a:prstGeom>
          <a:noFill/>
          <a:ln w="9525">
            <a:noFill/>
          </a:ln>
        </p:spPr>
        <p:txBody>
          <a:bodyPr wrap="square" anchor="t">
            <a:spAutoFit/>
          </a:bodyPr>
          <a:lstStyle/>
          <a:p>
            <a:pPr defTabSz="0">
              <a:tabLst>
                <a:tab pos="2430780" algn="l"/>
              </a:tabLst>
            </a:pPr>
            <a:r>
              <a:rPr lang="en-US" altLang="zh-CN" sz="2400" b="1">
                <a:solidFill>
                  <a:srgbClr val="0000FF"/>
                </a:solidFill>
                <a:latin typeface="黑体" panose="02010609060101010101" pitchFamily="49" charset="-122"/>
                <a:ea typeface="黑体" panose="02010609060101010101" pitchFamily="49" charset="-122"/>
              </a:rPr>
              <a:t>①</a:t>
            </a:r>
            <a:r>
              <a:rPr lang="zh-CN" altLang="zh-CN" sz="2400" b="1" dirty="0">
                <a:solidFill>
                  <a:srgbClr val="0000FF"/>
                </a:solidFill>
                <a:latin typeface="黑体" panose="02010609060101010101" pitchFamily="49" charset="-122"/>
                <a:ea typeface="黑体" panose="02010609060101010101" pitchFamily="49" charset="-122"/>
              </a:rPr>
              <a:t>法律地位决定的</a:t>
            </a:r>
            <a:r>
              <a:rPr lang="en-US" altLang="zh-CN" sz="2400" b="1">
                <a:solidFill>
                  <a:srgbClr val="0000FF"/>
                </a:solidFill>
                <a:latin typeface="黑体" panose="02010609060101010101" pitchFamily="49" charset="-122"/>
                <a:ea typeface="黑体" panose="02010609060101010101" pitchFamily="49" charset="-122"/>
              </a:rPr>
              <a:t>(</a:t>
            </a:r>
            <a:r>
              <a:rPr lang="zh-CN" altLang="zh-CN" sz="2400" b="1" dirty="0">
                <a:solidFill>
                  <a:srgbClr val="0000FF"/>
                </a:solidFill>
                <a:latin typeface="黑体" panose="02010609060101010101" pitchFamily="49" charset="-122"/>
                <a:ea typeface="黑体" panose="02010609060101010101" pitchFamily="49" charset="-122"/>
              </a:rPr>
              <a:t>国家权力机关的组成人员</a:t>
            </a:r>
            <a:r>
              <a:rPr lang="en-US" altLang="zh-CN" sz="2400" b="1">
                <a:solidFill>
                  <a:srgbClr val="0000FF"/>
                </a:solidFill>
                <a:latin typeface="黑体" panose="02010609060101010101" pitchFamily="49" charset="-122"/>
                <a:ea typeface="黑体" panose="02010609060101010101" pitchFamily="49" charset="-122"/>
              </a:rPr>
              <a:t>)</a:t>
            </a:r>
            <a:r>
              <a:rPr lang="zh-CN" altLang="zh-CN" sz="2400" b="1" dirty="0">
                <a:solidFill>
                  <a:srgbClr val="0000FF"/>
                </a:solidFill>
                <a:latin typeface="黑体" panose="02010609060101010101" pitchFamily="49" charset="-122"/>
                <a:ea typeface="黑体" panose="02010609060101010101" pitchFamily="49" charset="-122"/>
              </a:rPr>
              <a:t>。</a:t>
            </a:r>
          </a:p>
          <a:p>
            <a:pPr algn="just" defTabSz="0">
              <a:tabLst>
                <a:tab pos="2430780" algn="l"/>
              </a:tabLst>
            </a:pPr>
            <a:r>
              <a:rPr lang="en-US" altLang="zh-CN" sz="2400" b="1">
                <a:solidFill>
                  <a:srgbClr val="0000FF"/>
                </a:solidFill>
                <a:latin typeface="黑体" panose="02010609060101010101" pitchFamily="49" charset="-122"/>
                <a:ea typeface="黑体" panose="02010609060101010101" pitchFamily="49" charset="-122"/>
              </a:rPr>
              <a:t>②</a:t>
            </a:r>
            <a:r>
              <a:rPr lang="zh-CN" altLang="zh-CN" sz="2400" b="1" dirty="0">
                <a:solidFill>
                  <a:srgbClr val="0000FF"/>
                </a:solidFill>
                <a:latin typeface="黑体" panose="02010609060101010101" pitchFamily="49" charset="-122"/>
                <a:ea typeface="黑体" panose="02010609060101010101" pitchFamily="49" charset="-122"/>
              </a:rPr>
              <a:t>是行使权利的表现</a:t>
            </a:r>
            <a:r>
              <a:rPr lang="en-US" altLang="zh-CN" sz="2400" b="1">
                <a:solidFill>
                  <a:srgbClr val="FF0000"/>
                </a:solidFill>
                <a:latin typeface="黑体" panose="02010609060101010101" pitchFamily="49" charset="-122"/>
                <a:ea typeface="黑体" panose="02010609060101010101" pitchFamily="49" charset="-122"/>
              </a:rPr>
              <a:t>(</a:t>
            </a:r>
            <a:r>
              <a:rPr lang="zh-CN" altLang="zh-CN" sz="2400" b="1" dirty="0">
                <a:solidFill>
                  <a:srgbClr val="FF0000"/>
                </a:solidFill>
                <a:latin typeface="黑体" panose="02010609060101010101" pitchFamily="49" charset="-122"/>
                <a:ea typeface="黑体" panose="02010609060101010101" pitchFamily="49" charset="-122"/>
              </a:rPr>
              <a:t>审议权、提案权、质询权、表决权</a:t>
            </a:r>
            <a:r>
              <a:rPr lang="en-US" altLang="zh-CN" sz="2400" b="1">
                <a:solidFill>
                  <a:srgbClr val="FF0000"/>
                </a:solidFill>
                <a:latin typeface="黑体" panose="02010609060101010101" pitchFamily="49" charset="-122"/>
                <a:ea typeface="黑体" panose="02010609060101010101" pitchFamily="49" charset="-122"/>
              </a:rPr>
              <a:t>)</a:t>
            </a:r>
            <a:r>
              <a:rPr lang="zh-CN" altLang="zh-CN" sz="2400" b="1" dirty="0">
                <a:solidFill>
                  <a:srgbClr val="0000FF"/>
                </a:solidFill>
                <a:latin typeface="黑体" panose="02010609060101010101" pitchFamily="49" charset="-122"/>
                <a:ea typeface="黑体" panose="02010609060101010101" pitchFamily="49" charset="-122"/>
              </a:rPr>
              <a:t>。</a:t>
            </a:r>
          </a:p>
          <a:p>
            <a:pPr algn="just" defTabSz="0">
              <a:tabLst>
                <a:tab pos="2430780" algn="l"/>
              </a:tabLst>
            </a:pPr>
            <a:r>
              <a:rPr lang="en-US" altLang="zh-CN" sz="2400" b="1">
                <a:solidFill>
                  <a:srgbClr val="0000FF"/>
                </a:solidFill>
                <a:latin typeface="黑体" panose="02010609060101010101" pitchFamily="49" charset="-122"/>
                <a:ea typeface="黑体" panose="02010609060101010101" pitchFamily="49" charset="-122"/>
              </a:rPr>
              <a:t>③</a:t>
            </a:r>
            <a:r>
              <a:rPr lang="zh-CN" altLang="zh-CN" sz="2400" b="1" dirty="0">
                <a:solidFill>
                  <a:srgbClr val="0000FF"/>
                </a:solidFill>
                <a:latin typeface="黑体" panose="02010609060101010101" pitchFamily="49" charset="-122"/>
                <a:ea typeface="黑体" panose="02010609060101010101" pitchFamily="49" charset="-122"/>
              </a:rPr>
              <a:t>是履行义务的需要</a:t>
            </a:r>
            <a:r>
              <a:rPr lang="en-US" altLang="zh-CN" sz="2400" b="1">
                <a:solidFill>
                  <a:srgbClr val="FF0000"/>
                </a:solidFill>
                <a:latin typeface="黑体" panose="02010609060101010101" pitchFamily="49" charset="-122"/>
                <a:ea typeface="黑体" panose="02010609060101010101" pitchFamily="49" charset="-122"/>
              </a:rPr>
              <a:t>(</a:t>
            </a:r>
            <a:r>
              <a:rPr lang="zh-CN" altLang="zh-CN" sz="2400" b="1" dirty="0">
                <a:solidFill>
                  <a:srgbClr val="FF0000"/>
                </a:solidFill>
                <a:latin typeface="黑体" panose="02010609060101010101" pitchFamily="49" charset="-122"/>
                <a:ea typeface="黑体" panose="02010609060101010101" pitchFamily="49" charset="-122"/>
              </a:rPr>
              <a:t>遵守法律；协助实施；联系群众；接受监督</a:t>
            </a:r>
            <a:r>
              <a:rPr lang="en-US" altLang="zh-CN" sz="2400" b="1">
                <a:solidFill>
                  <a:srgbClr val="FF0000"/>
                </a:solidFill>
                <a:latin typeface="黑体" panose="02010609060101010101" pitchFamily="49" charset="-122"/>
                <a:ea typeface="黑体" panose="02010609060101010101" pitchFamily="49" charset="-122"/>
              </a:rPr>
              <a:t>)</a:t>
            </a:r>
            <a:r>
              <a:rPr lang="zh-CN" altLang="zh-CN" sz="2400" b="1" dirty="0">
                <a:solidFill>
                  <a:srgbClr val="FF0000"/>
                </a:solidFill>
                <a:latin typeface="黑体" panose="02010609060101010101" pitchFamily="49" charset="-122"/>
                <a:ea typeface="黑体" panose="02010609060101010101" pitchFamily="49" charset="-122"/>
              </a:rPr>
              <a:t>。</a:t>
            </a:r>
            <a:endParaRPr lang="zh-CN" altLang="zh-CN" sz="2400" b="1" dirty="0">
              <a:solidFill>
                <a:srgbClr val="0000FF"/>
              </a:solidFill>
              <a:latin typeface="黑体" panose="02010609060101010101" pitchFamily="49" charset="-122"/>
              <a:ea typeface="黑体" panose="02010609060101010101" pitchFamily="49" charset="-122"/>
            </a:endParaRPr>
          </a:p>
          <a:p>
            <a:pPr defTabSz="0">
              <a:tabLst>
                <a:tab pos="2430780" algn="l"/>
              </a:tabLst>
            </a:pPr>
            <a:r>
              <a:rPr lang="en-US" altLang="zh-CN" sz="2400" b="1">
                <a:solidFill>
                  <a:srgbClr val="0000FF"/>
                </a:solidFill>
                <a:latin typeface="黑体" panose="02010609060101010101" pitchFamily="49" charset="-122"/>
                <a:ea typeface="黑体" panose="02010609060101010101" pitchFamily="49" charset="-122"/>
              </a:rPr>
              <a:t>④</a:t>
            </a:r>
            <a:r>
              <a:rPr lang="zh-CN" altLang="zh-CN" sz="2400" b="1" dirty="0">
                <a:solidFill>
                  <a:srgbClr val="0000FF"/>
                </a:solidFill>
                <a:latin typeface="黑体" panose="02010609060101010101" pitchFamily="49" charset="-122"/>
                <a:ea typeface="黑体" panose="02010609060101010101" pitchFamily="49" charset="-122"/>
              </a:rPr>
              <a:t>体现与人民的关系</a:t>
            </a:r>
            <a:r>
              <a:rPr lang="en-US" altLang="zh-CN" sz="2400" b="1">
                <a:solidFill>
                  <a:srgbClr val="FF0000"/>
                </a:solidFill>
                <a:latin typeface="黑体" panose="02010609060101010101" pitchFamily="49" charset="-122"/>
                <a:ea typeface="黑体" panose="02010609060101010101" pitchFamily="49" charset="-122"/>
              </a:rPr>
              <a:t>(</a:t>
            </a:r>
            <a:r>
              <a:rPr lang="zh-CN" altLang="zh-CN" sz="2400" b="1" dirty="0">
                <a:solidFill>
                  <a:srgbClr val="FF0000"/>
                </a:solidFill>
                <a:latin typeface="黑体" panose="02010609060101010101" pitchFamily="49" charset="-122"/>
                <a:ea typeface="黑体" panose="02010609060101010101" pitchFamily="49" charset="-122"/>
              </a:rPr>
              <a:t>产生、负责、服务、监督</a:t>
            </a:r>
            <a:r>
              <a:rPr lang="en-US" altLang="zh-CN" sz="2400" b="1">
                <a:solidFill>
                  <a:srgbClr val="FF0000"/>
                </a:solidFill>
                <a:latin typeface="黑体" panose="02010609060101010101" pitchFamily="49" charset="-122"/>
                <a:ea typeface="黑体" panose="02010609060101010101" pitchFamily="49" charset="-122"/>
              </a:rPr>
              <a:t>)</a:t>
            </a:r>
            <a:r>
              <a:rPr lang="zh-CN" altLang="zh-CN" sz="2400" b="1" dirty="0">
                <a:solidFill>
                  <a:srgbClr val="FF0000"/>
                </a:solidFill>
                <a:latin typeface="黑体" panose="02010609060101010101" pitchFamily="49" charset="-122"/>
                <a:ea typeface="黑体" panose="02010609060101010101" pitchFamily="49" charset="-122"/>
              </a:rPr>
              <a:t>。</a:t>
            </a:r>
          </a:p>
        </p:txBody>
      </p:sp>
      <p:sp>
        <p:nvSpPr>
          <p:cNvPr id="48135" name="矩形 2"/>
          <p:cNvSpPr/>
          <p:nvPr/>
        </p:nvSpPr>
        <p:spPr>
          <a:xfrm>
            <a:off x="652463" y="4540250"/>
            <a:ext cx="7691437" cy="1938338"/>
          </a:xfrm>
          <a:prstGeom prst="rect">
            <a:avLst/>
          </a:prstGeom>
          <a:noFill/>
          <a:ln w="9525">
            <a:noFill/>
          </a:ln>
        </p:spPr>
        <p:txBody>
          <a:bodyPr wrap="square" anchor="t">
            <a:spAutoFit/>
          </a:bodyPr>
          <a:lstStyle/>
          <a:p>
            <a:pPr algn="just" defTabSz="0">
              <a:tabLst>
                <a:tab pos="2430780" algn="l"/>
              </a:tabLst>
            </a:pPr>
            <a:r>
              <a:rPr lang="en-US" altLang="zh-CN" sz="2400" b="1">
                <a:solidFill>
                  <a:srgbClr val="0000FF"/>
                </a:solidFill>
                <a:latin typeface="黑体" panose="02010609060101010101" pitchFamily="49" charset="-122"/>
                <a:ea typeface="黑体" panose="02010609060101010101" pitchFamily="49" charset="-122"/>
              </a:rPr>
              <a:t>①</a:t>
            </a:r>
            <a:r>
              <a:rPr lang="zh-CN" altLang="zh-CN" sz="2400" b="1" dirty="0">
                <a:solidFill>
                  <a:srgbClr val="0000FF"/>
                </a:solidFill>
                <a:latin typeface="黑体" panose="02010609060101010101" pitchFamily="49" charset="-122"/>
                <a:ea typeface="黑体" panose="02010609060101010101" pitchFamily="49" charset="-122"/>
              </a:rPr>
              <a:t>积极行使审议权、提案权、质询权、表决权。</a:t>
            </a:r>
          </a:p>
          <a:p>
            <a:pPr algn="just" defTabSz="0">
              <a:tabLst>
                <a:tab pos="2430780" algn="l"/>
              </a:tabLst>
            </a:pPr>
            <a:r>
              <a:rPr lang="en-US" altLang="zh-CN" sz="2400" b="1">
                <a:solidFill>
                  <a:srgbClr val="0000FF"/>
                </a:solidFill>
                <a:latin typeface="黑体" panose="02010609060101010101" pitchFamily="49" charset="-122"/>
                <a:ea typeface="黑体" panose="02010609060101010101" pitchFamily="49" charset="-122"/>
              </a:rPr>
              <a:t>②</a:t>
            </a:r>
            <a:r>
              <a:rPr lang="zh-CN" altLang="zh-CN" sz="2400" b="1" dirty="0">
                <a:solidFill>
                  <a:srgbClr val="0000FF"/>
                </a:solidFill>
                <a:latin typeface="黑体" panose="02010609060101010101" pitchFamily="49" charset="-122"/>
                <a:ea typeface="黑体" panose="02010609060101010101" pitchFamily="49" charset="-122"/>
              </a:rPr>
              <a:t>自觉履行好义务。与人民群众保持密切联系，听取和反映人民群众的意见和要求，努力为人民服务，对人民负责，并接受人民监督。</a:t>
            </a:r>
          </a:p>
          <a:p>
            <a:pPr defTabSz="0">
              <a:tabLst>
                <a:tab pos="2430780" algn="l"/>
              </a:tabLst>
            </a:pPr>
            <a:r>
              <a:rPr lang="en-US" altLang="zh-CN" sz="2400" b="1">
                <a:solidFill>
                  <a:srgbClr val="0000FF"/>
                </a:solidFill>
                <a:latin typeface="黑体" panose="02010609060101010101" pitchFamily="49" charset="-122"/>
                <a:ea typeface="黑体" panose="02010609060101010101" pitchFamily="49" charset="-122"/>
              </a:rPr>
              <a:t>③</a:t>
            </a:r>
            <a:r>
              <a:rPr lang="zh-CN" altLang="zh-CN" sz="2400" b="1" dirty="0">
                <a:solidFill>
                  <a:srgbClr val="0000FF"/>
                </a:solidFill>
                <a:latin typeface="黑体" panose="02010609060101010101" pitchFamily="49" charset="-122"/>
                <a:ea typeface="黑体" panose="02010609060101010101" pitchFamily="49" charset="-122"/>
              </a:rPr>
              <a:t>增强履职意识，提高履职能力。</a:t>
            </a:r>
          </a:p>
        </p:txBody>
      </p:sp>
      <p:sp>
        <p:nvSpPr>
          <p:cNvPr id="2" name="文本框 1"/>
          <p:cNvSpPr txBox="1"/>
          <p:nvPr/>
        </p:nvSpPr>
        <p:spPr>
          <a:xfrm>
            <a:off x="574675" y="1220788"/>
            <a:ext cx="4265613" cy="830262"/>
          </a:xfrm>
          <a:prstGeom prst="rect">
            <a:avLst/>
          </a:prstGeom>
          <a:noFill/>
          <a:ln w="9525">
            <a:noFill/>
          </a:ln>
        </p:spPr>
        <p:txBody>
          <a:bodyPr wrap="none" anchor="t">
            <a:spAutoFit/>
          </a:bodyPr>
          <a:lstStyle/>
          <a:p>
            <a:pPr algn="just" defTabSz="0">
              <a:tabLst>
                <a:tab pos="2430780" algn="l"/>
              </a:tabLst>
            </a:pPr>
            <a:r>
              <a:rPr lang="zh-CN" altLang="zh-CN" sz="2400" b="1" dirty="0">
                <a:latin typeface="微软雅黑" panose="020B0503020204020204" charset="-122"/>
                <a:ea typeface="微软雅黑" panose="020B0503020204020204" charset="-122"/>
              </a:rPr>
              <a:t>常用答题语言：</a:t>
            </a:r>
          </a:p>
          <a:p>
            <a:pPr algn="just" defTabSz="0">
              <a:tabLst>
                <a:tab pos="2430780" algn="l"/>
              </a:tabLst>
            </a:pPr>
            <a:r>
              <a:rPr lang="en-US" altLang="zh-CN" sz="2400" b="1">
                <a:latin typeface="微软雅黑" panose="020B0503020204020204" charset="-122"/>
                <a:ea typeface="微软雅黑" panose="020B0503020204020204" charset="-122"/>
              </a:rPr>
              <a:t>(1)</a:t>
            </a:r>
            <a:r>
              <a:rPr lang="zh-CN" altLang="zh-CN" sz="2400" b="1" dirty="0">
                <a:latin typeface="微软雅黑" panose="020B0503020204020204" charset="-122"/>
                <a:ea typeface="微软雅黑" panose="020B0503020204020204" charset="-122"/>
              </a:rPr>
              <a:t>人大代表</a:t>
            </a:r>
            <a:r>
              <a:rPr lang="zh-CN" altLang="zh-CN" sz="2400" b="1" dirty="0">
                <a:solidFill>
                  <a:srgbClr val="FF0000"/>
                </a:solidFill>
                <a:latin typeface="微软雅黑" panose="020B0503020204020204" charset="-122"/>
                <a:ea typeface="微软雅黑" panose="020B0503020204020204" charset="-122"/>
              </a:rPr>
              <a:t>为什么</a:t>
            </a:r>
            <a:r>
              <a:rPr lang="zh-CN" altLang="zh-CN" sz="2400" b="1" dirty="0">
                <a:latin typeface="微软雅黑" panose="020B0503020204020204" charset="-122"/>
                <a:ea typeface="微软雅黑" panose="020B0503020204020204" charset="-122"/>
              </a:rPr>
              <a:t>要这样做？</a:t>
            </a:r>
          </a:p>
        </p:txBody>
      </p:sp>
      <p:sp>
        <p:nvSpPr>
          <p:cNvPr id="3" name="文本框 2"/>
          <p:cNvSpPr txBox="1"/>
          <p:nvPr/>
        </p:nvSpPr>
        <p:spPr>
          <a:xfrm>
            <a:off x="574675" y="3989388"/>
            <a:ext cx="3705225" cy="460375"/>
          </a:xfrm>
          <a:prstGeom prst="rect">
            <a:avLst/>
          </a:prstGeom>
          <a:noFill/>
          <a:ln w="9525">
            <a:noFill/>
          </a:ln>
        </p:spPr>
        <p:txBody>
          <a:bodyPr wrap="none" anchor="t">
            <a:spAutoFit/>
          </a:bodyPr>
          <a:lstStyle/>
          <a:p>
            <a:pPr algn="just" defTabSz="0">
              <a:tabLst>
                <a:tab pos="2430780" algn="l"/>
              </a:tabLst>
            </a:pPr>
            <a:r>
              <a:rPr lang="en-US" altLang="zh-CN" sz="2400" b="1">
                <a:latin typeface="黑体" panose="02010609060101010101" pitchFamily="49" charset="-122"/>
                <a:ea typeface="黑体" panose="02010609060101010101" pitchFamily="49" charset="-122"/>
              </a:rPr>
              <a:t>(2)</a:t>
            </a:r>
            <a:r>
              <a:rPr lang="zh-CN" altLang="zh-CN" sz="2400" b="1" dirty="0">
                <a:latin typeface="黑体" panose="02010609060101010101" pitchFamily="49" charset="-122"/>
                <a:ea typeface="黑体" panose="02010609060101010101" pitchFamily="49" charset="-122"/>
              </a:rPr>
              <a:t>人大代表应该</a:t>
            </a:r>
            <a:r>
              <a:rPr lang="zh-CN" altLang="zh-CN" sz="2400" b="1" dirty="0">
                <a:solidFill>
                  <a:srgbClr val="FF0000"/>
                </a:solidFill>
                <a:latin typeface="黑体" panose="02010609060101010101" pitchFamily="49" charset="-122"/>
                <a:ea typeface="黑体" panose="02010609060101010101" pitchFamily="49" charset="-122"/>
              </a:rPr>
              <a:t>怎样</a:t>
            </a:r>
            <a:r>
              <a:rPr lang="zh-CN" altLang="zh-CN" sz="2400" b="1" dirty="0">
                <a:latin typeface="黑体" panose="02010609060101010101" pitchFamily="49" charset="-122"/>
                <a:ea typeface="黑体" panose="02010609060101010101" pitchFamily="49" charset="-122"/>
              </a:rPr>
              <a:t>做？</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8134"/>
                                        </p:tgtEl>
                                        <p:attrNameLst>
                                          <p:attrName>style.visibility</p:attrName>
                                        </p:attrNameLst>
                                      </p:cBhvr>
                                      <p:to>
                                        <p:strVal val="visible"/>
                                      </p:to>
                                    </p:set>
                                    <p:animEffect transition="in" filter="blinds(horizontal)">
                                      <p:cBhvr>
                                        <p:cTn id="12" dur="500"/>
                                        <p:tgtEl>
                                          <p:spTgt spid="4813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linds(horizontal)">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8135"/>
                                        </p:tgtEl>
                                        <p:attrNameLst>
                                          <p:attrName>style.visibility</p:attrName>
                                        </p:attrNameLst>
                                      </p:cBhvr>
                                      <p:to>
                                        <p:strVal val="visible"/>
                                      </p:to>
                                    </p:set>
                                    <p:animEffect transition="in" filter="blinds(horizontal)">
                                      <p:cBhvr>
                                        <p:cTn id="22" dur="500"/>
                                        <p:tgtEl>
                                          <p:spTgt spid="48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4" grpId="0"/>
      <p:bldP spid="48135" grpId="0"/>
      <p:bldP spid="2" grpId="0"/>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文本框 1"/>
          <p:cNvSpPr txBox="1"/>
          <p:nvPr/>
        </p:nvSpPr>
        <p:spPr>
          <a:xfrm>
            <a:off x="557213" y="1076325"/>
            <a:ext cx="8039100" cy="2308225"/>
          </a:xfrm>
          <a:prstGeom prst="rect">
            <a:avLst/>
          </a:prstGeom>
          <a:noFill/>
          <a:ln w="9525">
            <a:noFill/>
          </a:ln>
        </p:spPr>
        <p:txBody>
          <a:bodyPr wrap="square" anchor="t">
            <a:spAutoFit/>
          </a:bodyPr>
          <a:lstStyle/>
          <a:p>
            <a:r>
              <a:rPr lang="en-US" altLang="zh-CN" sz="2400" b="1">
                <a:latin typeface="微软雅黑" panose="020B0503020204020204" charset="-122"/>
                <a:ea typeface="微软雅黑" panose="020B0503020204020204" charset="-122"/>
              </a:rPr>
              <a:t>1.  2019年“两会”期间有全国人大代表就保护中医药的知识产权，提出相关的立法议案。这表明人大代表（ ）</a:t>
            </a:r>
          </a:p>
          <a:p>
            <a:r>
              <a:rPr lang="en-US" altLang="en-US" sz="2400" b="1">
                <a:solidFill>
                  <a:srgbClr val="0000FF"/>
                </a:solidFill>
                <a:latin typeface="微软雅黑" panose="020B0503020204020204" charset="-122"/>
                <a:ea typeface="微软雅黑" panose="020B0503020204020204" charset="-122"/>
              </a:rPr>
              <a:t>A. 人大代表是国家权力机关组成的人员，行使立法权</a:t>
            </a:r>
          </a:p>
          <a:p>
            <a:r>
              <a:rPr lang="en-US" altLang="en-US" sz="2400" b="1">
                <a:solidFill>
                  <a:srgbClr val="0000FF"/>
                </a:solidFill>
                <a:latin typeface="微软雅黑" panose="020B0503020204020204" charset="-122"/>
                <a:ea typeface="微软雅黑" panose="020B0503020204020204" charset="-122"/>
              </a:rPr>
              <a:t>B. 人大代表代表人民的利益和意志，行使提案权</a:t>
            </a:r>
          </a:p>
          <a:p>
            <a:r>
              <a:rPr lang="en-US" altLang="en-US" sz="2400" b="1">
                <a:solidFill>
                  <a:srgbClr val="0000FF"/>
                </a:solidFill>
                <a:latin typeface="微软雅黑" panose="020B0503020204020204" charset="-122"/>
                <a:ea typeface="微软雅黑" panose="020B0503020204020204" charset="-122"/>
              </a:rPr>
              <a:t>C. 人大代表由选民直接选举产生，可以提出相关质询</a:t>
            </a:r>
          </a:p>
          <a:p>
            <a:r>
              <a:rPr lang="en-US" altLang="en-US" sz="2400" b="1">
                <a:solidFill>
                  <a:srgbClr val="0000FF"/>
                </a:solidFill>
                <a:latin typeface="微软雅黑" panose="020B0503020204020204" charset="-122"/>
                <a:ea typeface="微软雅黑" panose="020B0503020204020204" charset="-122"/>
              </a:rPr>
              <a:t>D. 要发挥先锋模范作用，协助法律实施</a:t>
            </a:r>
          </a:p>
        </p:txBody>
      </p:sp>
      <p:sp>
        <p:nvSpPr>
          <p:cNvPr id="3" name="文本框 2"/>
          <p:cNvSpPr txBox="1"/>
          <p:nvPr/>
        </p:nvSpPr>
        <p:spPr>
          <a:xfrm>
            <a:off x="7897813" y="1846263"/>
            <a:ext cx="533400" cy="768350"/>
          </a:xfrm>
          <a:prstGeom prst="rect">
            <a:avLst/>
          </a:prstGeom>
          <a:noFill/>
          <a:ln w="9525">
            <a:noFill/>
          </a:ln>
        </p:spPr>
        <p:txBody>
          <a:bodyPr wrap="none" anchor="t">
            <a:spAutoFit/>
          </a:bodyPr>
          <a:lstStyle/>
          <a:p>
            <a:r>
              <a:rPr lang="en-US" altLang="zh-CN" sz="4400">
                <a:solidFill>
                  <a:srgbClr val="C00000"/>
                </a:solidFill>
                <a:latin typeface="微软雅黑" panose="020B0503020204020204" charset="-122"/>
                <a:ea typeface="微软雅黑" panose="020B0503020204020204" charset="-122"/>
              </a:rPr>
              <a:t>B</a:t>
            </a:r>
          </a:p>
        </p:txBody>
      </p:sp>
      <p:sp>
        <p:nvSpPr>
          <p:cNvPr id="2" name="文本框 1"/>
          <p:cNvSpPr txBox="1"/>
          <p:nvPr/>
        </p:nvSpPr>
        <p:spPr>
          <a:xfrm>
            <a:off x="446088" y="3595688"/>
            <a:ext cx="8259762" cy="1938337"/>
          </a:xfrm>
          <a:prstGeom prst="rect">
            <a:avLst/>
          </a:prstGeom>
          <a:noFill/>
          <a:ln w="9525">
            <a:noFill/>
          </a:ln>
        </p:spPr>
        <p:txBody>
          <a:bodyPr wrap="square" anchor="t">
            <a:spAutoFit/>
          </a:bodyPr>
          <a:lstStyle/>
          <a:p>
            <a:r>
              <a:rPr lang="en-US" altLang="en-US" sz="2000" b="1">
                <a:solidFill>
                  <a:srgbClr val="0000FF"/>
                </a:solidFill>
                <a:latin typeface="微软雅黑" panose="020B0503020204020204" charset="-122"/>
                <a:ea typeface="微软雅黑" panose="020B0503020204020204" charset="-122"/>
              </a:rPr>
              <a:t>【解析】</a:t>
            </a:r>
            <a:r>
              <a:rPr lang="zh-CN" altLang="en-US" sz="2000" b="1">
                <a:solidFill>
                  <a:srgbClr val="0000FF"/>
                </a:solidFill>
                <a:latin typeface="微软雅黑" panose="020B0503020204020204" charset="-122"/>
                <a:ea typeface="微软雅黑" panose="020B0503020204020204" charset="-122"/>
              </a:rPr>
              <a:t>：</a:t>
            </a:r>
            <a:r>
              <a:rPr lang="en-US" altLang="en-US" sz="2000" b="1">
                <a:solidFill>
                  <a:srgbClr val="C00000"/>
                </a:solidFill>
                <a:latin typeface="微软雅黑" panose="020B0503020204020204" charset="-122"/>
                <a:ea typeface="微软雅黑" panose="020B0503020204020204" charset="-122"/>
              </a:rPr>
              <a:t>A说法不对，立法权是人大的职权，不是人大代表的权利。C说法不对，人大代表由选民直接或间接选举产生，全国人大代表由选民间接选举产生，不是直接选举产生。D与题意的设问主体不符，发挥先锋模范作用的主体是共产党员而不是人大代表。题干中全国人大代表就保护中医药的知识产权，提出相关的立法议案，说明人大代表代表人民的利益和意志，行使提案权，B说法符合题意。故本题答案选B。</a:t>
            </a:r>
          </a:p>
        </p:txBody>
      </p:sp>
      <p:sp>
        <p:nvSpPr>
          <p:cNvPr id="43012" name="文本框 4"/>
          <p:cNvSpPr txBox="1"/>
          <p:nvPr/>
        </p:nvSpPr>
        <p:spPr>
          <a:xfrm>
            <a:off x="3376613" y="225425"/>
            <a:ext cx="1809750" cy="552450"/>
          </a:xfrm>
          <a:prstGeom prst="rect">
            <a:avLst/>
          </a:prstGeom>
          <a:noFill/>
          <a:ln w="9525">
            <a:noFill/>
          </a:ln>
        </p:spPr>
        <p:txBody>
          <a:bodyPr wrap="square" anchor="t">
            <a:spAutoFit/>
          </a:bodyPr>
          <a:lstStyle/>
          <a:p>
            <a:r>
              <a:rPr lang="zh-CN" altLang="zh-CN" sz="3000" b="1">
                <a:solidFill>
                  <a:srgbClr val="FF0000"/>
                </a:solidFill>
                <a:latin typeface="黑体" panose="02010609060101010101" pitchFamily="49" charset="-122"/>
                <a:ea typeface="黑体" panose="02010609060101010101" pitchFamily="49" charset="-122"/>
              </a:rPr>
              <a:t>训练巩固</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blinds(horizontal)">
                                      <p:cBhvr>
                                        <p:cTn id="12"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文本框 1"/>
          <p:cNvSpPr txBox="1"/>
          <p:nvPr/>
        </p:nvSpPr>
        <p:spPr>
          <a:xfrm>
            <a:off x="403225" y="287338"/>
            <a:ext cx="8337550" cy="3784600"/>
          </a:xfrm>
          <a:prstGeom prst="rect">
            <a:avLst/>
          </a:prstGeom>
          <a:noFill/>
          <a:ln w="9525">
            <a:noFill/>
          </a:ln>
        </p:spPr>
        <p:txBody>
          <a:bodyPr wrap="square" anchor="t">
            <a:spAutoFit/>
          </a:bodyPr>
          <a:lstStyle/>
          <a:p>
            <a:r>
              <a:rPr lang="en-US" altLang="zh-CN" sz="2400" b="1">
                <a:latin typeface="微软雅黑" panose="020B0503020204020204" charset="-122"/>
                <a:ea typeface="微软雅黑" panose="020B0503020204020204" charset="-122"/>
              </a:rPr>
              <a:t>2</a:t>
            </a:r>
            <a:r>
              <a:rPr lang="zh-CN" altLang="en-US" sz="2400" b="1">
                <a:latin typeface="微软雅黑" panose="020B0503020204020204" charset="-122"/>
                <a:ea typeface="微软雅黑" panose="020B0503020204020204" charset="-122"/>
              </a:rPr>
              <a:t>、   </a:t>
            </a:r>
            <a:r>
              <a:rPr lang="en-US" altLang="zh-CN" sz="2400" b="1">
                <a:latin typeface="微软雅黑" panose="020B0503020204020204" charset="-122"/>
                <a:ea typeface="微软雅黑" panose="020B0503020204020204" charset="-122"/>
              </a:rPr>
              <a:t>2018年，某省人大环境与资源保护委员会建立环境资源保护监督系统。通过该系统，人大代表能够在线查阅政府部门对所反映问题的受理、处置和反馈情况，还可查阅国家法律和本省地方性法规。建立环境资源保护监督系统，能够（    ）</a:t>
            </a:r>
          </a:p>
          <a:p>
            <a:r>
              <a:rPr lang="en-US" altLang="zh-CN" sz="2400" b="1">
                <a:latin typeface="微软雅黑" panose="020B0503020204020204" charset="-122"/>
                <a:ea typeface="微软雅黑" panose="020B0503020204020204" charset="-122"/>
              </a:rPr>
              <a:t>①强化人大环境监督机构的职能</a:t>
            </a:r>
          </a:p>
          <a:p>
            <a:r>
              <a:rPr lang="en-US" altLang="zh-CN" sz="2400" b="1">
                <a:latin typeface="微软雅黑" panose="020B0503020204020204" charset="-122"/>
                <a:ea typeface="微软雅黑" panose="020B0503020204020204" charset="-122"/>
              </a:rPr>
              <a:t>②畅通人大代表监督环境问题的渠道</a:t>
            </a:r>
          </a:p>
          <a:p>
            <a:r>
              <a:rPr lang="en-US" altLang="zh-CN" sz="2400" b="1">
                <a:latin typeface="微软雅黑" panose="020B0503020204020204" charset="-122"/>
                <a:ea typeface="微软雅黑" panose="020B0503020204020204" charset="-122"/>
              </a:rPr>
              <a:t>③提高人大代表处置环境问题的能力</a:t>
            </a:r>
          </a:p>
          <a:p>
            <a:r>
              <a:rPr lang="en-US" altLang="zh-CN" sz="2400" b="1">
                <a:latin typeface="微软雅黑" panose="020B0503020204020204" charset="-122"/>
                <a:ea typeface="微软雅黑" panose="020B0503020204020204" charset="-122"/>
              </a:rPr>
              <a:t>④增强人大代表监督环境问题的时效性</a:t>
            </a:r>
          </a:p>
          <a:p>
            <a:r>
              <a:rPr lang="en-US" altLang="zh-CN" sz="2400" b="1">
                <a:latin typeface="微软雅黑" panose="020B0503020204020204" charset="-122"/>
                <a:ea typeface="微软雅黑" panose="020B0503020204020204" charset="-122"/>
              </a:rPr>
              <a:t>A．①②	B．①③	C．②④	D．③④</a:t>
            </a:r>
          </a:p>
        </p:txBody>
      </p:sp>
      <p:sp>
        <p:nvSpPr>
          <p:cNvPr id="4" name="文本框 3"/>
          <p:cNvSpPr txBox="1"/>
          <p:nvPr/>
        </p:nvSpPr>
        <p:spPr>
          <a:xfrm>
            <a:off x="7770813" y="2420938"/>
            <a:ext cx="525145" cy="706755"/>
          </a:xfrm>
          <a:prstGeom prst="rect">
            <a:avLst/>
          </a:prstGeom>
          <a:noFill/>
          <a:ln w="9525">
            <a:noFill/>
          </a:ln>
        </p:spPr>
        <p:txBody>
          <a:bodyPr wrap="none" anchor="t">
            <a:spAutoFit/>
          </a:bodyPr>
          <a:lstStyle/>
          <a:p>
            <a:r>
              <a:rPr lang="en-US" altLang="zh-CN" sz="4000" b="1">
                <a:solidFill>
                  <a:srgbClr val="FF0000"/>
                </a:solidFill>
                <a:latin typeface="微软雅黑" panose="020B0503020204020204" charset="-122"/>
                <a:ea typeface="微软雅黑" panose="020B0503020204020204" charset="-122"/>
              </a:rPr>
              <a:t>C</a:t>
            </a:r>
            <a:endParaRPr lang="zh-CN" altLang="en-US" sz="4000">
              <a:latin typeface="微软雅黑" panose="020B0503020204020204" charset="-122"/>
              <a:ea typeface="微软雅黑" panose="020B0503020204020204" charset="-122"/>
            </a:endParaRPr>
          </a:p>
        </p:txBody>
      </p:sp>
      <p:sp>
        <p:nvSpPr>
          <p:cNvPr id="2" name="文本框 1"/>
          <p:cNvSpPr txBox="1"/>
          <p:nvPr/>
        </p:nvSpPr>
        <p:spPr>
          <a:xfrm>
            <a:off x="0" y="4319270"/>
            <a:ext cx="8799830" cy="2306955"/>
          </a:xfrm>
          <a:prstGeom prst="rect">
            <a:avLst/>
          </a:prstGeom>
          <a:noFill/>
        </p:spPr>
        <p:txBody>
          <a:bodyPr wrap="square" rtlCol="0" anchor="t">
            <a:spAutoFit/>
          </a:bodyPr>
          <a:lstStyle/>
          <a:p>
            <a:r>
              <a:rPr lang="zh-CN" altLang="en-US" b="1">
                <a:solidFill>
                  <a:srgbClr val="FF0000"/>
                </a:solidFill>
                <a:latin typeface="微软雅黑" panose="020B0503020204020204" charset="-122"/>
                <a:ea typeface="微软雅黑" panose="020B0503020204020204" charset="-122"/>
                <a:cs typeface="微软雅黑" panose="020B0503020204020204" charset="-122"/>
              </a:rPr>
              <a:t>【解析】本题考查人大代表。②选项观点正确且符合题干，题中某省人大环境与资源保护委员会建立环境资源保护监督系统，畅通人大代表监督环境问题的渠道，入选。④选项观点正确且符合题干，题中强调通过该系统，人大代表能够在线查阅政府部门对所反映问题的受理、处置和反馈情况，还可查阅国家法律和本省地方性法规，能够增强人大代表监督环境问题的时效性，入选。①选项观点表述错误，人大并不是环境监督机构，人大具有监督权，可以监督相关职能部门保护环境，排除。③选项观点表述错误，人大代表具有质询权，可以就相关部门保护环境的措施提出质疑并要求答复，但人大代表本身并不能处置环境问题，排除。故本题选C。</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文本框 1"/>
          <p:cNvSpPr txBox="1"/>
          <p:nvPr/>
        </p:nvSpPr>
        <p:spPr>
          <a:xfrm>
            <a:off x="361950" y="280988"/>
            <a:ext cx="7974013" cy="3784600"/>
          </a:xfrm>
          <a:prstGeom prst="rect">
            <a:avLst/>
          </a:prstGeom>
          <a:noFill/>
          <a:ln w="9525">
            <a:noFill/>
          </a:ln>
        </p:spPr>
        <p:txBody>
          <a:bodyPr wrap="square" anchor="t">
            <a:spAutoFit/>
          </a:bodyPr>
          <a:lstStyle/>
          <a:p>
            <a:pPr indent="306705"/>
            <a:r>
              <a:rPr lang="en-US" sz="2400" b="1">
                <a:latin typeface="微软雅黑" panose="020B0503020204020204" charset="-122"/>
                <a:ea typeface="微软雅黑" panose="020B0503020204020204" charset="-122"/>
              </a:rPr>
              <a:t>3</a:t>
            </a:r>
            <a:r>
              <a:rPr lang="zh-CN" altLang="en-US" sz="2400" b="1">
                <a:latin typeface="微软雅黑" panose="020B0503020204020204" charset="-122"/>
                <a:ea typeface="微软雅黑" panose="020B0503020204020204" charset="-122"/>
              </a:rPr>
              <a:t>、</a:t>
            </a:r>
            <a:r>
              <a:rPr sz="2400" b="1">
                <a:latin typeface="微软雅黑" panose="020B0503020204020204" charset="-122"/>
                <a:ea typeface="微软雅黑" panose="020B0503020204020204" charset="-122"/>
              </a:rPr>
              <a:t>2019年3月，天津市人大常委会积极落实中央和市委相关指示精神，回应广大市民和人大代表呼吁，制定了《天津市文明行为促进条例》。《条例》起草过程中，有50余万人通过信函或网络发表意见，提供了有价值建议260余条。上述材料表明（    ）</a:t>
            </a:r>
          </a:p>
          <a:p>
            <a:pPr indent="306705"/>
            <a:r>
              <a:rPr sz="2400" b="1">
                <a:latin typeface="微软雅黑" panose="020B0503020204020204" charset="-122"/>
                <a:ea typeface="微软雅黑" panose="020B0503020204020204" charset="-122"/>
              </a:rPr>
              <a:t>①立法工作必须坚持党的领导</a:t>
            </a:r>
          </a:p>
          <a:p>
            <a:pPr indent="306705"/>
            <a:r>
              <a:rPr sz="2400" b="1">
                <a:latin typeface="微软雅黑" panose="020B0503020204020204" charset="-122"/>
                <a:ea typeface="微软雅黑" panose="020B0503020204020204" charset="-122"/>
              </a:rPr>
              <a:t>②人大代表行使了提案权和决定权</a:t>
            </a:r>
          </a:p>
          <a:p>
            <a:pPr indent="306705"/>
            <a:r>
              <a:rPr sz="2400" b="1">
                <a:latin typeface="微软雅黑" panose="020B0503020204020204" charset="-122"/>
                <a:ea typeface="微软雅黑" panose="020B0503020204020204" charset="-122"/>
              </a:rPr>
              <a:t>③人民代表大会常务委员会是最高立法机关</a:t>
            </a:r>
          </a:p>
          <a:p>
            <a:pPr indent="306705"/>
            <a:r>
              <a:rPr sz="2400" b="1">
                <a:latin typeface="微软雅黑" panose="020B0503020204020204" charset="-122"/>
                <a:ea typeface="微软雅黑" panose="020B0503020204020204" charset="-122"/>
              </a:rPr>
              <a:t>④公民通过社情民意反映制度参与民主决策</a:t>
            </a:r>
          </a:p>
          <a:p>
            <a:pPr indent="306705"/>
            <a:r>
              <a:rPr sz="2400" b="1">
                <a:latin typeface="微软雅黑" panose="020B0503020204020204" charset="-122"/>
                <a:ea typeface="微软雅黑" panose="020B0503020204020204" charset="-122"/>
              </a:rPr>
              <a:t>A．①②	B．①④	C．②③	D．③④</a:t>
            </a:r>
          </a:p>
        </p:txBody>
      </p:sp>
      <p:sp>
        <p:nvSpPr>
          <p:cNvPr id="4" name="文本框 3"/>
          <p:cNvSpPr txBox="1"/>
          <p:nvPr/>
        </p:nvSpPr>
        <p:spPr>
          <a:xfrm>
            <a:off x="6767513" y="2425700"/>
            <a:ext cx="795337" cy="768350"/>
          </a:xfrm>
          <a:prstGeom prst="rect">
            <a:avLst/>
          </a:prstGeom>
          <a:noFill/>
          <a:ln w="9525">
            <a:noFill/>
          </a:ln>
        </p:spPr>
        <p:txBody>
          <a:bodyPr wrap="none" anchor="t">
            <a:spAutoFit/>
          </a:bodyPr>
          <a:lstStyle/>
          <a:p>
            <a:r>
              <a:rPr lang="en-US" altLang="zh-CN" sz="4400" b="1">
                <a:solidFill>
                  <a:srgbClr val="FF0000"/>
                </a:solidFill>
                <a:latin typeface="微软雅黑" panose="020B0503020204020204" charset="-122"/>
                <a:ea typeface="微软雅黑" panose="020B0503020204020204" charset="-122"/>
                <a:sym typeface="宋体" panose="02010600030101010101" pitchFamily="2" charset="-122"/>
              </a:rPr>
              <a:t>B</a:t>
            </a:r>
            <a:r>
              <a:rPr lang="zh-CN" altLang="zh-CN" b="1">
                <a:solidFill>
                  <a:srgbClr val="FF0000"/>
                </a:solidFill>
                <a:latin typeface="Arial" panose="020B0604020202020204" pitchFamily="34" charset="0"/>
                <a:ea typeface="宋体" panose="02010600030101010101" pitchFamily="2" charset="-122"/>
                <a:sym typeface="宋体" panose="02010600030101010101" pitchFamily="2" charset="-122"/>
              </a:rPr>
              <a:t>　</a:t>
            </a:r>
            <a:endParaRPr lang="zh-CN" altLang="en-US">
              <a:latin typeface="Arial" panose="020B0604020202020204" pitchFamily="34" charset="0"/>
              <a:ea typeface="宋体" panose="02010600030101010101" pitchFamily="2" charset="-122"/>
            </a:endParaRPr>
          </a:p>
        </p:txBody>
      </p:sp>
      <p:sp>
        <p:nvSpPr>
          <p:cNvPr id="3" name="文本框 2"/>
          <p:cNvSpPr txBox="1"/>
          <p:nvPr/>
        </p:nvSpPr>
        <p:spPr>
          <a:xfrm>
            <a:off x="101600" y="4233545"/>
            <a:ext cx="8495030" cy="2030095"/>
          </a:xfrm>
          <a:prstGeom prst="rect">
            <a:avLst/>
          </a:prstGeom>
          <a:gradFill>
            <a:gsLst>
              <a:gs pos="0">
                <a:srgbClr val="FBFB11"/>
              </a:gs>
              <a:gs pos="100000">
                <a:srgbClr val="838309"/>
              </a:gs>
            </a:gsLst>
            <a:lin scaled="0"/>
          </a:gradFill>
        </p:spPr>
        <p:txBody>
          <a:bodyPr wrap="square" rtlCol="0" anchor="t">
            <a:spAutoFit/>
          </a:bodyPr>
          <a:lstStyle/>
          <a:p>
            <a:r>
              <a:rPr lang="zh-CN" altLang="en-US" b="1">
                <a:solidFill>
                  <a:srgbClr val="FF0000"/>
                </a:solidFill>
                <a:latin typeface="微软雅黑" panose="020B0503020204020204" charset="-122"/>
                <a:ea typeface="微软雅黑" panose="020B0503020204020204" charset="-122"/>
                <a:cs typeface="微软雅黑" panose="020B0503020204020204" charset="-122"/>
              </a:rPr>
              <a:t>【解析】此题考查中国共产党的领导、民主决策的相关知识。天津市人大常委会积极落实中央和市委相关指示精神，回应广大市民和人大代表呼吁，制定了《天津市文明行为促进条例》，这表明立法工作必须坚持党的领导，①正确；《条例》起草过程中，有50余万人通过信函或网络发表意见，提供了有价值建议260余条。这表明公民通过社情民意反映制度参与民主决策，④正确；决定权属于人民代表大会的职权，且材料未体现人大代表行使提案权，②说法错误，排除；全国人民代表大会是最高立法机关，③说法错误，排除。故本题选B。</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Effect transition="in" filter="blinds(horizontal)">
                                      <p:cBhvr>
                                        <p:cTn id="13"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文本框 1"/>
          <p:cNvSpPr txBox="1"/>
          <p:nvPr/>
        </p:nvSpPr>
        <p:spPr>
          <a:xfrm>
            <a:off x="461963" y="777875"/>
            <a:ext cx="8218487" cy="3046413"/>
          </a:xfrm>
          <a:prstGeom prst="rect">
            <a:avLst/>
          </a:prstGeom>
          <a:noFill/>
          <a:ln w="9525">
            <a:noFill/>
          </a:ln>
        </p:spPr>
        <p:txBody>
          <a:bodyPr wrap="square" anchor="t">
            <a:spAutoFit/>
          </a:bodyPr>
          <a:lstStyle/>
          <a:p>
            <a:r>
              <a:rPr lang="en-US" altLang="zh-CN" sz="2400" b="1">
                <a:latin typeface="微软雅黑" panose="020B0503020204020204" charset="-122"/>
                <a:ea typeface="微软雅黑" panose="020B0503020204020204" charset="-122"/>
              </a:rPr>
              <a:t>4. 在我国，全国人民代表大会统一行使国家权力，实行民主集中制原则。下列选项中，体现人民代表大会制度组织和活动基本原则的是（　）</a:t>
            </a:r>
          </a:p>
          <a:p>
            <a:r>
              <a:rPr lang="en-US" altLang="en-US" sz="2400" b="1">
                <a:solidFill>
                  <a:srgbClr val="0000FF"/>
                </a:solidFill>
                <a:latin typeface="微软雅黑" panose="020B0503020204020204" charset="-122"/>
                <a:ea typeface="微软雅黑" panose="020B0503020204020204" charset="-122"/>
              </a:rPr>
              <a:t>①各级人大代表由选民直接选举产生            </a:t>
            </a:r>
          </a:p>
          <a:p>
            <a:r>
              <a:rPr lang="en-US" altLang="en-US" sz="2400" b="1">
                <a:solidFill>
                  <a:srgbClr val="0000FF"/>
                </a:solidFill>
                <a:latin typeface="微软雅黑" panose="020B0503020204020204" charset="-122"/>
                <a:ea typeface="微软雅黑" panose="020B0503020204020204" charset="-122"/>
              </a:rPr>
              <a:t>②在法律的制定上实行少数服从多数</a:t>
            </a:r>
          </a:p>
          <a:p>
            <a:r>
              <a:rPr lang="en-US" altLang="en-US" sz="2400" b="1">
                <a:solidFill>
                  <a:srgbClr val="0000FF"/>
                </a:solidFill>
                <a:latin typeface="微软雅黑" panose="020B0503020204020204" charset="-122"/>
                <a:ea typeface="微软雅黑" panose="020B0503020204020204" charset="-122"/>
              </a:rPr>
              <a:t>③在贯彻执行上实行严格的责任制            </a:t>
            </a:r>
          </a:p>
          <a:p>
            <a:r>
              <a:rPr lang="en-US" altLang="en-US" sz="2400" b="1">
                <a:solidFill>
                  <a:srgbClr val="0000FF"/>
                </a:solidFill>
                <a:latin typeface="微软雅黑" panose="020B0503020204020204" charset="-122"/>
                <a:ea typeface="微软雅黑" panose="020B0503020204020204" charset="-122"/>
              </a:rPr>
              <a:t>④重大问题的决策由人大常委会负责</a:t>
            </a:r>
          </a:p>
          <a:p>
            <a:r>
              <a:rPr lang="en-US" altLang="en-US" sz="2400" b="1">
                <a:solidFill>
                  <a:srgbClr val="0000FF"/>
                </a:solidFill>
                <a:latin typeface="微软雅黑" panose="020B0503020204020204" charset="-122"/>
                <a:ea typeface="微软雅黑" panose="020B0503020204020204" charset="-122"/>
              </a:rPr>
              <a:t>A. ①②	B. ②③	C. ②④	D. ③④</a:t>
            </a:r>
          </a:p>
        </p:txBody>
      </p:sp>
      <p:sp>
        <p:nvSpPr>
          <p:cNvPr id="3" name="文本框 2"/>
          <p:cNvSpPr txBox="1"/>
          <p:nvPr/>
        </p:nvSpPr>
        <p:spPr>
          <a:xfrm>
            <a:off x="7270750" y="2436813"/>
            <a:ext cx="723900" cy="644525"/>
          </a:xfrm>
          <a:prstGeom prst="rect">
            <a:avLst/>
          </a:prstGeom>
          <a:noFill/>
          <a:ln w="9525">
            <a:noFill/>
          </a:ln>
        </p:spPr>
        <p:txBody>
          <a:bodyPr wrap="none" anchor="t">
            <a:spAutoFit/>
          </a:bodyPr>
          <a:lstStyle/>
          <a:p>
            <a:r>
              <a:rPr lang="en-US" altLang="zh-CN" sz="3600" b="1">
                <a:solidFill>
                  <a:srgbClr val="FF0000"/>
                </a:solidFill>
                <a:latin typeface="微软雅黑" panose="020B0503020204020204" charset="-122"/>
                <a:ea typeface="微软雅黑" panose="020B0503020204020204" charset="-122"/>
              </a:rPr>
              <a:t>B</a:t>
            </a:r>
            <a:r>
              <a:rPr lang="zh-CN" altLang="zh-CN" b="1">
                <a:solidFill>
                  <a:srgbClr val="FF0000"/>
                </a:solidFill>
                <a:latin typeface="Arial" panose="020B0604020202020204" pitchFamily="34" charset="0"/>
                <a:ea typeface="宋体" panose="02010600030101010101" pitchFamily="2" charset="-122"/>
              </a:rPr>
              <a:t>　</a:t>
            </a:r>
            <a:endParaRPr lang="zh-CN" altLang="en-US">
              <a:latin typeface="Arial" panose="020B0604020202020204" pitchFamily="34" charset="0"/>
              <a:ea typeface="宋体" panose="02010600030101010101" pitchFamily="2" charset="-122"/>
            </a:endParaRPr>
          </a:p>
        </p:txBody>
      </p:sp>
      <p:sp>
        <p:nvSpPr>
          <p:cNvPr id="2" name="文本框 1"/>
          <p:cNvSpPr txBox="1"/>
          <p:nvPr/>
        </p:nvSpPr>
        <p:spPr>
          <a:xfrm>
            <a:off x="344488" y="3970338"/>
            <a:ext cx="8248650" cy="1752600"/>
          </a:xfrm>
          <a:prstGeom prst="rect">
            <a:avLst/>
          </a:prstGeom>
          <a:noFill/>
          <a:ln w="9525">
            <a:noFill/>
          </a:ln>
        </p:spPr>
        <p:txBody>
          <a:bodyPr wrap="square" anchor="t">
            <a:spAutoFit/>
          </a:bodyPr>
          <a:lstStyle/>
          <a:p>
            <a:r>
              <a:rPr lang="en-US" altLang="en-US" b="1">
                <a:solidFill>
                  <a:srgbClr val="0000FF"/>
                </a:solidFill>
                <a:latin typeface="微软雅黑" panose="020B0503020204020204" charset="-122"/>
                <a:ea typeface="微软雅黑" panose="020B0503020204020204" charset="-122"/>
              </a:rPr>
              <a:t>【解析】</a:t>
            </a:r>
            <a:r>
              <a:rPr lang="zh-CN" altLang="en-US" b="1">
                <a:solidFill>
                  <a:srgbClr val="0000FF"/>
                </a:solidFill>
                <a:latin typeface="微软雅黑" panose="020B0503020204020204" charset="-122"/>
                <a:ea typeface="微软雅黑" panose="020B0503020204020204" charset="-122"/>
              </a:rPr>
              <a:t>：</a:t>
            </a:r>
            <a:r>
              <a:rPr lang="en-US" altLang="en-US" b="1">
                <a:solidFill>
                  <a:srgbClr val="C00000"/>
                </a:solidFill>
                <a:latin typeface="微软雅黑" panose="020B0503020204020204" charset="-122"/>
                <a:ea typeface="微软雅黑" panose="020B0503020204020204" charset="-122"/>
              </a:rPr>
              <a:t>此题考查民主集中制原则的相关知识。我国县级和县级以下人大代表由选民直接选举产生，县级以上各级人大代表实行间接选举，①说法错误，排除；在法律的制定上实行少数服从多数，在贯彻执行上实行严格的责任制，体现了人民代表大会制度的组织和活动原则是民主集中制，②③符合题意；全国性重大问题的决策由全国人大负责，地方各级人民代表大会负责本行政区域内的重大问题的决策，④说法错误。</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blinds(horizontal)">
                                      <p:cBhvr>
                                        <p:cTn id="12"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文本框 99"/>
          <p:cNvSpPr txBox="1"/>
          <p:nvPr/>
        </p:nvSpPr>
        <p:spPr>
          <a:xfrm>
            <a:off x="361950" y="596900"/>
            <a:ext cx="8420100" cy="2554288"/>
          </a:xfrm>
          <a:prstGeom prst="rect">
            <a:avLst/>
          </a:prstGeom>
          <a:noFill/>
          <a:ln w="9525">
            <a:noFill/>
          </a:ln>
        </p:spPr>
        <p:txBody>
          <a:bodyPr wrap="square" anchor="t">
            <a:spAutoFit/>
          </a:bodyPr>
          <a:lstStyle/>
          <a:p>
            <a:pPr indent="266700"/>
            <a:r>
              <a:rPr lang="en-US" altLang="zh-CN" sz="2000" b="1">
                <a:solidFill>
                  <a:srgbClr val="000000"/>
                </a:solidFill>
                <a:latin typeface="微软雅黑" panose="020B0503020204020204" charset="-122"/>
                <a:ea typeface="微软雅黑" panose="020B0503020204020204" charset="-122"/>
              </a:rPr>
              <a:t>5.  </a:t>
            </a:r>
            <a:r>
              <a:rPr lang="zh-CN" altLang="zh-CN" sz="2000" b="1">
                <a:solidFill>
                  <a:srgbClr val="000000"/>
                </a:solidFill>
                <a:latin typeface="微软雅黑" panose="020B0503020204020204" charset="-122"/>
                <a:ea typeface="微软雅黑" panose="020B0503020204020204" charset="-122"/>
              </a:rPr>
              <a:t>在经济新常态下，如何激发大众创业、万众创新的热潮，备受期待。如何对待、引导小微企业，对于激发创业、创新有着积极作用。</a:t>
            </a:r>
            <a:r>
              <a:rPr lang="zh-CN" altLang="zh-CN" sz="2000" b="1">
                <a:solidFill>
                  <a:srgbClr val="C00000"/>
                </a:solidFill>
                <a:latin typeface="微软雅黑" panose="020B0503020204020204" charset="-122"/>
                <a:ea typeface="微软雅黑" panose="020B0503020204020204" charset="-122"/>
              </a:rPr>
              <a:t>W市人大代表</a:t>
            </a:r>
            <a:r>
              <a:rPr lang="zh-CN" altLang="zh-CN" sz="2000" b="1">
                <a:solidFill>
                  <a:srgbClr val="0000FF"/>
                </a:solidFill>
                <a:latin typeface="微软雅黑" panose="020B0503020204020204" charset="-122"/>
                <a:ea typeface="微软雅黑" panose="020B0503020204020204" charset="-122"/>
              </a:rPr>
              <a:t>经过调查走访，在该市人大会上提交了《关于促进小微企业转型升级的建议》，</a:t>
            </a:r>
            <a:r>
              <a:rPr lang="zh-CN" altLang="zh-CN" sz="2000" b="1">
                <a:solidFill>
                  <a:srgbClr val="000000"/>
                </a:solidFill>
                <a:latin typeface="微软雅黑" panose="020B0503020204020204" charset="-122"/>
                <a:ea typeface="微软雅黑" panose="020B0503020204020204" charset="-122"/>
              </a:rPr>
              <a:t>经</a:t>
            </a:r>
            <a:r>
              <a:rPr lang="zh-CN" altLang="zh-CN" sz="2000" b="1">
                <a:latin typeface="微软雅黑" panose="020B0503020204020204" charset="-122"/>
                <a:ea typeface="微软雅黑" panose="020B0503020204020204" charset="-122"/>
              </a:rPr>
              <a:t>该市人大讨论通过后</a:t>
            </a:r>
            <a:r>
              <a:rPr lang="zh-CN" altLang="zh-CN" sz="2000" b="1">
                <a:solidFill>
                  <a:srgbClr val="000000"/>
                </a:solidFill>
                <a:latin typeface="微软雅黑" panose="020B0503020204020204" charset="-122"/>
                <a:ea typeface="微软雅黑" panose="020B0503020204020204" charset="-122"/>
              </a:rPr>
              <a:t>，将该议案交由市工业和信息化局、市国税局、市地税局等单位承办。</a:t>
            </a:r>
            <a:r>
              <a:rPr lang="zh-CN" altLang="zh-CN" sz="2000" b="1">
                <a:solidFill>
                  <a:srgbClr val="C00000"/>
                </a:solidFill>
                <a:latin typeface="微软雅黑" panose="020B0503020204020204" charset="-122"/>
                <a:ea typeface="微软雅黑" panose="020B0503020204020204" charset="-122"/>
              </a:rPr>
              <a:t>日前，该市人大常委会第二督办组对该建议的实施进行督办，助推小微企业发展。</a:t>
            </a:r>
          </a:p>
          <a:p>
            <a:pPr indent="266700"/>
            <a:r>
              <a:rPr lang="zh-CN" altLang="zh-CN" sz="2000" b="1">
                <a:solidFill>
                  <a:srgbClr val="0000FF"/>
                </a:solidFill>
                <a:latin typeface="微软雅黑" panose="020B0503020204020204" charset="-122"/>
                <a:ea typeface="微软雅黑" panose="020B0503020204020204" charset="-122"/>
              </a:rPr>
              <a:t>结合材料，运用所学知识，分析在助推小微企业发展中我国人民代表大会制度是如何发挥作用的？</a:t>
            </a:r>
            <a:endParaRPr lang="zh-CN" altLang="en-US" sz="2000" b="1">
              <a:latin typeface="微软雅黑" panose="020B0503020204020204" charset="-122"/>
              <a:ea typeface="微软雅黑" panose="020B0503020204020204" charset="-122"/>
            </a:endParaRPr>
          </a:p>
        </p:txBody>
      </p:sp>
      <p:sp>
        <p:nvSpPr>
          <p:cNvPr id="2" name="文本框 1"/>
          <p:cNvSpPr txBox="1"/>
          <p:nvPr/>
        </p:nvSpPr>
        <p:spPr>
          <a:xfrm>
            <a:off x="241300" y="3736975"/>
            <a:ext cx="2403475" cy="2552700"/>
          </a:xfrm>
          <a:prstGeom prst="rect">
            <a:avLst/>
          </a:prstGeom>
          <a:noFill/>
          <a:ln w="9525">
            <a:noFill/>
          </a:ln>
        </p:spPr>
        <p:txBody>
          <a:bodyPr wrap="square" anchor="t">
            <a:spAutoFit/>
          </a:bodyPr>
          <a:lstStyle/>
          <a:p>
            <a:r>
              <a:rPr lang="zh-CN" altLang="zh-CN" sz="2000" b="1">
                <a:solidFill>
                  <a:srgbClr val="C00000"/>
                </a:solidFill>
                <a:latin typeface="微软雅黑" panose="020B0503020204020204" charset="-122"/>
                <a:ea typeface="微软雅黑" panose="020B0503020204020204" charset="-122"/>
              </a:rPr>
              <a:t>（</a:t>
            </a:r>
            <a:r>
              <a:rPr lang="en-US" altLang="zh-CN" sz="2000" b="1">
                <a:solidFill>
                  <a:srgbClr val="C00000"/>
                </a:solidFill>
                <a:latin typeface="微软雅黑" panose="020B0503020204020204" charset="-122"/>
                <a:ea typeface="微软雅黑" panose="020B0503020204020204" charset="-122"/>
              </a:rPr>
              <a:t>1</a:t>
            </a:r>
            <a:r>
              <a:rPr lang="zh-CN" altLang="zh-CN" sz="2000" b="1">
                <a:solidFill>
                  <a:srgbClr val="C00000"/>
                </a:solidFill>
                <a:latin typeface="微软雅黑" panose="020B0503020204020204" charset="-122"/>
                <a:ea typeface="微软雅黑" panose="020B0503020204020204" charset="-122"/>
              </a:rPr>
              <a:t>）人大代表履行提案权。</a:t>
            </a:r>
            <a:r>
              <a:rPr lang="en-US" altLang="zh-CN" sz="2000" b="1">
                <a:solidFill>
                  <a:srgbClr val="000000"/>
                </a:solidFill>
                <a:latin typeface="微软雅黑" panose="020B0503020204020204" charset="-122"/>
                <a:ea typeface="微软雅黑" panose="020B0503020204020204" charset="-122"/>
              </a:rPr>
              <a:t>W</a:t>
            </a:r>
            <a:r>
              <a:rPr lang="zh-CN" altLang="zh-CN" sz="2000" b="1">
                <a:solidFill>
                  <a:srgbClr val="000000"/>
                </a:solidFill>
                <a:latin typeface="微软雅黑" panose="020B0503020204020204" charset="-122"/>
                <a:ea typeface="微软雅黑" panose="020B0503020204020204" charset="-122"/>
              </a:rPr>
              <a:t>市人大代表经过调查走访，在该市人大会上提交了《关于促进小微企业转型升级的建议》。（</a:t>
            </a:r>
            <a:r>
              <a:rPr lang="en-US" altLang="zh-CN" sz="2000" b="1">
                <a:solidFill>
                  <a:srgbClr val="000000"/>
                </a:solidFill>
                <a:latin typeface="微软雅黑" panose="020B0503020204020204" charset="-122"/>
                <a:ea typeface="微软雅黑" panose="020B0503020204020204" charset="-122"/>
              </a:rPr>
              <a:t>2</a:t>
            </a:r>
            <a:r>
              <a:rPr lang="zh-CN" altLang="zh-CN" sz="2000" b="1">
                <a:solidFill>
                  <a:srgbClr val="000000"/>
                </a:solidFill>
                <a:latin typeface="微软雅黑" panose="020B0503020204020204" charset="-122"/>
                <a:ea typeface="微软雅黑" panose="020B0503020204020204" charset="-122"/>
              </a:rPr>
              <a:t>分）</a:t>
            </a:r>
          </a:p>
          <a:p>
            <a:endParaRPr lang="zh-CN" altLang="en-US" sz="2000" b="1">
              <a:latin typeface="微软雅黑" panose="020B0503020204020204" charset="-122"/>
              <a:ea typeface="微软雅黑" panose="020B0503020204020204" charset="-122"/>
            </a:endParaRPr>
          </a:p>
        </p:txBody>
      </p:sp>
      <p:sp>
        <p:nvSpPr>
          <p:cNvPr id="3" name="文本框 2"/>
          <p:cNvSpPr txBox="1"/>
          <p:nvPr/>
        </p:nvSpPr>
        <p:spPr>
          <a:xfrm>
            <a:off x="2749550" y="3965575"/>
            <a:ext cx="2935288" cy="1936750"/>
          </a:xfrm>
          <a:prstGeom prst="rect">
            <a:avLst/>
          </a:prstGeom>
          <a:noFill/>
          <a:ln w="9525">
            <a:noFill/>
          </a:ln>
        </p:spPr>
        <p:txBody>
          <a:bodyPr wrap="square" anchor="t">
            <a:spAutoFit/>
          </a:bodyPr>
          <a:lstStyle/>
          <a:p>
            <a:r>
              <a:rPr lang="zh-CN" altLang="zh-CN" sz="2000" b="1">
                <a:solidFill>
                  <a:srgbClr val="C00000"/>
                </a:solidFill>
                <a:latin typeface="微软雅黑" panose="020B0503020204020204" charset="-122"/>
                <a:ea typeface="微软雅黑" panose="020B0503020204020204" charset="-122"/>
              </a:rPr>
              <a:t>（</a:t>
            </a:r>
            <a:r>
              <a:rPr lang="en-US" altLang="zh-CN" sz="2000" b="1">
                <a:solidFill>
                  <a:srgbClr val="C00000"/>
                </a:solidFill>
                <a:latin typeface="微软雅黑" panose="020B0503020204020204" charset="-122"/>
                <a:ea typeface="微软雅黑" panose="020B0503020204020204" charset="-122"/>
              </a:rPr>
              <a:t>2</a:t>
            </a:r>
            <a:r>
              <a:rPr lang="zh-CN" altLang="zh-CN" sz="2000" b="1">
                <a:solidFill>
                  <a:srgbClr val="C00000"/>
                </a:solidFill>
                <a:latin typeface="微软雅黑" panose="020B0503020204020204" charset="-122"/>
                <a:ea typeface="微软雅黑" panose="020B0503020204020204" charset="-122"/>
              </a:rPr>
              <a:t>）人民代表大会行使决定权和监督权。</a:t>
            </a:r>
            <a:r>
              <a:rPr lang="zh-CN" altLang="zh-CN" sz="2000" b="1">
                <a:solidFill>
                  <a:srgbClr val="000000"/>
                </a:solidFill>
                <a:latin typeface="微软雅黑" panose="020B0503020204020204" charset="-122"/>
                <a:ea typeface="微软雅黑" panose="020B0503020204020204" charset="-122"/>
              </a:rPr>
              <a:t>该市人大讨论通过该决定，市人大常委会第二督办组对该建议的实施进行督办。（</a:t>
            </a:r>
            <a:r>
              <a:rPr lang="en-US" altLang="zh-CN" sz="2000" b="1">
                <a:solidFill>
                  <a:srgbClr val="000000"/>
                </a:solidFill>
                <a:latin typeface="微软雅黑" panose="020B0503020204020204" charset="-122"/>
                <a:ea typeface="微软雅黑" panose="020B0503020204020204" charset="-122"/>
              </a:rPr>
              <a:t>6</a:t>
            </a:r>
            <a:r>
              <a:rPr lang="zh-CN" altLang="zh-CN" sz="2000" b="1">
                <a:solidFill>
                  <a:srgbClr val="000000"/>
                </a:solidFill>
                <a:latin typeface="微软雅黑" panose="020B0503020204020204" charset="-122"/>
                <a:ea typeface="微软雅黑" panose="020B0503020204020204" charset="-122"/>
              </a:rPr>
              <a:t>分）</a:t>
            </a:r>
            <a:endParaRPr lang="zh-CN" altLang="en-US" sz="2000" b="1">
              <a:latin typeface="微软雅黑" panose="020B0503020204020204" charset="-122"/>
              <a:ea typeface="微软雅黑" panose="020B0503020204020204" charset="-122"/>
            </a:endParaRPr>
          </a:p>
        </p:txBody>
      </p:sp>
      <p:sp>
        <p:nvSpPr>
          <p:cNvPr id="4" name="文本框 3"/>
          <p:cNvSpPr txBox="1"/>
          <p:nvPr/>
        </p:nvSpPr>
        <p:spPr>
          <a:xfrm>
            <a:off x="5789613" y="3965575"/>
            <a:ext cx="2992437" cy="1936750"/>
          </a:xfrm>
          <a:prstGeom prst="rect">
            <a:avLst/>
          </a:prstGeom>
          <a:noFill/>
          <a:ln w="9525">
            <a:noFill/>
          </a:ln>
        </p:spPr>
        <p:txBody>
          <a:bodyPr wrap="square" anchor="t">
            <a:spAutoFit/>
          </a:bodyPr>
          <a:lstStyle/>
          <a:p>
            <a:pPr indent="266700"/>
            <a:r>
              <a:rPr lang="zh-CN" altLang="zh-CN" sz="2000" b="1">
                <a:solidFill>
                  <a:srgbClr val="C00000"/>
                </a:solidFill>
                <a:latin typeface="微软雅黑" panose="020B0503020204020204" charset="-122"/>
                <a:ea typeface="微软雅黑" panose="020B0503020204020204" charset="-122"/>
              </a:rPr>
              <a:t>（</a:t>
            </a:r>
            <a:r>
              <a:rPr lang="en-US" altLang="zh-CN" sz="2000" b="1">
                <a:solidFill>
                  <a:srgbClr val="C00000"/>
                </a:solidFill>
                <a:latin typeface="微软雅黑" panose="020B0503020204020204" charset="-122"/>
                <a:ea typeface="微软雅黑" panose="020B0503020204020204" charset="-122"/>
              </a:rPr>
              <a:t>3</a:t>
            </a:r>
            <a:r>
              <a:rPr lang="zh-CN" altLang="zh-CN" sz="2000" b="1">
                <a:solidFill>
                  <a:srgbClr val="C00000"/>
                </a:solidFill>
                <a:latin typeface="微软雅黑" panose="020B0503020204020204" charset="-122"/>
                <a:ea typeface="微软雅黑" panose="020B0503020204020204" charset="-122"/>
              </a:rPr>
              <a:t>）人民代表大会制度实行民主集中制的组织和活动原则</a:t>
            </a:r>
            <a:r>
              <a:rPr lang="zh-CN" altLang="zh-CN" sz="2000" b="1">
                <a:solidFill>
                  <a:srgbClr val="000000"/>
                </a:solidFill>
                <a:latin typeface="微软雅黑" panose="020B0503020204020204" charset="-122"/>
                <a:ea typeface="微软雅黑" panose="020B0503020204020204" charset="-122"/>
              </a:rPr>
              <a:t>。该议案通过后，交由市工业和信息化局，市国税局、市地税局等单位承办。（</a:t>
            </a:r>
            <a:r>
              <a:rPr lang="en-US" altLang="zh-CN" sz="2000" b="1">
                <a:solidFill>
                  <a:srgbClr val="000000"/>
                </a:solidFill>
                <a:latin typeface="微软雅黑" panose="020B0503020204020204" charset="-122"/>
                <a:ea typeface="微软雅黑" panose="020B0503020204020204" charset="-122"/>
              </a:rPr>
              <a:t>2 </a:t>
            </a:r>
            <a:r>
              <a:rPr lang="zh-CN" altLang="zh-CN" sz="2000" b="1">
                <a:solidFill>
                  <a:srgbClr val="000000"/>
                </a:solidFill>
                <a:latin typeface="微软雅黑" panose="020B0503020204020204" charset="-122"/>
                <a:ea typeface="微软雅黑" panose="020B0503020204020204" charset="-122"/>
              </a:rPr>
              <a:t>分）</a:t>
            </a:r>
            <a:endParaRPr lang="zh-CN" altLang="en-US" sz="2000" b="1">
              <a:latin typeface="微软雅黑" panose="020B0503020204020204" charset="-122"/>
              <a:ea typeface="微软雅黑" panose="020B0503020204020204" charset="-122"/>
            </a:endParaRPr>
          </a:p>
        </p:txBody>
      </p:sp>
      <p:cxnSp>
        <p:nvCxnSpPr>
          <p:cNvPr id="5" name="直接箭头连接符 4"/>
          <p:cNvCxnSpPr/>
          <p:nvPr/>
        </p:nvCxnSpPr>
        <p:spPr>
          <a:xfrm flipH="1">
            <a:off x="1558925" y="1404938"/>
            <a:ext cx="3051175" cy="2332038"/>
          </a:xfrm>
          <a:prstGeom prst="straightConnector1">
            <a:avLst/>
          </a:prstGeom>
          <a:ln>
            <a:solidFill>
              <a:srgbClr val="00B0F0"/>
            </a:solidFill>
            <a:tailEnd type="arrow" w="med" len="med"/>
          </a:ln>
        </p:spPr>
        <p:style>
          <a:lnRef idx="3">
            <a:schemeClr val="accent4"/>
          </a:lnRef>
          <a:fillRef idx="0">
            <a:schemeClr val="accent4"/>
          </a:fillRef>
          <a:effectRef idx="2">
            <a:schemeClr val="accent4"/>
          </a:effectRef>
          <a:fontRef idx="minor">
            <a:schemeClr val="tx1"/>
          </a:fontRef>
        </p:style>
      </p:cxnSp>
      <p:cxnSp>
        <p:nvCxnSpPr>
          <p:cNvPr id="6" name="直接箭头连接符 5"/>
          <p:cNvCxnSpPr/>
          <p:nvPr/>
        </p:nvCxnSpPr>
        <p:spPr>
          <a:xfrm>
            <a:off x="2124075" y="2349500"/>
            <a:ext cx="2406650" cy="1687513"/>
          </a:xfrm>
          <a:prstGeom prst="straightConnector1">
            <a:avLst/>
          </a:prstGeom>
          <a:ln>
            <a:solidFill>
              <a:srgbClr val="00B0F0"/>
            </a:solidFill>
            <a:tailEnd type="arrow" w="med" len="med"/>
          </a:ln>
        </p:spPr>
        <p:style>
          <a:lnRef idx="3">
            <a:schemeClr val="accent4"/>
          </a:lnRef>
          <a:fillRef idx="0">
            <a:schemeClr val="accent4"/>
          </a:fillRef>
          <a:effectRef idx="2">
            <a:schemeClr val="accent4"/>
          </a:effectRef>
          <a:fontRef idx="minor">
            <a:schemeClr val="tx1"/>
          </a:fontRef>
        </p:style>
      </p:cxnSp>
      <p:cxnSp>
        <p:nvCxnSpPr>
          <p:cNvPr id="7" name="直接箭头连接符 6"/>
          <p:cNvCxnSpPr/>
          <p:nvPr/>
        </p:nvCxnSpPr>
        <p:spPr>
          <a:xfrm>
            <a:off x="5684838" y="1762125"/>
            <a:ext cx="1479550" cy="2098675"/>
          </a:xfrm>
          <a:prstGeom prst="straightConnector1">
            <a:avLst/>
          </a:prstGeom>
          <a:ln>
            <a:solidFill>
              <a:srgbClr val="00B0F0"/>
            </a:solidFill>
            <a:tailEnd type="arrow" w="med" len="med"/>
          </a:ln>
        </p:spPr>
        <p:style>
          <a:lnRef idx="3">
            <a:schemeClr val="accent4"/>
          </a:lnRef>
          <a:fillRef idx="0">
            <a:schemeClr val="accent4"/>
          </a:fillRef>
          <a:effectRef idx="2">
            <a:schemeClr val="accent4"/>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linds(horizontal)">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linds(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linds(horizontal)">
                                      <p:cBhvr>
                                        <p:cTn id="3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theme/theme1.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TotalTime>
  <Words>3298</Words>
  <Application>Microsoft Office PowerPoint</Application>
  <PresentationFormat>全屏显示(4:3)</PresentationFormat>
  <Paragraphs>270</Paragraphs>
  <Slides>26</Slides>
  <Notes>4</Notes>
  <HiddenSlides>0</HiddenSlides>
  <MMClips>0</MMClips>
  <ScaleCrop>false</ScaleCrop>
  <HeadingPairs>
    <vt:vector size="6" baseType="variant">
      <vt:variant>
        <vt:lpstr>已用的字体</vt:lpstr>
      </vt:variant>
      <vt:variant>
        <vt:i4>9</vt:i4>
      </vt:variant>
      <vt:variant>
        <vt:lpstr>主题</vt:lpstr>
      </vt:variant>
      <vt:variant>
        <vt:i4>3</vt:i4>
      </vt:variant>
      <vt:variant>
        <vt:lpstr>幻灯片标题</vt:lpstr>
      </vt:variant>
      <vt:variant>
        <vt:i4>26</vt:i4>
      </vt:variant>
    </vt:vector>
  </HeadingPairs>
  <TitlesOfParts>
    <vt:vector size="38" baseType="lpstr">
      <vt:lpstr>黑体</vt:lpstr>
      <vt:lpstr>宋体</vt:lpstr>
      <vt:lpstr>微软雅黑</vt:lpstr>
      <vt:lpstr>Arial</vt:lpstr>
      <vt:lpstr>Calibri</vt:lpstr>
      <vt:lpstr>Tahoma</vt:lpstr>
      <vt:lpstr>Times New Roman</vt:lpstr>
      <vt:lpstr>Verdana</vt:lpstr>
      <vt:lpstr>Wingdings</vt:lpstr>
      <vt:lpstr>默认设计模板</vt:lpstr>
      <vt:lpstr>1_默认设计模板</vt:lpstr>
      <vt:lpstr>2_默认设计模板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lastModifiedBy>2024098525@qq.com</cp:lastModifiedBy>
  <cp:revision>37</cp:revision>
  <dcterms:created xsi:type="dcterms:W3CDTF">2020-03-04T07:09:00Z</dcterms:created>
  <dcterms:modified xsi:type="dcterms:W3CDTF">2020-04-18T02:34:50Z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2052-11.1.0.9513</vt:lpwstr>
  </property>
</Properties>
</file>