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20"/>
  </p:notesMasterIdLst>
  <p:sldIdLst>
    <p:sldId id="261" r:id="rId4"/>
    <p:sldId id="286" r:id="rId5"/>
    <p:sldId id="287" r:id="rId6"/>
    <p:sldId id="262" r:id="rId7"/>
    <p:sldId id="263" r:id="rId8"/>
    <p:sldId id="264" r:id="rId9"/>
    <p:sldId id="265" r:id="rId10"/>
    <p:sldId id="277" r:id="rId11"/>
    <p:sldId id="266" r:id="rId12"/>
    <p:sldId id="278" r:id="rId13"/>
    <p:sldId id="279" r:id="rId14"/>
    <p:sldId id="270" r:id="rId15"/>
    <p:sldId id="280" r:id="rId16"/>
    <p:sldId id="269" r:id="rId17"/>
    <p:sldId id="274" r:id="rId18"/>
    <p:sldId id="275" r:id="rId19"/>
  </p:sldIdLst>
  <p:sldSz cx="9144000" cy="6858000" type="screen4x3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9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7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9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500"/>
            </a:lvl2pPr>
            <a:lvl3pPr marL="914400" indent="0">
              <a:buNone/>
              <a:defRPr sz="1200"/>
            </a:lvl3pPr>
            <a:lvl4pPr marL="1371600" indent="0">
              <a:buNone/>
              <a:defRPr sz="1100"/>
            </a:lvl4pPr>
            <a:lvl5pPr marL="1828800" indent="0">
              <a:buNone/>
              <a:defRPr sz="1100"/>
            </a:lvl5pPr>
            <a:lvl6pPr marL="2286000" indent="0">
              <a:buNone/>
              <a:defRPr sz="1100"/>
            </a:lvl6pPr>
            <a:lvl7pPr marL="2743200" indent="0">
              <a:buNone/>
              <a:defRPr sz="1100"/>
            </a:lvl7pPr>
            <a:lvl8pPr marL="3200400" indent="0">
              <a:buNone/>
              <a:defRPr sz="1100"/>
            </a:lvl8pPr>
            <a:lvl9pPr marL="3657600" indent="0">
              <a:buNone/>
              <a:defRPr sz="11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7" y="365129"/>
            <a:ext cx="1971675" cy="581183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2" y="365129"/>
            <a:ext cx="5800725" cy="581183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36" tIns="45718" rIns="91436" bIns="45718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71AB7A37-B852-49AB-B2E2-96296AB21F6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4"/>
            <a:ext cx="30861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4"/>
            <a:ext cx="2057400" cy="365125"/>
          </a:xfrm>
          <a:prstGeom prst="rect">
            <a:avLst/>
          </a:prstGeom>
        </p:spPr>
        <p:txBody>
          <a:bodyPr vert="horz" lIns="91436" tIns="45718" rIns="91436" bIns="4571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3765"/>
            <a:fld id="{888F8D02-9041-4C59-BC62-13DE0E5C671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xStyles>
    <p:titleStyle>
      <a:lvl1pPr algn="l" defTabSz="913765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3765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376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376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6413" y="4183455"/>
            <a:ext cx="9144000" cy="925688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8000">
                <a:schemeClr val="accent5"/>
              </a:gs>
            </a:gsLst>
            <a:lin ang="10800000" scaled="0"/>
          </a:gradFill>
          <a:ln>
            <a:noFill/>
          </a:ln>
          <a:effectLst>
            <a:outerShdw blurRad="393700" dist="76200" dir="5820000" sx="99000" sy="99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 rot="16200000">
            <a:off x="8577365" y="4509022"/>
            <a:ext cx="953603" cy="272512"/>
            <a:chOff x="6507038" y="462977"/>
            <a:chExt cx="2430800" cy="471379"/>
          </a:xfrm>
        </p:grpSpPr>
        <p:grpSp>
          <p:nvGrpSpPr>
            <p:cNvPr id="62" name="组合 61"/>
            <p:cNvGrpSpPr/>
            <p:nvPr/>
          </p:nvGrpSpPr>
          <p:grpSpPr>
            <a:xfrm flipV="1">
              <a:off x="6507038" y="462977"/>
              <a:ext cx="1917435" cy="471379"/>
              <a:chOff x="810775" y="1533962"/>
              <a:chExt cx="7782374" cy="1913206"/>
            </a:xfrm>
          </p:grpSpPr>
          <p:sp>
            <p:nvSpPr>
              <p:cNvPr id="64" name="圆角矩形 63"/>
              <p:cNvSpPr/>
              <p:nvPr/>
            </p:nvSpPr>
            <p:spPr>
              <a:xfrm>
                <a:off x="2848247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圆角矩形 64"/>
              <p:cNvSpPr/>
              <p:nvPr/>
            </p:nvSpPr>
            <p:spPr>
              <a:xfrm>
                <a:off x="81077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圆角矩形 65"/>
              <p:cNvSpPr/>
              <p:nvPr/>
            </p:nvSpPr>
            <p:spPr>
              <a:xfrm>
                <a:off x="6848755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圆角矩形 66"/>
              <p:cNvSpPr/>
              <p:nvPr/>
            </p:nvSpPr>
            <p:spPr>
              <a:xfrm>
                <a:off x="4811283" y="1533962"/>
                <a:ext cx="1744394" cy="1913206"/>
              </a:xfrm>
              <a:prstGeom prst="roundRect">
                <a:avLst>
                  <a:gd name="adj" fmla="val 503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913765"/>
                <a:endParaRPr lang="zh-CN" altLang="en-US" sz="1425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圆角矩形 62"/>
            <p:cNvSpPr/>
            <p:nvPr/>
          </p:nvSpPr>
          <p:spPr>
            <a:xfrm flipV="1">
              <a:off x="8508051" y="462977"/>
              <a:ext cx="429787" cy="471379"/>
            </a:xfrm>
            <a:prstGeom prst="roundRect">
              <a:avLst>
                <a:gd name="adj" fmla="val 5039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3765"/>
              <a:endParaRPr lang="zh-CN" altLang="en-US" sz="1425">
                <a:solidFill>
                  <a:prstClr val="white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678470" y="3282900"/>
            <a:ext cx="6370863" cy="528955"/>
          </a:xfrm>
          <a:prstGeom prst="rect">
            <a:avLst/>
          </a:prstGeom>
          <a:noFill/>
        </p:spPr>
        <p:txBody>
          <a:bodyPr wrap="square" lIns="68577" tIns="34288" rIns="68577" bIns="34288" rtlCol="0">
            <a:spAutoFit/>
          </a:bodyPr>
          <a:lstStyle/>
          <a:p>
            <a:pPr defTabSz="913765"/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</a:t>
            </a:r>
            <a:r>
              <a:rPr lang="zh-CN" altLang="en-US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教版八年级上册</a:t>
            </a:r>
            <a:r>
              <a:rPr lang="en-US" altLang="zh-CN" sz="3000" b="1" dirty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第一章 第 </a:t>
            </a:r>
            <a:r>
              <a:rPr lang="en-US" altLang="zh-CN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 </a:t>
            </a:r>
            <a:r>
              <a:rPr lang="zh-CN" altLang="en-US" sz="3000" b="1" dirty="0" smtClean="0">
                <a:solidFill>
                  <a:srgbClr val="44546A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节</a:t>
            </a:r>
            <a:endParaRPr lang="zh-CN" altLang="en-US" sz="3000" b="1" dirty="0">
              <a:solidFill>
                <a:srgbClr val="44546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897889" y="1574583"/>
            <a:ext cx="5723890" cy="1421130"/>
          </a:xfrm>
          <a:prstGeom prst="rect">
            <a:avLst/>
          </a:prstGeom>
          <a:noFill/>
        </p:spPr>
        <p:txBody>
          <a:bodyPr wrap="none" lIns="68578" tIns="34289" rIns="68578" bIns="34289" rtlCol="0">
            <a:spAutoFit/>
          </a:bodyPr>
          <a:lstStyle/>
          <a:p>
            <a:pPr defTabSz="913765"/>
            <a:r>
              <a:rPr lang="zh-CN" altLang="en-US" sz="8800" dirty="0" smtClean="0">
                <a:ln w="0"/>
                <a:solidFill>
                  <a:srgbClr val="5B9BD5">
                    <a:lumMod val="50000"/>
                  </a:srgbClr>
                </a:solidFill>
                <a:latin typeface="微软雅黑" panose="020B0503020204020204" charset="-122"/>
              </a:rPr>
              <a:t>运动的描述</a:t>
            </a:r>
            <a:endParaRPr lang="zh-CN" altLang="en-US" sz="8800" dirty="0" smtClean="0">
              <a:ln w="0"/>
              <a:solidFill>
                <a:srgbClr val="5B9BD5">
                  <a:lumMod val="50000"/>
                </a:srgbClr>
              </a:solidFill>
              <a:latin typeface="微软雅黑" panose="020B0503020204020204" charset="-122"/>
            </a:endParaRPr>
          </a:p>
        </p:txBody>
      </p:sp>
      <p:sp>
        <p:nvSpPr>
          <p:cNvPr id="57" name="圆角矩形 56"/>
          <p:cNvSpPr/>
          <p:nvPr/>
        </p:nvSpPr>
        <p:spPr>
          <a:xfrm rot="16200000" flipV="1">
            <a:off x="7835254" y="4155415"/>
            <a:ext cx="961559" cy="975117"/>
          </a:xfrm>
          <a:prstGeom prst="roundRect">
            <a:avLst>
              <a:gd name="adj" fmla="val 5039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8" rIns="68577" bIns="34288" rtlCol="0" anchor="ctr"/>
          <a:lstStyle/>
          <a:p>
            <a:pPr algn="ctr" defTabSz="913765"/>
            <a:endParaRPr lang="zh-CN" altLang="en-US" sz="1425">
              <a:solidFill>
                <a:prstClr val="white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l="68957" t="31415" r="5065" b="29413"/>
          <a:stretch>
            <a:fillRect/>
          </a:stretch>
        </p:blipFill>
        <p:spPr>
          <a:xfrm>
            <a:off x="1955165" y="4566920"/>
            <a:ext cx="1270635" cy="1279525"/>
          </a:xfrm>
          <a:prstGeom prst="ellipse">
            <a:avLst/>
          </a:prstGeom>
          <a:ln w="22225">
            <a:solidFill>
              <a:schemeClr val="bg1"/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rcRect l="30961" t="46326" r="38294" b="9662"/>
          <a:stretch>
            <a:fillRect/>
          </a:stretch>
        </p:blipFill>
        <p:spPr>
          <a:xfrm>
            <a:off x="4592320" y="4122420"/>
            <a:ext cx="1437640" cy="1437640"/>
          </a:xfrm>
          <a:prstGeom prst="ellipse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rcRect l="7591" t="67302" r="70098"/>
          <a:stretch>
            <a:fillRect/>
          </a:stretch>
        </p:blipFill>
        <p:spPr>
          <a:xfrm>
            <a:off x="4237990" y="5109210"/>
            <a:ext cx="1043305" cy="1068070"/>
          </a:xfrm>
          <a:prstGeom prst="ellipse">
            <a:avLst/>
          </a:prstGeom>
          <a:ln w="25400" cmpd="sng">
            <a:solidFill>
              <a:schemeClr val="bg1"/>
            </a:solidFill>
            <a:prstDash val="solid"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40263" t="4432" r="30120" b="52799"/>
          <a:stretch>
            <a:fillRect/>
          </a:stretch>
        </p:blipFill>
        <p:spPr>
          <a:xfrm>
            <a:off x="6029960" y="4370070"/>
            <a:ext cx="1849120" cy="1865630"/>
          </a:xfrm>
          <a:prstGeom prst="ellipse">
            <a:avLst/>
          </a:prstGeom>
          <a:ln w="31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99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0180" name="图片 50179" descr="HWOCRTEMP_ROC11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2600" y="49530"/>
            <a:ext cx="5358765" cy="6362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文本框 12291"/>
          <p:cNvSpPr txBox="1"/>
          <p:nvPr/>
        </p:nvSpPr>
        <p:spPr>
          <a:xfrm>
            <a:off x="7425373" y="5403850"/>
            <a:ext cx="31686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217.5s</a:t>
            </a:r>
            <a:endParaRPr lang="en-US" altLang="zh-CN" sz="28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 Box 4"/>
          <p:cNvSpPr txBox="1"/>
          <p:nvPr/>
        </p:nvSpPr>
        <p:spPr>
          <a:xfrm>
            <a:off x="349568" y="665480"/>
            <a:ext cx="8675687" cy="1706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．</a:t>
            </a:r>
            <a:r>
              <a:rPr lang="zh-CN" altLang="en-US" sz="2800" b="1" dirty="0">
                <a:latin typeface="宋体" panose="02010600030101010101" pitchFamily="2" charset="-122"/>
              </a:rPr>
              <a:t>甲如图所示，用刻度尺测量一张纸的平均厚度，书的总厚度为</a:t>
            </a:r>
            <a:r>
              <a:rPr lang="zh-CN" altLang="en-US" sz="2800" b="1" u="sng" dirty="0">
                <a:latin typeface="宋体" panose="02010600030101010101" pitchFamily="2" charset="-122"/>
              </a:rPr>
              <a:t>        </a:t>
            </a:r>
            <a:r>
              <a:rPr lang="zh-CN" altLang="en-US" sz="2800" b="1" dirty="0">
                <a:latin typeface="宋体" panose="02010600030101010101" pitchFamily="2" charset="-122"/>
              </a:rPr>
              <a:t>，书共有</a:t>
            </a:r>
            <a:r>
              <a:rPr lang="en-US" altLang="zh-CN" sz="2800" b="1" dirty="0">
                <a:latin typeface="宋体" panose="02010600030101010101" pitchFamily="2" charset="-122"/>
              </a:rPr>
              <a:t>200</a:t>
            </a:r>
            <a:r>
              <a:rPr lang="zh-CN" altLang="en-US" sz="2800" b="1" dirty="0">
                <a:latin typeface="宋体" panose="02010600030101010101" pitchFamily="2" charset="-122"/>
              </a:rPr>
              <a:t>页，则一张纸的厚度为</a:t>
            </a:r>
            <a:r>
              <a:rPr lang="zh-CN" altLang="en-US" sz="2800" b="1" u="sng" dirty="0">
                <a:latin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</a:rPr>
              <a:t>。   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2554923" y="1257935"/>
            <a:ext cx="31686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0.82cm</a:t>
            </a:r>
            <a:endParaRPr lang="en-US" altLang="zh-CN" sz="28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71258" y="1779905"/>
            <a:ext cx="31686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0.0082cm</a:t>
            </a:r>
            <a:endParaRPr lang="en-US" altLang="zh-CN" sz="2800" b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9925" name="图片 209924" descr="12-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3880" y="3504565"/>
            <a:ext cx="3600450" cy="161131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6"/>
          <p:cNvGrpSpPr/>
          <p:nvPr/>
        </p:nvGrpSpPr>
        <p:grpSpPr>
          <a:xfrm>
            <a:off x="4796790" y="3285490"/>
            <a:ext cx="3517900" cy="1845310"/>
            <a:chOff x="6173" y="6324"/>
            <a:chExt cx="5540" cy="2906"/>
          </a:xfrm>
        </p:grpSpPr>
        <p:pic>
          <p:nvPicPr>
            <p:cNvPr id="209926" name="图片 209925" descr="12-27"/>
            <p:cNvPicPr>
              <a:picLocks noChangeAspect="1"/>
            </p:cNvPicPr>
            <p:nvPr/>
          </p:nvPicPr>
          <p:blipFill>
            <a:blip r:embed="rId2"/>
            <a:srcRect r="36157" b="3582"/>
            <a:stretch>
              <a:fillRect/>
            </a:stretch>
          </p:blipFill>
          <p:spPr>
            <a:xfrm>
              <a:off x="6173" y="6324"/>
              <a:ext cx="3572" cy="290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" name="图片 5" descr="12-27"/>
            <p:cNvPicPr>
              <a:picLocks noChangeAspect="1"/>
            </p:cNvPicPr>
            <p:nvPr/>
          </p:nvPicPr>
          <p:blipFill>
            <a:blip r:embed="rId2"/>
            <a:srcRect l="64826" t="3582"/>
            <a:stretch>
              <a:fillRect/>
            </a:stretch>
          </p:blipFill>
          <p:spPr>
            <a:xfrm>
              <a:off x="9745" y="6324"/>
              <a:ext cx="1968" cy="290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" name="文本框 7"/>
          <p:cNvSpPr txBox="1"/>
          <p:nvPr/>
        </p:nvSpPr>
        <p:spPr>
          <a:xfrm>
            <a:off x="6149975" y="3819525"/>
            <a:ext cx="9150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b="1"/>
              <a:t>cm</a:t>
            </a:r>
            <a:endParaRPr lang="en-US" altLang="zh-CN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5" grpId="0"/>
      <p:bldP spid="14338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IMG_2015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42875" y="1673543"/>
            <a:ext cx="4381500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图片 3" descr="IMG_20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577715" y="1673543"/>
            <a:ext cx="4357688" cy="28575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矩形 4"/>
          <p:cNvSpPr/>
          <p:nvPr/>
        </p:nvSpPr>
        <p:spPr>
          <a:xfrm>
            <a:off x="795020" y="5379085"/>
            <a:ext cx="6931025" cy="6508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l" eaLnBrk="1" hangingPunct="1">
              <a:lnSpc>
                <a:spcPct val="130000"/>
              </a:lnSpc>
            </a:pPr>
            <a:r>
              <a:rPr lang="zh-CN" altLang="en-US" sz="2800" b="1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　　</a:t>
            </a:r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  <a:sym typeface="+mn-ea"/>
              </a:rPr>
              <a:t>根据它们在照片上的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位置是否变化</a:t>
            </a:r>
            <a:r>
              <a:rPr lang="zh-CN" altLang="en-US" sz="2800" b="1" dirty="0">
                <a:solidFill>
                  <a:srgbClr val="FFFFFF"/>
                </a:solidFill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2800" b="1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01445" y="220345"/>
            <a:ext cx="71329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微软雅黑" panose="020B0503020204020204" charset="-122"/>
                <a:ea typeface="微软雅黑" panose="020B0503020204020204" charset="-122"/>
              </a:rPr>
              <a:t>哪辆汽车是运动的，哪辆汽车是静止的？根据什么？</a:t>
            </a:r>
            <a:endParaRPr lang="zh-CN" altLang="en-US" sz="32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4"/>
          <p:cNvSpPr txBox="1"/>
          <p:nvPr/>
        </p:nvSpPr>
        <p:spPr>
          <a:xfrm>
            <a:off x="1409383" y="231775"/>
            <a:ext cx="7257415" cy="645160"/>
          </a:xfrm>
          <a:prstGeom prst="rect">
            <a:avLst/>
          </a:prstGeom>
          <a:noFill/>
        </p:spPr>
        <p:txBody>
          <a:bodyPr wrap="none">
            <a:spAutoFit/>
          </a:bodyPr>
          <a:p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我们根据什么说这些物体是运动的?</a:t>
            </a:r>
            <a:endParaRPr lang="en-US" altLang="zh-CN" sz="36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grpSp>
        <p:nvGrpSpPr>
          <p:cNvPr id="4099" name="组合 10"/>
          <p:cNvGrpSpPr/>
          <p:nvPr/>
        </p:nvGrpSpPr>
        <p:grpSpPr>
          <a:xfrm>
            <a:off x="1071563" y="1444625"/>
            <a:ext cx="2381250" cy="2363788"/>
            <a:chOff x="1214414" y="1785926"/>
            <a:chExt cx="2381267" cy="2363685"/>
          </a:xfrm>
        </p:grpSpPr>
        <p:pic>
          <p:nvPicPr>
            <p:cNvPr id="6" name="图片 5" descr="liebao.jp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214414" y="1785926"/>
              <a:ext cx="2381267" cy="17858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08" name="TextBox 7"/>
            <p:cNvSpPr txBox="1"/>
            <p:nvPr/>
          </p:nvSpPr>
          <p:spPr>
            <a:xfrm>
              <a:off x="1233464" y="3630521"/>
              <a:ext cx="1970102" cy="5190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latin typeface="楷体_GB2312" pitchFamily="49" charset="-122"/>
                </a:rPr>
                <a:t>飞驰的猎豹</a:t>
              </a:r>
              <a:endParaRPr lang="zh-CN" altLang="en-US" sz="2800" b="1" dirty="0">
                <a:latin typeface="楷体_GB2312" pitchFamily="49" charset="-122"/>
              </a:endParaRPr>
            </a:p>
          </p:txBody>
        </p:sp>
      </p:grpSp>
      <p:grpSp>
        <p:nvGrpSpPr>
          <p:cNvPr id="4100" name="组合 11"/>
          <p:cNvGrpSpPr/>
          <p:nvPr/>
        </p:nvGrpSpPr>
        <p:grpSpPr>
          <a:xfrm>
            <a:off x="5159375" y="1444625"/>
            <a:ext cx="2701925" cy="2352675"/>
            <a:chOff x="5302849" y="1785926"/>
            <a:chExt cx="2701593" cy="2352691"/>
          </a:xfrm>
        </p:grpSpPr>
        <p:pic>
          <p:nvPicPr>
            <p:cNvPr id="3" name="Picture 4" descr="11457915920455378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358405" y="1785926"/>
              <a:ext cx="2646037" cy="178595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06" name="TextBox 8"/>
            <p:cNvSpPr txBox="1"/>
            <p:nvPr/>
          </p:nvSpPr>
          <p:spPr>
            <a:xfrm>
              <a:off x="5302849" y="3619501"/>
              <a:ext cx="2684133" cy="519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latin typeface="楷体_GB2312" pitchFamily="49" charset="-122"/>
                </a:rPr>
                <a:t>穿梭宇宙的彗星</a:t>
              </a:r>
              <a:endParaRPr lang="zh-CN" altLang="en-US" sz="2800" b="1" dirty="0">
                <a:latin typeface="楷体_GB2312" pitchFamily="49" charset="-122"/>
              </a:endParaRPr>
            </a:p>
          </p:txBody>
        </p:sp>
      </p:grpSp>
      <p:grpSp>
        <p:nvGrpSpPr>
          <p:cNvPr id="4101" name="组合 12"/>
          <p:cNvGrpSpPr/>
          <p:nvPr/>
        </p:nvGrpSpPr>
        <p:grpSpPr>
          <a:xfrm>
            <a:off x="1000125" y="3873500"/>
            <a:ext cx="2500313" cy="2303463"/>
            <a:chOff x="1142976" y="4214818"/>
            <a:chExt cx="2714644" cy="2398793"/>
          </a:xfrm>
        </p:grpSpPr>
        <p:pic>
          <p:nvPicPr>
            <p:cNvPr id="7" name="图片 6" descr="woniu.jpg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>
            <a:xfrm>
              <a:off x="1142976" y="4214818"/>
              <a:ext cx="2714644" cy="185654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104" name="TextBox 9"/>
            <p:cNvSpPr txBox="1"/>
            <p:nvPr/>
          </p:nvSpPr>
          <p:spPr>
            <a:xfrm>
              <a:off x="1520441" y="6073015"/>
              <a:ext cx="2138967" cy="54059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latin typeface="楷体_GB2312" pitchFamily="49" charset="-122"/>
                </a:rPr>
                <a:t>缓慢的蜗牛</a:t>
              </a:r>
              <a:endParaRPr lang="zh-CN" altLang="en-US" sz="2800" b="1" dirty="0">
                <a:latin typeface="楷体_GB2312" pitchFamily="49" charset="-122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929063" y="4302125"/>
            <a:ext cx="4857750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楷体_GB2312" pitchFamily="49" charset="-122"/>
              </a:rPr>
              <a:t>　　它们的共同特点：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</a:rPr>
              <a:t>位置</a:t>
            </a:r>
            <a:r>
              <a:rPr lang="zh-CN" altLang="en-US" sz="2800" b="1" dirty="0">
                <a:latin typeface="楷体_GB2312" pitchFamily="49" charset="-122"/>
              </a:rPr>
              <a:t>随时间不断地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</a:rPr>
              <a:t>变化</a:t>
            </a:r>
            <a:r>
              <a:rPr lang="zh-CN" altLang="en-US" sz="2800" b="1" dirty="0">
                <a:latin typeface="楷体_GB2312" pitchFamily="49" charset="-122"/>
              </a:rPr>
              <a:t>。</a:t>
            </a:r>
            <a:endParaRPr lang="zh-CN" altLang="en-US" sz="2800" b="1" dirty="0">
              <a:latin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Text Box 4"/>
          <p:cNvSpPr txBox="1"/>
          <p:nvPr/>
        </p:nvSpPr>
        <p:spPr>
          <a:xfrm>
            <a:off x="681990" y="1161415"/>
            <a:ext cx="8607425" cy="629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物理学里把物体位置随时间的变化叫机械运动。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pic>
        <p:nvPicPr>
          <p:cNvPr id="5127" name="Picture 5" descr="珠穆朗玛峰"/>
          <p:cNvPicPr>
            <a:picLocks noChangeAspect="1"/>
          </p:cNvPicPr>
          <p:nvPr/>
        </p:nvPicPr>
        <p:blipFill>
          <a:blip r:embed="rId1"/>
          <a:srcRect b="25000"/>
          <a:stretch>
            <a:fillRect/>
          </a:stretch>
        </p:blipFill>
        <p:spPr>
          <a:xfrm>
            <a:off x="504190" y="2152015"/>
            <a:ext cx="3744913" cy="3671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48653" y="5003165"/>
            <a:ext cx="3527425" cy="1184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lnSpc>
                <a:spcPct val="125000"/>
              </a:lnSpc>
            </a:pPr>
            <a:r>
              <a:rPr lang="zh-CN" altLang="en-US" sz="2800" b="1" dirty="0">
                <a:solidFill>
                  <a:srgbClr val="0066FF"/>
                </a:solidFill>
                <a:latin typeface="宋体" panose="02010600030101010101" pitchFamily="2" charset="-122"/>
              </a:rPr>
              <a:t>珠穆朗玛峰由于地壳运动高度在变化 </a:t>
            </a:r>
            <a:endParaRPr lang="zh-CN" altLang="en-US" sz="2800" b="1" dirty="0">
              <a:solidFill>
                <a:srgbClr val="0066FF"/>
              </a:solidFill>
              <a:latin typeface="宋体" panose="02010600030101010101" pitchFamily="2" charset="-122"/>
            </a:endParaRPr>
          </a:p>
        </p:txBody>
      </p:sp>
      <p:pic>
        <p:nvPicPr>
          <p:cNvPr id="5142" name="图片 2" descr="45.JPG"/>
          <p:cNvPicPr>
            <a:picLocks noChangeAspect="1"/>
          </p:cNvPicPr>
          <p:nvPr/>
        </p:nvPicPr>
        <p:blipFill>
          <a:blip r:embed="rId2"/>
          <a:srcRect b="26807"/>
          <a:stretch>
            <a:fillRect/>
          </a:stretch>
        </p:blipFill>
        <p:spPr>
          <a:xfrm>
            <a:off x="4896803" y="2078990"/>
            <a:ext cx="3816350" cy="37449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320540" y="5003165"/>
            <a:ext cx="4968875" cy="11842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>
              <a:lnSpc>
                <a:spcPct val="125000"/>
              </a:lnSpc>
            </a:pPr>
            <a:r>
              <a:rPr lang="zh-CN" altLang="en-US" sz="2800" b="1" dirty="0">
                <a:solidFill>
                  <a:srgbClr val="0066FF"/>
                </a:solidFill>
                <a:latin typeface="宋体" panose="02010600030101010101" pitchFamily="2" charset="-122"/>
              </a:rPr>
              <a:t>日本茨城县鹿岛町与中国上海市的距离由于板块运动缩短</a:t>
            </a:r>
            <a:endParaRPr lang="en-US" altLang="zh-CN" sz="2800" b="1">
              <a:solidFill>
                <a:srgbClr val="0066FF"/>
              </a:solidFill>
              <a:latin typeface="宋体" panose="02010600030101010101" pitchFamily="2" charset="-122"/>
            </a:endParaRPr>
          </a:p>
        </p:txBody>
      </p:sp>
      <p:sp>
        <p:nvSpPr>
          <p:cNvPr id="5145" name="Text Box 4"/>
          <p:cNvSpPr txBox="1"/>
          <p:nvPr/>
        </p:nvSpPr>
        <p:spPr>
          <a:xfrm>
            <a:off x="1378268" y="129540"/>
            <a:ext cx="4824412" cy="783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一、机械运动：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154" name="组合 6153"/>
          <p:cNvGrpSpPr/>
          <p:nvPr/>
        </p:nvGrpSpPr>
        <p:grpSpPr>
          <a:xfrm>
            <a:off x="795338" y="1254125"/>
            <a:ext cx="3562350" cy="2890838"/>
            <a:chOff x="501" y="757"/>
            <a:chExt cx="2244" cy="1821"/>
          </a:xfrm>
        </p:grpSpPr>
        <p:pic>
          <p:nvPicPr>
            <p:cNvPr id="2" name="图片 1" descr="changjiang.jpg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01" y="757"/>
              <a:ext cx="2244" cy="148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6152" name="TextBox 3"/>
            <p:cNvSpPr txBox="1"/>
            <p:nvPr/>
          </p:nvSpPr>
          <p:spPr>
            <a:xfrm>
              <a:off x="945" y="2251"/>
              <a:ext cx="12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latin typeface="楷体_GB2312" pitchFamily="49" charset="-122"/>
                </a:rPr>
                <a:t>奔腾的江水</a:t>
              </a:r>
              <a:endParaRPr lang="zh-CN" altLang="en-US" sz="2800" b="1" dirty="0">
                <a:latin typeface="楷体_GB2312" pitchFamily="49" charset="-122"/>
              </a:endParaRPr>
            </a:p>
          </p:txBody>
        </p:sp>
      </p:grpSp>
      <p:grpSp>
        <p:nvGrpSpPr>
          <p:cNvPr id="6156" name="组合 6155"/>
          <p:cNvGrpSpPr/>
          <p:nvPr/>
        </p:nvGrpSpPr>
        <p:grpSpPr>
          <a:xfrm>
            <a:off x="5072063" y="1254125"/>
            <a:ext cx="3378200" cy="2895600"/>
            <a:chOff x="3195" y="744"/>
            <a:chExt cx="2128" cy="1824"/>
          </a:xfrm>
        </p:grpSpPr>
        <p:pic>
          <p:nvPicPr>
            <p:cNvPr id="3" name="图片 2" descr="221_952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3195" y="744"/>
              <a:ext cx="2128" cy="1485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  <a:headEnd/>
              <a:tailEnd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6150" name="TextBox 4"/>
            <p:cNvSpPr txBox="1"/>
            <p:nvPr/>
          </p:nvSpPr>
          <p:spPr>
            <a:xfrm>
              <a:off x="3613" y="2241"/>
              <a:ext cx="13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楷体_GB2312" pitchFamily="49" charset="-122"/>
                </a:rPr>
                <a:t>天体的运动</a:t>
              </a:r>
              <a:endParaRPr lang="zh-CN" altLang="en-US" sz="2800" b="1" dirty="0">
                <a:latin typeface="楷体_GB2312" pitchFamily="49" charset="-122"/>
              </a:endParaRPr>
            </a:p>
          </p:txBody>
        </p:sp>
      </p:grpSp>
      <p:sp>
        <p:nvSpPr>
          <p:cNvPr id="6148" name="圆角矩形 7"/>
          <p:cNvSpPr/>
          <p:nvPr/>
        </p:nvSpPr>
        <p:spPr>
          <a:xfrm>
            <a:off x="795338" y="4297680"/>
            <a:ext cx="7561262" cy="1873250"/>
          </a:xfrm>
          <a:prstGeom prst="roundRect">
            <a:avLst>
              <a:gd name="adj" fmla="val 16667"/>
            </a:avLst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p>
            <a:pPr>
              <a:lnSpc>
                <a:spcPct val="125000"/>
              </a:lnSpc>
            </a:pPr>
            <a:r>
              <a:rPr lang="zh-CN" altLang="en-US" sz="2800" b="1" dirty="0">
                <a:latin typeface="楷体_GB2312" pitchFamily="49" charset="-122"/>
              </a:rPr>
              <a:t>　　除了机械运动，还有分子、原子的运动、电磁运动，生命运动等多种运动形式。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</a:rPr>
              <a:t>运动</a:t>
            </a:r>
            <a:r>
              <a:rPr lang="zh-CN" altLang="en-US" sz="2800" b="1" dirty="0">
                <a:latin typeface="楷体_GB2312" pitchFamily="49" charset="-122"/>
              </a:rPr>
              <a:t>是宇宙中最普遍的现象。</a:t>
            </a:r>
            <a:endParaRPr lang="zh-CN" altLang="en-US" sz="2800" b="1" dirty="0">
              <a:latin typeface="楷体_GB2312" pitchFamily="49" charset="-122"/>
            </a:endParaRPr>
          </a:p>
        </p:txBody>
      </p:sp>
      <p:sp>
        <p:nvSpPr>
          <p:cNvPr id="5145" name="Text Box 4"/>
          <p:cNvSpPr txBox="1"/>
          <p:nvPr/>
        </p:nvSpPr>
        <p:spPr>
          <a:xfrm>
            <a:off x="1378268" y="129540"/>
            <a:ext cx="4824412" cy="783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一、机械运动：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4" name="矩形 20483"/>
          <p:cNvSpPr/>
          <p:nvPr/>
        </p:nvSpPr>
        <p:spPr>
          <a:xfrm>
            <a:off x="457200" y="641985"/>
            <a:ext cx="8229600" cy="3387725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、下列诗句中描写的不是机械运动的是（  ）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A.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一江春水向东流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B.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孤帆一片日边来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C.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一行白鹭上青天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D.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霜叶红于二月花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61325" y="991870"/>
            <a:ext cx="12541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FF0000"/>
                </a:solidFill>
              </a:rPr>
              <a:t>D</a:t>
            </a:r>
            <a:endParaRPr lang="en-US" altLang="zh-CN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1299528" y="253048"/>
            <a:ext cx="6800215" cy="645160"/>
          </a:xfrm>
          <a:prstGeom prst="rect">
            <a:avLst/>
          </a:prstGeom>
          <a:noFill/>
        </p:spPr>
        <p:txBody>
          <a:bodyPr wrap="none">
            <a:spAutoFit/>
          </a:bodyPr>
          <a:p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怎样判断物体是运动还是静止的?</a:t>
            </a:r>
            <a:endParaRPr lang="en-US" altLang="zh-CN" sz="3200" b="1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7733" y="1022033"/>
            <a:ext cx="7327900" cy="519113"/>
          </a:xfrm>
          <a:prstGeom prst="rect">
            <a:avLst/>
          </a:prstGeom>
          <a:noFill/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B0F0"/>
                </a:solidFill>
                <a:latin typeface="宋体" panose="02010600030101010101" pitchFamily="2" charset="-122"/>
              </a:rPr>
              <a:t>为什么对物体的判断上会出现这样的不同呢？</a:t>
            </a:r>
            <a:endParaRPr lang="zh-CN" altLang="en-US" sz="2800" b="1" dirty="0">
              <a:solidFill>
                <a:srgbClr val="00B0F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矩形标注 6"/>
          <p:cNvSpPr/>
          <p:nvPr/>
        </p:nvSpPr>
        <p:spPr>
          <a:xfrm>
            <a:off x="6318885" y="1652270"/>
            <a:ext cx="1929130" cy="627380"/>
          </a:xfrm>
          <a:prstGeom prst="wedgeRectCallout">
            <a:avLst>
              <a:gd name="adj1" fmla="val -48338"/>
              <a:gd name="adj2" fmla="val -74923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2800" b="1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标准不同</a:t>
            </a:r>
            <a:endParaRPr lang="zh-CN" altLang="en-US" sz="2800" b="1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rcRect b="12907"/>
          <a:stretch>
            <a:fillRect/>
          </a:stretch>
        </p:blipFill>
        <p:spPr>
          <a:xfrm>
            <a:off x="908050" y="1903095"/>
            <a:ext cx="4345940" cy="3081020"/>
          </a:xfrm>
          <a:prstGeom prst="rect">
            <a:avLst/>
          </a:prstGeom>
          <a:ln w="31750" cmpd="sng">
            <a:solidFill>
              <a:schemeClr val="accent1">
                <a:shade val="50000"/>
              </a:schemeClr>
            </a:solidFill>
            <a:prstDash val="solid"/>
          </a:ln>
        </p:spPr>
      </p:pic>
      <p:sp>
        <p:nvSpPr>
          <p:cNvPr id="8" name="Rectangle 2"/>
          <p:cNvSpPr txBox="1">
            <a:spLocks noRot="1" noChangeArrowheads="1"/>
          </p:cNvSpPr>
          <p:nvPr/>
        </p:nvSpPr>
        <p:spPr>
          <a:xfrm>
            <a:off x="5582920" y="2279650"/>
            <a:ext cx="3400425" cy="2328545"/>
          </a:xfrm>
          <a:prstGeom prst="rect">
            <a:avLst/>
          </a:prstGeom>
        </p:spPr>
        <p:txBody>
          <a:bodyPr/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参照物：判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</a:rPr>
              <a:t>断物体是运动和静止时，被选作标准的物体</a:t>
            </a:r>
            <a:r>
              <a:rPr lang="zh-CN" altLang="en-US" sz="2800" b="1" dirty="0">
                <a:latin typeface="宋体" panose="02010600030101010101" pitchFamily="2" charset="-122"/>
              </a:rPr>
              <a:t>叫做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参照物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9" name="TextBox 2"/>
          <p:cNvSpPr txBox="1"/>
          <p:nvPr/>
        </p:nvSpPr>
        <p:spPr>
          <a:xfrm>
            <a:off x="419735" y="5345430"/>
            <a:ext cx="8483600" cy="99504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如果一个物体的位置相对于参照物发生了变化，就说它是运动的；如果没有变化，就说它是静止的。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5" name="文本框 76804"/>
          <p:cNvSpPr txBox="1"/>
          <p:nvPr/>
        </p:nvSpPr>
        <p:spPr>
          <a:xfrm>
            <a:off x="304165" y="513080"/>
            <a:ext cx="882396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        2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、某大酒店建有观光电梯，乘客在竖直上下的过程中便可欣赏第一城的美丽景色，以下关于观光过程的描述，说法正确的是（          ）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76806" name="文本框 76805"/>
          <p:cNvSpPr txBox="1"/>
          <p:nvPr/>
        </p:nvSpPr>
        <p:spPr>
          <a:xfrm>
            <a:off x="304165" y="2001520"/>
            <a:ext cx="8604250" cy="1943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A、以电梯内的某一乘客为参照物,其他乘客是运动的 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B、以电梯为参照物，所有的乘客都是运动的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C、以地面上的 树为参照物,乘客是运动的 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D、以路上行驶的 汽车为参照物,乘客是静止的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53865" y="1317625"/>
            <a:ext cx="12541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FF0000"/>
                </a:solidFill>
              </a:rPr>
              <a:t>C</a:t>
            </a:r>
            <a:endParaRPr lang="en-US" altLang="zh-CN" sz="3600" b="1">
              <a:solidFill>
                <a:srgbClr val="FF0000"/>
              </a:solidFill>
            </a:endParaRPr>
          </a:p>
        </p:txBody>
      </p:sp>
      <p:sp>
        <p:nvSpPr>
          <p:cNvPr id="9" name="TextBox 2"/>
          <p:cNvSpPr txBox="1"/>
          <p:nvPr/>
        </p:nvSpPr>
        <p:spPr>
          <a:xfrm>
            <a:off x="543560" y="4001135"/>
            <a:ext cx="8023225" cy="99504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选择的参照物不同，物体的运动情况一般也不同。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05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物体的运动和静止是相对的。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Box 2"/>
          <p:cNvSpPr txBox="1"/>
          <p:nvPr/>
        </p:nvSpPr>
        <p:spPr>
          <a:xfrm>
            <a:off x="560070" y="5059045"/>
            <a:ext cx="8023225" cy="144716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5000"/>
              </a:lnSpc>
            </a:pPr>
            <a:r>
              <a:rPr lang="zh-CN" altLang="en-US" sz="28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运动和静止的物体都可以作为参照物。通常情况下选地面或固定在地面上的物体为参照物，此时参照物可忽略不提。</a:t>
            </a:r>
            <a:endParaRPr lang="zh-CN" altLang="en-US" sz="28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50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50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50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  <p:bldP spid="76806" grpId="0"/>
      <p:bldP spid="9" grpId="0" bldLvl="0" animBg="1"/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Text Box 2"/>
          <p:cNvSpPr txBox="1"/>
          <p:nvPr/>
        </p:nvSpPr>
        <p:spPr>
          <a:xfrm>
            <a:off x="647065" y="3522028"/>
            <a:ext cx="8064500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</a:rPr>
              <a:t>．飞行员在描述飞机俯冲时说：“大地迎面扑来”，这是以</a:t>
            </a:r>
            <a:r>
              <a:rPr lang="zh-CN" altLang="en-US" sz="2800" b="1" u="sng" dirty="0">
                <a:latin typeface="宋体" panose="02010600030101010101" pitchFamily="2" charset="-122"/>
              </a:rPr>
              <a:t>           </a:t>
            </a:r>
            <a:r>
              <a:rPr lang="zh-CN" altLang="en-US" sz="2800" b="1" dirty="0">
                <a:latin typeface="宋体" panose="02010600030101010101" pitchFamily="2" charset="-122"/>
              </a:rPr>
              <a:t>参照物。说月亮躲进云层，是以</a:t>
            </a:r>
            <a:r>
              <a:rPr lang="zh-CN" altLang="en-US" sz="2800" b="1" u="sng" dirty="0">
                <a:latin typeface="宋体" panose="02010600030101010101" pitchFamily="2" charset="-122"/>
              </a:rPr>
              <a:t>             </a:t>
            </a:r>
            <a:r>
              <a:rPr lang="zh-CN" altLang="en-US" sz="2800" b="1" dirty="0">
                <a:latin typeface="宋体" panose="02010600030101010101" pitchFamily="2" charset="-122"/>
              </a:rPr>
              <a:t>为参照物。顺水漂流时船相对水</a:t>
            </a:r>
            <a:r>
              <a:rPr lang="zh-CN" altLang="en-US" sz="2800" b="1" u="sng" dirty="0">
                <a:latin typeface="宋体" panose="02010600030101010101" pitchFamily="2" charset="-122"/>
              </a:rPr>
              <a:t>            </a:t>
            </a:r>
            <a:r>
              <a:rPr lang="zh-CN" altLang="en-US" sz="2800" b="1" i="1" dirty="0"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7651" name="Rectangle 7"/>
          <p:cNvSpPr/>
          <p:nvPr/>
        </p:nvSpPr>
        <p:spPr>
          <a:xfrm>
            <a:off x="647065" y="1157288"/>
            <a:ext cx="8077200" cy="22453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．坐在逆水行驶的船中的乘客，我们说他是静止的，所选择的参照物是（      ）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</a:rPr>
              <a:t>A.</a:t>
            </a:r>
            <a:r>
              <a:rPr lang="en-US" altLang="zh-CN" sz="2800" b="1"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河岸上的</a:t>
            </a:r>
            <a:r>
              <a:rPr lang="zh-CN" altLang="en-US" sz="2800" b="1" dirty="0">
                <a:latin typeface="Times New Roman" panose="02020603050405020304" pitchFamily="18" charset="0"/>
              </a:rPr>
              <a:t>树              </a:t>
            </a:r>
            <a:r>
              <a:rPr lang="en-US" altLang="zh-CN" sz="2800" b="1">
                <a:latin typeface="Times New Roman" panose="02020603050405020304" pitchFamily="18" charset="0"/>
              </a:rPr>
              <a:t>B.</a:t>
            </a:r>
            <a:r>
              <a:rPr lang="en-US" altLang="zh-CN" sz="2800" b="1"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船舱    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>
                <a:latin typeface="Times New Roman" panose="02020603050405020304" pitchFamily="18" charset="0"/>
              </a:rPr>
              <a:t>C.</a:t>
            </a:r>
            <a:r>
              <a:rPr lang="en-US" altLang="zh-CN" sz="2800" b="1"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迎面驶来的</a:t>
            </a:r>
            <a:r>
              <a:rPr lang="zh-CN" altLang="en-US" sz="2800" b="1" dirty="0">
                <a:latin typeface="Times New Roman" panose="02020603050405020304" pitchFamily="18" charset="0"/>
              </a:rPr>
              <a:t>船          </a:t>
            </a:r>
            <a:r>
              <a:rPr lang="en-US" altLang="zh-CN" sz="2800" b="1">
                <a:latin typeface="Times New Roman" panose="02020603050405020304" pitchFamily="18" charset="0"/>
              </a:rPr>
              <a:t>D.</a:t>
            </a:r>
            <a:r>
              <a:rPr lang="en-US" altLang="zh-CN" sz="2800" b="1">
                <a:latin typeface="宋体" panose="02010600030101010101" pitchFamily="2" charset="-122"/>
              </a:rPr>
              <a:t> </a:t>
            </a:r>
            <a:r>
              <a:rPr lang="zh-CN" altLang="en-US" sz="2800" b="1" dirty="0">
                <a:latin typeface="宋体" panose="02010600030101010101" pitchFamily="2" charset="-122"/>
              </a:rPr>
              <a:t>河水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665470" y="1742440"/>
            <a:ext cx="12541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rgbClr val="FF0000"/>
                </a:solidFill>
              </a:rPr>
              <a:t>B</a:t>
            </a:r>
            <a:endParaRPr lang="en-US" altLang="zh-CN" sz="3600" b="1">
              <a:solidFill>
                <a:srgbClr val="FF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348990" y="4142740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飞机</a:t>
            </a:r>
            <a:r>
              <a:rPr lang="en-US" altLang="zh-CN" sz="2800" b="1">
                <a:solidFill>
                  <a:srgbClr val="FF0000"/>
                </a:solidFill>
              </a:rPr>
              <a:t>/</a:t>
            </a:r>
            <a:r>
              <a:rPr lang="zh-CN" altLang="en-US" sz="2800" b="1">
                <a:solidFill>
                  <a:srgbClr val="FF0000"/>
                </a:solidFill>
              </a:rPr>
              <a:t>人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54020" y="4664710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云层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46350" y="5243830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静止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1277" name="TextBox 1"/>
          <p:cNvSpPr txBox="1"/>
          <p:nvPr/>
        </p:nvSpPr>
        <p:spPr>
          <a:xfrm>
            <a:off x="1417003" y="128270"/>
            <a:ext cx="2305050" cy="783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[练一练]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Box 1"/>
          <p:cNvSpPr txBox="1"/>
          <p:nvPr/>
        </p:nvSpPr>
        <p:spPr>
          <a:xfrm>
            <a:off x="395288" y="1137603"/>
            <a:ext cx="8748712" cy="116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 dirty="0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．分析下列物体相对于什么物体是运动的？相对于什么物体是静止的？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grpSp>
        <p:nvGrpSpPr>
          <p:cNvPr id="11274" name="组合 11273"/>
          <p:cNvGrpSpPr/>
          <p:nvPr/>
        </p:nvGrpSpPr>
        <p:grpSpPr>
          <a:xfrm>
            <a:off x="571500" y="2648903"/>
            <a:ext cx="4095750" cy="3602037"/>
            <a:chOff x="360" y="1440"/>
            <a:chExt cx="2580" cy="2269"/>
          </a:xfrm>
        </p:grpSpPr>
        <p:pic>
          <p:nvPicPr>
            <p:cNvPr id="11271" name="Picture 1030" descr="bizhi-123938578712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0" y="1440"/>
              <a:ext cx="2580" cy="19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2" name="TextBox 4"/>
            <p:cNvSpPr txBox="1"/>
            <p:nvPr/>
          </p:nvSpPr>
          <p:spPr>
            <a:xfrm>
              <a:off x="748" y="3382"/>
              <a:ext cx="174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宋体" panose="02010600030101010101" pitchFamily="2" charset="-122"/>
                </a:rPr>
                <a:t>加油机和战斗机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</p:grpSp>
      <p:grpSp>
        <p:nvGrpSpPr>
          <p:cNvPr id="11275" name="组合 11274"/>
          <p:cNvGrpSpPr/>
          <p:nvPr/>
        </p:nvGrpSpPr>
        <p:grpSpPr>
          <a:xfrm>
            <a:off x="4714875" y="2648903"/>
            <a:ext cx="4095750" cy="3590925"/>
            <a:chOff x="2970" y="1440"/>
            <a:chExt cx="2580" cy="2262"/>
          </a:xfrm>
        </p:grpSpPr>
        <p:pic>
          <p:nvPicPr>
            <p:cNvPr id="11269" name="Picture 7" descr="Skydivi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70" y="1440"/>
              <a:ext cx="2580" cy="193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0" name="TextBox 5"/>
            <p:cNvSpPr txBox="1"/>
            <p:nvPr/>
          </p:nvSpPr>
          <p:spPr>
            <a:xfrm>
              <a:off x="3515" y="3375"/>
              <a:ext cx="1691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2800" b="1" dirty="0">
                  <a:latin typeface="宋体" panose="02010600030101010101" pitchFamily="2" charset="-122"/>
                </a:rPr>
                <a:t>花样跳伞运动员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</p:grpSp>
      <p:sp>
        <p:nvSpPr>
          <p:cNvPr id="11277" name="TextBox 1"/>
          <p:cNvSpPr txBox="1"/>
          <p:nvPr/>
        </p:nvSpPr>
        <p:spPr>
          <a:xfrm>
            <a:off x="1417003" y="128270"/>
            <a:ext cx="2305050" cy="7835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[练一练]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5"/>
          <p:cNvSpPr txBox="1">
            <a:spLocks noRot="1" noChangeArrowheads="1"/>
          </p:cNvSpPr>
          <p:nvPr/>
        </p:nvSpPr>
        <p:spPr>
          <a:xfrm>
            <a:off x="1282065" y="318135"/>
            <a:ext cx="8229600" cy="642938"/>
          </a:xfrm>
          <a:prstGeom prst="rect">
            <a:avLst/>
          </a:prstGeom>
          <a:noFill/>
        </p:spPr>
        <p:txBody>
          <a:bodyPr/>
          <a:p>
            <a:r>
              <a:rPr lang="en-US" altLang="zh-CN" sz="3200" b="1">
                <a:solidFill>
                  <a:srgbClr val="0066CC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66CC"/>
                </a:solidFill>
                <a:latin typeface="宋体" panose="02010600030101010101" pitchFamily="2" charset="-122"/>
              </a:rPr>
              <a:t>．有关太阳、地球、卫星的运动和静止</a:t>
            </a:r>
            <a:endParaRPr lang="zh-CN" altLang="en-US" sz="3200" b="1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Rectangle 10"/>
          <p:cNvSpPr/>
          <p:nvPr/>
        </p:nvSpPr>
        <p:spPr>
          <a:xfrm>
            <a:off x="3608705" y="1028383"/>
            <a:ext cx="5508625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（</a:t>
            </a:r>
            <a:r>
              <a:rPr lang="en-US" altLang="zh-CN" sz="2800" b="1"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</a:rPr>
              <a:t>）我们通常所说的“太阳东升西落”，是以谁为参照物呢？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8" name="Rectangle 11"/>
          <p:cNvSpPr/>
          <p:nvPr/>
        </p:nvSpPr>
        <p:spPr>
          <a:xfrm>
            <a:off x="3608705" y="2546033"/>
            <a:ext cx="5508625" cy="1692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（</a:t>
            </a:r>
            <a:r>
              <a:rPr lang="en-US" altLang="zh-CN" sz="2800" b="1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）而地理学科中所说的“地球绕着太阳转”又是以谁为参照物呢？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9" name="Rectangle 13"/>
          <p:cNvSpPr/>
          <p:nvPr/>
        </p:nvSpPr>
        <p:spPr>
          <a:xfrm>
            <a:off x="3608705" y="4321810"/>
            <a:ext cx="5689600" cy="2225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（</a:t>
            </a:r>
            <a:r>
              <a:rPr lang="en-US" altLang="zh-CN" sz="2800" b="1"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）地球同步卫星与地球一起在做同步运动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</a:rPr>
              <a:t>如果以地球为参照物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</a:rPr>
              <a:t>地球同步卫星是运动还是静止？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pic>
        <p:nvPicPr>
          <p:cNvPr id="12294" name="图片 10" descr="0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1956435"/>
            <a:ext cx="3344863" cy="3214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5440045" y="2162175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地球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440045" y="3853180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太阳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440045" y="6025515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静止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7"/>
          <p:cNvSpPr txBox="1"/>
          <p:nvPr/>
        </p:nvSpPr>
        <p:spPr>
          <a:xfrm>
            <a:off x="1306830" y="191135"/>
            <a:ext cx="52120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三、运动和静止的相对性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244" name="Text Box 3"/>
          <p:cNvSpPr txBox="1"/>
          <p:nvPr/>
        </p:nvSpPr>
        <p:spPr>
          <a:xfrm>
            <a:off x="281623" y="2521585"/>
            <a:ext cx="8324850" cy="2784475"/>
          </a:xfrm>
          <a:prstGeom prst="rect">
            <a:avLst/>
          </a:prstGeom>
          <a:solidFill>
            <a:srgbClr val="BBE0E3"/>
          </a:solidFill>
          <a:ln w="25400" cap="flat" cmpd="sng">
            <a:solidFill>
              <a:srgbClr val="3D8F95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25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　　思考：在第一次世界大战的空战中，一名飞行员发现自己的机舱有一只“小虫”在飞来，于是一把抓住，一看才发现是一颗正在飞行的子弹！我们知道徒手抓住正在飞行的子弹一般是不可能的，那么这位飞行员为什么能抓住呢？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6" name="Text Box 4"/>
          <p:cNvSpPr txBox="1"/>
          <p:nvPr/>
        </p:nvSpPr>
        <p:spPr>
          <a:xfrm>
            <a:off x="402908" y="5200968"/>
            <a:ext cx="8497887" cy="115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solidFill>
                  <a:srgbClr val="0066CC"/>
                </a:solidFill>
                <a:latin typeface="宋体" panose="02010600030101010101" pitchFamily="2" charset="-122"/>
              </a:rPr>
              <a:t>　　因为子弹相对于飞机的飞行速度很小或一样，它们之间近似相对静止。</a:t>
            </a:r>
            <a:r>
              <a:rPr lang="zh-CN" altLang="en-US" sz="2800" dirty="0">
                <a:solidFill>
                  <a:srgbClr val="0066CC"/>
                </a:solidFill>
                <a:latin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Text Box 4"/>
          <p:cNvSpPr txBox="1"/>
          <p:nvPr/>
        </p:nvSpPr>
        <p:spPr>
          <a:xfrm>
            <a:off x="54610" y="956945"/>
            <a:ext cx="9194165" cy="19221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1.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运动快慢和方向相同的不同物体，互为参照物是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____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的。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2.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运动快慢不同，运动方向相同或相反的不同物体，互为  参照物是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_______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的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  <a:sym typeface="+mn-ea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  <a:sym typeface="+mn-ea"/>
            </a:endParaRPr>
          </a:p>
          <a:p>
            <a:pPr>
              <a:lnSpc>
                <a:spcPct val="125000"/>
              </a:lnSpc>
            </a:pPr>
            <a:endParaRPr lang="zh-CN" altLang="en-US" sz="2800" dirty="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901305" y="956945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静止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81175" y="1810385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运动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90745" y="5899785"/>
            <a:ext cx="32105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*</a:t>
            </a:r>
            <a:r>
              <a:rPr lang="zh-CN" altLang="en-US" sz="2000">
                <a:latin typeface="微软雅黑" panose="020B0503020204020204" charset="-122"/>
                <a:ea typeface="微软雅黑" panose="020B0503020204020204" charset="-122"/>
              </a:rPr>
              <a:t>游戏画面中的运动与静止</a:t>
            </a:r>
            <a:endParaRPr lang="zh-CN" altLang="en-US" sz="20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ldLvl="0" animBg="1"/>
      <p:bldP spid="6" grpId="0"/>
      <p:bldP spid="2" grpId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4"/>
          <p:cNvSpPr txBox="1"/>
          <p:nvPr/>
        </p:nvSpPr>
        <p:spPr>
          <a:xfrm>
            <a:off x="336868" y="2148205"/>
            <a:ext cx="8675687" cy="43999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．甲、乙两辆汽车在同一条平直公路上行驶，甲车中乘客观察乙车，发现乙车向正东方向行驶。如果以地面为参照物，关于甲、乙两车的运动情况，判断错误的是：（      ）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   A.</a:t>
            </a:r>
            <a:r>
              <a:rPr lang="en-US" altLang="zh-CN" sz="2800" b="1"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latin typeface="宋体" panose="02010600030101010101" pitchFamily="2" charset="-122"/>
              </a:rPr>
              <a:t>甲乙两车都向东行驶  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   B.</a:t>
            </a:r>
            <a:r>
              <a:rPr lang="en-US" altLang="zh-CN" sz="2800" b="1"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latin typeface="宋体" panose="02010600030101010101" pitchFamily="2" charset="-122"/>
              </a:rPr>
              <a:t>甲乙两车都向西行驶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   C.</a:t>
            </a:r>
            <a:r>
              <a:rPr lang="en-US" altLang="zh-CN" sz="2800" b="1"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latin typeface="宋体" panose="02010600030101010101" pitchFamily="2" charset="-122"/>
              </a:rPr>
              <a:t>甲车向西行驶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</a:rPr>
              <a:t>乙车向东行驶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>
              <a:lnSpc>
                <a:spcPct val="125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   D.</a:t>
            </a:r>
            <a:r>
              <a:rPr lang="en-US" altLang="zh-CN" sz="2800" b="1">
                <a:latin typeface="宋体" panose="02010600030101010101" pitchFamily="2" charset="-122"/>
              </a:rPr>
              <a:t>  </a:t>
            </a:r>
            <a:r>
              <a:rPr lang="zh-CN" altLang="en-US" sz="2800" b="1" dirty="0">
                <a:latin typeface="宋体" panose="02010600030101010101" pitchFamily="2" charset="-122"/>
              </a:rPr>
              <a:t>甲车向东行驶</a:t>
            </a:r>
            <a:r>
              <a:rPr lang="en-US" altLang="zh-CN" sz="2800" b="1">
                <a:latin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</a:rPr>
              <a:t>乙车向西行驶  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4338" name="Text Box 4"/>
          <p:cNvSpPr txBox="1"/>
          <p:nvPr/>
        </p:nvSpPr>
        <p:spPr>
          <a:xfrm>
            <a:off x="336868" y="533400"/>
            <a:ext cx="8675687" cy="1706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　　</a:t>
            </a:r>
            <a:r>
              <a:rPr lang="en-US" altLang="zh-CN" sz="2800" b="1" dirty="0">
                <a:latin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</a:rPr>
              <a:t>. 两辆汽车都向南行驶，甲车运动得快，乙车运动得慢。若以甲车为参照物，乙车向___运动；若以乙车为参照物，甲车向_____运动。    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82900" y="376364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D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08700" y="1125855"/>
            <a:ext cx="184658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北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51580" y="1647825"/>
            <a:ext cx="7816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南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圆角矩形 1"/>
          <p:cNvSpPr/>
          <p:nvPr/>
        </p:nvSpPr>
        <p:spPr>
          <a:xfrm>
            <a:off x="742924" y="479409"/>
            <a:ext cx="3429024" cy="71438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3600" b="1" dirty="0">
                <a:solidFill>
                  <a:srgbClr val="FFFFFF"/>
                </a:solidFill>
                <a:latin typeface="宋体" panose="02010600030101010101" pitchFamily="2" charset="-122"/>
              </a:rPr>
              <a:t>课堂小结</a:t>
            </a:r>
            <a:endParaRPr lang="zh-CN" altLang="en-US" sz="3600" b="1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单圆角矩形 2"/>
          <p:cNvSpPr/>
          <p:nvPr/>
        </p:nvSpPr>
        <p:spPr>
          <a:xfrm>
            <a:off x="928662" y="2714620"/>
            <a:ext cx="1714512" cy="2357454"/>
          </a:xfrm>
          <a:prstGeom prst="snipRound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机械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运动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单圆角矩形 3"/>
          <p:cNvSpPr/>
          <p:nvPr/>
        </p:nvSpPr>
        <p:spPr>
          <a:xfrm>
            <a:off x="3786182" y="2714620"/>
            <a:ext cx="1714512" cy="2357454"/>
          </a:xfrm>
          <a:prstGeom prst="snip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参照物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单圆角矩形 4"/>
          <p:cNvSpPr/>
          <p:nvPr/>
        </p:nvSpPr>
        <p:spPr>
          <a:xfrm>
            <a:off x="6429388" y="2786058"/>
            <a:ext cx="1714512" cy="2357454"/>
          </a:xfrm>
          <a:prstGeom prst="snipRound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 eaLnBrk="1" hangingPunct="1"/>
            <a:r>
              <a:rPr lang="zh-CN" altLang="en-US" sz="2800" dirty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运动和静止的相对性</a:t>
            </a:r>
            <a:endParaRPr lang="zh-CN" altLang="en-US" sz="280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燕尾形 5"/>
          <p:cNvSpPr/>
          <p:nvPr/>
        </p:nvSpPr>
        <p:spPr>
          <a:xfrm>
            <a:off x="3000364" y="3286124"/>
            <a:ext cx="500066" cy="1214446"/>
          </a:xfrm>
          <a:prstGeom prst="chevr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燕尾形 6"/>
          <p:cNvSpPr/>
          <p:nvPr/>
        </p:nvSpPr>
        <p:spPr>
          <a:xfrm>
            <a:off x="5715008" y="3214686"/>
            <a:ext cx="500066" cy="1214446"/>
          </a:xfrm>
          <a:prstGeom prst="chevr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1660</Words>
  <Application>WPS 演示</Application>
  <PresentationFormat>宽屏</PresentationFormat>
  <Paragraphs>152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楷体_GB2312</vt:lpstr>
      <vt:lpstr>Times New Roman</vt:lpstr>
      <vt:lpstr>华文新魏</vt:lpstr>
      <vt:lpstr>Century Gothic</vt:lpstr>
      <vt:lpstr>Arial Unicode MS</vt:lpstr>
      <vt:lpstr>Calibri</vt:lpstr>
      <vt:lpstr>新宋体</vt:lpstr>
      <vt:lpstr>Calibri Light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55</cp:revision>
  <dcterms:created xsi:type="dcterms:W3CDTF">2017-09-05T20:20:00Z</dcterms:created>
  <dcterms:modified xsi:type="dcterms:W3CDTF">2017-09-08T05:01:43Z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