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68" r:id="rId5"/>
    <p:sldId id="269" r:id="rId6"/>
    <p:sldId id="270" r:id="rId7"/>
    <p:sldId id="271" r:id="rId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8BE1FF"/>
    <a:srgbClr val="00FFFF"/>
    <a:srgbClr val="FF3399"/>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711B9B4-875B-43EF-A491-7CE04857C7D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F8BF00E6-6796-46BA-AA81-6F67ED966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C1BF7AF3-9368-452C-811B-986620791167}"/>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5" name="页脚占位符 4">
            <a:extLst>
              <a:ext uri="{FF2B5EF4-FFF2-40B4-BE49-F238E27FC236}">
                <a16:creationId xmlns:a16="http://schemas.microsoft.com/office/drawing/2014/main" id="{084357F2-22B0-4EA8-A728-389AD47C268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5490B38-6977-4D70-B0A0-A1A4671DC1B5}"/>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1661585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F86F4F5-833D-4FEC-8A48-0D3F51BF147B}"/>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D1BDB006-00FF-49DF-A6F9-8794F41F8975}"/>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1346452-8EF2-4E67-B797-B88E1BEB8CD0}"/>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5" name="页脚占位符 4">
            <a:extLst>
              <a:ext uri="{FF2B5EF4-FFF2-40B4-BE49-F238E27FC236}">
                <a16:creationId xmlns:a16="http://schemas.microsoft.com/office/drawing/2014/main" id="{66117D4D-0D2B-472B-B304-5E1FD23326D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F1ED1C0-147B-497C-98FE-692FD80783C3}"/>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257728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4DF4E85-83DB-46CB-AE51-39BC913FE506}"/>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57D5060A-9E62-49E9-8AA7-4BD98B3AA2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ED3FF9CF-E688-4C6B-9830-D7F78FA2331B}"/>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5" name="页脚占位符 4">
            <a:extLst>
              <a:ext uri="{FF2B5EF4-FFF2-40B4-BE49-F238E27FC236}">
                <a16:creationId xmlns:a16="http://schemas.microsoft.com/office/drawing/2014/main" id="{91951D73-D49B-435B-AE16-CFB8CCE3722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EC89360-DADF-4BDD-B7B6-2FD0AF0D0841}"/>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651010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7BA9B1D-C28D-4647-AB18-831D47B2DA2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497F8880-03B4-405C-8FA5-99853D7FDA27}"/>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46102D5C-9472-477C-996B-F612F262299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0B936239-FD40-4490-989E-E4E67B6D9E5B}"/>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6" name="页脚占位符 5">
            <a:extLst>
              <a:ext uri="{FF2B5EF4-FFF2-40B4-BE49-F238E27FC236}">
                <a16:creationId xmlns:a16="http://schemas.microsoft.com/office/drawing/2014/main" id="{62559492-A201-49B8-AD75-D3F7636E561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E5CA899-109F-4516-80F0-8C99EBEF8938}"/>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831285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862C472-FA9D-46E2-8B90-3B57ED153306}"/>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8C9CAB0F-BA97-4795-9F26-E0E458471C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B0CADA85-FE4A-49A4-9E20-CAE7373C056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B97D1D3B-C7D5-43B3-865A-79B997D1CCB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78AD9A2F-3FB7-49A5-8115-B253DCABED87}"/>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8D9C6197-B790-4820-9A5E-C54B295B6F68}"/>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8" name="页脚占位符 7">
            <a:extLst>
              <a:ext uri="{FF2B5EF4-FFF2-40B4-BE49-F238E27FC236}">
                <a16:creationId xmlns:a16="http://schemas.microsoft.com/office/drawing/2014/main" id="{91DF8640-3D74-46C0-AEB6-374502FC35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98BB2951-9776-406F-BBFC-3035DDD2C75A}"/>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61652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637CF54-E209-434F-B168-919E6C5CCB8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319F2C89-A5C3-4ABC-B967-3BF7D44788CA}"/>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4" name="页脚占位符 3">
            <a:extLst>
              <a:ext uri="{FF2B5EF4-FFF2-40B4-BE49-F238E27FC236}">
                <a16:creationId xmlns:a16="http://schemas.microsoft.com/office/drawing/2014/main" id="{F6E3F40E-5C94-46C1-9B36-344582885E02}"/>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F74D144D-903F-4BC3-B13A-AACF559DBDF6}"/>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4252557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4E33B192-4700-48DD-A7F7-376719B63D87}"/>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3" name="页脚占位符 2">
            <a:extLst>
              <a:ext uri="{FF2B5EF4-FFF2-40B4-BE49-F238E27FC236}">
                <a16:creationId xmlns:a16="http://schemas.microsoft.com/office/drawing/2014/main" id="{E3AF8B14-0B9B-4BF7-9002-45535D3857C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B1E91319-8B55-423C-91DC-194D6A412DE3}"/>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0417201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785DC84-73A6-48AD-9630-CF03B09E34B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A7EF0A0B-BAA2-41F6-8AC0-393C88CD48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43BBC5A1-3CBE-40B5-BDE0-56EA0BCF75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01727262-EE2A-4200-8970-4E0760433AD1}"/>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6" name="页脚占位符 5">
            <a:extLst>
              <a:ext uri="{FF2B5EF4-FFF2-40B4-BE49-F238E27FC236}">
                <a16:creationId xmlns:a16="http://schemas.microsoft.com/office/drawing/2014/main" id="{185EFDAB-92CA-4D50-AD01-D22CDCBA058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3E0F1DBB-65A3-44B1-B8DC-FBB527337B52}"/>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041961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EFB6A6E-5EB5-4485-995D-10D257E3F2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A0B7D05D-54AD-4896-AAF3-8EDE455DD4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p>
        </p:txBody>
      </p:sp>
      <p:sp>
        <p:nvSpPr>
          <p:cNvPr id="4" name="文本占位符 3">
            <a:extLst>
              <a:ext uri="{FF2B5EF4-FFF2-40B4-BE49-F238E27FC236}">
                <a16:creationId xmlns:a16="http://schemas.microsoft.com/office/drawing/2014/main" id="{469DCAA6-0B19-4A09-82CC-522AA211C7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256A1B60-8968-4EBA-AC41-95485093FFC9}"/>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6" name="页脚占位符 5">
            <a:extLst>
              <a:ext uri="{FF2B5EF4-FFF2-40B4-BE49-F238E27FC236}">
                <a16:creationId xmlns:a16="http://schemas.microsoft.com/office/drawing/2014/main" id="{0545F837-B171-4058-8BED-57EBB1A4060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C5708092-7935-47B2-9F67-578B9576D49B}"/>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684596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39F49B6-379A-4E44-B8C2-6A931A5CEC9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CC1F6016-7BDD-4B49-8F67-21FBC183B61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F1E7217-B35A-44A6-9C95-92AF8BC68A6C}"/>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5" name="页脚占位符 4">
            <a:extLst>
              <a:ext uri="{FF2B5EF4-FFF2-40B4-BE49-F238E27FC236}">
                <a16:creationId xmlns:a16="http://schemas.microsoft.com/office/drawing/2014/main" id="{8E9449DE-3476-4B2E-88F5-4D73AA0CB42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11EA6FDD-F4DE-4447-AF17-CFF790156545}"/>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1046142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1E76C346-A778-4189-9C78-3858FE788E6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4C965C8F-342E-4E6E-97A5-D626E99206BD}"/>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B54E9FD8-9527-4BA5-B7C9-9A187A6F901C}"/>
              </a:ext>
            </a:extLst>
          </p:cNvPr>
          <p:cNvSpPr>
            <a:spLocks noGrp="1"/>
          </p:cNvSpPr>
          <p:nvPr>
            <p:ph type="dt" sz="half" idx="10"/>
          </p:nvPr>
        </p:nvSpPr>
        <p:spPr/>
        <p:txBody>
          <a:bodyPr/>
          <a:lstStyle/>
          <a:p>
            <a:fld id="{C17C5A8B-B94E-4021-B0F5-B360FBFD501F}" type="datetimeFigureOut">
              <a:rPr lang="zh-CN" altLang="en-US" smtClean="0"/>
              <a:t>2020/11/16</a:t>
            </a:fld>
            <a:endParaRPr lang="zh-CN" altLang="en-US"/>
          </a:p>
        </p:txBody>
      </p:sp>
      <p:sp>
        <p:nvSpPr>
          <p:cNvPr id="5" name="页脚占位符 4">
            <a:extLst>
              <a:ext uri="{FF2B5EF4-FFF2-40B4-BE49-F238E27FC236}">
                <a16:creationId xmlns:a16="http://schemas.microsoft.com/office/drawing/2014/main" id="{2A582B72-9204-4B62-9BD2-3068F959541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19A85C2-47A6-4BFC-B561-B4EB2B217C91}"/>
              </a:ext>
            </a:extLst>
          </p:cNvPr>
          <p:cNvSpPr>
            <a:spLocks noGrp="1"/>
          </p:cNvSpPr>
          <p:nvPr>
            <p:ph type="sldNum" sz="quarter" idx="12"/>
          </p:nvPr>
        </p:nvSpPr>
        <p:spPr/>
        <p:txBody>
          <a:body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366750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99D70132-5842-4F66-8BF4-BE4F0802B58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50D22457-109C-441E-B83B-E385715CD7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677AB2A-34E1-4C0E-A2E5-9D4FDB48C4B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7C5A8B-B94E-4021-B0F5-B360FBFD501F}" type="datetimeFigureOut">
              <a:rPr lang="zh-CN" altLang="en-US" smtClean="0"/>
              <a:t>2020/11/16</a:t>
            </a:fld>
            <a:endParaRPr lang="zh-CN" altLang="en-US"/>
          </a:p>
        </p:txBody>
      </p:sp>
      <p:sp>
        <p:nvSpPr>
          <p:cNvPr id="5" name="页脚占位符 4">
            <a:extLst>
              <a:ext uri="{FF2B5EF4-FFF2-40B4-BE49-F238E27FC236}">
                <a16:creationId xmlns:a16="http://schemas.microsoft.com/office/drawing/2014/main" id="{B9B549D7-EBE3-42A7-B80A-69EBCCCE03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18BCFD94-CC3C-42C2-9E99-E707AC37B3D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5EF1CD-96ED-43B1-9114-ECE5547AF3E6}" type="slidenum">
              <a:rPr lang="zh-CN" altLang="en-US" smtClean="0"/>
              <a:t>‹#›</a:t>
            </a:fld>
            <a:endParaRPr lang="zh-CN" altLang="en-US"/>
          </a:p>
        </p:txBody>
      </p:sp>
    </p:spTree>
    <p:extLst>
      <p:ext uri="{BB962C8B-B14F-4D97-AF65-F5344CB8AC3E}">
        <p14:creationId xmlns:p14="http://schemas.microsoft.com/office/powerpoint/2010/main" val="28746999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0905888-F3F7-447F-A812-BC38B46EA81C}"/>
              </a:ext>
            </a:extLst>
          </p:cNvPr>
          <p:cNvSpPr>
            <a:spLocks noGrp="1"/>
          </p:cNvSpPr>
          <p:nvPr>
            <p:ph type="title" idx="4294967295"/>
          </p:nvPr>
        </p:nvSpPr>
        <p:spPr>
          <a:xfrm>
            <a:off x="0" y="457200"/>
            <a:ext cx="3932238" cy="1600200"/>
          </a:xfrm>
        </p:spPr>
        <p:txBody>
          <a:bodyPr>
            <a:normAutofit fontScale="90000"/>
          </a:bodyPr>
          <a:lstStyle/>
          <a:p>
            <a:br>
              <a:rPr lang="zh-CN" altLang="en-US" sz="4000" dirty="0"/>
            </a:br>
            <a:br>
              <a:rPr lang="en-US" altLang="zh-CN" b="1" i="0" dirty="0">
                <a:solidFill>
                  <a:srgbClr val="000000"/>
                </a:solidFill>
                <a:effectLst/>
                <a:latin typeface="Times New Roman" panose="02020603050405020304" pitchFamily="18" charset="0"/>
              </a:rPr>
            </a:br>
            <a:endParaRPr lang="zh-CN" altLang="en-US" dirty="0"/>
          </a:p>
        </p:txBody>
      </p:sp>
      <p:sp>
        <p:nvSpPr>
          <p:cNvPr id="10" name="文本框 9">
            <a:extLst>
              <a:ext uri="{FF2B5EF4-FFF2-40B4-BE49-F238E27FC236}">
                <a16:creationId xmlns:a16="http://schemas.microsoft.com/office/drawing/2014/main" id="{BDC17727-653C-4FCC-BFFA-D1CFB449C719}"/>
              </a:ext>
            </a:extLst>
          </p:cNvPr>
          <p:cNvSpPr txBox="1"/>
          <p:nvPr/>
        </p:nvSpPr>
        <p:spPr>
          <a:xfrm>
            <a:off x="1033669" y="472386"/>
            <a:ext cx="10545073" cy="1200329"/>
          </a:xfrm>
          <a:prstGeom prst="rect">
            <a:avLst/>
          </a:prstGeom>
          <a:solidFill>
            <a:srgbClr val="FFFF00"/>
          </a:solidFill>
        </p:spPr>
        <p:txBody>
          <a:bodyPr wrap="square" rtlCol="0">
            <a:spAutoFit/>
          </a:bodyPr>
          <a:lstStyle/>
          <a:p>
            <a:pPr algn="l"/>
            <a:r>
              <a:rPr lang="en-US" altLang="zh-CN" sz="3600" b="1" i="0" dirty="0">
                <a:solidFill>
                  <a:srgbClr val="993300"/>
                </a:solidFill>
                <a:effectLst/>
                <a:latin typeface="微软雅黑" panose="020B0503020204020204" pitchFamily="34" charset="-122"/>
                <a:ea typeface="微软雅黑" panose="020B0503020204020204" pitchFamily="34" charset="-122"/>
              </a:rPr>
              <a:t>Double 11 ___________________ spree</a:t>
            </a:r>
            <a:br>
              <a:rPr lang="en-US" altLang="zh-CN" sz="3600" dirty="0"/>
            </a:br>
            <a:r>
              <a:rPr lang="en-US" altLang="zh-CN" sz="3600" dirty="0"/>
              <a:t>                                       </a:t>
            </a:r>
            <a:r>
              <a:rPr lang="zh-CN" altLang="en-US" sz="3600" b="1" i="0" dirty="0">
                <a:solidFill>
                  <a:srgbClr val="993300"/>
                </a:solidFill>
                <a:effectLst/>
                <a:latin typeface="微软雅黑" panose="020B0503020204020204" pitchFamily="34" charset="-122"/>
                <a:ea typeface="微软雅黑" panose="020B0503020204020204" pitchFamily="34" charset="-122"/>
              </a:rPr>
              <a:t>火爆</a:t>
            </a:r>
            <a:r>
              <a:rPr lang="en-US" altLang="zh-CN" sz="3600" b="1" i="0" dirty="0">
                <a:solidFill>
                  <a:srgbClr val="993300"/>
                </a:solidFill>
                <a:effectLst/>
                <a:latin typeface="微软雅黑" panose="020B0503020204020204" pitchFamily="34" charset="-122"/>
                <a:ea typeface="微软雅黑" panose="020B0503020204020204" pitchFamily="34" charset="-122"/>
              </a:rPr>
              <a:t>'</a:t>
            </a:r>
            <a:r>
              <a:rPr lang="zh-CN" altLang="en-US" sz="3600" b="1" i="0" dirty="0">
                <a:solidFill>
                  <a:srgbClr val="993300"/>
                </a:solidFill>
                <a:effectLst/>
                <a:latin typeface="微软雅黑" panose="020B0503020204020204" pitchFamily="34" charset="-122"/>
                <a:ea typeface="微软雅黑" panose="020B0503020204020204" pitchFamily="34" charset="-122"/>
              </a:rPr>
              <a:t>双十一</a:t>
            </a:r>
            <a:r>
              <a:rPr lang="en-US" altLang="zh-CN" sz="3600" b="1" i="0" dirty="0">
                <a:solidFill>
                  <a:srgbClr val="993300"/>
                </a:solidFill>
                <a:effectLst/>
                <a:latin typeface="微软雅黑" panose="020B0503020204020204" pitchFamily="34" charset="-122"/>
                <a:ea typeface="微软雅黑" panose="020B0503020204020204" pitchFamily="34" charset="-122"/>
              </a:rPr>
              <a:t>'</a:t>
            </a:r>
            <a:r>
              <a:rPr lang="zh-CN" altLang="en-US" sz="3600" b="1" i="0" dirty="0">
                <a:solidFill>
                  <a:srgbClr val="993300"/>
                </a:solidFill>
                <a:effectLst/>
                <a:latin typeface="微软雅黑" panose="020B0503020204020204" pitchFamily="34" charset="-122"/>
                <a:ea typeface="微软雅黑" panose="020B0503020204020204" pitchFamily="34" charset="-122"/>
              </a:rPr>
              <a:t>线上消费旺</a:t>
            </a:r>
            <a:endParaRPr lang="en-US" altLang="zh-CN" sz="3600" b="1" i="0" dirty="0">
              <a:solidFill>
                <a:srgbClr val="000000"/>
              </a:solidFill>
              <a:effectLst/>
              <a:latin typeface="Times New Roman" panose="02020603050405020304" pitchFamily="18" charset="0"/>
            </a:endParaRPr>
          </a:p>
        </p:txBody>
      </p:sp>
      <p:sp>
        <p:nvSpPr>
          <p:cNvPr id="4" name="文本框 3">
            <a:extLst>
              <a:ext uri="{FF2B5EF4-FFF2-40B4-BE49-F238E27FC236}">
                <a16:creationId xmlns:a16="http://schemas.microsoft.com/office/drawing/2014/main" id="{1C7D495D-3EF4-41CF-B2F3-C24CD2809644}"/>
              </a:ext>
            </a:extLst>
          </p:cNvPr>
          <p:cNvSpPr txBox="1"/>
          <p:nvPr/>
        </p:nvSpPr>
        <p:spPr>
          <a:xfrm>
            <a:off x="4237466" y="303075"/>
            <a:ext cx="3394387" cy="707886"/>
          </a:xfrm>
          <a:prstGeom prst="rect">
            <a:avLst/>
          </a:prstGeom>
          <a:noFill/>
        </p:spPr>
        <p:txBody>
          <a:bodyPr wrap="square" rtlCol="0">
            <a:spAutoFit/>
          </a:bodyPr>
          <a:lstStyle/>
          <a:p>
            <a:r>
              <a:rPr lang="en-US" altLang="zh-CN" sz="4000" b="1" dirty="0">
                <a:solidFill>
                  <a:srgbClr val="FF0000"/>
                </a:solidFill>
                <a:latin typeface="Arial Black" panose="020B0A04020102020204" pitchFamily="34" charset="0"/>
                <a:cs typeface="Aharoni" panose="02010803020104030203" pitchFamily="2" charset="-79"/>
              </a:rPr>
              <a:t>shopping</a:t>
            </a:r>
            <a:endParaRPr lang="zh-CN" altLang="en-US" sz="4000" b="1" dirty="0">
              <a:solidFill>
                <a:srgbClr val="FF0000"/>
              </a:solidFill>
              <a:latin typeface="Arial Black" panose="020B0A04020102020204" pitchFamily="34" charset="0"/>
              <a:cs typeface="Aharoni" panose="02010803020104030203" pitchFamily="2" charset="-79"/>
            </a:endParaRPr>
          </a:p>
        </p:txBody>
      </p:sp>
      <p:pic>
        <p:nvPicPr>
          <p:cNvPr id="1026" name="Picture 2">
            <a:extLst>
              <a:ext uri="{FF2B5EF4-FFF2-40B4-BE49-F238E27FC236}">
                <a16:creationId xmlns:a16="http://schemas.microsoft.com/office/drawing/2014/main" id="{835921D0-E7F2-4C4F-B133-B684EDB096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1472" y="1995504"/>
            <a:ext cx="9169055" cy="449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465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D05C0B99-3B9E-4C93-9114-9CC947A34649}"/>
              </a:ext>
            </a:extLst>
          </p:cNvPr>
          <p:cNvSpPr txBox="1"/>
          <p:nvPr/>
        </p:nvSpPr>
        <p:spPr>
          <a:xfrm>
            <a:off x="238539" y="265043"/>
            <a:ext cx="11555896" cy="369332"/>
          </a:xfrm>
          <a:prstGeom prst="rect">
            <a:avLst/>
          </a:prstGeom>
          <a:noFill/>
        </p:spPr>
        <p:txBody>
          <a:bodyPr wrap="square">
            <a:spAutoFit/>
          </a:bodyPr>
          <a:lstStyle/>
          <a:p>
            <a:pPr algn="l"/>
            <a:r>
              <a:rPr lang="zh-CN" altLang="en-US" b="0" i="0" dirty="0">
                <a:solidFill>
                  <a:srgbClr val="404040"/>
                </a:solidFill>
                <a:effectLst/>
                <a:latin typeface="微软雅黑" panose="020B0503020204020204" pitchFamily="34" charset="-122"/>
                <a:ea typeface="微软雅黑" panose="020B0503020204020204" pitchFamily="34" charset="-122"/>
              </a:rPr>
              <a:t> </a:t>
            </a:r>
          </a:p>
        </p:txBody>
      </p:sp>
      <p:sp>
        <p:nvSpPr>
          <p:cNvPr id="8" name="文本框 7">
            <a:extLst>
              <a:ext uri="{FF2B5EF4-FFF2-40B4-BE49-F238E27FC236}">
                <a16:creationId xmlns:a16="http://schemas.microsoft.com/office/drawing/2014/main" id="{8D59F578-B0EC-47A6-9593-039D657CA291}"/>
              </a:ext>
            </a:extLst>
          </p:cNvPr>
          <p:cNvSpPr txBox="1"/>
          <p:nvPr/>
        </p:nvSpPr>
        <p:spPr>
          <a:xfrm>
            <a:off x="139148" y="265043"/>
            <a:ext cx="11913704" cy="6888809"/>
          </a:xfrm>
          <a:prstGeom prst="rect">
            <a:avLst/>
          </a:prstGeom>
          <a:noFill/>
        </p:spPr>
        <p:txBody>
          <a:bodyPr wrap="square">
            <a:spAutoFit/>
          </a:bodyPr>
          <a:lstStyle/>
          <a:p>
            <a:pPr>
              <a:lnSpc>
                <a:spcPts val="38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Chinese shoppers spent big over the Singles' Day shopping festival, __________________(show) the country's strong economic recovery ___________________(follow) the COVID-19 epidemic.</a:t>
            </a:r>
            <a:br>
              <a:rPr lang="en-US" altLang="zh-CN" sz="2800" dirty="0"/>
            </a:br>
            <a:endParaRPr lang="en-US" altLang="zh-CN" sz="2800" dirty="0"/>
          </a:p>
          <a:p>
            <a:pPr>
              <a:lnSpc>
                <a:spcPts val="3800"/>
              </a:lnSpc>
            </a:pPr>
            <a:r>
              <a:rPr lang="zh-CN" altLang="en-US" sz="2400" b="0" i="0" dirty="0">
                <a:solidFill>
                  <a:srgbClr val="404040"/>
                </a:solidFill>
                <a:effectLst/>
                <a:latin typeface="微软雅黑" panose="020B0503020204020204" pitchFamily="34" charset="-122"/>
                <a:ea typeface="微软雅黑" panose="020B0503020204020204" pitchFamily="34" charset="-122"/>
              </a:rPr>
              <a:t>今年的</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双十一</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购物节火爆的消费景象反映了我国经济在新冠肺炎疫情后出现强劲复苏。</a:t>
            </a:r>
            <a:br>
              <a:rPr lang="zh-CN" altLang="en-US" sz="2400" dirty="0"/>
            </a:br>
            <a:endParaRPr lang="en-US" altLang="zh-CN" sz="2400" dirty="0"/>
          </a:p>
          <a:p>
            <a:pPr>
              <a:lnSpc>
                <a:spcPts val="38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Sales on Alibaba's e-commerce platform </a:t>
            </a:r>
            <a:r>
              <a:rPr lang="en-US" altLang="zh-CN" sz="2800" b="0" i="0" dirty="0" err="1">
                <a:solidFill>
                  <a:srgbClr val="404040"/>
                </a:solidFill>
                <a:effectLst/>
                <a:latin typeface="微软雅黑" panose="020B0503020204020204" pitchFamily="34" charset="-122"/>
                <a:ea typeface="微软雅黑" panose="020B0503020204020204" pitchFamily="34" charset="-122"/>
              </a:rPr>
              <a:t>Tmall</a:t>
            </a:r>
            <a:r>
              <a:rPr lang="en-US" altLang="zh-CN" sz="2800" b="0" i="0" dirty="0">
                <a:solidFill>
                  <a:srgbClr val="404040"/>
                </a:solidFill>
                <a:effectLst/>
                <a:latin typeface="微软雅黑" panose="020B0503020204020204" pitchFamily="34" charset="-122"/>
                <a:ea typeface="微软雅黑" panose="020B0503020204020204" pitchFamily="34" charset="-122"/>
              </a:rPr>
              <a:t> </a:t>
            </a:r>
            <a:r>
              <a:rPr lang="en-US" altLang="zh-CN" sz="2800" dirty="0">
                <a:solidFill>
                  <a:srgbClr val="404040"/>
                </a:solidFill>
                <a:latin typeface="微软雅黑" panose="020B0503020204020204" pitchFamily="34" charset="-122"/>
                <a:ea typeface="微软雅黑" panose="020B0503020204020204" pitchFamily="34" charset="-122"/>
              </a:rPr>
              <a:t>_________(hit)</a:t>
            </a:r>
            <a:r>
              <a:rPr lang="en-US" altLang="zh-CN" sz="2800" b="0" i="0" dirty="0">
                <a:solidFill>
                  <a:srgbClr val="404040"/>
                </a:solidFill>
                <a:effectLst/>
                <a:latin typeface="微软雅黑" panose="020B0503020204020204" pitchFamily="34" charset="-122"/>
                <a:ea typeface="微软雅黑" panose="020B0503020204020204" pitchFamily="34" charset="-122"/>
              </a:rPr>
              <a:t> 498.2 billion yuan during the </a:t>
            </a:r>
            <a:r>
              <a:rPr lang="en-US" altLang="zh-CN" sz="2800" b="1" i="0" dirty="0">
                <a:solidFill>
                  <a:srgbClr val="FF0066"/>
                </a:solidFill>
                <a:effectLst/>
                <a:latin typeface="微软雅黑" panose="020B0503020204020204" pitchFamily="34" charset="-122"/>
                <a:ea typeface="微软雅黑" panose="020B0503020204020204" pitchFamily="34" charset="-122"/>
              </a:rPr>
              <a:t>annual</a:t>
            </a:r>
            <a:r>
              <a:rPr lang="en-US" altLang="zh-CN" sz="2800" b="0" i="0" dirty="0">
                <a:solidFill>
                  <a:srgbClr val="404040"/>
                </a:solidFill>
                <a:effectLst/>
                <a:latin typeface="微软雅黑" panose="020B0503020204020204" pitchFamily="34" charset="-122"/>
                <a:ea typeface="微软雅黑" panose="020B0503020204020204" pitchFamily="34" charset="-122"/>
              </a:rPr>
              <a:t> online shopping spree </a:t>
            </a:r>
            <a:r>
              <a:rPr lang="en-US" altLang="zh-CN" sz="2800" dirty="0">
                <a:solidFill>
                  <a:srgbClr val="404040"/>
                </a:solidFill>
                <a:latin typeface="微软雅黑" panose="020B0503020204020204" pitchFamily="34" charset="-122"/>
                <a:ea typeface="微软雅黑" panose="020B0503020204020204" pitchFamily="34" charset="-122"/>
              </a:rPr>
              <a:t>____________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started on Nov 1. At the shopping </a:t>
            </a:r>
            <a:r>
              <a:rPr lang="en-US" altLang="zh-CN" sz="2800" b="1" i="0" dirty="0">
                <a:solidFill>
                  <a:srgbClr val="FF0066"/>
                </a:solidFill>
                <a:effectLst/>
                <a:latin typeface="微软雅黑" panose="020B0503020204020204" pitchFamily="34" charset="-122"/>
                <a:ea typeface="微软雅黑" panose="020B0503020204020204" pitchFamily="34" charset="-122"/>
              </a:rPr>
              <a:t>peak</a:t>
            </a:r>
            <a:r>
              <a:rPr lang="en-US" altLang="zh-CN" sz="2800" b="0" i="0" dirty="0">
                <a:solidFill>
                  <a:srgbClr val="404040"/>
                </a:solidFill>
                <a:effectLst/>
                <a:latin typeface="微软雅黑" panose="020B0503020204020204" pitchFamily="34" charset="-122"/>
                <a:ea typeface="微软雅黑" panose="020B0503020204020204" pitchFamily="34" charset="-122"/>
              </a:rPr>
              <a:t>, 583,000 orders ______________________(make) in a single second on </a:t>
            </a:r>
            <a:r>
              <a:rPr lang="en-US" altLang="zh-CN" sz="2800" b="0" i="0" dirty="0" err="1">
                <a:solidFill>
                  <a:srgbClr val="404040"/>
                </a:solidFill>
                <a:effectLst/>
                <a:latin typeface="微软雅黑" panose="020B0503020204020204" pitchFamily="34" charset="-122"/>
                <a:ea typeface="微软雅黑" panose="020B0503020204020204" pitchFamily="34" charset="-122"/>
              </a:rPr>
              <a:t>Tmall</a:t>
            </a:r>
            <a:r>
              <a:rPr lang="en-US" altLang="zh-CN" sz="2800" b="0" i="0" dirty="0">
                <a:solidFill>
                  <a:srgbClr val="404040"/>
                </a:solidFill>
                <a:effectLst/>
                <a:latin typeface="微软雅黑" panose="020B0503020204020204" pitchFamily="34" charset="-122"/>
                <a:ea typeface="微软雅黑" panose="020B0503020204020204" pitchFamily="34" charset="-122"/>
              </a:rPr>
              <a:t>, setting a new online shopping record.</a:t>
            </a:r>
            <a:br>
              <a:rPr lang="en-US" altLang="zh-CN" sz="2800" dirty="0"/>
            </a:br>
            <a:r>
              <a:rPr lang="zh-CN" altLang="en-US" sz="2400" b="0" i="0" dirty="0">
                <a:solidFill>
                  <a:srgbClr val="404040"/>
                </a:solidFill>
                <a:effectLst/>
                <a:latin typeface="微软雅黑" panose="020B0503020204020204" pitchFamily="34" charset="-122"/>
                <a:ea typeface="微软雅黑" panose="020B0503020204020204" pitchFamily="34" charset="-122"/>
              </a:rPr>
              <a:t>阿里巴巴旗下电商平台天猫双</a:t>
            </a:r>
            <a:r>
              <a:rPr lang="en-US" altLang="zh-CN" sz="2400" b="0" i="0" dirty="0">
                <a:solidFill>
                  <a:srgbClr val="404040"/>
                </a:solidFill>
                <a:effectLst/>
                <a:latin typeface="微软雅黑" panose="020B0503020204020204" pitchFamily="34" charset="-122"/>
                <a:ea typeface="微软雅黑" panose="020B0503020204020204" pitchFamily="34" charset="-122"/>
              </a:rPr>
              <a:t>11</a:t>
            </a:r>
            <a:r>
              <a:rPr lang="zh-CN" altLang="en-US" sz="2400" b="0" i="0" dirty="0">
                <a:solidFill>
                  <a:srgbClr val="404040"/>
                </a:solidFill>
                <a:effectLst/>
                <a:latin typeface="微软雅黑" panose="020B0503020204020204" pitchFamily="34" charset="-122"/>
                <a:ea typeface="微软雅黑" panose="020B0503020204020204" pitchFamily="34" charset="-122"/>
              </a:rPr>
              <a:t>全球狂欢季</a:t>
            </a:r>
            <a:r>
              <a:rPr lang="en-US" altLang="zh-CN" sz="2400" b="0" i="0" dirty="0">
                <a:solidFill>
                  <a:srgbClr val="404040"/>
                </a:solidFill>
                <a:effectLst/>
                <a:latin typeface="微软雅黑" panose="020B0503020204020204" pitchFamily="34" charset="-122"/>
                <a:ea typeface="微软雅黑" panose="020B0503020204020204" pitchFamily="34" charset="-122"/>
              </a:rPr>
              <a:t>(11</a:t>
            </a:r>
            <a:r>
              <a:rPr lang="zh-CN" altLang="en-US" sz="2400" b="0" i="0" dirty="0">
                <a:solidFill>
                  <a:srgbClr val="404040"/>
                </a:solidFill>
                <a:effectLst/>
                <a:latin typeface="微软雅黑" panose="020B0503020204020204" pitchFamily="34" charset="-122"/>
                <a:ea typeface="微软雅黑" panose="020B0503020204020204" pitchFamily="34" charset="-122"/>
              </a:rPr>
              <a:t>月</a:t>
            </a:r>
            <a:r>
              <a:rPr lang="en-US" altLang="zh-CN" sz="2400" b="0" i="0" dirty="0">
                <a:solidFill>
                  <a:srgbClr val="404040"/>
                </a:solidFill>
                <a:effectLst/>
                <a:latin typeface="微软雅黑" panose="020B0503020204020204" pitchFamily="34" charset="-122"/>
                <a:ea typeface="微软雅黑" panose="020B0503020204020204" pitchFamily="34" charset="-122"/>
              </a:rPr>
              <a:t>1</a:t>
            </a:r>
            <a:r>
              <a:rPr lang="zh-CN" altLang="en-US" sz="2400" b="0" i="0" dirty="0">
                <a:solidFill>
                  <a:srgbClr val="404040"/>
                </a:solidFill>
                <a:effectLst/>
                <a:latin typeface="微软雅黑" panose="020B0503020204020204" pitchFamily="34" charset="-122"/>
                <a:ea typeface="微软雅黑" panose="020B0503020204020204" pitchFamily="34" charset="-122"/>
              </a:rPr>
              <a:t>日至</a:t>
            </a:r>
            <a:r>
              <a:rPr lang="en-US" altLang="zh-CN" sz="2400" b="0" i="0" dirty="0">
                <a:solidFill>
                  <a:srgbClr val="404040"/>
                </a:solidFill>
                <a:effectLst/>
                <a:latin typeface="微软雅黑" panose="020B0503020204020204" pitchFamily="34" charset="-122"/>
                <a:ea typeface="微软雅黑" panose="020B0503020204020204" pitchFamily="34" charset="-122"/>
              </a:rPr>
              <a:t>11</a:t>
            </a:r>
            <a:r>
              <a:rPr lang="zh-CN" altLang="en-US" sz="2400" b="0" i="0" dirty="0">
                <a:solidFill>
                  <a:srgbClr val="404040"/>
                </a:solidFill>
                <a:effectLst/>
                <a:latin typeface="微软雅黑" panose="020B0503020204020204" pitchFamily="34" charset="-122"/>
                <a:ea typeface="微软雅黑" panose="020B0503020204020204" pitchFamily="34" charset="-122"/>
              </a:rPr>
              <a:t>日</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总成交额</a:t>
            </a:r>
            <a:r>
              <a:rPr lang="en-US" altLang="zh-CN" sz="2400" b="0" i="0" dirty="0">
                <a:solidFill>
                  <a:srgbClr val="404040"/>
                </a:solidFill>
                <a:effectLst/>
                <a:latin typeface="微软雅黑" panose="020B0503020204020204" pitchFamily="34" charset="-122"/>
                <a:ea typeface="微软雅黑" panose="020B0503020204020204" pitchFamily="34" charset="-122"/>
              </a:rPr>
              <a:t>4982</a:t>
            </a:r>
            <a:r>
              <a:rPr lang="zh-CN" altLang="en-US" sz="2400" b="0" i="0" dirty="0">
                <a:solidFill>
                  <a:srgbClr val="404040"/>
                </a:solidFill>
                <a:effectLst/>
                <a:latin typeface="微软雅黑" panose="020B0503020204020204" pitchFamily="34" charset="-122"/>
                <a:ea typeface="微软雅黑" panose="020B0503020204020204" pitchFamily="34" charset="-122"/>
              </a:rPr>
              <a:t>亿元，订单峰值每秒</a:t>
            </a:r>
            <a:r>
              <a:rPr lang="en-US" altLang="zh-CN" sz="2400" b="0" i="0" dirty="0">
                <a:solidFill>
                  <a:srgbClr val="404040"/>
                </a:solidFill>
                <a:effectLst/>
                <a:latin typeface="微软雅黑" panose="020B0503020204020204" pitchFamily="34" charset="-122"/>
                <a:ea typeface="微软雅黑" panose="020B0503020204020204" pitchFamily="34" charset="-122"/>
              </a:rPr>
              <a:t>58.3</a:t>
            </a:r>
            <a:r>
              <a:rPr lang="zh-CN" altLang="en-US" sz="2400" b="0" i="0" dirty="0">
                <a:solidFill>
                  <a:srgbClr val="404040"/>
                </a:solidFill>
                <a:effectLst/>
                <a:latin typeface="微软雅黑" panose="020B0503020204020204" pitchFamily="34" charset="-122"/>
                <a:ea typeface="微软雅黑" panose="020B0503020204020204" pitchFamily="34" charset="-122"/>
              </a:rPr>
              <a:t>万笔，创下在线购物新纪录。</a:t>
            </a:r>
            <a:br>
              <a:rPr lang="zh-CN" altLang="en-US" sz="2400" dirty="0"/>
            </a:br>
            <a:endParaRPr lang="zh-CN" altLang="en-US" sz="2400" dirty="0"/>
          </a:p>
        </p:txBody>
      </p:sp>
      <p:sp>
        <p:nvSpPr>
          <p:cNvPr id="10" name="文本框 9">
            <a:extLst>
              <a:ext uri="{FF2B5EF4-FFF2-40B4-BE49-F238E27FC236}">
                <a16:creationId xmlns:a16="http://schemas.microsoft.com/office/drawing/2014/main" id="{84492AAC-B01E-43CD-8BDB-452EF5518C63}"/>
              </a:ext>
            </a:extLst>
          </p:cNvPr>
          <p:cNvSpPr txBox="1"/>
          <p:nvPr/>
        </p:nvSpPr>
        <p:spPr>
          <a:xfrm>
            <a:off x="298176" y="1301215"/>
            <a:ext cx="2650434" cy="707886"/>
          </a:xfrm>
          <a:prstGeom prst="rect">
            <a:avLst/>
          </a:prstGeom>
          <a:solidFill>
            <a:srgbClr val="00FFFF"/>
          </a:solidFill>
        </p:spPr>
        <p:txBody>
          <a:bodyPr wrap="square" rtlCol="0">
            <a:spAutoFit/>
          </a:bodyPr>
          <a:lstStyle/>
          <a:p>
            <a:r>
              <a:rPr lang="en-US" altLang="zh-CN" sz="4000" b="1" dirty="0">
                <a:solidFill>
                  <a:srgbClr val="FF0000"/>
                </a:solidFill>
              </a:rPr>
              <a:t>following</a:t>
            </a:r>
            <a:endParaRPr lang="zh-CN" altLang="en-US" sz="4000" b="1" dirty="0">
              <a:solidFill>
                <a:srgbClr val="FF0000"/>
              </a:solidFill>
            </a:endParaRPr>
          </a:p>
        </p:txBody>
      </p:sp>
      <p:sp>
        <p:nvSpPr>
          <p:cNvPr id="11" name="文本框 10">
            <a:extLst>
              <a:ext uri="{FF2B5EF4-FFF2-40B4-BE49-F238E27FC236}">
                <a16:creationId xmlns:a16="http://schemas.microsoft.com/office/drawing/2014/main" id="{03EA141A-4D57-4259-8BFE-C26F6875C5DE}"/>
              </a:ext>
            </a:extLst>
          </p:cNvPr>
          <p:cNvSpPr txBox="1"/>
          <p:nvPr/>
        </p:nvSpPr>
        <p:spPr>
          <a:xfrm>
            <a:off x="516837" y="668086"/>
            <a:ext cx="2213112" cy="707886"/>
          </a:xfrm>
          <a:prstGeom prst="rect">
            <a:avLst/>
          </a:prstGeom>
          <a:solidFill>
            <a:srgbClr val="00FFFF"/>
          </a:solidFill>
        </p:spPr>
        <p:txBody>
          <a:bodyPr wrap="square" rtlCol="0">
            <a:spAutoFit/>
          </a:bodyPr>
          <a:lstStyle/>
          <a:p>
            <a:r>
              <a:rPr lang="en-US" altLang="zh-CN" sz="4000" b="1" dirty="0">
                <a:solidFill>
                  <a:srgbClr val="FF0000"/>
                </a:solidFill>
              </a:rPr>
              <a:t>showing</a:t>
            </a:r>
            <a:endParaRPr lang="zh-CN" altLang="en-US" sz="4000" b="1" dirty="0">
              <a:solidFill>
                <a:srgbClr val="FF0000"/>
              </a:solidFill>
            </a:endParaRPr>
          </a:p>
        </p:txBody>
      </p:sp>
      <p:sp>
        <p:nvSpPr>
          <p:cNvPr id="12" name="文本框 11">
            <a:extLst>
              <a:ext uri="{FF2B5EF4-FFF2-40B4-BE49-F238E27FC236}">
                <a16:creationId xmlns:a16="http://schemas.microsoft.com/office/drawing/2014/main" id="{27F81A65-6D04-4E94-866F-2FCEDD2E7B38}"/>
              </a:ext>
            </a:extLst>
          </p:cNvPr>
          <p:cNvSpPr txBox="1"/>
          <p:nvPr/>
        </p:nvSpPr>
        <p:spPr>
          <a:xfrm>
            <a:off x="8335618" y="2983578"/>
            <a:ext cx="1205946" cy="707886"/>
          </a:xfrm>
          <a:prstGeom prst="rect">
            <a:avLst/>
          </a:prstGeom>
          <a:solidFill>
            <a:srgbClr val="00FFFF"/>
          </a:solidFill>
        </p:spPr>
        <p:txBody>
          <a:bodyPr wrap="square" rtlCol="0">
            <a:spAutoFit/>
          </a:bodyPr>
          <a:lstStyle/>
          <a:p>
            <a:r>
              <a:rPr lang="en-US" altLang="zh-CN" sz="4000" b="1" dirty="0">
                <a:solidFill>
                  <a:srgbClr val="FF0000"/>
                </a:solidFill>
              </a:rPr>
              <a:t>hit</a:t>
            </a:r>
            <a:endParaRPr lang="zh-CN" altLang="en-US" sz="4000" b="1" dirty="0">
              <a:solidFill>
                <a:srgbClr val="FF0000"/>
              </a:solidFill>
            </a:endParaRPr>
          </a:p>
        </p:txBody>
      </p:sp>
      <p:sp>
        <p:nvSpPr>
          <p:cNvPr id="13" name="文本框 12">
            <a:extLst>
              <a:ext uri="{FF2B5EF4-FFF2-40B4-BE49-F238E27FC236}">
                <a16:creationId xmlns:a16="http://schemas.microsoft.com/office/drawing/2014/main" id="{8A0BD26F-45E5-4CE0-902E-2CA7887218FE}"/>
              </a:ext>
            </a:extLst>
          </p:cNvPr>
          <p:cNvSpPr txBox="1"/>
          <p:nvPr/>
        </p:nvSpPr>
        <p:spPr>
          <a:xfrm>
            <a:off x="9674088" y="3540170"/>
            <a:ext cx="1669772" cy="707886"/>
          </a:xfrm>
          <a:prstGeom prst="rect">
            <a:avLst/>
          </a:prstGeom>
          <a:solidFill>
            <a:srgbClr val="00FFFF"/>
          </a:solidFill>
        </p:spPr>
        <p:txBody>
          <a:bodyPr wrap="square" rtlCol="0">
            <a:spAutoFit/>
          </a:bodyPr>
          <a:lstStyle/>
          <a:p>
            <a:r>
              <a:rPr lang="en-US" altLang="zh-CN" sz="4000" b="1" dirty="0">
                <a:solidFill>
                  <a:srgbClr val="FF0000"/>
                </a:solidFill>
              </a:rPr>
              <a:t>which</a:t>
            </a:r>
            <a:endParaRPr lang="zh-CN" altLang="en-US" sz="4000" b="1" dirty="0">
              <a:solidFill>
                <a:srgbClr val="FF0000"/>
              </a:solidFill>
            </a:endParaRPr>
          </a:p>
        </p:txBody>
      </p:sp>
      <p:sp>
        <p:nvSpPr>
          <p:cNvPr id="14" name="文本框 13">
            <a:extLst>
              <a:ext uri="{FF2B5EF4-FFF2-40B4-BE49-F238E27FC236}">
                <a16:creationId xmlns:a16="http://schemas.microsoft.com/office/drawing/2014/main" id="{CEA0CBA5-2050-4EBF-9E47-9DC080ABB0E6}"/>
              </a:ext>
            </a:extLst>
          </p:cNvPr>
          <p:cNvSpPr txBox="1"/>
          <p:nvPr/>
        </p:nvSpPr>
        <p:spPr>
          <a:xfrm>
            <a:off x="516837" y="4494957"/>
            <a:ext cx="2809459" cy="707886"/>
          </a:xfrm>
          <a:prstGeom prst="rect">
            <a:avLst/>
          </a:prstGeom>
          <a:solidFill>
            <a:srgbClr val="00FFFF"/>
          </a:solidFill>
        </p:spPr>
        <p:txBody>
          <a:bodyPr wrap="square" rtlCol="0">
            <a:spAutoFit/>
          </a:bodyPr>
          <a:lstStyle/>
          <a:p>
            <a:r>
              <a:rPr lang="en-US" altLang="zh-CN" sz="4000" b="1" dirty="0">
                <a:solidFill>
                  <a:srgbClr val="FF0000"/>
                </a:solidFill>
              </a:rPr>
              <a:t>were made</a:t>
            </a:r>
            <a:endParaRPr lang="zh-CN" altLang="en-US" sz="4000" b="1" dirty="0">
              <a:solidFill>
                <a:srgbClr val="FF0000"/>
              </a:solidFill>
            </a:endParaRPr>
          </a:p>
        </p:txBody>
      </p:sp>
    </p:spTree>
    <p:extLst>
      <p:ext uri="{BB962C8B-B14F-4D97-AF65-F5344CB8AC3E}">
        <p14:creationId xmlns:p14="http://schemas.microsoft.com/office/powerpoint/2010/main" val="417796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a:extLst>
              <a:ext uri="{FF2B5EF4-FFF2-40B4-BE49-F238E27FC236}">
                <a16:creationId xmlns:a16="http://schemas.microsoft.com/office/drawing/2014/main" id="{9C50AE88-1080-4663-9185-656830D60D0F}"/>
              </a:ext>
            </a:extLst>
          </p:cNvPr>
          <p:cNvSpPr txBox="1"/>
          <p:nvPr/>
        </p:nvSpPr>
        <p:spPr>
          <a:xfrm>
            <a:off x="212035" y="339949"/>
            <a:ext cx="11569148" cy="5816977"/>
          </a:xfrm>
          <a:prstGeom prst="rect">
            <a:avLst/>
          </a:prstGeom>
          <a:noFill/>
        </p:spPr>
        <p:txBody>
          <a:bodyPr wrap="square">
            <a:spAutoFit/>
          </a:bodyPr>
          <a:lstStyle/>
          <a:p>
            <a:r>
              <a:rPr lang="en-US" altLang="zh-CN" sz="2800" b="0" i="0" dirty="0">
                <a:solidFill>
                  <a:srgbClr val="404040"/>
                </a:solidFill>
                <a:effectLst/>
                <a:latin typeface="微软雅黑" panose="020B0503020204020204" pitchFamily="34" charset="-122"/>
                <a:ea typeface="微软雅黑" panose="020B0503020204020204" pitchFamily="34" charset="-122"/>
              </a:rPr>
              <a:t>More than 800 million shoppers, 250,000 brands and 5 million merchants </a:t>
            </a:r>
            <a:r>
              <a:rPr lang="en-US" altLang="zh-CN" sz="2800" b="1" i="0" dirty="0">
                <a:solidFill>
                  <a:srgbClr val="FF0066"/>
                </a:solidFill>
                <a:effectLst/>
                <a:latin typeface="微软雅黑" panose="020B0503020204020204" pitchFamily="34" charset="-122"/>
                <a:ea typeface="微软雅黑" panose="020B0503020204020204" pitchFamily="34" charset="-122"/>
              </a:rPr>
              <a:t>participated</a:t>
            </a:r>
            <a:r>
              <a:rPr lang="en-US" altLang="zh-CN" sz="2800" b="0" i="0" dirty="0">
                <a:solidFill>
                  <a:srgbClr val="404040"/>
                </a:solidFill>
                <a:effectLst/>
                <a:latin typeface="微软雅黑" panose="020B0503020204020204" pitchFamily="34" charset="-122"/>
                <a:ea typeface="微软雅黑" panose="020B0503020204020204" pitchFamily="34" charset="-122"/>
              </a:rPr>
              <a:t> </a:t>
            </a:r>
            <a:r>
              <a:rPr lang="en-US" altLang="zh-CN" sz="2800" dirty="0">
                <a:solidFill>
                  <a:srgbClr val="404040"/>
                </a:solidFill>
                <a:latin typeface="微软雅黑" panose="020B0503020204020204" pitchFamily="34" charset="-122"/>
                <a:ea typeface="微软雅黑" panose="020B0503020204020204" pitchFamily="34" charset="-122"/>
              </a:rPr>
              <a:t>_____________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this year's shopping spree, according to </a:t>
            </a:r>
            <a:r>
              <a:rPr lang="en-US" altLang="zh-CN" sz="2800" b="0" i="0" dirty="0" err="1">
                <a:solidFill>
                  <a:srgbClr val="404040"/>
                </a:solidFill>
                <a:effectLst/>
                <a:latin typeface="微软雅黑" panose="020B0503020204020204" pitchFamily="34" charset="-122"/>
                <a:ea typeface="微软雅黑" panose="020B0503020204020204" pitchFamily="34" charset="-122"/>
              </a:rPr>
              <a:t>Tmall</a:t>
            </a:r>
            <a:r>
              <a:rPr lang="en-US" altLang="zh-CN" sz="2800" b="0" i="0" dirty="0">
                <a:solidFill>
                  <a:srgbClr val="404040"/>
                </a:solidFill>
                <a:effectLst/>
                <a:latin typeface="微软雅黑" panose="020B0503020204020204" pitchFamily="34" charset="-122"/>
                <a:ea typeface="微软雅黑" panose="020B0503020204020204" pitchFamily="34" charset="-122"/>
              </a:rPr>
              <a:t>.</a:t>
            </a:r>
            <a:br>
              <a:rPr lang="en-US" altLang="zh-CN" sz="2800" dirty="0"/>
            </a:br>
            <a:endParaRPr lang="en-US" altLang="zh-CN" sz="2800" dirty="0"/>
          </a:p>
          <a:p>
            <a:r>
              <a:rPr lang="zh-CN" altLang="en-US" sz="2400" b="0" i="0" dirty="0">
                <a:solidFill>
                  <a:srgbClr val="404040"/>
                </a:solidFill>
                <a:effectLst/>
                <a:latin typeface="微软雅黑" panose="020B0503020204020204" pitchFamily="34" charset="-122"/>
                <a:ea typeface="微软雅黑" panose="020B0503020204020204" pitchFamily="34" charset="-122"/>
              </a:rPr>
              <a:t>天猫方面表示，今年天猫</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双十一</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吸引了超过</a:t>
            </a:r>
            <a:r>
              <a:rPr lang="en-US" altLang="zh-CN" sz="2400" b="0" i="0" dirty="0">
                <a:solidFill>
                  <a:srgbClr val="404040"/>
                </a:solidFill>
                <a:effectLst/>
                <a:latin typeface="微软雅黑" panose="020B0503020204020204" pitchFamily="34" charset="-122"/>
                <a:ea typeface="微软雅黑" panose="020B0503020204020204" pitchFamily="34" charset="-122"/>
              </a:rPr>
              <a:t>8</a:t>
            </a:r>
            <a:r>
              <a:rPr lang="zh-CN" altLang="en-US" sz="2400" b="0" i="0" dirty="0">
                <a:solidFill>
                  <a:srgbClr val="404040"/>
                </a:solidFill>
                <a:effectLst/>
                <a:latin typeface="微软雅黑" panose="020B0503020204020204" pitchFamily="34" charset="-122"/>
                <a:ea typeface="微软雅黑" panose="020B0503020204020204" pitchFamily="34" charset="-122"/>
              </a:rPr>
              <a:t>亿消费者、</a:t>
            </a:r>
            <a:r>
              <a:rPr lang="en-US" altLang="zh-CN" sz="2400" b="0" i="0" dirty="0">
                <a:solidFill>
                  <a:srgbClr val="404040"/>
                </a:solidFill>
                <a:effectLst/>
                <a:latin typeface="微软雅黑" panose="020B0503020204020204" pitchFamily="34" charset="-122"/>
                <a:ea typeface="微软雅黑" panose="020B0503020204020204" pitchFamily="34" charset="-122"/>
              </a:rPr>
              <a:t>25</a:t>
            </a:r>
            <a:r>
              <a:rPr lang="zh-CN" altLang="en-US" sz="2400" b="0" i="0" dirty="0">
                <a:solidFill>
                  <a:srgbClr val="404040"/>
                </a:solidFill>
                <a:effectLst/>
                <a:latin typeface="微软雅黑" panose="020B0503020204020204" pitchFamily="34" charset="-122"/>
                <a:ea typeface="微软雅黑" panose="020B0503020204020204" pitchFamily="34" charset="-122"/>
              </a:rPr>
              <a:t>万品牌、</a:t>
            </a:r>
            <a:r>
              <a:rPr lang="en-US" altLang="zh-CN" sz="2400" b="0" i="0" dirty="0">
                <a:solidFill>
                  <a:srgbClr val="404040"/>
                </a:solidFill>
                <a:effectLst/>
                <a:latin typeface="微软雅黑" panose="020B0503020204020204" pitchFamily="34" charset="-122"/>
                <a:ea typeface="微软雅黑" panose="020B0503020204020204" pitchFamily="34" charset="-122"/>
              </a:rPr>
              <a:t>500</a:t>
            </a:r>
            <a:r>
              <a:rPr lang="zh-CN" altLang="en-US" sz="2400" b="0" i="0" dirty="0">
                <a:solidFill>
                  <a:srgbClr val="404040"/>
                </a:solidFill>
                <a:effectLst/>
                <a:latin typeface="微软雅黑" panose="020B0503020204020204" pitchFamily="34" charset="-122"/>
                <a:ea typeface="微软雅黑" panose="020B0503020204020204" pitchFamily="34" charset="-122"/>
              </a:rPr>
              <a:t>万商家共同参与。</a:t>
            </a:r>
            <a:br>
              <a:rPr lang="zh-CN" altLang="en-US" sz="2400" dirty="0"/>
            </a:br>
            <a:endParaRPr lang="en-US" altLang="zh-CN" sz="2400" dirty="0"/>
          </a:p>
          <a:p>
            <a:r>
              <a:rPr lang="en-US" altLang="zh-CN" sz="2800" b="1" i="0" dirty="0">
                <a:solidFill>
                  <a:srgbClr val="FF0066"/>
                </a:solidFill>
                <a:effectLst/>
                <a:latin typeface="微软雅黑" panose="020B0503020204020204" pitchFamily="34" charset="-122"/>
                <a:ea typeface="微软雅黑" panose="020B0503020204020204" pitchFamily="34" charset="-122"/>
              </a:rPr>
              <a:t>E-commerce</a:t>
            </a:r>
            <a:r>
              <a:rPr lang="en-US" altLang="zh-CN" sz="2800" b="0" i="0" dirty="0">
                <a:solidFill>
                  <a:srgbClr val="404040"/>
                </a:solidFill>
                <a:effectLst/>
                <a:latin typeface="微软雅黑" panose="020B0503020204020204" pitchFamily="34" charset="-122"/>
                <a:ea typeface="微软雅黑" panose="020B0503020204020204" pitchFamily="34" charset="-122"/>
              </a:rPr>
              <a:t> giant JD.com also scored big in the shopping extravaganza, with sales _________________(top) 243.1 billion yuan between Nov 1 and 2:26 pm on Wednesday, ____________________ (surpass) total sales of 204.4 billion yuan last year.</a:t>
            </a:r>
            <a:br>
              <a:rPr lang="en-US" altLang="zh-CN" sz="2800" dirty="0"/>
            </a:br>
            <a:endParaRPr lang="en-US" altLang="zh-CN" sz="2800" dirty="0"/>
          </a:p>
          <a:p>
            <a:r>
              <a:rPr lang="zh-CN" altLang="en-US" sz="2400" b="0" i="0" dirty="0">
                <a:solidFill>
                  <a:srgbClr val="404040"/>
                </a:solidFill>
                <a:effectLst/>
                <a:latin typeface="微软雅黑" panose="020B0503020204020204" pitchFamily="34" charset="-122"/>
                <a:ea typeface="微软雅黑" panose="020B0503020204020204" pitchFamily="34" charset="-122"/>
              </a:rPr>
              <a:t>电商巨头京东也在今年</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双十一</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创下佳绩，自</a:t>
            </a:r>
            <a:r>
              <a:rPr lang="en-US" altLang="zh-CN" sz="2400" b="0" i="0" dirty="0">
                <a:solidFill>
                  <a:srgbClr val="404040"/>
                </a:solidFill>
                <a:effectLst/>
                <a:latin typeface="微软雅黑" panose="020B0503020204020204" pitchFamily="34" charset="-122"/>
                <a:ea typeface="微软雅黑" panose="020B0503020204020204" pitchFamily="34" charset="-122"/>
              </a:rPr>
              <a:t>11</a:t>
            </a:r>
            <a:r>
              <a:rPr lang="zh-CN" altLang="en-US" sz="2400" b="0" i="0" dirty="0">
                <a:solidFill>
                  <a:srgbClr val="404040"/>
                </a:solidFill>
                <a:effectLst/>
                <a:latin typeface="微软雅黑" panose="020B0503020204020204" pitchFamily="34" charset="-122"/>
                <a:ea typeface="微软雅黑" panose="020B0503020204020204" pitchFamily="34" charset="-122"/>
              </a:rPr>
              <a:t>月</a:t>
            </a:r>
            <a:r>
              <a:rPr lang="en-US" altLang="zh-CN" sz="2400" b="0" i="0" dirty="0">
                <a:solidFill>
                  <a:srgbClr val="404040"/>
                </a:solidFill>
                <a:effectLst/>
                <a:latin typeface="微软雅黑" panose="020B0503020204020204" pitchFamily="34" charset="-122"/>
                <a:ea typeface="微软雅黑" panose="020B0503020204020204" pitchFamily="34" charset="-122"/>
              </a:rPr>
              <a:t>1</a:t>
            </a:r>
            <a:r>
              <a:rPr lang="zh-CN" altLang="en-US" sz="2400" b="0" i="0" dirty="0">
                <a:solidFill>
                  <a:srgbClr val="404040"/>
                </a:solidFill>
                <a:effectLst/>
                <a:latin typeface="微软雅黑" panose="020B0503020204020204" pitchFamily="34" charset="-122"/>
                <a:ea typeface="微软雅黑" panose="020B0503020204020204" pitchFamily="34" charset="-122"/>
              </a:rPr>
              <a:t>日</a:t>
            </a:r>
            <a:r>
              <a:rPr lang="en-US" altLang="zh-CN" sz="2400" b="0" i="0" dirty="0">
                <a:solidFill>
                  <a:srgbClr val="404040"/>
                </a:solidFill>
                <a:effectLst/>
                <a:latin typeface="微软雅黑" panose="020B0503020204020204" pitchFamily="34" charset="-122"/>
                <a:ea typeface="微软雅黑" panose="020B0503020204020204" pitchFamily="34" charset="-122"/>
              </a:rPr>
              <a:t>0</a:t>
            </a:r>
            <a:r>
              <a:rPr lang="zh-CN" altLang="en-US" sz="2400" b="0" i="0" dirty="0">
                <a:solidFill>
                  <a:srgbClr val="404040"/>
                </a:solidFill>
                <a:effectLst/>
                <a:latin typeface="微软雅黑" panose="020B0503020204020204" pitchFamily="34" charset="-122"/>
                <a:ea typeface="微软雅黑" panose="020B0503020204020204" pitchFamily="34" charset="-122"/>
              </a:rPr>
              <a:t>点到</a:t>
            </a:r>
            <a:r>
              <a:rPr lang="en-US" altLang="zh-CN" sz="2400" b="0" i="0" dirty="0">
                <a:solidFill>
                  <a:srgbClr val="404040"/>
                </a:solidFill>
                <a:effectLst/>
                <a:latin typeface="微软雅黑" panose="020B0503020204020204" pitchFamily="34" charset="-122"/>
                <a:ea typeface="微软雅黑" panose="020B0503020204020204" pitchFamily="34" charset="-122"/>
              </a:rPr>
              <a:t>11</a:t>
            </a:r>
            <a:r>
              <a:rPr lang="zh-CN" altLang="en-US" sz="2400" b="0" i="0" dirty="0">
                <a:solidFill>
                  <a:srgbClr val="404040"/>
                </a:solidFill>
                <a:effectLst/>
                <a:latin typeface="微软雅黑" panose="020B0503020204020204" pitchFamily="34" charset="-122"/>
                <a:ea typeface="微软雅黑" panose="020B0503020204020204" pitchFamily="34" charset="-122"/>
              </a:rPr>
              <a:t>月</a:t>
            </a:r>
            <a:r>
              <a:rPr lang="en-US" altLang="zh-CN" sz="2400" b="0" i="0" dirty="0">
                <a:solidFill>
                  <a:srgbClr val="404040"/>
                </a:solidFill>
                <a:effectLst/>
                <a:latin typeface="微软雅黑" panose="020B0503020204020204" pitchFamily="34" charset="-122"/>
                <a:ea typeface="微软雅黑" panose="020B0503020204020204" pitchFamily="34" charset="-122"/>
              </a:rPr>
              <a:t>11</a:t>
            </a:r>
            <a:r>
              <a:rPr lang="zh-CN" altLang="en-US" sz="2400" b="0" i="0" dirty="0">
                <a:solidFill>
                  <a:srgbClr val="404040"/>
                </a:solidFill>
                <a:effectLst/>
                <a:latin typeface="微软雅黑" panose="020B0503020204020204" pitchFamily="34" charset="-122"/>
                <a:ea typeface="微软雅黑" panose="020B0503020204020204" pitchFamily="34" charset="-122"/>
              </a:rPr>
              <a:t>日</a:t>
            </a:r>
            <a:r>
              <a:rPr lang="en-US" altLang="zh-CN" sz="2400" b="0" i="0" dirty="0">
                <a:solidFill>
                  <a:srgbClr val="404040"/>
                </a:solidFill>
                <a:effectLst/>
                <a:latin typeface="微软雅黑" panose="020B0503020204020204" pitchFamily="34" charset="-122"/>
                <a:ea typeface="微软雅黑" panose="020B0503020204020204" pitchFamily="34" charset="-122"/>
              </a:rPr>
              <a:t>14</a:t>
            </a:r>
            <a:r>
              <a:rPr lang="zh-CN" altLang="en-US" sz="2400" b="0" i="0" dirty="0">
                <a:solidFill>
                  <a:srgbClr val="404040"/>
                </a:solidFill>
                <a:effectLst/>
                <a:latin typeface="微软雅黑" panose="020B0503020204020204" pitchFamily="34" charset="-122"/>
                <a:ea typeface="微软雅黑" panose="020B0503020204020204" pitchFamily="34" charset="-122"/>
              </a:rPr>
              <a:t>点</a:t>
            </a:r>
            <a:r>
              <a:rPr lang="en-US" altLang="zh-CN" sz="2400" b="0" i="0" dirty="0">
                <a:solidFill>
                  <a:srgbClr val="404040"/>
                </a:solidFill>
                <a:effectLst/>
                <a:latin typeface="微软雅黑" panose="020B0503020204020204" pitchFamily="34" charset="-122"/>
                <a:ea typeface="微软雅黑" panose="020B0503020204020204" pitchFamily="34" charset="-122"/>
              </a:rPr>
              <a:t>26</a:t>
            </a:r>
            <a:r>
              <a:rPr lang="zh-CN" altLang="en-US" sz="2400" b="0" i="0" dirty="0">
                <a:solidFill>
                  <a:srgbClr val="404040"/>
                </a:solidFill>
                <a:effectLst/>
                <a:latin typeface="微软雅黑" panose="020B0503020204020204" pitchFamily="34" charset="-122"/>
                <a:ea typeface="微软雅黑" panose="020B0503020204020204" pitchFamily="34" charset="-122"/>
              </a:rPr>
              <a:t>分，该平台成交额突破</a:t>
            </a:r>
            <a:r>
              <a:rPr lang="en-US" altLang="zh-CN" sz="2400" b="0" i="0" dirty="0">
                <a:solidFill>
                  <a:srgbClr val="404040"/>
                </a:solidFill>
                <a:effectLst/>
                <a:latin typeface="微软雅黑" panose="020B0503020204020204" pitchFamily="34" charset="-122"/>
                <a:ea typeface="微软雅黑" panose="020B0503020204020204" pitchFamily="34" charset="-122"/>
              </a:rPr>
              <a:t>2431</a:t>
            </a:r>
            <a:r>
              <a:rPr lang="zh-CN" altLang="en-US" sz="2400" b="0" i="0" dirty="0">
                <a:solidFill>
                  <a:srgbClr val="404040"/>
                </a:solidFill>
                <a:effectLst/>
                <a:latin typeface="微软雅黑" panose="020B0503020204020204" pitchFamily="34" charset="-122"/>
                <a:ea typeface="微软雅黑" panose="020B0503020204020204" pitchFamily="34" charset="-122"/>
              </a:rPr>
              <a:t>亿元，超过了去年</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双十一</a:t>
            </a:r>
            <a:r>
              <a:rPr lang="en-US" altLang="zh-CN" sz="2400" b="0" i="0" dirty="0">
                <a:solidFill>
                  <a:srgbClr val="404040"/>
                </a:solidFill>
                <a:effectLst/>
                <a:latin typeface="微软雅黑" panose="020B0503020204020204" pitchFamily="34" charset="-122"/>
                <a:ea typeface="微软雅黑" panose="020B0503020204020204" pitchFamily="34" charset="-122"/>
              </a:rPr>
              <a:t>"2044</a:t>
            </a:r>
            <a:r>
              <a:rPr lang="zh-CN" altLang="en-US" sz="2400" b="0" i="0" dirty="0">
                <a:solidFill>
                  <a:srgbClr val="404040"/>
                </a:solidFill>
                <a:effectLst/>
                <a:latin typeface="微软雅黑" panose="020B0503020204020204" pitchFamily="34" charset="-122"/>
                <a:ea typeface="微软雅黑" panose="020B0503020204020204" pitchFamily="34" charset="-122"/>
              </a:rPr>
              <a:t>亿元的累计成交额。</a:t>
            </a:r>
            <a:endParaRPr lang="zh-CN" altLang="en-US" sz="2400" dirty="0"/>
          </a:p>
        </p:txBody>
      </p:sp>
      <p:sp>
        <p:nvSpPr>
          <p:cNvPr id="12" name="文本框 11">
            <a:extLst>
              <a:ext uri="{FF2B5EF4-FFF2-40B4-BE49-F238E27FC236}">
                <a16:creationId xmlns:a16="http://schemas.microsoft.com/office/drawing/2014/main" id="{29BD20ED-5BE8-4790-8C40-7E5E5FF79F62}"/>
              </a:ext>
            </a:extLst>
          </p:cNvPr>
          <p:cNvSpPr txBox="1"/>
          <p:nvPr/>
        </p:nvSpPr>
        <p:spPr>
          <a:xfrm>
            <a:off x="4956315" y="856660"/>
            <a:ext cx="901146" cy="707886"/>
          </a:xfrm>
          <a:prstGeom prst="rect">
            <a:avLst/>
          </a:prstGeom>
          <a:solidFill>
            <a:srgbClr val="00FFFF"/>
          </a:solidFill>
        </p:spPr>
        <p:txBody>
          <a:bodyPr wrap="square" rtlCol="0">
            <a:spAutoFit/>
          </a:bodyPr>
          <a:lstStyle/>
          <a:p>
            <a:r>
              <a:rPr lang="en-US" altLang="zh-CN" sz="4000" b="1" dirty="0">
                <a:solidFill>
                  <a:srgbClr val="FF0000"/>
                </a:solidFill>
              </a:rPr>
              <a:t>in</a:t>
            </a:r>
            <a:endParaRPr lang="zh-CN" altLang="en-US" sz="4000" b="1" dirty="0">
              <a:solidFill>
                <a:srgbClr val="FF0000"/>
              </a:solidFill>
            </a:endParaRPr>
          </a:p>
        </p:txBody>
      </p:sp>
      <p:sp>
        <p:nvSpPr>
          <p:cNvPr id="13" name="文本框 12">
            <a:extLst>
              <a:ext uri="{FF2B5EF4-FFF2-40B4-BE49-F238E27FC236}">
                <a16:creationId xmlns:a16="http://schemas.microsoft.com/office/drawing/2014/main" id="{ADFEF428-2986-46BF-91E2-A9C2E3DE4886}"/>
              </a:ext>
            </a:extLst>
          </p:cNvPr>
          <p:cNvSpPr txBox="1"/>
          <p:nvPr/>
        </p:nvSpPr>
        <p:spPr>
          <a:xfrm>
            <a:off x="4724401" y="3506793"/>
            <a:ext cx="2266120" cy="707886"/>
          </a:xfrm>
          <a:prstGeom prst="rect">
            <a:avLst/>
          </a:prstGeom>
          <a:solidFill>
            <a:srgbClr val="00FFFF"/>
          </a:solidFill>
        </p:spPr>
        <p:txBody>
          <a:bodyPr wrap="square" rtlCol="0">
            <a:spAutoFit/>
          </a:bodyPr>
          <a:lstStyle/>
          <a:p>
            <a:r>
              <a:rPr lang="en-US" altLang="zh-CN" sz="4000" b="1" dirty="0">
                <a:solidFill>
                  <a:srgbClr val="FF0000"/>
                </a:solidFill>
              </a:rPr>
              <a:t>topping</a:t>
            </a:r>
            <a:endParaRPr lang="zh-CN" altLang="en-US" sz="4000" b="1" dirty="0">
              <a:solidFill>
                <a:srgbClr val="FF0000"/>
              </a:solidFill>
            </a:endParaRPr>
          </a:p>
        </p:txBody>
      </p:sp>
      <p:sp>
        <p:nvSpPr>
          <p:cNvPr id="14" name="文本框 13">
            <a:extLst>
              <a:ext uri="{FF2B5EF4-FFF2-40B4-BE49-F238E27FC236}">
                <a16:creationId xmlns:a16="http://schemas.microsoft.com/office/drawing/2014/main" id="{F692BDBB-851A-4F9E-A72F-6480D848D2A7}"/>
              </a:ext>
            </a:extLst>
          </p:cNvPr>
          <p:cNvSpPr txBox="1"/>
          <p:nvPr/>
        </p:nvSpPr>
        <p:spPr>
          <a:xfrm>
            <a:off x="8401880" y="3957669"/>
            <a:ext cx="2650434" cy="707886"/>
          </a:xfrm>
          <a:prstGeom prst="rect">
            <a:avLst/>
          </a:prstGeom>
          <a:solidFill>
            <a:srgbClr val="00FFFF"/>
          </a:solidFill>
        </p:spPr>
        <p:txBody>
          <a:bodyPr wrap="square" rtlCol="0">
            <a:spAutoFit/>
          </a:bodyPr>
          <a:lstStyle/>
          <a:p>
            <a:r>
              <a:rPr lang="en-US" altLang="zh-CN" sz="4000" b="1" dirty="0">
                <a:solidFill>
                  <a:srgbClr val="FF0000"/>
                </a:solidFill>
              </a:rPr>
              <a:t>surpassing</a:t>
            </a:r>
            <a:endParaRPr lang="zh-CN" altLang="en-US" sz="4000" b="1" dirty="0">
              <a:solidFill>
                <a:srgbClr val="FF0000"/>
              </a:solidFill>
            </a:endParaRPr>
          </a:p>
        </p:txBody>
      </p:sp>
    </p:spTree>
    <p:extLst>
      <p:ext uri="{BB962C8B-B14F-4D97-AF65-F5344CB8AC3E}">
        <p14:creationId xmlns:p14="http://schemas.microsoft.com/office/powerpoint/2010/main" val="1890051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8E70D0F1-C196-44B2-9DA1-ECF03137EC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070" y="822291"/>
            <a:ext cx="7896156" cy="5213418"/>
          </a:xfrm>
          <a:prstGeom prst="rect">
            <a:avLst/>
          </a:prstGeom>
          <a:noFill/>
          <a:extLst>
            <a:ext uri="{909E8E84-426E-40DD-AFC4-6F175D3DCCD1}">
              <a14:hiddenFill xmlns:a14="http://schemas.microsoft.com/office/drawing/2010/main">
                <a:solidFill>
                  <a:srgbClr val="FFFFFF"/>
                </a:solidFill>
              </a14:hiddenFill>
            </a:ext>
          </a:extLst>
        </p:spPr>
      </p:pic>
      <p:sp>
        <p:nvSpPr>
          <p:cNvPr id="8" name="文本框 7">
            <a:extLst>
              <a:ext uri="{FF2B5EF4-FFF2-40B4-BE49-F238E27FC236}">
                <a16:creationId xmlns:a16="http://schemas.microsoft.com/office/drawing/2014/main" id="{5F3BDB14-A433-43D8-BA18-ED2B210737B7}"/>
              </a:ext>
            </a:extLst>
          </p:cNvPr>
          <p:cNvSpPr txBox="1"/>
          <p:nvPr/>
        </p:nvSpPr>
        <p:spPr>
          <a:xfrm>
            <a:off x="8613911" y="582067"/>
            <a:ext cx="3154019" cy="5693866"/>
          </a:xfrm>
          <a:prstGeom prst="rect">
            <a:avLst/>
          </a:prstGeom>
          <a:solidFill>
            <a:srgbClr val="FFFF00"/>
          </a:solidFill>
        </p:spPr>
        <p:txBody>
          <a:bodyPr wrap="square">
            <a:spAutoFit/>
          </a:bodyPr>
          <a:lstStyle/>
          <a:p>
            <a:r>
              <a:rPr lang="en-US" altLang="zh-CN" sz="2800" b="0" i="0" dirty="0">
                <a:solidFill>
                  <a:srgbClr val="000000"/>
                </a:solidFill>
                <a:effectLst/>
                <a:latin typeface="Times New Roman" panose="02020603050405020304" pitchFamily="18" charset="0"/>
              </a:rPr>
              <a:t>Students draw in a class at the Primary School Affiliated to South China Normal University in Guangzhou, Guangdong province, </a:t>
            </a:r>
            <a:r>
              <a:rPr lang="en-US" altLang="zh-CN" sz="2800" dirty="0">
                <a:solidFill>
                  <a:srgbClr val="000000"/>
                </a:solidFill>
                <a:latin typeface="Times New Roman" panose="02020603050405020304" pitchFamily="18" charset="0"/>
              </a:rPr>
              <a:t>______</a:t>
            </a:r>
            <a:r>
              <a:rPr lang="en-US" altLang="zh-CN" sz="2800" b="0" i="0" dirty="0">
                <a:solidFill>
                  <a:srgbClr val="000000"/>
                </a:solidFill>
                <a:effectLst/>
                <a:latin typeface="Times New Roman" panose="02020603050405020304" pitchFamily="18" charset="0"/>
              </a:rPr>
              <a:t> May 25, 2020, the day the city's Grade 1 to 3 students returned to school. [Photo / China Daily]</a:t>
            </a:r>
            <a:endParaRPr lang="zh-CN" altLang="en-US" sz="2800" dirty="0"/>
          </a:p>
        </p:txBody>
      </p:sp>
      <p:sp>
        <p:nvSpPr>
          <p:cNvPr id="9" name="文本框 8">
            <a:extLst>
              <a:ext uri="{FF2B5EF4-FFF2-40B4-BE49-F238E27FC236}">
                <a16:creationId xmlns:a16="http://schemas.microsoft.com/office/drawing/2014/main" id="{080928FE-10E1-4407-9328-C60A8D2E8595}"/>
              </a:ext>
            </a:extLst>
          </p:cNvPr>
          <p:cNvSpPr txBox="1"/>
          <p:nvPr/>
        </p:nvSpPr>
        <p:spPr>
          <a:xfrm>
            <a:off x="10190920" y="3429000"/>
            <a:ext cx="901146" cy="707886"/>
          </a:xfrm>
          <a:prstGeom prst="rect">
            <a:avLst/>
          </a:prstGeom>
          <a:solidFill>
            <a:srgbClr val="00FFFF"/>
          </a:solidFill>
        </p:spPr>
        <p:txBody>
          <a:bodyPr wrap="square" rtlCol="0">
            <a:spAutoFit/>
          </a:bodyPr>
          <a:lstStyle/>
          <a:p>
            <a:r>
              <a:rPr lang="en-US" altLang="zh-CN" sz="4000" b="1" dirty="0">
                <a:solidFill>
                  <a:srgbClr val="FF0000"/>
                </a:solidFill>
              </a:rPr>
              <a:t>on</a:t>
            </a:r>
            <a:endParaRPr lang="zh-CN" altLang="en-US" sz="4000" b="1" dirty="0">
              <a:solidFill>
                <a:srgbClr val="FF0000"/>
              </a:solidFill>
            </a:endParaRPr>
          </a:p>
        </p:txBody>
      </p:sp>
    </p:spTree>
    <p:extLst>
      <p:ext uri="{BB962C8B-B14F-4D97-AF65-F5344CB8AC3E}">
        <p14:creationId xmlns:p14="http://schemas.microsoft.com/office/powerpoint/2010/main" val="1394527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id="{ADD9D4FC-89CB-415C-AAC6-91154EB9E67C}"/>
              </a:ext>
            </a:extLst>
          </p:cNvPr>
          <p:cNvSpPr txBox="1"/>
          <p:nvPr/>
        </p:nvSpPr>
        <p:spPr>
          <a:xfrm>
            <a:off x="377687" y="728943"/>
            <a:ext cx="11436626" cy="4811574"/>
          </a:xfrm>
          <a:prstGeom prst="rect">
            <a:avLst/>
          </a:prstGeom>
          <a:noFill/>
        </p:spPr>
        <p:txBody>
          <a:bodyPr wrap="square">
            <a:spAutoFit/>
          </a:bodyPr>
          <a:lstStyle/>
          <a:p>
            <a:r>
              <a:rPr lang="en-US" altLang="zh-CN" sz="2800" b="1" i="0" dirty="0">
                <a:solidFill>
                  <a:srgbClr val="993300"/>
                </a:solidFill>
                <a:effectLst/>
                <a:latin typeface="微软雅黑" panose="020B0503020204020204" pitchFamily="34" charset="-122"/>
                <a:ea typeface="微软雅黑" panose="020B0503020204020204" pitchFamily="34" charset="-122"/>
              </a:rPr>
              <a:t>Stop passing the buck    </a:t>
            </a:r>
            <a:r>
              <a:rPr lang="zh-CN" altLang="en-US" sz="2800" b="1" i="0" dirty="0">
                <a:solidFill>
                  <a:srgbClr val="993300"/>
                </a:solidFill>
                <a:effectLst/>
                <a:latin typeface="微软雅黑" panose="020B0503020204020204" pitchFamily="34" charset="-122"/>
                <a:ea typeface="微软雅黑" panose="020B0503020204020204" pitchFamily="34" charset="-122"/>
              </a:rPr>
              <a:t>多地叫停家长批改作业</a:t>
            </a:r>
            <a:br>
              <a:rPr lang="zh-CN" altLang="en-US" sz="2800" dirty="0"/>
            </a:br>
            <a:endParaRPr lang="en-US" altLang="zh-CN" sz="2800" dirty="0"/>
          </a:p>
          <a:p>
            <a:pPr>
              <a:lnSpc>
                <a:spcPts val="40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The education authority in Northeast China’s Liaoning province has joined a handful of others in __________________(ban) teachers from asking parents to </a:t>
            </a:r>
            <a:r>
              <a:rPr lang="en-US" altLang="zh-CN" sz="2800" b="1" i="0" dirty="0">
                <a:solidFill>
                  <a:srgbClr val="FF0066"/>
                </a:solidFill>
                <a:effectLst/>
                <a:latin typeface="微软雅黑" panose="020B0503020204020204" pitchFamily="34" charset="-122"/>
                <a:ea typeface="微软雅黑" panose="020B0503020204020204" pitchFamily="34" charset="-122"/>
              </a:rPr>
              <a:t>grade</a:t>
            </a:r>
            <a:r>
              <a:rPr lang="en-US" altLang="zh-CN" sz="2800" b="0" i="0" dirty="0">
                <a:solidFill>
                  <a:srgbClr val="404040"/>
                </a:solidFill>
                <a:effectLst/>
                <a:latin typeface="微软雅黑" panose="020B0503020204020204" pitchFamily="34" charset="-122"/>
                <a:ea typeface="微软雅黑" panose="020B0503020204020204" pitchFamily="34" charset="-122"/>
              </a:rPr>
              <a:t> students' homework after the </a:t>
            </a:r>
            <a:r>
              <a:rPr lang="en-US" altLang="zh-CN" sz="2800" b="1" i="0" dirty="0">
                <a:solidFill>
                  <a:srgbClr val="FF0066"/>
                </a:solidFill>
                <a:effectLst/>
                <a:latin typeface="微软雅黑" panose="020B0503020204020204" pitchFamily="34" charset="-122"/>
                <a:ea typeface="微软雅黑" panose="020B0503020204020204" pitchFamily="34" charset="-122"/>
              </a:rPr>
              <a:t>practice</a:t>
            </a:r>
            <a:r>
              <a:rPr lang="en-US" altLang="zh-CN" sz="2800" b="0" i="0" dirty="0">
                <a:solidFill>
                  <a:srgbClr val="404040"/>
                </a:solidFill>
                <a:effectLst/>
                <a:latin typeface="微软雅黑" panose="020B0503020204020204" pitchFamily="34" charset="-122"/>
                <a:ea typeface="微软雅黑" panose="020B0503020204020204" pitchFamily="34" charset="-122"/>
              </a:rPr>
              <a:t> sparked </a:t>
            </a:r>
            <a:r>
              <a:rPr lang="en-US" altLang="zh-CN" sz="2800" dirty="0">
                <a:solidFill>
                  <a:srgbClr val="404040"/>
                </a:solidFill>
                <a:latin typeface="微软雅黑" panose="020B0503020204020204" pitchFamily="34" charset="-122"/>
                <a:ea typeface="微软雅黑" panose="020B0503020204020204" pitchFamily="34" charset="-122"/>
              </a:rPr>
              <a:t>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outcry on social media platforms.</a:t>
            </a:r>
            <a:br>
              <a:rPr lang="en-US" altLang="zh-CN" sz="2800" dirty="0"/>
            </a:br>
            <a:endParaRPr lang="en-US" altLang="zh-CN" sz="2800" dirty="0"/>
          </a:p>
          <a:p>
            <a:r>
              <a:rPr lang="zh-CN" altLang="en-US" sz="2800" b="0" i="0" dirty="0">
                <a:solidFill>
                  <a:srgbClr val="404040"/>
                </a:solidFill>
                <a:effectLst/>
                <a:latin typeface="微软雅黑" panose="020B0503020204020204" pitchFamily="34" charset="-122"/>
                <a:ea typeface="微软雅黑" panose="020B0503020204020204" pitchFamily="34" charset="-122"/>
              </a:rPr>
              <a:t>教师把作业推给家长改的做法在社交媒体平台上引发不满后，辽宁省教育厅近日出台文件严禁</a:t>
            </a:r>
            <a:r>
              <a:rPr lang="en-US" altLang="zh-CN" sz="2800" b="0" i="0" dirty="0">
                <a:solidFill>
                  <a:srgbClr val="404040"/>
                </a:solidFill>
                <a:effectLst/>
                <a:latin typeface="微软雅黑" panose="020B0503020204020204" pitchFamily="34" charset="-122"/>
                <a:ea typeface="微软雅黑" panose="020B0503020204020204" pitchFamily="34" charset="-122"/>
              </a:rPr>
              <a:t>"</a:t>
            </a:r>
            <a:r>
              <a:rPr lang="zh-CN" altLang="en-US" sz="2800" b="0" i="0" dirty="0">
                <a:solidFill>
                  <a:srgbClr val="404040"/>
                </a:solidFill>
                <a:effectLst/>
                <a:latin typeface="微软雅黑" panose="020B0503020204020204" pitchFamily="34" charset="-122"/>
                <a:ea typeface="微软雅黑" panose="020B0503020204020204" pitchFamily="34" charset="-122"/>
              </a:rPr>
              <a:t>学生作业家长改</a:t>
            </a:r>
            <a:r>
              <a:rPr lang="en-US" altLang="zh-CN" sz="2800" b="0" i="0" dirty="0">
                <a:solidFill>
                  <a:srgbClr val="404040"/>
                </a:solidFill>
                <a:effectLst/>
                <a:latin typeface="微软雅黑" panose="020B0503020204020204" pitchFamily="34" charset="-122"/>
                <a:ea typeface="微软雅黑" panose="020B0503020204020204" pitchFamily="34" charset="-122"/>
              </a:rPr>
              <a:t>"</a:t>
            </a:r>
            <a:r>
              <a:rPr lang="zh-CN" altLang="en-US" sz="2800" b="0" i="0" dirty="0">
                <a:solidFill>
                  <a:srgbClr val="404040"/>
                </a:solidFill>
                <a:effectLst/>
                <a:latin typeface="微软雅黑" panose="020B0503020204020204" pitchFamily="34" charset="-122"/>
                <a:ea typeface="微软雅黑" panose="020B0503020204020204" pitchFamily="34" charset="-122"/>
              </a:rPr>
              <a:t>，此前已有多地教育部门叫停了这种做法。</a:t>
            </a:r>
            <a:endParaRPr lang="zh-CN" altLang="en-US" sz="2800" dirty="0"/>
          </a:p>
        </p:txBody>
      </p:sp>
      <p:sp>
        <p:nvSpPr>
          <p:cNvPr id="10" name="文本框 9">
            <a:extLst>
              <a:ext uri="{FF2B5EF4-FFF2-40B4-BE49-F238E27FC236}">
                <a16:creationId xmlns:a16="http://schemas.microsoft.com/office/drawing/2014/main" id="{2D3BB131-0BF6-4B76-8A70-B11114E974F3}"/>
              </a:ext>
            </a:extLst>
          </p:cNvPr>
          <p:cNvSpPr txBox="1"/>
          <p:nvPr/>
        </p:nvSpPr>
        <p:spPr>
          <a:xfrm>
            <a:off x="6374297" y="2009599"/>
            <a:ext cx="2305876" cy="707886"/>
          </a:xfrm>
          <a:prstGeom prst="rect">
            <a:avLst/>
          </a:prstGeom>
          <a:solidFill>
            <a:srgbClr val="00FFFF"/>
          </a:solidFill>
        </p:spPr>
        <p:txBody>
          <a:bodyPr wrap="square" rtlCol="0">
            <a:spAutoFit/>
          </a:bodyPr>
          <a:lstStyle/>
          <a:p>
            <a:r>
              <a:rPr lang="en-US" altLang="zh-CN" sz="4000" b="1" dirty="0">
                <a:solidFill>
                  <a:srgbClr val="FF0000"/>
                </a:solidFill>
              </a:rPr>
              <a:t>banning</a:t>
            </a:r>
            <a:endParaRPr lang="zh-CN" altLang="en-US" sz="4000" b="1" dirty="0">
              <a:solidFill>
                <a:srgbClr val="FF0000"/>
              </a:solidFill>
            </a:endParaRPr>
          </a:p>
        </p:txBody>
      </p:sp>
      <p:sp>
        <p:nvSpPr>
          <p:cNvPr id="13" name="文本框 12">
            <a:extLst>
              <a:ext uri="{FF2B5EF4-FFF2-40B4-BE49-F238E27FC236}">
                <a16:creationId xmlns:a16="http://schemas.microsoft.com/office/drawing/2014/main" id="{2C1A9B0D-C3D6-44BF-BD7B-F14DC11E885A}"/>
              </a:ext>
            </a:extLst>
          </p:cNvPr>
          <p:cNvSpPr txBox="1"/>
          <p:nvPr/>
        </p:nvSpPr>
        <p:spPr>
          <a:xfrm>
            <a:off x="3843133" y="3134730"/>
            <a:ext cx="901146" cy="707886"/>
          </a:xfrm>
          <a:prstGeom prst="rect">
            <a:avLst/>
          </a:prstGeom>
          <a:solidFill>
            <a:srgbClr val="00FFFF"/>
          </a:solidFill>
        </p:spPr>
        <p:txBody>
          <a:bodyPr wrap="square" rtlCol="0">
            <a:spAutoFit/>
          </a:bodyPr>
          <a:lstStyle/>
          <a:p>
            <a:r>
              <a:rPr lang="en-US" altLang="zh-CN" sz="4000" b="1" dirty="0">
                <a:solidFill>
                  <a:srgbClr val="FF0000"/>
                </a:solidFill>
              </a:rPr>
              <a:t>an</a:t>
            </a:r>
            <a:endParaRPr lang="zh-CN" altLang="en-US" sz="4000" b="1" dirty="0">
              <a:solidFill>
                <a:srgbClr val="FF0000"/>
              </a:solidFill>
            </a:endParaRPr>
          </a:p>
        </p:txBody>
      </p:sp>
    </p:spTree>
    <p:extLst>
      <p:ext uri="{BB962C8B-B14F-4D97-AF65-F5344CB8AC3E}">
        <p14:creationId xmlns:p14="http://schemas.microsoft.com/office/powerpoint/2010/main" val="142173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a:extLst>
              <a:ext uri="{FF2B5EF4-FFF2-40B4-BE49-F238E27FC236}">
                <a16:creationId xmlns:a16="http://schemas.microsoft.com/office/drawing/2014/main" id="{349BB716-D279-4FAA-8CA1-717D77E46B1E}"/>
              </a:ext>
            </a:extLst>
          </p:cNvPr>
          <p:cNvSpPr txBox="1"/>
          <p:nvPr/>
        </p:nvSpPr>
        <p:spPr>
          <a:xfrm>
            <a:off x="159026" y="398936"/>
            <a:ext cx="11595653" cy="6199902"/>
          </a:xfrm>
          <a:prstGeom prst="rect">
            <a:avLst/>
          </a:prstGeom>
          <a:noFill/>
        </p:spPr>
        <p:txBody>
          <a:bodyPr wrap="square">
            <a:spAutoFit/>
          </a:bodyPr>
          <a:lstStyle/>
          <a:p>
            <a:pPr>
              <a:lnSpc>
                <a:spcPts val="4000"/>
              </a:lnSpc>
            </a:pPr>
            <a:r>
              <a:rPr lang="en-US" altLang="zh-CN" sz="2800" i="0" dirty="0">
                <a:solidFill>
                  <a:srgbClr val="404040"/>
                </a:solidFill>
                <a:effectLst/>
                <a:latin typeface="微软雅黑" panose="020B0503020204020204" pitchFamily="34" charset="-122"/>
                <a:ea typeface="微软雅黑" panose="020B0503020204020204" pitchFamily="34" charset="-122"/>
              </a:rPr>
              <a:t>Teachers at primary and middle schools who do not grade students‘ homework ______________________(the</a:t>
            </a:r>
            <a:r>
              <a:rPr lang="en-US" altLang="zh-CN" sz="2800" dirty="0">
                <a:solidFill>
                  <a:srgbClr val="404040"/>
                </a:solidFill>
                <a:latin typeface="微软雅黑" panose="020B0503020204020204" pitchFamily="34" charset="-122"/>
                <a:ea typeface="微软雅黑" panose="020B0503020204020204" pitchFamily="34" charset="-122"/>
              </a:rPr>
              <a:t>y</a:t>
            </a:r>
            <a:r>
              <a:rPr lang="zh-CN" altLang="en-US" sz="2800" i="0" dirty="0">
                <a:solidFill>
                  <a:srgbClr val="404040"/>
                </a:solidFill>
                <a:effectLst/>
                <a:latin typeface="微软雅黑" panose="020B0503020204020204" pitchFamily="34" charset="-122"/>
                <a:ea typeface="微软雅黑" panose="020B0503020204020204" pitchFamily="34" charset="-122"/>
              </a:rPr>
              <a:t>）</a:t>
            </a:r>
            <a:r>
              <a:rPr lang="en-US" altLang="zh-CN" sz="2800" i="0" dirty="0">
                <a:solidFill>
                  <a:srgbClr val="404040"/>
                </a:solidFill>
                <a:effectLst/>
                <a:latin typeface="微软雅黑" panose="020B0503020204020204" pitchFamily="34" charset="-122"/>
                <a:ea typeface="微软雅黑" panose="020B0503020204020204" pitchFamily="34" charset="-122"/>
              </a:rPr>
              <a:t> will not be eligible for promotion or awards, according to the guideline ______________(issue) by the provincial education department on Tuesday.</a:t>
            </a:r>
            <a:br>
              <a:rPr lang="en-US" altLang="zh-CN" sz="2800" dirty="0"/>
            </a:br>
            <a:r>
              <a:rPr lang="zh-CN" altLang="en-US" sz="2400" i="0" dirty="0">
                <a:solidFill>
                  <a:srgbClr val="404040"/>
                </a:solidFill>
                <a:effectLst/>
                <a:latin typeface="微软雅黑" panose="020B0503020204020204" pitchFamily="34" charset="-122"/>
                <a:ea typeface="微软雅黑" panose="020B0503020204020204" pitchFamily="34" charset="-122"/>
              </a:rPr>
              <a:t>根据辽宁省教育厅</a:t>
            </a:r>
            <a:r>
              <a:rPr lang="en-US" altLang="zh-CN" sz="2400" i="0" dirty="0">
                <a:solidFill>
                  <a:srgbClr val="404040"/>
                </a:solidFill>
                <a:effectLst/>
                <a:latin typeface="微软雅黑" panose="020B0503020204020204" pitchFamily="34" charset="-122"/>
                <a:ea typeface="微软雅黑" panose="020B0503020204020204" pitchFamily="34" charset="-122"/>
              </a:rPr>
              <a:t>11</a:t>
            </a:r>
            <a:r>
              <a:rPr lang="zh-CN" altLang="en-US" sz="2400" i="0" dirty="0">
                <a:solidFill>
                  <a:srgbClr val="404040"/>
                </a:solidFill>
                <a:effectLst/>
                <a:latin typeface="微软雅黑" panose="020B0503020204020204" pitchFamily="34" charset="-122"/>
                <a:ea typeface="微软雅黑" panose="020B0503020204020204" pitchFamily="34" charset="-122"/>
              </a:rPr>
              <a:t>月</a:t>
            </a:r>
            <a:r>
              <a:rPr lang="en-US" altLang="zh-CN" sz="2400" i="0" dirty="0">
                <a:solidFill>
                  <a:srgbClr val="404040"/>
                </a:solidFill>
                <a:effectLst/>
                <a:latin typeface="微软雅黑" panose="020B0503020204020204" pitchFamily="34" charset="-122"/>
                <a:ea typeface="微软雅黑" panose="020B0503020204020204" pitchFamily="34" charset="-122"/>
              </a:rPr>
              <a:t>10</a:t>
            </a:r>
            <a:r>
              <a:rPr lang="zh-CN" altLang="en-US" sz="2400" i="0" dirty="0">
                <a:solidFill>
                  <a:srgbClr val="404040"/>
                </a:solidFill>
                <a:effectLst/>
                <a:latin typeface="微软雅黑" panose="020B0503020204020204" pitchFamily="34" charset="-122"/>
                <a:ea typeface="微软雅黑" panose="020B0503020204020204" pitchFamily="34" charset="-122"/>
              </a:rPr>
              <a:t>日出台的文件，对于不亲自批改作业的中小学教师，一律取消职务晋级、评先评优资格；</a:t>
            </a:r>
            <a:br>
              <a:rPr lang="zh-CN" altLang="en-US" sz="2400" dirty="0"/>
            </a:br>
            <a:endParaRPr lang="en-US" altLang="zh-CN" sz="2400" dirty="0"/>
          </a:p>
          <a:p>
            <a:pPr>
              <a:lnSpc>
                <a:spcPts val="4000"/>
              </a:lnSpc>
            </a:pPr>
            <a:r>
              <a:rPr lang="en-US" altLang="zh-CN" sz="2800" i="0" dirty="0">
                <a:solidFill>
                  <a:srgbClr val="404040"/>
                </a:solidFill>
                <a:effectLst/>
                <a:latin typeface="微软雅黑" panose="020B0503020204020204" pitchFamily="34" charset="-122"/>
                <a:ea typeface="微软雅黑" panose="020B0503020204020204" pitchFamily="34" charset="-122"/>
              </a:rPr>
              <a:t>Teachers will not be allowed to use the WeChat or QQ messaging apps ___________________(assign) homework or assign punitive or __________________(repeat) homework, the guideline said.</a:t>
            </a:r>
            <a:br>
              <a:rPr lang="en-US" altLang="zh-CN" sz="2800" dirty="0"/>
            </a:br>
            <a:r>
              <a:rPr lang="zh-CN" altLang="en-US" sz="2400" i="0" dirty="0">
                <a:solidFill>
                  <a:srgbClr val="404040"/>
                </a:solidFill>
                <a:effectLst/>
                <a:latin typeface="微软雅黑" panose="020B0503020204020204" pitchFamily="34" charset="-122"/>
                <a:ea typeface="微软雅黑" panose="020B0503020204020204" pitchFamily="34" charset="-122"/>
              </a:rPr>
              <a:t>严禁教师在微信群、</a:t>
            </a:r>
            <a:r>
              <a:rPr lang="en-US" altLang="zh-CN" sz="2400" i="0" dirty="0">
                <a:solidFill>
                  <a:srgbClr val="404040"/>
                </a:solidFill>
                <a:effectLst/>
                <a:latin typeface="微软雅黑" panose="020B0503020204020204" pitchFamily="34" charset="-122"/>
                <a:ea typeface="微软雅黑" panose="020B0503020204020204" pitchFamily="34" charset="-122"/>
              </a:rPr>
              <a:t>QQ</a:t>
            </a:r>
            <a:r>
              <a:rPr lang="zh-CN" altLang="en-US" sz="2400" i="0" dirty="0">
                <a:solidFill>
                  <a:srgbClr val="404040"/>
                </a:solidFill>
                <a:effectLst/>
                <a:latin typeface="微软雅黑" panose="020B0503020204020204" pitchFamily="34" charset="-122"/>
                <a:ea typeface="微软雅黑" panose="020B0503020204020204" pitchFamily="34" charset="-122"/>
              </a:rPr>
              <a:t>群等布置家庭作业；严禁布置惩罚性、重复性作业。</a:t>
            </a:r>
            <a:endParaRPr lang="zh-CN" altLang="en-US" sz="2400" dirty="0"/>
          </a:p>
        </p:txBody>
      </p:sp>
      <p:sp>
        <p:nvSpPr>
          <p:cNvPr id="10" name="文本框 9">
            <a:extLst>
              <a:ext uri="{FF2B5EF4-FFF2-40B4-BE49-F238E27FC236}">
                <a16:creationId xmlns:a16="http://schemas.microsoft.com/office/drawing/2014/main" id="{7A774039-2639-415E-830B-854B121DD55A}"/>
              </a:ext>
            </a:extLst>
          </p:cNvPr>
          <p:cNvSpPr txBox="1"/>
          <p:nvPr/>
        </p:nvSpPr>
        <p:spPr>
          <a:xfrm>
            <a:off x="4227445" y="818322"/>
            <a:ext cx="2915478" cy="707886"/>
          </a:xfrm>
          <a:prstGeom prst="rect">
            <a:avLst/>
          </a:prstGeom>
          <a:solidFill>
            <a:srgbClr val="00FFFF"/>
          </a:solidFill>
        </p:spPr>
        <p:txBody>
          <a:bodyPr wrap="square" rtlCol="0">
            <a:spAutoFit/>
          </a:bodyPr>
          <a:lstStyle/>
          <a:p>
            <a:r>
              <a:rPr lang="en-US" altLang="zh-CN" sz="4000" b="1" dirty="0">
                <a:solidFill>
                  <a:srgbClr val="FF0000"/>
                </a:solidFill>
              </a:rPr>
              <a:t>themselves</a:t>
            </a:r>
            <a:endParaRPr lang="zh-CN" altLang="en-US" sz="4000" b="1" dirty="0">
              <a:solidFill>
                <a:srgbClr val="FF0000"/>
              </a:solidFill>
            </a:endParaRPr>
          </a:p>
        </p:txBody>
      </p:sp>
      <p:sp>
        <p:nvSpPr>
          <p:cNvPr id="11" name="文本框 10">
            <a:extLst>
              <a:ext uri="{FF2B5EF4-FFF2-40B4-BE49-F238E27FC236}">
                <a16:creationId xmlns:a16="http://schemas.microsoft.com/office/drawing/2014/main" id="{F1F625AF-E14B-40BA-9520-6B7D5756E6A4}"/>
              </a:ext>
            </a:extLst>
          </p:cNvPr>
          <p:cNvSpPr txBox="1"/>
          <p:nvPr/>
        </p:nvSpPr>
        <p:spPr>
          <a:xfrm>
            <a:off x="437321" y="1851992"/>
            <a:ext cx="1775792" cy="707886"/>
          </a:xfrm>
          <a:prstGeom prst="rect">
            <a:avLst/>
          </a:prstGeom>
          <a:solidFill>
            <a:srgbClr val="00FFFF"/>
          </a:solidFill>
        </p:spPr>
        <p:txBody>
          <a:bodyPr wrap="square" rtlCol="0">
            <a:spAutoFit/>
          </a:bodyPr>
          <a:lstStyle/>
          <a:p>
            <a:r>
              <a:rPr lang="en-US" altLang="zh-CN" sz="4000" b="1" dirty="0">
                <a:solidFill>
                  <a:srgbClr val="FF0000"/>
                </a:solidFill>
              </a:rPr>
              <a:t>issued</a:t>
            </a:r>
            <a:endParaRPr lang="zh-CN" altLang="en-US" sz="4000" b="1" dirty="0">
              <a:solidFill>
                <a:srgbClr val="FF0000"/>
              </a:solidFill>
            </a:endParaRPr>
          </a:p>
        </p:txBody>
      </p:sp>
      <p:sp>
        <p:nvSpPr>
          <p:cNvPr id="12" name="文本框 11">
            <a:extLst>
              <a:ext uri="{FF2B5EF4-FFF2-40B4-BE49-F238E27FC236}">
                <a16:creationId xmlns:a16="http://schemas.microsoft.com/office/drawing/2014/main" id="{C770BBB1-DBD8-413F-AC8B-B69A7BC38B46}"/>
              </a:ext>
            </a:extLst>
          </p:cNvPr>
          <p:cNvSpPr txBox="1"/>
          <p:nvPr/>
        </p:nvSpPr>
        <p:spPr>
          <a:xfrm>
            <a:off x="1417980" y="4913244"/>
            <a:ext cx="2544414" cy="707886"/>
          </a:xfrm>
          <a:prstGeom prst="rect">
            <a:avLst/>
          </a:prstGeom>
          <a:solidFill>
            <a:srgbClr val="00FFFF"/>
          </a:solidFill>
        </p:spPr>
        <p:txBody>
          <a:bodyPr wrap="square" rtlCol="0">
            <a:spAutoFit/>
          </a:bodyPr>
          <a:lstStyle/>
          <a:p>
            <a:r>
              <a:rPr lang="en-US" altLang="zh-CN" sz="4000" b="1" dirty="0">
                <a:solidFill>
                  <a:srgbClr val="FF0000"/>
                </a:solidFill>
              </a:rPr>
              <a:t>to assign</a:t>
            </a:r>
            <a:endParaRPr lang="zh-CN" altLang="en-US" sz="4000" b="1" dirty="0">
              <a:solidFill>
                <a:srgbClr val="FF0000"/>
              </a:solidFill>
            </a:endParaRPr>
          </a:p>
        </p:txBody>
      </p:sp>
      <p:sp>
        <p:nvSpPr>
          <p:cNvPr id="13" name="文本框 12">
            <a:extLst>
              <a:ext uri="{FF2B5EF4-FFF2-40B4-BE49-F238E27FC236}">
                <a16:creationId xmlns:a16="http://schemas.microsoft.com/office/drawing/2014/main" id="{7C8640AD-43FB-43ED-9F1F-C160606EE786}"/>
              </a:ext>
            </a:extLst>
          </p:cNvPr>
          <p:cNvSpPr txBox="1"/>
          <p:nvPr/>
        </p:nvSpPr>
        <p:spPr>
          <a:xfrm>
            <a:off x="291547" y="5496339"/>
            <a:ext cx="2544414" cy="707886"/>
          </a:xfrm>
          <a:prstGeom prst="rect">
            <a:avLst/>
          </a:prstGeom>
          <a:solidFill>
            <a:srgbClr val="00FFFF"/>
          </a:solidFill>
        </p:spPr>
        <p:txBody>
          <a:bodyPr wrap="square" rtlCol="0">
            <a:spAutoFit/>
          </a:bodyPr>
          <a:lstStyle/>
          <a:p>
            <a:r>
              <a:rPr lang="en-US" altLang="zh-CN" sz="4000" b="1" dirty="0">
                <a:solidFill>
                  <a:srgbClr val="FF0000"/>
                </a:solidFill>
              </a:rPr>
              <a:t>repetitive</a:t>
            </a:r>
            <a:endParaRPr lang="zh-CN" altLang="en-US" sz="4000" b="1" dirty="0">
              <a:solidFill>
                <a:srgbClr val="FF0000"/>
              </a:solidFill>
            </a:endParaRPr>
          </a:p>
        </p:txBody>
      </p:sp>
    </p:spTree>
    <p:extLst>
      <p:ext uri="{BB962C8B-B14F-4D97-AF65-F5344CB8AC3E}">
        <p14:creationId xmlns:p14="http://schemas.microsoft.com/office/powerpoint/2010/main" val="3929642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B75CBAD6-7026-435F-AC94-5B23A9DEB776}"/>
              </a:ext>
            </a:extLst>
          </p:cNvPr>
          <p:cNvSpPr txBox="1"/>
          <p:nvPr/>
        </p:nvSpPr>
        <p:spPr>
          <a:xfrm>
            <a:off x="304800" y="176243"/>
            <a:ext cx="11887200" cy="6712863"/>
          </a:xfrm>
          <a:prstGeom prst="rect">
            <a:avLst/>
          </a:prstGeom>
          <a:noFill/>
        </p:spPr>
        <p:txBody>
          <a:bodyPr wrap="square">
            <a:spAutoFit/>
          </a:bodyPr>
          <a:lstStyle/>
          <a:p>
            <a:pPr>
              <a:lnSpc>
                <a:spcPts val="4000"/>
              </a:lnSpc>
            </a:pPr>
            <a:r>
              <a:rPr lang="en-US" altLang="zh-CN" sz="2800" b="0" i="0" dirty="0">
                <a:solidFill>
                  <a:srgbClr val="404040"/>
                </a:solidFill>
                <a:effectLst/>
                <a:latin typeface="微软雅黑" panose="020B0503020204020204" pitchFamily="34" charset="-122"/>
                <a:ea typeface="微软雅黑" panose="020B0503020204020204" pitchFamily="34" charset="-122"/>
              </a:rPr>
              <a:t>In a video ______________(post) on </a:t>
            </a:r>
            <a:r>
              <a:rPr lang="en-US" altLang="zh-CN" sz="2800" b="0" i="0" dirty="0" err="1">
                <a:solidFill>
                  <a:srgbClr val="404040"/>
                </a:solidFill>
                <a:effectLst/>
                <a:latin typeface="微软雅黑" panose="020B0503020204020204" pitchFamily="34" charset="-122"/>
                <a:ea typeface="微软雅黑" panose="020B0503020204020204" pitchFamily="34" charset="-122"/>
              </a:rPr>
              <a:t>Sina</a:t>
            </a:r>
            <a:r>
              <a:rPr lang="en-US" altLang="zh-CN" sz="2800" b="0" i="0" dirty="0">
                <a:solidFill>
                  <a:srgbClr val="404040"/>
                </a:solidFill>
                <a:effectLst/>
                <a:latin typeface="微软雅黑" panose="020B0503020204020204" pitchFamily="34" charset="-122"/>
                <a:ea typeface="微软雅黑" panose="020B0503020204020204" pitchFamily="34" charset="-122"/>
              </a:rPr>
              <a:t> Weibo recently, a father in East China’s Jiangsu province blasted teachers for asking parents to grade children's homework in a parent-teacher WeChat group before __________________(exit) the group.</a:t>
            </a:r>
            <a:br>
              <a:rPr lang="en-US" altLang="zh-CN" sz="2800" dirty="0"/>
            </a:br>
            <a:r>
              <a:rPr lang="zh-CN" altLang="en-US" sz="2400" b="0" i="0" dirty="0">
                <a:solidFill>
                  <a:srgbClr val="404040"/>
                </a:solidFill>
                <a:effectLst/>
                <a:latin typeface="微软雅黑" panose="020B0503020204020204" pitchFamily="34" charset="-122"/>
                <a:ea typeface="微软雅黑" panose="020B0503020204020204" pitchFamily="34" charset="-122"/>
              </a:rPr>
              <a:t>近日新浪微博上的一则视频中，江苏一名父亲在家长和老师沟通的微信群中抨击老师要求家长批改作业的行为，并愤而退群。</a:t>
            </a:r>
            <a:br>
              <a:rPr lang="zh-CN" altLang="en-US" sz="2400" dirty="0"/>
            </a:br>
            <a:r>
              <a:rPr lang="en-US" altLang="zh-CN" sz="2800" b="0" i="0" dirty="0">
                <a:solidFill>
                  <a:srgbClr val="404040"/>
                </a:solidFill>
                <a:effectLst/>
                <a:latin typeface="微软雅黑" panose="020B0503020204020204" pitchFamily="34" charset="-122"/>
                <a:ea typeface="微软雅黑" panose="020B0503020204020204" pitchFamily="34" charset="-122"/>
              </a:rPr>
              <a:t>The video quickly sparked an angry reaction </a:t>
            </a:r>
            <a:r>
              <a:rPr lang="en-US" altLang="zh-CN" sz="2800" dirty="0">
                <a:solidFill>
                  <a:srgbClr val="404040"/>
                </a:solidFill>
                <a:latin typeface="微软雅黑" panose="020B0503020204020204" pitchFamily="34" charset="-122"/>
                <a:ea typeface="微软雅黑" panose="020B0503020204020204" pitchFamily="34" charset="-122"/>
              </a:rPr>
              <a:t>_______________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the teacher and an outpouring of support </a:t>
            </a:r>
            <a:r>
              <a:rPr lang="en-US" altLang="zh-CN" sz="2800" dirty="0">
                <a:solidFill>
                  <a:srgbClr val="404040"/>
                </a:solidFill>
                <a:latin typeface="微软雅黑" panose="020B0503020204020204" pitchFamily="34" charset="-122"/>
                <a:ea typeface="微软雅黑" panose="020B0503020204020204" pitchFamily="34" charset="-122"/>
              </a:rPr>
              <a:t>__________</a:t>
            </a:r>
            <a:r>
              <a:rPr lang="en-US" altLang="zh-CN" sz="2800" b="0" i="0" dirty="0">
                <a:solidFill>
                  <a:srgbClr val="404040"/>
                </a:solidFill>
                <a:effectLst/>
                <a:latin typeface="微软雅黑" panose="020B0503020204020204" pitchFamily="34" charset="-122"/>
                <a:ea typeface="微软雅黑" panose="020B0503020204020204" pitchFamily="34" charset="-122"/>
              </a:rPr>
              <a:t> parents, with the hashtag "all it needs to break a grown-up is a parent-teacher WeChat group" being ______________(view) more than 760 million times.</a:t>
            </a:r>
            <a:br>
              <a:rPr lang="en-US" altLang="zh-CN" sz="2800" dirty="0"/>
            </a:br>
            <a:r>
              <a:rPr lang="zh-CN" altLang="en-US" sz="2400" b="0" i="0" dirty="0">
                <a:solidFill>
                  <a:srgbClr val="404040"/>
                </a:solidFill>
                <a:effectLst/>
                <a:latin typeface="微软雅黑" panose="020B0503020204020204" pitchFamily="34" charset="-122"/>
                <a:ea typeface="微软雅黑" panose="020B0503020204020204" pitchFamily="34" charset="-122"/>
              </a:rPr>
              <a:t>该视频立刻引发网友对这位老师的批评以及家长们一边倒的支持，话题</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压垮成年人只需一个家长群</a:t>
            </a:r>
            <a:r>
              <a:rPr lang="en-US" altLang="zh-CN" sz="2400" b="0" i="0" dirty="0">
                <a:solidFill>
                  <a:srgbClr val="404040"/>
                </a:solidFill>
                <a:effectLst/>
                <a:latin typeface="微软雅黑" panose="020B0503020204020204" pitchFamily="34" charset="-122"/>
                <a:ea typeface="微软雅黑" panose="020B0503020204020204" pitchFamily="34" charset="-122"/>
              </a:rPr>
              <a:t>"</a:t>
            </a:r>
            <a:r>
              <a:rPr lang="zh-CN" altLang="en-US" sz="2400" b="0" i="0" dirty="0">
                <a:solidFill>
                  <a:srgbClr val="404040"/>
                </a:solidFill>
                <a:effectLst/>
                <a:latin typeface="微软雅黑" panose="020B0503020204020204" pitchFamily="34" charset="-122"/>
                <a:ea typeface="微软雅黑" panose="020B0503020204020204" pitchFamily="34" charset="-122"/>
              </a:rPr>
              <a:t>的浏览量超过</a:t>
            </a:r>
            <a:r>
              <a:rPr lang="en-US" altLang="zh-CN" sz="2400" b="0" i="0" dirty="0">
                <a:solidFill>
                  <a:srgbClr val="404040"/>
                </a:solidFill>
                <a:effectLst/>
                <a:latin typeface="微软雅黑" panose="020B0503020204020204" pitchFamily="34" charset="-122"/>
                <a:ea typeface="微软雅黑" panose="020B0503020204020204" pitchFamily="34" charset="-122"/>
              </a:rPr>
              <a:t>7.6</a:t>
            </a:r>
            <a:r>
              <a:rPr lang="zh-CN" altLang="en-US" sz="2400" b="0" i="0" dirty="0">
                <a:solidFill>
                  <a:srgbClr val="404040"/>
                </a:solidFill>
                <a:effectLst/>
                <a:latin typeface="微软雅黑" panose="020B0503020204020204" pitchFamily="34" charset="-122"/>
                <a:ea typeface="微软雅黑" panose="020B0503020204020204" pitchFamily="34" charset="-122"/>
              </a:rPr>
              <a:t>亿人次。</a:t>
            </a:r>
            <a:endParaRPr lang="zh-CN" altLang="en-US" sz="2400" dirty="0"/>
          </a:p>
        </p:txBody>
      </p:sp>
      <p:sp>
        <p:nvSpPr>
          <p:cNvPr id="4" name="文本框 3">
            <a:extLst>
              <a:ext uri="{FF2B5EF4-FFF2-40B4-BE49-F238E27FC236}">
                <a16:creationId xmlns:a16="http://schemas.microsoft.com/office/drawing/2014/main" id="{BE0A3F00-D72B-4265-89B1-EB1A74E0C479}"/>
              </a:ext>
            </a:extLst>
          </p:cNvPr>
          <p:cNvSpPr txBox="1"/>
          <p:nvPr/>
        </p:nvSpPr>
        <p:spPr>
          <a:xfrm>
            <a:off x="2133599" y="176243"/>
            <a:ext cx="2252866" cy="707886"/>
          </a:xfrm>
          <a:prstGeom prst="rect">
            <a:avLst/>
          </a:prstGeom>
          <a:solidFill>
            <a:srgbClr val="00FFFF"/>
          </a:solidFill>
        </p:spPr>
        <p:txBody>
          <a:bodyPr wrap="square" rtlCol="0">
            <a:spAutoFit/>
          </a:bodyPr>
          <a:lstStyle/>
          <a:p>
            <a:r>
              <a:rPr lang="en-US" altLang="zh-CN" sz="4000" b="1" dirty="0">
                <a:solidFill>
                  <a:srgbClr val="FF0000"/>
                </a:solidFill>
              </a:rPr>
              <a:t>posted</a:t>
            </a:r>
            <a:endParaRPr lang="zh-CN" altLang="en-US" sz="4000" b="1" dirty="0">
              <a:solidFill>
                <a:srgbClr val="FF0000"/>
              </a:solidFill>
            </a:endParaRPr>
          </a:p>
        </p:txBody>
      </p:sp>
      <p:sp>
        <p:nvSpPr>
          <p:cNvPr id="5" name="文本框 4">
            <a:extLst>
              <a:ext uri="{FF2B5EF4-FFF2-40B4-BE49-F238E27FC236}">
                <a16:creationId xmlns:a16="http://schemas.microsoft.com/office/drawing/2014/main" id="{2BEE0879-B442-4D9A-9339-CFA0A60AB06A}"/>
              </a:ext>
            </a:extLst>
          </p:cNvPr>
          <p:cNvSpPr txBox="1"/>
          <p:nvPr/>
        </p:nvSpPr>
        <p:spPr>
          <a:xfrm>
            <a:off x="2027579" y="1679713"/>
            <a:ext cx="2107099" cy="707886"/>
          </a:xfrm>
          <a:prstGeom prst="rect">
            <a:avLst/>
          </a:prstGeom>
          <a:solidFill>
            <a:srgbClr val="00FFFF"/>
          </a:solidFill>
        </p:spPr>
        <p:txBody>
          <a:bodyPr wrap="square" rtlCol="0">
            <a:spAutoFit/>
          </a:bodyPr>
          <a:lstStyle/>
          <a:p>
            <a:r>
              <a:rPr lang="en-US" altLang="zh-CN" sz="4000" b="1" dirty="0">
                <a:solidFill>
                  <a:srgbClr val="FF0000"/>
                </a:solidFill>
              </a:rPr>
              <a:t>exiting</a:t>
            </a:r>
            <a:endParaRPr lang="zh-CN" altLang="en-US" sz="4000" b="1" dirty="0">
              <a:solidFill>
                <a:srgbClr val="FF0000"/>
              </a:solidFill>
            </a:endParaRPr>
          </a:p>
        </p:txBody>
      </p:sp>
      <p:sp>
        <p:nvSpPr>
          <p:cNvPr id="7" name="文本框 6">
            <a:extLst>
              <a:ext uri="{FF2B5EF4-FFF2-40B4-BE49-F238E27FC236}">
                <a16:creationId xmlns:a16="http://schemas.microsoft.com/office/drawing/2014/main" id="{129A14E6-09D7-49B9-B24B-F3C7D0C74B65}"/>
              </a:ext>
            </a:extLst>
          </p:cNvPr>
          <p:cNvSpPr txBox="1"/>
          <p:nvPr/>
        </p:nvSpPr>
        <p:spPr>
          <a:xfrm>
            <a:off x="8110330" y="3075057"/>
            <a:ext cx="2252866" cy="707886"/>
          </a:xfrm>
          <a:prstGeom prst="rect">
            <a:avLst/>
          </a:prstGeom>
          <a:solidFill>
            <a:srgbClr val="00FFFF"/>
          </a:solidFill>
        </p:spPr>
        <p:txBody>
          <a:bodyPr wrap="square" rtlCol="0">
            <a:spAutoFit/>
          </a:bodyPr>
          <a:lstStyle/>
          <a:p>
            <a:r>
              <a:rPr lang="en-US" altLang="zh-CN" sz="4000" b="1" dirty="0">
                <a:solidFill>
                  <a:srgbClr val="FF0000"/>
                </a:solidFill>
              </a:rPr>
              <a:t>towards</a:t>
            </a:r>
            <a:endParaRPr lang="zh-CN" altLang="en-US" sz="4000" b="1" dirty="0">
              <a:solidFill>
                <a:srgbClr val="FF0000"/>
              </a:solidFill>
            </a:endParaRPr>
          </a:p>
        </p:txBody>
      </p:sp>
      <p:sp>
        <p:nvSpPr>
          <p:cNvPr id="8" name="文本框 7">
            <a:extLst>
              <a:ext uri="{FF2B5EF4-FFF2-40B4-BE49-F238E27FC236}">
                <a16:creationId xmlns:a16="http://schemas.microsoft.com/office/drawing/2014/main" id="{C1F78149-3381-4514-977F-33AE2E9A5DD6}"/>
              </a:ext>
            </a:extLst>
          </p:cNvPr>
          <p:cNvSpPr txBox="1"/>
          <p:nvPr/>
        </p:nvSpPr>
        <p:spPr>
          <a:xfrm>
            <a:off x="7063407" y="3766243"/>
            <a:ext cx="1457740" cy="707886"/>
          </a:xfrm>
          <a:prstGeom prst="rect">
            <a:avLst/>
          </a:prstGeom>
          <a:solidFill>
            <a:srgbClr val="00FFFF"/>
          </a:solidFill>
        </p:spPr>
        <p:txBody>
          <a:bodyPr wrap="square" rtlCol="0">
            <a:spAutoFit/>
          </a:bodyPr>
          <a:lstStyle/>
          <a:p>
            <a:r>
              <a:rPr lang="en-US" altLang="zh-CN" sz="4000" b="1" dirty="0">
                <a:solidFill>
                  <a:srgbClr val="FF0000"/>
                </a:solidFill>
              </a:rPr>
              <a:t>from</a:t>
            </a:r>
            <a:endParaRPr lang="zh-CN" altLang="en-US" sz="4000" b="1" dirty="0">
              <a:solidFill>
                <a:srgbClr val="FF0000"/>
              </a:solidFill>
            </a:endParaRPr>
          </a:p>
        </p:txBody>
      </p:sp>
      <p:sp>
        <p:nvSpPr>
          <p:cNvPr id="9" name="文本框 8">
            <a:extLst>
              <a:ext uri="{FF2B5EF4-FFF2-40B4-BE49-F238E27FC236}">
                <a16:creationId xmlns:a16="http://schemas.microsoft.com/office/drawing/2014/main" id="{7A4EE31C-859D-4323-A96A-0F41A1EF0DD8}"/>
              </a:ext>
            </a:extLst>
          </p:cNvPr>
          <p:cNvSpPr txBox="1"/>
          <p:nvPr/>
        </p:nvSpPr>
        <p:spPr>
          <a:xfrm>
            <a:off x="4134678" y="4824344"/>
            <a:ext cx="2252866" cy="707886"/>
          </a:xfrm>
          <a:prstGeom prst="rect">
            <a:avLst/>
          </a:prstGeom>
          <a:solidFill>
            <a:srgbClr val="00FFFF"/>
          </a:solidFill>
        </p:spPr>
        <p:txBody>
          <a:bodyPr wrap="square" rtlCol="0">
            <a:spAutoFit/>
          </a:bodyPr>
          <a:lstStyle/>
          <a:p>
            <a:r>
              <a:rPr lang="en-US" altLang="zh-CN" sz="4000" b="1" dirty="0">
                <a:solidFill>
                  <a:srgbClr val="FF0000"/>
                </a:solidFill>
              </a:rPr>
              <a:t>viewed</a:t>
            </a:r>
            <a:endParaRPr lang="zh-CN" altLang="en-US" sz="4000" b="1" dirty="0">
              <a:solidFill>
                <a:srgbClr val="FF0000"/>
              </a:solidFill>
            </a:endParaRPr>
          </a:p>
        </p:txBody>
      </p:sp>
    </p:spTree>
    <p:extLst>
      <p:ext uri="{BB962C8B-B14F-4D97-AF65-F5344CB8AC3E}">
        <p14:creationId xmlns:p14="http://schemas.microsoft.com/office/powerpoint/2010/main" val="3249886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高三 张颖-印尼防疫出狠招 不戴口罩被罚躺棺材</Template>
  <TotalTime>2268</TotalTime>
  <Words>763</Words>
  <Application>Microsoft Office PowerPoint</Application>
  <PresentationFormat>宽屏</PresentationFormat>
  <Paragraphs>38</Paragraphs>
  <Slides>7</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7</vt:i4>
      </vt:variant>
    </vt:vector>
  </HeadingPairs>
  <TitlesOfParts>
    <vt:vector size="14" baseType="lpstr">
      <vt:lpstr>等线</vt:lpstr>
      <vt:lpstr>等线 Light</vt:lpstr>
      <vt:lpstr>微软雅黑</vt:lpstr>
      <vt:lpstr>Arial</vt:lpstr>
      <vt:lpstr>Arial Black</vt:lpstr>
      <vt:lpstr>Times New Roman</vt:lpstr>
      <vt:lpstr>Office 主题​​</vt:lpstr>
      <vt:lpstr>  </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Indonesia, shock coffin tactics nail coronavirus risks 印尼防疫出狠招 不戴口罩被罚躺棺材</dc:title>
  <dc:creator>山 水</dc:creator>
  <cp:lastModifiedBy>山 水</cp:lastModifiedBy>
  <cp:revision>64</cp:revision>
  <dcterms:created xsi:type="dcterms:W3CDTF">2020-09-09T09:17:37Z</dcterms:created>
  <dcterms:modified xsi:type="dcterms:W3CDTF">2020-11-16T03:08:30Z</dcterms:modified>
</cp:coreProperties>
</file>