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oleObject"/>
  <Default Extension="png" ContentType="image/png"/>
  <Default Extension="emf" ContentType="image/x-emf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sldIdLst>
    <p:sldId id="278" r:id="rId4"/>
    <p:sldId id="280" r:id="rId5"/>
    <p:sldId id="282" r:id="rId6"/>
    <p:sldId id="283" r:id="rId7"/>
    <p:sldId id="284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5" r:id="rId17"/>
    <p:sldId id="296" r:id="rId18"/>
    <p:sldId id="297" r:id="rId19"/>
    <p:sldId id="298" r:id="rId20"/>
    <p:sldId id="299" r:id="rId21"/>
    <p:sldId id="300" r:id="rId22"/>
    <p:sldId id="301" r:id="rId23"/>
    <p:sldId id="303" r:id="rId24"/>
    <p:sldId id="302" r:id="rId25"/>
    <p:sldId id="304" r:id="rId26"/>
    <p:sldId id="305" r:id="rId27"/>
    <p:sldId id="306" r:id="rId28"/>
    <p:sldId id="307" r:id="rId29"/>
  </p:sldIdLst>
  <p:sldSz cx="9144000" cy="6858000" type="screen4x3"/>
  <p:notesSz cx="6858000" cy="9144000"/>
  <p:custDataLst>
    <p:tags r:id="rId30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1" name="微软用户" initials="微" lastIdx="0" clrIdx="0"/>
  <p:cmAuthor id="2" name="Administrator" initials="A" lastIdx="0" clrIdx="1"/>
  <p:cmAuthor id="0" name="新课标第一网" initials="" lastIdx="0" clrIdx="0"/>
  <p:cmAuthor id="3" name="Author" initials="A" lastIdx="0" clrIdx="2"/>
  <p:cmAuthor id="4" name="王习习" initials="王" lastIdx="0" clrIdx="0"/>
  <p:cmAuthor id="5" name="作者" initials="A" lastIdx="0" clrIdx="2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1" d="100"/>
          <a:sy n="61" d="100"/>
        </p:scale>
        <p:origin x="-96" y="-78"/>
      </p:cViewPr>
      <p:guideLst>
        <p:guide orient="horz" pos="215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notesMaster" Target="notesMasters/notesMaster1.xml" /><Relationship Id="rId30" Type="http://schemas.openxmlformats.org/officeDocument/2006/relationships/tags" Target="tags/tag1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emf" /><Relationship Id="rId2" Type="http://schemas.openxmlformats.org/officeDocument/2006/relationships/image" Target="../media/image7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Relationship Id="rId2" Type="http://schemas.openxmlformats.org/officeDocument/2006/relationships/image" Target="../media/image17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36" name="Rectangle 4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>
              <a:buNone/>
            </a:pPr>
            <a:fld id="{9A0DB2DC-4C9A-4742-B13C-FB6460FD3503}" type="slidenum">
              <a:rPr lang="en-US" altLang="zh-CN" sz="1200"/>
              <a:t/>
            </a:fld>
            <a:endParaRPr lang="en-US" altLang="zh-CN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7967AD-9D7F-4C24-87DA-C973A2A0DF32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anose="020b0604020202020204" pitchFamily="34" charset="0"/>
              </a:rPr>
              <a:t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anose="020b0604020202020204" pitchFamily="34" charset="0"/>
              </a:rPr>
              <a:t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anose="020b0604020202020204" pitchFamily="34" charset="0"/>
              </a:rPr>
              <a:t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anose="020b0604020202020204" pitchFamily="34" charset="0"/>
              </a:rPr>
              <a:t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anose="020b0604020202020204" pitchFamily="34" charset="0"/>
              </a:rPr>
              <a:t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anose="020b0604020202020204" pitchFamily="34" charset="0"/>
              </a:rPr>
              <a:t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anose="020b0604020202020204" pitchFamily="34" charset="0"/>
              </a:rPr>
              <a:t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anose="020b0604020202020204" pitchFamily="34" charset="0"/>
              </a:rPr>
              <a:t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anose="020b0604020202020204" pitchFamily="34" charset="0"/>
              </a:rPr>
              <a:t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anose="020b0604020202020204" pitchFamily="34" charset="0"/>
              </a:rPr>
              <a:t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anose="020b0604020202020204" pitchFamily="34" charset="0"/>
              </a:rPr>
              <a:t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anose="020b0604020202020204" pitchFamily="34" charset="0"/>
              </a:rPr>
              <a:t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anose="020b0604020202020204" pitchFamily="34" charset="0"/>
              </a:rPr>
              <a:t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/>
          <p:cNvCxnSpPr/>
          <p:nvPr userDrawn="1"/>
        </p:nvCxnSpPr>
        <p:spPr>
          <a:xfrm>
            <a:off x="0" y="714375"/>
            <a:ext cx="9144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5" name="标题 1"/>
          <p:cNvSpPr txBox="1"/>
          <p:nvPr userDrawn="1"/>
        </p:nvSpPr>
        <p:spPr>
          <a:xfrm>
            <a:off x="334963" y="820738"/>
            <a:ext cx="4695825" cy="558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>
              <a:lnSpc>
                <a:spcPct val="90000"/>
              </a:lnSpc>
            </a:pPr>
            <a:endParaRPr lang="zh-CN" altLang="en-US" sz="21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标题 1"/>
          <p:cNvSpPr>
            <a:spLocks noGrp="1"/>
          </p:cNvSpPr>
          <p:nvPr>
            <p:ph type="title"/>
          </p:nvPr>
        </p:nvSpPr>
        <p:spPr>
          <a:xfrm>
            <a:off x="335624" y="107432"/>
            <a:ext cx="4695653" cy="557587"/>
          </a:xfrm>
          <a:prstGeom prst="rect">
            <a:avLst/>
          </a:prstGeom>
        </p:spPr>
        <p:txBody>
          <a:bodyPr/>
          <a:lstStyle>
            <a:lvl1pPr>
              <a:defRPr sz="27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栏目三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image" Target="file:///D:\qq&#25991;&#20214;\712321467\Image\C2C\Image2\%7b75232B38-A165-1FB7-499C-2E1C792CACB5%7d.png" TargetMode="External" /><Relationship Id="rId17" Type="http://schemas.openxmlformats.org/officeDocument/2006/relationships/image" Target="../media/image1.png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18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9219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anose="020b0604020202020204" pitchFamily="34" charset="0"/>
              </a:rPr>
              <a:t/>
            </a:fld>
            <a:endParaRPr lang="en-US" altLang="zh-CN">
              <a:latin typeface="Arial" panose="020b0604020202020204" pitchFamily="34" charset="0"/>
            </a:endParaRPr>
          </a:p>
        </p:txBody>
      </p:sp>
      <p:pic>
        <p:nvPicPr>
          <p:cNvPr id="9220" name="图片 1073743875" descr="学科网 zxxk.com"/>
          <p:cNvPicPr>
            <a:picLocks noChangeAspect="1"/>
          </p:cNvPicPr>
          <p:nvPr/>
        </p:nvPicPr>
        <p:blipFill>
          <a:blip r:embed="rId17" r:link="rId16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/>
  <p:timing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3.jpeg" /><Relationship Id="rId3" Type="http://schemas.openxmlformats.org/officeDocument/2006/relationships/image" Target="../media/image4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5.wmf" /><Relationship Id="rId4" Type="http://schemas.openxmlformats.org/officeDocument/2006/relationships/oleObject" Target="../embeddings/oleObject2.bin" TargetMode="Internal" /><Relationship Id="rId5" Type="http://schemas.openxmlformats.org/officeDocument/2006/relationships/vmlDrawing" Target="../drawings/vmlDrawing1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3.bin" TargetMode="Internal" /><Relationship Id="rId3" Type="http://schemas.openxmlformats.org/officeDocument/2006/relationships/image" Target="../media/image6.emf" /><Relationship Id="rId4" Type="http://schemas.openxmlformats.org/officeDocument/2006/relationships/oleObject" Target="../embeddings/oleObject4.bin" TargetMode="Internal" /><Relationship Id="rId5" Type="http://schemas.openxmlformats.org/officeDocument/2006/relationships/image" Target="../media/image7.emf" /><Relationship Id="rId6" Type="http://schemas.openxmlformats.org/officeDocument/2006/relationships/vmlDrawing" Target="../drawings/vmlDrawing2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Relationship Id="rId3" Type="http://schemas.openxmlformats.org/officeDocument/2006/relationships/image" Target="../media/image9.png" /><Relationship Id="rId4" Type="http://schemas.openxmlformats.org/officeDocument/2006/relationships/image" Target="../media/image10.png" /><Relationship Id="rId5" Type="http://schemas.openxmlformats.org/officeDocument/2006/relationships/image" Target="../media/image11.png" /><Relationship Id="rId6" Type="http://schemas.openxmlformats.org/officeDocument/2006/relationships/image" Target="../media/image12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5.bin" TargetMode="Internal" /><Relationship Id="rId3" Type="http://schemas.openxmlformats.org/officeDocument/2006/relationships/image" Target="../media/image5.wmf" /><Relationship Id="rId4" Type="http://schemas.openxmlformats.org/officeDocument/2006/relationships/vmlDrawing" Target="../drawings/vmlDrawing3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6.bin" TargetMode="Internal" /><Relationship Id="rId3" Type="http://schemas.openxmlformats.org/officeDocument/2006/relationships/image" Target="../media/image13.emf" /><Relationship Id="rId4" Type="http://schemas.openxmlformats.org/officeDocument/2006/relationships/vmlDrawing" Target="../drawings/vmlDrawing4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package" Target="../embeddings/Document1.docx" TargetMode="Internal" /><Relationship Id="rId3" Type="http://schemas.openxmlformats.org/officeDocument/2006/relationships/image" Target="../media/image16.emf" /><Relationship Id="rId4" Type="http://schemas.openxmlformats.org/officeDocument/2006/relationships/package" Target="../embeddings/Document2.docx" TargetMode="Internal" /><Relationship Id="rId5" Type="http://schemas.openxmlformats.org/officeDocument/2006/relationships/image" Target="../media/image17.emf" /><Relationship Id="rId6" Type="http://schemas.openxmlformats.org/officeDocument/2006/relationships/vmlDrawing" Target="../drawings/vmlDrawing5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7.bin" TargetMode="Internal" /><Relationship Id="rId3" Type="http://schemas.openxmlformats.org/officeDocument/2006/relationships/image" Target="../media/image18.wmf" /><Relationship Id="rId4" Type="http://schemas.openxmlformats.org/officeDocument/2006/relationships/vmlDrawing" Target="../drawings/vmlDrawing6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emf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20.png" /><Relationship Id="rId3" Type="http://schemas.openxmlformats.org/officeDocument/2006/relationships/image" Target="../media/image21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image" Target="../media/image22.jpeg" /><Relationship Id="rId3" Type="http://schemas.openxmlformats.org/officeDocument/2006/relationships/image" Target="../media/image2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5" name="文本框 3"/>
          <p:cNvSpPr/>
          <p:nvPr/>
        </p:nvSpPr>
        <p:spPr>
          <a:xfrm>
            <a:off x="5375910" y="172403"/>
            <a:ext cx="3524250" cy="459105"/>
          </a:xfrm>
          <a:prstGeom prst="rect">
            <a:avLst/>
          </a:prstGeom>
          <a:noFill/>
          <a:ln w="9525">
            <a:noFill/>
          </a:ln>
        </p:spPr>
        <p:txBody>
          <a:bodyPr lIns="91422" tIns="45711" rIns="91422" bIns="45711">
            <a:spAutoFit/>
          </a:bodyPr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+mn-cs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2400" b="1">
                <a:solidFill>
                  <a:srgbClr val="8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Arial" panose="020b0604020202020204" pitchFamily="34" charset="0"/>
              </a:rPr>
              <a:t>人教版化学选择性必修</a:t>
            </a:r>
            <a:r>
              <a:rPr lang="en-US" altLang="zh-CN" sz="2400" b="1">
                <a:solidFill>
                  <a:srgbClr val="8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Arial" panose="020b0604020202020204" pitchFamily="34" charset="0"/>
              </a:rPr>
              <a:t>3</a:t>
            </a:r>
            <a:endParaRPr lang="en-US" altLang="zh-CN" sz="2400">
              <a:solidFill>
                <a:srgbClr val="8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099" name="矩形 4098"/>
          <p:cNvSpPr/>
          <p:nvPr/>
        </p:nvSpPr>
        <p:spPr>
          <a:xfrm>
            <a:off x="244475" y="1678305"/>
            <a:ext cx="8655685" cy="368109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r>
              <a:rPr lang="en-US" altLang="en-US" sz="3200" b="1">
                <a:solidFill>
                  <a:srgbClr val="F605F9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第</a:t>
            </a:r>
            <a:r>
              <a:rPr lang="zh-CN" altLang="en-US" sz="3200" b="1">
                <a:solidFill>
                  <a:srgbClr val="F605F9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三章  烃的衍生物</a:t>
            </a:r>
            <a:endParaRPr lang="zh-CN" altLang="en-US" sz="3200" b="1">
              <a:solidFill>
                <a:srgbClr val="F605F9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algn="ctr"/>
            <a:endParaRPr lang="zh-CN" altLang="en-US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lvl="0" algn="ctr"/>
            <a:endParaRPr lang="zh-CN" altLang="en-US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lvl="0" algn="ctr"/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第二节  醇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 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酚</a:t>
            </a:r>
            <a:endParaRPr lang="zh-CN" altLang="en-US" sz="3200" b="1">
              <a:solidFill>
                <a:srgbClr val="0000CC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ctr"/>
            <a:endParaRPr lang="zh-CN" altLang="en-US" sz="3200" b="1">
              <a:solidFill>
                <a:srgbClr val="0000CC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ctr"/>
            <a:endParaRPr lang="zh-CN" altLang="en-US" sz="3200" b="1">
              <a:solidFill>
                <a:srgbClr val="0000CC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ctr"/>
            <a:r>
              <a:rPr lang="zh-CN" altLang="en-US" sz="3200" b="1">
                <a:solidFill>
                  <a:srgbClr val="0000CC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第</a:t>
            </a:r>
            <a:r>
              <a:rPr lang="en-US" altLang="zh-CN" sz="3200" b="1">
                <a:solidFill>
                  <a:srgbClr val="0000CC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</a:t>
            </a:r>
            <a:r>
              <a:rPr lang="zh-CN" altLang="en-US" sz="3200" b="1">
                <a:solidFill>
                  <a:srgbClr val="0000CC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课时</a:t>
            </a:r>
            <a:r>
              <a:rPr lang="en-US" altLang="zh-CN" sz="32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</a:t>
            </a:r>
            <a:r>
              <a:rPr lang="en-US" altLang="zh-CN" sz="36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</a:t>
            </a:r>
            <a:endParaRPr lang="en-US" altLang="zh-CN" sz="36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ctr"/>
            <a:endParaRPr lang="zh-CN" altLang="en-US" sz="3600" b="1">
              <a:latin typeface="方正小标宋_GBK" panose="03000509000000000000" pitchFamily="65" charset="-122"/>
              <a:ea typeface="方正小标宋_GBK" panose="03000509000000000000" pitchFamily="65" charset="-122"/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-51911" y="3428683"/>
            <a:ext cx="6858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240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2" name="图片 58" descr="扫描全能王CamScanner 2021-05-08 11.00_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3822065" y="-516890"/>
            <a:ext cx="2780665" cy="5666105"/>
          </a:xfrm>
          <a:prstGeom prst="rect">
            <a:avLst/>
          </a:prstGeom>
        </p:spPr>
      </p:pic>
      <p:sp>
        <p:nvSpPr>
          <p:cNvPr id="4" name="Rectangle 1036"/>
          <p:cNvSpPr>
            <a:spLocks noChangeArrowheads="1"/>
          </p:cNvSpPr>
          <p:nvPr/>
        </p:nvSpPr>
        <p:spPr bwMode="auto">
          <a:xfrm>
            <a:off x="405765" y="176530"/>
            <a:ext cx="1583690" cy="5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u="none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一、醇</a:t>
            </a:r>
            <a:endParaRPr lang="zh-CN" altLang="en-US" sz="3200" u="none">
              <a:solidFill>
                <a:srgbClr val="FF0000"/>
              </a:solidFill>
              <a:latin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5765" y="1088866"/>
            <a:ext cx="1248251" cy="460375"/>
          </a:xfrm>
          <a:prstGeom prst="rect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400">
                <a:solidFill>
                  <a:srgbClr val="F605F9"/>
                </a:solidFill>
              </a:rPr>
              <a:t>醇和酚</a:t>
            </a:r>
            <a:endParaRPr lang="zh-CN" altLang="en-US" sz="2400">
              <a:solidFill>
                <a:srgbClr val="F605F9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05448" y="3797618"/>
            <a:ext cx="143700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b="1">
                <a:solidFill>
                  <a:srgbClr val="F605F9"/>
                </a:solidFill>
                <a:latin typeface="+mn-ea"/>
                <a:ea typeface="+mn-ea"/>
                <a:cs typeface="+mn-ea"/>
              </a:rPr>
              <a:t>1. </a:t>
            </a:r>
            <a:r>
              <a:rPr lang="zh-CN" altLang="en-US" sz="2800" b="1">
                <a:solidFill>
                  <a:srgbClr val="F605F9"/>
                </a:solidFill>
                <a:latin typeface="+mn-ea"/>
                <a:ea typeface="+mn-ea"/>
                <a:cs typeface="+mn-ea"/>
              </a:rPr>
              <a:t>概念</a:t>
            </a:r>
            <a:endParaRPr lang="zh-CN" altLang="en-US" sz="2800" b="1">
              <a:solidFill>
                <a:srgbClr val="F605F9"/>
              </a:solidFill>
              <a:latin typeface="+mn-ea"/>
              <a:ea typeface="+mn-ea"/>
              <a:cs typeface="+mn-ea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05765" y="4432935"/>
            <a:ext cx="86918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醇：羟基</a:t>
            </a:r>
            <a:r>
              <a:rPr lang="en-US" altLang="zh-CN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sz="2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－</a:t>
            </a:r>
            <a:r>
              <a:rPr lang="en-US" altLang="zh-CN" sz="2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OH</a:t>
            </a:r>
            <a:r>
              <a:rPr lang="en-US" altLang="zh-CN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zh-CN" altLang="en-US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zh-CN" altLang="en-US" sz="2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烃基或苯环侧链</a:t>
            </a:r>
            <a:r>
              <a:rPr lang="zh-CN" altLang="en-US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上</a:t>
            </a:r>
            <a:r>
              <a:rPr lang="zh-CN" altLang="en-US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的碳原子相连的化合物</a:t>
            </a:r>
            <a:endParaRPr lang="zh-CN" altLang="en-US" sz="24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05765" y="5365750"/>
            <a:ext cx="63919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酚：羟基</a:t>
            </a:r>
            <a:r>
              <a:rPr lang="en-US" altLang="zh-CN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sz="2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－</a:t>
            </a:r>
            <a:r>
              <a:rPr lang="en-US" altLang="zh-CN" sz="2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OH</a:t>
            </a:r>
            <a:r>
              <a:rPr lang="en-US" altLang="zh-CN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zh-CN" altLang="en-US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zh-CN" altLang="en-US" sz="2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苯环直接</a:t>
            </a:r>
            <a:r>
              <a:rPr lang="zh-CN" altLang="en-US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相连而成的化合物</a:t>
            </a:r>
            <a:endParaRPr lang="zh-CN" altLang="en-US" sz="24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8" name="文本框 18"/>
          <p:cNvSpPr txBox="1"/>
          <p:nvPr/>
        </p:nvSpPr>
        <p:spPr>
          <a:xfrm>
            <a:off x="222250" y="239395"/>
            <a:ext cx="143700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b="1">
                <a:solidFill>
                  <a:srgbClr val="F605F9"/>
                </a:solidFill>
                <a:latin typeface="+mn-ea"/>
                <a:ea typeface="+mn-ea"/>
                <a:cs typeface="+mn-ea"/>
              </a:rPr>
              <a:t>2. </a:t>
            </a:r>
            <a:r>
              <a:rPr lang="zh-CN" altLang="en-US" sz="2800" b="1">
                <a:solidFill>
                  <a:srgbClr val="F605F9"/>
                </a:solidFill>
                <a:latin typeface="+mn-ea"/>
                <a:ea typeface="+mn-ea"/>
                <a:cs typeface="+mn-ea"/>
              </a:rPr>
              <a:t>分类</a:t>
            </a:r>
            <a:endParaRPr lang="zh-CN" altLang="en-US" sz="2800" b="1">
              <a:solidFill>
                <a:srgbClr val="F605F9"/>
              </a:solidFill>
              <a:latin typeface="+mn-ea"/>
              <a:ea typeface="+mn-ea"/>
              <a:cs typeface="+mn-ea"/>
            </a:endParaRPr>
          </a:p>
        </p:txBody>
      </p:sp>
      <p:sp>
        <p:nvSpPr>
          <p:cNvPr id="29699" name="矩形 24"/>
          <p:cNvSpPr/>
          <p:nvPr/>
        </p:nvSpPr>
        <p:spPr>
          <a:xfrm>
            <a:off x="3869373" y="2700338"/>
            <a:ext cx="986790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100" b="1">
                <a:latin typeface="Arial" panose="020b0604020202020204" pitchFamily="34" charset="0"/>
                <a:ea typeface="宋体" panose="02010600030101010101" pitchFamily="2" charset="-122"/>
              </a:rPr>
              <a:t>乙二醇</a:t>
            </a:r>
            <a:endParaRPr lang="zh-CN" altLang="en-US" sz="21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9700" name="组合 27"/>
          <p:cNvGrpSpPr/>
          <p:nvPr/>
        </p:nvGrpSpPr>
        <p:grpSpPr>
          <a:xfrm>
            <a:off x="3614738" y="1687195"/>
            <a:ext cx="1331912" cy="836613"/>
            <a:chOff x="4076700" y="2028825"/>
            <a:chExt cx="1774613" cy="1115270"/>
          </a:xfrm>
        </p:grpSpPr>
        <p:sp>
          <p:nvSpPr>
            <p:cNvPr id="29701" name="文本框 3"/>
            <p:cNvSpPr txBox="1"/>
            <p:nvPr/>
          </p:nvSpPr>
          <p:spPr>
            <a:xfrm>
              <a:off x="4076700" y="2028825"/>
              <a:ext cx="1774613" cy="5520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100">
                  <a:latin typeface="Arial" panose="020b0604020202020204" pitchFamily="34" charset="0"/>
                  <a:ea typeface="宋体" panose="02010600030101010101" pitchFamily="2" charset="-122"/>
                </a:rPr>
                <a:t>CH</a:t>
              </a:r>
              <a:r>
                <a:rPr lang="en-US" altLang="zh-CN" sz="2100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zh-CN" altLang="en-US" sz="2100">
                  <a:latin typeface="Arial" panose="020b0604020202020204" pitchFamily="34" charset="0"/>
                  <a:ea typeface="宋体" panose="02010600030101010101" pitchFamily="2" charset="-122"/>
                </a:rPr>
                <a:t>－</a:t>
              </a:r>
              <a:r>
                <a:rPr lang="en-US" altLang="zh-CN" sz="2100">
                  <a:latin typeface="Arial" panose="020b0604020202020204" pitchFamily="34" charset="0"/>
                  <a:ea typeface="宋体" panose="02010600030101010101" pitchFamily="2" charset="-122"/>
                </a:rPr>
                <a:t>OH</a:t>
              </a:r>
              <a:endParaRPr lang="zh-CN" altLang="en-US" sz="21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02" name="文本框 26"/>
            <p:cNvSpPr txBox="1"/>
            <p:nvPr/>
          </p:nvSpPr>
          <p:spPr>
            <a:xfrm>
              <a:off x="4076700" y="2592068"/>
              <a:ext cx="1774613" cy="5520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100">
                  <a:latin typeface="Arial" panose="020b0604020202020204" pitchFamily="34" charset="0"/>
                  <a:ea typeface="宋体" panose="02010600030101010101" pitchFamily="2" charset="-122"/>
                </a:rPr>
                <a:t>CH</a:t>
              </a:r>
              <a:r>
                <a:rPr lang="en-US" altLang="zh-CN" sz="2100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zh-CN" altLang="en-US" sz="2100">
                  <a:latin typeface="Arial" panose="020b0604020202020204" pitchFamily="34" charset="0"/>
                  <a:ea typeface="宋体" panose="02010600030101010101" pitchFamily="2" charset="-122"/>
                </a:rPr>
                <a:t>－</a:t>
              </a:r>
              <a:r>
                <a:rPr lang="en-US" altLang="zh-CN" sz="2100">
                  <a:latin typeface="Arial" panose="020b0604020202020204" pitchFamily="34" charset="0"/>
                  <a:ea typeface="宋体" panose="02010600030101010101" pitchFamily="2" charset="-122"/>
                </a:rPr>
                <a:t>OH</a:t>
              </a:r>
              <a:endParaRPr lang="zh-CN" altLang="en-US" sz="21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4295775" y="2470053"/>
              <a:ext cx="0" cy="244029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704" name="组合 36"/>
          <p:cNvGrpSpPr/>
          <p:nvPr/>
        </p:nvGrpSpPr>
        <p:grpSpPr>
          <a:xfrm>
            <a:off x="6732905" y="1495425"/>
            <a:ext cx="1338263" cy="1228725"/>
            <a:chOff x="8448675" y="1408834"/>
            <a:chExt cx="1784138" cy="1638490"/>
          </a:xfrm>
        </p:grpSpPr>
        <p:grpSp>
          <p:nvGrpSpPr>
            <p:cNvPr id="29705" name="组合 28"/>
            <p:cNvGrpSpPr/>
            <p:nvPr/>
          </p:nvGrpSpPr>
          <p:grpSpPr>
            <a:xfrm>
              <a:off x="8448675" y="1408834"/>
              <a:ext cx="1774613" cy="1115270"/>
              <a:chOff x="4076700" y="2028825"/>
              <a:chExt cx="1774613" cy="1115270"/>
            </a:xfrm>
          </p:grpSpPr>
          <p:sp>
            <p:nvSpPr>
              <p:cNvPr id="29706" name="文本框 29"/>
              <p:cNvSpPr txBox="1"/>
              <p:nvPr/>
            </p:nvSpPr>
            <p:spPr>
              <a:xfrm>
                <a:off x="4076700" y="2028825"/>
                <a:ext cx="1774613" cy="5520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r>
                  <a:rPr lang="en-US" altLang="zh-CN" sz="2100">
                    <a:latin typeface="Arial" panose="020b0604020202020204" pitchFamily="34" charset="0"/>
                    <a:ea typeface="宋体" panose="02010600030101010101" pitchFamily="2" charset="-122"/>
                  </a:rPr>
                  <a:t>CH</a:t>
                </a:r>
                <a:r>
                  <a:rPr lang="en-US" altLang="zh-CN" sz="2100" baseline="-25000"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r>
                  <a:rPr lang="zh-CN" altLang="en-US" sz="2100">
                    <a:latin typeface="Arial" panose="020b0604020202020204" pitchFamily="34" charset="0"/>
                    <a:ea typeface="宋体" panose="02010600030101010101" pitchFamily="2" charset="-122"/>
                  </a:rPr>
                  <a:t>－</a:t>
                </a:r>
                <a:r>
                  <a:rPr lang="en-US" altLang="zh-CN" sz="2100">
                    <a:latin typeface="Arial" panose="020b0604020202020204" pitchFamily="34" charset="0"/>
                    <a:ea typeface="宋体" panose="02010600030101010101" pitchFamily="2" charset="-122"/>
                  </a:rPr>
                  <a:t>OH</a:t>
                </a:r>
                <a:endParaRPr lang="zh-CN" altLang="en-US" sz="21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07" name="文本框 30"/>
              <p:cNvSpPr txBox="1"/>
              <p:nvPr/>
            </p:nvSpPr>
            <p:spPr>
              <a:xfrm>
                <a:off x="4076700" y="2592068"/>
                <a:ext cx="1645920" cy="5520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r>
                  <a:rPr lang="en-US" altLang="zh-CN" sz="2100">
                    <a:latin typeface="Arial" panose="020b0604020202020204" pitchFamily="34" charset="0"/>
                    <a:ea typeface="宋体" panose="02010600030101010101" pitchFamily="2" charset="-122"/>
                  </a:rPr>
                  <a:t>CH</a:t>
                </a:r>
                <a:r>
                  <a:rPr lang="zh-CN" altLang="en-US" sz="2100">
                    <a:latin typeface="Arial" panose="020b0604020202020204" pitchFamily="34" charset="0"/>
                    <a:ea typeface="宋体" panose="02010600030101010101" pitchFamily="2" charset="-122"/>
                  </a:rPr>
                  <a:t>－</a:t>
                </a:r>
                <a:r>
                  <a:rPr lang="en-US" altLang="zh-CN" sz="2100">
                    <a:latin typeface="Arial" panose="020b0604020202020204" pitchFamily="34" charset="0"/>
                    <a:ea typeface="宋体" panose="02010600030101010101" pitchFamily="2" charset="-122"/>
                  </a:rPr>
                  <a:t>OH</a:t>
                </a:r>
                <a:endParaRPr lang="zh-CN" altLang="en-US" sz="21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32" name="直接连接符 31"/>
              <p:cNvCxnSpPr/>
              <p:nvPr/>
            </p:nvCxnSpPr>
            <p:spPr>
              <a:xfrm flipH="1">
                <a:off x="4295775" y="2470053"/>
                <a:ext cx="0" cy="244029"/>
              </a:xfrm>
              <a:prstGeom prst="line">
                <a:avLst/>
              </a:prstGeom>
              <a:ln w="19050">
                <a:solidFill>
                  <a:schemeClr val="tx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709" name="组合 32"/>
            <p:cNvGrpSpPr/>
            <p:nvPr/>
          </p:nvGrpSpPr>
          <p:grpSpPr>
            <a:xfrm>
              <a:off x="8458200" y="2393600"/>
              <a:ext cx="1774613" cy="653724"/>
              <a:chOff x="4076700" y="1927128"/>
              <a:chExt cx="1774613" cy="653724"/>
            </a:xfrm>
          </p:grpSpPr>
          <p:sp>
            <p:nvSpPr>
              <p:cNvPr id="29710" name="文本框 33"/>
              <p:cNvSpPr txBox="1"/>
              <p:nvPr/>
            </p:nvSpPr>
            <p:spPr>
              <a:xfrm>
                <a:off x="4076700" y="2028825"/>
                <a:ext cx="1774613" cy="5520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r>
                  <a:rPr lang="en-US" altLang="zh-CN" sz="2100">
                    <a:latin typeface="Arial" panose="020b0604020202020204" pitchFamily="34" charset="0"/>
                    <a:ea typeface="宋体" panose="02010600030101010101" pitchFamily="2" charset="-122"/>
                  </a:rPr>
                  <a:t>CH</a:t>
                </a:r>
                <a:r>
                  <a:rPr lang="en-US" altLang="zh-CN" sz="2100" baseline="-25000"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r>
                  <a:rPr lang="zh-CN" altLang="en-US" sz="2100">
                    <a:latin typeface="Arial" panose="020b0604020202020204" pitchFamily="34" charset="0"/>
                    <a:ea typeface="宋体" panose="02010600030101010101" pitchFamily="2" charset="-122"/>
                  </a:rPr>
                  <a:t>－</a:t>
                </a:r>
                <a:r>
                  <a:rPr lang="en-US" altLang="zh-CN" sz="2100">
                    <a:latin typeface="Arial" panose="020b0604020202020204" pitchFamily="34" charset="0"/>
                    <a:ea typeface="宋体" panose="02010600030101010101" pitchFamily="2" charset="-122"/>
                  </a:rPr>
                  <a:t>OH</a:t>
                </a:r>
                <a:endParaRPr lang="zh-CN" altLang="en-US" sz="21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36" name="直接连接符 35"/>
              <p:cNvCxnSpPr/>
              <p:nvPr/>
            </p:nvCxnSpPr>
            <p:spPr>
              <a:xfrm flipH="1">
                <a:off x="4295775" y="1927128"/>
                <a:ext cx="0" cy="244029"/>
              </a:xfrm>
              <a:prstGeom prst="line">
                <a:avLst/>
              </a:prstGeom>
              <a:ln w="19050">
                <a:solidFill>
                  <a:schemeClr val="tx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9712" name="矩形 37"/>
          <p:cNvSpPr/>
          <p:nvPr/>
        </p:nvSpPr>
        <p:spPr>
          <a:xfrm>
            <a:off x="6732905" y="2809875"/>
            <a:ext cx="1700530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100" b="1">
                <a:latin typeface="Arial" panose="020b0604020202020204" pitchFamily="34" charset="0"/>
                <a:ea typeface="宋体" panose="02010600030101010101" pitchFamily="2" charset="-122"/>
              </a:rPr>
              <a:t>丙三醇</a:t>
            </a:r>
            <a:r>
              <a:rPr lang="en-US" altLang="zh-CN" sz="2100" b="1"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sz="2100" b="1">
                <a:latin typeface="Arial" panose="020b0604020202020204" pitchFamily="34" charset="0"/>
                <a:ea typeface="宋体" panose="02010600030101010101" pitchFamily="2" charset="-122"/>
              </a:rPr>
              <a:t>甘油</a:t>
            </a:r>
            <a:r>
              <a:rPr lang="en-US" altLang="zh-CN" sz="2100" b="1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endParaRPr lang="zh-CN" altLang="en-US" sz="21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13" name="文本框 41"/>
          <p:cNvSpPr txBox="1"/>
          <p:nvPr/>
        </p:nvSpPr>
        <p:spPr>
          <a:xfrm>
            <a:off x="2485390" y="239078"/>
            <a:ext cx="2316480" cy="57086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>
                <a:latin typeface="+mn-ea"/>
                <a:ea typeface="+mn-ea"/>
              </a:rPr>
              <a:t>根据羟基的数目</a:t>
            </a:r>
            <a:endParaRPr lang="zh-CN" altLang="en-US" sz="2400">
              <a:latin typeface="+mn-ea"/>
              <a:ea typeface="+mn-ea"/>
            </a:endParaRPr>
          </a:p>
        </p:txBody>
      </p:sp>
      <p:sp>
        <p:nvSpPr>
          <p:cNvPr id="29714" name="Rectangle 18"/>
          <p:cNvSpPr/>
          <p:nvPr/>
        </p:nvSpPr>
        <p:spPr>
          <a:xfrm>
            <a:off x="876935" y="1154748"/>
            <a:ext cx="982663" cy="4143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1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一元醇</a:t>
            </a:r>
            <a:endParaRPr lang="zh-CN" altLang="en-US" sz="21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715" name="Rectangle 18"/>
          <p:cNvSpPr/>
          <p:nvPr/>
        </p:nvSpPr>
        <p:spPr>
          <a:xfrm>
            <a:off x="3788093" y="1154748"/>
            <a:ext cx="984250" cy="4143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1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二元醇</a:t>
            </a:r>
            <a:endParaRPr lang="zh-CN" altLang="en-US" sz="21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716" name="Rectangle 18"/>
          <p:cNvSpPr/>
          <p:nvPr/>
        </p:nvSpPr>
        <p:spPr>
          <a:xfrm>
            <a:off x="6836093" y="927418"/>
            <a:ext cx="984250" cy="4143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1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多元醇</a:t>
            </a:r>
            <a:endParaRPr lang="zh-CN" altLang="en-US" sz="21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717" name="Rectangle 10"/>
          <p:cNvSpPr/>
          <p:nvPr/>
        </p:nvSpPr>
        <p:spPr>
          <a:xfrm>
            <a:off x="876935" y="1902143"/>
            <a:ext cx="1025525" cy="4143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1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CH</a:t>
            </a:r>
            <a:r>
              <a:rPr lang="en-US" altLang="zh-CN" sz="2100" baseline="-25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1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OH</a:t>
            </a:r>
            <a:endParaRPr lang="en-US" altLang="zh-CN" sz="21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718" name="Rectangle 18"/>
          <p:cNvSpPr/>
          <p:nvPr/>
        </p:nvSpPr>
        <p:spPr>
          <a:xfrm>
            <a:off x="1133475" y="2700338"/>
            <a:ext cx="717550" cy="4143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100">
                <a:latin typeface="Times New Roman" panose="02020603050405020304" pitchFamily="18" charset="0"/>
                <a:ea typeface="黑体" panose="02010609060101010101" pitchFamily="49" charset="-122"/>
              </a:rPr>
              <a:t>甲醇</a:t>
            </a:r>
            <a:endParaRPr lang="zh-CN" altLang="en-US" sz="21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8" name="Rectangle 12"/>
          <p:cNvSpPr/>
          <p:nvPr/>
        </p:nvSpPr>
        <p:spPr>
          <a:xfrm>
            <a:off x="499428" y="3302635"/>
            <a:ext cx="1985962" cy="412750"/>
          </a:xfrm>
          <a:prstGeom prst="rect">
            <a:avLst/>
          </a:prstGeom>
          <a:noFill/>
          <a:ln w="34925" cap="flat" cmpd="sng">
            <a:solidFill>
              <a:srgbClr val="0000FF"/>
            </a:solidFill>
            <a:prstDash val="sysDot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1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工业酒精</a:t>
            </a:r>
            <a:r>
              <a:rPr lang="zh-CN" altLang="en-US" sz="2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有毒！</a:t>
            </a:r>
            <a:endParaRPr lang="zh-CN" altLang="en-US" sz="21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9" name="Text Box 11"/>
          <p:cNvSpPr txBox="1"/>
          <p:nvPr/>
        </p:nvSpPr>
        <p:spPr>
          <a:xfrm>
            <a:off x="3602038" y="3302635"/>
            <a:ext cx="1517650" cy="414338"/>
          </a:xfrm>
          <a:prstGeom prst="rect">
            <a:avLst/>
          </a:prstGeom>
          <a:noFill/>
          <a:ln w="34925" cap="flat" cmpd="sng">
            <a:solidFill>
              <a:srgbClr val="0000FF"/>
            </a:solidFill>
            <a:prstDash val="sysDot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/>
          <a:p>
            <a:pPr algn="ctr"/>
            <a:r>
              <a:rPr lang="zh-CN" altLang="en-US" sz="2100">
                <a:latin typeface="Times New Roman" panose="02020603050405020304" pitchFamily="18" charset="0"/>
                <a:ea typeface="黑体" panose="02010609060101010101" pitchFamily="49" charset="-122"/>
              </a:rPr>
              <a:t>汽车</a:t>
            </a:r>
            <a:r>
              <a:rPr lang="zh-CN" altLang="en-US" sz="2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防冻剂</a:t>
            </a:r>
            <a:endParaRPr lang="zh-CN" altLang="en-US" sz="21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0" name="Text Box 11"/>
          <p:cNvSpPr txBox="1"/>
          <p:nvPr/>
        </p:nvSpPr>
        <p:spPr>
          <a:xfrm>
            <a:off x="6621145" y="3303270"/>
            <a:ext cx="1917700" cy="414020"/>
          </a:xfrm>
          <a:prstGeom prst="rect">
            <a:avLst/>
          </a:prstGeom>
          <a:noFill/>
          <a:ln w="34925" cap="flat" cmpd="sng">
            <a:solidFill>
              <a:srgbClr val="0000FF"/>
            </a:solidFill>
            <a:prstDash val="sysDot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/>
          <a:p>
            <a:pPr algn="ctr"/>
            <a:r>
              <a:rPr lang="zh-CN" altLang="en-US" sz="21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配制</a:t>
            </a:r>
            <a:r>
              <a:rPr lang="zh-CN" altLang="en-US" sz="2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化妆品</a:t>
            </a:r>
            <a:endParaRPr lang="zh-CN" altLang="en-US" sz="21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51" name="Picture 2" descr="http://cdn.178hui.com/upload/2018/0421/120053324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735" y="3903345"/>
            <a:ext cx="1398270" cy="13989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2" name="Picture 8" descr="T010F5~1"/>
          <p:cNvPicPr>
            <a:picLocks noChangeAspect="1"/>
          </p:cNvPicPr>
          <p:nvPr/>
        </p:nvPicPr>
        <p:blipFill>
          <a:blip r:embed="rId3"/>
          <a:srcRect b="6285"/>
          <a:stretch>
            <a:fillRect/>
          </a:stretch>
        </p:blipFill>
        <p:spPr>
          <a:xfrm>
            <a:off x="6897370" y="3945255"/>
            <a:ext cx="1644015" cy="11918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98041" name="矩形 10"/>
          <p:cNvSpPr/>
          <p:nvPr/>
        </p:nvSpPr>
        <p:spPr>
          <a:xfrm>
            <a:off x="382270" y="5657850"/>
            <a:ext cx="8077200" cy="412750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zh-CN" altLang="en-US" sz="24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饱和一元醇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通式：</a:t>
            </a:r>
            <a:r>
              <a:rPr lang="en-US" altLang="zh-CN" sz="2400" b="1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en-US" altLang="zh-CN" sz="2400" b="1" baseline="-25000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</a:t>
            </a:r>
            <a:r>
              <a:rPr lang="en-US" altLang="zh-CN" sz="2400" b="1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r>
              <a:rPr lang="en-US" altLang="zh-CN" sz="2400" b="1" baseline="-25000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2n+1</a:t>
            </a:r>
            <a:r>
              <a:rPr lang="en-US" altLang="zh-CN" sz="2400" b="1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OH </a:t>
            </a:r>
            <a:r>
              <a:rPr lang="zh-CN" altLang="en-US" sz="2400" b="1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或 </a:t>
            </a:r>
            <a:r>
              <a:rPr lang="en-US" altLang="zh-CN" sz="2400" b="1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en-US" altLang="zh-CN" sz="2400" b="1" baseline="-25000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</a:t>
            </a:r>
            <a:r>
              <a:rPr lang="en-US" altLang="zh-CN" sz="2400" b="1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r>
              <a:rPr lang="en-US" altLang="zh-CN" sz="2400" b="1" baseline="-25000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2n+2</a:t>
            </a:r>
            <a:r>
              <a:rPr lang="en-US" altLang="zh-CN" sz="2400" b="1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400">
              <a:solidFill>
                <a:srgbClr val="0000D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98042" name="文本框 598041"/>
          <p:cNvSpPr txBox="1"/>
          <p:nvPr/>
        </p:nvSpPr>
        <p:spPr>
          <a:xfrm>
            <a:off x="6013450" y="6254115"/>
            <a:ext cx="2251075" cy="466725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简写为：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R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OH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98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98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  <p:bldP spid="598041" grpId="0"/>
      <p:bldP spid="59804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1" name="Text Box 7"/>
          <p:cNvSpPr txBox="1"/>
          <p:nvPr/>
        </p:nvSpPr>
        <p:spPr>
          <a:xfrm>
            <a:off x="684213" y="2209800"/>
            <a:ext cx="6408737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D0"/>
                </a:solidFill>
                <a:latin typeface="Times New Roman" panose="02020603050405020304" pitchFamily="18" charset="0"/>
                <a:ea typeface="DFKai-SB" pitchFamily="65" charset="-120"/>
              </a:rPr>
              <a:t>A.</a:t>
            </a:r>
            <a:r>
              <a:rPr lang="en-US" altLang="zh-CN" sz="2800" b="1">
                <a:latin typeface="Times New Roman" panose="02020603050405020304" pitchFamily="18" charset="0"/>
                <a:ea typeface="DFKai-SB" pitchFamily="65" charset="-120"/>
              </a:rPr>
              <a:t> C</a:t>
            </a:r>
            <a:r>
              <a:rPr lang="en-US" altLang="zh-CN" sz="2800" b="1" baseline="-25000">
                <a:latin typeface="Times New Roman" panose="02020603050405020304" pitchFamily="18" charset="0"/>
                <a:ea typeface="DFKai-SB" pitchFamily="65" charset="-12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DFKai-SB" pitchFamily="65" charset="-120"/>
              </a:rPr>
              <a:t>H</a:t>
            </a:r>
            <a:r>
              <a:rPr lang="en-US" altLang="zh-CN" sz="2800" b="1" baseline="-25000">
                <a:latin typeface="Times New Roman" panose="02020603050405020304" pitchFamily="18" charset="0"/>
                <a:ea typeface="DFKai-SB" pitchFamily="65" charset="-120"/>
              </a:rPr>
              <a:t>5</a:t>
            </a:r>
            <a:r>
              <a:rPr lang="en-US" altLang="zh-CN" sz="2800" b="1">
                <a:latin typeface="Times New Roman" panose="02020603050405020304" pitchFamily="18" charset="0"/>
                <a:ea typeface="DFKai-SB" pitchFamily="65" charset="-120"/>
              </a:rPr>
              <a:t>OH         </a:t>
            </a:r>
            <a:r>
              <a:rPr lang="en-US" altLang="zh-CN" sz="2800" b="1">
                <a:solidFill>
                  <a:srgbClr val="0000D0"/>
                </a:solidFill>
                <a:latin typeface="Times New Roman" panose="02020603050405020304" pitchFamily="18" charset="0"/>
                <a:ea typeface="DFKai-SB" pitchFamily="65" charset="-120"/>
              </a:rPr>
              <a:t>B.</a:t>
            </a:r>
            <a:r>
              <a:rPr lang="en-US" altLang="zh-CN" sz="2800" b="1">
                <a:latin typeface="Times New Roman" panose="02020603050405020304" pitchFamily="18" charset="0"/>
                <a:ea typeface="DFKai-SB" pitchFamily="65" charset="-120"/>
              </a:rPr>
              <a:t> C</a:t>
            </a:r>
            <a:r>
              <a:rPr lang="en-US" altLang="zh-CN" sz="2800" b="1" baseline="-25000">
                <a:latin typeface="Times New Roman" panose="02020603050405020304" pitchFamily="18" charset="0"/>
                <a:ea typeface="DFKai-SB" pitchFamily="65" charset="-120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DFKai-SB" pitchFamily="65" charset="-120"/>
              </a:rPr>
              <a:t>H</a:t>
            </a:r>
            <a:r>
              <a:rPr lang="en-US" altLang="zh-CN" sz="2800" b="1" baseline="-25000">
                <a:latin typeface="Times New Roman" panose="02020603050405020304" pitchFamily="18" charset="0"/>
                <a:ea typeface="DFKai-SB" pitchFamily="65" charset="-120"/>
              </a:rPr>
              <a:t>7</a:t>
            </a:r>
            <a:r>
              <a:rPr lang="en-US" altLang="zh-CN" sz="2800" b="1">
                <a:latin typeface="Times New Roman" panose="02020603050405020304" pitchFamily="18" charset="0"/>
                <a:ea typeface="DFKai-SB" pitchFamily="65" charset="-120"/>
              </a:rPr>
              <a:t>OH         </a:t>
            </a:r>
            <a:r>
              <a:rPr lang="en-US" altLang="zh-CN" sz="2800" b="1">
                <a:solidFill>
                  <a:srgbClr val="0000D0"/>
                </a:solidFill>
                <a:latin typeface="Times New Roman" panose="02020603050405020304" pitchFamily="18" charset="0"/>
                <a:ea typeface="DFKai-SB" pitchFamily="65" charset="-120"/>
              </a:rPr>
              <a:t>C. </a:t>
            </a:r>
            <a:endParaRPr lang="en-US" altLang="zh-CN" sz="2800" b="1">
              <a:solidFill>
                <a:srgbClr val="0000D0"/>
              </a:solidFill>
              <a:latin typeface="Times New Roman" panose="02020603050405020304" pitchFamily="18" charset="0"/>
              <a:ea typeface="DFKai-SB" pitchFamily="65" charset="-120"/>
            </a:endParaRPr>
          </a:p>
        </p:txBody>
      </p:sp>
      <p:sp>
        <p:nvSpPr>
          <p:cNvPr id="15362" name="Text Box 8"/>
          <p:cNvSpPr txBox="1"/>
          <p:nvPr/>
        </p:nvSpPr>
        <p:spPr>
          <a:xfrm>
            <a:off x="228600" y="533400"/>
            <a:ext cx="8610600" cy="457200"/>
          </a:xfrm>
          <a:prstGeom prst="rect">
            <a:avLst/>
          </a:prstGeom>
          <a:noFill/>
          <a:ln w="2857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Arial" panose="020b0604020202020204" pitchFamily="34" charset="0"/>
                <a:ea typeface="黑体" panose="02010609060101010101" pitchFamily="49" charset="-122"/>
              </a:rPr>
              <a:t>练习</a:t>
            </a:r>
            <a:r>
              <a:rPr lang="en-US" altLang="zh-CN" sz="2400" b="1">
                <a:latin typeface="Arial" panose="020b0604020202020204" pitchFamily="34" charset="0"/>
                <a:ea typeface="黑体" panose="02010609060101010101" pitchFamily="49" charset="-122"/>
              </a:rPr>
              <a:t>1</a:t>
            </a:r>
            <a:r>
              <a:rPr lang="zh-CN" altLang="en-US" sz="2400" b="1">
                <a:latin typeface="Arial" panose="020b0604020202020204" pitchFamily="34" charset="0"/>
                <a:ea typeface="黑体" panose="02010609060101010101" pitchFamily="49" charset="-122"/>
              </a:rPr>
              <a:t>：判断下列物质中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不属于醇类</a:t>
            </a:r>
            <a:r>
              <a:rPr lang="zh-CN" altLang="en-US" sz="2400" b="1">
                <a:latin typeface="Arial" panose="020b0604020202020204" pitchFamily="34" charset="0"/>
                <a:ea typeface="黑体" panose="02010609060101010101" pitchFamily="49" charset="-122"/>
              </a:rPr>
              <a:t>的是（       ）</a:t>
            </a:r>
            <a:endParaRPr lang="zh-CN" altLang="en-US" sz="2400" b="1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5363" name="Group 9"/>
          <p:cNvGrpSpPr/>
          <p:nvPr/>
        </p:nvGrpSpPr>
        <p:grpSpPr>
          <a:xfrm>
            <a:off x="6732588" y="1417638"/>
            <a:ext cx="965200" cy="2009775"/>
            <a:chOff x="768" y="2448"/>
            <a:chExt cx="608" cy="1104"/>
          </a:xfrm>
        </p:grpSpPr>
        <p:graphicFrame>
          <p:nvGraphicFramePr>
            <p:cNvPr id="15364" name="Object 10"/>
            <p:cNvGraphicFramePr>
              <a:graphicFrameLocks noChangeAspect="1"/>
            </p:cNvGraphicFramePr>
            <p:nvPr/>
          </p:nvGraphicFramePr>
          <p:xfrm>
            <a:off x="768" y="2880"/>
            <a:ext cx="603" cy="672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38" r:id="rId2" imgW="579755" imgH="647700" progId="ISISServer">
                    <p:embed/>
                  </p:oleObj>
                </mc:Choice>
                <mc:Fallback>
                  <p:oleObj r:id="rId2" imgW="579755" imgH="647700" progId="ISISServer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768" y="2880"/>
                          <a:ext cx="603" cy="67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65" name="Rectangle 11"/>
            <p:cNvSpPr/>
            <p:nvPr/>
          </p:nvSpPr>
          <p:spPr>
            <a:xfrm>
              <a:off x="912" y="2448"/>
              <a:ext cx="464" cy="28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DFKai-SB" pitchFamily="65" charset="-120"/>
                </a:rPr>
                <a:t>OH</a:t>
              </a:r>
              <a:endPara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DFKai-SB" pitchFamily="65" charset="-120"/>
              </a:endParaRPr>
            </a:p>
          </p:txBody>
        </p:sp>
        <p:sp>
          <p:nvSpPr>
            <p:cNvPr id="15366" name="Line 12"/>
            <p:cNvSpPr/>
            <p:nvPr/>
          </p:nvSpPr>
          <p:spPr>
            <a:xfrm flipH="1" flipV="1">
              <a:off x="1056" y="2688"/>
              <a:ext cx="0" cy="28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grpSp>
        <p:nvGrpSpPr>
          <p:cNvPr id="15367" name="Group 13"/>
          <p:cNvGrpSpPr/>
          <p:nvPr/>
        </p:nvGrpSpPr>
        <p:grpSpPr>
          <a:xfrm>
            <a:off x="1404938" y="3505200"/>
            <a:ext cx="1628775" cy="1752600"/>
            <a:chOff x="3456" y="1392"/>
            <a:chExt cx="983" cy="1104"/>
          </a:xfrm>
        </p:grpSpPr>
        <p:graphicFrame>
          <p:nvGraphicFramePr>
            <p:cNvPr id="15368" name="Object 14"/>
            <p:cNvGraphicFramePr>
              <a:graphicFrameLocks noChangeAspect="1"/>
            </p:cNvGraphicFramePr>
            <p:nvPr/>
          </p:nvGraphicFramePr>
          <p:xfrm>
            <a:off x="3456" y="1824"/>
            <a:ext cx="603" cy="672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39" r:id="rId4" imgW="579755" imgH="647700" progId="ISISServer">
                    <p:embed/>
                  </p:oleObj>
                </mc:Choice>
                <mc:Fallback>
                  <p:oleObj r:id="rId4" imgW="579755" imgH="647700" progId="ISISServer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456" y="1824"/>
                          <a:ext cx="603" cy="67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69" name="Rectangle 15"/>
            <p:cNvSpPr/>
            <p:nvPr/>
          </p:nvSpPr>
          <p:spPr>
            <a:xfrm>
              <a:off x="3600" y="1392"/>
              <a:ext cx="83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800" b="1">
                  <a:solidFill>
                    <a:srgbClr val="0000D0"/>
                  </a:solidFill>
                  <a:latin typeface="Times New Roman" panose="02020603050405020304" pitchFamily="18" charset="0"/>
                  <a:ea typeface="DFKai-SB" pitchFamily="65" charset="-120"/>
                </a:rPr>
                <a:t>CH</a:t>
              </a:r>
              <a:r>
                <a:rPr lang="en-US" altLang="zh-CN" sz="2800" b="1" baseline="-25000">
                  <a:solidFill>
                    <a:srgbClr val="0000D0"/>
                  </a:solidFill>
                  <a:latin typeface="Times New Roman" panose="02020603050405020304" pitchFamily="18" charset="0"/>
                  <a:ea typeface="DFKai-SB" pitchFamily="65" charset="-120"/>
                </a:rPr>
                <a:t>2</a:t>
              </a:r>
              <a:r>
                <a:rPr lang="en-US" altLang="zh-CN" sz="2800" b="1">
                  <a:solidFill>
                    <a:srgbClr val="0000D0"/>
                  </a:solidFill>
                  <a:latin typeface="Times New Roman" panose="02020603050405020304" pitchFamily="18" charset="0"/>
                  <a:ea typeface="DFKai-SB" pitchFamily="65" charset="-120"/>
                </a:rPr>
                <a:t>OH</a:t>
              </a:r>
              <a:endParaRPr lang="en-US" altLang="zh-CN" sz="2800" b="1">
                <a:solidFill>
                  <a:srgbClr val="0000D0"/>
                </a:solidFill>
                <a:latin typeface="Times New Roman" panose="02020603050405020304" pitchFamily="18" charset="0"/>
                <a:ea typeface="DFKai-SB" pitchFamily="65" charset="-120"/>
              </a:endParaRPr>
            </a:p>
          </p:txBody>
        </p:sp>
        <p:sp>
          <p:nvSpPr>
            <p:cNvPr id="15370" name="Line 16"/>
            <p:cNvSpPr/>
            <p:nvPr/>
          </p:nvSpPr>
          <p:spPr>
            <a:xfrm flipH="1" flipV="1">
              <a:off x="3744" y="1632"/>
              <a:ext cx="0" cy="28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15371" name="Text Box 17"/>
          <p:cNvSpPr txBox="1"/>
          <p:nvPr/>
        </p:nvSpPr>
        <p:spPr>
          <a:xfrm>
            <a:off x="755650" y="3505200"/>
            <a:ext cx="1008063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D0"/>
                </a:solidFill>
                <a:latin typeface="Times New Roman" panose="02020603050405020304" pitchFamily="18" charset="0"/>
                <a:ea typeface="DFKai-SB" pitchFamily="65" charset="-120"/>
              </a:rPr>
              <a:t>D.</a:t>
            </a:r>
            <a:r>
              <a:rPr lang="en-US" altLang="zh-CN" sz="2800" b="1">
                <a:latin typeface="Times New Roman" panose="02020603050405020304" pitchFamily="18" charset="0"/>
                <a:ea typeface="DFKai-SB" pitchFamily="65" charset="-120"/>
              </a:rPr>
              <a:t> </a:t>
            </a:r>
            <a:endParaRPr lang="en-US" altLang="zh-CN" sz="2800" b="1">
              <a:latin typeface="Times New Roman" panose="02020603050405020304" pitchFamily="18" charset="0"/>
              <a:ea typeface="DFKai-SB" pitchFamily="65" charset="-120"/>
            </a:endParaRPr>
          </a:p>
        </p:txBody>
      </p:sp>
      <p:sp>
        <p:nvSpPr>
          <p:cNvPr id="15372" name="Text Box 18"/>
          <p:cNvSpPr txBox="1"/>
          <p:nvPr/>
        </p:nvSpPr>
        <p:spPr>
          <a:xfrm>
            <a:off x="3348038" y="3490913"/>
            <a:ext cx="720725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D0"/>
                </a:solidFill>
                <a:latin typeface="Times New Roman" panose="02020603050405020304" pitchFamily="18" charset="0"/>
                <a:ea typeface="DFKai-SB" pitchFamily="65" charset="-120"/>
              </a:rPr>
              <a:t>E.</a:t>
            </a:r>
            <a:r>
              <a:rPr lang="en-US" altLang="zh-CN" sz="2800" b="1">
                <a:latin typeface="Times New Roman" panose="02020603050405020304" pitchFamily="18" charset="0"/>
                <a:ea typeface="DFKai-SB" pitchFamily="65" charset="-120"/>
              </a:rPr>
              <a:t> </a:t>
            </a:r>
            <a:endParaRPr lang="en-US" altLang="zh-CN" sz="2800" b="1">
              <a:latin typeface="Times New Roman" panose="02020603050405020304" pitchFamily="18" charset="0"/>
              <a:ea typeface="DFKai-SB" pitchFamily="65" charset="-120"/>
            </a:endParaRPr>
          </a:p>
        </p:txBody>
      </p:sp>
      <p:sp>
        <p:nvSpPr>
          <p:cNvPr id="15373" name="Text Box 19"/>
          <p:cNvSpPr txBox="1"/>
          <p:nvPr/>
        </p:nvSpPr>
        <p:spPr>
          <a:xfrm>
            <a:off x="5943600" y="3413125"/>
            <a:ext cx="8636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D0"/>
                </a:solidFill>
                <a:latin typeface="Times New Roman" panose="02020603050405020304" pitchFamily="18" charset="0"/>
                <a:ea typeface="DFKai-SB" pitchFamily="65" charset="-120"/>
              </a:rPr>
              <a:t>F.</a:t>
            </a:r>
            <a:r>
              <a:rPr lang="en-US" altLang="zh-CN" sz="2800" b="1">
                <a:latin typeface="Times New Roman" panose="02020603050405020304" pitchFamily="18" charset="0"/>
                <a:ea typeface="DFKai-SB" pitchFamily="65" charset="-120"/>
              </a:rPr>
              <a:t> </a:t>
            </a:r>
            <a:endParaRPr lang="en-US" altLang="zh-CN" sz="2800" b="1">
              <a:latin typeface="Times New Roman" panose="02020603050405020304" pitchFamily="18" charset="0"/>
              <a:ea typeface="DFKai-SB" pitchFamily="65" charset="-120"/>
            </a:endParaRPr>
          </a:p>
        </p:txBody>
      </p:sp>
      <p:grpSp>
        <p:nvGrpSpPr>
          <p:cNvPr id="15374" name="Group 20"/>
          <p:cNvGrpSpPr/>
          <p:nvPr/>
        </p:nvGrpSpPr>
        <p:grpSpPr>
          <a:xfrm>
            <a:off x="3786188" y="3436938"/>
            <a:ext cx="2520950" cy="1152525"/>
            <a:chOff x="793" y="3158"/>
            <a:chExt cx="1588" cy="726"/>
          </a:xfrm>
        </p:grpSpPr>
        <p:sp>
          <p:nvSpPr>
            <p:cNvPr id="15375" name="Text Box 21"/>
            <p:cNvSpPr txBox="1"/>
            <p:nvPr/>
          </p:nvSpPr>
          <p:spPr>
            <a:xfrm>
              <a:off x="793" y="3158"/>
              <a:ext cx="1588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CH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 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- OH</a:t>
              </a:r>
              <a:endPara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76" name="Text Box 22"/>
            <p:cNvSpPr txBox="1"/>
            <p:nvPr/>
          </p:nvSpPr>
          <p:spPr>
            <a:xfrm>
              <a:off x="793" y="3557"/>
              <a:ext cx="1588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CH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 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- OH</a:t>
              </a:r>
              <a:endPara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77" name="Line 23"/>
            <p:cNvSpPr/>
            <p:nvPr/>
          </p:nvSpPr>
          <p:spPr>
            <a:xfrm flipH="1">
              <a:off x="928" y="3428"/>
              <a:ext cx="0" cy="18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grpSp>
        <p:nvGrpSpPr>
          <p:cNvPr id="15378" name="Group 24"/>
          <p:cNvGrpSpPr/>
          <p:nvPr/>
        </p:nvGrpSpPr>
        <p:grpSpPr>
          <a:xfrm>
            <a:off x="6551613" y="3365500"/>
            <a:ext cx="2592387" cy="1743075"/>
            <a:chOff x="1837" y="2886"/>
            <a:chExt cx="1633" cy="1098"/>
          </a:xfrm>
        </p:grpSpPr>
        <p:sp>
          <p:nvSpPr>
            <p:cNvPr id="15379" name="Text Box 25"/>
            <p:cNvSpPr txBox="1"/>
            <p:nvPr/>
          </p:nvSpPr>
          <p:spPr>
            <a:xfrm>
              <a:off x="1882" y="2886"/>
              <a:ext cx="1588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CH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 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- OH</a:t>
              </a:r>
              <a:endPara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80" name="Text Box 26"/>
            <p:cNvSpPr txBox="1"/>
            <p:nvPr/>
          </p:nvSpPr>
          <p:spPr>
            <a:xfrm>
              <a:off x="1882" y="3657"/>
              <a:ext cx="1588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CH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 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- OH</a:t>
              </a:r>
              <a:endPara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81" name="Line 27"/>
            <p:cNvSpPr/>
            <p:nvPr/>
          </p:nvSpPr>
          <p:spPr>
            <a:xfrm flipH="1">
              <a:off x="1985" y="3158"/>
              <a:ext cx="0" cy="18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5382" name="Text Box 28"/>
            <p:cNvSpPr txBox="1"/>
            <p:nvPr/>
          </p:nvSpPr>
          <p:spPr>
            <a:xfrm>
              <a:off x="1837" y="3285"/>
              <a:ext cx="1588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CH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- OH</a:t>
              </a:r>
              <a:endPara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83" name="Line 29"/>
            <p:cNvSpPr/>
            <p:nvPr/>
          </p:nvSpPr>
          <p:spPr>
            <a:xfrm flipH="1">
              <a:off x="1985" y="3566"/>
              <a:ext cx="0" cy="18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28" name="TextBox 27"/>
          <p:cNvSpPr txBox="1"/>
          <p:nvPr/>
        </p:nvSpPr>
        <p:spPr>
          <a:xfrm>
            <a:off x="6019800" y="457200"/>
            <a:ext cx="441325" cy="519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647221" name="表格 647220"/>
          <p:cNvGraphicFramePr>
            <a:graphicFrameLocks noGrp="1"/>
          </p:cNvGraphicFramePr>
          <p:nvPr/>
        </p:nvGraphicFramePr>
        <p:xfrm>
          <a:off x="381000" y="990600"/>
          <a:ext cx="8135938" cy="4481513"/>
        </p:xfrm>
        <a:graphic>
          <a:graphicData uri="http://schemas.openxmlformats.org/drawingml/2006/table">
            <a:tbl>
              <a:tblPr/>
              <a:tblGrid>
                <a:gridCol w="1828800"/>
                <a:gridCol w="2133600"/>
                <a:gridCol w="2662238"/>
                <a:gridCol w="1511300"/>
              </a:tblGrid>
              <a:tr h="557213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</a:rPr>
                        <a:t>名   称</a:t>
                      </a:r>
                      <a:endParaRPr lang="zh-CN" altLang="en-US" sz="2400" b="1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>
                          <a:solidFill>
                            <a:srgbClr val="000000"/>
                          </a:solidFill>
                        </a:rPr>
                        <a:t>结构简式</a:t>
                      </a:r>
                      <a:endParaRPr lang="zh-CN" altLang="en-US" sz="2400" b="1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>
                          <a:solidFill>
                            <a:srgbClr val="000000"/>
                          </a:solidFill>
                        </a:rPr>
                        <a:t>相对分子质量</a:t>
                      </a:r>
                      <a:endParaRPr lang="zh-CN" altLang="en-US" sz="2400" b="1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>
                          <a:solidFill>
                            <a:srgbClr val="000000"/>
                          </a:solidFill>
                        </a:rPr>
                        <a:t>沸点</a:t>
                      </a:r>
                      <a:r>
                        <a:rPr lang="en-US" altLang="zh-CN" sz="2400" b="1">
                          <a:solidFill>
                            <a:srgbClr val="000000"/>
                          </a:solidFill>
                        </a:rPr>
                        <a:t>/℃</a:t>
                      </a:r>
                      <a:endParaRPr lang="zh-CN" altLang="en-US" sz="2400" b="1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>
                          <a:solidFill>
                            <a:srgbClr val="0000D0"/>
                          </a:solidFill>
                        </a:rPr>
                        <a:t>甲  烷</a:t>
                      </a:r>
                      <a:endParaRPr lang="zh-CN" altLang="en-US" sz="2400" b="1">
                        <a:solidFill>
                          <a:srgbClr val="0000D0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CH</a:t>
                      </a:r>
                      <a:r>
                        <a:rPr lang="en-US" altLang="zh-CN" sz="2400" b="1" baseline="-25000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4</a:t>
                      </a:r>
                      <a:endParaRPr lang="zh-CN" altLang="en-US" sz="2400" b="1">
                        <a:solidFill>
                          <a:srgbClr val="0000D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16</a:t>
                      </a:r>
                      <a:endParaRPr lang="zh-CN" altLang="en-US" sz="2400" b="1">
                        <a:solidFill>
                          <a:srgbClr val="0000D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-161.5</a:t>
                      </a:r>
                      <a:endParaRPr lang="zh-CN" altLang="en-US" sz="2400" b="1">
                        <a:solidFill>
                          <a:srgbClr val="0000D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</a:rPr>
                        <a:t>甲  醇</a:t>
                      </a:r>
                      <a:endParaRPr lang="zh-CN" altLang="en-US" sz="2400" b="1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CH</a:t>
                      </a:r>
                      <a:r>
                        <a:rPr lang="en-US" altLang="zh-CN" sz="2400" b="1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3</a:t>
                      </a: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OH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32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65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087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D0"/>
                          </a:solidFill>
                        </a:rPr>
                        <a:t> </a:t>
                      </a:r>
                      <a:r>
                        <a:rPr lang="zh-CN" altLang="en-US" sz="2400" b="1">
                          <a:solidFill>
                            <a:srgbClr val="0000D0"/>
                          </a:solidFill>
                        </a:rPr>
                        <a:t>乙  烷</a:t>
                      </a:r>
                      <a:endParaRPr lang="zh-CN" altLang="en-US" sz="2400" b="1">
                        <a:solidFill>
                          <a:srgbClr val="0000D0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C</a:t>
                      </a:r>
                      <a:r>
                        <a:rPr lang="en-US" altLang="zh-CN" sz="2400" b="1" baseline="-25000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2</a:t>
                      </a:r>
                      <a:r>
                        <a:rPr lang="en-US" altLang="zh-CN" sz="2400" b="1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H</a:t>
                      </a:r>
                      <a:r>
                        <a:rPr lang="en-US" altLang="zh-CN" sz="2400" b="1" baseline="-25000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6</a:t>
                      </a:r>
                      <a:endParaRPr lang="zh-CN" altLang="en-US" sz="2400" b="1" baseline="-25000">
                        <a:solidFill>
                          <a:srgbClr val="0000D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 30 </a:t>
                      </a:r>
                      <a:endParaRPr lang="zh-CN" altLang="en-US" sz="2400" b="1">
                        <a:solidFill>
                          <a:srgbClr val="0000D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-89</a:t>
                      </a:r>
                      <a:endParaRPr lang="zh-CN" altLang="en-US" sz="2400" b="1">
                        <a:solidFill>
                          <a:srgbClr val="0000D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025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</a:rPr>
                        <a:t>乙  醇</a:t>
                      </a:r>
                      <a:endParaRPr lang="zh-CN" altLang="en-US" sz="2400" b="1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C</a:t>
                      </a:r>
                      <a:r>
                        <a:rPr lang="en-US" altLang="zh-CN" sz="2400" b="1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2</a:t>
                      </a: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H</a:t>
                      </a:r>
                      <a:r>
                        <a:rPr lang="en-US" altLang="zh-CN" sz="2400" b="1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OH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46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78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025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D0"/>
                          </a:solidFill>
                        </a:rPr>
                        <a:t> </a:t>
                      </a:r>
                      <a:r>
                        <a:rPr lang="zh-CN" altLang="en-US" sz="2400" b="1">
                          <a:solidFill>
                            <a:srgbClr val="0000D0"/>
                          </a:solidFill>
                        </a:rPr>
                        <a:t>丙  烷</a:t>
                      </a:r>
                      <a:endParaRPr lang="zh-CN" altLang="en-US" sz="2400" b="1">
                        <a:solidFill>
                          <a:srgbClr val="0000D0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C</a:t>
                      </a:r>
                      <a:r>
                        <a:rPr lang="en-US" altLang="zh-CN" sz="2400" b="1" baseline="-25000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3</a:t>
                      </a:r>
                      <a:r>
                        <a:rPr lang="en-US" altLang="zh-CN" sz="2400" b="1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H</a:t>
                      </a:r>
                      <a:r>
                        <a:rPr lang="en-US" altLang="zh-CN" sz="2400" b="1" baseline="-25000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8</a:t>
                      </a:r>
                      <a:endParaRPr lang="zh-CN" altLang="en-US" sz="2400" b="1" baseline="-25000">
                        <a:solidFill>
                          <a:srgbClr val="0000D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  44</a:t>
                      </a:r>
                      <a:endParaRPr lang="zh-CN" altLang="en-US" sz="2400" b="1">
                        <a:solidFill>
                          <a:srgbClr val="0000D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-42</a:t>
                      </a:r>
                      <a:endParaRPr lang="zh-CN" altLang="en-US" sz="2400" b="1">
                        <a:solidFill>
                          <a:srgbClr val="0000D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</a:rPr>
                        <a:t>丙  醇</a:t>
                      </a:r>
                      <a:endParaRPr lang="zh-CN" altLang="en-US" sz="2400" b="1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C</a:t>
                      </a:r>
                      <a:r>
                        <a:rPr lang="en-US" altLang="zh-CN" sz="2400" b="1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3</a:t>
                      </a: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H</a:t>
                      </a:r>
                      <a:r>
                        <a:rPr lang="en-US" altLang="zh-CN" sz="2400" b="1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7</a:t>
                      </a: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OH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 60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97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025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>
                          <a:solidFill>
                            <a:srgbClr val="0000D0"/>
                          </a:solidFill>
                        </a:rPr>
                        <a:t>正</a:t>
                      </a:r>
                      <a:r>
                        <a:rPr lang="en-US" altLang="zh-CN" sz="2400" b="1">
                          <a:solidFill>
                            <a:srgbClr val="0000D0"/>
                          </a:solidFill>
                        </a:rPr>
                        <a:t> </a:t>
                      </a:r>
                      <a:r>
                        <a:rPr lang="zh-CN" altLang="en-US" sz="2400" b="1">
                          <a:solidFill>
                            <a:srgbClr val="0000D0"/>
                          </a:solidFill>
                        </a:rPr>
                        <a:t>丁  烷</a:t>
                      </a:r>
                      <a:endParaRPr lang="zh-CN" altLang="en-US" sz="2400" b="1">
                        <a:solidFill>
                          <a:srgbClr val="0000D0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C</a:t>
                      </a:r>
                      <a:r>
                        <a:rPr lang="en-US" altLang="zh-CN" sz="2400" b="1" baseline="-25000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4</a:t>
                      </a:r>
                      <a:r>
                        <a:rPr lang="en-US" altLang="zh-CN" sz="2400" b="1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H</a:t>
                      </a:r>
                      <a:r>
                        <a:rPr lang="en-US" altLang="zh-CN" sz="2400" b="1" baseline="-25000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10</a:t>
                      </a:r>
                      <a:endParaRPr lang="zh-CN" altLang="en-US" sz="2400" b="1" baseline="-25000">
                        <a:solidFill>
                          <a:srgbClr val="0000D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  58</a:t>
                      </a:r>
                      <a:endParaRPr lang="zh-CN" altLang="en-US" sz="2400" b="1">
                        <a:solidFill>
                          <a:srgbClr val="0000D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0000D0"/>
                          </a:solidFill>
                          <a:latin typeface="Times New Roman" panose="02020603050405020304" pitchFamily="18" charset="0"/>
                        </a:rPr>
                        <a:t>-0.5</a:t>
                      </a:r>
                      <a:endParaRPr lang="zh-CN" altLang="en-US" sz="2400" b="1">
                        <a:solidFill>
                          <a:srgbClr val="0000D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694" name="Text Box 326"/>
          <p:cNvSpPr txBox="1"/>
          <p:nvPr/>
        </p:nvSpPr>
        <p:spPr>
          <a:xfrm>
            <a:off x="2438400" y="228600"/>
            <a:ext cx="6324600" cy="460375"/>
          </a:xfrm>
          <a:prstGeom prst="rect">
            <a:avLst/>
          </a:prstGeom>
          <a:noFill/>
          <a:ln w="2857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P</a:t>
            </a:r>
            <a:r>
              <a:rPr lang="en-US" altLang="zh-CN" sz="2400" b="1" baseline="-25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58</a:t>
            </a:r>
            <a:r>
              <a:rPr lang="zh-CN" altLang="en-US" sz="24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表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3-3</a:t>
            </a:r>
            <a:r>
              <a:rPr lang="zh-CN" altLang="en-US" sz="24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对比表格中的数据能得出什么结论？</a:t>
            </a:r>
            <a:endParaRPr lang="zh-CN" altLang="en-US" sz="2400" b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47218" name="Rectangle 2"/>
          <p:cNvSpPr txBox="1">
            <a:spLocks noRot="1"/>
          </p:cNvSpPr>
          <p:nvPr/>
        </p:nvSpPr>
        <p:spPr>
          <a:xfrm>
            <a:off x="228600" y="5562600"/>
            <a:ext cx="685800" cy="1143000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r>
              <a:rPr lang="zh-CN" altLang="en-US" sz="3200" b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结</a:t>
            </a:r>
            <a:endParaRPr lang="zh-CN" altLang="en-US" sz="3200" b="1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论</a:t>
            </a:r>
            <a:endParaRPr lang="zh-CN" altLang="en-US" sz="3200" b="1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 Box 4"/>
          <p:cNvSpPr txBox="1"/>
          <p:nvPr/>
        </p:nvSpPr>
        <p:spPr>
          <a:xfrm>
            <a:off x="990600" y="5638800"/>
            <a:ext cx="8153400" cy="762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marL="342900" indent="-342900">
              <a:spcBef>
                <a:spcPct val="50000"/>
              </a:spcBef>
              <a:buSzPct val="70000"/>
            </a:pP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相对分子质量相近的醇和</a:t>
            </a:r>
            <a:r>
              <a:rPr lang="zh-CN" altLang="en-US" sz="2400" b="1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烷烃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400" b="1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醇的沸点远高于烷烃</a:t>
            </a:r>
            <a:endParaRPr lang="zh-CN" altLang="en-US" sz="2400" b="1">
              <a:solidFill>
                <a:srgbClr val="FF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>
              <a:spcBef>
                <a:spcPct val="50000"/>
              </a:spcBef>
              <a:buSzPct val="70000"/>
            </a:pP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饱和一元醇随分子中碳原子个数的增加，醇的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沸点逐渐升高</a:t>
            </a:r>
            <a:r>
              <a:rPr lang="zh-CN" altLang="en-US" sz="24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35" name="缺角矩形 647219"/>
          <p:cNvSpPr/>
          <p:nvPr/>
        </p:nvSpPr>
        <p:spPr>
          <a:xfrm>
            <a:off x="76200" y="152400"/>
            <a:ext cx="2286000" cy="609600"/>
          </a:xfrm>
          <a:prstGeom prst="plaque">
            <a:avLst>
              <a:gd name="adj" fmla="val 16667"/>
            </a:avLst>
          </a:prstGeom>
          <a:solidFill>
            <a:srgbClr val="FF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思考与交流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8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47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7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7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694" grpId="0"/>
      <p:bldP spid="647218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604163" name="Group 66"/>
          <p:cNvGrpSpPr/>
          <p:nvPr/>
        </p:nvGrpSpPr>
        <p:grpSpPr>
          <a:xfrm>
            <a:off x="670560" y="3984689"/>
            <a:ext cx="7184379" cy="2316919"/>
            <a:chOff x="476" y="1005"/>
            <a:chExt cx="4037" cy="2158"/>
          </a:xfrm>
        </p:grpSpPr>
        <p:sp>
          <p:nvSpPr>
            <p:cNvPr id="33794" name="Text Box 9"/>
            <p:cNvSpPr txBox="1"/>
            <p:nvPr/>
          </p:nvSpPr>
          <p:spPr>
            <a:xfrm>
              <a:off x="699" y="1005"/>
              <a:ext cx="590" cy="429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  R</a:t>
              </a:r>
              <a:endParaRPr lang="en-US" altLang="zh-CN" sz="24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795" name="Text Box 10"/>
            <p:cNvSpPr txBox="1"/>
            <p:nvPr/>
          </p:nvSpPr>
          <p:spPr>
            <a:xfrm>
              <a:off x="2005" y="1005"/>
              <a:ext cx="467" cy="429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  R</a:t>
              </a:r>
              <a:endParaRPr lang="en-US" altLang="zh-CN" sz="24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796" name="Text Box 11"/>
            <p:cNvSpPr txBox="1"/>
            <p:nvPr/>
          </p:nvSpPr>
          <p:spPr>
            <a:xfrm>
              <a:off x="3379" y="1005"/>
              <a:ext cx="561" cy="429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  R</a:t>
              </a:r>
              <a:endParaRPr lang="en-US" altLang="zh-CN" sz="24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797" name="Text Box 12"/>
            <p:cNvSpPr txBox="1"/>
            <p:nvPr/>
          </p:nvSpPr>
          <p:spPr>
            <a:xfrm>
              <a:off x="1260" y="2683"/>
              <a:ext cx="998" cy="426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  R</a:t>
              </a:r>
              <a:endParaRPr lang="en-US" altLang="zh-CN" sz="24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798" name="Text Box 13"/>
            <p:cNvSpPr txBox="1"/>
            <p:nvPr/>
          </p:nvSpPr>
          <p:spPr>
            <a:xfrm>
              <a:off x="2744" y="2684"/>
              <a:ext cx="452" cy="429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  R</a:t>
              </a:r>
              <a:endParaRPr lang="en-US" altLang="zh-CN" sz="24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799" name="Text Box 14"/>
            <p:cNvSpPr txBox="1"/>
            <p:nvPr/>
          </p:nvSpPr>
          <p:spPr>
            <a:xfrm>
              <a:off x="4052" y="2734"/>
              <a:ext cx="377" cy="429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  R</a:t>
              </a:r>
              <a:endParaRPr lang="en-US" altLang="zh-CN" sz="24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00" name="Text Box 15"/>
            <p:cNvSpPr txBox="1"/>
            <p:nvPr/>
          </p:nvSpPr>
          <p:spPr>
            <a:xfrm>
              <a:off x="749" y="1570"/>
              <a:ext cx="317" cy="426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endParaRPr lang="en-US" altLang="zh-CN" sz="24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01" name="Text Box 16"/>
            <p:cNvSpPr txBox="1"/>
            <p:nvPr/>
          </p:nvSpPr>
          <p:spPr>
            <a:xfrm>
              <a:off x="3425" y="1570"/>
              <a:ext cx="317" cy="426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endParaRPr lang="en-US" altLang="zh-CN" sz="24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02" name="Text Box 17"/>
            <p:cNvSpPr txBox="1"/>
            <p:nvPr/>
          </p:nvSpPr>
          <p:spPr>
            <a:xfrm>
              <a:off x="1384" y="2189"/>
              <a:ext cx="316" cy="426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endParaRPr lang="en-US" altLang="zh-CN" sz="24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03" name="Text Box 18"/>
            <p:cNvSpPr txBox="1"/>
            <p:nvPr/>
          </p:nvSpPr>
          <p:spPr>
            <a:xfrm>
              <a:off x="2790" y="2189"/>
              <a:ext cx="316" cy="426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endParaRPr lang="en-US" altLang="zh-CN" sz="24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04" name="Text Box 19"/>
            <p:cNvSpPr txBox="1"/>
            <p:nvPr/>
          </p:nvSpPr>
          <p:spPr>
            <a:xfrm>
              <a:off x="2064" y="1570"/>
              <a:ext cx="317" cy="426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endParaRPr lang="en-US" altLang="zh-CN" sz="24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05" name="Text Box 20"/>
            <p:cNvSpPr txBox="1"/>
            <p:nvPr/>
          </p:nvSpPr>
          <p:spPr>
            <a:xfrm>
              <a:off x="4135" y="2205"/>
              <a:ext cx="317" cy="426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endParaRPr lang="en-US" altLang="zh-CN" sz="24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06" name="Text Box 21"/>
            <p:cNvSpPr txBox="1"/>
            <p:nvPr/>
          </p:nvSpPr>
          <p:spPr>
            <a:xfrm>
              <a:off x="1066" y="1841"/>
              <a:ext cx="318" cy="426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H</a:t>
              </a:r>
              <a:endParaRPr lang="en-US" altLang="zh-CN" sz="24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07" name="Text Box 22"/>
            <p:cNvSpPr txBox="1"/>
            <p:nvPr/>
          </p:nvSpPr>
          <p:spPr>
            <a:xfrm>
              <a:off x="476" y="1841"/>
              <a:ext cx="317" cy="426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H</a:t>
              </a:r>
              <a:endParaRPr lang="en-US" altLang="zh-CN" sz="24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08" name="Text Box 23"/>
            <p:cNvSpPr txBox="1"/>
            <p:nvPr/>
          </p:nvSpPr>
          <p:spPr>
            <a:xfrm>
              <a:off x="1701" y="1841"/>
              <a:ext cx="317" cy="426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H</a:t>
              </a:r>
              <a:endParaRPr lang="en-US" altLang="zh-CN" sz="24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09" name="Text Box 24"/>
            <p:cNvSpPr txBox="1"/>
            <p:nvPr/>
          </p:nvSpPr>
          <p:spPr>
            <a:xfrm>
              <a:off x="2472" y="1841"/>
              <a:ext cx="318" cy="426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H</a:t>
              </a:r>
              <a:endParaRPr lang="en-US" altLang="zh-CN" sz="24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10" name="Text Box 25"/>
            <p:cNvSpPr txBox="1"/>
            <p:nvPr/>
          </p:nvSpPr>
          <p:spPr>
            <a:xfrm>
              <a:off x="3107" y="1841"/>
              <a:ext cx="317" cy="426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H</a:t>
              </a:r>
              <a:endParaRPr lang="en-US" altLang="zh-CN" sz="24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11" name="Text Box 26"/>
            <p:cNvSpPr txBox="1"/>
            <p:nvPr/>
          </p:nvSpPr>
          <p:spPr>
            <a:xfrm>
              <a:off x="3787" y="1841"/>
              <a:ext cx="316" cy="426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宋体" panose="02010600030101010101" pitchFamily="2" charset="-122"/>
                </a:rPr>
                <a:t>H</a:t>
              </a:r>
              <a:endParaRPr lang="en-US" altLang="zh-CN" sz="2400" baseline="-25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12" name="Line 27"/>
            <p:cNvSpPr/>
            <p:nvPr/>
          </p:nvSpPr>
          <p:spPr>
            <a:xfrm flipH="1">
              <a:off x="884" y="1434"/>
              <a:ext cx="0" cy="18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13" name="Line 28"/>
            <p:cNvSpPr/>
            <p:nvPr/>
          </p:nvSpPr>
          <p:spPr>
            <a:xfrm>
              <a:off x="975" y="1752"/>
              <a:ext cx="136" cy="137"/>
            </a:xfrm>
            <a:prstGeom prst="line">
              <a:avLst/>
            </a:prstGeom>
            <a:ln w="5080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14" name="Line 29"/>
            <p:cNvSpPr/>
            <p:nvPr/>
          </p:nvSpPr>
          <p:spPr>
            <a:xfrm>
              <a:off x="2381" y="1752"/>
              <a:ext cx="136" cy="137"/>
            </a:xfrm>
            <a:prstGeom prst="line">
              <a:avLst/>
            </a:prstGeom>
            <a:ln w="5080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15" name="Line 30"/>
            <p:cNvSpPr/>
            <p:nvPr/>
          </p:nvSpPr>
          <p:spPr>
            <a:xfrm>
              <a:off x="3697" y="1752"/>
              <a:ext cx="136" cy="137"/>
            </a:xfrm>
            <a:prstGeom prst="line">
              <a:avLst/>
            </a:prstGeom>
            <a:ln w="5080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16" name="Line 31"/>
            <p:cNvSpPr/>
            <p:nvPr/>
          </p:nvSpPr>
          <p:spPr>
            <a:xfrm flipV="1">
              <a:off x="1610" y="2115"/>
              <a:ext cx="136" cy="136"/>
            </a:xfrm>
            <a:prstGeom prst="line">
              <a:avLst/>
            </a:prstGeom>
            <a:ln w="5080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17" name="Line 32"/>
            <p:cNvSpPr/>
            <p:nvPr/>
          </p:nvSpPr>
          <p:spPr>
            <a:xfrm flipV="1">
              <a:off x="3009" y="2131"/>
              <a:ext cx="136" cy="136"/>
            </a:xfrm>
            <a:prstGeom prst="line">
              <a:avLst/>
            </a:prstGeom>
            <a:ln w="5080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18" name="Line 33"/>
            <p:cNvSpPr/>
            <p:nvPr/>
          </p:nvSpPr>
          <p:spPr>
            <a:xfrm flipV="1">
              <a:off x="4377" y="2115"/>
              <a:ext cx="136" cy="136"/>
            </a:xfrm>
            <a:prstGeom prst="line">
              <a:avLst/>
            </a:prstGeom>
            <a:ln w="5080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19" name="Line 55"/>
            <p:cNvSpPr/>
            <p:nvPr/>
          </p:nvSpPr>
          <p:spPr>
            <a:xfrm flipV="1">
              <a:off x="657" y="1841"/>
              <a:ext cx="136" cy="13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20" name="Line 56"/>
            <p:cNvSpPr/>
            <p:nvPr/>
          </p:nvSpPr>
          <p:spPr>
            <a:xfrm flipV="1">
              <a:off x="1973" y="1752"/>
              <a:ext cx="136" cy="13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21" name="Line 57"/>
            <p:cNvSpPr/>
            <p:nvPr/>
          </p:nvSpPr>
          <p:spPr>
            <a:xfrm flipV="1">
              <a:off x="3289" y="1841"/>
              <a:ext cx="136" cy="13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22" name="Line 58"/>
            <p:cNvSpPr/>
            <p:nvPr/>
          </p:nvSpPr>
          <p:spPr>
            <a:xfrm flipH="1">
              <a:off x="1474" y="2552"/>
              <a:ext cx="0" cy="18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23" name="Line 59"/>
            <p:cNvSpPr/>
            <p:nvPr/>
          </p:nvSpPr>
          <p:spPr>
            <a:xfrm flipH="1">
              <a:off x="2925" y="2552"/>
              <a:ext cx="0" cy="18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24" name="Line 60"/>
            <p:cNvSpPr/>
            <p:nvPr/>
          </p:nvSpPr>
          <p:spPr>
            <a:xfrm flipH="1">
              <a:off x="4241" y="2552"/>
              <a:ext cx="0" cy="18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25" name="Line 61"/>
            <p:cNvSpPr/>
            <p:nvPr/>
          </p:nvSpPr>
          <p:spPr>
            <a:xfrm>
              <a:off x="1292" y="2069"/>
              <a:ext cx="182" cy="18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26" name="Line 62"/>
            <p:cNvSpPr/>
            <p:nvPr/>
          </p:nvSpPr>
          <p:spPr>
            <a:xfrm>
              <a:off x="2699" y="2069"/>
              <a:ext cx="182" cy="18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27" name="Line 63"/>
            <p:cNvSpPr/>
            <p:nvPr/>
          </p:nvSpPr>
          <p:spPr>
            <a:xfrm>
              <a:off x="4059" y="2069"/>
              <a:ext cx="182" cy="18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28" name="Line 64"/>
            <p:cNvSpPr/>
            <p:nvPr/>
          </p:nvSpPr>
          <p:spPr>
            <a:xfrm flipH="1">
              <a:off x="2200" y="1434"/>
              <a:ext cx="0" cy="18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3829" name="Line 65"/>
            <p:cNvSpPr/>
            <p:nvPr/>
          </p:nvSpPr>
          <p:spPr>
            <a:xfrm flipH="1">
              <a:off x="3560" y="1434"/>
              <a:ext cx="0" cy="18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604200" name="Text Box 67"/>
          <p:cNvSpPr txBox="1"/>
          <p:nvPr/>
        </p:nvSpPr>
        <p:spPr>
          <a:xfrm>
            <a:off x="609600" y="3352800"/>
            <a:ext cx="6537960" cy="460375"/>
          </a:xfrm>
          <a:prstGeom prst="rect">
            <a:avLst/>
          </a:prstGeom>
          <a:solidFill>
            <a:srgbClr val="FFFFCC"/>
          </a:solidFill>
          <a:ln w="2857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Arial" panose="020b0604020202020204" pitchFamily="34" charset="0"/>
                <a:ea typeface="黑体" panose="02010609060101010101" pitchFamily="49" charset="-122"/>
              </a:rPr>
              <a:t>（</a:t>
            </a:r>
            <a:r>
              <a:rPr lang="en-US" altLang="zh-CN" sz="2400" b="1">
                <a:latin typeface="Arial" panose="020b0604020202020204" pitchFamily="34" charset="0"/>
                <a:ea typeface="黑体" panose="02010609060101010101" pitchFamily="49" charset="-122"/>
              </a:rPr>
              <a:t>P</a:t>
            </a:r>
            <a:r>
              <a:rPr lang="en-US" altLang="zh-CN" sz="2400" b="1" baseline="-25000">
                <a:latin typeface="Arial" panose="020b0604020202020204" pitchFamily="34" charset="0"/>
                <a:ea typeface="黑体" panose="02010609060101010101" pitchFamily="49" charset="-122"/>
              </a:rPr>
              <a:t>59</a:t>
            </a:r>
            <a:r>
              <a:rPr lang="zh-CN" altLang="en-US" sz="2400" b="1">
                <a:latin typeface="Arial" panose="020b0604020202020204" pitchFamily="34" charset="0"/>
                <a:ea typeface="黑体" panose="02010609060101010101" pitchFamily="49" charset="-122"/>
              </a:rPr>
              <a:t>页图</a:t>
            </a:r>
            <a:r>
              <a:rPr lang="en-US" altLang="zh-CN" sz="2400" b="1">
                <a:latin typeface="Arial" panose="020b0604020202020204" pitchFamily="34" charset="0"/>
                <a:ea typeface="黑体" panose="02010609060101010101" pitchFamily="49" charset="-122"/>
              </a:rPr>
              <a:t>3-6</a:t>
            </a:r>
            <a:r>
              <a:rPr lang="zh-CN" altLang="en-US" sz="2400" b="1">
                <a:latin typeface="Arial" panose="020b0604020202020204" pitchFamily="34" charset="0"/>
                <a:ea typeface="黑体" panose="02010609060101010101" pitchFamily="49" charset="-122"/>
              </a:rPr>
              <a:t>）醇分子间形成</a:t>
            </a:r>
            <a:r>
              <a:rPr lang="zh-CN" altLang="en-US" sz="2400" b="1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氢键</a:t>
            </a:r>
            <a:r>
              <a:rPr lang="zh-CN" altLang="en-US" sz="2400" b="1">
                <a:latin typeface="Arial" panose="020b0604020202020204" pitchFamily="34" charset="0"/>
                <a:ea typeface="黑体" panose="02010609060101010101" pitchFamily="49" charset="-122"/>
              </a:rPr>
              <a:t>示意图：</a:t>
            </a:r>
            <a:endParaRPr lang="zh-CN" altLang="en-US" sz="2400" b="1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3831" name="Text Box 72"/>
          <p:cNvSpPr txBox="1"/>
          <p:nvPr/>
        </p:nvSpPr>
        <p:spPr>
          <a:xfrm>
            <a:off x="533400" y="304800"/>
            <a:ext cx="1524000" cy="7254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原因？</a:t>
            </a:r>
            <a:endParaRPr lang="zh-CN" altLang="en-US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Text Box 72"/>
          <p:cNvSpPr txBox="1"/>
          <p:nvPr/>
        </p:nvSpPr>
        <p:spPr>
          <a:xfrm>
            <a:off x="228600" y="1600200"/>
            <a:ext cx="8458200" cy="10414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醇分子中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羟基的氧原子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与另一醇分子</a:t>
            </a:r>
            <a:r>
              <a:rPr lang="zh-CN" altLang="en-US" sz="2400" b="1">
                <a:solidFill>
                  <a:srgbClr val="3737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羟基的氢原子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间存在着相互吸引作用，这种吸引作用叫氢键。</a:t>
            </a:r>
            <a:endParaRPr lang="zh-CN" alt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3833" name="文本框 604205"/>
          <p:cNvSpPr txBox="1"/>
          <p:nvPr/>
        </p:nvSpPr>
        <p:spPr>
          <a:xfrm>
            <a:off x="2078990" y="492125"/>
            <a:ext cx="3276600" cy="46672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lstStyle/>
          <a:p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分子间形成了氢键</a:t>
            </a:r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04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4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0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4817" name="对象 652289"/>
          <p:cNvGraphicFramePr>
            <a:graphicFrameLocks noChangeAspect="1"/>
          </p:cNvGraphicFramePr>
          <p:nvPr/>
        </p:nvGraphicFramePr>
        <p:xfrm>
          <a:off x="250825" y="1485900"/>
          <a:ext cx="8248650" cy="1984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8253730" imgH="201295" progId="Word.Document.8">
                  <p:embed/>
                </p:oleObj>
              </mc:Choice>
              <mc:Fallback>
                <p:oleObj r:id="rId2" imgW="8253730" imgH="20129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0825" y="1485900"/>
                        <a:ext cx="8248650" cy="198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18" name="矩形 652291"/>
          <p:cNvSpPr/>
          <p:nvPr/>
        </p:nvSpPr>
        <p:spPr>
          <a:xfrm>
            <a:off x="250825" y="304800"/>
            <a:ext cx="26860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2800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醇的物理性质</a:t>
            </a:r>
            <a:endParaRPr lang="zh-CN" altLang="en-US" sz="2800" b="1">
              <a:solidFill>
                <a:srgbClr val="FF00FF"/>
              </a:solidFill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graphicFrame>
        <p:nvGraphicFramePr>
          <p:cNvPr id="34819" name="对象 652292"/>
          <p:cNvGraphicFramePr>
            <a:graphicFrameLocks noChangeAspect="1"/>
          </p:cNvGraphicFramePr>
          <p:nvPr/>
        </p:nvGraphicFramePr>
        <p:xfrm>
          <a:off x="84138" y="1133475"/>
          <a:ext cx="9083675" cy="48164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4" imgW="9081770" imgH="5620385" progId="Word.Document.8">
                  <p:embed/>
                </p:oleObj>
              </mc:Choice>
              <mc:Fallback>
                <p:oleObj r:id="rId4" imgW="9081770" imgH="562038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rcRect b="14148"/>
                      <a:stretch>
                        <a:fillRect/>
                      </a:stretch>
                    </p:blipFill>
                    <p:spPr>
                      <a:xfrm>
                        <a:off x="84138" y="1133475"/>
                        <a:ext cx="9083675" cy="4816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0" name="矩形 652293"/>
          <p:cNvSpPr/>
          <p:nvPr/>
        </p:nvSpPr>
        <p:spPr>
          <a:xfrm>
            <a:off x="3635375" y="2205038"/>
            <a:ext cx="1241425" cy="4572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氢键</a:t>
            </a: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4821" name="矩形 652294"/>
          <p:cNvSpPr/>
          <p:nvPr/>
        </p:nvSpPr>
        <p:spPr>
          <a:xfrm>
            <a:off x="7239000" y="2743200"/>
            <a:ext cx="1657350" cy="4572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逐渐升高</a:t>
            </a: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4822" name="矩形 652295"/>
          <p:cNvSpPr/>
          <p:nvPr/>
        </p:nvSpPr>
        <p:spPr>
          <a:xfrm>
            <a:off x="6858000" y="3352800"/>
            <a:ext cx="1371600" cy="4572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越高</a:t>
            </a: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4823" name="矩形 652296"/>
          <p:cNvSpPr/>
          <p:nvPr/>
        </p:nvSpPr>
        <p:spPr>
          <a:xfrm>
            <a:off x="4038600" y="5105400"/>
            <a:ext cx="1223963" cy="4572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氢键</a:t>
            </a: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5841" name="Picture 2"/>
          <p:cNvPicPr>
            <a:picLocks noChangeAspect="1"/>
          </p:cNvPicPr>
          <p:nvPr/>
        </p:nvPicPr>
        <p:blipFill>
          <a:blip r:embed="rId2"/>
          <a:srcRect l="-2400" t="6701" r="398" b="74957"/>
          <a:stretch>
            <a:fillRect/>
          </a:stretch>
        </p:blipFill>
        <p:spPr>
          <a:xfrm>
            <a:off x="17780" y="896620"/>
            <a:ext cx="9108440" cy="10045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42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044575"/>
            <a:ext cx="1023938" cy="3635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43" name="Picture 2"/>
          <p:cNvPicPr>
            <a:picLocks noChangeAspect="1"/>
          </p:cNvPicPr>
          <p:nvPr/>
        </p:nvPicPr>
        <p:blipFill>
          <a:blip r:embed="rId2"/>
          <a:srcRect l="-1540" t="23653" b="41272"/>
          <a:stretch>
            <a:fillRect/>
          </a:stretch>
        </p:blipFill>
        <p:spPr>
          <a:xfrm>
            <a:off x="76200" y="2263775"/>
            <a:ext cx="8991600" cy="1905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4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2600" y="2111375"/>
            <a:ext cx="1147763" cy="1114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45" name="Picture 2"/>
          <p:cNvPicPr>
            <a:picLocks noChangeAspect="1"/>
          </p:cNvPicPr>
          <p:nvPr/>
        </p:nvPicPr>
        <p:blipFill>
          <a:blip r:embed="rId2"/>
          <a:srcRect l="1866" t="65392"/>
          <a:stretch>
            <a:fillRect/>
          </a:stretch>
        </p:blipFill>
        <p:spPr>
          <a:xfrm>
            <a:off x="457200" y="4244975"/>
            <a:ext cx="8763000" cy="1895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4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0" y="3254375"/>
            <a:ext cx="1246188" cy="1962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4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34000" y="4397375"/>
            <a:ext cx="596900" cy="407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8" name="文本框 651272"/>
          <p:cNvSpPr txBox="1"/>
          <p:nvPr/>
        </p:nvSpPr>
        <p:spPr>
          <a:xfrm>
            <a:off x="227965" y="225425"/>
            <a:ext cx="1929130" cy="4603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2400" b="1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sz="2400" b="1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常见的醇</a:t>
            </a:r>
            <a:endParaRPr lang="zh-CN" altLang="en-US" sz="2400" b="1">
              <a:solidFill>
                <a:srgbClr val="FF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5" name="Text Box 2"/>
          <p:cNvSpPr txBox="1"/>
          <p:nvPr/>
        </p:nvSpPr>
        <p:spPr>
          <a:xfrm>
            <a:off x="304800" y="152400"/>
            <a:ext cx="45720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5.</a:t>
            </a:r>
            <a:r>
              <a:rPr lang="zh-CN" altLang="en-US" sz="2400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饱和一元醇的命名</a:t>
            </a:r>
            <a:endParaRPr lang="zh-CN" altLang="en-US" sz="2400" b="1">
              <a:solidFill>
                <a:srgbClr val="FF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0227" name="Text Box 3"/>
          <p:cNvSpPr txBox="1"/>
          <p:nvPr/>
        </p:nvSpPr>
        <p:spPr>
          <a:xfrm>
            <a:off x="0" y="1524000"/>
            <a:ext cx="2590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3737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400" b="1">
                <a:solidFill>
                  <a:srgbClr val="3737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b="1">
                <a:solidFill>
                  <a:srgbClr val="3737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）编号</a:t>
            </a:r>
            <a:r>
              <a:rPr lang="en-US" altLang="zh-CN" sz="2400" b="1">
                <a:solidFill>
                  <a:srgbClr val="3737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endParaRPr lang="en-US" altLang="zh-CN" sz="2400" b="1">
              <a:solidFill>
                <a:srgbClr val="3737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0228" name="Text Box 4"/>
          <p:cNvSpPr txBox="1"/>
          <p:nvPr/>
        </p:nvSpPr>
        <p:spPr>
          <a:xfrm>
            <a:off x="0" y="914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3737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400" b="1">
                <a:solidFill>
                  <a:srgbClr val="3737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>
                <a:solidFill>
                  <a:srgbClr val="3737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）选主链</a:t>
            </a:r>
            <a:r>
              <a:rPr lang="en-US" altLang="zh-CN" sz="2400" b="1">
                <a:solidFill>
                  <a:srgbClr val="3737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endParaRPr lang="en-US" altLang="zh-CN" sz="2400" b="1">
              <a:solidFill>
                <a:srgbClr val="3737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0229" name="Text Box 5"/>
          <p:cNvSpPr txBox="1"/>
          <p:nvPr/>
        </p:nvSpPr>
        <p:spPr>
          <a:xfrm>
            <a:off x="0" y="2209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3737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400" b="1">
                <a:solidFill>
                  <a:srgbClr val="3737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400" b="1">
                <a:solidFill>
                  <a:srgbClr val="3737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）写名称</a:t>
            </a:r>
            <a:endParaRPr lang="zh-CN" altLang="en-US" sz="2400" b="1">
              <a:solidFill>
                <a:srgbClr val="3737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0230" name="Text Box 6"/>
          <p:cNvSpPr txBox="1"/>
          <p:nvPr/>
        </p:nvSpPr>
        <p:spPr>
          <a:xfrm>
            <a:off x="2286000" y="990600"/>
            <a:ext cx="668337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选含有与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OH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相连的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的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最长碳链为主链称</a:t>
            </a:r>
            <a:r>
              <a:rPr lang="zh-CN" altLang="en-US" sz="2400" b="1">
                <a:solidFill>
                  <a:srgbClr val="F605F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某醇</a:t>
            </a:r>
            <a:endParaRPr lang="zh-CN" altLang="en-US" sz="2400" b="1">
              <a:solidFill>
                <a:srgbClr val="F605F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0231" name="Text Box 7"/>
          <p:cNvSpPr txBox="1"/>
          <p:nvPr/>
        </p:nvSpPr>
        <p:spPr>
          <a:xfrm>
            <a:off x="2286000" y="1600200"/>
            <a:ext cx="58674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从离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OH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最近的一端起编号</a:t>
            </a:r>
            <a:endParaRPr lang="zh-CN" alt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0232" name="Rectangle 8"/>
          <p:cNvSpPr/>
          <p:nvPr/>
        </p:nvSpPr>
        <p:spPr>
          <a:xfrm>
            <a:off x="2209800" y="2209800"/>
            <a:ext cx="678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取代基位置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—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取代基名称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—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羟基位置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—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母体名称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1264" name="Text Box 16"/>
          <p:cNvSpPr txBox="1"/>
          <p:nvPr/>
        </p:nvSpPr>
        <p:spPr>
          <a:xfrm>
            <a:off x="381000" y="2971800"/>
            <a:ext cx="57150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练习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zh-CN" altLang="en-US" sz="24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写出下列醇的名称</a:t>
            </a:r>
            <a:endParaRPr lang="zh-CN" altLang="en-US" sz="2400" b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648222" name="组合 648221"/>
          <p:cNvGrpSpPr/>
          <p:nvPr/>
        </p:nvGrpSpPr>
        <p:grpSpPr>
          <a:xfrm>
            <a:off x="457200" y="3505200"/>
            <a:ext cx="7620000" cy="3124200"/>
            <a:chOff x="288" y="2208"/>
            <a:chExt cx="4800" cy="1968"/>
          </a:xfrm>
        </p:grpSpPr>
        <p:grpSp>
          <p:nvGrpSpPr>
            <p:cNvPr id="21514" name="Group 18"/>
            <p:cNvGrpSpPr/>
            <p:nvPr/>
          </p:nvGrpSpPr>
          <p:grpSpPr>
            <a:xfrm>
              <a:off x="528" y="2256"/>
              <a:ext cx="2064" cy="624"/>
              <a:chOff x="3312" y="2208"/>
              <a:chExt cx="2064" cy="624"/>
            </a:xfrm>
          </p:grpSpPr>
          <p:sp>
            <p:nvSpPr>
              <p:cNvPr id="21515" name="Text Box 19"/>
              <p:cNvSpPr txBox="1"/>
              <p:nvPr/>
            </p:nvSpPr>
            <p:spPr>
              <a:xfrm>
                <a:off x="3312" y="2544"/>
                <a:ext cx="2064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 CH</a:t>
                </a:r>
                <a:r>
                  <a:rPr lang="en-US" altLang="zh-CN" sz="2400" baseline="-250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—CH—CH</a:t>
                </a:r>
                <a:r>
                  <a:rPr lang="en-US" altLang="zh-CN" sz="2400" baseline="-250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—OH</a:t>
                </a:r>
                <a:endParaRPr lang="en-US" altLang="zh-CN" sz="2400" baseline="-250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516" name="Rectangle 20"/>
              <p:cNvSpPr/>
              <p:nvPr/>
            </p:nvSpPr>
            <p:spPr>
              <a:xfrm>
                <a:off x="3825" y="2208"/>
                <a:ext cx="495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 CH</a:t>
                </a:r>
                <a:r>
                  <a:rPr lang="en-US" altLang="zh-CN" sz="2400" baseline="-250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en-US" altLang="zh-CN" sz="2400" baseline="-250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517" name="Line 21"/>
              <p:cNvSpPr/>
              <p:nvPr/>
            </p:nvSpPr>
            <p:spPr>
              <a:xfrm flipH="1">
                <a:off x="3984" y="2448"/>
                <a:ext cx="0" cy="192"/>
              </a:xfrm>
              <a:prstGeom prst="line">
                <a:avLst/>
              </a:prstGeom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</p:grpSp>
        <p:sp>
          <p:nvSpPr>
            <p:cNvPr id="21518" name="Text Box 22"/>
            <p:cNvSpPr txBox="1"/>
            <p:nvPr/>
          </p:nvSpPr>
          <p:spPr>
            <a:xfrm>
              <a:off x="288" y="2400"/>
              <a:ext cx="38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①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21519" name="Group 2"/>
            <p:cNvGrpSpPr/>
            <p:nvPr/>
          </p:nvGrpSpPr>
          <p:grpSpPr>
            <a:xfrm>
              <a:off x="3120" y="2208"/>
              <a:ext cx="1968" cy="576"/>
              <a:chOff x="3312" y="2928"/>
              <a:chExt cx="1968" cy="576"/>
            </a:xfrm>
          </p:grpSpPr>
          <p:sp>
            <p:nvSpPr>
              <p:cNvPr id="21520" name="Text Box 3"/>
              <p:cNvSpPr txBox="1"/>
              <p:nvPr/>
            </p:nvSpPr>
            <p:spPr>
              <a:xfrm>
                <a:off x="3312" y="3216"/>
                <a:ext cx="1968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CH</a:t>
                </a:r>
                <a:r>
                  <a:rPr lang="en-US" altLang="zh-CN" sz="2400" baseline="-250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—CH</a:t>
                </a:r>
                <a:r>
                  <a:rPr lang="en-US" altLang="zh-CN" sz="2400" baseline="-250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—CH—CH</a:t>
                </a:r>
                <a:r>
                  <a:rPr lang="en-US" altLang="zh-CN" sz="2400" baseline="-250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en-US" altLang="zh-CN" sz="2400" baseline="-250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521" name="Text Box 4"/>
              <p:cNvSpPr txBox="1"/>
              <p:nvPr/>
            </p:nvSpPr>
            <p:spPr>
              <a:xfrm>
                <a:off x="4365" y="2928"/>
                <a:ext cx="457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OH</a:t>
                </a:r>
                <a:endParaRPr lang="en-US" altLang="zh-CN" sz="24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522" name="Line 5"/>
              <p:cNvSpPr/>
              <p:nvPr/>
            </p:nvSpPr>
            <p:spPr>
              <a:xfrm flipH="1">
                <a:off x="4502" y="3120"/>
                <a:ext cx="0" cy="192"/>
              </a:xfrm>
              <a:prstGeom prst="line">
                <a:avLst/>
              </a:prstGeom>
              <a:ln w="952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</p:grpSp>
        <p:sp>
          <p:nvSpPr>
            <p:cNvPr id="21523" name="Text Box 14"/>
            <p:cNvSpPr txBox="1"/>
            <p:nvPr/>
          </p:nvSpPr>
          <p:spPr>
            <a:xfrm>
              <a:off x="2688" y="2448"/>
              <a:ext cx="43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②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21524" name="Group 6"/>
            <p:cNvGrpSpPr/>
            <p:nvPr/>
          </p:nvGrpSpPr>
          <p:grpSpPr>
            <a:xfrm>
              <a:off x="768" y="3216"/>
              <a:ext cx="2064" cy="960"/>
              <a:chOff x="768" y="2496"/>
              <a:chExt cx="2064" cy="960"/>
            </a:xfrm>
          </p:grpSpPr>
          <p:sp>
            <p:nvSpPr>
              <p:cNvPr id="21525" name="Text Box 7"/>
              <p:cNvSpPr txBox="1"/>
              <p:nvPr/>
            </p:nvSpPr>
            <p:spPr>
              <a:xfrm>
                <a:off x="768" y="2832"/>
                <a:ext cx="1968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 CH</a:t>
                </a:r>
                <a:r>
                  <a:rPr lang="en-US" altLang="zh-CN" sz="2400" baseline="-250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—CH—C—OH</a:t>
                </a:r>
                <a:endParaRPr lang="en-US" altLang="zh-CN" sz="24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526" name="Rectangle 8"/>
              <p:cNvSpPr/>
              <p:nvPr/>
            </p:nvSpPr>
            <p:spPr>
              <a:xfrm>
                <a:off x="1329" y="2496"/>
                <a:ext cx="447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CH</a:t>
                </a:r>
                <a:r>
                  <a:rPr lang="en-US" altLang="zh-CN" sz="2400" baseline="-250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en-US" altLang="zh-CN" sz="2400" baseline="-250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527" name="Text Box 9"/>
              <p:cNvSpPr txBox="1"/>
              <p:nvPr/>
            </p:nvSpPr>
            <p:spPr>
              <a:xfrm>
                <a:off x="1776" y="3168"/>
                <a:ext cx="105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CH</a:t>
                </a:r>
                <a:r>
                  <a:rPr lang="en-US" altLang="zh-CN" sz="2400" baseline="-250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—CH</a:t>
                </a:r>
                <a:r>
                  <a:rPr lang="en-US" altLang="zh-CN" sz="2400" baseline="-250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en-US" altLang="zh-CN" sz="2400" baseline="-250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528" name="Line 10"/>
              <p:cNvSpPr/>
              <p:nvPr/>
            </p:nvSpPr>
            <p:spPr>
              <a:xfrm flipH="1">
                <a:off x="1440" y="2736"/>
                <a:ext cx="0" cy="192"/>
              </a:xfrm>
              <a:prstGeom prst="line">
                <a:avLst/>
              </a:prstGeom>
              <a:ln w="952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1529" name="Line 11"/>
              <p:cNvSpPr/>
              <p:nvPr/>
            </p:nvSpPr>
            <p:spPr>
              <a:xfrm flipH="1">
                <a:off x="1872" y="3072"/>
                <a:ext cx="0" cy="192"/>
              </a:xfrm>
              <a:prstGeom prst="line">
                <a:avLst/>
              </a:prstGeom>
              <a:ln w="952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21530" name="Rectangle 12"/>
              <p:cNvSpPr/>
              <p:nvPr/>
            </p:nvSpPr>
            <p:spPr>
              <a:xfrm>
                <a:off x="1776" y="2496"/>
                <a:ext cx="447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CH</a:t>
                </a:r>
                <a:r>
                  <a:rPr lang="en-US" altLang="zh-CN" sz="2400" baseline="-25000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en-US" altLang="zh-CN" sz="2400" baseline="-250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531" name="Line 13"/>
              <p:cNvSpPr/>
              <p:nvPr/>
            </p:nvSpPr>
            <p:spPr>
              <a:xfrm flipH="1">
                <a:off x="1887" y="2736"/>
                <a:ext cx="0" cy="192"/>
              </a:xfrm>
              <a:prstGeom prst="line">
                <a:avLst/>
              </a:prstGeom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</p:grpSp>
        <p:sp>
          <p:nvSpPr>
            <p:cNvPr id="21532" name="Text Box 15"/>
            <p:cNvSpPr txBox="1"/>
            <p:nvPr/>
          </p:nvSpPr>
          <p:spPr>
            <a:xfrm>
              <a:off x="432" y="3552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③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648223" name="文本框 648222"/>
          <p:cNvSpPr txBox="1"/>
          <p:nvPr/>
        </p:nvSpPr>
        <p:spPr>
          <a:xfrm>
            <a:off x="1143000" y="4572000"/>
            <a:ext cx="217963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2-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甲基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-1-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丙醇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48224" name="文本框 648223"/>
          <p:cNvSpPr txBox="1"/>
          <p:nvPr/>
        </p:nvSpPr>
        <p:spPr>
          <a:xfrm>
            <a:off x="6172200" y="4495800"/>
            <a:ext cx="11049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2-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丁醇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48225" name="文本框 648224"/>
          <p:cNvSpPr txBox="1"/>
          <p:nvPr/>
        </p:nvSpPr>
        <p:spPr>
          <a:xfrm>
            <a:off x="4724400" y="5562600"/>
            <a:ext cx="29464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3-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二甲基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-3-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戊醇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0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0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0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0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0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0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0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0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0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0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1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" fill="hold"/>
                                        <p:tgtEl>
                                          <p:spTgt spid="18126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7" grpId="0"/>
      <p:bldP spid="180228" grpId="0"/>
      <p:bldP spid="180229" grpId="0"/>
      <p:bldP spid="180230" grpId="0"/>
      <p:bldP spid="180231" grpId="0"/>
      <p:bldP spid="180232" grpId="0"/>
      <p:bldP spid="181264" grpId="0"/>
      <p:bldP spid="648223" grpId="0"/>
      <p:bldP spid="648224" grpId="0"/>
      <p:bldP spid="6482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2529" name="Group 10"/>
          <p:cNvGrpSpPr/>
          <p:nvPr/>
        </p:nvGrpSpPr>
        <p:grpSpPr>
          <a:xfrm>
            <a:off x="1371600" y="838200"/>
            <a:ext cx="1619250" cy="1752600"/>
            <a:chOff x="3456" y="1392"/>
            <a:chExt cx="1020" cy="1104"/>
          </a:xfrm>
        </p:grpSpPr>
        <p:graphicFrame>
          <p:nvGraphicFramePr>
            <p:cNvPr id="22530" name="Object 11"/>
            <p:cNvGraphicFramePr>
              <a:graphicFrameLocks noChangeAspect="1"/>
            </p:cNvGraphicFramePr>
            <p:nvPr/>
          </p:nvGraphicFramePr>
          <p:xfrm>
            <a:off x="3456" y="1824"/>
            <a:ext cx="603" cy="672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2" r:id="rId2" imgW="579755" imgH="647700" progId="ISISServer">
                    <p:embed/>
                  </p:oleObj>
                </mc:Choice>
                <mc:Fallback>
                  <p:oleObj r:id="rId2" imgW="579755" imgH="647700" progId="ISISServer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456" y="1824"/>
                          <a:ext cx="603" cy="67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531" name="Rectangle 12"/>
            <p:cNvSpPr/>
            <p:nvPr/>
          </p:nvSpPr>
          <p:spPr>
            <a:xfrm>
              <a:off x="3600" y="1392"/>
              <a:ext cx="87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800" b="1">
                  <a:latin typeface="Times New Roman" panose="02020603050405020304" pitchFamily="18" charset="0"/>
                  <a:ea typeface="DFKai-SB" pitchFamily="65" charset="-120"/>
                </a:rPr>
                <a:t>CH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DFKai-SB" pitchFamily="65" charset="-120"/>
                </a:rPr>
                <a:t>2</a:t>
              </a:r>
              <a:r>
                <a:rPr lang="en-US" altLang="zh-CN" sz="2800" b="1">
                  <a:latin typeface="Times New Roman" panose="02020603050405020304" pitchFamily="18" charset="0"/>
                  <a:ea typeface="DFKai-SB" pitchFamily="65" charset="-120"/>
                </a:rPr>
                <a:t>OH</a:t>
              </a:r>
              <a:endParaRPr lang="en-US" altLang="zh-CN" sz="2800" b="1">
                <a:latin typeface="Times New Roman" panose="02020603050405020304" pitchFamily="18" charset="0"/>
                <a:ea typeface="DFKai-SB" pitchFamily="65" charset="-120"/>
              </a:endParaRPr>
            </a:p>
          </p:txBody>
        </p:sp>
        <p:sp>
          <p:nvSpPr>
            <p:cNvPr id="22532" name="Line 13"/>
            <p:cNvSpPr/>
            <p:nvPr/>
          </p:nvSpPr>
          <p:spPr>
            <a:xfrm flipH="1" flipV="1">
              <a:off x="3744" y="1632"/>
              <a:ext cx="0" cy="28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180238" name="Text Box 14"/>
          <p:cNvSpPr txBox="1"/>
          <p:nvPr/>
        </p:nvSpPr>
        <p:spPr>
          <a:xfrm>
            <a:off x="1447800" y="2819400"/>
            <a:ext cx="16764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苯甲醇</a:t>
            </a:r>
            <a:endParaRPr lang="zh-CN" altLang="en-US" sz="2800" b="1">
              <a:solidFill>
                <a:srgbClr val="0000D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2534" name="Group 20"/>
          <p:cNvGrpSpPr/>
          <p:nvPr/>
        </p:nvGrpSpPr>
        <p:grpSpPr>
          <a:xfrm>
            <a:off x="5257800" y="685800"/>
            <a:ext cx="1600200" cy="2028825"/>
            <a:chOff x="576" y="729"/>
            <a:chExt cx="1008" cy="1278"/>
          </a:xfrm>
        </p:grpSpPr>
        <p:sp>
          <p:nvSpPr>
            <p:cNvPr id="22535" name="Text Box 21"/>
            <p:cNvSpPr txBox="1"/>
            <p:nvPr/>
          </p:nvSpPr>
          <p:spPr>
            <a:xfrm>
              <a:off x="576" y="729"/>
              <a:ext cx="10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ea typeface="DFKai-SB" pitchFamily="65" charset="-120"/>
                </a:rPr>
                <a:t>CH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DFKai-SB" pitchFamily="65" charset="-120"/>
                </a:rPr>
                <a:t>2</a:t>
              </a:r>
              <a:r>
                <a:rPr lang="en-US" altLang="zh-CN" sz="2800" b="1">
                  <a:latin typeface="Times New Roman" panose="02020603050405020304" pitchFamily="18" charset="0"/>
                  <a:ea typeface="DFKai-SB" pitchFamily="65" charset="-120"/>
                </a:rPr>
                <a:t>OH</a:t>
              </a:r>
              <a:endParaRPr lang="en-US" altLang="zh-CN" sz="2800" b="1">
                <a:latin typeface="Times New Roman" panose="02020603050405020304" pitchFamily="18" charset="0"/>
                <a:ea typeface="DFKai-SB" pitchFamily="65" charset="-120"/>
              </a:endParaRPr>
            </a:p>
          </p:txBody>
        </p:sp>
        <p:sp>
          <p:nvSpPr>
            <p:cNvPr id="22536" name="Text Box 22"/>
            <p:cNvSpPr txBox="1"/>
            <p:nvPr/>
          </p:nvSpPr>
          <p:spPr>
            <a:xfrm>
              <a:off x="576" y="1680"/>
              <a:ext cx="10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ea typeface="DFKai-SB" pitchFamily="65" charset="-120"/>
                </a:rPr>
                <a:t>CH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DFKai-SB" pitchFamily="65" charset="-120"/>
                </a:rPr>
                <a:t>2</a:t>
              </a:r>
              <a:r>
                <a:rPr lang="en-US" altLang="zh-CN" sz="2800" b="1">
                  <a:latin typeface="Times New Roman" panose="02020603050405020304" pitchFamily="18" charset="0"/>
                  <a:ea typeface="DFKai-SB" pitchFamily="65" charset="-120"/>
                </a:rPr>
                <a:t>OH</a:t>
              </a:r>
              <a:endParaRPr lang="en-US" altLang="zh-CN" sz="2800" b="1">
                <a:latin typeface="Times New Roman" panose="02020603050405020304" pitchFamily="18" charset="0"/>
                <a:ea typeface="DFKai-SB" pitchFamily="65" charset="-120"/>
              </a:endParaRPr>
            </a:p>
          </p:txBody>
        </p:sp>
        <p:sp>
          <p:nvSpPr>
            <p:cNvPr id="22537" name="Text Box 23"/>
            <p:cNvSpPr txBox="1"/>
            <p:nvPr/>
          </p:nvSpPr>
          <p:spPr>
            <a:xfrm>
              <a:off x="576" y="1209"/>
              <a:ext cx="10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ea typeface="DFKai-SB" pitchFamily="65" charset="-120"/>
                </a:rPr>
                <a:t>CHOH</a:t>
              </a:r>
              <a:endParaRPr lang="en-US" altLang="zh-CN" sz="2800" b="1">
                <a:latin typeface="Times New Roman" panose="02020603050405020304" pitchFamily="18" charset="0"/>
                <a:ea typeface="DFKai-SB" pitchFamily="65" charset="-120"/>
              </a:endParaRPr>
            </a:p>
          </p:txBody>
        </p:sp>
        <p:sp>
          <p:nvSpPr>
            <p:cNvPr id="22538" name="Line 24"/>
            <p:cNvSpPr/>
            <p:nvPr/>
          </p:nvSpPr>
          <p:spPr>
            <a:xfrm flipH="1">
              <a:off x="720" y="1488"/>
              <a:ext cx="0" cy="24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2539" name="Line 25"/>
            <p:cNvSpPr/>
            <p:nvPr/>
          </p:nvSpPr>
          <p:spPr>
            <a:xfrm flipH="1">
              <a:off x="720" y="1008"/>
              <a:ext cx="0" cy="24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180250" name="Text Box 26"/>
          <p:cNvSpPr txBox="1"/>
          <p:nvPr/>
        </p:nvSpPr>
        <p:spPr>
          <a:xfrm>
            <a:off x="4876800" y="2805113"/>
            <a:ext cx="3048000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D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0000D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rgbClr val="0000D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D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rgbClr val="0000D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0000D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r>
              <a:rPr lang="zh-CN" altLang="en-US" sz="2800" b="1">
                <a:solidFill>
                  <a:srgbClr val="0000D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丙三醇</a:t>
            </a:r>
            <a:endParaRPr lang="zh-CN" altLang="en-US" sz="2800" b="1">
              <a:solidFill>
                <a:srgbClr val="0000D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0251" name="Rectangle 27"/>
          <p:cNvSpPr/>
          <p:nvPr/>
        </p:nvSpPr>
        <p:spPr>
          <a:xfrm>
            <a:off x="5257800" y="3276600"/>
            <a:ext cx="16129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（甘油）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80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38" grpId="0"/>
      <p:bldP spid="180250" grpId="0"/>
      <p:bldP spid="1802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5891" name="Rectangle 3"/>
          <p:cNvSpPr>
            <a:spLocks noGrp="1" noRot="1"/>
          </p:cNvSpPr>
          <p:nvPr>
            <p:ph type="body" idx="4294967295"/>
          </p:nvPr>
        </p:nvSpPr>
        <p:spPr>
          <a:xfrm>
            <a:off x="685800" y="1295400"/>
            <a:ext cx="8153400" cy="3810000"/>
          </a:xfrm>
        </p:spPr>
        <p:txBody>
          <a:bodyPr vert="horz" wrap="square" lIns="91440" tIns="45720" rIns="91440" bIns="45720" anchor="t" anchorCtr="0"/>
          <a:lstStyle/>
          <a:p>
            <a:pPr>
              <a:lnSpc>
                <a:spcPct val="145000"/>
              </a:lnSpc>
              <a:buNone/>
            </a:pPr>
            <a:r>
              <a:rPr lang="zh-CN" altLang="en-US" sz="2400" b="1">
                <a:solidFill>
                  <a:srgbClr val="000000"/>
                </a:solidFill>
              </a:rPr>
              <a:t>醇类的同分异构体可有：</a:t>
            </a:r>
            <a:endParaRPr lang="zh-CN" altLang="en-US" sz="2400" b="1">
              <a:solidFill>
                <a:srgbClr val="000000"/>
              </a:solidFill>
            </a:endParaRPr>
          </a:p>
          <a:p>
            <a:pPr>
              <a:lnSpc>
                <a:spcPct val="145000"/>
              </a:lnSpc>
              <a:buNone/>
            </a:pPr>
            <a:r>
              <a:rPr lang="zh-CN" altLang="en-US" sz="2400" b="1"/>
              <a:t>（</a:t>
            </a:r>
            <a:r>
              <a:rPr lang="en-US" altLang="zh-CN" sz="2400" b="1"/>
              <a:t>1</a:t>
            </a:r>
            <a:r>
              <a:rPr lang="zh-CN" altLang="en-US" sz="2400" b="1"/>
              <a:t>）碳链异构</a:t>
            </a:r>
            <a:endParaRPr lang="zh-CN" altLang="en-US" sz="2400" b="1"/>
          </a:p>
          <a:p>
            <a:pPr>
              <a:lnSpc>
                <a:spcPct val="145000"/>
              </a:lnSpc>
              <a:buNone/>
            </a:pPr>
            <a:r>
              <a:rPr lang="zh-CN" altLang="en-US" sz="2400" b="1"/>
              <a:t>（</a:t>
            </a:r>
            <a:r>
              <a:rPr lang="en-US" altLang="zh-CN" sz="2400" b="1"/>
              <a:t>2</a:t>
            </a:r>
            <a:r>
              <a:rPr lang="zh-CN" altLang="en-US" sz="2400" b="1"/>
              <a:t>）羟基的位置异构</a:t>
            </a:r>
            <a:endParaRPr lang="zh-CN" altLang="en-US" sz="2400" b="1"/>
          </a:p>
          <a:p>
            <a:pPr>
              <a:lnSpc>
                <a:spcPct val="145000"/>
              </a:lnSpc>
              <a:buNone/>
            </a:pPr>
            <a:r>
              <a:rPr lang="zh-CN" altLang="en-US" sz="2400" b="1"/>
              <a:t>（</a:t>
            </a:r>
            <a:r>
              <a:rPr lang="en-US" altLang="zh-CN" sz="2400" b="1"/>
              <a:t>3</a:t>
            </a:r>
            <a:r>
              <a:rPr lang="zh-CN" altLang="en-US" sz="2400" b="1"/>
              <a:t>）相同碳原子数的</a:t>
            </a:r>
            <a:r>
              <a:rPr lang="zh-CN" altLang="en-US" sz="2400" b="1">
                <a:solidFill>
                  <a:srgbClr val="CC0000"/>
                </a:solidFill>
              </a:rPr>
              <a:t>饱和一元醇和醚</a:t>
            </a:r>
            <a:r>
              <a:rPr lang="zh-CN" altLang="en-US" sz="2400" b="1"/>
              <a:t>是</a:t>
            </a:r>
            <a:endParaRPr lang="zh-CN" altLang="en-US" sz="2400" b="1"/>
          </a:p>
          <a:p>
            <a:pPr>
              <a:lnSpc>
                <a:spcPct val="145000"/>
              </a:lnSpc>
              <a:buNone/>
            </a:pPr>
            <a:r>
              <a:rPr lang="zh-CN" altLang="en-US" sz="2400" b="1"/>
              <a:t>        官能团异构</a:t>
            </a:r>
            <a:endParaRPr lang="zh-CN" altLang="en-US" sz="2400" b="1"/>
          </a:p>
        </p:txBody>
      </p:sp>
      <p:sp>
        <p:nvSpPr>
          <p:cNvPr id="23554" name="Text Box 7"/>
          <p:cNvSpPr txBox="1"/>
          <p:nvPr/>
        </p:nvSpPr>
        <p:spPr>
          <a:xfrm>
            <a:off x="457200" y="533400"/>
            <a:ext cx="8153400" cy="457200"/>
          </a:xfrm>
          <a:prstGeom prst="rect">
            <a:avLst/>
          </a:prstGeom>
          <a:noFill/>
          <a:ln w="2857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练习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4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写出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zh-CN" altLang="en-US" sz="24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的属于</a:t>
            </a:r>
            <a:r>
              <a:rPr lang="zh-CN" altLang="en-US" sz="2400" b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醇类</a:t>
            </a:r>
            <a:r>
              <a:rPr lang="zh-CN" altLang="en-US" sz="24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所有同分异构体</a:t>
            </a:r>
            <a:endParaRPr lang="zh-CN" altLang="en-US" sz="2400" b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65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65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165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165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charRg st="50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165891">
                                            <p:txEl>
                                              <p:charRg st="50" end="6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1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577" name="Text Box 2"/>
          <p:cNvSpPr txBox="1"/>
          <p:nvPr/>
        </p:nvSpPr>
        <p:spPr>
          <a:xfrm>
            <a:off x="457200" y="381000"/>
            <a:ext cx="50292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6.</a:t>
            </a:r>
            <a:r>
              <a:rPr lang="zh-CN" altLang="en-US" sz="2400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化学性质</a:t>
            </a:r>
            <a:endParaRPr lang="zh-CN" altLang="en-US" sz="2400" b="1">
              <a:solidFill>
                <a:srgbClr val="FF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24578" name="对象 654382"/>
          <p:cNvGraphicFramePr>
            <a:graphicFrameLocks noChangeAspect="1"/>
          </p:cNvGraphicFramePr>
          <p:nvPr/>
        </p:nvGraphicFramePr>
        <p:xfrm>
          <a:off x="381000" y="1447800"/>
          <a:ext cx="8159750" cy="19542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8253730" imgH="1978025" progId="Word.Document.8">
                  <p:embed/>
                </p:oleObj>
              </mc:Choice>
              <mc:Fallback>
                <p:oleObj r:id="rId2" imgW="8253730" imgH="19780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81000" y="1447800"/>
                        <a:ext cx="8159750" cy="1954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4384" name="矩形 654383"/>
          <p:cNvSpPr/>
          <p:nvPr/>
        </p:nvSpPr>
        <p:spPr>
          <a:xfrm>
            <a:off x="4191000" y="1295400"/>
            <a:ext cx="1008063" cy="4572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羟基</a:t>
            </a: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54385" name="圆角矩形标注 654384"/>
          <p:cNvSpPr/>
          <p:nvPr/>
        </p:nvSpPr>
        <p:spPr>
          <a:xfrm>
            <a:off x="690880" y="3832225"/>
            <a:ext cx="1776730" cy="590550"/>
          </a:xfrm>
          <a:prstGeom prst="wedgeRoundRectCallout">
            <a:avLst>
              <a:gd name="adj1" fmla="val 68144"/>
              <a:gd name="adj2" fmla="val -181481"/>
              <a:gd name="adj3" fmla="val 16667"/>
            </a:avLst>
          </a:prstGeom>
          <a:solidFill>
            <a:srgbClr val="FF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取代反应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54387" name="圆角矩形标注 654386"/>
          <p:cNvSpPr/>
          <p:nvPr/>
        </p:nvSpPr>
        <p:spPr>
          <a:xfrm>
            <a:off x="4975860" y="3832225"/>
            <a:ext cx="1944370" cy="1200150"/>
          </a:xfrm>
          <a:prstGeom prst="wedgeRoundRectCallout">
            <a:avLst>
              <a:gd name="adj1" fmla="val -82407"/>
              <a:gd name="adj2" fmla="val -118958"/>
              <a:gd name="adj3" fmla="val 16667"/>
            </a:avLst>
          </a:prstGeom>
          <a:solidFill>
            <a:srgbClr val="FF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消去反应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和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取代反应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4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4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4384" grpId="0"/>
      <p:bldP spid="654385" grpId="0"/>
      <p:bldP spid="65438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55362" name="Text Box 3"/>
          <p:cNvSpPr txBox="1"/>
          <p:nvPr/>
        </p:nvSpPr>
        <p:spPr>
          <a:xfrm>
            <a:off x="1919605" y="3279775"/>
            <a:ext cx="46805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-OH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和与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-OH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相邻的碳原子上的 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endParaRPr lang="en-US" altLang="zh-CN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55363" name="Text Box 4"/>
          <p:cNvSpPr txBox="1"/>
          <p:nvPr/>
        </p:nvSpPr>
        <p:spPr>
          <a:xfrm>
            <a:off x="304800" y="3276600"/>
            <a:ext cx="16148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断键位置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endParaRPr lang="en-US" altLang="zh-CN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55364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066800"/>
            <a:ext cx="7010400" cy="18938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4" name="Text Box 8"/>
          <p:cNvSpPr txBox="1"/>
          <p:nvPr/>
        </p:nvSpPr>
        <p:spPr>
          <a:xfrm>
            <a:off x="228600" y="228600"/>
            <a:ext cx="3352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3737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（1）消去反应</a:t>
            </a:r>
            <a:endParaRPr lang="en-US" altLang="zh-CN" sz="2400" b="1">
              <a:solidFill>
                <a:srgbClr val="3737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55366" name="Text Box 5"/>
          <p:cNvSpPr txBox="1"/>
          <p:nvPr/>
        </p:nvSpPr>
        <p:spPr>
          <a:xfrm>
            <a:off x="381000" y="4038600"/>
            <a:ext cx="47663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应用：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实验室制取乙烯</a:t>
            </a:r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55367" name="Text Box 13"/>
          <p:cNvSpPr txBox="1"/>
          <p:nvPr/>
        </p:nvSpPr>
        <p:spPr>
          <a:xfrm>
            <a:off x="457200" y="4876800"/>
            <a:ext cx="32766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消去反应的条件：</a:t>
            </a:r>
            <a:endParaRPr lang="zh-CN" altLang="en-US" sz="2400" b="1">
              <a:solidFill>
                <a:srgbClr val="0000D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55368" name="Text Box 13"/>
          <p:cNvSpPr txBox="1"/>
          <p:nvPr/>
        </p:nvSpPr>
        <p:spPr>
          <a:xfrm>
            <a:off x="304800" y="5562600"/>
            <a:ext cx="8686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与－ＯＨ相连的碳原子的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邻位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碳原子有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氢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原子。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" fill="hold"/>
                                        <p:tgtEl>
                                          <p:spTgt spid="65536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" fill="hold"/>
                                        <p:tgtEl>
                                          <p:spTgt spid="65536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"/>
                                        <p:tgtEl>
                                          <p:spTgt spid="65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5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5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5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5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62" grpId="0"/>
      <p:bldP spid="655363" grpId="0"/>
      <p:bldP spid="655366" grpId="0"/>
      <p:bldP spid="655367" grpId="0"/>
      <p:bldP spid="6553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1985" name="标题 1"/>
          <p:cNvSpPr>
            <a:spLocks noGrp="1"/>
          </p:cNvSpPr>
          <p:nvPr/>
        </p:nvSpPr>
        <p:spPr>
          <a:xfrm>
            <a:off x="771525" y="143510"/>
            <a:ext cx="7507605" cy="55753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>
              <a:buNone/>
            </a:pPr>
            <a:r>
              <a:rPr lang="zh-CN" altLang="en-US" sz="3200" kern="1200" baseline="0">
                <a:solidFill>
                  <a:srgbClr val="F605F9"/>
                </a:solidFill>
                <a:latin typeface="+mj-lt"/>
                <a:ea typeface="+mj-ea"/>
                <a:cs typeface="+mj-cs"/>
              </a:rPr>
              <a:t>制备乙烯，检验乙烯的性质实验装置</a:t>
            </a:r>
            <a:endParaRPr lang="zh-CN" altLang="en-US" sz="3200" kern="1200" baseline="0">
              <a:solidFill>
                <a:srgbClr val="F605F9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41986" name="组合 16"/>
          <p:cNvGrpSpPr/>
          <p:nvPr/>
        </p:nvGrpSpPr>
        <p:grpSpPr>
          <a:xfrm>
            <a:off x="539750" y="1989455"/>
            <a:ext cx="4770438" cy="942975"/>
            <a:chOff x="1808339" y="1662811"/>
            <a:chExt cx="6359653" cy="1257471"/>
          </a:xfrm>
        </p:grpSpPr>
        <p:grpSp>
          <p:nvGrpSpPr>
            <p:cNvPr id="41987" name="组合 15"/>
            <p:cNvGrpSpPr/>
            <p:nvPr/>
          </p:nvGrpSpPr>
          <p:grpSpPr>
            <a:xfrm>
              <a:off x="3648699" y="1662811"/>
              <a:ext cx="1464118" cy="969433"/>
              <a:chOff x="6322743" y="3193465"/>
              <a:chExt cx="1464118" cy="969433"/>
            </a:xfrm>
          </p:grpSpPr>
          <p:sp>
            <p:nvSpPr>
              <p:cNvPr id="41988" name="Text Box 10"/>
              <p:cNvSpPr txBox="1"/>
              <p:nvPr/>
            </p:nvSpPr>
            <p:spPr>
              <a:xfrm>
                <a:off x="6322743" y="3193465"/>
                <a:ext cx="1459182" cy="96943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lstStyle/>
              <a:p>
                <a:pPr algn="ctr">
                  <a:lnSpc>
                    <a:spcPct val="115000"/>
                  </a:lnSpc>
                </a:pPr>
                <a:r>
                  <a:rPr lang="zh-CN" altLang="en-US" b="1">
                    <a:solidFill>
                      <a:srgbClr val="3333FF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浓</a:t>
                </a:r>
                <a:r>
                  <a:rPr lang="en-US" altLang="zh-CN" b="1">
                    <a:solidFill>
                      <a:srgbClr val="3333FF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H</a:t>
                </a:r>
                <a:r>
                  <a:rPr lang="en-US" altLang="zh-CN" b="1" baseline="-25000">
                    <a:solidFill>
                      <a:srgbClr val="3333FF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r>
                  <a:rPr lang="en-US" altLang="zh-CN" b="1">
                    <a:solidFill>
                      <a:srgbClr val="3333FF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SO</a:t>
                </a:r>
                <a:r>
                  <a:rPr lang="en-US" altLang="zh-CN" b="1" baseline="-25000">
                    <a:solidFill>
                      <a:srgbClr val="3333FF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4</a:t>
                </a:r>
                <a:endParaRPr lang="en-US" altLang="zh-CN" b="1">
                  <a:solidFill>
                    <a:srgbClr val="3333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  <a:p>
                <a:pPr algn="ctr">
                  <a:lnSpc>
                    <a:spcPct val="115000"/>
                  </a:lnSpc>
                </a:pPr>
                <a:r>
                  <a:rPr lang="en-US" altLang="zh-CN" b="1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170</a:t>
                </a:r>
                <a:r>
                  <a:rPr lang="en-US" altLang="zh-CN" b="1" baseline="-2500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r>
                  <a:rPr lang="en-US" altLang="zh-CN" b="1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℃ </a:t>
                </a:r>
                <a:endParaRPr lang="en-US" altLang="zh-CN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1989" name="Line 8"/>
              <p:cNvSpPr/>
              <p:nvPr/>
            </p:nvSpPr>
            <p:spPr>
              <a:xfrm>
                <a:off x="6400860" y="3675915"/>
                <a:ext cx="1386001" cy="0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 anchorCtr="0"/>
              <a:lstStyle/>
              <a:p>
                <a:endParaRPr lang="zh-CN" altLang="en-US" sz="21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41990" name="组合 14"/>
            <p:cNvGrpSpPr/>
            <p:nvPr/>
          </p:nvGrpSpPr>
          <p:grpSpPr>
            <a:xfrm>
              <a:off x="1808339" y="1855592"/>
              <a:ext cx="1908081" cy="1064690"/>
              <a:chOff x="1808339" y="1855592"/>
              <a:chExt cx="1908081" cy="1064690"/>
            </a:xfrm>
          </p:grpSpPr>
          <p:sp>
            <p:nvSpPr>
              <p:cNvPr id="41991" name="矩形 4"/>
              <p:cNvSpPr/>
              <p:nvPr/>
            </p:nvSpPr>
            <p:spPr>
              <a:xfrm>
                <a:off x="1816500" y="1855592"/>
                <a:ext cx="1899920" cy="5520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r>
                  <a:rPr lang="en-US" altLang="zh-CN" sz="2100" b="1">
                    <a:latin typeface="Times New Roman" panose="02020603050405020304" pitchFamily="18" charset="0"/>
                    <a:ea typeface="方正姚体" panose="02010601030101010101" pitchFamily="2" charset="-122"/>
                  </a:rPr>
                  <a:t>CH</a:t>
                </a:r>
                <a:r>
                  <a:rPr lang="en-US" altLang="zh-CN" sz="2100" b="1" baseline="-25000">
                    <a:latin typeface="Times New Roman" panose="02020603050405020304" pitchFamily="18" charset="0"/>
                    <a:ea typeface="方正姚体" panose="02010601030101010101" pitchFamily="2" charset="-122"/>
                  </a:rPr>
                  <a:t>2</a:t>
                </a:r>
                <a:r>
                  <a:rPr lang="zh-CN" altLang="en-US" sz="2100" b="1">
                    <a:latin typeface="Arial" panose="020b0604020202020204" pitchFamily="34" charset="0"/>
                    <a:ea typeface="宋体" panose="02010600030101010101" pitchFamily="2" charset="-122"/>
                  </a:rPr>
                  <a:t>－</a:t>
                </a:r>
                <a:r>
                  <a:rPr lang="en-US" altLang="zh-CN" sz="2100" b="1">
                    <a:latin typeface="Times New Roman" panose="02020603050405020304" pitchFamily="18" charset="0"/>
                    <a:ea typeface="方正姚体" panose="02010601030101010101" pitchFamily="2" charset="-122"/>
                  </a:rPr>
                  <a:t>CH</a:t>
                </a:r>
                <a:r>
                  <a:rPr lang="en-US" altLang="zh-CN" sz="2100" b="1" baseline="-25000">
                    <a:latin typeface="Times New Roman" panose="02020603050405020304" pitchFamily="18" charset="0"/>
                    <a:ea typeface="方正姚体" panose="02010601030101010101" pitchFamily="2" charset="-122"/>
                  </a:rPr>
                  <a:t>2</a:t>
                </a:r>
                <a:endParaRPr lang="zh-CN" altLang="zh-CN" sz="2100" b="1" baseline="-25000">
                  <a:latin typeface="Times New Roman" panose="02020603050405020304" pitchFamily="18" charset="0"/>
                  <a:ea typeface="方正姚体" panose="02010601030101010101" pitchFamily="2" charset="-122"/>
                </a:endParaRPr>
              </a:p>
            </p:txBody>
          </p:sp>
          <p:cxnSp>
            <p:nvCxnSpPr>
              <p:cNvPr id="41992" name="直接连接符 4"/>
              <p:cNvCxnSpPr/>
              <p:nvPr/>
            </p:nvCxnSpPr>
            <p:spPr>
              <a:xfrm flipH="1">
                <a:off x="2040133" y="2279296"/>
                <a:ext cx="0" cy="19800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1993" name="直接连接符 4"/>
              <p:cNvCxnSpPr/>
              <p:nvPr/>
            </p:nvCxnSpPr>
            <p:spPr>
              <a:xfrm flipH="1">
                <a:off x="3040708" y="2279296"/>
                <a:ext cx="0" cy="19800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41994" name="矩形 8"/>
              <p:cNvSpPr/>
              <p:nvPr/>
            </p:nvSpPr>
            <p:spPr>
              <a:xfrm>
                <a:off x="1808339" y="2368255"/>
                <a:ext cx="530971" cy="5520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r>
                  <a:rPr lang="en-US" altLang="zh-CN" sz="2100" b="1">
                    <a:latin typeface="Times New Roman" panose="02020603050405020304" pitchFamily="18" charset="0"/>
                    <a:ea typeface="方正姚体" panose="02010601030101010101" pitchFamily="2" charset="-122"/>
                  </a:rPr>
                  <a:t>H</a:t>
                </a:r>
                <a:endParaRPr lang="zh-CN" altLang="en-US" sz="21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1995" name="矩形 9"/>
              <p:cNvSpPr/>
              <p:nvPr/>
            </p:nvSpPr>
            <p:spPr>
              <a:xfrm>
                <a:off x="2816372" y="2368255"/>
                <a:ext cx="797560" cy="5520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r>
                  <a:rPr lang="en-US" altLang="zh-CN" sz="2100" b="1">
                    <a:latin typeface="Times New Roman" panose="02020603050405020304" pitchFamily="18" charset="0"/>
                    <a:ea typeface="方正姚体" panose="02010601030101010101" pitchFamily="2" charset="-122"/>
                  </a:rPr>
                  <a:t>OH</a:t>
                </a:r>
                <a:endParaRPr lang="zh-CN" altLang="en-US" sz="21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1996" name="矩形 13"/>
            <p:cNvSpPr/>
            <p:nvPr/>
          </p:nvSpPr>
          <p:spPr>
            <a:xfrm>
              <a:off x="5195345" y="1864601"/>
              <a:ext cx="2972647" cy="5520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100" b="1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</a:rPr>
                <a:t>CH</a:t>
              </a:r>
              <a:r>
                <a:rPr lang="en-US" altLang="zh-CN" sz="2100" b="1" baseline="-2500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</a:rPr>
                <a:t>2</a:t>
              </a:r>
              <a:r>
                <a:rPr lang="en-US" altLang="zh-CN" sz="2100" b="1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</a:rPr>
                <a:t>=CH</a:t>
              </a:r>
              <a:r>
                <a:rPr lang="en-US" altLang="zh-CN" sz="2100" b="1" baseline="-2500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</a:rPr>
                <a:t>2</a:t>
              </a:r>
              <a:r>
                <a:rPr lang="en-US" altLang="zh-CN" sz="2100" b="1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</a:rPr>
                <a:t>↑ + H</a:t>
              </a:r>
              <a:r>
                <a:rPr lang="en-US" altLang="zh-CN" sz="2100" b="1" baseline="-2500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</a:rPr>
                <a:t>2</a:t>
              </a:r>
              <a:r>
                <a:rPr lang="en-US" altLang="zh-CN" sz="2100" b="1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</a:rPr>
                <a:t>O</a:t>
              </a:r>
              <a:endParaRPr lang="zh-CN" altLang="en-US" sz="1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213995" y="3357880"/>
            <a:ext cx="32289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浓硫酸的作用：</a:t>
            </a:r>
            <a:endParaRPr lang="zh-CN" altLang="en-US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13995" y="5132705"/>
            <a:ext cx="33655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+mn-ea"/>
                <a:ea typeface="+mn-ea"/>
                <a:cs typeface="+mn-ea"/>
              </a:rPr>
              <a:t>3. </a:t>
            </a:r>
            <a:r>
              <a:rPr lang="zh-CN" altLang="en-US" sz="2800">
                <a:latin typeface="+mn-ea"/>
                <a:ea typeface="+mn-ea"/>
                <a:cs typeface="+mn-ea"/>
              </a:rPr>
              <a:t>温度计的位置：</a:t>
            </a:r>
            <a:endParaRPr lang="zh-CN" altLang="en-US" sz="2800">
              <a:latin typeface="+mn-ea"/>
              <a:ea typeface="+mn-ea"/>
              <a:cs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45160" y="5821045"/>
            <a:ext cx="66033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3333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温度计水银球要置于反应液的中间位置</a:t>
            </a:r>
            <a:endParaRPr lang="zh-CN" altLang="en-US" sz="2800" b="1">
              <a:solidFill>
                <a:srgbClr val="3333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9145" y="1804988"/>
            <a:ext cx="3163888" cy="228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" name="文本框 30"/>
          <p:cNvSpPr txBox="1"/>
          <p:nvPr/>
        </p:nvSpPr>
        <p:spPr>
          <a:xfrm>
            <a:off x="6510655" y="1373823"/>
            <a:ext cx="2011363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温度计水银球位置</a:t>
            </a:r>
            <a:endParaRPr lang="zh-CN" altLang="en-US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950710" y="4172268"/>
            <a:ext cx="1671638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b="1">
                <a:solidFill>
                  <a:srgbClr val="3333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吸收</a:t>
            </a:r>
            <a:r>
              <a:rPr lang="en-US" altLang="zh-CN" b="1">
                <a:solidFill>
                  <a:srgbClr val="3333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  <a:r>
              <a:rPr lang="en-US" altLang="zh-CN" b="1" baseline="-25000">
                <a:solidFill>
                  <a:srgbClr val="3333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b="1">
                <a:solidFill>
                  <a:srgbClr val="3333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r>
              <a:rPr lang="en-US" altLang="zh-CN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zh-CN" altLang="en-US" sz="1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13995" y="4253230"/>
            <a:ext cx="61404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+mn-ea"/>
                <a:ea typeface="+mn-ea"/>
                <a:cs typeface="+mn-ea"/>
              </a:rPr>
              <a:t>2. </a:t>
            </a:r>
            <a:r>
              <a:rPr lang="zh-CN" altLang="en-US" sz="2800">
                <a:latin typeface="+mn-ea"/>
                <a:ea typeface="+mn-ea"/>
                <a:cs typeface="+mn-ea"/>
              </a:rPr>
              <a:t>放入几块碎瓷片的作用：防止暴沸</a:t>
            </a:r>
            <a:endParaRPr lang="zh-CN" altLang="en-US" sz="2800">
              <a:latin typeface="+mn-ea"/>
              <a:ea typeface="+mn-ea"/>
              <a:cs typeface="+mn-ea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018155" y="3357563"/>
            <a:ext cx="268351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800" b="1">
                <a:solidFill>
                  <a:srgbClr val="3333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催化剂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zh-CN" altLang="en-US" sz="2800" b="1">
                <a:solidFill>
                  <a:srgbClr val="3333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脱水剂</a:t>
            </a:r>
            <a:endParaRPr lang="zh-CN" altLang="en-US" sz="2800" b="1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2007" name="缺角矩形 657412"/>
          <p:cNvSpPr/>
          <p:nvPr/>
        </p:nvSpPr>
        <p:spPr>
          <a:xfrm>
            <a:off x="539750" y="1113155"/>
            <a:ext cx="1705610" cy="393700"/>
          </a:xfrm>
          <a:prstGeom prst="plaque">
            <a:avLst>
              <a:gd name="adj" fmla="val 16667"/>
            </a:avLst>
          </a:prstGeom>
          <a:solidFill>
            <a:srgbClr val="FF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思考与交流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/>
      <p:bldP spid="27" grpId="0"/>
      <p:bldP spid="31" grpId="0"/>
      <p:bldP spid="32" grpId="0"/>
      <p:bldP spid="23" grpId="0"/>
      <p:bldP spid="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49" name="Rectangle 4"/>
          <p:cNvSpPr/>
          <p:nvPr/>
        </p:nvSpPr>
        <p:spPr>
          <a:xfrm>
            <a:off x="914400" y="1371600"/>
            <a:ext cx="48291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b="1">
                <a:solidFill>
                  <a:srgbClr val="00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lang="zh-CN" altLang="en-US" sz="2800" b="1">
                <a:solidFill>
                  <a:srgbClr val="00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有何杂质气体？如何除去？</a:t>
            </a:r>
            <a:endParaRPr lang="zh-CN" altLang="en-US" sz="2800" b="1">
              <a:solidFill>
                <a:srgbClr val="00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0" name="缺角矩形 657412"/>
          <p:cNvSpPr/>
          <p:nvPr/>
        </p:nvSpPr>
        <p:spPr>
          <a:xfrm>
            <a:off x="1066800" y="304800"/>
            <a:ext cx="2514600" cy="762000"/>
          </a:xfrm>
          <a:prstGeom prst="plaque">
            <a:avLst>
              <a:gd name="adj" fmla="val 16667"/>
            </a:avLst>
          </a:prstGeom>
          <a:solidFill>
            <a:srgbClr val="FF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思考与交流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57414" name="Rectangle 5"/>
          <p:cNvSpPr/>
          <p:nvPr/>
        </p:nvSpPr>
        <p:spPr>
          <a:xfrm>
            <a:off x="762000" y="2133600"/>
            <a:ext cx="7772400" cy="13731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800" b="1">
                <a:solidFill>
                  <a:srgbClr val="3737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无水酒精和浓硫酸发生的氧化还原反应，反应制得的乙烯中往往混有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en-US" altLang="zh-CN" sz="2800" b="1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sz="2800" b="1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3737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等气体。可将气体通过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氢氧化钠</a:t>
            </a:r>
            <a:r>
              <a:rPr lang="zh-CN" altLang="en-US" sz="2800" b="1">
                <a:solidFill>
                  <a:srgbClr val="3737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溶液。</a:t>
            </a:r>
            <a:endParaRPr lang="zh-CN" altLang="en-US" sz="2800" b="1">
              <a:solidFill>
                <a:srgbClr val="3737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2" name="Rectangle 6"/>
          <p:cNvSpPr/>
          <p:nvPr/>
        </p:nvSpPr>
        <p:spPr>
          <a:xfrm>
            <a:off x="990600" y="3810000"/>
            <a:ext cx="58801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b="1">
                <a:solidFill>
                  <a:srgbClr val="00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5.</a:t>
            </a:r>
            <a:r>
              <a:rPr lang="zh-CN" altLang="en-US" sz="2800" b="1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为何使液体温度迅速升到</a:t>
            </a:r>
            <a:r>
              <a:rPr lang="en-US" altLang="zh-CN" sz="2800" b="1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170℃</a:t>
            </a:r>
            <a:r>
              <a:rPr lang="zh-CN" altLang="en-US" sz="2800" b="1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？</a:t>
            </a:r>
            <a:r>
              <a:rPr lang="zh-CN" altLang="en-US" sz="28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800" b="1">
              <a:solidFill>
                <a:srgbClr val="00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57416" name="Rectangle 12"/>
          <p:cNvSpPr/>
          <p:nvPr/>
        </p:nvSpPr>
        <p:spPr>
          <a:xfrm>
            <a:off x="762000" y="4800600"/>
            <a:ext cx="7696200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800" b="1">
                <a:solidFill>
                  <a:srgbClr val="3737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无水酒精和浓硫酸混合物在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170℃</a:t>
            </a:r>
            <a:r>
              <a:rPr lang="zh-CN" altLang="en-US" sz="2800" b="1">
                <a:solidFill>
                  <a:srgbClr val="3737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的温度下主要生成乙烯和水，而在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140℃</a:t>
            </a:r>
            <a:r>
              <a:rPr lang="zh-CN" altLang="en-US" sz="2800" b="1">
                <a:solidFill>
                  <a:srgbClr val="3737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时生成乙醚。</a:t>
            </a:r>
            <a:endParaRPr lang="zh-CN" altLang="en-US" sz="2800" b="1">
              <a:solidFill>
                <a:srgbClr val="3737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65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65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7414" grpId="0"/>
      <p:bldP spid="6574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658479" name="表格 658478"/>
          <p:cNvGraphicFramePr>
            <a:graphicFrameLocks noGrp="1"/>
          </p:cNvGraphicFramePr>
          <p:nvPr/>
        </p:nvGraphicFramePr>
        <p:xfrm>
          <a:off x="250825" y="1268413"/>
          <a:ext cx="8610600" cy="5132388"/>
        </p:xfrm>
        <a:graphic>
          <a:graphicData uri="http://schemas.openxmlformats.org/drawingml/2006/table">
            <a:tbl>
              <a:tblPr/>
              <a:tblGrid>
                <a:gridCol w="2873375"/>
                <a:gridCol w="2867025"/>
                <a:gridCol w="2870200"/>
              </a:tblGrid>
              <a:tr h="790575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5213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2675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8525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540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658460" name="组合 658459"/>
          <p:cNvGrpSpPr/>
          <p:nvPr/>
        </p:nvGrpSpPr>
        <p:grpSpPr>
          <a:xfrm>
            <a:off x="3733800" y="1514475"/>
            <a:ext cx="4441825" cy="457200"/>
            <a:chExt cx="2798" cy="288"/>
          </a:xfrm>
        </p:grpSpPr>
        <p:sp>
          <p:nvSpPr>
            <p:cNvPr id="45084" name="Rectangle 29"/>
            <p:cNvSpPr/>
            <p:nvPr/>
          </p:nvSpPr>
          <p:spPr>
            <a:xfrm>
              <a:off x="1680" y="0"/>
              <a:ext cx="111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CH</a:t>
              </a:r>
              <a:r>
                <a:rPr lang="en-US" altLang="zh-CN" sz="24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CH</a:t>
              </a:r>
              <a:r>
                <a:rPr lang="en-US" altLang="zh-CN" sz="24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OH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5085" name="Rectangle 30"/>
            <p:cNvSpPr/>
            <p:nvPr/>
          </p:nvSpPr>
          <p:spPr>
            <a:xfrm>
              <a:off x="0" y="0"/>
              <a:ext cx="103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CH</a:t>
              </a:r>
              <a:r>
                <a:rPr lang="en-US" altLang="zh-CN" sz="24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CH</a:t>
              </a:r>
              <a:r>
                <a:rPr lang="en-US" altLang="zh-CN" sz="24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Br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58463" name="组合 658462"/>
          <p:cNvGrpSpPr/>
          <p:nvPr/>
        </p:nvGrpSpPr>
        <p:grpSpPr>
          <a:xfrm>
            <a:off x="533400" y="2362200"/>
            <a:ext cx="2444750" cy="3795713"/>
            <a:chExt cx="1017" cy="2391"/>
          </a:xfrm>
        </p:grpSpPr>
        <p:sp>
          <p:nvSpPr>
            <p:cNvPr id="45087" name="Rectangle 32"/>
            <p:cNvSpPr/>
            <p:nvPr/>
          </p:nvSpPr>
          <p:spPr>
            <a:xfrm>
              <a:off x="96" y="0"/>
              <a:ext cx="84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反应条件</a:t>
              </a:r>
              <a:endPara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5088" name="Rectangle 33"/>
            <p:cNvSpPr/>
            <p:nvPr/>
          </p:nvSpPr>
          <p:spPr>
            <a:xfrm>
              <a:off x="48" y="672"/>
              <a:ext cx="96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zh-CN" altLang="en-US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化学键的断裂</a:t>
              </a:r>
              <a:endPara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5089" name="Rectangle 34"/>
            <p:cNvSpPr/>
            <p:nvPr/>
          </p:nvSpPr>
          <p:spPr>
            <a:xfrm>
              <a:off x="0" y="1296"/>
              <a:ext cx="96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zh-CN" altLang="en-US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化学键的生成</a:t>
              </a:r>
              <a:endPara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5090" name="Rectangle 35"/>
            <p:cNvSpPr/>
            <p:nvPr/>
          </p:nvSpPr>
          <p:spPr>
            <a:xfrm>
              <a:off x="192" y="2064"/>
              <a:ext cx="67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zh-CN" altLang="en-US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反应产物</a:t>
              </a:r>
              <a:endPara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658468" name="Rectangle 36"/>
          <p:cNvSpPr/>
          <p:nvPr/>
        </p:nvSpPr>
        <p:spPr>
          <a:xfrm>
            <a:off x="3352800" y="2209800"/>
            <a:ext cx="2663825" cy="822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400" b="1">
                <a:solidFill>
                  <a:srgbClr val="0000D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NaOH</a:t>
            </a:r>
            <a:r>
              <a:rPr lang="zh-CN" altLang="en-US" sz="2400" b="1">
                <a:solidFill>
                  <a:srgbClr val="0000D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的乙醇溶液</a:t>
            </a:r>
            <a:endParaRPr lang="zh-CN" altLang="en-US" sz="2400" b="1">
              <a:solidFill>
                <a:srgbClr val="0000D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加 热</a:t>
            </a:r>
            <a:endParaRPr lang="zh-CN" altLang="en-US" sz="24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8469" name="Rectangle 37"/>
          <p:cNvSpPr/>
          <p:nvPr/>
        </p:nvSpPr>
        <p:spPr>
          <a:xfrm>
            <a:off x="3352800" y="3427413"/>
            <a:ext cx="25146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</a:t>
            </a:r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Br</a:t>
            </a:r>
            <a:r>
              <a:rPr lang="zh-CN" altLang="en-US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</a:t>
            </a:r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endParaRPr lang="en-US" altLang="zh-CN" sz="24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8470" name="Rectangle 38"/>
          <p:cNvSpPr/>
          <p:nvPr/>
        </p:nvSpPr>
        <p:spPr>
          <a:xfrm>
            <a:off x="6324600" y="3427413"/>
            <a:ext cx="2424113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</a:t>
            </a:r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zh-CN" altLang="en-US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</a:t>
            </a:r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endParaRPr lang="en-US" altLang="zh-CN" sz="24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8471" name="Rectangle 39"/>
          <p:cNvSpPr/>
          <p:nvPr/>
        </p:nvSpPr>
        <p:spPr>
          <a:xfrm>
            <a:off x="3852863" y="4554538"/>
            <a:ext cx="15113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24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8472" name="Rectangle 40"/>
          <p:cNvSpPr/>
          <p:nvPr/>
        </p:nvSpPr>
        <p:spPr>
          <a:xfrm>
            <a:off x="6802438" y="4508500"/>
            <a:ext cx="122555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24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8473" name="Rectangle 41"/>
          <p:cNvSpPr/>
          <p:nvPr/>
        </p:nvSpPr>
        <p:spPr>
          <a:xfrm>
            <a:off x="3200400" y="5334000"/>
            <a:ext cx="2667000" cy="822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zh-CN" sz="24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zh-CN" sz="24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400" b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Na</a:t>
            </a:r>
            <a:r>
              <a:rPr lang="en-US" altLang="zh-CN" sz="2400" b="1" err="1">
                <a:solidFill>
                  <a:srgbClr val="FF3300"/>
                </a:solidFill>
                <a:latin typeface="Times New Roman" panose="02020603050405020304" pitchFamily="18" charset="0"/>
                <a:ea typeface="DFKai-SB" pitchFamily="65" charset="-120"/>
              </a:rPr>
              <a:t>Br</a:t>
            </a:r>
            <a:r>
              <a:rPr lang="zh-CN" altLang="en-US" sz="2400" b="1">
                <a:solidFill>
                  <a:srgbClr val="FF3300"/>
                </a:solidFill>
                <a:latin typeface="Times New Roman" panose="02020603050405020304" pitchFamily="18" charset="0"/>
                <a:ea typeface="DFKai-SB" pitchFamily="65" charset="-120"/>
              </a:rPr>
              <a:t>、 </a:t>
            </a:r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4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sz="24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8474" name="Rectangle 42"/>
          <p:cNvSpPr/>
          <p:nvPr/>
        </p:nvSpPr>
        <p:spPr>
          <a:xfrm>
            <a:off x="6096000" y="5562600"/>
            <a:ext cx="2652713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zh-CN" sz="24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zh-CN" sz="24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400" b="1" baseline="-25000">
                <a:solidFill>
                  <a:srgbClr val="FF3300"/>
                </a:solidFill>
                <a:latin typeface="Times New Roman" panose="02020603050405020304" pitchFamily="18" charset="0"/>
                <a:ea typeface="DFKai-SB" pitchFamily="65" charset="-120"/>
              </a:rPr>
              <a:t>2</a:t>
            </a:r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DFKai-SB" pitchFamily="65" charset="-120"/>
              </a:rPr>
              <a:t>O</a:t>
            </a:r>
            <a:endParaRPr lang="en-US" altLang="zh-CN" sz="2400" b="1">
              <a:solidFill>
                <a:srgbClr val="FF3300"/>
              </a:solidFill>
              <a:latin typeface="Times New Roman" panose="02020603050405020304" pitchFamily="18" charset="0"/>
              <a:ea typeface="DFKai-SB" pitchFamily="65" charset="-120"/>
            </a:endParaRPr>
          </a:p>
        </p:txBody>
      </p:sp>
      <p:sp>
        <p:nvSpPr>
          <p:cNvPr id="658475" name="Rectangle 43"/>
          <p:cNvSpPr/>
          <p:nvPr/>
        </p:nvSpPr>
        <p:spPr>
          <a:xfrm>
            <a:off x="6096000" y="2132013"/>
            <a:ext cx="2652713" cy="822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400" b="1">
                <a:solidFill>
                  <a:srgbClr val="0000D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zh-CN" altLang="en-US" sz="2400" b="1">
                <a:solidFill>
                  <a:srgbClr val="0000D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浓硫酸</a:t>
            </a:r>
            <a:endParaRPr lang="zh-CN" altLang="en-US" sz="2400" b="1">
              <a:solidFill>
                <a:srgbClr val="0000D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b="1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加热</a:t>
            </a:r>
            <a:r>
              <a:rPr lang="en-US" altLang="zh-CN" sz="2400" b="1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170℃</a:t>
            </a:r>
            <a:r>
              <a:rPr lang="en-US" altLang="zh-CN" sz="240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en-US" altLang="zh-CN" sz="2400"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5099" name="Text Box 45"/>
          <p:cNvSpPr txBox="1"/>
          <p:nvPr/>
        </p:nvSpPr>
        <p:spPr>
          <a:xfrm>
            <a:off x="1981200" y="304800"/>
            <a:ext cx="676783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2400" b="1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400" b="1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</a:t>
            </a:r>
            <a:r>
              <a:rPr lang="en-US" altLang="zh-CN" sz="2400" b="1" baseline="-25000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60</a:t>
            </a:r>
            <a:r>
              <a:rPr lang="zh-CN" altLang="en-US" sz="2400" b="1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页）（</a:t>
            </a:r>
            <a:r>
              <a:rPr lang="en-US" altLang="zh-CN" sz="2400" b="1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400" b="1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）溴乙烷与乙醇都能发生消去反应，二者的反应有什么异同？</a:t>
            </a:r>
            <a:endParaRPr lang="zh-CN" altLang="en-US" sz="2400" b="1">
              <a:solidFill>
                <a:srgbClr val="0000D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100" name="缺角矩形 658476"/>
          <p:cNvSpPr/>
          <p:nvPr/>
        </p:nvSpPr>
        <p:spPr>
          <a:xfrm>
            <a:off x="250825" y="247650"/>
            <a:ext cx="1565275" cy="666750"/>
          </a:xfrm>
          <a:prstGeom prst="plaque">
            <a:avLst>
              <a:gd name="adj" fmla="val 16667"/>
            </a:avLst>
          </a:prstGeom>
          <a:solidFill>
            <a:srgbClr val="FF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思考与讨论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58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8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658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658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58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58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58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58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658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58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8468" grpId="0"/>
      <p:bldP spid="658469" grpId="0"/>
      <p:bldP spid="658470" grpId="0"/>
      <p:bldP spid="658471" grpId="0"/>
      <p:bldP spid="658472" grpId="0"/>
      <p:bldP spid="658473" grpId="0"/>
      <p:bldP spid="658474" grpId="0"/>
      <p:bldP spid="65847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0962" name="对象 2"/>
          <p:cNvGraphicFramePr>
            <a:graphicFrameLocks noChangeAspect="1"/>
          </p:cNvGraphicFramePr>
          <p:nvPr/>
        </p:nvGraphicFramePr>
        <p:xfrm>
          <a:off x="455295" y="858520"/>
          <a:ext cx="8128000" cy="17811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3841115" imgH="842645" progId="Word.Document.12">
                  <p:embed/>
                </p:oleObj>
              </mc:Choice>
              <mc:Fallback>
                <p:oleObj r:id="rId2" imgW="3841115" imgH="84264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55295" y="858520"/>
                        <a:ext cx="8128000" cy="1781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507683" y="3605213"/>
          <a:ext cx="8128000" cy="17145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4" imgW="3841115" imgH="810260" progId="Word.Document.12">
                  <p:embed/>
                </p:oleObj>
              </mc:Choice>
              <mc:Fallback>
                <p:oleObj r:id="rId4" imgW="3841115" imgH="81026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07683" y="3605213"/>
                        <a:ext cx="8128000" cy="1714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100" name="缺角矩形 658476"/>
          <p:cNvSpPr/>
          <p:nvPr/>
        </p:nvSpPr>
        <p:spPr>
          <a:xfrm>
            <a:off x="250825" y="409575"/>
            <a:ext cx="1294765" cy="448945"/>
          </a:xfrm>
          <a:prstGeom prst="plaque">
            <a:avLst>
              <a:gd name="adj" fmla="val 16667"/>
            </a:avLst>
          </a:prstGeom>
          <a:solidFill>
            <a:srgbClr val="FF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练习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6081" name="Text Box 4"/>
          <p:cNvSpPr txBox="1"/>
          <p:nvPr/>
        </p:nvSpPr>
        <p:spPr>
          <a:xfrm>
            <a:off x="533400" y="1066800"/>
            <a:ext cx="6858000" cy="466725"/>
          </a:xfrm>
          <a:prstGeom prst="rect">
            <a:avLst/>
          </a:prstGeom>
          <a:solidFill>
            <a:srgbClr val="F8FDCD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写出乙醇跟钠反应的化学方程式</a:t>
            </a:r>
            <a:r>
              <a:rPr lang="zh-CN" altLang="en-US" sz="2400" b="1">
                <a:latin typeface="Verdana" panose="020b0604030504040204" pitchFamily="34" charset="0"/>
                <a:ea typeface="宋体" panose="02010600030101010101" pitchFamily="2" charset="-122"/>
              </a:rPr>
              <a:t>。</a:t>
            </a:r>
            <a:endParaRPr lang="zh-CN" altLang="en-US" sz="2400" b="1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59459" name="Text Box 5"/>
          <p:cNvSpPr txBox="1"/>
          <p:nvPr/>
        </p:nvSpPr>
        <p:spPr>
          <a:xfrm>
            <a:off x="457200" y="3124200"/>
            <a:ext cx="8305800" cy="466725"/>
          </a:xfrm>
          <a:prstGeom prst="rect">
            <a:avLst/>
          </a:prstGeom>
          <a:solidFill>
            <a:srgbClr val="F8FDCD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比较乙醇与水中羟基上的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的活泼性强弱。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659460" name="Object 2"/>
          <p:cNvGraphicFramePr>
            <a:graphicFrameLocks noChangeAspect="1"/>
          </p:cNvGraphicFramePr>
          <p:nvPr/>
        </p:nvGraphicFramePr>
        <p:xfrm>
          <a:off x="1752600" y="4495800"/>
          <a:ext cx="3657600" cy="16573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1114425" imgH="504825" progId="ChemWindow.Document">
                  <p:embed/>
                </p:oleObj>
              </mc:Choice>
              <mc:Fallback>
                <p:oleObj r:id="rId2" imgW="1114425" imgH="504825" progId="ChemWindow.Document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52600" y="4495800"/>
                        <a:ext cx="3657600" cy="1657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84" name="Text Box 11"/>
          <p:cNvSpPr txBox="1"/>
          <p:nvPr/>
        </p:nvSpPr>
        <p:spPr>
          <a:xfrm>
            <a:off x="685800" y="2057400"/>
            <a:ext cx="82296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CH</a:t>
            </a:r>
            <a:r>
              <a:rPr lang="en-US" altLang="zh-CN" sz="24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CH</a:t>
            </a:r>
            <a:r>
              <a:rPr lang="en-US" altLang="zh-CN" sz="24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solidFill>
                  <a:srgbClr val="0000D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OH  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+ 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Na 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→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CH</a:t>
            </a:r>
            <a:r>
              <a:rPr lang="en-US" altLang="zh-CN" sz="24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CH</a:t>
            </a:r>
            <a:r>
              <a:rPr lang="en-US" altLang="zh-CN" sz="24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ONa  +  </a:t>
            </a:r>
            <a:r>
              <a:rPr lang="en-US" altLang="zh-CN" sz="2400" b="1">
                <a:solidFill>
                  <a:srgbClr val="0000D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en-US" altLang="zh-CN" sz="2400" b="1" baseline="-25000">
                <a:solidFill>
                  <a:srgbClr val="0000D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↑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9464" name="Line 7"/>
          <p:cNvSpPr/>
          <p:nvPr/>
        </p:nvSpPr>
        <p:spPr>
          <a:xfrm flipH="1">
            <a:off x="4724400" y="4191000"/>
            <a:ext cx="0" cy="23622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46086" name="缺角矩形 659464"/>
          <p:cNvSpPr/>
          <p:nvPr/>
        </p:nvSpPr>
        <p:spPr>
          <a:xfrm>
            <a:off x="533400" y="152400"/>
            <a:ext cx="2131695" cy="596265"/>
          </a:xfrm>
          <a:prstGeom prst="plaque">
            <a:avLst>
              <a:gd name="adj" fmla="val 16667"/>
            </a:avLst>
          </a:prstGeom>
          <a:solidFill>
            <a:srgbClr val="FFDC7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思考与交流</a:t>
            </a:r>
            <a:endParaRPr lang="zh-CN" altLang="en-US" sz="280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5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94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60482" name="Text Box 8"/>
          <p:cNvSpPr txBox="1"/>
          <p:nvPr/>
        </p:nvSpPr>
        <p:spPr>
          <a:xfrm>
            <a:off x="609600" y="2362200"/>
            <a:ext cx="28194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）取代反应</a:t>
            </a:r>
            <a:endParaRPr lang="zh-CN" altLang="en-US" sz="24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60483" name="Rectangle 9"/>
          <p:cNvSpPr/>
          <p:nvPr/>
        </p:nvSpPr>
        <p:spPr>
          <a:xfrm>
            <a:off x="304800" y="4144963"/>
            <a:ext cx="5562600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CH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O 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--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  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+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幼圆" panose="02010509060101010101" charset="-122"/>
              </a:rPr>
              <a:t>HO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幼圆" panose="02010509060101010101" charset="-122"/>
              </a:rPr>
              <a:t> </a:t>
            </a:r>
            <a:r>
              <a:rPr lang="en-US" altLang="zh-CN" sz="3200" b="1">
                <a:solidFill>
                  <a:srgbClr val="0000D0"/>
                </a:solidFill>
                <a:latin typeface="Times New Roman" panose="02020603050405020304" pitchFamily="18" charset="0"/>
                <a:ea typeface="幼圆" panose="02010509060101010101" charset="-122"/>
              </a:rPr>
              <a:t>--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幼圆" panose="02010509060101010101" charset="-122"/>
              </a:rPr>
              <a:t> </a:t>
            </a:r>
            <a:r>
              <a:rPr lang="en-US" altLang="zh-CN" sz="2800" b="1">
                <a:solidFill>
                  <a:srgbClr val="FF3399"/>
                </a:solidFill>
                <a:latin typeface="Times New Roman" panose="02020603050405020304" pitchFamily="18" charset="0"/>
                <a:ea typeface="幼圆" panose="02010509060101010101" charset="-122"/>
              </a:rPr>
              <a:t>CH</a:t>
            </a:r>
            <a:r>
              <a:rPr lang="en-US" altLang="zh-CN" sz="2800" b="1" baseline="-25000">
                <a:solidFill>
                  <a:srgbClr val="FF3399"/>
                </a:solidFill>
                <a:latin typeface="Times New Roman" panose="02020603050405020304" pitchFamily="18" charset="0"/>
                <a:ea typeface="幼圆" panose="02010509060101010101" charset="-122"/>
              </a:rPr>
              <a:t>2</a:t>
            </a:r>
            <a:r>
              <a:rPr lang="en-US" altLang="zh-CN" sz="2800" b="1">
                <a:solidFill>
                  <a:srgbClr val="FF3399"/>
                </a:solidFill>
                <a:latin typeface="Times New Roman" panose="02020603050405020304" pitchFamily="18" charset="0"/>
                <a:ea typeface="幼圆" panose="02010509060101010101" charset="-122"/>
              </a:rPr>
              <a:t>CH</a:t>
            </a:r>
            <a:r>
              <a:rPr lang="en-US" altLang="zh-CN" sz="2800" b="1" baseline="-25000">
                <a:solidFill>
                  <a:srgbClr val="FF3399"/>
                </a:solidFill>
                <a:latin typeface="Times New Roman" panose="02020603050405020304" pitchFamily="18" charset="0"/>
                <a:ea typeface="幼圆" panose="02010509060101010101" charset="-122"/>
              </a:rPr>
              <a:t>3</a:t>
            </a:r>
            <a:endParaRPr lang="en-US" altLang="zh-CN" sz="2800" baseline="-25000">
              <a:solidFill>
                <a:srgbClr val="FF33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660484" name="组合 660483"/>
          <p:cNvGrpSpPr/>
          <p:nvPr/>
        </p:nvGrpSpPr>
        <p:grpSpPr>
          <a:xfrm>
            <a:off x="2362200" y="4068763"/>
            <a:ext cx="1584325" cy="762000"/>
            <a:chExt cx="998" cy="453"/>
          </a:xfrm>
        </p:grpSpPr>
        <p:sp>
          <p:nvSpPr>
            <p:cNvPr id="47108" name="Line 18"/>
            <p:cNvSpPr/>
            <p:nvPr/>
          </p:nvSpPr>
          <p:spPr>
            <a:xfrm flipH="1">
              <a:off x="0" y="0"/>
              <a:ext cx="0" cy="453"/>
            </a:xfrm>
            <a:prstGeom prst="line">
              <a:avLst/>
            </a:prstGeom>
            <a:ln w="50800" cap="flat" cmpd="sng">
              <a:solidFill>
                <a:srgbClr val="FF0000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47109" name="Line 19"/>
            <p:cNvSpPr/>
            <p:nvPr/>
          </p:nvSpPr>
          <p:spPr>
            <a:xfrm flipH="1">
              <a:off x="998" y="0"/>
              <a:ext cx="0" cy="453"/>
            </a:xfrm>
            <a:prstGeom prst="line">
              <a:avLst/>
            </a:prstGeom>
            <a:ln w="50800" cap="flat" cmpd="sng">
              <a:solidFill>
                <a:srgbClr val="FF0000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660487" name="Text Box 20"/>
          <p:cNvSpPr txBox="1"/>
          <p:nvPr/>
        </p:nvSpPr>
        <p:spPr>
          <a:xfrm>
            <a:off x="533400" y="381000"/>
            <a:ext cx="6781800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）与活泼金属反应（置换反应）</a:t>
            </a:r>
            <a:endParaRPr lang="zh-CN" altLang="en-US" sz="24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60488" name="Text Box 21"/>
          <p:cNvSpPr txBox="1"/>
          <p:nvPr/>
        </p:nvSpPr>
        <p:spPr>
          <a:xfrm>
            <a:off x="762000" y="3200400"/>
            <a:ext cx="4876800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D6009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①</a:t>
            </a:r>
            <a:r>
              <a:rPr lang="zh-CN" altLang="en-US" sz="2400" b="1">
                <a:solidFill>
                  <a:srgbClr val="D6009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分子间的取代反应（分子间脱水）</a:t>
            </a:r>
            <a:endParaRPr lang="zh-CN" altLang="en-US" sz="2400" b="1">
              <a:solidFill>
                <a:srgbClr val="D6009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0489" name="Text Box 22"/>
          <p:cNvSpPr txBox="1"/>
          <p:nvPr/>
        </p:nvSpPr>
        <p:spPr>
          <a:xfrm>
            <a:off x="685800" y="1447800"/>
            <a:ext cx="75660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zh-CN" sz="2800" b="1" baseline="-2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zh-CN" sz="2800" b="1" baseline="-2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OH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+ 2Na → 2CH</a:t>
            </a:r>
            <a:r>
              <a:rPr lang="en-US" altLang="zh-CN" sz="2800" b="1" baseline="-2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zh-CN" sz="2800" b="1" baseline="-2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ONa</a:t>
            </a:r>
            <a:r>
              <a:rPr lang="zh-CN" altLang="en-US" sz="2800" b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﹢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↑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660492" name="组合 660491"/>
          <p:cNvGrpSpPr/>
          <p:nvPr/>
        </p:nvGrpSpPr>
        <p:grpSpPr>
          <a:xfrm>
            <a:off x="5638800" y="4068763"/>
            <a:ext cx="1328738" cy="990600"/>
            <a:chExt cx="837" cy="624"/>
          </a:xfrm>
        </p:grpSpPr>
        <p:sp>
          <p:nvSpPr>
            <p:cNvPr id="47114" name="Text Box 11"/>
            <p:cNvSpPr txBox="1"/>
            <p:nvPr/>
          </p:nvSpPr>
          <p:spPr>
            <a:xfrm>
              <a:off x="0" y="0"/>
              <a:ext cx="83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solidFill>
                    <a:srgbClr val="0000D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浓硫酸</a:t>
              </a:r>
              <a:endParaRPr lang="zh-CN" altLang="en-US" sz="2400" b="1">
                <a:solidFill>
                  <a:srgbClr val="0000D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7115" name="Line 12"/>
            <p:cNvSpPr/>
            <p:nvPr/>
          </p:nvSpPr>
          <p:spPr>
            <a:xfrm>
              <a:off x="42" y="325"/>
              <a:ext cx="652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47116" name="Text Box 13"/>
            <p:cNvSpPr txBox="1"/>
            <p:nvPr/>
          </p:nvSpPr>
          <p:spPr>
            <a:xfrm>
              <a:off x="48" y="336"/>
              <a:ext cx="68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rgbClr val="0000D0"/>
                  </a:solidFill>
                  <a:latin typeface="Arial" panose="020b0604020202020204" pitchFamily="34" charset="0"/>
                  <a:ea typeface="幼圆" panose="02010509060101010101" charset="-122"/>
                </a:rPr>
                <a:t>140℃</a:t>
              </a:r>
              <a:endParaRPr lang="en-US" altLang="zh-CN" sz="2400" b="1">
                <a:solidFill>
                  <a:srgbClr val="0000D0"/>
                </a:solidFill>
                <a:latin typeface="Arial" panose="020b0604020202020204" pitchFamily="34" charset="0"/>
                <a:ea typeface="幼圆" panose="02010509060101010101" charset="-122"/>
              </a:endParaRPr>
            </a:p>
          </p:txBody>
        </p:sp>
      </p:grpSp>
      <p:sp>
        <p:nvSpPr>
          <p:cNvPr id="660501" name="Rectangle 9"/>
          <p:cNvSpPr/>
          <p:nvPr/>
        </p:nvSpPr>
        <p:spPr>
          <a:xfrm>
            <a:off x="4038600" y="5059363"/>
            <a:ext cx="4713288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3200" b="1">
                <a:solidFill>
                  <a:srgbClr val="FF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zh-CN" sz="3200" b="1" baseline="-25000">
                <a:solidFill>
                  <a:srgbClr val="FF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solidFill>
                  <a:srgbClr val="FF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zh-CN" sz="3200" b="1" baseline="-25000">
                <a:solidFill>
                  <a:srgbClr val="FF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6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60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66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66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6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66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6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6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66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0482" grpId="0"/>
      <p:bldP spid="660483" grpId="0"/>
      <p:bldP spid="660487" grpId="0"/>
      <p:bldP spid="660488" grpId="0"/>
      <p:bldP spid="66050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61508" name="Text Box 8"/>
          <p:cNvSpPr txBox="1"/>
          <p:nvPr/>
        </p:nvSpPr>
        <p:spPr>
          <a:xfrm>
            <a:off x="762000" y="3124200"/>
            <a:ext cx="3262313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D6009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③</a:t>
            </a:r>
            <a:r>
              <a:rPr lang="zh-CN" altLang="en-US" sz="2400" b="1">
                <a:solidFill>
                  <a:srgbClr val="D6009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酯化反应</a:t>
            </a:r>
            <a:endParaRPr lang="zh-CN" altLang="en-US" sz="2400" b="1">
              <a:solidFill>
                <a:srgbClr val="D6009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1509" name="文本框 661508"/>
          <p:cNvSpPr txBox="1"/>
          <p:nvPr/>
        </p:nvSpPr>
        <p:spPr>
          <a:xfrm>
            <a:off x="3124200" y="3200400"/>
            <a:ext cx="4549775" cy="460375"/>
          </a:xfrm>
          <a:prstGeom prst="rect">
            <a:avLst/>
          </a:prstGeom>
          <a:noFill/>
          <a:ln w="38100" cap="flat" cmpd="sng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酸和醇反应生成酯和水的反应</a:t>
            </a:r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661526" name="组合 661525"/>
          <p:cNvGrpSpPr/>
          <p:nvPr/>
        </p:nvGrpSpPr>
        <p:grpSpPr>
          <a:xfrm>
            <a:off x="192088" y="3886200"/>
            <a:ext cx="8494712" cy="990600"/>
            <a:chOff x="0" y="816"/>
            <a:chExt cx="5351" cy="624"/>
          </a:xfrm>
        </p:grpSpPr>
        <p:grpSp>
          <p:nvGrpSpPr>
            <p:cNvPr id="48132" name="组合 661509"/>
            <p:cNvGrpSpPr/>
            <p:nvPr/>
          </p:nvGrpSpPr>
          <p:grpSpPr>
            <a:xfrm>
              <a:off x="2256" y="816"/>
              <a:ext cx="837" cy="624"/>
              <a:chExt cx="837" cy="624"/>
            </a:xfrm>
          </p:grpSpPr>
          <p:sp>
            <p:nvSpPr>
              <p:cNvPr id="48133" name="Text Box 11"/>
              <p:cNvSpPr txBox="1"/>
              <p:nvPr/>
            </p:nvSpPr>
            <p:spPr>
              <a:xfrm>
                <a:off x="0" y="0"/>
                <a:ext cx="837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r>
                  <a:rPr lang="zh-CN" altLang="en-US" sz="2400" b="1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浓硫酸</a:t>
                </a:r>
                <a:endParaRPr lang="zh-CN" altLang="en-US" sz="24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8134" name="Text Box 13"/>
              <p:cNvSpPr txBox="1"/>
              <p:nvPr/>
            </p:nvSpPr>
            <p:spPr>
              <a:xfrm>
                <a:off x="96" y="336"/>
                <a:ext cx="681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latin typeface="Arial" panose="020b0604020202020204" pitchFamily="34" charset="0"/>
                    <a:ea typeface="宋体" panose="02010600030101010101" pitchFamily="2" charset="-122"/>
                  </a:rPr>
                  <a:t>    </a:t>
                </a:r>
                <a:r>
                  <a:rPr lang="en-US" altLang="zh-CN" sz="2400" b="1">
                    <a:latin typeface="Arial" panose="020b0604020202020204" pitchFamily="34" charset="0"/>
                    <a:ea typeface="宋体" panose="02010600030101010101" pitchFamily="2" charset="-122"/>
                  </a:rPr>
                  <a:t>△</a:t>
                </a:r>
                <a:endParaRPr lang="en-US" altLang="zh-CN" sz="24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48135" name="组合 661512"/>
              <p:cNvGrpSpPr/>
              <p:nvPr/>
            </p:nvGrpSpPr>
            <p:grpSpPr>
              <a:xfrm>
                <a:off x="144" y="240"/>
                <a:ext cx="576" cy="144"/>
                <a:chExt cx="288" cy="156"/>
              </a:xfrm>
            </p:grpSpPr>
            <p:sp>
              <p:nvSpPr>
                <p:cNvPr id="48136" name="直接连接符 661513"/>
                <p:cNvSpPr/>
                <p:nvPr/>
              </p:nvSpPr>
              <p:spPr>
                <a:xfrm>
                  <a:off x="0" y="48"/>
                  <a:ext cx="288" cy="0"/>
                </a:xfrm>
                <a:prstGeom prst="line">
                  <a:avLst/>
                </a:prstGeom>
                <a:ln w="41275" cap="flat" cmpd="sng">
                  <a:solidFill>
                    <a:srgbClr val="00008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8137" name="直接连接符 661514"/>
                <p:cNvSpPr/>
                <p:nvPr/>
              </p:nvSpPr>
              <p:spPr>
                <a:xfrm flipH="1" flipV="1">
                  <a:off x="240" y="0"/>
                  <a:ext cx="48" cy="48"/>
                </a:xfrm>
                <a:prstGeom prst="line">
                  <a:avLst/>
                </a:prstGeom>
                <a:ln w="41275" cap="flat" cmpd="sng">
                  <a:solidFill>
                    <a:srgbClr val="00008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8138" name="直接连接符 661515"/>
                <p:cNvSpPr/>
                <p:nvPr/>
              </p:nvSpPr>
              <p:spPr>
                <a:xfrm>
                  <a:off x="0" y="96"/>
                  <a:ext cx="288" cy="0"/>
                </a:xfrm>
                <a:prstGeom prst="line">
                  <a:avLst/>
                </a:prstGeom>
                <a:ln w="41275" cap="flat" cmpd="sng">
                  <a:solidFill>
                    <a:srgbClr val="00008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8139" name="直接连接符 661516"/>
                <p:cNvSpPr/>
                <p:nvPr/>
              </p:nvSpPr>
              <p:spPr>
                <a:xfrm>
                  <a:off x="12" y="108"/>
                  <a:ext cx="48" cy="48"/>
                </a:xfrm>
                <a:prstGeom prst="line">
                  <a:avLst/>
                </a:prstGeom>
                <a:ln w="41275" cap="flat" cmpd="sng">
                  <a:solidFill>
                    <a:srgbClr val="00008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</p:grpSp>
        </p:grpSp>
        <p:sp>
          <p:nvSpPr>
            <p:cNvPr id="48140" name="矩形 661517"/>
            <p:cNvSpPr/>
            <p:nvPr/>
          </p:nvSpPr>
          <p:spPr>
            <a:xfrm>
              <a:off x="0" y="1048"/>
              <a:ext cx="1248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 anchorCtr="0">
              <a:spAutoFit/>
            </a:bodyPr>
            <a:lstStyle/>
            <a:p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CH</a:t>
              </a:r>
              <a:r>
                <a:rPr lang="en-US" altLang="zh-CN" sz="2400" b="1" baseline="-25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COOH</a:t>
              </a:r>
              <a:endPara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8141" name="矩形 661518"/>
            <p:cNvSpPr/>
            <p:nvPr/>
          </p:nvSpPr>
          <p:spPr>
            <a:xfrm>
              <a:off x="1008" y="954"/>
              <a:ext cx="201" cy="41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lstStyle/>
            <a:p>
              <a:r>
                <a:rPr lang="en-US" altLang="zh-CN" sz="4300"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endParaRPr lang="en-US" altLang="zh-CN" sz="24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8142" name="矩形 661519"/>
            <p:cNvSpPr/>
            <p:nvPr/>
          </p:nvSpPr>
          <p:spPr>
            <a:xfrm>
              <a:off x="1315" y="1027"/>
              <a:ext cx="1022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lstStyle/>
            <a:p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H</a:t>
              </a:r>
              <a:r>
                <a:rPr lang="en-US" altLang="zh-CN" sz="2400" b="1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CH</a:t>
              </a:r>
              <a:r>
                <a:rPr lang="en-US" altLang="zh-CN" sz="2400" b="1" baseline="-25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 </a:t>
              </a:r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CH</a:t>
              </a:r>
              <a:r>
                <a:rPr lang="en-US" altLang="zh-CN" sz="2400" b="1" baseline="-25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endParaRPr lang="en-US" altLang="zh-CN" sz="2400" b="1" baseline="-25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8143" name="矩形 661521"/>
            <p:cNvSpPr/>
            <p:nvPr/>
          </p:nvSpPr>
          <p:spPr>
            <a:xfrm>
              <a:off x="4704" y="960"/>
              <a:ext cx="182" cy="37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lstStyle/>
            <a:p>
              <a:r>
                <a:rPr lang="en-US" altLang="zh-CN" sz="39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endParaRPr lang="en-US" altLang="zh-CN" sz="20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8144" name="矩形 661522"/>
            <p:cNvSpPr/>
            <p:nvPr/>
          </p:nvSpPr>
          <p:spPr>
            <a:xfrm>
              <a:off x="4992" y="1052"/>
              <a:ext cx="359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lstStyle/>
            <a:p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H</a:t>
              </a:r>
              <a:r>
                <a:rPr lang="en-US" altLang="zh-CN" sz="2400" b="1" baseline="-25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endPara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8145" name="文本框 661523"/>
            <p:cNvSpPr txBox="1"/>
            <p:nvPr/>
          </p:nvSpPr>
          <p:spPr>
            <a:xfrm>
              <a:off x="3024" y="1040"/>
              <a:ext cx="1689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CH</a:t>
              </a:r>
              <a:r>
                <a:rPr lang="en-US" altLang="zh-CN" sz="2400" b="1" baseline="-25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CO</a:t>
              </a:r>
              <a:r>
                <a:rPr lang="en-US" altLang="zh-CN" sz="2400" b="1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CH</a:t>
              </a:r>
              <a:r>
                <a:rPr lang="en-US" altLang="zh-CN" sz="2400" b="1" baseline="-25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 </a:t>
              </a:r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CH</a:t>
              </a:r>
              <a:r>
                <a:rPr lang="en-US" altLang="zh-CN" sz="2400" b="1" baseline="-25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endParaRPr lang="en-US" altLang="zh-CN" sz="2400" b="1" baseline="-25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61527" name="Text Box 6"/>
          <p:cNvSpPr txBox="1"/>
          <p:nvPr/>
        </p:nvSpPr>
        <p:spPr>
          <a:xfrm>
            <a:off x="838200" y="685800"/>
            <a:ext cx="38862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D6009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②</a:t>
            </a:r>
            <a:r>
              <a:rPr lang="zh-CN" altLang="en-US" sz="2400" b="1">
                <a:solidFill>
                  <a:srgbClr val="D6009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乙醇与</a:t>
            </a:r>
            <a:r>
              <a:rPr lang="en-US" altLang="zh-CN" sz="2400" b="1">
                <a:solidFill>
                  <a:srgbClr val="D6009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HX</a:t>
            </a:r>
            <a:r>
              <a:rPr lang="zh-CN" altLang="en-US" sz="2400" b="1">
                <a:solidFill>
                  <a:srgbClr val="D6009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反应：</a:t>
            </a:r>
            <a:endParaRPr lang="zh-CN" altLang="en-US" sz="2400" b="1">
              <a:solidFill>
                <a:srgbClr val="D60093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61528" name="组合 661527"/>
          <p:cNvGrpSpPr/>
          <p:nvPr/>
        </p:nvGrpSpPr>
        <p:grpSpPr>
          <a:xfrm>
            <a:off x="1219200" y="1295400"/>
            <a:ext cx="6858000" cy="823913"/>
            <a:chExt cx="4320" cy="519"/>
          </a:xfrm>
        </p:grpSpPr>
        <p:sp>
          <p:nvSpPr>
            <p:cNvPr id="48148" name="Text Box 12"/>
            <p:cNvSpPr txBox="1"/>
            <p:nvPr/>
          </p:nvSpPr>
          <p:spPr>
            <a:xfrm>
              <a:off x="0" y="192"/>
              <a:ext cx="432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H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OH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  +  H</a:t>
              </a:r>
              <a:r>
                <a:rPr lang="en-US" altLang="zh-CN" sz="2800" b="1">
                  <a:solidFill>
                    <a:srgbClr val="3737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Br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                C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H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r>
                <a:rPr lang="en-US" altLang="zh-CN" sz="2800" b="1">
                  <a:solidFill>
                    <a:srgbClr val="3737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Br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  +  H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8149" name="Line 13"/>
            <p:cNvSpPr/>
            <p:nvPr/>
          </p:nvSpPr>
          <p:spPr>
            <a:xfrm>
              <a:off x="1776" y="384"/>
              <a:ext cx="720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stealth" w="lg" len="lg"/>
            </a:ln>
          </p:spPr>
          <p:txBody>
            <a:bodyPr/>
            <a:lstStyle/>
            <a:p/>
          </p:txBody>
        </p:sp>
        <p:sp>
          <p:nvSpPr>
            <p:cNvPr id="48150" name="Text Box 14"/>
            <p:cNvSpPr txBox="1"/>
            <p:nvPr/>
          </p:nvSpPr>
          <p:spPr>
            <a:xfrm>
              <a:off x="1872" y="0"/>
              <a:ext cx="43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△</a:t>
              </a:r>
              <a:endPara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1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1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1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6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6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1508" grpId="0"/>
      <p:bldP spid="661509" grpId="0"/>
      <p:bldP spid="66152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769" name="文本框 662529"/>
          <p:cNvSpPr txBox="1"/>
          <p:nvPr/>
        </p:nvSpPr>
        <p:spPr>
          <a:xfrm>
            <a:off x="381000" y="142875"/>
            <a:ext cx="20256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(4)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氧化反应 </a:t>
            </a:r>
            <a:endParaRPr lang="zh-CN" altLang="en-US" sz="24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62531" name="组合 662530"/>
          <p:cNvGrpSpPr/>
          <p:nvPr/>
        </p:nvGrpSpPr>
        <p:grpSpPr>
          <a:xfrm>
            <a:off x="1905000" y="609600"/>
            <a:ext cx="6842125" cy="747713"/>
            <a:chExt cx="4310" cy="471"/>
          </a:xfrm>
        </p:grpSpPr>
        <p:sp>
          <p:nvSpPr>
            <p:cNvPr id="32771" name="文本框 662531"/>
            <p:cNvSpPr txBox="1"/>
            <p:nvPr/>
          </p:nvSpPr>
          <p:spPr>
            <a:xfrm>
              <a:off x="0" y="144"/>
              <a:ext cx="431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rPr>
                <a:t>      CH</a:t>
              </a:r>
              <a:r>
                <a:rPr lang="en-US" altLang="zh-CN" sz="28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r>
                <a: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rPr>
                <a:t>CH</a:t>
              </a:r>
              <a:r>
                <a:rPr lang="en-US" altLang="zh-CN" sz="28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rPr>
                <a:t>OH + 3O</a:t>
              </a:r>
              <a:r>
                <a:rPr lang="en-US" altLang="zh-CN" sz="28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rPr>
                <a:t>          2CO</a:t>
              </a:r>
              <a:r>
                <a:rPr lang="en-US" altLang="zh-CN" sz="28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rPr>
                <a:t> + 3H</a:t>
              </a:r>
              <a:r>
                <a:rPr lang="en-US" altLang="zh-CN" sz="28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rPr>
                <a:t>O </a:t>
              </a:r>
              <a:endParaRPr lang="en-US" altLang="zh-CN" sz="28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72" name="文本框 662532"/>
            <p:cNvSpPr txBox="1"/>
            <p:nvPr/>
          </p:nvSpPr>
          <p:spPr>
            <a:xfrm>
              <a:off x="2160" y="0"/>
              <a:ext cx="72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</a:t>
              </a:r>
              <a:r>
                <a:rPr lang="zh-CN" altLang="en-US" sz="24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点 燃</a:t>
              </a:r>
              <a:endPara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73" name="直接连接符 662533"/>
            <p:cNvSpPr/>
            <p:nvPr/>
          </p:nvSpPr>
          <p:spPr>
            <a:xfrm>
              <a:off x="2256" y="288"/>
              <a:ext cx="576" cy="0"/>
            </a:xfrm>
            <a:prstGeom prst="line">
              <a:avLst/>
            </a:prstGeom>
            <a:ln w="41275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sp>
        <p:nvSpPr>
          <p:cNvPr id="662535" name="矩形 662534"/>
          <p:cNvSpPr/>
          <p:nvPr/>
        </p:nvSpPr>
        <p:spPr>
          <a:xfrm>
            <a:off x="381000" y="914400"/>
            <a:ext cx="24384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400" b="1">
                <a:solidFill>
                  <a:srgbClr val="D6009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①</a:t>
            </a:r>
            <a:r>
              <a:rPr lang="zh-CN" altLang="en-US" sz="2400" b="1">
                <a:solidFill>
                  <a:srgbClr val="D6009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可燃性</a:t>
            </a:r>
            <a:endParaRPr lang="zh-CN" altLang="en-US" sz="2400" b="1">
              <a:solidFill>
                <a:srgbClr val="D6009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2536" name="矩形 662535"/>
          <p:cNvSpPr/>
          <p:nvPr/>
        </p:nvSpPr>
        <p:spPr>
          <a:xfrm>
            <a:off x="381000" y="14478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400" b="1">
                <a:solidFill>
                  <a:srgbClr val="D6009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②</a:t>
            </a:r>
            <a:r>
              <a:rPr lang="zh-CN" altLang="en-US" sz="2400" b="1">
                <a:solidFill>
                  <a:srgbClr val="D6009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催化氧化</a:t>
            </a:r>
            <a:endParaRPr lang="zh-CN" altLang="en-US" sz="2400" b="1">
              <a:solidFill>
                <a:srgbClr val="D6009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6" name="文本框 662536"/>
          <p:cNvSpPr txBox="1"/>
          <p:nvPr/>
        </p:nvSpPr>
        <p:spPr>
          <a:xfrm>
            <a:off x="1371600" y="35814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endParaRPr 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2540" name="文本框 662539"/>
          <p:cNvSpPr txBox="1"/>
          <p:nvPr/>
        </p:nvSpPr>
        <p:spPr>
          <a:xfrm>
            <a:off x="5638800" y="2895600"/>
            <a:ext cx="1752600" cy="1408113"/>
          </a:xfrm>
          <a:prstGeom prst="rect">
            <a:avLst/>
          </a:prstGeom>
          <a:noFill/>
          <a:ln w="349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lstStyle/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两个氢脱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去与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结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合成水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62542" name="组合 662541"/>
          <p:cNvGrpSpPr/>
          <p:nvPr/>
        </p:nvGrpSpPr>
        <p:grpSpPr>
          <a:xfrm>
            <a:off x="1981200" y="2590800"/>
            <a:ext cx="2743200" cy="2071688"/>
            <a:chExt cx="1728" cy="1466"/>
          </a:xfrm>
        </p:grpSpPr>
        <p:sp>
          <p:nvSpPr>
            <p:cNvPr id="32779" name="文本框 662542"/>
            <p:cNvSpPr txBox="1"/>
            <p:nvPr/>
          </p:nvSpPr>
          <p:spPr>
            <a:xfrm>
              <a:off x="480" y="528"/>
              <a:ext cx="1248" cy="4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C—C—H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780" name="直接连接符 662543"/>
            <p:cNvSpPr/>
            <p:nvPr/>
          </p:nvSpPr>
          <p:spPr>
            <a:xfrm flipH="1">
              <a:off x="1056" y="816"/>
              <a:ext cx="0" cy="33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2781" name="文本框 662544"/>
            <p:cNvSpPr txBox="1"/>
            <p:nvPr/>
          </p:nvSpPr>
          <p:spPr>
            <a:xfrm>
              <a:off x="0" y="499"/>
              <a:ext cx="384" cy="4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H</a:t>
              </a:r>
              <a:endPara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782" name="文本框 662545"/>
            <p:cNvSpPr txBox="1"/>
            <p:nvPr/>
          </p:nvSpPr>
          <p:spPr>
            <a:xfrm>
              <a:off x="480" y="0"/>
              <a:ext cx="528" cy="4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H</a:t>
              </a:r>
              <a:endPara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783" name="文本框 662546"/>
            <p:cNvSpPr txBox="1"/>
            <p:nvPr/>
          </p:nvSpPr>
          <p:spPr>
            <a:xfrm>
              <a:off x="480" y="1056"/>
              <a:ext cx="288" cy="4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H</a:t>
              </a:r>
              <a:endPara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784" name="直接连接符 662547"/>
            <p:cNvSpPr/>
            <p:nvPr/>
          </p:nvSpPr>
          <p:spPr>
            <a:xfrm flipH="1">
              <a:off x="624" y="816"/>
              <a:ext cx="0" cy="33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2785" name="直接连接符 662548"/>
            <p:cNvSpPr/>
            <p:nvPr/>
          </p:nvSpPr>
          <p:spPr>
            <a:xfrm flipH="1">
              <a:off x="624" y="288"/>
              <a:ext cx="0" cy="33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2786" name="直接连接符 662549"/>
            <p:cNvSpPr/>
            <p:nvPr/>
          </p:nvSpPr>
          <p:spPr>
            <a:xfrm flipH="1">
              <a:off x="1056" y="288"/>
              <a:ext cx="0" cy="33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2787" name="直接连接符 662550"/>
            <p:cNvSpPr/>
            <p:nvPr/>
          </p:nvSpPr>
          <p:spPr>
            <a:xfrm flipH="1">
              <a:off x="240" y="720"/>
              <a:ext cx="28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2788" name="文本框 662551"/>
            <p:cNvSpPr txBox="1"/>
            <p:nvPr/>
          </p:nvSpPr>
          <p:spPr>
            <a:xfrm>
              <a:off x="912" y="0"/>
              <a:ext cx="288" cy="4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H</a:t>
              </a:r>
              <a:endPara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789" name="文本框 662552"/>
            <p:cNvSpPr txBox="1"/>
            <p:nvPr/>
          </p:nvSpPr>
          <p:spPr>
            <a:xfrm>
              <a:off x="912" y="1056"/>
              <a:ext cx="816" cy="4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O—H</a:t>
              </a:r>
              <a:r>
                <a:rPr lang="en-US" altLang="zh-CN" sz="3200">
                  <a:latin typeface="Times New Roman" panose="02020603050405020304" pitchFamily="18" charset="0"/>
                  <a:ea typeface="宋体" panose="02010600030101010101" pitchFamily="2" charset="-122"/>
                </a:rPr>
                <a:t>   </a:t>
              </a:r>
              <a:endParaRPr lang="en-US" altLang="zh-CN" sz="32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62555" name="组合 662554"/>
          <p:cNvGrpSpPr/>
          <p:nvPr/>
        </p:nvGrpSpPr>
        <p:grpSpPr>
          <a:xfrm>
            <a:off x="3962400" y="3352800"/>
            <a:ext cx="1655763" cy="1325563"/>
            <a:chExt cx="720" cy="960"/>
          </a:xfrm>
        </p:grpSpPr>
        <p:sp>
          <p:nvSpPr>
            <p:cNvPr id="32791" name="椭圆 662555"/>
            <p:cNvSpPr/>
            <p:nvPr/>
          </p:nvSpPr>
          <p:spPr>
            <a:xfrm>
              <a:off x="0" y="0"/>
              <a:ext cx="432" cy="960"/>
            </a:xfrm>
            <a:prstGeom prst="ellipse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92" name="直接连接符 662556"/>
            <p:cNvSpPr/>
            <p:nvPr/>
          </p:nvSpPr>
          <p:spPr>
            <a:xfrm flipV="1">
              <a:off x="432" y="144"/>
              <a:ext cx="288" cy="384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sp>
        <p:nvSpPr>
          <p:cNvPr id="662561" name="文本框 662560"/>
          <p:cNvSpPr txBox="1"/>
          <p:nvPr/>
        </p:nvSpPr>
        <p:spPr>
          <a:xfrm>
            <a:off x="228600" y="4929505"/>
            <a:ext cx="29711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2400" b="1">
                <a:solidFill>
                  <a:srgbClr val="D6009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③</a:t>
            </a:r>
            <a:r>
              <a:rPr lang="zh-CN" altLang="en-US" sz="2400" b="1">
                <a:solidFill>
                  <a:srgbClr val="D6009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直接氧化为乙酸</a:t>
            </a:r>
            <a:endParaRPr lang="zh-CN" altLang="en-US" sz="2400" b="1">
              <a:solidFill>
                <a:srgbClr val="D6009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2562" name="矩形 662561"/>
          <p:cNvSpPr/>
          <p:nvPr/>
        </p:nvSpPr>
        <p:spPr>
          <a:xfrm>
            <a:off x="3733800" y="4929188"/>
            <a:ext cx="3554413" cy="457200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橙色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重铬酸钾会变为</a:t>
            </a:r>
            <a:r>
              <a:rPr lang="zh-CN" altLang="en-US" sz="2400" b="1">
                <a:solidFill>
                  <a:srgbClr val="00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绿色</a:t>
            </a:r>
            <a:endParaRPr lang="zh-CN" altLang="en-US" sz="2400" b="1">
              <a:solidFill>
                <a:srgbClr val="00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662564" name="组合 662563"/>
          <p:cNvGrpSpPr/>
          <p:nvPr/>
        </p:nvGrpSpPr>
        <p:grpSpPr>
          <a:xfrm>
            <a:off x="685800" y="5508625"/>
            <a:ext cx="8123238" cy="1730375"/>
            <a:chExt cx="5117" cy="862"/>
          </a:xfrm>
        </p:grpSpPr>
        <p:sp>
          <p:nvSpPr>
            <p:cNvPr id="32796" name="Rectangle 6"/>
            <p:cNvSpPr/>
            <p:nvPr/>
          </p:nvSpPr>
          <p:spPr>
            <a:xfrm>
              <a:off x="0" y="157"/>
              <a:ext cx="1450" cy="28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CH</a:t>
              </a:r>
              <a:r>
                <a:rPr lang="en-US" altLang="zh-CN" sz="32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CH</a:t>
              </a:r>
              <a:r>
                <a:rPr lang="en-US" altLang="zh-CN" sz="3200" b="1" baseline="-250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OH</a:t>
              </a:r>
              <a:endPara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797" name="Rectangle 7"/>
            <p:cNvSpPr/>
            <p:nvPr/>
          </p:nvSpPr>
          <p:spPr>
            <a:xfrm>
              <a:off x="2020" y="157"/>
              <a:ext cx="1330" cy="28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en-US" altLang="zh-CN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CH</a:t>
              </a:r>
              <a:r>
                <a:rPr lang="en-US" altLang="zh-CN" sz="32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CHO</a:t>
              </a:r>
              <a:endPara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798" name="Rectangle 8"/>
            <p:cNvSpPr/>
            <p:nvPr/>
          </p:nvSpPr>
          <p:spPr>
            <a:xfrm>
              <a:off x="3751" y="128"/>
              <a:ext cx="1366" cy="28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CH</a:t>
              </a:r>
              <a:r>
                <a:rPr lang="en-US" altLang="zh-CN" sz="32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COOH</a:t>
              </a:r>
              <a:endPara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799" name="Line 9"/>
            <p:cNvSpPr/>
            <p:nvPr/>
          </p:nvSpPr>
          <p:spPr>
            <a:xfrm>
              <a:off x="1443" y="349"/>
              <a:ext cx="577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32800" name="Line 10"/>
            <p:cNvSpPr/>
            <p:nvPr/>
          </p:nvSpPr>
          <p:spPr>
            <a:xfrm>
              <a:off x="3222" y="349"/>
              <a:ext cx="529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32801" name="Rectangle 11"/>
            <p:cNvSpPr/>
            <p:nvPr/>
          </p:nvSpPr>
          <p:spPr>
            <a:xfrm>
              <a:off x="1491" y="0"/>
              <a:ext cx="502" cy="22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zh-CN" altLang="en-US" sz="2400" b="1">
                  <a:latin typeface="Arial" panose="020b0604020202020204" pitchFamily="34" charset="0"/>
                  <a:ea typeface="宋体" panose="02010600030101010101" pitchFamily="2" charset="-122"/>
                </a:rPr>
                <a:t>氧化</a:t>
              </a:r>
              <a:endParaRPr lang="zh-CN" altLang="en-US" sz="24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802" name="Rectangle 12"/>
            <p:cNvSpPr/>
            <p:nvPr/>
          </p:nvSpPr>
          <p:spPr>
            <a:xfrm>
              <a:off x="3222" y="0"/>
              <a:ext cx="502" cy="22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b="1">
                  <a:latin typeface="Arial" panose="020b0604020202020204" pitchFamily="34" charset="0"/>
                  <a:ea typeface="宋体" panose="02010600030101010101" pitchFamily="2" charset="-122"/>
                </a:rPr>
                <a:t>氧化</a:t>
              </a:r>
              <a:endParaRPr lang="zh-CN" altLang="en-US" sz="24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32803" name="组合 662571"/>
            <p:cNvGrpSpPr/>
            <p:nvPr/>
          </p:nvGrpSpPr>
          <p:grpSpPr>
            <a:xfrm>
              <a:off x="273" y="558"/>
              <a:ext cx="4626" cy="304"/>
              <a:chExt cx="4617" cy="304"/>
            </a:xfrm>
          </p:grpSpPr>
          <p:sp>
            <p:nvSpPr>
              <p:cNvPr id="32804" name="Rectangle 14"/>
              <p:cNvSpPr/>
              <p:nvPr/>
            </p:nvSpPr>
            <p:spPr>
              <a:xfrm>
                <a:off x="0" y="0"/>
                <a:ext cx="853" cy="2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endParaRPr lang="zh-CN" sz="28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05" name="Rectangle 15"/>
              <p:cNvSpPr/>
              <p:nvPr/>
            </p:nvSpPr>
            <p:spPr>
              <a:xfrm>
                <a:off x="1968" y="45"/>
                <a:ext cx="699" cy="2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endParaRPr lang="zh-CN" sz="28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06" name="Rectangle 16"/>
              <p:cNvSpPr/>
              <p:nvPr/>
            </p:nvSpPr>
            <p:spPr>
              <a:xfrm>
                <a:off x="3792" y="45"/>
                <a:ext cx="825" cy="2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endParaRPr lang="zh-CN" sz="28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662581" name="组合 662580"/>
          <p:cNvGrpSpPr/>
          <p:nvPr/>
        </p:nvGrpSpPr>
        <p:grpSpPr>
          <a:xfrm>
            <a:off x="381000" y="1752600"/>
            <a:ext cx="8075613" cy="877888"/>
            <a:chOff x="240" y="1104"/>
            <a:chExt cx="5087" cy="553"/>
          </a:xfrm>
        </p:grpSpPr>
        <p:sp>
          <p:nvSpPr>
            <p:cNvPr id="32808" name="文本框 662537"/>
            <p:cNvSpPr txBox="1"/>
            <p:nvPr/>
          </p:nvSpPr>
          <p:spPr>
            <a:xfrm>
              <a:off x="240" y="1248"/>
              <a:ext cx="508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2400" b="1">
                  <a:latin typeface="Arial" panose="020b0604020202020204" pitchFamily="34" charset="0"/>
                  <a:ea typeface="宋体" panose="02010600030101010101" pitchFamily="2" charset="-122"/>
                </a:rPr>
                <a:t>         </a:t>
              </a:r>
              <a:r>
                <a: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rPr>
                <a:t>2CH</a:t>
              </a:r>
              <a:r>
                <a:rPr lang="en-US" altLang="zh-CN" sz="28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CH</a:t>
              </a:r>
              <a:r>
                <a:rPr lang="en-US" altLang="zh-CN" sz="2800" b="1" baseline="-2500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OH</a:t>
              </a:r>
              <a:r>
                <a: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rPr>
                <a:t> +O</a:t>
              </a:r>
              <a:r>
                <a:rPr lang="en-US" altLang="zh-CN" sz="28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rPr>
                <a:t>               2CH</a:t>
              </a:r>
              <a:r>
                <a:rPr lang="en-US" altLang="zh-CN" sz="28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CHO</a:t>
              </a:r>
              <a:r>
                <a: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rPr>
                <a:t> + 2H</a:t>
              </a:r>
              <a:r>
                <a:rPr lang="en-US" altLang="zh-CN" sz="28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endParaRPr lang="en-US" altLang="zh-CN" sz="28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32809" name="图片 66257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640" y="1104"/>
              <a:ext cx="672" cy="553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6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66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62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62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662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62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62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2535" grpId="0"/>
      <p:bldP spid="662536" grpId="0"/>
      <p:bldP spid="662540" grpId="0"/>
      <p:bldP spid="662561" grpId="0"/>
      <p:bldP spid="66256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154" name="矩形 12"/>
          <p:cNvSpPr/>
          <p:nvPr/>
        </p:nvSpPr>
        <p:spPr>
          <a:xfrm>
            <a:off x="751205" y="349250"/>
            <a:ext cx="2019300" cy="72771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>
              <a:lnSpc>
                <a:spcPct val="115000"/>
              </a:lnSpc>
            </a:pPr>
            <a:r>
              <a:rPr lang="zh-CN" altLang="en-US" sz="3600" b="1">
                <a:solidFill>
                  <a:srgbClr val="F605F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氧化反应</a:t>
            </a:r>
            <a:endParaRPr lang="zh-CN" altLang="en-US" sz="3600" b="1">
              <a:solidFill>
                <a:srgbClr val="F605F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424305" y="1617345"/>
            <a:ext cx="5699125" cy="814388"/>
            <a:chOff x="1325002" y="987573"/>
            <a:chExt cx="7597131" cy="1085110"/>
          </a:xfrm>
        </p:grpSpPr>
        <p:grpSp>
          <p:nvGrpSpPr>
            <p:cNvPr id="49156" name="组合 26"/>
            <p:cNvGrpSpPr/>
            <p:nvPr/>
          </p:nvGrpSpPr>
          <p:grpSpPr>
            <a:xfrm>
              <a:off x="1325002" y="987573"/>
              <a:ext cx="7279446" cy="1085109"/>
              <a:chOff x="900038" y="1124744"/>
              <a:chExt cx="7278999" cy="1086146"/>
            </a:xfrm>
          </p:grpSpPr>
          <p:sp>
            <p:nvSpPr>
              <p:cNvPr id="49157" name="Text Box 3"/>
              <p:cNvSpPr txBox="1"/>
              <p:nvPr/>
            </p:nvSpPr>
            <p:spPr>
              <a:xfrm>
                <a:off x="900038" y="1332057"/>
                <a:ext cx="3024188" cy="5525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r>
                  <a:rPr lang="en-US" altLang="zh-CN" sz="21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CH</a:t>
                </a:r>
                <a:r>
                  <a:rPr lang="en-US" altLang="zh-CN" sz="2100" b="1" baseline="-25000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r>
                  <a:rPr lang="en-US" altLang="zh-CN" sz="21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CH</a:t>
                </a:r>
                <a:r>
                  <a:rPr lang="en-US" altLang="zh-CN" sz="2100" b="1" baseline="-25000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r>
                  <a:rPr lang="en-US" altLang="zh-CN" sz="21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OH</a:t>
                </a:r>
                <a:endParaRPr lang="en-US" altLang="zh-CN" sz="21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9158" name="Text Box 5"/>
              <p:cNvSpPr txBox="1"/>
              <p:nvPr/>
            </p:nvSpPr>
            <p:spPr>
              <a:xfrm>
                <a:off x="5436301" y="1340974"/>
                <a:ext cx="2742736" cy="5525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r>
                  <a:rPr lang="en-US" altLang="zh-CN" sz="21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CH</a:t>
                </a:r>
                <a:r>
                  <a:rPr lang="en-US" altLang="zh-CN" sz="2100" b="1" baseline="-25000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r>
                  <a:rPr lang="en-US" altLang="zh-CN" sz="21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COOH</a:t>
                </a:r>
                <a:endParaRPr lang="en-US" altLang="zh-CN" sz="21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9159" name="Line 4"/>
              <p:cNvSpPr/>
              <p:nvPr/>
            </p:nvSpPr>
            <p:spPr>
              <a:xfrm>
                <a:off x="2882690" y="1628462"/>
                <a:ext cx="2571593" cy="0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 anchorCtr="0"/>
              <a:lstStyle/>
              <a:p>
                <a:endParaRPr lang="zh-CN" altLang="en-US" sz="21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9160" name="Text Box 5"/>
              <p:cNvSpPr txBox="1"/>
              <p:nvPr/>
            </p:nvSpPr>
            <p:spPr>
              <a:xfrm>
                <a:off x="3060479" y="1124744"/>
                <a:ext cx="3595467" cy="50933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pPr marL="342900" indent="-342900"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zh-CN" altLang="en-US" sz="2100" b="1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酸性</a:t>
                </a:r>
                <a:r>
                  <a:rPr lang="en-US" altLang="zh-CN" sz="21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sym typeface="宋体" panose="02010600030101010101" pitchFamily="2" charset="-122"/>
                  </a:rPr>
                  <a:t>K</a:t>
                </a:r>
                <a:r>
                  <a:rPr lang="en-US" altLang="zh-CN" sz="2100" b="1" baseline="-25000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sym typeface="宋体" panose="02010600030101010101" pitchFamily="2" charset="-122"/>
                  </a:rPr>
                  <a:t>2</a:t>
                </a:r>
                <a:r>
                  <a:rPr lang="en-US" altLang="zh-CN" sz="21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sym typeface="宋体" panose="02010600030101010101" pitchFamily="2" charset="-122"/>
                  </a:rPr>
                  <a:t>Cr</a:t>
                </a:r>
                <a:r>
                  <a:rPr lang="en-US" altLang="zh-CN" sz="2100" b="1" baseline="-25000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sym typeface="宋体" panose="02010600030101010101" pitchFamily="2" charset="-122"/>
                  </a:rPr>
                  <a:t>2</a:t>
                </a:r>
                <a:r>
                  <a:rPr lang="en-US" altLang="zh-CN" sz="21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sym typeface="宋体" panose="02010600030101010101" pitchFamily="2" charset="-122"/>
                  </a:rPr>
                  <a:t>O</a:t>
                </a:r>
                <a:r>
                  <a:rPr lang="en-US" altLang="zh-CN" sz="2100" b="1" baseline="-25000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sym typeface="宋体" panose="02010600030101010101" pitchFamily="2" charset="-122"/>
                  </a:rPr>
                  <a:t>7</a:t>
                </a:r>
                <a:endParaRPr lang="zh-CN" altLang="zh-CN" sz="21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9161" name="Text Box 6"/>
              <p:cNvSpPr txBox="1"/>
              <p:nvPr/>
            </p:nvSpPr>
            <p:spPr>
              <a:xfrm>
                <a:off x="2844593" y="1701557"/>
                <a:ext cx="3598642" cy="50933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pPr marL="342900" indent="-342900"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zh-CN" altLang="zh-CN" sz="2100" b="1">
                    <a:solidFill>
                      <a:srgbClr val="0000FF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或</a:t>
                </a:r>
                <a:r>
                  <a:rPr lang="zh-CN" altLang="zh-CN" sz="2100" b="1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 酸性</a:t>
                </a:r>
                <a:r>
                  <a:rPr lang="en-US" altLang="zh-CN" sz="21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sym typeface="宋体" panose="02010600030101010101" pitchFamily="2" charset="-122"/>
                  </a:rPr>
                  <a:t>KMnO</a:t>
                </a:r>
                <a:r>
                  <a:rPr lang="en-US" altLang="zh-CN" sz="2100" b="1" baseline="-25000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sym typeface="宋体" panose="02010600030101010101" pitchFamily="2" charset="-122"/>
                  </a:rPr>
                  <a:t>4</a:t>
                </a:r>
                <a:endParaRPr lang="zh-CN" altLang="zh-CN" sz="21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9162" name="TextBox 21"/>
            <p:cNvSpPr txBox="1"/>
            <p:nvPr/>
          </p:nvSpPr>
          <p:spPr>
            <a:xfrm>
              <a:off x="7452320" y="1245989"/>
              <a:ext cx="1469813" cy="49106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zh-CN" altLang="en-US" b="1">
                  <a:solidFill>
                    <a:srgbClr val="3333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（乙酸）</a:t>
              </a:r>
              <a:endParaRPr lang="zh-CN" altLang="en-US" b="1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002030" y="2904490"/>
            <a:ext cx="2471738" cy="2785745"/>
            <a:chOff x="2082778" y="2731206"/>
            <a:chExt cx="3295357" cy="3713504"/>
          </a:xfrm>
        </p:grpSpPr>
        <p:pic>
          <p:nvPicPr>
            <p:cNvPr id="49164" name="图片 1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20353" y="2731206"/>
              <a:ext cx="2770988" cy="249020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9165" name="Text Box 17"/>
            <p:cNvSpPr txBox="1"/>
            <p:nvPr/>
          </p:nvSpPr>
          <p:spPr>
            <a:xfrm>
              <a:off x="2082778" y="5237305"/>
              <a:ext cx="3295357" cy="45296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marL="342900">
                <a:lnSpc>
                  <a:spcPct val="90000"/>
                </a:lnSpc>
                <a:spcBef>
                  <a:spcPct val="50000"/>
                </a:spcBef>
              </a:pPr>
              <a:r>
                <a:rPr lang="zh-CN" altLang="zh-CN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酸性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</a:rPr>
                <a:t>K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</a:rPr>
                <a:t>Cr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en-US" altLang="zh-CN" b="1" baseline="-25000">
                  <a:latin typeface="Times New Roman" panose="02020603050405020304" pitchFamily="18" charset="0"/>
                  <a:ea typeface="黑体" panose="02010609060101010101" pitchFamily="49" charset="-122"/>
                </a:rPr>
                <a:t>7</a:t>
              </a:r>
              <a:r>
                <a:rPr lang="zh-CN" altLang="en-US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溶液</a:t>
              </a:r>
              <a:endPara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49166" name="TextBox 25"/>
            <p:cNvSpPr txBox="1"/>
            <p:nvPr/>
          </p:nvSpPr>
          <p:spPr>
            <a:xfrm>
              <a:off x="3107154" y="5953752"/>
              <a:ext cx="1247029" cy="49095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r>
                <a:rPr lang="zh-CN" altLang="en-US" b="1">
                  <a:solidFill>
                    <a:srgbClr val="FF881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橙色</a:t>
              </a:r>
              <a:endParaRPr lang="zh-CN" altLang="en-US" b="1">
                <a:solidFill>
                  <a:srgbClr val="FF881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933950" y="2858770"/>
            <a:ext cx="2297430" cy="2831305"/>
            <a:chOff x="6578791" y="2563667"/>
            <a:chExt cx="2770988" cy="3879970"/>
          </a:xfrm>
        </p:grpSpPr>
        <p:pic>
          <p:nvPicPr>
            <p:cNvPr id="49168" name="图片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578791" y="2563667"/>
              <a:ext cx="2770988" cy="264594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9169" name="Text Box 17"/>
            <p:cNvSpPr txBox="1"/>
            <p:nvPr/>
          </p:nvSpPr>
          <p:spPr>
            <a:xfrm>
              <a:off x="7199781" y="5269927"/>
              <a:ext cx="1233706" cy="4655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pPr marL="342900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Cr</a:t>
              </a:r>
              <a:r>
                <a:rPr lang="en-US" altLang="zh-CN" b="1" baseline="3000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3+</a:t>
              </a:r>
              <a:endParaRPr lang="zh-CN" altLang="en-US" b="1" baseline="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49170" name="TextBox 25"/>
            <p:cNvSpPr txBox="1"/>
            <p:nvPr/>
          </p:nvSpPr>
          <p:spPr>
            <a:xfrm>
              <a:off x="7516989" y="5938925"/>
              <a:ext cx="1130410" cy="5047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r>
                <a:rPr lang="zh-CN" altLang="en-US" b="1">
                  <a:solidFill>
                    <a:srgbClr val="00B05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绿色</a:t>
              </a:r>
              <a:endParaRPr lang="zh-CN" altLang="en-US" b="1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3793" name="Rectangle 16"/>
          <p:cNvSpPr/>
          <p:nvPr/>
        </p:nvSpPr>
        <p:spPr>
          <a:xfrm>
            <a:off x="304800" y="304800"/>
            <a:ext cx="57912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有机物的氧化反应、还原反应：</a:t>
            </a:r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3555" name="Rectangle 17"/>
          <p:cNvSpPr/>
          <p:nvPr/>
        </p:nvSpPr>
        <p:spPr>
          <a:xfrm>
            <a:off x="381000" y="609600"/>
            <a:ext cx="7993063" cy="11715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65000"/>
              </a:lnSpc>
              <a:spcBef>
                <a:spcPct val="50000"/>
              </a:spcBef>
            </a:pP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氧化反应：有机物分子中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失去氢原子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或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加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入氧原子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的反应（失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或加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3556" name="Rectangle 18"/>
          <p:cNvSpPr/>
          <p:nvPr/>
        </p:nvSpPr>
        <p:spPr>
          <a:xfrm>
            <a:off x="457200" y="1905000"/>
            <a:ext cx="8229600" cy="11715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65000"/>
              </a:lnSpc>
              <a:spcBef>
                <a:spcPct val="50000"/>
              </a:spcBef>
            </a:pPr>
            <a:endParaRPr lang="en-US" altLang="zh-CN" sz="2400" b="1">
              <a:solidFill>
                <a:srgbClr val="00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还原反应：有机物分子中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加入氢原子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或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失去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氧原子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的反应（加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或失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3557" name="Text Box 9"/>
          <p:cNvSpPr txBox="1"/>
          <p:nvPr/>
        </p:nvSpPr>
        <p:spPr>
          <a:xfrm>
            <a:off x="457200" y="3429000"/>
            <a:ext cx="7315200" cy="2100263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醇的氧化规律：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羟基碳上有</a:t>
            </a:r>
            <a:r>
              <a:rPr lang="en-US" altLang="zh-CN" sz="2400" b="1">
                <a:solidFill>
                  <a:srgbClr val="0000D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400" b="1">
                <a:solidFill>
                  <a:srgbClr val="0000D0"/>
                </a:solidFill>
                <a:latin typeface="楷体_GB2312" pitchFamily="49" charset="-122"/>
                <a:ea typeface="楷体_GB2312" pitchFamily="49" charset="-122"/>
              </a:rPr>
              <a:t>个氢原子的醇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被催化氧化成</a:t>
            </a:r>
            <a:r>
              <a:rPr lang="zh-CN" altLang="en-US" sz="2400" b="1">
                <a:solidFill>
                  <a:srgbClr val="0000D0"/>
                </a:solidFill>
                <a:latin typeface="楷体_GB2312" pitchFamily="49" charset="-122"/>
                <a:ea typeface="楷体_GB2312" pitchFamily="49" charset="-122"/>
              </a:rPr>
              <a:t>醛</a:t>
            </a:r>
            <a:endParaRPr lang="zh-CN" altLang="en-US" sz="2400" b="1">
              <a:solidFill>
                <a:srgbClr val="0000D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羟基碳上有</a:t>
            </a:r>
            <a:r>
              <a:rPr lang="en-US" altLang="zh-CN" sz="2400" b="1">
                <a:solidFill>
                  <a:srgbClr val="0000D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400" b="1">
                <a:solidFill>
                  <a:srgbClr val="0000D0"/>
                </a:solidFill>
                <a:latin typeface="楷体_GB2312" pitchFamily="49" charset="-122"/>
                <a:ea typeface="楷体_GB2312" pitchFamily="49" charset="-122"/>
              </a:rPr>
              <a:t>个氢原子的醇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被催化氧化成</a:t>
            </a:r>
            <a:r>
              <a:rPr lang="zh-CN" altLang="en-US" sz="2400" b="1">
                <a:solidFill>
                  <a:srgbClr val="0000D0"/>
                </a:solidFill>
                <a:latin typeface="楷体_GB2312" pitchFamily="49" charset="-122"/>
                <a:ea typeface="楷体_GB2312" pitchFamily="49" charset="-122"/>
              </a:rPr>
              <a:t>酮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羟基碳上</a:t>
            </a:r>
            <a:r>
              <a:rPr lang="zh-CN" altLang="en-US" sz="2400" b="1">
                <a:solidFill>
                  <a:srgbClr val="0000D0"/>
                </a:solidFill>
                <a:latin typeface="楷体_GB2312" pitchFamily="49" charset="-122"/>
                <a:ea typeface="楷体_GB2312" pitchFamily="49" charset="-122"/>
              </a:rPr>
              <a:t>没有氢原子的醇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不能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被催化氧化。</a:t>
            </a:r>
            <a:endParaRPr lang="zh-CN" altLang="en-US" sz="2400" b="1" u="sng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6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3555" grpId="0"/>
      <p:bldP spid="663556" grpId="0"/>
      <p:bldP spid="66355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4817" name="组合 664577"/>
          <p:cNvGrpSpPr/>
          <p:nvPr/>
        </p:nvGrpSpPr>
        <p:grpSpPr>
          <a:xfrm>
            <a:off x="3962400" y="0"/>
            <a:ext cx="4495800" cy="2606675"/>
            <a:chExt cx="2832" cy="1642"/>
          </a:xfrm>
        </p:grpSpPr>
        <p:sp>
          <p:nvSpPr>
            <p:cNvPr id="34818" name="Rectangle 3"/>
            <p:cNvSpPr/>
            <p:nvPr/>
          </p:nvSpPr>
          <p:spPr>
            <a:xfrm>
              <a:off x="1680" y="29"/>
              <a:ext cx="37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②</a:t>
              </a:r>
              <a:endPara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4819" name="Rectangle 4"/>
            <p:cNvSpPr/>
            <p:nvPr/>
          </p:nvSpPr>
          <p:spPr>
            <a:xfrm>
              <a:off x="2160" y="0"/>
              <a:ext cx="37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①</a:t>
              </a:r>
              <a:endPara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4820" name="Rectangle 5"/>
            <p:cNvSpPr/>
            <p:nvPr/>
          </p:nvSpPr>
          <p:spPr>
            <a:xfrm>
              <a:off x="0" y="269"/>
              <a:ext cx="37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⑤</a:t>
              </a:r>
              <a:endPara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4821" name="Rectangle 6"/>
            <p:cNvSpPr/>
            <p:nvPr/>
          </p:nvSpPr>
          <p:spPr>
            <a:xfrm>
              <a:off x="2171" y="960"/>
              <a:ext cx="37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③</a:t>
              </a:r>
              <a:endPara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4822" name="Rectangle 7"/>
            <p:cNvSpPr/>
            <p:nvPr/>
          </p:nvSpPr>
          <p:spPr>
            <a:xfrm>
              <a:off x="576" y="1277"/>
              <a:ext cx="37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④</a:t>
              </a:r>
              <a:endPara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34823" name="组合 664583"/>
            <p:cNvGrpSpPr/>
            <p:nvPr/>
          </p:nvGrpSpPr>
          <p:grpSpPr>
            <a:xfrm>
              <a:off x="336" y="125"/>
              <a:ext cx="2496" cy="1469"/>
              <a:chExt cx="2496" cy="1469"/>
            </a:xfrm>
          </p:grpSpPr>
          <p:sp>
            <p:nvSpPr>
              <p:cNvPr id="34824" name="Rectangle 9"/>
              <p:cNvSpPr/>
              <p:nvPr/>
            </p:nvSpPr>
            <p:spPr>
              <a:xfrm>
                <a:off x="0" y="528"/>
                <a:ext cx="2496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r>
                  <a:rPr lang="zh-CN" altLang="en-US" sz="3200" b="1">
                    <a:latin typeface="Arial" panose="020b0604020202020204" pitchFamily="34" charset="0"/>
                    <a:ea typeface="宋体" panose="02010600030101010101" pitchFamily="2" charset="-122"/>
                  </a:rPr>
                  <a:t>Ｈ</a:t>
                </a:r>
                <a:r>
                  <a:rPr lang="en-US" altLang="zh-CN" sz="3200" b="1">
                    <a:latin typeface="Arial" panose="020b0604020202020204" pitchFamily="34" charset="0"/>
                    <a:ea typeface="宋体" panose="02010600030101010101" pitchFamily="2" charset="-122"/>
                  </a:rPr>
                  <a:t>―</a:t>
                </a:r>
                <a:r>
                  <a:rPr lang="zh-CN" altLang="en-US" sz="3200" b="1">
                    <a:latin typeface="Arial" panose="020b0604020202020204" pitchFamily="34" charset="0"/>
                    <a:ea typeface="宋体" panose="02010600030101010101" pitchFamily="2" charset="-122"/>
                  </a:rPr>
                  <a:t>Ｃ</a:t>
                </a:r>
                <a:r>
                  <a:rPr lang="en-US" altLang="zh-CN" sz="3200" b="1">
                    <a:latin typeface="Arial" panose="020b0604020202020204" pitchFamily="34" charset="0"/>
                    <a:ea typeface="宋体" panose="02010600030101010101" pitchFamily="2" charset="-122"/>
                  </a:rPr>
                  <a:t>―</a:t>
                </a:r>
                <a:r>
                  <a:rPr lang="zh-CN" altLang="en-US" sz="3200" b="1">
                    <a:latin typeface="Arial" panose="020b0604020202020204" pitchFamily="34" charset="0"/>
                    <a:ea typeface="宋体" panose="02010600030101010101" pitchFamily="2" charset="-122"/>
                  </a:rPr>
                  <a:t>Ｃ</a:t>
                </a:r>
                <a:r>
                  <a:rPr lang="en-US" altLang="zh-CN" sz="3200" b="1">
                    <a:latin typeface="Arial" panose="020b0604020202020204" pitchFamily="34" charset="0"/>
                    <a:ea typeface="宋体" panose="02010600030101010101" pitchFamily="2" charset="-122"/>
                  </a:rPr>
                  <a:t>―</a:t>
                </a:r>
                <a:r>
                  <a:rPr lang="zh-CN" altLang="en-US" sz="3200" b="1">
                    <a:latin typeface="Arial" panose="020b0604020202020204" pitchFamily="34" charset="0"/>
                    <a:ea typeface="宋体" panose="02010600030101010101" pitchFamily="2" charset="-122"/>
                  </a:rPr>
                  <a:t>Ｏ</a:t>
                </a:r>
                <a:r>
                  <a:rPr lang="en-US" altLang="zh-CN" sz="3200" b="1">
                    <a:latin typeface="Arial" panose="020b0604020202020204" pitchFamily="34" charset="0"/>
                    <a:ea typeface="宋体" panose="02010600030101010101" pitchFamily="2" charset="-122"/>
                  </a:rPr>
                  <a:t>―</a:t>
                </a:r>
                <a:r>
                  <a:rPr lang="zh-CN" altLang="en-US" sz="3200" b="1">
                    <a:latin typeface="Arial" panose="020b0604020202020204" pitchFamily="34" charset="0"/>
                    <a:ea typeface="宋体" panose="02010600030101010101" pitchFamily="2" charset="-122"/>
                  </a:rPr>
                  <a:t>Ｈ</a:t>
                </a:r>
                <a:endParaRPr lang="zh-CN" altLang="en-US" sz="32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25" name="Rectangle 10"/>
              <p:cNvSpPr/>
              <p:nvPr/>
            </p:nvSpPr>
            <p:spPr>
              <a:xfrm>
                <a:off x="528" y="0"/>
                <a:ext cx="373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r>
                  <a:rPr lang="zh-CN" altLang="en-US" sz="3200" b="1">
                    <a:latin typeface="Arial" panose="020b0604020202020204" pitchFamily="34" charset="0"/>
                    <a:ea typeface="宋体" panose="02010600030101010101" pitchFamily="2" charset="-122"/>
                  </a:rPr>
                  <a:t>Ｈ</a:t>
                </a:r>
                <a:endParaRPr lang="zh-CN" altLang="en-US" sz="32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26" name="Rectangle 11"/>
              <p:cNvSpPr/>
              <p:nvPr/>
            </p:nvSpPr>
            <p:spPr>
              <a:xfrm>
                <a:off x="1056" y="0"/>
                <a:ext cx="373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r>
                  <a:rPr lang="zh-CN" altLang="en-US" sz="3200" b="1">
                    <a:latin typeface="Arial" panose="020b0604020202020204" pitchFamily="34" charset="0"/>
                    <a:ea typeface="宋体" panose="02010600030101010101" pitchFamily="2" charset="-122"/>
                  </a:rPr>
                  <a:t>Ｈ</a:t>
                </a:r>
                <a:endParaRPr lang="zh-CN" altLang="en-US" sz="32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27" name="Rectangle 12"/>
              <p:cNvSpPr/>
              <p:nvPr/>
            </p:nvSpPr>
            <p:spPr>
              <a:xfrm>
                <a:off x="528" y="1104"/>
                <a:ext cx="373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r>
                  <a:rPr lang="zh-CN" altLang="en-US" sz="3200" b="1">
                    <a:latin typeface="Arial" panose="020b0604020202020204" pitchFamily="34" charset="0"/>
                    <a:ea typeface="宋体" panose="02010600030101010101" pitchFamily="2" charset="-122"/>
                  </a:rPr>
                  <a:t>Ｈ</a:t>
                </a:r>
                <a:endParaRPr lang="zh-CN" altLang="en-US" sz="32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28" name="Rectangle 13"/>
              <p:cNvSpPr/>
              <p:nvPr/>
            </p:nvSpPr>
            <p:spPr>
              <a:xfrm>
                <a:off x="1056" y="1104"/>
                <a:ext cx="373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r>
                  <a:rPr lang="zh-CN" altLang="en-US" sz="3200" b="1">
                    <a:latin typeface="Arial" panose="020b0604020202020204" pitchFamily="34" charset="0"/>
                    <a:ea typeface="宋体" panose="02010600030101010101" pitchFamily="2" charset="-122"/>
                  </a:rPr>
                  <a:t>Ｈ</a:t>
                </a:r>
                <a:endParaRPr lang="zh-CN" altLang="en-US" sz="32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29" name="Line 14"/>
              <p:cNvSpPr/>
              <p:nvPr/>
            </p:nvSpPr>
            <p:spPr>
              <a:xfrm flipH="1">
                <a:off x="720" y="864"/>
                <a:ext cx="0" cy="288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34830" name="Line 15"/>
              <p:cNvSpPr/>
              <p:nvPr/>
            </p:nvSpPr>
            <p:spPr>
              <a:xfrm flipH="1">
                <a:off x="1248" y="864"/>
                <a:ext cx="0" cy="288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34831" name="Line 16"/>
              <p:cNvSpPr/>
              <p:nvPr/>
            </p:nvSpPr>
            <p:spPr>
              <a:xfrm flipH="1">
                <a:off x="720" y="336"/>
                <a:ext cx="0" cy="288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34832" name="Line 17"/>
              <p:cNvSpPr/>
              <p:nvPr/>
            </p:nvSpPr>
            <p:spPr>
              <a:xfrm flipH="1">
                <a:off x="1248" y="336"/>
                <a:ext cx="0" cy="288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</p:grpSp>
        <p:grpSp>
          <p:nvGrpSpPr>
            <p:cNvPr id="34833" name="组合 664593"/>
            <p:cNvGrpSpPr/>
            <p:nvPr/>
          </p:nvGrpSpPr>
          <p:grpSpPr>
            <a:xfrm>
              <a:off x="384" y="461"/>
              <a:ext cx="907" cy="295"/>
              <a:chExt cx="907" cy="295"/>
            </a:xfrm>
          </p:grpSpPr>
          <p:sp>
            <p:nvSpPr>
              <p:cNvPr id="34834" name="Line 19"/>
              <p:cNvSpPr/>
              <p:nvPr/>
            </p:nvSpPr>
            <p:spPr>
              <a:xfrm>
                <a:off x="0" y="0"/>
                <a:ext cx="907" cy="0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34835" name="Line 20"/>
              <p:cNvSpPr/>
              <p:nvPr/>
            </p:nvSpPr>
            <p:spPr>
              <a:xfrm flipH="1">
                <a:off x="907" y="0"/>
                <a:ext cx="0" cy="295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</p:grpSp>
        <p:sp>
          <p:nvSpPr>
            <p:cNvPr id="34836" name="Line 21"/>
            <p:cNvSpPr/>
            <p:nvPr/>
          </p:nvSpPr>
          <p:spPr>
            <a:xfrm flipH="1">
              <a:off x="1872" y="413"/>
              <a:ext cx="0" cy="34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34837" name="Line 22"/>
            <p:cNvSpPr/>
            <p:nvPr/>
          </p:nvSpPr>
          <p:spPr>
            <a:xfrm flipH="1">
              <a:off x="2352" y="413"/>
              <a:ext cx="0" cy="34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34838" name="Line 23"/>
            <p:cNvSpPr/>
            <p:nvPr/>
          </p:nvSpPr>
          <p:spPr>
            <a:xfrm flipH="1">
              <a:off x="1632" y="1181"/>
              <a:ext cx="545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34839" name="Line 24"/>
            <p:cNvSpPr/>
            <p:nvPr/>
          </p:nvSpPr>
          <p:spPr>
            <a:xfrm flipH="1" flipV="1">
              <a:off x="768" y="893"/>
              <a:ext cx="0" cy="431"/>
            </a:xfrm>
            <a:prstGeom prst="line">
              <a:avLst/>
            </a:prstGeom>
            <a:ln w="28575" cap="flat" cmpd="sng">
              <a:solidFill>
                <a:srgbClr val="D60093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graphicFrame>
        <p:nvGraphicFramePr>
          <p:cNvPr id="664601" name="表格 664600"/>
          <p:cNvGraphicFramePr>
            <a:graphicFrameLocks noGrp="1"/>
          </p:cNvGraphicFramePr>
          <p:nvPr/>
        </p:nvGraphicFramePr>
        <p:xfrm>
          <a:off x="457200" y="2743200"/>
          <a:ext cx="8305800" cy="3771583"/>
        </p:xfrm>
        <a:graphic>
          <a:graphicData uri="http://schemas.openxmlformats.org/drawingml/2006/table">
            <a:tbl>
              <a:tblPr/>
              <a:tblGrid>
                <a:gridCol w="3756025"/>
                <a:gridCol w="4549775"/>
              </a:tblGrid>
              <a:tr h="68580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</a:rPr>
                        <a:t>反       应</a:t>
                      </a:r>
                      <a:endParaRPr lang="zh-CN" altLang="en-US" sz="3200" b="1">
                        <a:solidFill>
                          <a:srgbClr val="FF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en-US" altLang="zh-CN" sz="32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</a:rPr>
                        <a:t>     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</a:rPr>
                        <a:t>断 键 位 置</a:t>
                      </a:r>
                      <a:endParaRPr lang="zh-CN" altLang="en-US" sz="3200" b="1">
                        <a:solidFill>
                          <a:srgbClr val="FF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785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 sz="3200" b="1">
                        <a:latin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 sz="3200" b="1">
                        <a:latin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945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 sz="3200" b="1">
                        <a:latin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 sz="3200" b="1">
                        <a:latin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95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 sz="3200" b="1">
                        <a:latin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 sz="3200" b="1">
                        <a:latin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5475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 sz="3200" b="1">
                        <a:latin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 sz="3200" b="1">
                        <a:latin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 sz="3200" b="1">
                        <a:latin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endParaRPr lang="zh-CN" altLang="en-US" sz="3200" b="1">
                        <a:latin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863" name="Text Box 48"/>
          <p:cNvSpPr txBox="1"/>
          <p:nvPr/>
        </p:nvSpPr>
        <p:spPr>
          <a:xfrm>
            <a:off x="990600" y="5334000"/>
            <a:ext cx="24479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分子间脱水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64" name="Text Box 49"/>
          <p:cNvSpPr txBox="1"/>
          <p:nvPr/>
        </p:nvSpPr>
        <p:spPr>
          <a:xfrm>
            <a:off x="1143000" y="5867400"/>
            <a:ext cx="17526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HX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反应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64626" name="Rectangle 50"/>
          <p:cNvSpPr/>
          <p:nvPr/>
        </p:nvSpPr>
        <p:spPr>
          <a:xfrm>
            <a:off x="5562600" y="4724400"/>
            <a:ext cx="17367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② 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④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4627" name="Rectangle 51"/>
          <p:cNvSpPr/>
          <p:nvPr/>
        </p:nvSpPr>
        <p:spPr>
          <a:xfrm>
            <a:off x="5867400" y="5943600"/>
            <a:ext cx="5413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64628" name="Rectangle 52"/>
          <p:cNvSpPr/>
          <p:nvPr/>
        </p:nvSpPr>
        <p:spPr>
          <a:xfrm>
            <a:off x="5638800" y="4114800"/>
            <a:ext cx="12192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① ③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64629" name="Rectangle 53"/>
          <p:cNvSpPr/>
          <p:nvPr/>
        </p:nvSpPr>
        <p:spPr>
          <a:xfrm>
            <a:off x="5562600" y="5334000"/>
            <a:ext cx="11430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① ②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69" name="Text Box 54"/>
          <p:cNvSpPr txBox="1"/>
          <p:nvPr/>
        </p:nvSpPr>
        <p:spPr>
          <a:xfrm>
            <a:off x="990600" y="3429000"/>
            <a:ext cx="25908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与金属反应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70" name="Text Box 55"/>
          <p:cNvSpPr txBox="1"/>
          <p:nvPr/>
        </p:nvSpPr>
        <p:spPr>
          <a:xfrm>
            <a:off x="1143000" y="4724400"/>
            <a:ext cx="2808288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消去反应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71" name="Text Box 56"/>
          <p:cNvSpPr txBox="1"/>
          <p:nvPr/>
        </p:nvSpPr>
        <p:spPr>
          <a:xfrm>
            <a:off x="1143000" y="4038600"/>
            <a:ext cx="1655763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催化氧化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4633" name="Rectangle 58"/>
          <p:cNvSpPr/>
          <p:nvPr/>
        </p:nvSpPr>
        <p:spPr>
          <a:xfrm>
            <a:off x="5638800" y="3429000"/>
            <a:ext cx="5413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34873" name="组合 664633"/>
          <p:cNvGrpSpPr/>
          <p:nvPr/>
        </p:nvGrpSpPr>
        <p:grpSpPr>
          <a:xfrm>
            <a:off x="533400" y="304800"/>
            <a:ext cx="2895600" cy="1219200"/>
            <a:chExt cx="1632" cy="768"/>
          </a:xfrm>
        </p:grpSpPr>
        <p:sp>
          <p:nvSpPr>
            <p:cNvPr id="34874" name="横卷形 664634"/>
            <p:cNvSpPr/>
            <p:nvPr/>
          </p:nvSpPr>
          <p:spPr>
            <a:xfrm flipH="1">
              <a:off x="0" y="0"/>
              <a:ext cx="1632" cy="768"/>
            </a:xfrm>
            <a:prstGeom prst="horizontalScroll">
              <a:avLst>
                <a:gd name="adj" fmla="val 12500"/>
              </a:avLst>
            </a:prstGeom>
            <a:solidFill>
              <a:srgbClr val="FFFFCC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pPr algn="ctr">
                <a:spcBef>
                  <a:spcPct val="50000"/>
                </a:spcBef>
              </a:pPr>
              <a:endParaRPr lang="en-US" altLang="zh-CN" sz="32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ctr">
                <a:spcBef>
                  <a:spcPct val="50000"/>
                </a:spcBef>
              </a:pPr>
              <a:endParaRPr lang="en-US" altLang="zh-CN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ctr"/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4875" name="矩形 664635"/>
            <p:cNvSpPr/>
            <p:nvPr/>
          </p:nvSpPr>
          <p:spPr>
            <a:xfrm>
              <a:off x="96" y="192"/>
              <a:ext cx="1396" cy="442"/>
            </a:xfrm>
            <a:prstGeom prst="rect">
              <a:avLst/>
            </a:prstGeom>
            <a:solidFill>
              <a:srgbClr val="FFFFCC"/>
            </a:solidFill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40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课堂小结</a:t>
              </a:r>
              <a:endPara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64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64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64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64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64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4626" grpId="0"/>
      <p:bldP spid="664627" grpId="0"/>
      <p:bldP spid="664628" grpId="0"/>
      <p:bldP spid="664629" grpId="0"/>
      <p:bldP spid="66463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4273" name="矩形 1"/>
          <p:cNvSpPr>
            <a:spLocks noChangeAspect="1"/>
          </p:cNvSpPr>
          <p:nvPr/>
        </p:nvSpPr>
        <p:spPr>
          <a:xfrm>
            <a:off x="330200" y="532130"/>
            <a:ext cx="8495030" cy="392938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defTabSz="914400">
              <a:lnSpc>
                <a:spcPct val="120000"/>
              </a:lnSpc>
              <a:tabLst>
                <a:tab pos="1028700"/>
                <a:tab pos="1851025"/>
                <a:tab pos="2538730"/>
                <a:tab pos="322262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en-US" altLang="zh-CN" sz="2800" baseline="-25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页【思考与讨论】</a:t>
            </a:r>
            <a:endParaRPr lang="zh-CN" altLang="en-US" sz="40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defTabSz="914400">
              <a:lnSpc>
                <a:spcPct val="120000"/>
              </a:lnSpc>
              <a:tabLst>
                <a:tab pos="1028700"/>
                <a:tab pos="1851025"/>
                <a:tab pos="2538730"/>
                <a:tab pos="3222625"/>
              </a:tabLst>
            </a:pPr>
            <a:endParaRPr lang="zh-CN" altLang="en-US" sz="36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defTabSz="914400">
              <a:lnSpc>
                <a:spcPct val="120000"/>
              </a:lnSpc>
              <a:tabLst>
                <a:tab pos="1028700"/>
                <a:tab pos="1851025"/>
                <a:tab pos="2538730"/>
                <a:tab pos="3222625"/>
              </a:tabLst>
            </a:pP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）请写出分</a:t>
            </a:r>
            <a:r>
              <a:rPr lang="zh-CN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子式为</a:t>
            </a:r>
            <a:r>
              <a:rPr lang="en-US" altLang="zh-CN" sz="3600">
                <a:solidFill>
                  <a:srgbClr val="F605F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3600" baseline="-25000">
                <a:solidFill>
                  <a:srgbClr val="F605F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600">
                <a:solidFill>
                  <a:srgbClr val="F605F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3600" baseline="-25000">
                <a:solidFill>
                  <a:srgbClr val="F605F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en-US" altLang="zh-CN" sz="3600">
                <a:solidFill>
                  <a:srgbClr val="F605F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zh-CN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的有机化合物的同分异构体的结构简式（碳原子个数一样的</a:t>
            </a:r>
            <a:r>
              <a:rPr lang="zh-CN" altLang="zh-CN" sz="36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饱和一元醇与饱和一元醚互为同分异构体</a:t>
            </a:r>
            <a:r>
              <a:rPr lang="zh-CN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en-US" altLang="zh-CN" sz="3600">
              <a:solidFill>
                <a:srgbClr val="000000"/>
              </a:solidFill>
              <a:latin typeface="Times New Roman" panose="02020603050405020304" pitchFamily="18" charset="0"/>
              <a:ea typeface="方正书宋_GBK" pitchFamily="65" charset="-122"/>
            </a:endParaRPr>
          </a:p>
        </p:txBody>
      </p:sp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>
            <a:spLocks noChangeAspect="1"/>
          </p:cNvSpPr>
          <p:nvPr/>
        </p:nvSpPr>
        <p:spPr>
          <a:xfrm>
            <a:off x="205740" y="818515"/>
            <a:ext cx="8705215" cy="522160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defTabSz="914400">
              <a:lnSpc>
                <a:spcPct val="120000"/>
              </a:lnSpc>
              <a:tabLst>
                <a:tab pos="1028700"/>
                <a:tab pos="1851025"/>
                <a:tab pos="2538730"/>
                <a:tab pos="322262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(2020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山东济宁高二检测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丙烯醇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(CH</a:t>
            </a:r>
            <a:r>
              <a:rPr lang="en-US" altLang="zh-CN" sz="28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=CHCH</a:t>
            </a:r>
            <a:r>
              <a:rPr lang="en-US" altLang="zh-CN" sz="28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OH)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可发生的化学反应有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  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defTabSz="914400">
              <a:lnSpc>
                <a:spcPct val="120000"/>
              </a:lnSpc>
              <a:tabLst>
                <a:tab pos="1028700"/>
                <a:tab pos="1851025"/>
                <a:tab pos="2538730"/>
                <a:tab pos="3222625"/>
              </a:tabLst>
            </a:pPr>
            <a:endParaRPr lang="zh-CN" altLang="zh-CN" sz="2800">
              <a:solidFill>
                <a:srgbClr val="000000"/>
              </a:solidFill>
              <a:latin typeface="NEU-BZ-S92"/>
              <a:ea typeface="方正书宋_GBK" pitchFamily="65" charset="-122"/>
            </a:endParaRPr>
          </a:p>
          <a:p>
            <a:pPr defTabSz="914400">
              <a:lnSpc>
                <a:spcPct val="120000"/>
              </a:lnSpc>
              <a:tabLst>
                <a:tab pos="1028700"/>
                <a:tab pos="1851025"/>
                <a:tab pos="2538730"/>
                <a:tab pos="3222625"/>
              </a:tabLst>
            </a:pPr>
            <a:r>
              <a:rPr lang="zh-CN" altLang="zh-CN" sz="2800">
                <a:solidFill>
                  <a:srgbClr val="000000"/>
                </a:solidFill>
                <a:latin typeface="NEU-BZ-S92"/>
                <a:ea typeface="宋体" panose="02010600030101010101" pitchFamily="2" charset="-122"/>
              </a:rPr>
              <a:t>①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加成　</a:t>
            </a:r>
            <a:r>
              <a:rPr lang="zh-CN" altLang="zh-CN" sz="2800">
                <a:solidFill>
                  <a:srgbClr val="000000"/>
                </a:solidFill>
                <a:latin typeface="NEU-BZ-S92"/>
                <a:ea typeface="宋体" panose="02010600030101010101" pitchFamily="2" charset="-122"/>
              </a:rPr>
              <a:t>②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氧化　</a:t>
            </a:r>
            <a:r>
              <a:rPr lang="zh-CN" altLang="zh-CN" sz="2800">
                <a:solidFill>
                  <a:srgbClr val="000000"/>
                </a:solidFill>
                <a:latin typeface="NEU-BZ-S92"/>
                <a:ea typeface="宋体" panose="02010600030101010101" pitchFamily="2" charset="-122"/>
              </a:rPr>
              <a:t>③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燃烧　</a:t>
            </a:r>
            <a:r>
              <a:rPr lang="zh-CN" altLang="zh-CN" sz="2800">
                <a:solidFill>
                  <a:srgbClr val="000000"/>
                </a:solidFill>
                <a:latin typeface="NEU-BZ-S92"/>
                <a:ea typeface="宋体" panose="02010600030101010101" pitchFamily="2" charset="-122"/>
              </a:rPr>
              <a:t>④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加聚　</a:t>
            </a:r>
            <a:r>
              <a:rPr lang="zh-CN" altLang="zh-CN" sz="2800">
                <a:solidFill>
                  <a:srgbClr val="000000"/>
                </a:solidFill>
                <a:latin typeface="NEU-BZ-S92"/>
                <a:ea typeface="宋体" panose="02010600030101010101" pitchFamily="2" charset="-122"/>
              </a:rPr>
              <a:t>⑤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取代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itchFamily="65" charset="-122"/>
            </a:endParaRPr>
          </a:p>
          <a:p>
            <a:pPr defTabSz="914400">
              <a:lnSpc>
                <a:spcPct val="120000"/>
              </a:lnSpc>
              <a:tabLst>
                <a:tab pos="1028700"/>
                <a:tab pos="1851025"/>
                <a:tab pos="2538730"/>
                <a:tab pos="322262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A.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只有</a:t>
            </a:r>
            <a:r>
              <a:rPr lang="zh-CN" altLang="zh-CN" sz="2800">
                <a:solidFill>
                  <a:srgbClr val="000000"/>
                </a:solidFill>
                <a:latin typeface="NEU-BZ-S92"/>
                <a:ea typeface="宋体" panose="02010600030101010101" pitchFamily="2" charset="-122"/>
              </a:rPr>
              <a:t>①②③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	B.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只有</a:t>
            </a:r>
            <a:r>
              <a:rPr lang="zh-CN" altLang="zh-CN" sz="2800">
                <a:solidFill>
                  <a:srgbClr val="000000"/>
                </a:solidFill>
                <a:latin typeface="NEU-BZ-S92"/>
                <a:ea typeface="宋体" panose="02010600030101010101" pitchFamily="2" charset="-122"/>
              </a:rPr>
              <a:t>①②③④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itchFamily="65" charset="-122"/>
            </a:endParaRPr>
          </a:p>
          <a:p>
            <a:pPr defTabSz="914400">
              <a:lnSpc>
                <a:spcPct val="120000"/>
              </a:lnSpc>
              <a:tabLst>
                <a:tab pos="1028700"/>
                <a:tab pos="1851025"/>
                <a:tab pos="2538730"/>
                <a:tab pos="322262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C.</a:t>
            </a:r>
            <a:r>
              <a:rPr lang="zh-CN" altLang="zh-CN" sz="2800">
                <a:solidFill>
                  <a:srgbClr val="000000"/>
                </a:solidFill>
                <a:latin typeface="NEU-BZ-S92"/>
                <a:ea typeface="宋体" panose="02010600030101010101" pitchFamily="2" charset="-122"/>
              </a:rPr>
              <a:t>①②③④⑤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	D.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只有</a:t>
            </a:r>
            <a:r>
              <a:rPr lang="zh-CN" altLang="zh-CN" sz="2800">
                <a:solidFill>
                  <a:srgbClr val="000000"/>
                </a:solidFill>
                <a:latin typeface="NEU-BZ-S92"/>
                <a:ea typeface="宋体" panose="02010600030101010101" pitchFamily="2" charset="-122"/>
              </a:rPr>
              <a:t>①③④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itchFamily="65" charset="-122"/>
            </a:endParaRPr>
          </a:p>
          <a:p>
            <a:pPr defTabSz="914400">
              <a:lnSpc>
                <a:spcPct val="120000"/>
              </a:lnSpc>
              <a:tabLst>
                <a:tab pos="1028700"/>
                <a:tab pos="1851025"/>
                <a:tab pos="2538730"/>
                <a:tab pos="3222625"/>
              </a:tabLst>
            </a:pPr>
            <a:endParaRPr lang="zh-CN" altLang="zh-CN" sz="220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defTabSz="914400">
              <a:lnSpc>
                <a:spcPct val="120000"/>
              </a:lnSpc>
              <a:tabLst>
                <a:tab pos="1028700"/>
                <a:tab pos="1851025"/>
                <a:tab pos="2538730"/>
                <a:tab pos="322262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答案</a:t>
            </a:r>
            <a:r>
              <a:rPr lang="en-US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:  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itchFamily="65" charset="-122"/>
            </a:endParaRPr>
          </a:p>
          <a:p>
            <a:pPr defTabSz="914400">
              <a:lnSpc>
                <a:spcPct val="120000"/>
              </a:lnSpc>
              <a:tabLst>
                <a:tab pos="1028700"/>
                <a:tab pos="1851025"/>
                <a:tab pos="2538730"/>
                <a:tab pos="3222625"/>
              </a:tabLst>
            </a:pPr>
            <a:endParaRPr lang="zh-CN" altLang="zh-CN" sz="220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defTabSz="914400">
              <a:lnSpc>
                <a:spcPct val="120000"/>
              </a:lnSpc>
              <a:tabLst>
                <a:tab pos="1028700"/>
                <a:tab pos="1851025"/>
                <a:tab pos="2538730"/>
                <a:tab pos="322262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解析</a:t>
            </a:r>
            <a:r>
              <a:rPr lang="en-US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: 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丙烯醇含有的两种官能团为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                   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和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—OH,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所以它应具</a:t>
            </a:r>
            <a:endParaRPr lang="zh-CN" altLang="zh-CN" sz="2200">
              <a:solidFill>
                <a:srgbClr val="0000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defTabSz="914400">
              <a:lnSpc>
                <a:spcPct val="120000"/>
              </a:lnSpc>
              <a:tabLst>
                <a:tab pos="1028700"/>
                <a:tab pos="1851025"/>
                <a:tab pos="2538730"/>
                <a:tab pos="3222625"/>
              </a:tabLst>
            </a:pP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         有烯烃和醇的化学性质。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itchFamily="65" charset="-122"/>
            </a:endParaRPr>
          </a:p>
        </p:txBody>
      </p:sp>
      <p:pic>
        <p:nvPicPr>
          <p:cNvPr id="10" name="图片 9"/>
          <p:cNvPicPr/>
          <p:nvPr/>
        </p:nvPicPr>
        <p:blipFill>
          <a:blip r:embed="rId2"/>
          <a:stretch>
            <a:fillRect/>
          </a:stretch>
        </p:blipFill>
        <p:spPr>
          <a:xfrm>
            <a:off x="4377373" y="4983480"/>
            <a:ext cx="1220787" cy="6429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204700" y="111125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97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charRg st="97" end="10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char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257</Paragraphs>
  <Slides>26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baseType="lpstr" size="44">
      <vt:lpstr>Arial</vt:lpstr>
      <vt:lpstr>宋体</vt:lpstr>
      <vt:lpstr>Calibri</vt:lpstr>
      <vt:lpstr>Malgun Gothic</vt:lpstr>
      <vt:lpstr>黑体</vt:lpstr>
      <vt:lpstr>楷体</vt:lpstr>
      <vt:lpstr>方正小标宋_GBK</vt:lpstr>
      <vt:lpstr>Times New Roman</vt:lpstr>
      <vt:lpstr>Tahoma</vt:lpstr>
      <vt:lpstr>DFKai-SB</vt:lpstr>
      <vt:lpstr>Wingdings</vt:lpstr>
      <vt:lpstr>方正姚体</vt:lpstr>
      <vt:lpstr>Verdana</vt:lpstr>
      <vt:lpstr>幼圆</vt:lpstr>
      <vt:lpstr>楷体_GB2312</vt:lpstr>
      <vt:lpstr>方正书宋_GBK</vt:lpstr>
      <vt:lpstr>NEU-BZ-S92</vt:lpstr>
      <vt:lpstr>默认设计模板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2022-04-27T17:21:50.521</cp:lastPrinted>
  <dcterms:created xsi:type="dcterms:W3CDTF">2022-04-27T17:21:50Z</dcterms:created>
  <dcterms:modified xsi:type="dcterms:W3CDTF">2022-04-27T09:21:51Z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