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324" r:id="rId3"/>
    <p:sldId id="305" r:id="rId4"/>
    <p:sldId id="306" r:id="rId5"/>
    <p:sldId id="293" r:id="rId6"/>
    <p:sldId id="294" r:id="rId7"/>
    <p:sldId id="319" r:id="rId8"/>
    <p:sldId id="320" r:id="rId9"/>
    <p:sldId id="304" r:id="rId10"/>
    <p:sldId id="300" r:id="rId11"/>
    <p:sldId id="302" r:id="rId12"/>
    <p:sldId id="296" r:id="rId13"/>
    <p:sldId id="291" r:id="rId14"/>
    <p:sldId id="307" r:id="rId15"/>
    <p:sldId id="311" r:id="rId16"/>
    <p:sldId id="314" r:id="rId17"/>
    <p:sldId id="313" r:id="rId18"/>
    <p:sldId id="310" r:id="rId19"/>
    <p:sldId id="312" r:id="rId20"/>
    <p:sldId id="323" r:id="rId21"/>
    <p:sldId id="308" r:id="rId22"/>
    <p:sldId id="309" r:id="rId23"/>
    <p:sldId id="322" r:id="rId24"/>
    <p:sldId id="315" r:id="rId2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  <a:srgbClr val="808000"/>
    <a:srgbClr val="EAEAEA"/>
    <a:srgbClr val="FFFF00"/>
    <a:srgbClr val="FF0000"/>
    <a:srgbClr val="CCCC00"/>
    <a:srgbClr val="996600"/>
    <a:srgbClr val="66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31" autoAdjust="0"/>
    <p:restoredTop sz="94660"/>
  </p:normalViewPr>
  <p:slideViewPr>
    <p:cSldViewPr>
      <p:cViewPr varScale="1">
        <p:scale>
          <a:sx n="71" d="100"/>
          <a:sy n="71" d="100"/>
        </p:scale>
        <p:origin x="-150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5E33E1-FAAA-46F8-B936-C46DDA6CA2D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47344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3D0FEB-12E8-40D0-AA56-9B5210965A2F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9404984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4E541C-CC00-493F-849C-9369961BFA4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14356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A3EDB-2D2C-4771-8C62-EA661EA452C4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782019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322883-B995-4B1C-9BA8-70A5A096649D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84679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73D35A-2D32-4993-BBB1-81FCD8842015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22814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876D45-AA17-4F4C-9FED-6D79B6080F03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8152994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EF52A0-5CD9-42CC-8CB9-BA1720F66AAE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96273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40224F-9989-430E-94FF-58C6FF800D0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586303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5E3FCA-3AC8-4680-BA9C-517DD1761C2A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569514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6F0E8F-8E1B-46B2-A05A-13BD694B7CC2}" type="slidenum">
              <a:rPr lang="en-US" altLang="zh-CN"/>
              <a:pPr/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934580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00000"/>
            </a:gs>
            <a:gs pos="100000">
              <a:schemeClr val="tx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B1218AE-6FB0-406A-AEAB-7F64FD3C29F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22.jpeg"/><Relationship Id="rId3" Type="http://schemas.openxmlformats.org/officeDocument/2006/relationships/image" Target="../media/image24.jpeg"/><Relationship Id="rId7" Type="http://schemas.openxmlformats.org/officeDocument/2006/relationships/image" Target="../media/image9.jpeg"/><Relationship Id="rId12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26.jpeg"/><Relationship Id="rId5" Type="http://schemas.openxmlformats.org/officeDocument/2006/relationships/image" Target="../media/image7.jpeg"/><Relationship Id="rId10" Type="http://schemas.openxmlformats.org/officeDocument/2006/relationships/image" Target="../media/image13.jpeg"/><Relationship Id="rId4" Type="http://schemas.openxmlformats.org/officeDocument/2006/relationships/image" Target="../media/image25.jpeg"/><Relationship Id="rId9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7" name="WordArt 11"/>
          <p:cNvSpPr>
            <a:spLocks noChangeArrowheads="1" noChangeShapeType="1" noTextEdit="1"/>
          </p:cNvSpPr>
          <p:nvPr/>
        </p:nvSpPr>
        <p:spPr bwMode="auto">
          <a:xfrm>
            <a:off x="0" y="381000"/>
            <a:ext cx="9144000" cy="2133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EAEAEA"/>
                </a:solidFill>
                <a:latin typeface="方正超粗黑简体"/>
                <a:ea typeface="方正超粗黑简体"/>
              </a:rPr>
              <a:t>汽车畅想曲</a:t>
            </a:r>
          </a:p>
        </p:txBody>
      </p:sp>
      <p:pic>
        <p:nvPicPr>
          <p:cNvPr id="24589" name="Picture 13" descr="0358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696E75"/>
              </a:clrFrom>
              <a:clrTo>
                <a:srgbClr val="696E7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594" b="15942"/>
          <a:stretch>
            <a:fillRect/>
          </a:stretch>
        </p:blipFill>
        <p:spPr bwMode="auto">
          <a:xfrm>
            <a:off x="76200" y="3151188"/>
            <a:ext cx="6400800" cy="3478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8" name="WordArt 12"/>
          <p:cNvSpPr>
            <a:spLocks noChangeArrowheads="1" noChangeShapeType="1" noTextEdit="1"/>
          </p:cNvSpPr>
          <p:nvPr/>
        </p:nvSpPr>
        <p:spPr bwMode="auto">
          <a:xfrm>
            <a:off x="3962400" y="2971800"/>
            <a:ext cx="5181600" cy="685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CCFFFF"/>
                  </a:solidFill>
                  <a:round/>
                  <a:headEnd/>
                  <a:tailEnd/>
                </a:ln>
                <a:solidFill>
                  <a:schemeClr val="accent1"/>
                </a:solidFill>
                <a:latin typeface="方正准圆简体"/>
                <a:ea typeface="方正准圆简体"/>
              </a:rPr>
              <a:t>未来的汽车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1339850" y="1495425"/>
            <a:ext cx="7804150" cy="701675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4000">
                <a:solidFill>
                  <a:srgbClr val="EAEAEA"/>
                </a:solidFill>
                <a:ea typeface="方正准圆简体" pitchFamily="2" charset="-122"/>
              </a:rPr>
              <a:t>想一想：过去的汽车是什么样的？</a:t>
            </a:r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107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604"/>
          <a:stretch>
            <a:fillRect/>
          </a:stretch>
        </p:blipFill>
        <p:spPr bwMode="auto">
          <a:xfrm>
            <a:off x="152400" y="1636713"/>
            <a:ext cx="8839200" cy="392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3" name="WordArt 3"/>
          <p:cNvSpPr>
            <a:spLocks noChangeArrowheads="1" noChangeShapeType="1" noTextEdit="1"/>
          </p:cNvSpPr>
          <p:nvPr/>
        </p:nvSpPr>
        <p:spPr bwMode="auto">
          <a:xfrm>
            <a:off x="3429000" y="762000"/>
            <a:ext cx="5562600" cy="762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过去的汽车</a:t>
            </a:r>
          </a:p>
        </p:txBody>
      </p:sp>
      <p:sp>
        <p:nvSpPr>
          <p:cNvPr id="66564" name="WordArt 4"/>
          <p:cNvSpPr>
            <a:spLocks noChangeArrowheads="1" noChangeShapeType="1" noTextEdit="1"/>
          </p:cNvSpPr>
          <p:nvPr/>
        </p:nvSpPr>
        <p:spPr bwMode="auto">
          <a:xfrm>
            <a:off x="5638800" y="5943600"/>
            <a:ext cx="3276600" cy="304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第一辆汽车</a:t>
            </a:r>
            <a:r>
              <a:rPr lang="en-US" altLang="zh-CN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——</a:t>
            </a:r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蒸气车</a:t>
            </a:r>
          </a:p>
        </p:txBody>
      </p:sp>
      <p:sp>
        <p:nvSpPr>
          <p:cNvPr id="66565" name="Text Box 5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66567" name="Line 7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7" name="Picture 3" descr="031021qc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066800"/>
            <a:ext cx="5394325" cy="441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586" name="Picture 2" descr="108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77863"/>
            <a:ext cx="8305800" cy="572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588" name="WordArt 4"/>
          <p:cNvSpPr>
            <a:spLocks noChangeArrowheads="1" noChangeShapeType="1" noTextEdit="1"/>
          </p:cNvSpPr>
          <p:nvPr/>
        </p:nvSpPr>
        <p:spPr bwMode="auto">
          <a:xfrm>
            <a:off x="381000" y="76200"/>
            <a:ext cx="50292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过去的汽车</a:t>
            </a:r>
          </a:p>
        </p:txBody>
      </p:sp>
      <p:sp>
        <p:nvSpPr>
          <p:cNvPr id="67589" name="WordArt 5"/>
          <p:cNvSpPr>
            <a:spLocks noChangeArrowheads="1" noChangeShapeType="1" noTextEdit="1"/>
          </p:cNvSpPr>
          <p:nvPr/>
        </p:nvSpPr>
        <p:spPr bwMode="auto">
          <a:xfrm>
            <a:off x="5410200" y="5867400"/>
            <a:ext cx="3124200" cy="381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第一辆汽车</a:t>
            </a:r>
            <a:r>
              <a:rPr lang="en-US" altLang="zh-CN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——</a:t>
            </a:r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汽油车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75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67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ChangeArrowheads="1"/>
          </p:cNvSpPr>
          <p:nvPr/>
        </p:nvSpPr>
        <p:spPr bwMode="auto">
          <a:xfrm>
            <a:off x="0" y="0"/>
            <a:ext cx="1295400" cy="6858000"/>
          </a:xfrm>
          <a:prstGeom prst="rect">
            <a:avLst/>
          </a:prstGeom>
          <a:solidFill>
            <a:srgbClr val="9966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EAEAEA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53261" name="Text Box 13"/>
          <p:cNvSpPr txBox="1">
            <a:spLocks noChangeArrowheads="1"/>
          </p:cNvSpPr>
          <p:nvPr/>
        </p:nvSpPr>
        <p:spPr bwMode="auto">
          <a:xfrm>
            <a:off x="1371600" y="547688"/>
            <a:ext cx="7772400" cy="6081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1600" b="1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卡尔</a:t>
            </a:r>
            <a:r>
              <a:rPr lang="en-US" altLang="zh-CN" sz="1600" b="1">
                <a:solidFill>
                  <a:schemeClr val="bg1"/>
                </a:solidFill>
                <a:latin typeface="Times New Roman"/>
                <a:ea typeface="黑体" pitchFamily="2" charset="-122"/>
              </a:rPr>
              <a:t>·</a:t>
            </a:r>
            <a:r>
              <a:rPr lang="zh-CN" altLang="en-US" sz="1600" b="1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本茨（</a:t>
            </a:r>
            <a:r>
              <a:rPr lang="en-US" altLang="zh-CN" sz="1600" b="1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F.Carl Benz,1844 </a:t>
            </a:r>
            <a:r>
              <a:rPr lang="en-US" altLang="zh-CN" sz="1600" b="1">
                <a:solidFill>
                  <a:schemeClr val="bg1"/>
                </a:solidFill>
                <a:latin typeface="Times New Roman"/>
                <a:ea typeface="黑体" pitchFamily="2" charset="-122"/>
              </a:rPr>
              <a:t>–</a:t>
            </a:r>
            <a:r>
              <a:rPr lang="en-US" altLang="zh-CN" sz="1600" b="1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 1929</a:t>
            </a:r>
            <a:r>
              <a:rPr lang="zh-CN" altLang="en-US" sz="1600" b="1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年）</a:t>
            </a:r>
            <a:endParaRPr lang="zh-CN" altLang="en-US" sz="1600">
              <a:solidFill>
                <a:schemeClr val="bg1"/>
              </a:solidFill>
              <a:latin typeface="黑体" pitchFamily="2" charset="-122"/>
              <a:ea typeface="黑体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　　              卡尔</a:t>
            </a:r>
            <a:r>
              <a:rPr lang="en-US" altLang="zh-CN" sz="1600">
                <a:solidFill>
                  <a:schemeClr val="bg1"/>
                </a:solidFill>
                <a:latin typeface="Times New Roman"/>
                <a:ea typeface="黑体" pitchFamily="2" charset="-122"/>
              </a:rPr>
              <a:t>·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本茨生于德国西部的卡尔斯鲁厄，在卡尔斯鲁厄读小学直     	          至从工业专科学校毕业。</a:t>
            </a:r>
          </a:p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　　               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1864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年，卡尔</a:t>
            </a:r>
            <a:r>
              <a:rPr lang="en-US" altLang="zh-CN" sz="1600">
                <a:solidFill>
                  <a:schemeClr val="bg1"/>
                </a:solidFill>
                <a:latin typeface="Times New Roman"/>
                <a:ea typeface="黑体" pitchFamily="2" charset="-122"/>
              </a:rPr>
              <a:t>·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本茨从学校毕业后，进入卡尔斯鲁厄机械工厂，	           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1866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年又进入福尔兹海姆的文基塞尔蒸汽机公司。</a:t>
            </a:r>
          </a:p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　　               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1879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年，制造完成可付诸实用的发动机。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1882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年，取得了蓄电 	           池点火方式与调速器的专利。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1882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年，移居曼海姆，创建了曼	           海姆煤气机公司。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1883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年，被延聘洛兹与埃斯林格尔，把该公	           司改组成奔驰</a:t>
            </a:r>
            <a:r>
              <a:rPr lang="en-US" altLang="zh-CN" sz="1600">
                <a:solidFill>
                  <a:schemeClr val="bg1"/>
                </a:solidFill>
                <a:latin typeface="Times New Roman"/>
                <a:ea typeface="黑体" pitchFamily="2" charset="-122"/>
              </a:rPr>
              <a:t>·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曼海姆煤气机公司。</a:t>
            </a:r>
          </a:p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　　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1884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年，奥托四冲程发动机的专利中止。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1886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年，很快又取得了磁点火式四冲程煤气机的专利。</a:t>
            </a:r>
          </a:p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　　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1885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年，在比利时的安特卫普世界博览会上展示了该发动机，并获得好评。自此，本茨满怀信心，对汽油机进行改装，开始制造汽车。</a:t>
            </a:r>
          </a:p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　　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1885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年秋天，在曼海姆工厂内成功地进行了实车试验。这样，该三轮汽车专利于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1886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月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29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日取得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标志着世界上第一辆汽油发动机汽车的诞生。在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100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年以后的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1986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年，梅赛德斯</a:t>
            </a:r>
            <a:r>
              <a:rPr lang="en-US" altLang="zh-CN" sz="1600">
                <a:solidFill>
                  <a:schemeClr val="bg1"/>
                </a:solidFill>
                <a:latin typeface="Times New Roman"/>
                <a:ea typeface="黑体" pitchFamily="2" charset="-122"/>
              </a:rPr>
              <a:t>·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奔驰汽车公司举行了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100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周年纪念活动，邀请世界各地工程技术人员会聚一堂，欢庆百年盛典。</a:t>
            </a:r>
          </a:p>
          <a:p>
            <a:pPr>
              <a:spcBef>
                <a:spcPct val="50000"/>
              </a:spcBef>
            </a:pP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　　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1888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年在贝尔塔的提议下，欧根与里夏特驾驶车辆，在曼海姆与福尔兹海姆之间成功地往返行驶了约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200km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的路程。他们在燃料商店购买燃料（汽油），一面修理可伸缩的驱动皮带，一面行驶。本茨的妻子贝尔塔夫人多年以来协助丈夫试制汽车，成为汽车史上的佳话。奔驰</a:t>
            </a:r>
            <a:r>
              <a:rPr lang="en-US" altLang="zh-CN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1600">
                <a:solidFill>
                  <a:schemeClr val="bg1"/>
                </a:solidFill>
                <a:latin typeface="黑体" pitchFamily="2" charset="-122"/>
                <a:ea typeface="黑体" pitchFamily="2" charset="-122"/>
              </a:rPr>
              <a:t>号车在慕尼黑的德意志博物馆中可以看到。</a:t>
            </a:r>
          </a:p>
        </p:txBody>
      </p:sp>
      <p:pic>
        <p:nvPicPr>
          <p:cNvPr id="53262" name="Picture 14" descr="man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8" t="5223" r="4466" b="12949"/>
          <a:stretch>
            <a:fillRect/>
          </a:stretch>
        </p:blipFill>
        <p:spPr bwMode="auto">
          <a:xfrm>
            <a:off x="1433513" y="762000"/>
            <a:ext cx="1752600" cy="2286000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263" name="Text Box 15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53264" name="Line 16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04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6" r="5882" b="10588"/>
          <a:stretch>
            <a:fillRect/>
          </a:stretch>
        </p:blipFill>
        <p:spPr bwMode="auto">
          <a:xfrm>
            <a:off x="609600" y="949325"/>
            <a:ext cx="8077200" cy="5451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54276" name="Line 4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auto-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52400"/>
            <a:ext cx="4724400" cy="3292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899" name="Picture 3" descr="auto-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0"/>
          <a:stretch>
            <a:fillRect/>
          </a:stretch>
        </p:blipFill>
        <p:spPr bwMode="auto">
          <a:xfrm>
            <a:off x="152400" y="152400"/>
            <a:ext cx="38862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0" name="Picture 4" descr="volkswagen_1957_beetle_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3581400"/>
            <a:ext cx="44196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0901" name="Picture 5" descr="volkswagen_1950_beetle_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4" t="9247" r="3279"/>
          <a:stretch>
            <a:fillRect/>
          </a:stretch>
        </p:blipFill>
        <p:spPr bwMode="auto">
          <a:xfrm>
            <a:off x="152400" y="3581400"/>
            <a:ext cx="4267200" cy="32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现代工业设计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92" t="5394" r="1987" b="16405"/>
          <a:stretch>
            <a:fillRect/>
          </a:stretch>
        </p:blipFill>
        <p:spPr bwMode="auto">
          <a:xfrm>
            <a:off x="381000" y="1379538"/>
            <a:ext cx="8382000" cy="51736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24" name="WordArt 4"/>
          <p:cNvSpPr>
            <a:spLocks noChangeArrowheads="1" noChangeShapeType="1" noTextEdit="1"/>
          </p:cNvSpPr>
          <p:nvPr/>
        </p:nvSpPr>
        <p:spPr bwMode="auto">
          <a:xfrm>
            <a:off x="4038600" y="762000"/>
            <a:ext cx="4648200" cy="5334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现在的汽车</a:t>
            </a:r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81926" name="Line 6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5345-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5211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1024026"/>
          <p:cNvPicPr>
            <a:picLocks noChangeAspect="1" noChangeArrowheads="1"/>
          </p:cNvPicPr>
          <p:nvPr/>
        </p:nvPicPr>
        <p:blipFill>
          <a:blip r:embed="rId2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9144000" cy="575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19" name="Text Box 3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60420" name="Line 4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0358"/>
          <p:cNvPicPr>
            <a:picLocks noChangeAspect="1" noChangeArrowheads="1"/>
          </p:cNvPicPr>
          <p:nvPr/>
        </p:nvPicPr>
        <p:blipFill>
          <a:blip r:embed="rId2">
            <a:lum bright="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56" b="15363"/>
          <a:stretch>
            <a:fillRect/>
          </a:stretch>
        </p:blipFill>
        <p:spPr bwMode="auto">
          <a:xfrm>
            <a:off x="76200" y="596900"/>
            <a:ext cx="8915400" cy="51943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2467" name="Text Box 3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62468" name="Line 4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026" descr="037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2" b="9523"/>
          <a:stretch>
            <a:fillRect/>
          </a:stretch>
        </p:blipFill>
        <p:spPr bwMode="auto">
          <a:xfrm>
            <a:off x="304800" y="609600"/>
            <a:ext cx="85344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3" name="Text Box 1027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56324" name="Line 1028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jaguar_ftype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0"/>
            <a:ext cx="5715000" cy="42862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4" descr="5965-1"/>
          <p:cNvPicPr>
            <a:picLocks noChangeAspect="1" noChangeArrowheads="1"/>
          </p:cNvPicPr>
          <p:nvPr/>
        </p:nvPicPr>
        <p:blipFill>
          <a:blip r:embed="rId3">
            <a:lum bright="18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7963"/>
            <a:ext cx="4343400" cy="414813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0" y="198438"/>
            <a:ext cx="32321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000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 sz="2000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 sz="2000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37894" name="Line 6"/>
          <p:cNvSpPr>
            <a:spLocks noChangeShapeType="1"/>
          </p:cNvSpPr>
          <p:nvPr/>
        </p:nvSpPr>
        <p:spPr bwMode="auto">
          <a:xfrm>
            <a:off x="0" y="533400"/>
            <a:ext cx="3429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4-2DSC0595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86"/>
          <a:stretch>
            <a:fillRect/>
          </a:stretch>
        </p:blipFill>
        <p:spPr bwMode="auto">
          <a:xfrm>
            <a:off x="152400" y="1198563"/>
            <a:ext cx="8915400" cy="45180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8611" name="WordArt 3"/>
          <p:cNvSpPr>
            <a:spLocks noChangeArrowheads="1" noChangeShapeType="1" noTextEdit="1"/>
          </p:cNvSpPr>
          <p:nvPr/>
        </p:nvSpPr>
        <p:spPr bwMode="auto">
          <a:xfrm>
            <a:off x="381000" y="228600"/>
            <a:ext cx="5181600" cy="6096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方正综艺简体"/>
              </a:rPr>
              <a:t>未来的汽车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DSC0096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85800"/>
            <a:ext cx="73152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2707" name="Text Box 3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72708" name="Line 4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t-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4464050"/>
            <a:ext cx="8382000" cy="204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779" name="Picture 3" descr="x1-9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236538"/>
            <a:ext cx="5715000" cy="3741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75781" name="Line 5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sb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67"/>
          <a:stretch>
            <a:fillRect/>
          </a:stretch>
        </p:blipFill>
        <p:spPr bwMode="auto">
          <a:xfrm>
            <a:off x="1828800" y="685800"/>
            <a:ext cx="6781800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4755" name="Text Box 3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74756" name="Line 4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DSC00737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96"/>
          <a:stretch>
            <a:fillRect/>
          </a:stretch>
        </p:blipFill>
        <p:spPr bwMode="auto">
          <a:xfrm>
            <a:off x="609600" y="685800"/>
            <a:ext cx="7848600" cy="5394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683" name="WordArt 3"/>
          <p:cNvSpPr>
            <a:spLocks noChangeArrowheads="1" noChangeShapeType="1" noTextEdit="1"/>
          </p:cNvSpPr>
          <p:nvPr/>
        </p:nvSpPr>
        <p:spPr bwMode="auto">
          <a:xfrm>
            <a:off x="6096000" y="6172200"/>
            <a:ext cx="22860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太阳能汽车</a:t>
            </a: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  <p:sp>
        <p:nvSpPr>
          <p:cNvPr id="71685" name="Line 5"/>
          <p:cNvSpPr>
            <a:spLocks noChangeShapeType="1"/>
          </p:cNvSpPr>
          <p:nvPr/>
        </p:nvSpPr>
        <p:spPr bwMode="auto">
          <a:xfrm>
            <a:off x="0" y="533400"/>
            <a:ext cx="9144000" cy="0"/>
          </a:xfrm>
          <a:prstGeom prst="line">
            <a:avLst/>
          </a:prstGeom>
          <a:noFill/>
          <a:ln w="38100">
            <a:solidFill>
              <a:schemeClr val="bg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DSC052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722313"/>
            <a:ext cx="8610600" cy="52212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0" y="152400"/>
            <a:ext cx="3841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汽车畅想曲</a:t>
            </a:r>
            <a:r>
              <a:rPr lang="en-US" altLang="zh-CN">
                <a:solidFill>
                  <a:schemeClr val="bg2"/>
                </a:solidFill>
                <a:ea typeface="方正水柱简体" pitchFamily="2" charset="-122"/>
              </a:rPr>
              <a:t>——</a:t>
            </a:r>
            <a:r>
              <a:rPr lang="zh-CN" altLang="en-US">
                <a:solidFill>
                  <a:schemeClr val="bg2"/>
                </a:solidFill>
                <a:ea typeface="方正水柱简体" pitchFamily="2" charset="-122"/>
              </a:rPr>
              <a:t>未来的汽车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5" name="Picture 3" descr="108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233363"/>
            <a:ext cx="2057400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996" name="Picture 4" descr="04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06" r="5882" b="10588"/>
          <a:stretch>
            <a:fillRect/>
          </a:stretch>
        </p:blipFill>
        <p:spPr bwMode="auto">
          <a:xfrm>
            <a:off x="3055938" y="236538"/>
            <a:ext cx="2125662" cy="1433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997" name="Picture 5" descr="auto-0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5900" y="252413"/>
            <a:ext cx="1714500" cy="1195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998" name="Picture 6" descr="auto-10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30"/>
          <a:stretch>
            <a:fillRect/>
          </a:stretch>
        </p:blipFill>
        <p:spPr bwMode="auto">
          <a:xfrm>
            <a:off x="5303838" y="234950"/>
            <a:ext cx="1706562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4999" name="Picture 7" descr="volkswagen_1957_beetle_1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04800"/>
            <a:ext cx="1851025" cy="1373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000" name="Picture 8" descr="volkswagen_1950_beetle_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4" t="9247" r="3279"/>
          <a:stretch>
            <a:fillRect/>
          </a:stretch>
        </p:blipFill>
        <p:spPr bwMode="auto">
          <a:xfrm>
            <a:off x="7110413" y="236538"/>
            <a:ext cx="1881187" cy="1446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001" name="Picture 9" descr="现代工业设计0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92" t="5394" r="1987" b="16405"/>
          <a:stretch>
            <a:fillRect/>
          </a:stretch>
        </p:blipFill>
        <p:spPr bwMode="auto">
          <a:xfrm>
            <a:off x="914400" y="1906588"/>
            <a:ext cx="2536825" cy="164941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002" name="Picture 10" descr="1024026"/>
          <p:cNvPicPr>
            <a:picLocks noChangeAspect="1" noChangeArrowheads="1"/>
          </p:cNvPicPr>
          <p:nvPr/>
        </p:nvPicPr>
        <p:blipFill>
          <a:blip r:embed="rId10" cstate="print">
            <a:lum bright="-12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7925" y="1905000"/>
            <a:ext cx="2606675" cy="164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003" name="Picture 11" descr="037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62" b="9523"/>
          <a:stretch>
            <a:fillRect/>
          </a:stretch>
        </p:blipFill>
        <p:spPr bwMode="auto">
          <a:xfrm>
            <a:off x="6454775" y="1905000"/>
            <a:ext cx="2536825" cy="1646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004" name="Picture 12" descr="DSC0096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52"/>
          <a:stretch>
            <a:fillRect/>
          </a:stretch>
        </p:blipFill>
        <p:spPr bwMode="auto">
          <a:xfrm>
            <a:off x="914400" y="3865563"/>
            <a:ext cx="3886200" cy="2757487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5005" name="Picture 13" descr="DSC00737a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0"/>
          <a:stretch>
            <a:fillRect/>
          </a:stretch>
        </p:blipFill>
        <p:spPr bwMode="auto">
          <a:xfrm>
            <a:off x="5018088" y="3867150"/>
            <a:ext cx="3973512" cy="27622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rbrak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C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249238"/>
            <a:ext cx="8229600" cy="572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635" name="WordArt 3"/>
          <p:cNvSpPr>
            <a:spLocks noChangeArrowheads="1" noChangeShapeType="1" noTextEdit="1"/>
          </p:cNvSpPr>
          <p:nvPr/>
        </p:nvSpPr>
        <p:spPr bwMode="auto">
          <a:xfrm>
            <a:off x="6781800" y="6172200"/>
            <a:ext cx="1905000" cy="3810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学生作业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ch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9713"/>
            <a:ext cx="8382000" cy="565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0659" name="WordArt 3"/>
          <p:cNvSpPr>
            <a:spLocks noChangeArrowheads="1" noChangeShapeType="1" noTextEdit="1"/>
          </p:cNvSpPr>
          <p:nvPr/>
        </p:nvSpPr>
        <p:spPr bwMode="auto">
          <a:xfrm>
            <a:off x="6096000" y="6172200"/>
            <a:ext cx="2667000" cy="4572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我也来试试</a:t>
            </a:r>
            <a:r>
              <a:rPr lang="en-US" altLang="zh-CN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——</a:t>
            </a:r>
            <a:r>
              <a:rPr lang="zh-CN" alt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宋体"/>
                <a:ea typeface="宋体"/>
              </a:rPr>
              <a:t>未来汽车的设计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2400"/>
            <a:ext cx="3810000" cy="28448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1" name="Picture 3" descr="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114675"/>
            <a:ext cx="3810000" cy="34385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2" name="Picture 4" descr="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52400"/>
            <a:ext cx="2667000" cy="216217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3" name="Picture 5" descr="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2362200"/>
            <a:ext cx="1492250" cy="145891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974" name="Picture 6" descr="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914775"/>
            <a:ext cx="3916363" cy="2600325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评价与思考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3473" r="5000" b="506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默认设计模板">
  <a:themeElements>
    <a:clrScheme name="默认设计模板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默认设计模板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CN" alt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</TotalTime>
  <Words>145</Words>
  <Application>Microsoft Office PowerPoint</Application>
  <PresentationFormat>全屏显示(4:3)</PresentationFormat>
  <Paragraphs>34</Paragraphs>
  <Slides>24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25" baseType="lpstr">
      <vt:lpstr>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zdfz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tianqiang</dc:creator>
  <cp:lastModifiedBy>TIANQIANG</cp:lastModifiedBy>
  <cp:revision>49</cp:revision>
  <dcterms:created xsi:type="dcterms:W3CDTF">2002-12-09T02:59:41Z</dcterms:created>
  <dcterms:modified xsi:type="dcterms:W3CDTF">2017-06-23T09:21:26Z</dcterms:modified>
</cp:coreProperties>
</file>