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4" r:id="rId1"/>
  </p:sldMasterIdLst>
  <p:notesMasterIdLst>
    <p:notesMasterId r:id="rId8"/>
  </p:notesMasterIdLst>
  <p:sldIdLst>
    <p:sldId id="346" r:id="rId2"/>
    <p:sldId id="267" r:id="rId3"/>
    <p:sldId id="268" r:id="rId4"/>
    <p:sldId id="269" r:id="rId5"/>
    <p:sldId id="271" r:id="rId6"/>
    <p:sldId id="270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T" initials="N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804" y="2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41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3F3DC2-AE0B-4869-9DDE-7D37CE0A5893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BDBF70-71AD-49D6-B57E-68AFBF4F240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>
                <a:sym typeface="+mn-ea"/>
              </a:rPr>
              <a:t>八方的气候各不相同，千里之内的风雨形态不一。</a:t>
            </a:r>
            <a:endParaRPr lang="zh-CN" altLang="en-US"/>
          </a:p>
          <a:p>
            <a:pPr>
              <a:lnSpc>
                <a:spcPct val="120000"/>
              </a:lnSpc>
            </a:pPr>
            <a:r>
              <a:rPr lang="zh-CN" altLang="en-US">
                <a:sym typeface="+mn-ea"/>
              </a:rPr>
              <a:t>海边的贫民多么艰苦啊，破旧的草屋是他们的栖身之地。</a:t>
            </a:r>
            <a:endParaRPr lang="zh-CN" altLang="en-US"/>
          </a:p>
          <a:p>
            <a:pPr>
              <a:lnSpc>
                <a:spcPct val="120000"/>
              </a:lnSpc>
            </a:pPr>
            <a:r>
              <a:rPr lang="zh-CN" altLang="en-US">
                <a:sym typeface="+mn-ea"/>
              </a:rPr>
              <a:t>妻子和儿女像禽兽一样生活，盘桓在险阻的山林里。</a:t>
            </a:r>
            <a:endParaRPr lang="zh-CN" altLang="en-US"/>
          </a:p>
          <a:p>
            <a:pPr>
              <a:lnSpc>
                <a:spcPct val="120000"/>
              </a:lnSpc>
            </a:pPr>
            <a:r>
              <a:rPr lang="zh-CN" altLang="en-US">
                <a:sym typeface="+mn-ea"/>
              </a:rPr>
              <a:t>简陋的柴门如此冷清，狐兔在周围自由穿梭毫无顾忌。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篡</a:t>
            </a:r>
            <a:r>
              <a:rPr lang="zh-CN" altLang="en-US"/>
              <a:t>cuàn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E1C387-5D86-4BBC-B0E9-07A77DFA5A01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2DF66B-DB82-4A86-AF4C-3DD94FA2E558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583D6-E9C6-470B-A022-FD12C422EAA8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FC420-F559-4586-94DC-AC6F42BD9E3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274D38-7DC3-4B31-BCBA-BBF920FB8858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4DD27E-D744-46DB-ABB2-80F03380F344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5290C4-5D46-4EC0-A87D-796F120AE816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C0370F-446E-470A-8449-EC313948CF54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27CC9-4286-4B71-81E7-4FBA11D5EC11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0389F4-F13D-4DF1-8E9B-1FBAB0F4DC20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54CB0E-1BE1-4813-86A7-0292FF790CE1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40B32F-6427-4F4E-9752-712B20AA23DA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30"/>
          <p:cNvSpPr/>
          <p:nvPr/>
        </p:nvSpPr>
        <p:spPr bwMode="auto">
          <a:xfrm>
            <a:off x="11085083" y="1200063"/>
            <a:ext cx="565943" cy="551113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" name="圆角矩形 37"/>
          <p:cNvSpPr/>
          <p:nvPr/>
        </p:nvSpPr>
        <p:spPr bwMode="auto">
          <a:xfrm>
            <a:off x="10772903" y="1873418"/>
            <a:ext cx="413110" cy="394236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/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0" dist="1143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8" name="圆角矩形 39"/>
          <p:cNvSpPr/>
          <p:nvPr/>
        </p:nvSpPr>
        <p:spPr bwMode="auto">
          <a:xfrm>
            <a:off x="10823878" y="938858"/>
            <a:ext cx="435341" cy="435341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4">
                  <a:lumMod val="85000"/>
                </a:schemeClr>
              </a:gs>
              <a:gs pos="100000">
                <a:schemeClr val="accent4"/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9" name="六边形 8"/>
          <p:cNvSpPr/>
          <p:nvPr/>
        </p:nvSpPr>
        <p:spPr>
          <a:xfrm flipH="1">
            <a:off x="1174026" y="5767533"/>
            <a:ext cx="777250" cy="667519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10" name="六边形 9"/>
          <p:cNvSpPr/>
          <p:nvPr/>
        </p:nvSpPr>
        <p:spPr>
          <a:xfrm flipH="1">
            <a:off x="637265" y="4540768"/>
            <a:ext cx="434499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grpSp>
        <p:nvGrpSpPr>
          <p:cNvPr id="11" name="组合 10"/>
          <p:cNvGrpSpPr/>
          <p:nvPr/>
        </p:nvGrpSpPr>
        <p:grpSpPr>
          <a:xfrm flipH="1">
            <a:off x="2362413" y="6193145"/>
            <a:ext cx="334777" cy="292879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2" name="同心圆 56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3" name="椭圆 57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4" name="组合 13"/>
          <p:cNvGrpSpPr/>
          <p:nvPr/>
        </p:nvGrpSpPr>
        <p:grpSpPr>
          <a:xfrm flipH="1">
            <a:off x="2095356" y="5305487"/>
            <a:ext cx="436581" cy="383686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5" name="同心圆 59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6" name="椭圆 60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7" name="组合 16"/>
          <p:cNvGrpSpPr/>
          <p:nvPr/>
        </p:nvGrpSpPr>
        <p:grpSpPr>
          <a:xfrm flipH="1">
            <a:off x="438731" y="5169064"/>
            <a:ext cx="647158" cy="544211"/>
            <a:chOff x="304800" y="673100"/>
            <a:chExt cx="4000500" cy="4000500"/>
          </a:xfrm>
          <a:solidFill>
            <a:schemeClr val="accent6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62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9" name="椭圆 63"/>
            <p:cNvSpPr/>
            <p:nvPr/>
          </p:nvSpPr>
          <p:spPr>
            <a:xfrm>
              <a:off x="392113" y="760413"/>
              <a:ext cx="3825874" cy="3825874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sp>
        <p:nvSpPr>
          <p:cNvPr id="20" name="六边形 19"/>
          <p:cNvSpPr/>
          <p:nvPr/>
        </p:nvSpPr>
        <p:spPr>
          <a:xfrm flipH="1">
            <a:off x="3027710" y="6119850"/>
            <a:ext cx="418626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21" name="六边形 20"/>
          <p:cNvSpPr/>
          <p:nvPr/>
        </p:nvSpPr>
        <p:spPr>
          <a:xfrm flipH="1">
            <a:off x="566738" y="6488403"/>
            <a:ext cx="220852" cy="183088"/>
          </a:xfrm>
          <a:prstGeom prst="hexagon">
            <a:avLst/>
          </a:prstGeom>
          <a:solidFill>
            <a:schemeClr val="accent6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377026" y="2173838"/>
            <a:ext cx="8176674" cy="1313309"/>
          </a:xfrm>
        </p:spPr>
        <p:txBody>
          <a:bodyPr wrap="square" anchor="b" anchorCtr="0">
            <a:normAutofit/>
          </a:bodyPr>
          <a:lstStyle>
            <a:lvl1pPr algn="r">
              <a:defRPr sz="66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3" name="内容占位符 22"/>
          <p:cNvSpPr>
            <a:spLocks noGrp="1"/>
          </p:cNvSpPr>
          <p:nvPr>
            <p:ph sz="quarter" idx="13"/>
          </p:nvPr>
        </p:nvSpPr>
        <p:spPr>
          <a:xfrm>
            <a:off x="2377026" y="3594100"/>
            <a:ext cx="8176674" cy="611579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tx2"/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137992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 bldLvl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8604A211-C820-4124-9098-0880C066100E}" type="slidenum">
              <a:rPr lang="en-US" altLang="zh-CN"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/>
              <a:t>梁 甫 行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ctr"/>
            <a:r>
              <a:rPr lang="zh-CN" altLang="en-US"/>
              <a:t>曹  植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275455" y="540385"/>
            <a:ext cx="7424420" cy="57772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 曹植(192-232)，字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子建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，沛国谯人，出生于东阳武，是曹操与武宣卞皇后所生第三子，生前曾为陈王，去世后谥号"思"，因此又称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陈思王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。</a:t>
            </a:r>
          </a:p>
          <a:p>
            <a:pPr>
              <a:lnSpc>
                <a:spcPct val="11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  曹植是三国时期曹魏著名文学家，建安文学的代表人物。其代表作有《洛神赋》、《白马篇》《七步诗》等。后人因其文学上的造诣而将他与曹操、曹丕合称为"三曹"。 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  南朝宋文学家谢灵运有“天下才有一石，曹子建独占八斗”的评价。王士祯尝论汉魏以来二千年间诗家堪称“仙才”者，曹植、李白、苏轼三人耳。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340" y="855980"/>
            <a:ext cx="3499485" cy="51460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46685" y="1209040"/>
            <a:ext cx="7426325" cy="48926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4000"/>
              <a:t>梁 甫 行</a:t>
            </a:r>
          </a:p>
          <a:p>
            <a:pPr algn="ctr">
              <a:lnSpc>
                <a:spcPct val="130000"/>
              </a:lnSpc>
            </a:pPr>
            <a:r>
              <a:rPr lang="zh-CN" altLang="en-US" sz="4000"/>
              <a:t>三国</a:t>
            </a:r>
            <a:r>
              <a:rPr lang="en-US" altLang="zh-CN" sz="4000"/>
              <a:t>·</a:t>
            </a:r>
            <a:r>
              <a:rPr lang="zh-CN" altLang="en-US" sz="4000"/>
              <a:t>魏  曹植</a:t>
            </a:r>
          </a:p>
          <a:p>
            <a:pPr algn="ctr">
              <a:lnSpc>
                <a:spcPct val="130000"/>
              </a:lnSpc>
            </a:pPr>
            <a:r>
              <a:rPr lang="zh-CN" altLang="en-US" sz="4000"/>
              <a:t>八方各</a:t>
            </a:r>
            <a:r>
              <a:rPr lang="zh-CN" altLang="en-US" sz="4000">
                <a:solidFill>
                  <a:srgbClr val="FF0000"/>
                </a:solidFill>
              </a:rPr>
              <a:t>异气</a:t>
            </a:r>
            <a:r>
              <a:rPr lang="zh-CN" altLang="en-US" sz="4000"/>
              <a:t>，千里</a:t>
            </a:r>
            <a:r>
              <a:rPr lang="zh-CN" altLang="en-US" sz="4000">
                <a:solidFill>
                  <a:srgbClr val="FF0000"/>
                </a:solidFill>
              </a:rPr>
              <a:t>殊</a:t>
            </a:r>
            <a:r>
              <a:rPr lang="zh-CN" altLang="en-US" sz="4000"/>
              <a:t>风雨。</a:t>
            </a:r>
          </a:p>
          <a:p>
            <a:pPr algn="ctr">
              <a:lnSpc>
                <a:spcPct val="130000"/>
              </a:lnSpc>
            </a:pPr>
            <a:r>
              <a:rPr lang="zh-CN" altLang="en-US" sz="4000">
                <a:solidFill>
                  <a:srgbClr val="FF0000"/>
                </a:solidFill>
              </a:rPr>
              <a:t>剧</a:t>
            </a:r>
            <a:r>
              <a:rPr lang="zh-CN" altLang="en-US" sz="4000"/>
              <a:t>哉边海民，寄身于草野。</a:t>
            </a:r>
          </a:p>
          <a:p>
            <a:pPr algn="ctr">
              <a:lnSpc>
                <a:spcPct val="130000"/>
              </a:lnSpc>
            </a:pPr>
            <a:r>
              <a:rPr lang="zh-CN" altLang="en-US" sz="4000">
                <a:solidFill>
                  <a:srgbClr val="FF0000"/>
                </a:solidFill>
              </a:rPr>
              <a:t>妻子</a:t>
            </a:r>
            <a:r>
              <a:rPr lang="zh-CN" altLang="en-US" sz="4000"/>
              <a:t>象禽兽，行止依</a:t>
            </a:r>
            <a:r>
              <a:rPr lang="zh-CN" altLang="en-US" sz="4000">
                <a:solidFill>
                  <a:srgbClr val="FF0000"/>
                </a:solidFill>
              </a:rPr>
              <a:t>林阻</a:t>
            </a:r>
            <a:r>
              <a:rPr lang="zh-CN" altLang="en-US" sz="4000"/>
              <a:t>。</a:t>
            </a:r>
          </a:p>
          <a:p>
            <a:pPr algn="ctr">
              <a:lnSpc>
                <a:spcPct val="130000"/>
              </a:lnSpc>
            </a:pPr>
            <a:r>
              <a:rPr lang="zh-CN" altLang="en-US" sz="4000"/>
              <a:t>柴门何萧条，狐兔</a:t>
            </a:r>
            <a:r>
              <a:rPr lang="zh-CN" altLang="en-US" sz="4000">
                <a:solidFill>
                  <a:srgbClr val="FF0000"/>
                </a:solidFill>
              </a:rPr>
              <a:t>翔</a:t>
            </a:r>
            <a:r>
              <a:rPr lang="zh-CN" altLang="en-US" sz="4000"/>
              <a:t>我</a:t>
            </a:r>
            <a:r>
              <a:rPr lang="zh-CN" altLang="en-US" sz="4000">
                <a:solidFill>
                  <a:srgbClr val="FF0000"/>
                </a:solidFill>
              </a:rPr>
              <a:t>宇</a:t>
            </a:r>
            <a:r>
              <a:rPr lang="zh-CN" altLang="en-US" sz="4000"/>
              <a:t>。</a:t>
            </a:r>
          </a:p>
        </p:txBody>
      </p:sp>
      <p:sp>
        <p:nvSpPr>
          <p:cNvPr id="3" name="矩形 2"/>
          <p:cNvSpPr/>
          <p:nvPr/>
        </p:nvSpPr>
        <p:spPr>
          <a:xfrm>
            <a:off x="868680" y="210820"/>
            <a:ext cx="2428240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00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读懂诗意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016750" y="1982470"/>
            <a:ext cx="4928235" cy="42259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/>
              <a:t>八方的</a:t>
            </a:r>
            <a:r>
              <a:rPr lang="zh-CN" altLang="en-US" sz="2800" dirty="0">
                <a:solidFill>
                  <a:srgbClr val="0070C0"/>
                </a:solidFill>
              </a:rPr>
              <a:t>气候各不相同</a:t>
            </a:r>
            <a:r>
              <a:rPr lang="zh-CN" altLang="en-US" sz="2800" dirty="0"/>
              <a:t>，千里之内的风雨形态不一。</a:t>
            </a:r>
          </a:p>
          <a:p>
            <a:pPr>
              <a:lnSpc>
                <a:spcPct val="120000"/>
              </a:lnSpc>
            </a:pPr>
            <a:r>
              <a:rPr lang="zh-CN" altLang="en-US" sz="2800" dirty="0"/>
              <a:t>海边的贫民多么</a:t>
            </a:r>
            <a:r>
              <a:rPr lang="zh-CN" altLang="en-US" sz="2800" dirty="0">
                <a:solidFill>
                  <a:srgbClr val="0070C0"/>
                </a:solidFill>
              </a:rPr>
              <a:t>艰苦</a:t>
            </a:r>
            <a:r>
              <a:rPr lang="zh-CN" altLang="en-US" sz="2800" dirty="0"/>
              <a:t>啊，破旧的草屋是他们的栖身之地。</a:t>
            </a:r>
          </a:p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0070C0"/>
                </a:solidFill>
              </a:rPr>
              <a:t>妻子和儿女</a:t>
            </a:r>
            <a:r>
              <a:rPr lang="zh-CN" altLang="en-US" sz="2800" dirty="0"/>
              <a:t>像禽兽一样生活，盘桓在</a:t>
            </a:r>
            <a:r>
              <a:rPr lang="zh-CN" altLang="en-US" sz="2800" dirty="0">
                <a:solidFill>
                  <a:srgbClr val="0070C0"/>
                </a:solidFill>
              </a:rPr>
              <a:t>险阻的山林</a:t>
            </a:r>
            <a:r>
              <a:rPr lang="zh-CN" altLang="en-US" sz="2800" dirty="0"/>
              <a:t>里。</a:t>
            </a:r>
          </a:p>
          <a:p>
            <a:pPr>
              <a:lnSpc>
                <a:spcPct val="120000"/>
              </a:lnSpc>
            </a:pPr>
            <a:r>
              <a:rPr lang="zh-CN" altLang="en-US" sz="2800" dirty="0"/>
              <a:t>简陋的柴门如此冷清，狐兔在房屋里</a:t>
            </a:r>
            <a:r>
              <a:rPr lang="zh-CN" altLang="en-US" sz="2800" dirty="0">
                <a:solidFill>
                  <a:srgbClr val="0070C0"/>
                </a:solidFill>
              </a:rPr>
              <a:t>自由穿梭</a:t>
            </a:r>
            <a:r>
              <a:rPr lang="zh-CN" altLang="en-US" sz="2800" dirty="0"/>
              <a:t>毫无顾忌。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46685" y="1209040"/>
            <a:ext cx="6277610" cy="4411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梁 甫 行</a:t>
            </a: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三国</a:t>
            </a:r>
            <a:r>
              <a:rPr lang="en-US" altLang="zh-CN" sz="3600">
                <a:solidFill>
                  <a:schemeClr val="tx1"/>
                </a:solidFill>
              </a:rPr>
              <a:t>·</a:t>
            </a:r>
            <a:r>
              <a:rPr lang="zh-CN" altLang="en-US" sz="3600">
                <a:solidFill>
                  <a:schemeClr val="tx1"/>
                </a:solidFill>
              </a:rPr>
              <a:t>魏  曹植</a:t>
            </a: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八方各异气，千里殊风雨。</a:t>
            </a: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剧哉边海民，寄身于草野。</a:t>
            </a: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妻子象禽兽，行止依林阻。</a:t>
            </a: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柴门何萧条，狐兔翔我宇。</a:t>
            </a:r>
          </a:p>
        </p:txBody>
      </p:sp>
      <p:sp>
        <p:nvSpPr>
          <p:cNvPr id="3" name="矩形 2"/>
          <p:cNvSpPr/>
          <p:nvPr/>
        </p:nvSpPr>
        <p:spPr>
          <a:xfrm>
            <a:off x="1127448" y="343520"/>
            <a:ext cx="2428240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00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读懂诗情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157595" y="2770505"/>
            <a:ext cx="2327910" cy="5219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气候环境恶劣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130290" y="3433445"/>
            <a:ext cx="2327910" cy="5219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居住条件极差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165850" y="4170045"/>
            <a:ext cx="2327910" cy="5219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人们衣不蔽体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140450" y="4906645"/>
            <a:ext cx="2327910" cy="5219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家园荒芜破败</a:t>
            </a:r>
          </a:p>
        </p:txBody>
      </p:sp>
      <p:sp>
        <p:nvSpPr>
          <p:cNvPr id="8" name="矩形 7"/>
          <p:cNvSpPr/>
          <p:nvPr/>
        </p:nvSpPr>
        <p:spPr>
          <a:xfrm>
            <a:off x="9538335" y="3338195"/>
            <a:ext cx="1043940" cy="156845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48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白描</a:t>
            </a:r>
          </a:p>
        </p:txBody>
      </p:sp>
      <p:sp>
        <p:nvSpPr>
          <p:cNvPr id="9" name="矩形 8"/>
          <p:cNvSpPr/>
          <p:nvPr/>
        </p:nvSpPr>
        <p:spPr>
          <a:xfrm>
            <a:off x="10582275" y="2968625"/>
            <a:ext cx="887730" cy="19380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6000" b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</a:rPr>
              <a:t>悲哀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24510" y="5621020"/>
            <a:ext cx="10945495" cy="9531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latin typeface="华文行楷" panose="02010800040101010101" charset="-122"/>
                <a:ea typeface="华文行楷" panose="02010800040101010101" charset="-122"/>
              </a:rPr>
              <a:t>本文以白描的手法，言简意赅地全方位展现了边海人们的痛苦生活，反映了边海农村的残破荒凉景象，表现了对下层人民的深切同情。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648065" y="4906645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/>
              <a:t>环境烘托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648065" y="2968625"/>
            <a:ext cx="675005" cy="150431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200" b="1"/>
              <a:t>正    面</a:t>
            </a:r>
          </a:p>
        </p:txBody>
      </p:sp>
    </p:spTree>
    <p:custDataLst>
      <p:tags r:id="rId2"/>
    </p:custData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/>
      <p:bldP spid="9" grpId="0"/>
      <p:bldP spid="10" grpId="0" animBg="1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46685" y="1209040"/>
            <a:ext cx="6277610" cy="4411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梁 甫 行</a:t>
            </a: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三国</a:t>
            </a:r>
            <a:r>
              <a:rPr lang="en-US" altLang="zh-CN" sz="3600">
                <a:solidFill>
                  <a:schemeClr val="tx1"/>
                </a:solidFill>
              </a:rPr>
              <a:t>·</a:t>
            </a:r>
            <a:r>
              <a:rPr lang="zh-CN" altLang="en-US" sz="3600">
                <a:solidFill>
                  <a:schemeClr val="tx1"/>
                </a:solidFill>
              </a:rPr>
              <a:t>魏  曹植</a:t>
            </a: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八方各异气，千里殊风雨。</a:t>
            </a: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剧哉边海民，寄身于草野。</a:t>
            </a: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妻子象禽兽，行止依林阻。</a:t>
            </a: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柴门何萧条，狐兔翔我宇。</a:t>
            </a:r>
          </a:p>
        </p:txBody>
      </p:sp>
      <p:sp>
        <p:nvSpPr>
          <p:cNvPr id="3" name="矩形 2"/>
          <p:cNvSpPr/>
          <p:nvPr/>
        </p:nvSpPr>
        <p:spPr>
          <a:xfrm>
            <a:off x="868680" y="210820"/>
            <a:ext cx="2428240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00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读出诗外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119495" y="626745"/>
            <a:ext cx="592772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fontAlgn="auto"/>
            <a:r>
              <a:rPr lang="zh-CN" altLang="en-US" sz="2400" b="1" dirty="0">
                <a:solidFill>
                  <a:srgbClr val="0070C0"/>
                </a:solidFill>
                <a:latin typeface="仿宋" panose="02010609060101010101" charset="-122"/>
                <a:ea typeface="仿宋" panose="02010609060101010101" charset="-122"/>
              </a:rPr>
              <a:t>根据诗歌推测曹植生活的社会是怎样的？诗人写此诗的目的是什么？</a:t>
            </a:r>
          </a:p>
          <a:p>
            <a:pPr indent="457200" fontAlgn="auto"/>
            <a:r>
              <a:rPr lang="zh-CN" altLang="en-US" sz="2400" b="1" dirty="0">
                <a:solidFill>
                  <a:srgbClr val="0070C0"/>
                </a:solidFill>
                <a:latin typeface="仿宋" panose="02010609060101010101" charset="-122"/>
                <a:ea typeface="仿宋" panose="02010609060101010101" charset="-122"/>
              </a:rPr>
              <a:t>曹植作为一个王孙公子，为何会发出如此感慨？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543040" y="2466975"/>
            <a:ext cx="5111115" cy="3538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3200">
                <a:solidFill>
                  <a:srgbClr val="002060"/>
                </a:solidFill>
                <a:latin typeface="华文行楷" panose="02010800040101010101" charset="-122"/>
                <a:ea typeface="华文行楷" panose="02010800040101010101" charset="-122"/>
              </a:rPr>
              <a:t>　曹植自曹丕夺位后，诗人被贬到贫困的海边，在自己生存的艰难不幸的环境中，看到下层人民的困苦生活，逐渐体会到下层人民的痛苦，有感而发，写下这首慷慨激愤之作。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7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7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7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7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7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74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610</TotalTime>
  <Words>506</Words>
  <Application>Microsoft Office PowerPoint</Application>
  <PresentationFormat>宽屏</PresentationFormat>
  <Paragraphs>47</Paragraphs>
  <Slides>6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3" baseType="lpstr">
      <vt:lpstr>等线</vt:lpstr>
      <vt:lpstr>仿宋</vt:lpstr>
      <vt:lpstr>华文行楷</vt:lpstr>
      <vt:lpstr>隶书</vt:lpstr>
      <vt:lpstr>宋体</vt:lpstr>
      <vt:lpstr>Arial</vt:lpstr>
      <vt:lpstr>默认设计模板</vt:lpstr>
      <vt:lpstr>梁 甫 行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teacher</dc:creator>
  <cp:lastModifiedBy>优优 胡</cp:lastModifiedBy>
  <cp:revision>206</cp:revision>
  <dcterms:created xsi:type="dcterms:W3CDTF">2012-11-14T08:57:00Z</dcterms:created>
  <dcterms:modified xsi:type="dcterms:W3CDTF">2019-12-27T05:09:17Z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2052-10.1.0.7401</vt:lpwstr>
  </property>
</Properties>
</file>