
<file path=[Content_Types].xml><?xml version="1.0" encoding="utf-8"?>
<Types xmlns="http://schemas.openxmlformats.org/package/2006/content-types">
  <Default Extension="bin" ContentType="application/vnd.ms-office.activeX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activeX/activeX1.xml" ContentType="application/vnd.ms-office.activeX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2" r:id="rId2"/>
  </p:sldMasterIdLst>
  <p:sldIdLst>
    <p:sldId id="349" r:id="rId3"/>
    <p:sldId id="340" r:id="rId4"/>
    <p:sldId id="341" r:id="rId5"/>
    <p:sldId id="342" r:id="rId6"/>
    <p:sldId id="344" r:id="rId7"/>
    <p:sldId id="347" r:id="rId8"/>
    <p:sldId id="348" r:id="rId9"/>
    <p:sldId id="306" r:id="rId10"/>
    <p:sldId id="308" r:id="rId11"/>
    <p:sldId id="312" r:id="rId12"/>
    <p:sldId id="313" r:id="rId13"/>
    <p:sldId id="316" r:id="rId14"/>
    <p:sldId id="323" r:id="rId15"/>
    <p:sldId id="324" r:id="rId16"/>
    <p:sldId id="309" r:id="rId17"/>
    <p:sldId id="325" r:id="rId18"/>
    <p:sldId id="310" r:id="rId19"/>
    <p:sldId id="338" r:id="rId20"/>
    <p:sldId id="337" r:id="rId21"/>
    <p:sldId id="311" r:id="rId22"/>
    <p:sldId id="343" r:id="rId23"/>
    <p:sldId id="346" r:id="rId24"/>
    <p:sldId id="303" r:id="rId25"/>
    <p:sldId id="304" r:id="rId26"/>
    <p:sldId id="286" r:id="rId27"/>
    <p:sldId id="290" r:id="rId28"/>
    <p:sldId id="289" r:id="rId29"/>
    <p:sldId id="291" r:id="rId30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66"/>
    <a:srgbClr val="99FF99"/>
    <a:srgbClr val="66FF99"/>
    <a:srgbClr val="66FF66"/>
    <a:srgbClr val="00FFCC"/>
    <a:srgbClr val="00FF99"/>
    <a:srgbClr val="33CC33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0" autoAdjust="0"/>
    <p:restoredTop sz="94711" autoAdjust="0"/>
  </p:normalViewPr>
  <p:slideViewPr>
    <p:cSldViewPr>
      <p:cViewPr varScale="1">
        <p:scale>
          <a:sx n="108" d="100"/>
          <a:sy n="108" d="100"/>
        </p:scale>
        <p:origin x="1704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8" Type="http://schemas.openxmlformats.org/officeDocument/2006/relationships/slide" Target="slides/slide6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293BAAA-1DED-454B-95AB-8C9696D05468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5206958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C546D39-EAD4-4224-B36F-2BACEFB21012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22971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E265356-AEBC-4A8D-83DE-5E46AF143ACD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897212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B8881A-0A45-4EEB-8DB7-44D08A8E3A64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818548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9D82DE8-1D2B-481B-89C0-E0FC36223929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587924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ECCF04E-2E74-44D4-A856-FD7185ECF0C5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048756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F1231C8-6EC6-4E34-BB5C-7D9971AFD404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9503785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AC7815-888D-4FF1-9D05-3E7581689AA1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079854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8F0DB14-5D08-4E63-B1A1-A88D437AD4FC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755594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1F3D02E-9372-47CE-815C-32AA0649D994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410536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745F56C-0442-4068-A36F-861130703B34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991232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zh-CN" altLang="en-US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3F931E0-76A1-4099-AA0C-0BFB03E96694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179578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标题和四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685800" y="1981200"/>
            <a:ext cx="3810000" cy="19812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685800" y="4114800"/>
            <a:ext cx="3810000" cy="19812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FC6ED84-7AA1-4B29-86BE-5D34701E3C81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099909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8B137A-A789-4D97-9B4F-0635583211C9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993221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6199A1-8A97-47BE-89CC-794D8172F1D4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78985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711411-015D-417C-879D-5B8BD8A282F4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932061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FEA1D0-C08A-407E-B97A-8003AE82A69E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924926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83EC59-5EEC-493B-B184-F6F36C793484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487318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3A91F6-8B1E-416C-8DF4-997BCA4B1D01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061042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3B6C48-B40B-4D31-B268-C8E243BF4865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47096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4356C8-7503-492F-8CED-08D06ED8729C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099318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06324F-6F47-49EE-B338-726A2CB005C5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514188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5E2E84-B67B-451F-AB40-9AD2C5A31AB5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235990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2D06B8-9448-41EE-87D2-F822A318F9D4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515477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zh-CN" altLang="en-US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267145-0863-4975-9398-568B56A3126A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74433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fld id="{2FDACC76-8533-46F1-B311-B4AE4B6B426B}" type="slidenum">
              <a:rPr lang="zh-CN" altLang="en-US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eaLnBrk="1" hangingPunct="1">
              <a:defRPr/>
            </a:pPr>
            <a:endParaRPr lang="en-US" altLang="zh-CN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eaLnBrk="1" hangingPunct="1">
              <a:defRPr/>
            </a:pPr>
            <a:endParaRPr lang="en-US" altLang="zh-CN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eaLnBrk="1" hangingPunct="1">
              <a:defRPr/>
            </a:pPr>
            <a:fld id="{017C11EE-493E-4D9C-89C4-1C681871CFF6}" type="slidenum">
              <a:rPr lang="zh-CN" altLang="en-US">
                <a:solidFill>
                  <a:srgbClr val="000000"/>
                </a:solidFill>
                <a:ea typeface="宋体" pitchFamily="2" charset="-122"/>
              </a:rPr>
              <a:pPr eaLnBrk="1" hangingPunct="1">
                <a:defRPr/>
              </a:pPr>
              <a:t>‹#›</a:t>
            </a:fld>
            <a:endParaRPr lang="en-US" altLang="zh-CN">
              <a:solidFill>
                <a:srgbClr val="000000"/>
              </a:solidFill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56654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slideLayout" Target="../slideLayouts/slideLayout13.xml"/><Relationship Id="rId1" Type="http://schemas.openxmlformats.org/officeDocument/2006/relationships/control" Target="../activeX/activeX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图片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25000"/>
                    </a14:imgEffect>
                    <a14:imgEffect>
                      <a14:colorTemperature colorTemp="8800"/>
                    </a14:imgEffect>
                    <a14:imgEffect>
                      <a14:saturation sat="2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36512" y="-3776"/>
            <a:ext cx="9180512" cy="685800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>
            <a:noFill/>
          </a:ln>
        </p:spPr>
      </p:pic>
      <p:sp>
        <p:nvSpPr>
          <p:cNvPr id="2053" name="Text Box 6"/>
          <p:cNvSpPr txBox="1">
            <a:spLocks noChangeArrowheads="1"/>
          </p:cNvSpPr>
          <p:nvPr/>
        </p:nvSpPr>
        <p:spPr bwMode="auto">
          <a:xfrm>
            <a:off x="1043608" y="1412776"/>
            <a:ext cx="6912767" cy="41039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FFFFFF">
                    <a:lumMod val="95000"/>
                  </a:srgbClr>
                </a:solidFill>
                <a:ea typeface="黑体" pitchFamily="2" charset="-122"/>
              </a:rPr>
              <a:t>        没有规划的人生，就像是在大海里没有航标的航船。对于未来三年的初中校园生活，我们要做好学习规划。</a:t>
            </a:r>
            <a:endParaRPr lang="en-US" altLang="zh-CN" sz="2800" b="1" dirty="0">
              <a:solidFill>
                <a:srgbClr val="FFFFFF">
                  <a:lumMod val="95000"/>
                </a:srgbClr>
              </a:solidFill>
              <a:ea typeface="黑体" pitchFamily="2" charset="-122"/>
            </a:endParaRPr>
          </a:p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FFFFFF">
                    <a:lumMod val="95000"/>
                  </a:srgbClr>
                </a:solidFill>
                <a:ea typeface="黑体" pitchFamily="2" charset="-122"/>
              </a:rPr>
              <a:t>        做学习规划时要力学做到：合理安排作息时间；不同学科利用不同的学习方法；做好预习和复习；锻炼身体不能忘。</a:t>
            </a:r>
          </a:p>
        </p:txBody>
      </p:sp>
      <p:sp>
        <p:nvSpPr>
          <p:cNvPr id="19" name="矩形 18"/>
          <p:cNvSpPr/>
          <p:nvPr/>
        </p:nvSpPr>
        <p:spPr>
          <a:xfrm>
            <a:off x="107504" y="37073"/>
            <a:ext cx="8928992" cy="1015663"/>
          </a:xfrm>
          <a:prstGeom prst="rect">
            <a:avLst/>
          </a:prstGeom>
          <a:noFill/>
          <a:ln>
            <a:noFill/>
          </a:ln>
          <a:scene3d>
            <a:camera prst="orthographicFront">
              <a:rot lat="0" lon="0" rev="21594000"/>
            </a:camera>
            <a:lightRig rig="glow" dir="tl">
              <a:rot lat="0" lon="0" rev="5400000"/>
            </a:lightRig>
          </a:scene3d>
          <a:sp3d>
            <a:bevelT/>
          </a:sp3d>
        </p:spPr>
        <p:txBody>
          <a:bodyPr wrap="square" lIns="91440" tIns="45720" rIns="91440" bIns="45720">
            <a:spAutoFit/>
            <a:sp3d z="25400" extrusionH="57150">
              <a:bevelT w="38100" h="38100"/>
              <a:bevelB w="69850" h="38100" prst="cross"/>
            </a:sp3d>
          </a:bodyPr>
          <a:lstStyle/>
          <a:p>
            <a:pPr algn="ctr"/>
            <a:r>
              <a:rPr lang="en-US" altLang="zh-CN" sz="6000" b="1" dirty="0">
                <a:ln w="12700">
                  <a:solidFill>
                    <a:srgbClr val="000000">
                      <a:satMod val="155000"/>
                    </a:srgbClr>
                  </a:solidFill>
                  <a:prstDash val="solid"/>
                  <a:bevel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  <a:reflection blurRad="6350" stA="60000" endA="900" endPos="58000" dir="5400000" sy="-100000" algn="bl" rotWithShape="0"/>
                </a:effectLst>
                <a:ea typeface="华文琥珀" pitchFamily="2" charset="-122"/>
              </a:rPr>
              <a:t>§1 </a:t>
            </a:r>
            <a:r>
              <a:rPr lang="zh-CN" altLang="en-US" sz="6000" b="1" dirty="0">
                <a:ln w="12700">
                  <a:solidFill>
                    <a:srgbClr val="000000">
                      <a:satMod val="155000"/>
                    </a:srgbClr>
                  </a:solidFill>
                  <a:prstDash val="solid"/>
                  <a:bevel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  <a:reflection blurRad="6350" stA="60000" endA="900" endPos="58000" dir="5400000" sy="-100000" algn="bl" rotWithShape="0"/>
                </a:effectLst>
                <a:ea typeface="华文琥珀" pitchFamily="2" charset="-122"/>
              </a:rPr>
              <a:t> 新学校  新征程</a:t>
            </a:r>
          </a:p>
        </p:txBody>
      </p:sp>
      <p:sp>
        <p:nvSpPr>
          <p:cNvPr id="20" name="WordArt 14"/>
          <p:cNvSpPr>
            <a:spLocks noChangeArrowheads="1" noChangeShapeType="1" noTextEdit="1"/>
          </p:cNvSpPr>
          <p:nvPr/>
        </p:nvSpPr>
        <p:spPr bwMode="auto">
          <a:xfrm>
            <a:off x="1835696" y="4277221"/>
            <a:ext cx="5400600" cy="1312019"/>
          </a:xfrm>
          <a:prstGeom prst="rect">
            <a:avLst/>
          </a:prstGeom>
          <a:noFill/>
        </p:spPr>
        <p:txBody>
          <a:bodyPr wrap="none" fromWordArt="1">
            <a:prstTxWarp prst="textFadeUp">
              <a:avLst>
                <a:gd name="adj" fmla="val 5817"/>
              </a:avLst>
            </a:prstTxWarp>
          </a:bodyPr>
          <a:lstStyle/>
          <a:p>
            <a:pPr algn="ctr" eaLnBrk="1" hangingPunct="1">
              <a:defRPr/>
            </a:pPr>
            <a:endParaRPr lang="zh-CN" altLang="en-US" sz="3600" kern="10" dirty="0">
              <a:ln w="12700">
                <a:solidFill>
                  <a:srgbClr val="FF0000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520402"/>
                  </a:gs>
                  <a:gs pos="100000">
                    <a:srgbClr val="FFCC00"/>
                  </a:gs>
                </a:gsLst>
                <a:lin ang="5400000" scaled="1"/>
              </a:gradFill>
              <a:effectLst>
                <a:outerShdw dist="35921" dir="2700000" sy="50000" rotWithShape="0">
                  <a:srgbClr val="875B0D">
                    <a:alpha val="70000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107504" y="2917393"/>
            <a:ext cx="8928992" cy="707886"/>
          </a:xfrm>
          <a:prstGeom prst="rect">
            <a:avLst/>
          </a:prstGeom>
          <a:noFill/>
          <a:ln>
            <a:noFill/>
          </a:ln>
          <a:scene3d>
            <a:camera prst="orthographicFront">
              <a:rot lat="0" lon="0" rev="21594000"/>
            </a:camera>
            <a:lightRig rig="glow" dir="tl">
              <a:rot lat="0" lon="0" rev="5400000"/>
            </a:lightRig>
          </a:scene3d>
          <a:sp3d>
            <a:bevelT/>
          </a:sp3d>
        </p:spPr>
        <p:txBody>
          <a:bodyPr wrap="square" lIns="91440" tIns="45720" rIns="91440" bIns="45720">
            <a:spAutoFit/>
            <a:sp3d z="25400" extrusionH="57150">
              <a:bevelT w="38100" h="38100"/>
              <a:bevelB w="69850" h="38100" prst="cross"/>
            </a:sp3d>
          </a:bodyPr>
          <a:lstStyle/>
          <a:p>
            <a:pPr algn="ctr"/>
            <a:r>
              <a:rPr lang="en-US" altLang="zh-CN" sz="4000" b="1" dirty="0">
                <a:ln w="12700">
                  <a:solidFill>
                    <a:srgbClr val="000000">
                      <a:satMod val="155000"/>
                    </a:srgbClr>
                  </a:solidFill>
                  <a:prstDash val="solid"/>
                  <a:bevel/>
                </a:ln>
                <a:solidFill>
                  <a:srgbClr val="0099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  <a:reflection blurRad="6350" stA="60000" endA="900" endPos="58000" dir="5400000" sy="-100000" algn="bl" rotWithShape="0"/>
                </a:effectLst>
                <a:ea typeface="华文琥珀" pitchFamily="2" charset="-122"/>
              </a:rPr>
              <a:t>§1.3 </a:t>
            </a:r>
            <a:r>
              <a:rPr lang="zh-CN" altLang="en-US" sz="4000" b="1" dirty="0">
                <a:ln w="12700">
                  <a:solidFill>
                    <a:srgbClr val="000000">
                      <a:satMod val="155000"/>
                    </a:srgbClr>
                  </a:solidFill>
                  <a:prstDash val="solid"/>
                  <a:bevel/>
                </a:ln>
                <a:solidFill>
                  <a:srgbClr val="0099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  <a:reflection blurRad="6350" stA="60000" endA="900" endPos="58000" dir="5400000" sy="-100000" algn="bl" rotWithShape="0"/>
                </a:effectLst>
                <a:ea typeface="华文琥珀" pitchFamily="2" charset="-122"/>
              </a:rPr>
              <a:t> 新征程  新规划</a:t>
            </a:r>
          </a:p>
        </p:txBody>
      </p:sp>
    </p:spTree>
    <p:extLst>
      <p:ext uri="{BB962C8B-B14F-4D97-AF65-F5344CB8AC3E}">
        <p14:creationId xmlns:p14="http://schemas.microsoft.com/office/powerpoint/2010/main" val="2184553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77" name="Picture 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0"/>
            <a:ext cx="91821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0" name="AutoShape 2"/>
          <p:cNvSpPr>
            <a:spLocks noChangeArrowheads="1"/>
          </p:cNvSpPr>
          <p:nvPr/>
        </p:nvSpPr>
        <p:spPr bwMode="auto">
          <a:xfrm>
            <a:off x="250825" y="1052514"/>
            <a:ext cx="8642350" cy="4680742"/>
          </a:xfrm>
          <a:prstGeom prst="roundRect">
            <a:avLst>
              <a:gd name="adj" fmla="val 34676"/>
            </a:avLst>
          </a:prstGeom>
          <a:solidFill>
            <a:srgbClr val="FFFFCC"/>
          </a:solidFill>
          <a:ln w="31750" cap="rnd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grpSp>
        <p:nvGrpSpPr>
          <p:cNvPr id="2051" name="Group 3"/>
          <p:cNvGrpSpPr>
            <a:grpSpLocks/>
          </p:cNvGrpSpPr>
          <p:nvPr/>
        </p:nvGrpSpPr>
        <p:grpSpPr bwMode="auto">
          <a:xfrm>
            <a:off x="1116013" y="1499096"/>
            <a:ext cx="3168650" cy="501650"/>
            <a:chOff x="1474" y="1253"/>
            <a:chExt cx="2812" cy="316"/>
          </a:xfrm>
        </p:grpSpPr>
        <p:grpSp>
          <p:nvGrpSpPr>
            <p:cNvPr id="2071" name="Group 4"/>
            <p:cNvGrpSpPr>
              <a:grpSpLocks/>
            </p:cNvGrpSpPr>
            <p:nvPr/>
          </p:nvGrpSpPr>
          <p:grpSpPr bwMode="auto">
            <a:xfrm>
              <a:off x="1474" y="1253"/>
              <a:ext cx="2812" cy="316"/>
              <a:chOff x="1837" y="1616"/>
              <a:chExt cx="2812" cy="226"/>
            </a:xfrm>
          </p:grpSpPr>
          <p:sp>
            <p:nvSpPr>
              <p:cNvPr id="2073" name="Oval 5"/>
              <p:cNvSpPr>
                <a:spLocks noChangeArrowheads="1"/>
              </p:cNvSpPr>
              <p:nvPr/>
            </p:nvSpPr>
            <p:spPr bwMode="auto">
              <a:xfrm>
                <a:off x="1837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074" name="Rectangle 6"/>
              <p:cNvSpPr>
                <a:spLocks noChangeArrowheads="1"/>
              </p:cNvSpPr>
              <p:nvPr/>
            </p:nvSpPr>
            <p:spPr bwMode="auto">
              <a:xfrm>
                <a:off x="1973" y="1616"/>
                <a:ext cx="2540" cy="226"/>
              </a:xfrm>
              <a:prstGeom prst="rect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CC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075" name="Oval 7"/>
              <p:cNvSpPr>
                <a:spLocks noChangeArrowheads="1"/>
              </p:cNvSpPr>
              <p:nvPr/>
            </p:nvSpPr>
            <p:spPr bwMode="auto">
              <a:xfrm>
                <a:off x="4422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</p:grpSp>
        <p:sp>
          <p:nvSpPr>
            <p:cNvPr id="2072" name="Oval 8"/>
            <p:cNvSpPr>
              <a:spLocks noChangeArrowheads="1"/>
            </p:cNvSpPr>
            <p:nvPr/>
          </p:nvSpPr>
          <p:spPr bwMode="auto">
            <a:xfrm>
              <a:off x="1565" y="1298"/>
              <a:ext cx="227" cy="227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100000">
                  <a:srgbClr val="765E2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FCC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/>
              <a:endParaRPr lang="zh-CN" altLang="en-US"/>
            </a:p>
          </p:txBody>
        </p:sp>
      </p:grpSp>
      <p:grpSp>
        <p:nvGrpSpPr>
          <p:cNvPr id="2052" name="Group 9"/>
          <p:cNvGrpSpPr>
            <a:grpSpLocks/>
          </p:cNvGrpSpPr>
          <p:nvPr/>
        </p:nvGrpSpPr>
        <p:grpSpPr bwMode="auto">
          <a:xfrm>
            <a:off x="1116013" y="3227883"/>
            <a:ext cx="3168650" cy="501650"/>
            <a:chOff x="1474" y="1253"/>
            <a:chExt cx="2812" cy="316"/>
          </a:xfrm>
        </p:grpSpPr>
        <p:grpSp>
          <p:nvGrpSpPr>
            <p:cNvPr id="2066" name="Group 10"/>
            <p:cNvGrpSpPr>
              <a:grpSpLocks/>
            </p:cNvGrpSpPr>
            <p:nvPr/>
          </p:nvGrpSpPr>
          <p:grpSpPr bwMode="auto">
            <a:xfrm>
              <a:off x="1474" y="1253"/>
              <a:ext cx="2812" cy="316"/>
              <a:chOff x="1837" y="1616"/>
              <a:chExt cx="2812" cy="226"/>
            </a:xfrm>
          </p:grpSpPr>
          <p:sp>
            <p:nvSpPr>
              <p:cNvPr id="2068" name="Oval 11"/>
              <p:cNvSpPr>
                <a:spLocks noChangeArrowheads="1"/>
              </p:cNvSpPr>
              <p:nvPr/>
            </p:nvSpPr>
            <p:spPr bwMode="auto">
              <a:xfrm>
                <a:off x="1837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069" name="Rectangle 12"/>
              <p:cNvSpPr>
                <a:spLocks noChangeArrowheads="1"/>
              </p:cNvSpPr>
              <p:nvPr/>
            </p:nvSpPr>
            <p:spPr bwMode="auto">
              <a:xfrm>
                <a:off x="1973" y="1616"/>
                <a:ext cx="2540" cy="226"/>
              </a:xfrm>
              <a:prstGeom prst="rect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CC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070" name="Oval 13"/>
              <p:cNvSpPr>
                <a:spLocks noChangeArrowheads="1"/>
              </p:cNvSpPr>
              <p:nvPr/>
            </p:nvSpPr>
            <p:spPr bwMode="auto">
              <a:xfrm>
                <a:off x="4422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</p:grpSp>
        <p:sp>
          <p:nvSpPr>
            <p:cNvPr id="2067" name="Oval 14"/>
            <p:cNvSpPr>
              <a:spLocks noChangeArrowheads="1"/>
            </p:cNvSpPr>
            <p:nvPr/>
          </p:nvSpPr>
          <p:spPr bwMode="auto">
            <a:xfrm>
              <a:off x="1565" y="1298"/>
              <a:ext cx="227" cy="227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100000">
                  <a:srgbClr val="765E2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FCC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/>
              <a:endParaRPr lang="zh-CN" altLang="en-US"/>
            </a:p>
          </p:txBody>
        </p:sp>
      </p:grpSp>
      <p:grpSp>
        <p:nvGrpSpPr>
          <p:cNvPr id="2053" name="Group 15"/>
          <p:cNvGrpSpPr>
            <a:grpSpLocks/>
          </p:cNvGrpSpPr>
          <p:nvPr/>
        </p:nvGrpSpPr>
        <p:grpSpPr bwMode="auto">
          <a:xfrm>
            <a:off x="1116013" y="4440238"/>
            <a:ext cx="3168650" cy="501650"/>
            <a:chOff x="1474" y="1253"/>
            <a:chExt cx="2812" cy="316"/>
          </a:xfrm>
        </p:grpSpPr>
        <p:grpSp>
          <p:nvGrpSpPr>
            <p:cNvPr id="2061" name="Group 16"/>
            <p:cNvGrpSpPr>
              <a:grpSpLocks/>
            </p:cNvGrpSpPr>
            <p:nvPr/>
          </p:nvGrpSpPr>
          <p:grpSpPr bwMode="auto">
            <a:xfrm>
              <a:off x="1474" y="1253"/>
              <a:ext cx="2812" cy="316"/>
              <a:chOff x="1837" y="1616"/>
              <a:chExt cx="2812" cy="226"/>
            </a:xfrm>
          </p:grpSpPr>
          <p:sp>
            <p:nvSpPr>
              <p:cNvPr id="2063" name="Oval 17"/>
              <p:cNvSpPr>
                <a:spLocks noChangeArrowheads="1"/>
              </p:cNvSpPr>
              <p:nvPr/>
            </p:nvSpPr>
            <p:spPr bwMode="auto">
              <a:xfrm>
                <a:off x="1837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064" name="Rectangle 18"/>
              <p:cNvSpPr>
                <a:spLocks noChangeArrowheads="1"/>
              </p:cNvSpPr>
              <p:nvPr/>
            </p:nvSpPr>
            <p:spPr bwMode="auto">
              <a:xfrm>
                <a:off x="1973" y="1616"/>
                <a:ext cx="2540" cy="226"/>
              </a:xfrm>
              <a:prstGeom prst="rect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CC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065" name="Oval 19"/>
              <p:cNvSpPr>
                <a:spLocks noChangeArrowheads="1"/>
              </p:cNvSpPr>
              <p:nvPr/>
            </p:nvSpPr>
            <p:spPr bwMode="auto">
              <a:xfrm>
                <a:off x="4422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</p:grpSp>
        <p:sp>
          <p:nvSpPr>
            <p:cNvPr id="2062" name="Oval 20"/>
            <p:cNvSpPr>
              <a:spLocks noChangeArrowheads="1"/>
            </p:cNvSpPr>
            <p:nvPr/>
          </p:nvSpPr>
          <p:spPr bwMode="auto">
            <a:xfrm>
              <a:off x="1565" y="1298"/>
              <a:ext cx="227" cy="227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100000">
                  <a:srgbClr val="765E2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FCC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/>
              <a:endParaRPr lang="zh-CN" altLang="en-US"/>
            </a:p>
          </p:txBody>
        </p:sp>
      </p:grpSp>
      <p:sp>
        <p:nvSpPr>
          <p:cNvPr id="2054" name="Text Box 21"/>
          <p:cNvSpPr txBox="1">
            <a:spLocks noChangeArrowheads="1"/>
          </p:cNvSpPr>
          <p:nvPr/>
        </p:nvSpPr>
        <p:spPr bwMode="auto">
          <a:xfrm>
            <a:off x="1547813" y="1499096"/>
            <a:ext cx="16367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rgbClr val="CC00CC"/>
                </a:solidFill>
              </a:rPr>
              <a:t>自主学习</a:t>
            </a:r>
          </a:p>
        </p:txBody>
      </p:sp>
      <p:sp>
        <p:nvSpPr>
          <p:cNvPr id="2055" name="Text Box 22"/>
          <p:cNvSpPr txBox="1">
            <a:spLocks noChangeArrowheads="1"/>
          </p:cNvSpPr>
          <p:nvPr/>
        </p:nvSpPr>
        <p:spPr bwMode="auto">
          <a:xfrm>
            <a:off x="1547813" y="3227883"/>
            <a:ext cx="16367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rgbClr val="CC00CC"/>
                </a:solidFill>
              </a:rPr>
              <a:t>合作学习</a:t>
            </a:r>
          </a:p>
        </p:txBody>
      </p:sp>
      <p:sp>
        <p:nvSpPr>
          <p:cNvPr id="2056" name="Text Box 23"/>
          <p:cNvSpPr txBox="1">
            <a:spLocks noChangeArrowheads="1"/>
          </p:cNvSpPr>
          <p:nvPr/>
        </p:nvSpPr>
        <p:spPr bwMode="auto">
          <a:xfrm>
            <a:off x="1547813" y="4484688"/>
            <a:ext cx="16367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 dirty="0">
                <a:solidFill>
                  <a:srgbClr val="CC00CC"/>
                </a:solidFill>
              </a:rPr>
              <a:t>探究学习</a:t>
            </a:r>
          </a:p>
        </p:txBody>
      </p:sp>
      <p:sp>
        <p:nvSpPr>
          <p:cNvPr id="2057" name="Text Box 24"/>
          <p:cNvSpPr txBox="1">
            <a:spLocks noChangeArrowheads="1"/>
          </p:cNvSpPr>
          <p:nvPr/>
        </p:nvSpPr>
        <p:spPr bwMode="auto">
          <a:xfrm>
            <a:off x="971550" y="2146796"/>
            <a:ext cx="7345363" cy="885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600" b="1" dirty="0"/>
              <a:t>         学习目标、学习进度、评价指标、思考策略、情感体验</a:t>
            </a:r>
          </a:p>
        </p:txBody>
      </p:sp>
      <p:sp>
        <p:nvSpPr>
          <p:cNvPr id="2058" name="Text Box 25"/>
          <p:cNvSpPr txBox="1">
            <a:spLocks noChangeArrowheads="1"/>
          </p:cNvSpPr>
          <p:nvPr/>
        </p:nvSpPr>
        <p:spPr bwMode="auto">
          <a:xfrm>
            <a:off x="900113" y="3804146"/>
            <a:ext cx="7559675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600" b="1" dirty="0"/>
              <a:t>         合作动机、个人责任、成员交往、相互评价</a:t>
            </a:r>
          </a:p>
        </p:txBody>
      </p:sp>
      <p:sp>
        <p:nvSpPr>
          <p:cNvPr id="2059" name="Text Box 26"/>
          <p:cNvSpPr txBox="1">
            <a:spLocks noChangeArrowheads="1"/>
          </p:cNvSpPr>
          <p:nvPr/>
        </p:nvSpPr>
        <p:spPr bwMode="auto">
          <a:xfrm>
            <a:off x="827088" y="5084763"/>
            <a:ext cx="7345362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600" b="1"/>
              <a:t>         发现问题、搜集资料、实际操作、表达交流</a:t>
            </a:r>
          </a:p>
        </p:txBody>
      </p:sp>
      <p:sp>
        <p:nvSpPr>
          <p:cNvPr id="2060" name="Rectangle 27"/>
          <p:cNvSpPr>
            <a:spLocks noGrp="1" noChangeArrowheads="1"/>
          </p:cNvSpPr>
          <p:nvPr>
            <p:ph type="title"/>
          </p:nvPr>
        </p:nvSpPr>
        <p:spPr>
          <a:xfrm>
            <a:off x="827585" y="393353"/>
            <a:ext cx="3096344" cy="587375"/>
          </a:xfrm>
        </p:spPr>
        <p:txBody>
          <a:bodyPr/>
          <a:lstStyle/>
          <a:p>
            <a:pPr algn="l" eaLnBrk="1" hangingPunct="1"/>
            <a:r>
              <a:rPr lang="zh-CN" altLang="en-US" sz="3200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学习方式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11" name="Picture 3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0"/>
            <a:ext cx="91821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4" name="AutoShape 2"/>
          <p:cNvSpPr>
            <a:spLocks noChangeArrowheads="1"/>
          </p:cNvSpPr>
          <p:nvPr/>
        </p:nvSpPr>
        <p:spPr bwMode="auto">
          <a:xfrm>
            <a:off x="250825" y="1052736"/>
            <a:ext cx="8642350" cy="4824834"/>
          </a:xfrm>
          <a:prstGeom prst="roundRect">
            <a:avLst>
              <a:gd name="adj" fmla="val 34676"/>
            </a:avLst>
          </a:prstGeom>
          <a:solidFill>
            <a:srgbClr val="FFFFCC"/>
          </a:solidFill>
          <a:ln w="31750" cap="rnd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grpSp>
        <p:nvGrpSpPr>
          <p:cNvPr id="3075" name="Group 3"/>
          <p:cNvGrpSpPr>
            <a:grpSpLocks/>
          </p:cNvGrpSpPr>
          <p:nvPr/>
        </p:nvGrpSpPr>
        <p:grpSpPr bwMode="auto">
          <a:xfrm>
            <a:off x="1116013" y="1484784"/>
            <a:ext cx="5040312" cy="501650"/>
            <a:chOff x="1474" y="1253"/>
            <a:chExt cx="2812" cy="316"/>
          </a:xfrm>
        </p:grpSpPr>
        <p:grpSp>
          <p:nvGrpSpPr>
            <p:cNvPr id="3106" name="Group 4"/>
            <p:cNvGrpSpPr>
              <a:grpSpLocks/>
            </p:cNvGrpSpPr>
            <p:nvPr/>
          </p:nvGrpSpPr>
          <p:grpSpPr bwMode="auto">
            <a:xfrm>
              <a:off x="1474" y="1253"/>
              <a:ext cx="2812" cy="316"/>
              <a:chOff x="1837" y="1616"/>
              <a:chExt cx="2812" cy="226"/>
            </a:xfrm>
          </p:grpSpPr>
          <p:sp>
            <p:nvSpPr>
              <p:cNvPr id="3108" name="Oval 5"/>
              <p:cNvSpPr>
                <a:spLocks noChangeArrowheads="1"/>
              </p:cNvSpPr>
              <p:nvPr/>
            </p:nvSpPr>
            <p:spPr bwMode="auto">
              <a:xfrm>
                <a:off x="1837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3109" name="Rectangle 6"/>
              <p:cNvSpPr>
                <a:spLocks noChangeArrowheads="1"/>
              </p:cNvSpPr>
              <p:nvPr/>
            </p:nvSpPr>
            <p:spPr bwMode="auto">
              <a:xfrm>
                <a:off x="1973" y="1616"/>
                <a:ext cx="2540" cy="226"/>
              </a:xfrm>
              <a:prstGeom prst="rect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CC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3110" name="Oval 7"/>
              <p:cNvSpPr>
                <a:spLocks noChangeArrowheads="1"/>
              </p:cNvSpPr>
              <p:nvPr/>
            </p:nvSpPr>
            <p:spPr bwMode="auto">
              <a:xfrm>
                <a:off x="4422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</p:grpSp>
        <p:sp>
          <p:nvSpPr>
            <p:cNvPr id="3107" name="Oval 8"/>
            <p:cNvSpPr>
              <a:spLocks noChangeArrowheads="1"/>
            </p:cNvSpPr>
            <p:nvPr/>
          </p:nvSpPr>
          <p:spPr bwMode="auto">
            <a:xfrm>
              <a:off x="1565" y="1298"/>
              <a:ext cx="227" cy="227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100000">
                  <a:srgbClr val="765E2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FCC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/>
              <a:endParaRPr lang="zh-CN" altLang="en-US"/>
            </a:p>
          </p:txBody>
        </p:sp>
      </p:grpSp>
      <p:grpSp>
        <p:nvGrpSpPr>
          <p:cNvPr id="3076" name="Group 9"/>
          <p:cNvGrpSpPr>
            <a:grpSpLocks/>
          </p:cNvGrpSpPr>
          <p:nvPr/>
        </p:nvGrpSpPr>
        <p:grpSpPr bwMode="auto">
          <a:xfrm>
            <a:off x="1116013" y="2420888"/>
            <a:ext cx="5040312" cy="501650"/>
            <a:chOff x="1474" y="1253"/>
            <a:chExt cx="2812" cy="316"/>
          </a:xfrm>
        </p:grpSpPr>
        <p:grpSp>
          <p:nvGrpSpPr>
            <p:cNvPr id="3101" name="Group 10"/>
            <p:cNvGrpSpPr>
              <a:grpSpLocks/>
            </p:cNvGrpSpPr>
            <p:nvPr/>
          </p:nvGrpSpPr>
          <p:grpSpPr bwMode="auto">
            <a:xfrm>
              <a:off x="1474" y="1253"/>
              <a:ext cx="2812" cy="316"/>
              <a:chOff x="1837" y="1616"/>
              <a:chExt cx="2812" cy="226"/>
            </a:xfrm>
          </p:grpSpPr>
          <p:sp>
            <p:nvSpPr>
              <p:cNvPr id="3103" name="Oval 11"/>
              <p:cNvSpPr>
                <a:spLocks noChangeArrowheads="1"/>
              </p:cNvSpPr>
              <p:nvPr/>
            </p:nvSpPr>
            <p:spPr bwMode="auto">
              <a:xfrm>
                <a:off x="1837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3104" name="Rectangle 12"/>
              <p:cNvSpPr>
                <a:spLocks noChangeArrowheads="1"/>
              </p:cNvSpPr>
              <p:nvPr/>
            </p:nvSpPr>
            <p:spPr bwMode="auto">
              <a:xfrm>
                <a:off x="1973" y="1616"/>
                <a:ext cx="2540" cy="226"/>
              </a:xfrm>
              <a:prstGeom prst="rect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CC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3105" name="Oval 13"/>
              <p:cNvSpPr>
                <a:spLocks noChangeArrowheads="1"/>
              </p:cNvSpPr>
              <p:nvPr/>
            </p:nvSpPr>
            <p:spPr bwMode="auto">
              <a:xfrm>
                <a:off x="4422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</p:grpSp>
        <p:sp>
          <p:nvSpPr>
            <p:cNvPr id="3102" name="Oval 14"/>
            <p:cNvSpPr>
              <a:spLocks noChangeArrowheads="1"/>
            </p:cNvSpPr>
            <p:nvPr/>
          </p:nvSpPr>
          <p:spPr bwMode="auto">
            <a:xfrm>
              <a:off x="1565" y="1298"/>
              <a:ext cx="227" cy="227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100000">
                  <a:srgbClr val="765E2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FCC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/>
              <a:endParaRPr lang="zh-CN" altLang="en-US"/>
            </a:p>
          </p:txBody>
        </p:sp>
      </p:grpSp>
      <p:grpSp>
        <p:nvGrpSpPr>
          <p:cNvPr id="3077" name="Group 15"/>
          <p:cNvGrpSpPr>
            <a:grpSpLocks/>
          </p:cNvGrpSpPr>
          <p:nvPr/>
        </p:nvGrpSpPr>
        <p:grpSpPr bwMode="auto">
          <a:xfrm>
            <a:off x="1116013" y="3284984"/>
            <a:ext cx="5040312" cy="501650"/>
            <a:chOff x="1474" y="1253"/>
            <a:chExt cx="2812" cy="316"/>
          </a:xfrm>
        </p:grpSpPr>
        <p:grpSp>
          <p:nvGrpSpPr>
            <p:cNvPr id="3096" name="Group 16"/>
            <p:cNvGrpSpPr>
              <a:grpSpLocks/>
            </p:cNvGrpSpPr>
            <p:nvPr/>
          </p:nvGrpSpPr>
          <p:grpSpPr bwMode="auto">
            <a:xfrm>
              <a:off x="1474" y="1253"/>
              <a:ext cx="2812" cy="316"/>
              <a:chOff x="1837" y="1616"/>
              <a:chExt cx="2812" cy="226"/>
            </a:xfrm>
          </p:grpSpPr>
          <p:sp>
            <p:nvSpPr>
              <p:cNvPr id="3098" name="Oval 17"/>
              <p:cNvSpPr>
                <a:spLocks noChangeArrowheads="1"/>
              </p:cNvSpPr>
              <p:nvPr/>
            </p:nvSpPr>
            <p:spPr bwMode="auto">
              <a:xfrm>
                <a:off x="1837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3099" name="Rectangle 18"/>
              <p:cNvSpPr>
                <a:spLocks noChangeArrowheads="1"/>
              </p:cNvSpPr>
              <p:nvPr/>
            </p:nvSpPr>
            <p:spPr bwMode="auto">
              <a:xfrm>
                <a:off x="1973" y="1616"/>
                <a:ext cx="2540" cy="226"/>
              </a:xfrm>
              <a:prstGeom prst="rect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CC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3100" name="Oval 19"/>
              <p:cNvSpPr>
                <a:spLocks noChangeArrowheads="1"/>
              </p:cNvSpPr>
              <p:nvPr/>
            </p:nvSpPr>
            <p:spPr bwMode="auto">
              <a:xfrm>
                <a:off x="4422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</p:grpSp>
        <p:sp>
          <p:nvSpPr>
            <p:cNvPr id="3097" name="Oval 20"/>
            <p:cNvSpPr>
              <a:spLocks noChangeArrowheads="1"/>
            </p:cNvSpPr>
            <p:nvPr/>
          </p:nvSpPr>
          <p:spPr bwMode="auto">
            <a:xfrm>
              <a:off x="1565" y="1298"/>
              <a:ext cx="227" cy="227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100000">
                  <a:srgbClr val="765E2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FCC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/>
              <a:endParaRPr lang="zh-CN" altLang="en-US"/>
            </a:p>
          </p:txBody>
        </p:sp>
      </p:grpSp>
      <p:sp>
        <p:nvSpPr>
          <p:cNvPr id="3078" name="Text Box 21"/>
          <p:cNvSpPr txBox="1">
            <a:spLocks noChangeArrowheads="1"/>
          </p:cNvSpPr>
          <p:nvPr/>
        </p:nvSpPr>
        <p:spPr bwMode="auto">
          <a:xfrm>
            <a:off x="1752600" y="1484784"/>
            <a:ext cx="3683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 dirty="0">
                <a:solidFill>
                  <a:srgbClr val="CC00CC"/>
                </a:solidFill>
              </a:rPr>
              <a:t>主动性：我要学</a:t>
            </a:r>
          </a:p>
        </p:txBody>
      </p:sp>
      <p:sp>
        <p:nvSpPr>
          <p:cNvPr id="3079" name="Text Box 22"/>
          <p:cNvSpPr txBox="1">
            <a:spLocks noChangeArrowheads="1"/>
          </p:cNvSpPr>
          <p:nvPr/>
        </p:nvSpPr>
        <p:spPr bwMode="auto">
          <a:xfrm>
            <a:off x="1752600" y="2420888"/>
            <a:ext cx="38274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 dirty="0">
                <a:solidFill>
                  <a:srgbClr val="CC00CC"/>
                </a:solidFill>
              </a:rPr>
              <a:t>独立性：我能学</a:t>
            </a:r>
          </a:p>
        </p:txBody>
      </p:sp>
      <p:sp>
        <p:nvSpPr>
          <p:cNvPr id="3080" name="Text Box 23"/>
          <p:cNvSpPr txBox="1">
            <a:spLocks noChangeArrowheads="1"/>
          </p:cNvSpPr>
          <p:nvPr/>
        </p:nvSpPr>
        <p:spPr bwMode="auto">
          <a:xfrm>
            <a:off x="1752600" y="3329434"/>
            <a:ext cx="40433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 dirty="0">
                <a:solidFill>
                  <a:srgbClr val="CC00CC"/>
                </a:solidFill>
              </a:rPr>
              <a:t>个别性：我有不同的方法</a:t>
            </a:r>
          </a:p>
        </p:txBody>
      </p:sp>
      <p:sp>
        <p:nvSpPr>
          <p:cNvPr id="3081" name="Rectangle 24"/>
          <p:cNvSpPr>
            <a:spLocks noGrp="1" noChangeArrowheads="1"/>
          </p:cNvSpPr>
          <p:nvPr>
            <p:ph type="title"/>
          </p:nvPr>
        </p:nvSpPr>
        <p:spPr>
          <a:xfrm>
            <a:off x="832048" y="393353"/>
            <a:ext cx="3091880" cy="587375"/>
          </a:xfrm>
        </p:spPr>
        <p:txBody>
          <a:bodyPr/>
          <a:lstStyle/>
          <a:p>
            <a:pPr algn="l" eaLnBrk="1" hangingPunct="1"/>
            <a:r>
              <a:rPr lang="zh-CN" altLang="en-US" sz="3600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学习品质</a:t>
            </a:r>
          </a:p>
        </p:txBody>
      </p:sp>
      <p:grpSp>
        <p:nvGrpSpPr>
          <p:cNvPr id="3082" name="Group 25"/>
          <p:cNvGrpSpPr>
            <a:grpSpLocks/>
          </p:cNvGrpSpPr>
          <p:nvPr/>
        </p:nvGrpSpPr>
        <p:grpSpPr bwMode="auto">
          <a:xfrm>
            <a:off x="1116013" y="4149080"/>
            <a:ext cx="5040312" cy="501650"/>
            <a:chOff x="1474" y="1253"/>
            <a:chExt cx="2812" cy="316"/>
          </a:xfrm>
        </p:grpSpPr>
        <p:grpSp>
          <p:nvGrpSpPr>
            <p:cNvPr id="3091" name="Group 26"/>
            <p:cNvGrpSpPr>
              <a:grpSpLocks/>
            </p:cNvGrpSpPr>
            <p:nvPr/>
          </p:nvGrpSpPr>
          <p:grpSpPr bwMode="auto">
            <a:xfrm>
              <a:off x="1474" y="1253"/>
              <a:ext cx="2812" cy="316"/>
              <a:chOff x="1837" y="1616"/>
              <a:chExt cx="2812" cy="226"/>
            </a:xfrm>
          </p:grpSpPr>
          <p:sp>
            <p:nvSpPr>
              <p:cNvPr id="3093" name="Oval 27"/>
              <p:cNvSpPr>
                <a:spLocks noChangeArrowheads="1"/>
              </p:cNvSpPr>
              <p:nvPr/>
            </p:nvSpPr>
            <p:spPr bwMode="auto">
              <a:xfrm>
                <a:off x="1837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3094" name="Rectangle 28"/>
              <p:cNvSpPr>
                <a:spLocks noChangeArrowheads="1"/>
              </p:cNvSpPr>
              <p:nvPr/>
            </p:nvSpPr>
            <p:spPr bwMode="auto">
              <a:xfrm>
                <a:off x="1973" y="1616"/>
                <a:ext cx="2540" cy="226"/>
              </a:xfrm>
              <a:prstGeom prst="rect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CC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3095" name="Oval 29"/>
              <p:cNvSpPr>
                <a:spLocks noChangeArrowheads="1"/>
              </p:cNvSpPr>
              <p:nvPr/>
            </p:nvSpPr>
            <p:spPr bwMode="auto">
              <a:xfrm>
                <a:off x="4422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</p:grpSp>
        <p:sp>
          <p:nvSpPr>
            <p:cNvPr id="3092" name="Oval 30"/>
            <p:cNvSpPr>
              <a:spLocks noChangeArrowheads="1"/>
            </p:cNvSpPr>
            <p:nvPr/>
          </p:nvSpPr>
          <p:spPr bwMode="auto">
            <a:xfrm>
              <a:off x="1565" y="1298"/>
              <a:ext cx="227" cy="227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100000">
                  <a:srgbClr val="765E2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FCC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/>
              <a:endParaRPr lang="zh-CN" altLang="en-US"/>
            </a:p>
          </p:txBody>
        </p:sp>
      </p:grpSp>
      <p:sp>
        <p:nvSpPr>
          <p:cNvPr id="3083" name="Text Box 31"/>
          <p:cNvSpPr txBox="1">
            <a:spLocks noChangeArrowheads="1"/>
          </p:cNvSpPr>
          <p:nvPr/>
        </p:nvSpPr>
        <p:spPr bwMode="auto">
          <a:xfrm>
            <a:off x="1752600" y="4193530"/>
            <a:ext cx="33385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 dirty="0">
                <a:solidFill>
                  <a:srgbClr val="CC00CC"/>
                </a:solidFill>
              </a:rPr>
              <a:t>体验性：我能发现问题</a:t>
            </a:r>
          </a:p>
        </p:txBody>
      </p:sp>
      <p:grpSp>
        <p:nvGrpSpPr>
          <p:cNvPr id="3084" name="Group 32"/>
          <p:cNvGrpSpPr>
            <a:grpSpLocks/>
          </p:cNvGrpSpPr>
          <p:nvPr/>
        </p:nvGrpSpPr>
        <p:grpSpPr bwMode="auto">
          <a:xfrm>
            <a:off x="1116013" y="5085184"/>
            <a:ext cx="5040312" cy="501650"/>
            <a:chOff x="1474" y="1253"/>
            <a:chExt cx="2812" cy="316"/>
          </a:xfrm>
        </p:grpSpPr>
        <p:grpSp>
          <p:nvGrpSpPr>
            <p:cNvPr id="3086" name="Group 33"/>
            <p:cNvGrpSpPr>
              <a:grpSpLocks/>
            </p:cNvGrpSpPr>
            <p:nvPr/>
          </p:nvGrpSpPr>
          <p:grpSpPr bwMode="auto">
            <a:xfrm>
              <a:off x="1474" y="1253"/>
              <a:ext cx="2812" cy="316"/>
              <a:chOff x="1837" y="1616"/>
              <a:chExt cx="2812" cy="226"/>
            </a:xfrm>
          </p:grpSpPr>
          <p:sp>
            <p:nvSpPr>
              <p:cNvPr id="3088" name="Oval 34"/>
              <p:cNvSpPr>
                <a:spLocks noChangeArrowheads="1"/>
              </p:cNvSpPr>
              <p:nvPr/>
            </p:nvSpPr>
            <p:spPr bwMode="auto">
              <a:xfrm>
                <a:off x="1837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3089" name="Rectangle 35"/>
              <p:cNvSpPr>
                <a:spLocks noChangeArrowheads="1"/>
              </p:cNvSpPr>
              <p:nvPr/>
            </p:nvSpPr>
            <p:spPr bwMode="auto">
              <a:xfrm>
                <a:off x="1973" y="1616"/>
                <a:ext cx="2540" cy="226"/>
              </a:xfrm>
              <a:prstGeom prst="rect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CC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3090" name="Oval 36"/>
              <p:cNvSpPr>
                <a:spLocks noChangeArrowheads="1"/>
              </p:cNvSpPr>
              <p:nvPr/>
            </p:nvSpPr>
            <p:spPr bwMode="auto">
              <a:xfrm>
                <a:off x="4422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</p:grpSp>
        <p:sp>
          <p:nvSpPr>
            <p:cNvPr id="3087" name="Oval 37"/>
            <p:cNvSpPr>
              <a:spLocks noChangeArrowheads="1"/>
            </p:cNvSpPr>
            <p:nvPr/>
          </p:nvSpPr>
          <p:spPr bwMode="auto">
            <a:xfrm>
              <a:off x="1565" y="1298"/>
              <a:ext cx="227" cy="227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100000">
                  <a:srgbClr val="765E2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FCC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/>
              <a:endParaRPr lang="zh-CN" altLang="en-US"/>
            </a:p>
          </p:txBody>
        </p:sp>
      </p:grpSp>
      <p:sp>
        <p:nvSpPr>
          <p:cNvPr id="3085" name="Text Box 38"/>
          <p:cNvSpPr txBox="1">
            <a:spLocks noChangeArrowheads="1"/>
          </p:cNvSpPr>
          <p:nvPr/>
        </p:nvSpPr>
        <p:spPr bwMode="auto">
          <a:xfrm>
            <a:off x="1752600" y="5129634"/>
            <a:ext cx="33385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 dirty="0">
                <a:solidFill>
                  <a:srgbClr val="CC00CC"/>
                </a:solidFill>
              </a:rPr>
              <a:t>问题性：我能提问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8" name="Picture 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27384"/>
            <a:ext cx="91821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098" name="AutoShape 2"/>
          <p:cNvSpPr>
            <a:spLocks noChangeArrowheads="1"/>
          </p:cNvSpPr>
          <p:nvPr/>
        </p:nvSpPr>
        <p:spPr bwMode="auto">
          <a:xfrm>
            <a:off x="250825" y="1052737"/>
            <a:ext cx="8642350" cy="4680520"/>
          </a:xfrm>
          <a:prstGeom prst="roundRect">
            <a:avLst>
              <a:gd name="adj" fmla="val 34676"/>
            </a:avLst>
          </a:prstGeom>
          <a:solidFill>
            <a:srgbClr val="FFFFCC"/>
          </a:solidFill>
          <a:ln w="31750" cap="rnd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grpSp>
        <p:nvGrpSpPr>
          <p:cNvPr id="4099" name="Group 3"/>
          <p:cNvGrpSpPr>
            <a:grpSpLocks/>
          </p:cNvGrpSpPr>
          <p:nvPr/>
        </p:nvGrpSpPr>
        <p:grpSpPr bwMode="auto">
          <a:xfrm>
            <a:off x="1116013" y="1487190"/>
            <a:ext cx="5040312" cy="501650"/>
            <a:chOff x="1474" y="1253"/>
            <a:chExt cx="2812" cy="316"/>
          </a:xfrm>
        </p:grpSpPr>
        <p:grpSp>
          <p:nvGrpSpPr>
            <p:cNvPr id="4123" name="Group 4"/>
            <p:cNvGrpSpPr>
              <a:grpSpLocks/>
            </p:cNvGrpSpPr>
            <p:nvPr/>
          </p:nvGrpSpPr>
          <p:grpSpPr bwMode="auto">
            <a:xfrm>
              <a:off x="1474" y="1253"/>
              <a:ext cx="2812" cy="316"/>
              <a:chOff x="1837" y="1616"/>
              <a:chExt cx="2812" cy="226"/>
            </a:xfrm>
          </p:grpSpPr>
          <p:sp>
            <p:nvSpPr>
              <p:cNvPr id="4125" name="Oval 5"/>
              <p:cNvSpPr>
                <a:spLocks noChangeArrowheads="1"/>
              </p:cNvSpPr>
              <p:nvPr/>
            </p:nvSpPr>
            <p:spPr bwMode="auto">
              <a:xfrm>
                <a:off x="1837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4126" name="Rectangle 6"/>
              <p:cNvSpPr>
                <a:spLocks noChangeArrowheads="1"/>
              </p:cNvSpPr>
              <p:nvPr/>
            </p:nvSpPr>
            <p:spPr bwMode="auto">
              <a:xfrm>
                <a:off x="1973" y="1616"/>
                <a:ext cx="2540" cy="226"/>
              </a:xfrm>
              <a:prstGeom prst="rect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CC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4127" name="Oval 7"/>
              <p:cNvSpPr>
                <a:spLocks noChangeArrowheads="1"/>
              </p:cNvSpPr>
              <p:nvPr/>
            </p:nvSpPr>
            <p:spPr bwMode="auto">
              <a:xfrm>
                <a:off x="4422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</p:grpSp>
        <p:sp>
          <p:nvSpPr>
            <p:cNvPr id="4124" name="Oval 8"/>
            <p:cNvSpPr>
              <a:spLocks noChangeArrowheads="1"/>
            </p:cNvSpPr>
            <p:nvPr/>
          </p:nvSpPr>
          <p:spPr bwMode="auto">
            <a:xfrm>
              <a:off x="1565" y="1298"/>
              <a:ext cx="227" cy="227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100000">
                  <a:srgbClr val="765E2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FCC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/>
              <a:endParaRPr lang="zh-CN" altLang="en-US"/>
            </a:p>
          </p:txBody>
        </p:sp>
      </p:grpSp>
      <p:grpSp>
        <p:nvGrpSpPr>
          <p:cNvPr id="4100" name="Group 9"/>
          <p:cNvGrpSpPr>
            <a:grpSpLocks/>
          </p:cNvGrpSpPr>
          <p:nvPr/>
        </p:nvGrpSpPr>
        <p:grpSpPr bwMode="auto">
          <a:xfrm>
            <a:off x="1116013" y="2567310"/>
            <a:ext cx="5040312" cy="501650"/>
            <a:chOff x="1474" y="1253"/>
            <a:chExt cx="2812" cy="316"/>
          </a:xfrm>
        </p:grpSpPr>
        <p:grpSp>
          <p:nvGrpSpPr>
            <p:cNvPr id="4118" name="Group 10"/>
            <p:cNvGrpSpPr>
              <a:grpSpLocks/>
            </p:cNvGrpSpPr>
            <p:nvPr/>
          </p:nvGrpSpPr>
          <p:grpSpPr bwMode="auto">
            <a:xfrm>
              <a:off x="1474" y="1253"/>
              <a:ext cx="2812" cy="316"/>
              <a:chOff x="1837" y="1616"/>
              <a:chExt cx="2812" cy="226"/>
            </a:xfrm>
          </p:grpSpPr>
          <p:sp>
            <p:nvSpPr>
              <p:cNvPr id="4120" name="Oval 11"/>
              <p:cNvSpPr>
                <a:spLocks noChangeArrowheads="1"/>
              </p:cNvSpPr>
              <p:nvPr/>
            </p:nvSpPr>
            <p:spPr bwMode="auto">
              <a:xfrm>
                <a:off x="1837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4121" name="Rectangle 12"/>
              <p:cNvSpPr>
                <a:spLocks noChangeArrowheads="1"/>
              </p:cNvSpPr>
              <p:nvPr/>
            </p:nvSpPr>
            <p:spPr bwMode="auto">
              <a:xfrm>
                <a:off x="1973" y="1616"/>
                <a:ext cx="2540" cy="226"/>
              </a:xfrm>
              <a:prstGeom prst="rect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CC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4122" name="Oval 13"/>
              <p:cNvSpPr>
                <a:spLocks noChangeArrowheads="1"/>
              </p:cNvSpPr>
              <p:nvPr/>
            </p:nvSpPr>
            <p:spPr bwMode="auto">
              <a:xfrm>
                <a:off x="4422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</p:grpSp>
        <p:sp>
          <p:nvSpPr>
            <p:cNvPr id="4119" name="Oval 14"/>
            <p:cNvSpPr>
              <a:spLocks noChangeArrowheads="1"/>
            </p:cNvSpPr>
            <p:nvPr/>
          </p:nvSpPr>
          <p:spPr bwMode="auto">
            <a:xfrm>
              <a:off x="1565" y="1298"/>
              <a:ext cx="227" cy="227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100000">
                  <a:srgbClr val="765E2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FCC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/>
              <a:endParaRPr lang="zh-CN" altLang="en-US"/>
            </a:p>
          </p:txBody>
        </p:sp>
      </p:grpSp>
      <p:grpSp>
        <p:nvGrpSpPr>
          <p:cNvPr id="4101" name="Group 15"/>
          <p:cNvGrpSpPr>
            <a:grpSpLocks/>
          </p:cNvGrpSpPr>
          <p:nvPr/>
        </p:nvGrpSpPr>
        <p:grpSpPr bwMode="auto">
          <a:xfrm>
            <a:off x="1116013" y="3647430"/>
            <a:ext cx="5040312" cy="501650"/>
            <a:chOff x="1474" y="1253"/>
            <a:chExt cx="2812" cy="316"/>
          </a:xfrm>
        </p:grpSpPr>
        <p:grpSp>
          <p:nvGrpSpPr>
            <p:cNvPr id="4113" name="Group 16"/>
            <p:cNvGrpSpPr>
              <a:grpSpLocks/>
            </p:cNvGrpSpPr>
            <p:nvPr/>
          </p:nvGrpSpPr>
          <p:grpSpPr bwMode="auto">
            <a:xfrm>
              <a:off x="1474" y="1253"/>
              <a:ext cx="2812" cy="316"/>
              <a:chOff x="1837" y="1616"/>
              <a:chExt cx="2812" cy="226"/>
            </a:xfrm>
          </p:grpSpPr>
          <p:sp>
            <p:nvSpPr>
              <p:cNvPr id="4115" name="Oval 17"/>
              <p:cNvSpPr>
                <a:spLocks noChangeArrowheads="1"/>
              </p:cNvSpPr>
              <p:nvPr/>
            </p:nvSpPr>
            <p:spPr bwMode="auto">
              <a:xfrm>
                <a:off x="1837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4116" name="Rectangle 18"/>
              <p:cNvSpPr>
                <a:spLocks noChangeArrowheads="1"/>
              </p:cNvSpPr>
              <p:nvPr/>
            </p:nvSpPr>
            <p:spPr bwMode="auto">
              <a:xfrm>
                <a:off x="1973" y="1616"/>
                <a:ext cx="2540" cy="226"/>
              </a:xfrm>
              <a:prstGeom prst="rect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CC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4117" name="Oval 19"/>
              <p:cNvSpPr>
                <a:spLocks noChangeArrowheads="1"/>
              </p:cNvSpPr>
              <p:nvPr/>
            </p:nvSpPr>
            <p:spPr bwMode="auto">
              <a:xfrm>
                <a:off x="4422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</p:grpSp>
        <p:sp>
          <p:nvSpPr>
            <p:cNvPr id="4114" name="Oval 20"/>
            <p:cNvSpPr>
              <a:spLocks noChangeArrowheads="1"/>
            </p:cNvSpPr>
            <p:nvPr/>
          </p:nvSpPr>
          <p:spPr bwMode="auto">
            <a:xfrm>
              <a:off x="1565" y="1298"/>
              <a:ext cx="227" cy="227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100000">
                  <a:srgbClr val="765E2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FCC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/>
              <a:endParaRPr lang="zh-CN" altLang="en-US"/>
            </a:p>
          </p:txBody>
        </p:sp>
      </p:grpSp>
      <p:sp>
        <p:nvSpPr>
          <p:cNvPr id="4102" name="Text Box 21"/>
          <p:cNvSpPr txBox="1">
            <a:spLocks noChangeArrowheads="1"/>
          </p:cNvSpPr>
          <p:nvPr/>
        </p:nvSpPr>
        <p:spPr bwMode="auto">
          <a:xfrm>
            <a:off x="1752600" y="1487190"/>
            <a:ext cx="3683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 dirty="0">
                <a:solidFill>
                  <a:srgbClr val="CC00CC"/>
                </a:solidFill>
              </a:rPr>
              <a:t>作息时间的合理安排</a:t>
            </a:r>
          </a:p>
        </p:txBody>
      </p:sp>
      <p:sp>
        <p:nvSpPr>
          <p:cNvPr id="4103" name="Text Box 22"/>
          <p:cNvSpPr txBox="1">
            <a:spLocks noChangeArrowheads="1"/>
          </p:cNvSpPr>
          <p:nvPr/>
        </p:nvSpPr>
        <p:spPr bwMode="auto">
          <a:xfrm>
            <a:off x="1752600" y="2567310"/>
            <a:ext cx="4114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 dirty="0">
                <a:solidFill>
                  <a:srgbClr val="CC00CC"/>
                </a:solidFill>
              </a:rPr>
              <a:t>每个学科有不同的学习方法</a:t>
            </a:r>
          </a:p>
        </p:txBody>
      </p:sp>
      <p:sp>
        <p:nvSpPr>
          <p:cNvPr id="4104" name="Text Box 23"/>
          <p:cNvSpPr txBox="1">
            <a:spLocks noChangeArrowheads="1"/>
          </p:cNvSpPr>
          <p:nvPr/>
        </p:nvSpPr>
        <p:spPr bwMode="auto">
          <a:xfrm>
            <a:off x="1724247" y="3691880"/>
            <a:ext cx="43322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 dirty="0">
                <a:solidFill>
                  <a:srgbClr val="CC00CC"/>
                </a:solidFill>
              </a:rPr>
              <a:t>做好预习和复习 </a:t>
            </a:r>
          </a:p>
        </p:txBody>
      </p:sp>
      <p:sp>
        <p:nvSpPr>
          <p:cNvPr id="4105" name="Rectangle 24"/>
          <p:cNvSpPr>
            <a:spLocks noGrp="1" noChangeArrowheads="1"/>
          </p:cNvSpPr>
          <p:nvPr>
            <p:ph type="title"/>
          </p:nvPr>
        </p:nvSpPr>
        <p:spPr>
          <a:xfrm>
            <a:off x="832048" y="393353"/>
            <a:ext cx="7772400" cy="587375"/>
          </a:xfrm>
        </p:spPr>
        <p:txBody>
          <a:bodyPr/>
          <a:lstStyle/>
          <a:p>
            <a:pPr algn="l" eaLnBrk="1" hangingPunct="1"/>
            <a:r>
              <a:rPr lang="zh-CN" altLang="en-US" sz="3600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学习规划</a:t>
            </a:r>
          </a:p>
        </p:txBody>
      </p:sp>
      <p:grpSp>
        <p:nvGrpSpPr>
          <p:cNvPr id="4106" name="Group 25"/>
          <p:cNvGrpSpPr>
            <a:grpSpLocks/>
          </p:cNvGrpSpPr>
          <p:nvPr/>
        </p:nvGrpSpPr>
        <p:grpSpPr bwMode="auto">
          <a:xfrm>
            <a:off x="1116013" y="4799558"/>
            <a:ext cx="5040312" cy="501650"/>
            <a:chOff x="1474" y="1253"/>
            <a:chExt cx="2812" cy="316"/>
          </a:xfrm>
        </p:grpSpPr>
        <p:grpSp>
          <p:nvGrpSpPr>
            <p:cNvPr id="4108" name="Group 26"/>
            <p:cNvGrpSpPr>
              <a:grpSpLocks/>
            </p:cNvGrpSpPr>
            <p:nvPr/>
          </p:nvGrpSpPr>
          <p:grpSpPr bwMode="auto">
            <a:xfrm>
              <a:off x="1474" y="1253"/>
              <a:ext cx="2812" cy="316"/>
              <a:chOff x="1837" y="1616"/>
              <a:chExt cx="2812" cy="226"/>
            </a:xfrm>
          </p:grpSpPr>
          <p:sp>
            <p:nvSpPr>
              <p:cNvPr id="4110" name="Oval 27"/>
              <p:cNvSpPr>
                <a:spLocks noChangeArrowheads="1"/>
              </p:cNvSpPr>
              <p:nvPr/>
            </p:nvSpPr>
            <p:spPr bwMode="auto">
              <a:xfrm>
                <a:off x="1837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4111" name="Rectangle 28"/>
              <p:cNvSpPr>
                <a:spLocks noChangeArrowheads="1"/>
              </p:cNvSpPr>
              <p:nvPr/>
            </p:nvSpPr>
            <p:spPr bwMode="auto">
              <a:xfrm>
                <a:off x="1973" y="1616"/>
                <a:ext cx="2540" cy="226"/>
              </a:xfrm>
              <a:prstGeom prst="rect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CC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4112" name="Oval 29"/>
              <p:cNvSpPr>
                <a:spLocks noChangeArrowheads="1"/>
              </p:cNvSpPr>
              <p:nvPr/>
            </p:nvSpPr>
            <p:spPr bwMode="auto">
              <a:xfrm>
                <a:off x="4422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</p:grpSp>
        <p:sp>
          <p:nvSpPr>
            <p:cNvPr id="4109" name="Oval 30"/>
            <p:cNvSpPr>
              <a:spLocks noChangeArrowheads="1"/>
            </p:cNvSpPr>
            <p:nvPr/>
          </p:nvSpPr>
          <p:spPr bwMode="auto">
            <a:xfrm>
              <a:off x="1565" y="1298"/>
              <a:ext cx="227" cy="227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100000">
                  <a:srgbClr val="765E2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FCC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/>
              <a:endParaRPr lang="zh-CN" altLang="en-US"/>
            </a:p>
          </p:txBody>
        </p:sp>
      </p:grpSp>
      <p:sp>
        <p:nvSpPr>
          <p:cNvPr id="4107" name="Text Box 31"/>
          <p:cNvSpPr txBox="1">
            <a:spLocks noChangeArrowheads="1"/>
          </p:cNvSpPr>
          <p:nvPr/>
        </p:nvSpPr>
        <p:spPr bwMode="auto">
          <a:xfrm>
            <a:off x="1752600" y="4844008"/>
            <a:ext cx="33385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 dirty="0">
                <a:solidFill>
                  <a:srgbClr val="CC00CC"/>
                </a:solidFill>
              </a:rPr>
              <a:t>不忘锻炼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AutoShape 5"/>
          <p:cNvSpPr>
            <a:spLocks noChangeArrowheads="1"/>
          </p:cNvSpPr>
          <p:nvPr/>
        </p:nvSpPr>
        <p:spPr bwMode="auto">
          <a:xfrm>
            <a:off x="2700338" y="333375"/>
            <a:ext cx="6119812" cy="2952750"/>
          </a:xfrm>
          <a:prstGeom prst="cloudCallout">
            <a:avLst>
              <a:gd name="adj1" fmla="val -43750"/>
              <a:gd name="adj2" fmla="val 70000"/>
            </a:avLst>
          </a:prstGeom>
          <a:solidFill>
            <a:schemeClr val="bg1"/>
          </a:solidFill>
          <a:ln w="9525">
            <a:solidFill>
              <a:srgbClr val="FF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1" hangingPunct="1"/>
            <a:r>
              <a:rPr lang="zh-CN" altLang="en-US" sz="3200" dirty="0">
                <a:solidFill>
                  <a:schemeClr val="accent2"/>
                </a:solidFill>
              </a:rPr>
              <a:t>初中的学习我们除了要注意</a:t>
            </a:r>
            <a:r>
              <a:rPr lang="zh-CN" altLang="en-US" sz="3200" b="1" dirty="0">
                <a:solidFill>
                  <a:schemeClr val="accent2"/>
                </a:solidFill>
              </a:rPr>
              <a:t>学习方式</a:t>
            </a:r>
            <a:r>
              <a:rPr lang="zh-CN" altLang="en-US" sz="3200" dirty="0">
                <a:solidFill>
                  <a:schemeClr val="accent2"/>
                </a:solidFill>
              </a:rPr>
              <a:t>、</a:t>
            </a:r>
            <a:r>
              <a:rPr lang="zh-CN" altLang="en-US" sz="3200" b="1" dirty="0">
                <a:solidFill>
                  <a:schemeClr val="accent2"/>
                </a:solidFill>
              </a:rPr>
              <a:t>学习品质</a:t>
            </a:r>
            <a:r>
              <a:rPr lang="zh-CN" altLang="en-US" sz="3200" dirty="0">
                <a:solidFill>
                  <a:schemeClr val="accent2"/>
                </a:solidFill>
              </a:rPr>
              <a:t>、</a:t>
            </a:r>
            <a:r>
              <a:rPr lang="zh-CN" altLang="en-US" sz="3200" b="1" dirty="0">
                <a:solidFill>
                  <a:schemeClr val="accent2"/>
                </a:solidFill>
              </a:rPr>
              <a:t>学习规划</a:t>
            </a:r>
            <a:r>
              <a:rPr lang="zh-CN" altLang="en-US" sz="3200" dirty="0">
                <a:solidFill>
                  <a:schemeClr val="accent2"/>
                </a:solidFill>
              </a:rPr>
              <a:t>外，还应注意哪些呢？</a:t>
            </a:r>
          </a:p>
        </p:txBody>
      </p:sp>
      <p:pic>
        <p:nvPicPr>
          <p:cNvPr id="5123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357563"/>
            <a:ext cx="2473325" cy="331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4782" name="Group 158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904522634"/>
              </p:ext>
            </p:extLst>
          </p:nvPr>
        </p:nvGraphicFramePr>
        <p:xfrm>
          <a:off x="250825" y="549275"/>
          <a:ext cx="8642348" cy="6188761"/>
        </p:xfrm>
        <a:graphic>
          <a:graphicData uri="http://schemas.openxmlformats.org/drawingml/2006/table">
            <a:tbl>
              <a:tblPr/>
              <a:tblGrid>
                <a:gridCol w="489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498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6477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1069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9932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7449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6970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10575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6806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11069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51016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</a:t>
                      </a:r>
                      <a:endParaRPr kumimoji="0" lang="en-US" altLang="zh-CN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甲子</a:t>
                      </a:r>
                      <a:endParaRPr kumimoji="0" lang="zh-CN" alt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13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丙子</a:t>
                      </a:r>
                      <a:endParaRPr kumimoji="0" lang="zh-CN" altLang="en-US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25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戊子</a:t>
                      </a:r>
                      <a:endParaRPr kumimoji="0" lang="zh-CN" altLang="en-US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37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庚子</a:t>
                      </a:r>
                      <a:endParaRPr kumimoji="0" lang="zh-CN" altLang="en-US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49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壬子</a:t>
                      </a:r>
                      <a:endParaRPr kumimoji="0" lang="zh-CN" altLang="en-US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016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乙丑</a:t>
                      </a:r>
                      <a:endParaRPr kumimoji="0" lang="zh-CN" alt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14</a:t>
                      </a:r>
                      <a:endParaRPr kumimoji="0" lang="en-US" altLang="zh-CN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丁丑</a:t>
                      </a:r>
                      <a:endParaRPr kumimoji="0" lang="zh-CN" alt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26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己丑</a:t>
                      </a:r>
                      <a:endParaRPr kumimoji="0" lang="zh-CN" alt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38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辛丑</a:t>
                      </a:r>
                      <a:endParaRPr kumimoji="0" lang="zh-CN" alt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1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50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癸丑</a:t>
                      </a:r>
                      <a:endParaRPr kumimoji="0" lang="zh-CN" altLang="en-US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016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丙寅</a:t>
                      </a: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15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戊寅</a:t>
                      </a:r>
                      <a:endParaRPr kumimoji="0" lang="zh-CN" alt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27</a:t>
                      </a:r>
                      <a:endParaRPr kumimoji="0" lang="en-US" altLang="zh-CN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庚寅</a:t>
                      </a:r>
                      <a:endParaRPr kumimoji="0" lang="zh-CN" altLang="en-US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39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壬寅</a:t>
                      </a:r>
                      <a:endParaRPr kumimoji="0" lang="en-US" altLang="zh-CN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(2022</a:t>
                      </a:r>
                      <a:r>
                        <a:rPr kumimoji="0" lang="zh-CN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年</a:t>
                      </a:r>
                      <a:r>
                        <a:rPr kumimoji="0" lang="en-US" altLang="zh-CN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)</a:t>
                      </a:r>
                      <a:endParaRPr kumimoji="0" lang="zh-CN" alt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51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甲寅</a:t>
                      </a:r>
                      <a:endParaRPr kumimoji="0" lang="zh-CN" altLang="en-US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016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4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丁卯</a:t>
                      </a:r>
                      <a:endParaRPr kumimoji="0" lang="zh-CN" altLang="en-US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16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己卯</a:t>
                      </a:r>
                      <a:endParaRPr kumimoji="0" lang="zh-CN" altLang="en-US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28</a:t>
                      </a:r>
                      <a:endParaRPr kumimoji="0" lang="en-US" altLang="zh-CN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辛卯</a:t>
                      </a: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40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癸卯</a:t>
                      </a:r>
                      <a:endParaRPr kumimoji="0" lang="zh-CN" alt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52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乙卯</a:t>
                      </a:r>
                      <a:endParaRPr kumimoji="0" lang="zh-CN" altLang="en-US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1016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5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戊辰</a:t>
                      </a:r>
                      <a:endParaRPr kumimoji="0" lang="zh-CN" altLang="en-US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17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庚辰</a:t>
                      </a:r>
                      <a:endParaRPr kumimoji="0" lang="zh-CN" altLang="en-US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29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+mn-cs"/>
                        </a:rPr>
                        <a:t>壬辰</a:t>
                      </a: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41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甲辰</a:t>
                      </a:r>
                      <a:endParaRPr kumimoji="0" lang="zh-CN" alt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53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丙辰</a:t>
                      </a:r>
                      <a:endParaRPr kumimoji="0" lang="zh-CN" altLang="en-US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1016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6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己巳</a:t>
                      </a:r>
                      <a:endParaRPr kumimoji="0" lang="zh-CN" altLang="en-US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18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辛巳</a:t>
                      </a:r>
                      <a:endParaRPr kumimoji="0" lang="zh-CN" alt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30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+mn-cs"/>
                        </a:rPr>
                        <a:t>癸巳</a:t>
                      </a: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42</a:t>
                      </a:r>
                      <a:endParaRPr kumimoji="0" lang="en-US" altLang="zh-CN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乙巳</a:t>
                      </a:r>
                      <a:endParaRPr kumimoji="0" lang="zh-CN" alt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54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丁巳</a:t>
                      </a:r>
                      <a:endParaRPr kumimoji="0" lang="zh-CN" altLang="en-US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0805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7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庚午</a:t>
                      </a:r>
                      <a:endParaRPr kumimoji="0" lang="zh-CN" altLang="en-US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19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壬午</a:t>
                      </a:r>
                      <a:endParaRPr kumimoji="0" lang="zh-CN" alt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31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甲午</a:t>
                      </a:r>
                      <a:endParaRPr kumimoji="0" lang="zh-CN" alt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43</a:t>
                      </a:r>
                      <a:endParaRPr kumimoji="0" lang="en-US" altLang="zh-CN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丙午</a:t>
                      </a:r>
                      <a:endParaRPr kumimoji="0" lang="zh-CN" alt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55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戊午</a:t>
                      </a:r>
                      <a:endParaRPr kumimoji="0" lang="zh-CN" alt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1016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8</a:t>
                      </a:r>
                      <a:endParaRPr kumimoji="0" lang="en-US" altLang="zh-CN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辛未</a:t>
                      </a:r>
                      <a:endParaRPr kumimoji="0" lang="zh-CN" alt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20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癸未</a:t>
                      </a:r>
                      <a:endParaRPr kumimoji="0" lang="zh-CN" altLang="en-US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32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乙未</a:t>
                      </a:r>
                      <a:endParaRPr kumimoji="0" lang="zh-CN" altLang="en-US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44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丁未</a:t>
                      </a:r>
                      <a:endParaRPr kumimoji="0" lang="zh-CN" alt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56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己未</a:t>
                      </a:r>
                      <a:endParaRPr kumimoji="0" lang="zh-CN" altLang="en-US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1016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9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壬申</a:t>
                      </a:r>
                      <a:endParaRPr kumimoji="0" lang="zh-CN" altLang="en-US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21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甲申</a:t>
                      </a:r>
                      <a:endParaRPr kumimoji="0" lang="zh-CN" altLang="en-US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33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丙申</a:t>
                      </a:r>
                      <a:endParaRPr kumimoji="0" lang="zh-CN" altLang="en-US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45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戊申</a:t>
                      </a:r>
                      <a:endParaRPr kumimoji="0" lang="zh-CN" alt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57</a:t>
                      </a:r>
                      <a:endParaRPr kumimoji="0" lang="en-US" altLang="zh-CN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庚申</a:t>
                      </a:r>
                      <a:endParaRPr kumimoji="0" lang="zh-CN" alt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1016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10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癸酉</a:t>
                      </a:r>
                      <a:endParaRPr kumimoji="0" lang="zh-CN" altLang="en-US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22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乙酉</a:t>
                      </a:r>
                      <a:endParaRPr kumimoji="0" lang="zh-CN" altLang="en-US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34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丁酉</a:t>
                      </a:r>
                      <a:endParaRPr kumimoji="0" lang="zh-CN" altLang="en-US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46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己酉</a:t>
                      </a:r>
                      <a:endParaRPr kumimoji="0" lang="zh-CN" altLang="en-US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58</a:t>
                      </a:r>
                      <a:endParaRPr kumimoji="0" lang="en-US" altLang="zh-CN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+mn-cs"/>
                        </a:rPr>
                        <a:t>辛酉</a:t>
                      </a: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1016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11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甲戌</a:t>
                      </a:r>
                      <a:endParaRPr kumimoji="0" lang="zh-CN" altLang="en-US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23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丙戌</a:t>
                      </a: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35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戊戌</a:t>
                      </a:r>
                      <a:endParaRPr kumimoji="0" lang="zh-CN" altLang="en-US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47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庚戌</a:t>
                      </a:r>
                      <a:endParaRPr kumimoji="0" lang="zh-CN" altLang="en-US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59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壬戌</a:t>
                      </a: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51016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12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乙亥</a:t>
                      </a:r>
                      <a:endParaRPr kumimoji="0" lang="zh-CN" altLang="en-US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24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丁亥</a:t>
                      </a:r>
                      <a:endParaRPr kumimoji="0" lang="zh-CN" alt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36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己亥</a:t>
                      </a:r>
                      <a:endParaRPr kumimoji="0" lang="zh-CN" altLang="en-US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48</a:t>
                      </a:r>
                      <a:endParaRPr kumimoji="0" lang="en-US" altLang="zh-CN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辛亥</a:t>
                      </a:r>
                      <a:endParaRPr kumimoji="0" lang="zh-CN" alt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60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癸亥</a:t>
                      </a: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7315" name="Text Box 147"/>
          <p:cNvSpPr txBox="1">
            <a:spLocks noChangeArrowheads="1"/>
          </p:cNvSpPr>
          <p:nvPr/>
        </p:nvSpPr>
        <p:spPr bwMode="auto">
          <a:xfrm>
            <a:off x="250825" y="115888"/>
            <a:ext cx="8497888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2000" b="1">
                <a:solidFill>
                  <a:schemeClr val="accent2"/>
                </a:solidFill>
              </a:rPr>
              <a:t>天干地支次序表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4981" name="Group 35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69505851"/>
              </p:ext>
            </p:extLst>
          </p:nvPr>
        </p:nvGraphicFramePr>
        <p:xfrm>
          <a:off x="179388" y="1052513"/>
          <a:ext cx="8713791" cy="1390650"/>
        </p:xfrm>
        <a:graphic>
          <a:graphicData uri="http://schemas.openxmlformats.org/drawingml/2006/table">
            <a:tbl>
              <a:tblPr/>
              <a:tblGrid>
                <a:gridCol w="8781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529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529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5296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5296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5296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5296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5296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52968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52968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652968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652968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652968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</a:tblGrid>
              <a:tr h="6953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天干</a:t>
                      </a:r>
                      <a:endParaRPr kumimoji="0" lang="en-US" altLang="zh-CN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(10</a:t>
                      </a: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个</a:t>
                      </a:r>
                      <a:r>
                        <a:rPr kumimoji="0" lang="en-US" altLang="zh-CN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)</a:t>
                      </a:r>
                      <a:endParaRPr kumimoji="0" lang="zh-CN" alt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9" marR="91449" marT="45745" marB="45745" anchor="ctr" horzOverflow="overflow">
                    <a:lnL w="28575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甲</a:t>
                      </a:r>
                    </a:p>
                  </a:txBody>
                  <a:tcPr marL="91449" marR="91449" marT="45745" marB="45745" horzOverflow="overflow">
                    <a:lnL w="12700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乙</a:t>
                      </a:r>
                    </a:p>
                  </a:txBody>
                  <a:tcPr marL="91449" marR="91449" marT="45745" marB="45745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丙</a:t>
                      </a:r>
                    </a:p>
                  </a:txBody>
                  <a:tcPr marL="91449" marR="91449" marT="45745" marB="45745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丁</a:t>
                      </a:r>
                    </a:p>
                  </a:txBody>
                  <a:tcPr marL="91449" marR="91449" marT="45745" marB="45745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戊</a:t>
                      </a:r>
                      <a:endParaRPr kumimoji="0" lang="en-US" altLang="zh-CN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wù</a:t>
                      </a:r>
                      <a:endParaRPr kumimoji="0" lang="zh-CN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9" marR="91449" marT="45745" marB="45745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己</a:t>
                      </a:r>
                    </a:p>
                  </a:txBody>
                  <a:tcPr marL="91449" marR="91449" marT="45745" marB="45745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庚</a:t>
                      </a:r>
                      <a:endParaRPr kumimoji="0" lang="en-US" altLang="zh-CN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gēng</a:t>
                      </a:r>
                      <a:endParaRPr kumimoji="0" lang="zh-CN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9" marR="91449" marT="45745" marB="45745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辛</a:t>
                      </a:r>
                    </a:p>
                  </a:txBody>
                  <a:tcPr marL="91449" marR="91449" marT="45745" marB="45745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壬</a:t>
                      </a:r>
                      <a:endParaRPr kumimoji="0" lang="en-US" altLang="zh-CN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rén</a:t>
                      </a:r>
                      <a:endParaRPr kumimoji="0" lang="zh-CN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9" marR="91449" marT="45745" marB="45745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癸</a:t>
                      </a:r>
                      <a:endParaRPr kumimoji="0" lang="en-US" altLang="zh-CN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guǐ</a:t>
                      </a:r>
                      <a:endParaRPr kumimoji="0" lang="zh-CN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9" marR="91449" marT="45745" marB="45745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9" marR="91449" marT="45745" marB="45745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9" marR="91449" marT="45745" marB="45745" horzOverflow="overflow">
                    <a:lnL>
                      <a:noFill/>
                    </a:lnL>
                    <a:lnR w="28575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953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地支</a:t>
                      </a:r>
                      <a:endParaRPr kumimoji="0" lang="en-US" altLang="zh-CN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(12</a:t>
                      </a: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个</a:t>
                      </a:r>
                      <a:r>
                        <a:rPr kumimoji="0" lang="en-US" altLang="zh-CN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)</a:t>
                      </a:r>
                      <a:endParaRPr kumimoji="0" lang="zh-CN" alt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9" marR="91449" marT="45745" marB="45745" anchor="ctr" horzOverflow="overflow">
                    <a:lnL w="28575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子</a:t>
                      </a:r>
                    </a:p>
                  </a:txBody>
                  <a:tcPr marL="91449" marR="91449" marT="45745" marB="45745" horzOverflow="overflow">
                    <a:lnL w="12700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丑</a:t>
                      </a:r>
                      <a:endParaRPr kumimoji="0" lang="en-US" altLang="zh-CN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9" marR="91449" marT="45745" marB="45745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寅</a:t>
                      </a:r>
                      <a:endParaRPr kumimoji="0" lang="en-US" altLang="zh-CN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yín</a:t>
                      </a:r>
                      <a:endParaRPr kumimoji="0" lang="zh-CN" alt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9" marR="91449" marT="45745" marB="45745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卯</a:t>
                      </a:r>
                      <a:endParaRPr kumimoji="0" lang="en-US" altLang="zh-CN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mǎo</a:t>
                      </a:r>
                      <a:endParaRPr kumimoji="0" lang="zh-CN" alt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9" marR="91449" marT="45745" marB="45745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辰</a:t>
                      </a:r>
                      <a:endParaRPr kumimoji="0" lang="en-US" altLang="zh-CN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chén</a:t>
                      </a:r>
                      <a:endParaRPr kumimoji="0" lang="zh-CN" alt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9" marR="91449" marT="45745" marB="45745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巳</a:t>
                      </a:r>
                      <a:endParaRPr kumimoji="0" lang="en-US" altLang="zh-CN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sì</a:t>
                      </a:r>
                      <a:endParaRPr kumimoji="0" lang="zh-CN" alt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9" marR="91449" marT="45745" marB="45745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午</a:t>
                      </a:r>
                    </a:p>
                  </a:txBody>
                  <a:tcPr marL="91449" marR="91449" marT="45745" marB="45745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未</a:t>
                      </a:r>
                    </a:p>
                  </a:txBody>
                  <a:tcPr marL="91449" marR="91449" marT="45745" marB="45745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申</a:t>
                      </a:r>
                    </a:p>
                  </a:txBody>
                  <a:tcPr marL="91449" marR="91449" marT="45745" marB="45745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酉</a:t>
                      </a:r>
                      <a:endParaRPr kumimoji="0" lang="en-US" altLang="zh-CN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yǒu</a:t>
                      </a:r>
                      <a:endParaRPr kumimoji="0" lang="zh-CN" alt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9" marR="91449" marT="45745" marB="45745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戌</a:t>
                      </a:r>
                      <a:endParaRPr kumimoji="0" lang="en-US" altLang="zh-CN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xū</a:t>
                      </a:r>
                      <a:endParaRPr kumimoji="0" lang="zh-CN" alt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9" marR="91449" marT="45745" marB="45745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亥</a:t>
                      </a:r>
                      <a:endParaRPr kumimoji="0" lang="en-US" altLang="zh-CN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hài</a:t>
                      </a:r>
                      <a:endParaRPr kumimoji="0" lang="zh-CN" alt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9" marR="91449" marT="45745" marB="45745" horzOverflow="overflow">
                    <a:lnL>
                      <a:noFill/>
                    </a:lnL>
                    <a:lnR w="28575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Group 35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5257279"/>
              </p:ext>
            </p:extLst>
          </p:nvPr>
        </p:nvGraphicFramePr>
        <p:xfrm>
          <a:off x="179388" y="3021707"/>
          <a:ext cx="8713786" cy="695325"/>
        </p:xfrm>
        <a:graphic>
          <a:graphicData uri="http://schemas.openxmlformats.org/drawingml/2006/table">
            <a:tbl>
              <a:tblPr/>
              <a:tblGrid>
                <a:gridCol w="8641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541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5413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5413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5413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5413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5413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5413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54134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54134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654134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654134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654134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</a:tblGrid>
              <a:tr h="6953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生肖</a:t>
                      </a:r>
                      <a:endParaRPr kumimoji="0" lang="en-US" altLang="zh-CN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(12</a:t>
                      </a: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个</a:t>
                      </a:r>
                      <a:r>
                        <a:rPr kumimoji="0" lang="en-US" altLang="zh-CN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)</a:t>
                      </a:r>
                      <a:endParaRPr kumimoji="0" lang="zh-CN" alt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9" marR="91449" marT="45745" marB="45745" horzOverflow="overflow">
                    <a:lnL w="28575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鼠</a:t>
                      </a:r>
                    </a:p>
                  </a:txBody>
                  <a:tcPr marL="91449" marR="91449" marT="45745" marB="45745" anchor="ctr" horzOverflow="overflow">
                    <a:lnL w="12700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牛</a:t>
                      </a:r>
                    </a:p>
                  </a:txBody>
                  <a:tcPr marL="91449" marR="91449" marT="45745" marB="45745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虎</a:t>
                      </a:r>
                    </a:p>
                  </a:txBody>
                  <a:tcPr marL="91449" marR="91449" marT="45745" marB="45745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兔</a:t>
                      </a:r>
                    </a:p>
                  </a:txBody>
                  <a:tcPr marL="91449" marR="91449" marT="45745" marB="45745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龙</a:t>
                      </a:r>
                    </a:p>
                  </a:txBody>
                  <a:tcPr marL="91449" marR="91449" marT="45745" marB="45745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蛇</a:t>
                      </a:r>
                    </a:p>
                  </a:txBody>
                  <a:tcPr marL="91449" marR="91449" marT="45745" marB="45745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马</a:t>
                      </a:r>
                    </a:p>
                  </a:txBody>
                  <a:tcPr marL="91449" marR="91449" marT="45745" marB="45745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羊</a:t>
                      </a:r>
                    </a:p>
                  </a:txBody>
                  <a:tcPr marL="91449" marR="91449" marT="45745" marB="45745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猴</a:t>
                      </a:r>
                    </a:p>
                  </a:txBody>
                  <a:tcPr marL="91449" marR="91449" marT="45745" marB="45745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鸡</a:t>
                      </a:r>
                    </a:p>
                  </a:txBody>
                  <a:tcPr marL="91449" marR="91449" marT="45745" marB="45745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狗</a:t>
                      </a:r>
                    </a:p>
                  </a:txBody>
                  <a:tcPr marL="91449" marR="91449" marT="45745" marB="45745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猪</a:t>
                      </a:r>
                    </a:p>
                  </a:txBody>
                  <a:tcPr marL="91449" marR="91449" marT="45745" marB="45745" anchor="ctr" horzOverflow="overflow">
                    <a:lnL>
                      <a:noFill/>
                    </a:lnL>
                    <a:lnR w="28575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4" name="Rectangle 124"/>
          <p:cNvSpPr>
            <a:spLocks noGrp="1" noChangeArrowheads="1"/>
          </p:cNvSpPr>
          <p:nvPr>
            <p:ph type="title" sz="quarter"/>
          </p:nvPr>
        </p:nvSpPr>
        <p:spPr>
          <a:xfrm>
            <a:off x="179388" y="5270525"/>
            <a:ext cx="8820150" cy="966787"/>
          </a:xfrm>
        </p:spPr>
        <p:txBody>
          <a:bodyPr/>
          <a:lstStyle/>
          <a:p>
            <a:pPr algn="l" eaLnBrk="1" hangingPunct="1"/>
            <a:r>
              <a:rPr lang="zh-CN" altLang="en-US" sz="2800" b="1" dirty="0">
                <a:solidFill>
                  <a:schemeClr val="accent2"/>
                </a:solidFill>
              </a:rPr>
              <a:t>      给你天干、地支的顺序，通过两分钟的观察，你有信心把</a:t>
            </a:r>
            <a:r>
              <a:rPr lang="en-US" altLang="zh-CN" sz="2800" b="1" dirty="0">
                <a:solidFill>
                  <a:schemeClr val="accent2"/>
                </a:solidFill>
              </a:rPr>
              <a:t>《</a:t>
            </a:r>
            <a:r>
              <a:rPr lang="zh-CN" altLang="en-US" sz="2800" b="1" dirty="0">
                <a:solidFill>
                  <a:schemeClr val="accent2"/>
                </a:solidFill>
              </a:rPr>
              <a:t>天干地支次序表</a:t>
            </a:r>
            <a:r>
              <a:rPr lang="en-US" altLang="zh-CN" sz="2800" b="1" dirty="0">
                <a:solidFill>
                  <a:schemeClr val="accent2"/>
                </a:solidFill>
              </a:rPr>
              <a:t>》</a:t>
            </a:r>
            <a:r>
              <a:rPr lang="zh-CN" altLang="en-US" sz="2800" b="1" dirty="0">
                <a:solidFill>
                  <a:schemeClr val="accent2"/>
                </a:solidFill>
              </a:rPr>
              <a:t>默写出来吗？</a:t>
            </a:r>
            <a:endParaRPr lang="en-US" altLang="zh-CN" sz="2800" b="1" dirty="0">
              <a:solidFill>
                <a:schemeClr val="accent2"/>
              </a:solidFill>
            </a:endParaRPr>
          </a:p>
        </p:txBody>
      </p:sp>
      <p:sp>
        <p:nvSpPr>
          <p:cNvPr id="5" name="Text Box 126"/>
          <p:cNvSpPr txBox="1">
            <a:spLocks noChangeArrowheads="1"/>
          </p:cNvSpPr>
          <p:nvPr/>
        </p:nvSpPr>
        <p:spPr bwMode="auto">
          <a:xfrm>
            <a:off x="179388" y="4333900"/>
            <a:ext cx="20161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b="1" dirty="0">
                <a:solidFill>
                  <a:schemeClr val="hlink"/>
                </a:solidFill>
                <a:ea typeface="华文琥珀" pitchFamily="2" charset="-122"/>
              </a:rPr>
              <a:t>？考考你</a:t>
            </a:r>
          </a:p>
        </p:txBody>
      </p:sp>
      <p:sp>
        <p:nvSpPr>
          <p:cNvPr id="7" name="Rectangle 125"/>
          <p:cNvSpPr>
            <a:spLocks noChangeArrowheads="1"/>
          </p:cNvSpPr>
          <p:nvPr/>
        </p:nvSpPr>
        <p:spPr bwMode="auto">
          <a:xfrm>
            <a:off x="107950" y="188913"/>
            <a:ext cx="7772400" cy="515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eaLnBrk="1" hangingPunct="1"/>
            <a:r>
              <a:rPr lang="zh-CN" altLang="en-US" sz="2800" b="1" dirty="0">
                <a:solidFill>
                  <a:schemeClr val="hlink"/>
                </a:solidFill>
                <a:latin typeface="黑体" pitchFamily="2" charset="-122"/>
                <a:ea typeface="黑体" pitchFamily="2" charset="-122"/>
              </a:rPr>
              <a:t>初中学习特点</a:t>
            </a:r>
            <a:r>
              <a:rPr lang="en-US" altLang="zh-CN" sz="2800" b="1" dirty="0">
                <a:solidFill>
                  <a:schemeClr val="hlink"/>
                </a:solidFill>
                <a:latin typeface="黑体" pitchFamily="2" charset="-122"/>
                <a:ea typeface="黑体" pitchFamily="2" charset="-122"/>
              </a:rPr>
              <a:t>1</a:t>
            </a:r>
            <a:r>
              <a:rPr lang="zh-CN" altLang="en-US" sz="2800" b="1" dirty="0">
                <a:solidFill>
                  <a:schemeClr val="hlink"/>
                </a:solidFill>
                <a:latin typeface="黑体" pitchFamily="2" charset="-122"/>
                <a:ea typeface="黑体" pitchFamily="2" charset="-122"/>
              </a:rPr>
              <a:t>：寻找规律、事半功倍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115888"/>
            <a:ext cx="7772400" cy="587375"/>
          </a:xfrm>
        </p:spPr>
        <p:txBody>
          <a:bodyPr/>
          <a:lstStyle/>
          <a:p>
            <a:pPr algn="l" eaLnBrk="1" hangingPunct="1"/>
            <a:r>
              <a:rPr lang="zh-CN" altLang="en-US" sz="2800" b="1" dirty="0">
                <a:solidFill>
                  <a:schemeClr val="hlink"/>
                </a:solidFill>
              </a:rPr>
              <a:t>初中学习特点</a:t>
            </a:r>
            <a:r>
              <a:rPr lang="en-US" altLang="zh-CN" sz="2800" b="1" dirty="0">
                <a:solidFill>
                  <a:schemeClr val="hlink"/>
                </a:solidFill>
              </a:rPr>
              <a:t>2</a:t>
            </a:r>
            <a:r>
              <a:rPr lang="zh-CN" altLang="en-US" sz="2800" b="1" dirty="0">
                <a:solidFill>
                  <a:schemeClr val="hlink"/>
                </a:solidFill>
              </a:rPr>
              <a:t>：让自己的思维活跃起来</a:t>
            </a:r>
            <a:r>
              <a:rPr lang="en-US" altLang="zh-CN" sz="2800" b="1" dirty="0">
                <a:solidFill>
                  <a:schemeClr val="hlink"/>
                </a:solidFill>
              </a:rPr>
              <a:t>--1</a:t>
            </a:r>
          </a:p>
        </p:txBody>
      </p:sp>
      <p:sp>
        <p:nvSpPr>
          <p:cNvPr id="10243" name="Text Box 4"/>
          <p:cNvSpPr txBox="1">
            <a:spLocks noChangeArrowheads="1"/>
          </p:cNvSpPr>
          <p:nvPr/>
        </p:nvSpPr>
        <p:spPr bwMode="auto">
          <a:xfrm>
            <a:off x="179388" y="836613"/>
            <a:ext cx="8785225" cy="3159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50000"/>
              </a:spcBef>
            </a:pPr>
            <a:r>
              <a:rPr lang="zh-CN" altLang="en-US" sz="2400" b="1"/>
              <a:t>        如下图所示：</a:t>
            </a:r>
            <a:r>
              <a:rPr lang="en-US" altLang="zh-CN" sz="2400" b="1"/>
              <a:t>AAA</a:t>
            </a:r>
            <a:r>
              <a:rPr lang="zh-CN" altLang="en-US" sz="2400" b="1"/>
              <a:t>分别代表三个猎人，</a:t>
            </a:r>
            <a:r>
              <a:rPr lang="en-US" altLang="zh-CN" sz="2400" b="1"/>
              <a:t>aaa</a:t>
            </a:r>
            <a:r>
              <a:rPr lang="zh-CN" altLang="en-US" sz="2400" b="1"/>
              <a:t>分别代表三个野人，他们六个来到一条小河边，要通过坐一条船达到河对岸（他们都不会游泳，但会划船）。小船每次</a:t>
            </a:r>
            <a:r>
              <a:rPr lang="zh-CN" altLang="en-US" sz="2400" b="1">
                <a:solidFill>
                  <a:schemeClr val="hlink"/>
                </a:solidFill>
              </a:rPr>
              <a:t>最多只能坐两人</a:t>
            </a:r>
            <a:r>
              <a:rPr lang="zh-CN" altLang="en-US" sz="2400" b="1"/>
              <a:t>，船到对岸后船上的人</a:t>
            </a:r>
            <a:r>
              <a:rPr lang="zh-CN" altLang="en-US" sz="2400" b="1">
                <a:solidFill>
                  <a:schemeClr val="hlink"/>
                </a:solidFill>
              </a:rPr>
              <a:t>都要先上岸</a:t>
            </a:r>
            <a:r>
              <a:rPr lang="zh-CN" altLang="en-US" sz="2400" b="1"/>
              <a:t>，同时</a:t>
            </a:r>
            <a:r>
              <a:rPr lang="zh-CN" altLang="en-US" sz="2400" b="1">
                <a:solidFill>
                  <a:schemeClr val="hlink"/>
                </a:solidFill>
              </a:rPr>
              <a:t>还要有人将小船划过来</a:t>
            </a:r>
            <a:r>
              <a:rPr lang="zh-CN" altLang="en-US" sz="2400" b="1"/>
              <a:t>，但在过河的过程中，</a:t>
            </a:r>
            <a:r>
              <a:rPr lang="zh-CN" altLang="en-US" sz="2400" b="1">
                <a:solidFill>
                  <a:schemeClr val="hlink"/>
                </a:solidFill>
              </a:rPr>
              <a:t>河的任何一岸都不能出现野人比猎人多的情况，否则野人就会把猎人吃掉</a:t>
            </a:r>
            <a:r>
              <a:rPr lang="zh-CN" altLang="en-US" sz="2400" b="1"/>
              <a:t>。请问如何才能让三个猎人、三个野人都安全过河？</a:t>
            </a:r>
          </a:p>
        </p:txBody>
      </p:sp>
      <p:grpSp>
        <p:nvGrpSpPr>
          <p:cNvPr id="10244" name="Group 15"/>
          <p:cNvGrpSpPr>
            <a:grpSpLocks/>
          </p:cNvGrpSpPr>
          <p:nvPr/>
        </p:nvGrpSpPr>
        <p:grpSpPr bwMode="auto">
          <a:xfrm>
            <a:off x="3130550" y="4076700"/>
            <a:ext cx="5545138" cy="2447925"/>
            <a:chOff x="884" y="2568"/>
            <a:chExt cx="3493" cy="1542"/>
          </a:xfrm>
        </p:grpSpPr>
        <p:sp>
          <p:nvSpPr>
            <p:cNvPr id="10245" name="Line 5"/>
            <p:cNvSpPr>
              <a:spLocks noChangeShapeType="1"/>
            </p:cNvSpPr>
            <p:nvPr/>
          </p:nvSpPr>
          <p:spPr bwMode="auto">
            <a:xfrm>
              <a:off x="884" y="2931"/>
              <a:ext cx="349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46" name="Line 6"/>
            <p:cNvSpPr>
              <a:spLocks noChangeShapeType="1"/>
            </p:cNvSpPr>
            <p:nvPr/>
          </p:nvSpPr>
          <p:spPr bwMode="auto">
            <a:xfrm>
              <a:off x="884" y="4110"/>
              <a:ext cx="349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47" name="Freeform 7"/>
            <p:cNvSpPr>
              <a:spLocks/>
            </p:cNvSpPr>
            <p:nvPr/>
          </p:nvSpPr>
          <p:spPr bwMode="auto">
            <a:xfrm>
              <a:off x="1020" y="3067"/>
              <a:ext cx="3175" cy="227"/>
            </a:xfrm>
            <a:custGeom>
              <a:avLst/>
              <a:gdLst>
                <a:gd name="T0" fmla="*/ 0 w 3175"/>
                <a:gd name="T1" fmla="*/ 182 h 227"/>
                <a:gd name="T2" fmla="*/ 182 w 3175"/>
                <a:gd name="T3" fmla="*/ 91 h 227"/>
                <a:gd name="T4" fmla="*/ 409 w 3175"/>
                <a:gd name="T5" fmla="*/ 182 h 227"/>
                <a:gd name="T6" fmla="*/ 545 w 3175"/>
                <a:gd name="T7" fmla="*/ 46 h 227"/>
                <a:gd name="T8" fmla="*/ 862 w 3175"/>
                <a:gd name="T9" fmla="*/ 182 h 227"/>
                <a:gd name="T10" fmla="*/ 1180 w 3175"/>
                <a:gd name="T11" fmla="*/ 91 h 227"/>
                <a:gd name="T12" fmla="*/ 1406 w 3175"/>
                <a:gd name="T13" fmla="*/ 182 h 227"/>
                <a:gd name="T14" fmla="*/ 1860 w 3175"/>
                <a:gd name="T15" fmla="*/ 0 h 227"/>
                <a:gd name="T16" fmla="*/ 2087 w 3175"/>
                <a:gd name="T17" fmla="*/ 182 h 227"/>
                <a:gd name="T18" fmla="*/ 2586 w 3175"/>
                <a:gd name="T19" fmla="*/ 46 h 227"/>
                <a:gd name="T20" fmla="*/ 2858 w 3175"/>
                <a:gd name="T21" fmla="*/ 227 h 227"/>
                <a:gd name="T22" fmla="*/ 3175 w 3175"/>
                <a:gd name="T23" fmla="*/ 46 h 22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175" h="227">
                  <a:moveTo>
                    <a:pt x="0" y="182"/>
                  </a:moveTo>
                  <a:cubicBezTo>
                    <a:pt x="57" y="136"/>
                    <a:pt x="114" y="91"/>
                    <a:pt x="182" y="91"/>
                  </a:cubicBezTo>
                  <a:cubicBezTo>
                    <a:pt x="250" y="91"/>
                    <a:pt x="348" y="189"/>
                    <a:pt x="409" y="182"/>
                  </a:cubicBezTo>
                  <a:cubicBezTo>
                    <a:pt x="470" y="175"/>
                    <a:pt x="470" y="46"/>
                    <a:pt x="545" y="46"/>
                  </a:cubicBezTo>
                  <a:cubicBezTo>
                    <a:pt x="620" y="46"/>
                    <a:pt x="756" y="175"/>
                    <a:pt x="862" y="182"/>
                  </a:cubicBezTo>
                  <a:cubicBezTo>
                    <a:pt x="968" y="189"/>
                    <a:pt x="1089" y="91"/>
                    <a:pt x="1180" y="91"/>
                  </a:cubicBezTo>
                  <a:cubicBezTo>
                    <a:pt x="1271" y="91"/>
                    <a:pt x="1293" y="197"/>
                    <a:pt x="1406" y="182"/>
                  </a:cubicBezTo>
                  <a:cubicBezTo>
                    <a:pt x="1519" y="167"/>
                    <a:pt x="1747" y="0"/>
                    <a:pt x="1860" y="0"/>
                  </a:cubicBezTo>
                  <a:cubicBezTo>
                    <a:pt x="1973" y="0"/>
                    <a:pt x="1966" y="174"/>
                    <a:pt x="2087" y="182"/>
                  </a:cubicBezTo>
                  <a:cubicBezTo>
                    <a:pt x="2208" y="190"/>
                    <a:pt x="2458" y="39"/>
                    <a:pt x="2586" y="46"/>
                  </a:cubicBezTo>
                  <a:cubicBezTo>
                    <a:pt x="2714" y="53"/>
                    <a:pt x="2760" y="227"/>
                    <a:pt x="2858" y="227"/>
                  </a:cubicBezTo>
                  <a:cubicBezTo>
                    <a:pt x="2956" y="227"/>
                    <a:pt x="3122" y="76"/>
                    <a:pt x="3175" y="46"/>
                  </a:cubicBezTo>
                </a:path>
              </a:pathLst>
            </a:custGeom>
            <a:noFill/>
            <a:ln w="9525">
              <a:solidFill>
                <a:srgbClr val="008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48" name="Freeform 8"/>
            <p:cNvSpPr>
              <a:spLocks/>
            </p:cNvSpPr>
            <p:nvPr/>
          </p:nvSpPr>
          <p:spPr bwMode="auto">
            <a:xfrm>
              <a:off x="1066" y="3248"/>
              <a:ext cx="3175" cy="227"/>
            </a:xfrm>
            <a:custGeom>
              <a:avLst/>
              <a:gdLst>
                <a:gd name="T0" fmla="*/ 0 w 3175"/>
                <a:gd name="T1" fmla="*/ 182 h 227"/>
                <a:gd name="T2" fmla="*/ 182 w 3175"/>
                <a:gd name="T3" fmla="*/ 91 h 227"/>
                <a:gd name="T4" fmla="*/ 409 w 3175"/>
                <a:gd name="T5" fmla="*/ 182 h 227"/>
                <a:gd name="T6" fmla="*/ 545 w 3175"/>
                <a:gd name="T7" fmla="*/ 46 h 227"/>
                <a:gd name="T8" fmla="*/ 862 w 3175"/>
                <a:gd name="T9" fmla="*/ 182 h 227"/>
                <a:gd name="T10" fmla="*/ 1180 w 3175"/>
                <a:gd name="T11" fmla="*/ 91 h 227"/>
                <a:gd name="T12" fmla="*/ 1406 w 3175"/>
                <a:gd name="T13" fmla="*/ 182 h 227"/>
                <a:gd name="T14" fmla="*/ 1860 w 3175"/>
                <a:gd name="T15" fmla="*/ 0 h 227"/>
                <a:gd name="T16" fmla="*/ 2087 w 3175"/>
                <a:gd name="T17" fmla="*/ 182 h 227"/>
                <a:gd name="T18" fmla="*/ 2586 w 3175"/>
                <a:gd name="T19" fmla="*/ 46 h 227"/>
                <a:gd name="T20" fmla="*/ 2858 w 3175"/>
                <a:gd name="T21" fmla="*/ 227 h 227"/>
                <a:gd name="T22" fmla="*/ 3175 w 3175"/>
                <a:gd name="T23" fmla="*/ 46 h 22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175" h="227">
                  <a:moveTo>
                    <a:pt x="0" y="182"/>
                  </a:moveTo>
                  <a:cubicBezTo>
                    <a:pt x="57" y="136"/>
                    <a:pt x="114" y="91"/>
                    <a:pt x="182" y="91"/>
                  </a:cubicBezTo>
                  <a:cubicBezTo>
                    <a:pt x="250" y="91"/>
                    <a:pt x="348" y="189"/>
                    <a:pt x="409" y="182"/>
                  </a:cubicBezTo>
                  <a:cubicBezTo>
                    <a:pt x="470" y="175"/>
                    <a:pt x="470" y="46"/>
                    <a:pt x="545" y="46"/>
                  </a:cubicBezTo>
                  <a:cubicBezTo>
                    <a:pt x="620" y="46"/>
                    <a:pt x="756" y="175"/>
                    <a:pt x="862" y="182"/>
                  </a:cubicBezTo>
                  <a:cubicBezTo>
                    <a:pt x="968" y="189"/>
                    <a:pt x="1089" y="91"/>
                    <a:pt x="1180" y="91"/>
                  </a:cubicBezTo>
                  <a:cubicBezTo>
                    <a:pt x="1271" y="91"/>
                    <a:pt x="1293" y="197"/>
                    <a:pt x="1406" y="182"/>
                  </a:cubicBezTo>
                  <a:cubicBezTo>
                    <a:pt x="1519" y="167"/>
                    <a:pt x="1747" y="0"/>
                    <a:pt x="1860" y="0"/>
                  </a:cubicBezTo>
                  <a:cubicBezTo>
                    <a:pt x="1973" y="0"/>
                    <a:pt x="1966" y="174"/>
                    <a:pt x="2087" y="182"/>
                  </a:cubicBezTo>
                  <a:cubicBezTo>
                    <a:pt x="2208" y="190"/>
                    <a:pt x="2458" y="39"/>
                    <a:pt x="2586" y="46"/>
                  </a:cubicBezTo>
                  <a:cubicBezTo>
                    <a:pt x="2714" y="53"/>
                    <a:pt x="2760" y="227"/>
                    <a:pt x="2858" y="227"/>
                  </a:cubicBezTo>
                  <a:cubicBezTo>
                    <a:pt x="2956" y="227"/>
                    <a:pt x="3122" y="76"/>
                    <a:pt x="3175" y="46"/>
                  </a:cubicBezTo>
                </a:path>
              </a:pathLst>
            </a:custGeom>
            <a:noFill/>
            <a:ln w="9525">
              <a:solidFill>
                <a:srgbClr val="008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49" name="Freeform 9"/>
            <p:cNvSpPr>
              <a:spLocks/>
            </p:cNvSpPr>
            <p:nvPr/>
          </p:nvSpPr>
          <p:spPr bwMode="auto">
            <a:xfrm>
              <a:off x="1066" y="3521"/>
              <a:ext cx="3175" cy="227"/>
            </a:xfrm>
            <a:custGeom>
              <a:avLst/>
              <a:gdLst>
                <a:gd name="T0" fmla="*/ 0 w 3175"/>
                <a:gd name="T1" fmla="*/ 182 h 227"/>
                <a:gd name="T2" fmla="*/ 182 w 3175"/>
                <a:gd name="T3" fmla="*/ 91 h 227"/>
                <a:gd name="T4" fmla="*/ 409 w 3175"/>
                <a:gd name="T5" fmla="*/ 182 h 227"/>
                <a:gd name="T6" fmla="*/ 545 w 3175"/>
                <a:gd name="T7" fmla="*/ 46 h 227"/>
                <a:gd name="T8" fmla="*/ 862 w 3175"/>
                <a:gd name="T9" fmla="*/ 182 h 227"/>
                <a:gd name="T10" fmla="*/ 1180 w 3175"/>
                <a:gd name="T11" fmla="*/ 91 h 227"/>
                <a:gd name="T12" fmla="*/ 1406 w 3175"/>
                <a:gd name="T13" fmla="*/ 182 h 227"/>
                <a:gd name="T14" fmla="*/ 1860 w 3175"/>
                <a:gd name="T15" fmla="*/ 0 h 227"/>
                <a:gd name="T16" fmla="*/ 2087 w 3175"/>
                <a:gd name="T17" fmla="*/ 182 h 227"/>
                <a:gd name="T18" fmla="*/ 2586 w 3175"/>
                <a:gd name="T19" fmla="*/ 46 h 227"/>
                <a:gd name="T20" fmla="*/ 2858 w 3175"/>
                <a:gd name="T21" fmla="*/ 227 h 227"/>
                <a:gd name="T22" fmla="*/ 3175 w 3175"/>
                <a:gd name="T23" fmla="*/ 46 h 22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175" h="227">
                  <a:moveTo>
                    <a:pt x="0" y="182"/>
                  </a:moveTo>
                  <a:cubicBezTo>
                    <a:pt x="57" y="136"/>
                    <a:pt x="114" y="91"/>
                    <a:pt x="182" y="91"/>
                  </a:cubicBezTo>
                  <a:cubicBezTo>
                    <a:pt x="250" y="91"/>
                    <a:pt x="348" y="189"/>
                    <a:pt x="409" y="182"/>
                  </a:cubicBezTo>
                  <a:cubicBezTo>
                    <a:pt x="470" y="175"/>
                    <a:pt x="470" y="46"/>
                    <a:pt x="545" y="46"/>
                  </a:cubicBezTo>
                  <a:cubicBezTo>
                    <a:pt x="620" y="46"/>
                    <a:pt x="756" y="175"/>
                    <a:pt x="862" y="182"/>
                  </a:cubicBezTo>
                  <a:cubicBezTo>
                    <a:pt x="968" y="189"/>
                    <a:pt x="1089" y="91"/>
                    <a:pt x="1180" y="91"/>
                  </a:cubicBezTo>
                  <a:cubicBezTo>
                    <a:pt x="1271" y="91"/>
                    <a:pt x="1293" y="197"/>
                    <a:pt x="1406" y="182"/>
                  </a:cubicBezTo>
                  <a:cubicBezTo>
                    <a:pt x="1519" y="167"/>
                    <a:pt x="1747" y="0"/>
                    <a:pt x="1860" y="0"/>
                  </a:cubicBezTo>
                  <a:cubicBezTo>
                    <a:pt x="1973" y="0"/>
                    <a:pt x="1966" y="174"/>
                    <a:pt x="2087" y="182"/>
                  </a:cubicBezTo>
                  <a:cubicBezTo>
                    <a:pt x="2208" y="190"/>
                    <a:pt x="2458" y="39"/>
                    <a:pt x="2586" y="46"/>
                  </a:cubicBezTo>
                  <a:cubicBezTo>
                    <a:pt x="2714" y="53"/>
                    <a:pt x="2760" y="227"/>
                    <a:pt x="2858" y="227"/>
                  </a:cubicBezTo>
                  <a:cubicBezTo>
                    <a:pt x="2956" y="227"/>
                    <a:pt x="3122" y="76"/>
                    <a:pt x="3175" y="46"/>
                  </a:cubicBezTo>
                </a:path>
              </a:pathLst>
            </a:custGeom>
            <a:noFill/>
            <a:ln w="9525">
              <a:solidFill>
                <a:srgbClr val="008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10250" name="Group 12"/>
            <p:cNvGrpSpPr>
              <a:grpSpLocks/>
            </p:cNvGrpSpPr>
            <p:nvPr/>
          </p:nvGrpSpPr>
          <p:grpSpPr bwMode="auto">
            <a:xfrm>
              <a:off x="2835" y="2931"/>
              <a:ext cx="136" cy="364"/>
              <a:chOff x="204" y="3656"/>
              <a:chExt cx="136" cy="364"/>
            </a:xfrm>
          </p:grpSpPr>
          <p:sp>
            <p:nvSpPr>
              <p:cNvPr id="10253" name="AutoShape 10"/>
              <p:cNvSpPr>
                <a:spLocks noChangeArrowheads="1"/>
              </p:cNvSpPr>
              <p:nvPr/>
            </p:nvSpPr>
            <p:spPr bwMode="auto">
              <a:xfrm>
                <a:off x="204" y="3838"/>
                <a:ext cx="136" cy="182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447 w 21600"/>
                  <a:gd name="T13" fmla="*/ 4510 h 21600"/>
                  <a:gd name="T14" fmla="*/ 17153 w 21600"/>
                  <a:gd name="T15" fmla="*/ 1709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0254" name="AutoShape 11"/>
              <p:cNvSpPr>
                <a:spLocks noChangeArrowheads="1"/>
              </p:cNvSpPr>
              <p:nvPr/>
            </p:nvSpPr>
            <p:spPr bwMode="auto">
              <a:xfrm rot="10800000">
                <a:off x="204" y="3656"/>
                <a:ext cx="136" cy="182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447 w 21600"/>
                  <a:gd name="T13" fmla="*/ 4510 h 21600"/>
                  <a:gd name="T14" fmla="*/ 17153 w 21600"/>
                  <a:gd name="T15" fmla="*/ 1709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10251" name="Text Box 13"/>
            <p:cNvSpPr txBox="1">
              <a:spLocks noChangeArrowheads="1"/>
            </p:cNvSpPr>
            <p:nvPr/>
          </p:nvSpPr>
          <p:spPr bwMode="auto">
            <a:xfrm>
              <a:off x="2472" y="2568"/>
              <a:ext cx="104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2400" b="1"/>
                <a:t>AAA  aaa</a:t>
              </a:r>
            </a:p>
          </p:txBody>
        </p:sp>
        <p:sp>
          <p:nvSpPr>
            <p:cNvPr id="10252" name="Freeform 14"/>
            <p:cNvSpPr>
              <a:spLocks/>
            </p:cNvSpPr>
            <p:nvPr/>
          </p:nvSpPr>
          <p:spPr bwMode="auto">
            <a:xfrm>
              <a:off x="1066" y="3793"/>
              <a:ext cx="3175" cy="227"/>
            </a:xfrm>
            <a:custGeom>
              <a:avLst/>
              <a:gdLst>
                <a:gd name="T0" fmla="*/ 0 w 3175"/>
                <a:gd name="T1" fmla="*/ 182 h 227"/>
                <a:gd name="T2" fmla="*/ 182 w 3175"/>
                <a:gd name="T3" fmla="*/ 91 h 227"/>
                <a:gd name="T4" fmla="*/ 409 w 3175"/>
                <a:gd name="T5" fmla="*/ 182 h 227"/>
                <a:gd name="T6" fmla="*/ 545 w 3175"/>
                <a:gd name="T7" fmla="*/ 46 h 227"/>
                <a:gd name="T8" fmla="*/ 862 w 3175"/>
                <a:gd name="T9" fmla="*/ 182 h 227"/>
                <a:gd name="T10" fmla="*/ 1180 w 3175"/>
                <a:gd name="T11" fmla="*/ 91 h 227"/>
                <a:gd name="T12" fmla="*/ 1406 w 3175"/>
                <a:gd name="T13" fmla="*/ 182 h 227"/>
                <a:gd name="T14" fmla="*/ 1860 w 3175"/>
                <a:gd name="T15" fmla="*/ 0 h 227"/>
                <a:gd name="T16" fmla="*/ 2087 w 3175"/>
                <a:gd name="T17" fmla="*/ 182 h 227"/>
                <a:gd name="T18" fmla="*/ 2586 w 3175"/>
                <a:gd name="T19" fmla="*/ 46 h 227"/>
                <a:gd name="T20" fmla="*/ 2858 w 3175"/>
                <a:gd name="T21" fmla="*/ 227 h 227"/>
                <a:gd name="T22" fmla="*/ 3175 w 3175"/>
                <a:gd name="T23" fmla="*/ 46 h 22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175" h="227">
                  <a:moveTo>
                    <a:pt x="0" y="182"/>
                  </a:moveTo>
                  <a:cubicBezTo>
                    <a:pt x="57" y="136"/>
                    <a:pt x="114" y="91"/>
                    <a:pt x="182" y="91"/>
                  </a:cubicBezTo>
                  <a:cubicBezTo>
                    <a:pt x="250" y="91"/>
                    <a:pt x="348" y="189"/>
                    <a:pt x="409" y="182"/>
                  </a:cubicBezTo>
                  <a:cubicBezTo>
                    <a:pt x="470" y="175"/>
                    <a:pt x="470" y="46"/>
                    <a:pt x="545" y="46"/>
                  </a:cubicBezTo>
                  <a:cubicBezTo>
                    <a:pt x="620" y="46"/>
                    <a:pt x="756" y="175"/>
                    <a:pt x="862" y="182"/>
                  </a:cubicBezTo>
                  <a:cubicBezTo>
                    <a:pt x="968" y="189"/>
                    <a:pt x="1089" y="91"/>
                    <a:pt x="1180" y="91"/>
                  </a:cubicBezTo>
                  <a:cubicBezTo>
                    <a:pt x="1271" y="91"/>
                    <a:pt x="1293" y="197"/>
                    <a:pt x="1406" y="182"/>
                  </a:cubicBezTo>
                  <a:cubicBezTo>
                    <a:pt x="1519" y="167"/>
                    <a:pt x="1747" y="0"/>
                    <a:pt x="1860" y="0"/>
                  </a:cubicBezTo>
                  <a:cubicBezTo>
                    <a:pt x="1973" y="0"/>
                    <a:pt x="1966" y="174"/>
                    <a:pt x="2087" y="182"/>
                  </a:cubicBezTo>
                  <a:cubicBezTo>
                    <a:pt x="2208" y="190"/>
                    <a:pt x="2458" y="39"/>
                    <a:pt x="2586" y="46"/>
                  </a:cubicBezTo>
                  <a:cubicBezTo>
                    <a:pt x="2714" y="53"/>
                    <a:pt x="2760" y="227"/>
                    <a:pt x="2858" y="227"/>
                  </a:cubicBezTo>
                  <a:cubicBezTo>
                    <a:pt x="2956" y="227"/>
                    <a:pt x="3122" y="76"/>
                    <a:pt x="3175" y="46"/>
                  </a:cubicBezTo>
                </a:path>
              </a:pathLst>
            </a:custGeom>
            <a:noFill/>
            <a:ln w="9525">
              <a:solidFill>
                <a:srgbClr val="008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Oval 2"/>
          <p:cNvSpPr>
            <a:spLocks noChangeArrowheads="1"/>
          </p:cNvSpPr>
          <p:nvPr/>
        </p:nvSpPr>
        <p:spPr bwMode="auto">
          <a:xfrm>
            <a:off x="2914650" y="1700213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1267" name="Oval 4"/>
          <p:cNvSpPr>
            <a:spLocks noChangeArrowheads="1"/>
          </p:cNvSpPr>
          <p:nvPr/>
        </p:nvSpPr>
        <p:spPr bwMode="auto">
          <a:xfrm>
            <a:off x="5795963" y="1700213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1268" name="Oval 5"/>
          <p:cNvSpPr>
            <a:spLocks noChangeArrowheads="1"/>
          </p:cNvSpPr>
          <p:nvPr/>
        </p:nvSpPr>
        <p:spPr bwMode="auto">
          <a:xfrm>
            <a:off x="5795963" y="314007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1269" name="Oval 6"/>
          <p:cNvSpPr>
            <a:spLocks noChangeArrowheads="1"/>
          </p:cNvSpPr>
          <p:nvPr/>
        </p:nvSpPr>
        <p:spPr bwMode="auto">
          <a:xfrm>
            <a:off x="5795963" y="458152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1270" name="Oval 7"/>
          <p:cNvSpPr>
            <a:spLocks noChangeArrowheads="1"/>
          </p:cNvSpPr>
          <p:nvPr/>
        </p:nvSpPr>
        <p:spPr bwMode="auto">
          <a:xfrm>
            <a:off x="4356100" y="4579938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1271" name="Oval 8"/>
          <p:cNvSpPr>
            <a:spLocks noChangeArrowheads="1"/>
          </p:cNvSpPr>
          <p:nvPr/>
        </p:nvSpPr>
        <p:spPr bwMode="auto">
          <a:xfrm>
            <a:off x="2914650" y="4579938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1272" name="Oval 9"/>
          <p:cNvSpPr>
            <a:spLocks noChangeArrowheads="1"/>
          </p:cNvSpPr>
          <p:nvPr/>
        </p:nvSpPr>
        <p:spPr bwMode="auto">
          <a:xfrm>
            <a:off x="2914650" y="314007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1273" name="Oval 10"/>
          <p:cNvSpPr>
            <a:spLocks noChangeArrowheads="1"/>
          </p:cNvSpPr>
          <p:nvPr/>
        </p:nvSpPr>
        <p:spPr bwMode="auto">
          <a:xfrm>
            <a:off x="4356100" y="314007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1274" name="Oval 11"/>
          <p:cNvSpPr>
            <a:spLocks noChangeArrowheads="1"/>
          </p:cNvSpPr>
          <p:nvPr/>
        </p:nvSpPr>
        <p:spPr bwMode="auto">
          <a:xfrm>
            <a:off x="4354513" y="1700213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96268" name="Line 12"/>
          <p:cNvSpPr>
            <a:spLocks noChangeShapeType="1"/>
          </p:cNvSpPr>
          <p:nvPr/>
        </p:nvSpPr>
        <p:spPr bwMode="auto">
          <a:xfrm flipV="1">
            <a:off x="4572000" y="1916113"/>
            <a:ext cx="0" cy="14398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6269" name="Line 13"/>
          <p:cNvSpPr>
            <a:spLocks noChangeShapeType="1"/>
          </p:cNvSpPr>
          <p:nvPr/>
        </p:nvSpPr>
        <p:spPr bwMode="auto">
          <a:xfrm>
            <a:off x="4572000" y="1916113"/>
            <a:ext cx="14398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6270" name="Line 14"/>
          <p:cNvSpPr>
            <a:spLocks noChangeShapeType="1"/>
          </p:cNvSpPr>
          <p:nvPr/>
        </p:nvSpPr>
        <p:spPr bwMode="auto">
          <a:xfrm>
            <a:off x="6011863" y="1916113"/>
            <a:ext cx="0" cy="28813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6271" name="Line 15"/>
          <p:cNvSpPr>
            <a:spLocks noChangeShapeType="1"/>
          </p:cNvSpPr>
          <p:nvPr/>
        </p:nvSpPr>
        <p:spPr bwMode="auto">
          <a:xfrm flipH="1">
            <a:off x="3130550" y="4797425"/>
            <a:ext cx="288131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6272" name="Line 16"/>
          <p:cNvSpPr>
            <a:spLocks noChangeShapeType="1"/>
          </p:cNvSpPr>
          <p:nvPr/>
        </p:nvSpPr>
        <p:spPr bwMode="auto">
          <a:xfrm flipV="1">
            <a:off x="3130550" y="1916113"/>
            <a:ext cx="0" cy="28813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80" name="Text Box 17"/>
          <p:cNvSpPr txBox="1">
            <a:spLocks noChangeArrowheads="1"/>
          </p:cNvSpPr>
          <p:nvPr/>
        </p:nvSpPr>
        <p:spPr bwMode="auto">
          <a:xfrm>
            <a:off x="3084513" y="5661025"/>
            <a:ext cx="2927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3600">
                <a:solidFill>
                  <a:schemeClr val="accent2"/>
                </a:solidFill>
                <a:latin typeface="Arial" charset="0"/>
              </a:rPr>
              <a:t>五笔连接九子</a:t>
            </a:r>
          </a:p>
        </p:txBody>
      </p:sp>
      <p:sp>
        <p:nvSpPr>
          <p:cNvPr id="11281" name="Rectangle 18"/>
          <p:cNvSpPr>
            <a:spLocks noChangeArrowheads="1"/>
          </p:cNvSpPr>
          <p:nvPr/>
        </p:nvSpPr>
        <p:spPr bwMode="auto">
          <a:xfrm>
            <a:off x="685800" y="177800"/>
            <a:ext cx="7772400" cy="587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/>
            <a:endParaRPr lang="en-US" altLang="zh-CN" sz="3200" b="1">
              <a:solidFill>
                <a:schemeClr val="hlink"/>
              </a:solidFill>
            </a:endParaRPr>
          </a:p>
        </p:txBody>
      </p:sp>
      <p:sp>
        <p:nvSpPr>
          <p:cNvPr id="11282" name="Rectangle 20"/>
          <p:cNvSpPr>
            <a:spLocks noGrp="1" noChangeArrowheads="1"/>
          </p:cNvSpPr>
          <p:nvPr>
            <p:ph type="title" idx="4294967295"/>
          </p:nvPr>
        </p:nvSpPr>
        <p:spPr>
          <a:xfrm>
            <a:off x="107504" y="188913"/>
            <a:ext cx="8856984" cy="803275"/>
          </a:xfrm>
        </p:spPr>
        <p:txBody>
          <a:bodyPr/>
          <a:lstStyle/>
          <a:p>
            <a:pPr algn="l" eaLnBrk="1" hangingPunct="1"/>
            <a:r>
              <a:rPr lang="zh-CN" altLang="en-US" sz="3200" b="1" dirty="0">
                <a:solidFill>
                  <a:schemeClr val="hlink"/>
                </a:solidFill>
              </a:rPr>
              <a:t>初中学习特点</a:t>
            </a:r>
            <a:r>
              <a:rPr lang="en-US" altLang="zh-CN" sz="3200" b="1" dirty="0">
                <a:solidFill>
                  <a:schemeClr val="hlink"/>
                </a:solidFill>
              </a:rPr>
              <a:t>2</a:t>
            </a:r>
            <a:r>
              <a:rPr lang="zh-CN" altLang="en-US" sz="3200" b="1" dirty="0">
                <a:solidFill>
                  <a:schemeClr val="hlink"/>
                </a:solidFill>
              </a:rPr>
              <a:t>：让自己的思维活跃起来</a:t>
            </a:r>
            <a:r>
              <a:rPr lang="en-US" altLang="zh-CN" sz="3200" b="1" dirty="0">
                <a:solidFill>
                  <a:schemeClr val="hlink"/>
                </a:solidFill>
              </a:rPr>
              <a:t>--2-6-1</a:t>
            </a:r>
            <a:endParaRPr lang="zh-CN" altLang="en-US" sz="3200" b="1" dirty="0">
              <a:solidFill>
                <a:schemeClr val="hlin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6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96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96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96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6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68" grpId="0" animBg="1"/>
      <p:bldP spid="96269" grpId="0" animBg="1"/>
      <p:bldP spid="96270" grpId="0" animBg="1"/>
      <p:bldP spid="96271" grpId="0" animBg="1"/>
      <p:bldP spid="9627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Oval 2"/>
          <p:cNvSpPr>
            <a:spLocks noChangeArrowheads="1"/>
          </p:cNvSpPr>
          <p:nvPr/>
        </p:nvSpPr>
        <p:spPr bwMode="auto">
          <a:xfrm>
            <a:off x="2914650" y="1700213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2291" name="Oval 3"/>
          <p:cNvSpPr>
            <a:spLocks noChangeArrowheads="1"/>
          </p:cNvSpPr>
          <p:nvPr/>
        </p:nvSpPr>
        <p:spPr bwMode="auto">
          <a:xfrm>
            <a:off x="5795963" y="1700213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2292" name="Oval 4"/>
          <p:cNvSpPr>
            <a:spLocks noChangeArrowheads="1"/>
          </p:cNvSpPr>
          <p:nvPr/>
        </p:nvSpPr>
        <p:spPr bwMode="auto">
          <a:xfrm>
            <a:off x="5795963" y="314007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2293" name="Oval 5"/>
          <p:cNvSpPr>
            <a:spLocks noChangeArrowheads="1"/>
          </p:cNvSpPr>
          <p:nvPr/>
        </p:nvSpPr>
        <p:spPr bwMode="auto">
          <a:xfrm>
            <a:off x="5795963" y="458152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2294" name="Oval 6"/>
          <p:cNvSpPr>
            <a:spLocks noChangeArrowheads="1"/>
          </p:cNvSpPr>
          <p:nvPr/>
        </p:nvSpPr>
        <p:spPr bwMode="auto">
          <a:xfrm>
            <a:off x="4356100" y="4579938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2295" name="Oval 7"/>
          <p:cNvSpPr>
            <a:spLocks noChangeArrowheads="1"/>
          </p:cNvSpPr>
          <p:nvPr/>
        </p:nvSpPr>
        <p:spPr bwMode="auto">
          <a:xfrm>
            <a:off x="2914650" y="4579938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2296" name="Oval 8"/>
          <p:cNvSpPr>
            <a:spLocks noChangeArrowheads="1"/>
          </p:cNvSpPr>
          <p:nvPr/>
        </p:nvSpPr>
        <p:spPr bwMode="auto">
          <a:xfrm>
            <a:off x="2914650" y="314007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2297" name="Oval 9"/>
          <p:cNvSpPr>
            <a:spLocks noChangeArrowheads="1"/>
          </p:cNvSpPr>
          <p:nvPr/>
        </p:nvSpPr>
        <p:spPr bwMode="auto">
          <a:xfrm>
            <a:off x="4356100" y="314007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2298" name="Oval 10"/>
          <p:cNvSpPr>
            <a:spLocks noChangeArrowheads="1"/>
          </p:cNvSpPr>
          <p:nvPr/>
        </p:nvSpPr>
        <p:spPr bwMode="auto">
          <a:xfrm>
            <a:off x="4354513" y="1700213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02411" name="Line 11"/>
          <p:cNvSpPr>
            <a:spLocks noChangeShapeType="1"/>
          </p:cNvSpPr>
          <p:nvPr/>
        </p:nvSpPr>
        <p:spPr bwMode="auto">
          <a:xfrm flipH="1" flipV="1">
            <a:off x="3132138" y="1916113"/>
            <a:ext cx="1439862" cy="14398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2412" name="Line 12"/>
          <p:cNvSpPr>
            <a:spLocks noChangeShapeType="1"/>
          </p:cNvSpPr>
          <p:nvPr/>
        </p:nvSpPr>
        <p:spPr bwMode="auto">
          <a:xfrm>
            <a:off x="4572000" y="1916113"/>
            <a:ext cx="14398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2413" name="Line 13"/>
          <p:cNvSpPr>
            <a:spLocks noChangeShapeType="1"/>
          </p:cNvSpPr>
          <p:nvPr/>
        </p:nvSpPr>
        <p:spPr bwMode="auto">
          <a:xfrm>
            <a:off x="6011863" y="1916113"/>
            <a:ext cx="0" cy="28813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2414" name="Line 14"/>
          <p:cNvSpPr>
            <a:spLocks noChangeShapeType="1"/>
          </p:cNvSpPr>
          <p:nvPr/>
        </p:nvSpPr>
        <p:spPr bwMode="auto">
          <a:xfrm flipH="1">
            <a:off x="3130550" y="4797425"/>
            <a:ext cx="288131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2415" name="Line 15"/>
          <p:cNvSpPr>
            <a:spLocks noChangeShapeType="1"/>
          </p:cNvSpPr>
          <p:nvPr/>
        </p:nvSpPr>
        <p:spPr bwMode="auto">
          <a:xfrm flipV="1">
            <a:off x="3130550" y="1916113"/>
            <a:ext cx="0" cy="28813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304" name="Text Box 16"/>
          <p:cNvSpPr txBox="1">
            <a:spLocks noChangeArrowheads="1"/>
          </p:cNvSpPr>
          <p:nvPr/>
        </p:nvSpPr>
        <p:spPr bwMode="auto">
          <a:xfrm>
            <a:off x="3084513" y="5661025"/>
            <a:ext cx="2927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3600">
                <a:solidFill>
                  <a:schemeClr val="accent2"/>
                </a:solidFill>
                <a:latin typeface="Arial" charset="0"/>
              </a:rPr>
              <a:t>五笔连接九子</a:t>
            </a:r>
          </a:p>
        </p:txBody>
      </p:sp>
      <p:sp>
        <p:nvSpPr>
          <p:cNvPr id="12305" name="Rectangle 17"/>
          <p:cNvSpPr>
            <a:spLocks noChangeArrowheads="1"/>
          </p:cNvSpPr>
          <p:nvPr/>
        </p:nvSpPr>
        <p:spPr bwMode="auto">
          <a:xfrm>
            <a:off x="685800" y="177800"/>
            <a:ext cx="7772400" cy="587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/>
            <a:endParaRPr lang="en-US" altLang="zh-CN" sz="3200" b="1">
              <a:solidFill>
                <a:schemeClr val="hlink"/>
              </a:solidFill>
            </a:endParaRPr>
          </a:p>
        </p:txBody>
      </p:sp>
      <p:sp>
        <p:nvSpPr>
          <p:cNvPr id="19" name="Rectangle 20"/>
          <p:cNvSpPr txBox="1">
            <a:spLocks noChangeArrowheads="1"/>
          </p:cNvSpPr>
          <p:nvPr/>
        </p:nvSpPr>
        <p:spPr bwMode="auto">
          <a:xfrm>
            <a:off x="107504" y="188913"/>
            <a:ext cx="8856984" cy="803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l" eaLnBrk="1" hangingPunct="1"/>
            <a:r>
              <a:rPr lang="zh-CN" altLang="en-US" sz="3200" b="1" dirty="0">
                <a:solidFill>
                  <a:schemeClr val="hlink"/>
                </a:solidFill>
              </a:rPr>
              <a:t>初中学习特点</a:t>
            </a:r>
            <a:r>
              <a:rPr lang="en-US" altLang="zh-CN" sz="3200" b="1" dirty="0">
                <a:solidFill>
                  <a:schemeClr val="hlink"/>
                </a:solidFill>
              </a:rPr>
              <a:t>2</a:t>
            </a:r>
            <a:r>
              <a:rPr lang="zh-CN" altLang="en-US" sz="3200" b="1" dirty="0">
                <a:solidFill>
                  <a:schemeClr val="hlink"/>
                </a:solidFill>
              </a:rPr>
              <a:t>：让自己的思维活跃起来</a:t>
            </a:r>
            <a:r>
              <a:rPr lang="en-US" altLang="zh-CN" sz="3200" b="1" dirty="0">
                <a:solidFill>
                  <a:schemeClr val="hlink"/>
                </a:solidFill>
              </a:rPr>
              <a:t>--2-6-2</a:t>
            </a:r>
            <a:endParaRPr lang="zh-CN" altLang="en-US" sz="3200" b="1" dirty="0">
              <a:solidFill>
                <a:schemeClr val="hlin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02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02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02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02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11" grpId="0" animBg="1"/>
      <p:bldP spid="102412" grpId="0" animBg="1"/>
      <p:bldP spid="102413" grpId="0" animBg="1"/>
      <p:bldP spid="102414" grpId="0" animBg="1"/>
      <p:bldP spid="1024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Oval 2"/>
          <p:cNvSpPr>
            <a:spLocks noChangeArrowheads="1"/>
          </p:cNvSpPr>
          <p:nvPr/>
        </p:nvSpPr>
        <p:spPr bwMode="auto">
          <a:xfrm>
            <a:off x="2914650" y="1700213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3315" name="Oval 3"/>
          <p:cNvSpPr>
            <a:spLocks noChangeArrowheads="1"/>
          </p:cNvSpPr>
          <p:nvPr/>
        </p:nvSpPr>
        <p:spPr bwMode="auto">
          <a:xfrm>
            <a:off x="5795963" y="1700213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3316" name="Oval 4"/>
          <p:cNvSpPr>
            <a:spLocks noChangeArrowheads="1"/>
          </p:cNvSpPr>
          <p:nvPr/>
        </p:nvSpPr>
        <p:spPr bwMode="auto">
          <a:xfrm>
            <a:off x="5795963" y="314007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3317" name="Oval 5"/>
          <p:cNvSpPr>
            <a:spLocks noChangeArrowheads="1"/>
          </p:cNvSpPr>
          <p:nvPr/>
        </p:nvSpPr>
        <p:spPr bwMode="auto">
          <a:xfrm>
            <a:off x="5795963" y="458152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3318" name="Oval 6"/>
          <p:cNvSpPr>
            <a:spLocks noChangeArrowheads="1"/>
          </p:cNvSpPr>
          <p:nvPr/>
        </p:nvSpPr>
        <p:spPr bwMode="auto">
          <a:xfrm>
            <a:off x="4356100" y="4579938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3319" name="Oval 7"/>
          <p:cNvSpPr>
            <a:spLocks noChangeArrowheads="1"/>
          </p:cNvSpPr>
          <p:nvPr/>
        </p:nvSpPr>
        <p:spPr bwMode="auto">
          <a:xfrm>
            <a:off x="2914650" y="4579938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3320" name="Oval 8"/>
          <p:cNvSpPr>
            <a:spLocks noChangeArrowheads="1"/>
          </p:cNvSpPr>
          <p:nvPr/>
        </p:nvSpPr>
        <p:spPr bwMode="auto">
          <a:xfrm>
            <a:off x="2914650" y="314007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3321" name="Oval 9"/>
          <p:cNvSpPr>
            <a:spLocks noChangeArrowheads="1"/>
          </p:cNvSpPr>
          <p:nvPr/>
        </p:nvSpPr>
        <p:spPr bwMode="auto">
          <a:xfrm>
            <a:off x="4356100" y="314007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3322" name="Oval 10"/>
          <p:cNvSpPr>
            <a:spLocks noChangeArrowheads="1"/>
          </p:cNvSpPr>
          <p:nvPr/>
        </p:nvSpPr>
        <p:spPr bwMode="auto">
          <a:xfrm>
            <a:off x="4354513" y="1700213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03435" name="Line 11"/>
          <p:cNvSpPr>
            <a:spLocks noChangeShapeType="1"/>
          </p:cNvSpPr>
          <p:nvPr/>
        </p:nvSpPr>
        <p:spPr bwMode="auto">
          <a:xfrm flipV="1">
            <a:off x="4572000" y="1916113"/>
            <a:ext cx="0" cy="14398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3436" name="Line 12"/>
          <p:cNvSpPr>
            <a:spLocks noChangeShapeType="1"/>
          </p:cNvSpPr>
          <p:nvPr/>
        </p:nvSpPr>
        <p:spPr bwMode="auto">
          <a:xfrm flipV="1">
            <a:off x="4572000" y="1916113"/>
            <a:ext cx="1439863" cy="14414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3437" name="Line 13"/>
          <p:cNvSpPr>
            <a:spLocks noChangeShapeType="1"/>
          </p:cNvSpPr>
          <p:nvPr/>
        </p:nvSpPr>
        <p:spPr bwMode="auto">
          <a:xfrm>
            <a:off x="6011863" y="1916113"/>
            <a:ext cx="0" cy="28813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3438" name="Line 14"/>
          <p:cNvSpPr>
            <a:spLocks noChangeShapeType="1"/>
          </p:cNvSpPr>
          <p:nvPr/>
        </p:nvSpPr>
        <p:spPr bwMode="auto">
          <a:xfrm flipH="1">
            <a:off x="3130550" y="4797425"/>
            <a:ext cx="288131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3439" name="Line 15"/>
          <p:cNvSpPr>
            <a:spLocks noChangeShapeType="1"/>
          </p:cNvSpPr>
          <p:nvPr/>
        </p:nvSpPr>
        <p:spPr bwMode="auto">
          <a:xfrm flipV="1">
            <a:off x="3130550" y="1916113"/>
            <a:ext cx="0" cy="28813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28" name="Text Box 16"/>
          <p:cNvSpPr txBox="1">
            <a:spLocks noChangeArrowheads="1"/>
          </p:cNvSpPr>
          <p:nvPr/>
        </p:nvSpPr>
        <p:spPr bwMode="auto">
          <a:xfrm>
            <a:off x="3084513" y="5661025"/>
            <a:ext cx="2927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3600">
                <a:solidFill>
                  <a:schemeClr val="accent2"/>
                </a:solidFill>
                <a:latin typeface="Arial" charset="0"/>
              </a:rPr>
              <a:t>五笔连接九子</a:t>
            </a:r>
          </a:p>
        </p:txBody>
      </p:sp>
      <p:sp>
        <p:nvSpPr>
          <p:cNvPr id="13329" name="Rectangle 17"/>
          <p:cNvSpPr>
            <a:spLocks noChangeArrowheads="1"/>
          </p:cNvSpPr>
          <p:nvPr/>
        </p:nvSpPr>
        <p:spPr bwMode="auto">
          <a:xfrm>
            <a:off x="685800" y="177800"/>
            <a:ext cx="7772400" cy="587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/>
            <a:endParaRPr lang="en-US" altLang="zh-CN" sz="3200" b="1">
              <a:solidFill>
                <a:schemeClr val="hlink"/>
              </a:solidFill>
            </a:endParaRPr>
          </a:p>
        </p:txBody>
      </p:sp>
      <p:sp>
        <p:nvSpPr>
          <p:cNvPr id="19" name="Rectangle 20"/>
          <p:cNvSpPr txBox="1">
            <a:spLocks noChangeArrowheads="1"/>
          </p:cNvSpPr>
          <p:nvPr/>
        </p:nvSpPr>
        <p:spPr bwMode="auto">
          <a:xfrm>
            <a:off x="107504" y="188913"/>
            <a:ext cx="8856984" cy="803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l" eaLnBrk="1" hangingPunct="1"/>
            <a:r>
              <a:rPr lang="zh-CN" altLang="en-US" sz="3200" b="1" dirty="0">
                <a:solidFill>
                  <a:schemeClr val="hlink"/>
                </a:solidFill>
              </a:rPr>
              <a:t>初中学习特点</a:t>
            </a:r>
            <a:r>
              <a:rPr lang="en-US" altLang="zh-CN" sz="3200" b="1" dirty="0">
                <a:solidFill>
                  <a:schemeClr val="hlink"/>
                </a:solidFill>
              </a:rPr>
              <a:t>2</a:t>
            </a:r>
            <a:r>
              <a:rPr lang="zh-CN" altLang="en-US" sz="3200" b="1" dirty="0">
                <a:solidFill>
                  <a:schemeClr val="hlink"/>
                </a:solidFill>
              </a:rPr>
              <a:t>：让自己的思维活跃起来</a:t>
            </a:r>
            <a:r>
              <a:rPr lang="en-US" altLang="zh-CN" sz="3200" b="1" dirty="0">
                <a:solidFill>
                  <a:schemeClr val="hlink"/>
                </a:solidFill>
              </a:rPr>
              <a:t>--2-6-3</a:t>
            </a:r>
            <a:endParaRPr lang="zh-CN" altLang="en-US" sz="3200" b="1" dirty="0">
              <a:solidFill>
                <a:schemeClr val="hlin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3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03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03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03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03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435" grpId="0" animBg="1"/>
      <p:bldP spid="103436" grpId="0" animBg="1"/>
      <p:bldP spid="103437" grpId="0" animBg="1"/>
      <p:bldP spid="103438" grpId="0" animBg="1"/>
      <p:bldP spid="10343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Oval 2"/>
          <p:cNvSpPr>
            <a:spLocks noChangeArrowheads="1"/>
          </p:cNvSpPr>
          <p:nvPr/>
        </p:nvSpPr>
        <p:spPr bwMode="auto">
          <a:xfrm>
            <a:off x="2914650" y="1700213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4339" name="Oval 3"/>
          <p:cNvSpPr>
            <a:spLocks noChangeArrowheads="1"/>
          </p:cNvSpPr>
          <p:nvPr/>
        </p:nvSpPr>
        <p:spPr bwMode="auto">
          <a:xfrm>
            <a:off x="5795963" y="1700213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4340" name="Oval 4"/>
          <p:cNvSpPr>
            <a:spLocks noChangeArrowheads="1"/>
          </p:cNvSpPr>
          <p:nvPr/>
        </p:nvSpPr>
        <p:spPr bwMode="auto">
          <a:xfrm>
            <a:off x="5795963" y="314007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4341" name="Oval 5"/>
          <p:cNvSpPr>
            <a:spLocks noChangeArrowheads="1"/>
          </p:cNvSpPr>
          <p:nvPr/>
        </p:nvSpPr>
        <p:spPr bwMode="auto">
          <a:xfrm>
            <a:off x="5795963" y="458152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4342" name="Oval 6"/>
          <p:cNvSpPr>
            <a:spLocks noChangeArrowheads="1"/>
          </p:cNvSpPr>
          <p:nvPr/>
        </p:nvSpPr>
        <p:spPr bwMode="auto">
          <a:xfrm>
            <a:off x="4356100" y="4579938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4343" name="Oval 7"/>
          <p:cNvSpPr>
            <a:spLocks noChangeArrowheads="1"/>
          </p:cNvSpPr>
          <p:nvPr/>
        </p:nvSpPr>
        <p:spPr bwMode="auto">
          <a:xfrm>
            <a:off x="2914650" y="4579938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4344" name="Oval 8"/>
          <p:cNvSpPr>
            <a:spLocks noChangeArrowheads="1"/>
          </p:cNvSpPr>
          <p:nvPr/>
        </p:nvSpPr>
        <p:spPr bwMode="auto">
          <a:xfrm>
            <a:off x="2914650" y="314007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4345" name="Oval 9"/>
          <p:cNvSpPr>
            <a:spLocks noChangeArrowheads="1"/>
          </p:cNvSpPr>
          <p:nvPr/>
        </p:nvSpPr>
        <p:spPr bwMode="auto">
          <a:xfrm>
            <a:off x="4356100" y="314007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4346" name="Oval 10"/>
          <p:cNvSpPr>
            <a:spLocks noChangeArrowheads="1"/>
          </p:cNvSpPr>
          <p:nvPr/>
        </p:nvSpPr>
        <p:spPr bwMode="auto">
          <a:xfrm>
            <a:off x="4354513" y="1700213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07531" name="Line 11"/>
          <p:cNvSpPr>
            <a:spLocks noChangeShapeType="1"/>
          </p:cNvSpPr>
          <p:nvPr/>
        </p:nvSpPr>
        <p:spPr bwMode="auto">
          <a:xfrm flipV="1">
            <a:off x="4572000" y="1916113"/>
            <a:ext cx="0" cy="28813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7532" name="Line 12"/>
          <p:cNvSpPr>
            <a:spLocks noChangeShapeType="1"/>
          </p:cNvSpPr>
          <p:nvPr/>
        </p:nvSpPr>
        <p:spPr bwMode="auto">
          <a:xfrm flipV="1">
            <a:off x="4572000" y="1916113"/>
            <a:ext cx="14398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7533" name="Line 13"/>
          <p:cNvSpPr>
            <a:spLocks noChangeShapeType="1"/>
          </p:cNvSpPr>
          <p:nvPr/>
        </p:nvSpPr>
        <p:spPr bwMode="auto">
          <a:xfrm>
            <a:off x="6011863" y="1916113"/>
            <a:ext cx="0" cy="28813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7534" name="Line 14"/>
          <p:cNvSpPr>
            <a:spLocks noChangeShapeType="1"/>
          </p:cNvSpPr>
          <p:nvPr/>
        </p:nvSpPr>
        <p:spPr bwMode="auto">
          <a:xfrm flipH="1">
            <a:off x="3130550" y="4797425"/>
            <a:ext cx="14414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7535" name="Line 15"/>
          <p:cNvSpPr>
            <a:spLocks noChangeShapeType="1"/>
          </p:cNvSpPr>
          <p:nvPr/>
        </p:nvSpPr>
        <p:spPr bwMode="auto">
          <a:xfrm flipV="1">
            <a:off x="3130550" y="1916113"/>
            <a:ext cx="0" cy="28813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52" name="Text Box 16"/>
          <p:cNvSpPr txBox="1">
            <a:spLocks noChangeArrowheads="1"/>
          </p:cNvSpPr>
          <p:nvPr/>
        </p:nvSpPr>
        <p:spPr bwMode="auto">
          <a:xfrm>
            <a:off x="3084513" y="5661025"/>
            <a:ext cx="2927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3600">
                <a:solidFill>
                  <a:schemeClr val="accent2"/>
                </a:solidFill>
                <a:latin typeface="Arial" charset="0"/>
              </a:rPr>
              <a:t>五笔连接九子</a:t>
            </a:r>
          </a:p>
        </p:txBody>
      </p:sp>
      <p:sp>
        <p:nvSpPr>
          <p:cNvPr id="14353" name="Rectangle 17"/>
          <p:cNvSpPr>
            <a:spLocks noChangeArrowheads="1"/>
          </p:cNvSpPr>
          <p:nvPr/>
        </p:nvSpPr>
        <p:spPr bwMode="auto">
          <a:xfrm>
            <a:off x="685800" y="177800"/>
            <a:ext cx="7772400" cy="587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/>
            <a:endParaRPr lang="en-US" altLang="zh-CN" sz="3200" b="1">
              <a:solidFill>
                <a:schemeClr val="hlink"/>
              </a:solidFill>
            </a:endParaRPr>
          </a:p>
        </p:txBody>
      </p:sp>
      <p:sp>
        <p:nvSpPr>
          <p:cNvPr id="19" name="Rectangle 20"/>
          <p:cNvSpPr txBox="1">
            <a:spLocks noChangeArrowheads="1"/>
          </p:cNvSpPr>
          <p:nvPr/>
        </p:nvSpPr>
        <p:spPr bwMode="auto">
          <a:xfrm>
            <a:off x="107504" y="188913"/>
            <a:ext cx="8856984" cy="803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l" eaLnBrk="1" hangingPunct="1"/>
            <a:r>
              <a:rPr lang="zh-CN" altLang="en-US" sz="3200" b="1" dirty="0">
                <a:solidFill>
                  <a:schemeClr val="hlink"/>
                </a:solidFill>
              </a:rPr>
              <a:t>初中学习特点</a:t>
            </a:r>
            <a:r>
              <a:rPr lang="en-US" altLang="zh-CN" sz="3200" b="1" dirty="0">
                <a:solidFill>
                  <a:schemeClr val="hlink"/>
                </a:solidFill>
              </a:rPr>
              <a:t>2</a:t>
            </a:r>
            <a:r>
              <a:rPr lang="zh-CN" altLang="en-US" sz="3200" b="1" dirty="0">
                <a:solidFill>
                  <a:schemeClr val="hlink"/>
                </a:solidFill>
              </a:rPr>
              <a:t>：让自己的思维活跃起来</a:t>
            </a:r>
            <a:r>
              <a:rPr lang="en-US" altLang="zh-CN" sz="3200" b="1" dirty="0">
                <a:solidFill>
                  <a:schemeClr val="hlink"/>
                </a:solidFill>
              </a:rPr>
              <a:t>--2-6-4</a:t>
            </a:r>
            <a:endParaRPr lang="zh-CN" altLang="en-US" sz="3200" b="1" dirty="0">
              <a:solidFill>
                <a:schemeClr val="hlin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7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07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07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07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07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531" grpId="0" animBg="1"/>
      <p:bldP spid="107532" grpId="0" animBg="1"/>
      <p:bldP spid="107533" grpId="0" animBg="1"/>
      <p:bldP spid="107534" grpId="0" animBg="1"/>
      <p:bldP spid="10753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Oval 2"/>
          <p:cNvSpPr>
            <a:spLocks noChangeArrowheads="1"/>
          </p:cNvSpPr>
          <p:nvPr/>
        </p:nvSpPr>
        <p:spPr bwMode="auto">
          <a:xfrm>
            <a:off x="2914650" y="1700213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5363" name="Oval 3"/>
          <p:cNvSpPr>
            <a:spLocks noChangeArrowheads="1"/>
          </p:cNvSpPr>
          <p:nvPr/>
        </p:nvSpPr>
        <p:spPr bwMode="auto">
          <a:xfrm>
            <a:off x="5795963" y="1700213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5364" name="Oval 4"/>
          <p:cNvSpPr>
            <a:spLocks noChangeArrowheads="1"/>
          </p:cNvSpPr>
          <p:nvPr/>
        </p:nvSpPr>
        <p:spPr bwMode="auto">
          <a:xfrm>
            <a:off x="5795963" y="314007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5365" name="Oval 5"/>
          <p:cNvSpPr>
            <a:spLocks noChangeArrowheads="1"/>
          </p:cNvSpPr>
          <p:nvPr/>
        </p:nvSpPr>
        <p:spPr bwMode="auto">
          <a:xfrm>
            <a:off x="5795963" y="458152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5366" name="Oval 6"/>
          <p:cNvSpPr>
            <a:spLocks noChangeArrowheads="1"/>
          </p:cNvSpPr>
          <p:nvPr/>
        </p:nvSpPr>
        <p:spPr bwMode="auto">
          <a:xfrm>
            <a:off x="4356100" y="4579938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5367" name="Oval 7"/>
          <p:cNvSpPr>
            <a:spLocks noChangeArrowheads="1"/>
          </p:cNvSpPr>
          <p:nvPr/>
        </p:nvSpPr>
        <p:spPr bwMode="auto">
          <a:xfrm>
            <a:off x="2914650" y="4579938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5368" name="Oval 8"/>
          <p:cNvSpPr>
            <a:spLocks noChangeArrowheads="1"/>
          </p:cNvSpPr>
          <p:nvPr/>
        </p:nvSpPr>
        <p:spPr bwMode="auto">
          <a:xfrm>
            <a:off x="2914650" y="314007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5369" name="Oval 9"/>
          <p:cNvSpPr>
            <a:spLocks noChangeArrowheads="1"/>
          </p:cNvSpPr>
          <p:nvPr/>
        </p:nvSpPr>
        <p:spPr bwMode="auto">
          <a:xfrm>
            <a:off x="4356100" y="314007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5370" name="Oval 10"/>
          <p:cNvSpPr>
            <a:spLocks noChangeArrowheads="1"/>
          </p:cNvSpPr>
          <p:nvPr/>
        </p:nvSpPr>
        <p:spPr bwMode="auto">
          <a:xfrm>
            <a:off x="4354513" y="1700213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16747" name="Line 11"/>
          <p:cNvSpPr>
            <a:spLocks noChangeShapeType="1"/>
          </p:cNvSpPr>
          <p:nvPr/>
        </p:nvSpPr>
        <p:spPr bwMode="auto">
          <a:xfrm flipV="1">
            <a:off x="4572000" y="1916113"/>
            <a:ext cx="0" cy="28813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6749" name="Line 13"/>
          <p:cNvSpPr>
            <a:spLocks noChangeShapeType="1"/>
          </p:cNvSpPr>
          <p:nvPr/>
        </p:nvSpPr>
        <p:spPr bwMode="auto">
          <a:xfrm>
            <a:off x="6011863" y="1916113"/>
            <a:ext cx="0" cy="28813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6751" name="Line 15"/>
          <p:cNvSpPr>
            <a:spLocks noChangeShapeType="1"/>
          </p:cNvSpPr>
          <p:nvPr/>
        </p:nvSpPr>
        <p:spPr bwMode="auto">
          <a:xfrm flipV="1">
            <a:off x="3130550" y="1916113"/>
            <a:ext cx="0" cy="28813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74" name="Text Box 16"/>
          <p:cNvSpPr txBox="1">
            <a:spLocks noChangeArrowheads="1"/>
          </p:cNvSpPr>
          <p:nvPr/>
        </p:nvSpPr>
        <p:spPr bwMode="auto">
          <a:xfrm>
            <a:off x="3084513" y="5661025"/>
            <a:ext cx="2927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3600">
                <a:solidFill>
                  <a:schemeClr val="accent2"/>
                </a:solidFill>
                <a:latin typeface="Arial" charset="0"/>
              </a:rPr>
              <a:t>五笔连接九子</a:t>
            </a:r>
          </a:p>
        </p:txBody>
      </p:sp>
      <p:sp>
        <p:nvSpPr>
          <p:cNvPr id="15375" name="Rectangle 17"/>
          <p:cNvSpPr>
            <a:spLocks noChangeArrowheads="1"/>
          </p:cNvSpPr>
          <p:nvPr/>
        </p:nvSpPr>
        <p:spPr bwMode="auto">
          <a:xfrm>
            <a:off x="685800" y="177800"/>
            <a:ext cx="7772400" cy="587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/>
            <a:endParaRPr lang="en-US" altLang="zh-CN" sz="3200" b="1">
              <a:solidFill>
                <a:schemeClr val="hlink"/>
              </a:solidFill>
            </a:endParaRPr>
          </a:p>
        </p:txBody>
      </p:sp>
      <p:sp>
        <p:nvSpPr>
          <p:cNvPr id="15377" name="Line 19"/>
          <p:cNvSpPr>
            <a:spLocks noChangeShapeType="1"/>
          </p:cNvSpPr>
          <p:nvPr/>
        </p:nvSpPr>
        <p:spPr bwMode="auto">
          <a:xfrm flipV="1">
            <a:off x="3132138" y="1916113"/>
            <a:ext cx="1439862" cy="28813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78" name="Line 20"/>
          <p:cNvSpPr>
            <a:spLocks noChangeShapeType="1"/>
          </p:cNvSpPr>
          <p:nvPr/>
        </p:nvSpPr>
        <p:spPr bwMode="auto">
          <a:xfrm flipV="1">
            <a:off x="4572000" y="1916113"/>
            <a:ext cx="1439863" cy="28813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" name="Rectangle 20"/>
          <p:cNvSpPr txBox="1">
            <a:spLocks noChangeArrowheads="1"/>
          </p:cNvSpPr>
          <p:nvPr/>
        </p:nvSpPr>
        <p:spPr bwMode="auto">
          <a:xfrm>
            <a:off x="107504" y="188640"/>
            <a:ext cx="8856984" cy="803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l" eaLnBrk="1" hangingPunct="1"/>
            <a:r>
              <a:rPr lang="zh-CN" altLang="en-US" sz="3200" b="1" dirty="0">
                <a:solidFill>
                  <a:schemeClr val="hlink"/>
                </a:solidFill>
              </a:rPr>
              <a:t>初中学习特点</a:t>
            </a:r>
            <a:r>
              <a:rPr lang="en-US" altLang="zh-CN" sz="3200" b="1" dirty="0">
                <a:solidFill>
                  <a:schemeClr val="hlink"/>
                </a:solidFill>
              </a:rPr>
              <a:t>2</a:t>
            </a:r>
            <a:r>
              <a:rPr lang="zh-CN" altLang="en-US" sz="3200" b="1" dirty="0">
                <a:solidFill>
                  <a:schemeClr val="hlink"/>
                </a:solidFill>
              </a:rPr>
              <a:t>：让自己的思维活跃起来</a:t>
            </a:r>
            <a:r>
              <a:rPr lang="en-US" altLang="zh-CN" sz="3200" b="1" dirty="0">
                <a:solidFill>
                  <a:schemeClr val="hlink"/>
                </a:solidFill>
              </a:rPr>
              <a:t>--2-6-5</a:t>
            </a:r>
            <a:endParaRPr lang="zh-CN" altLang="en-US" sz="3200" b="1" dirty="0">
              <a:solidFill>
                <a:schemeClr val="hlin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6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16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16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747" grpId="0" animBg="1"/>
      <p:bldP spid="116749" grpId="0" animBg="1"/>
      <p:bldP spid="11675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Oval 2"/>
          <p:cNvSpPr>
            <a:spLocks noChangeArrowheads="1"/>
          </p:cNvSpPr>
          <p:nvPr/>
        </p:nvSpPr>
        <p:spPr bwMode="auto">
          <a:xfrm>
            <a:off x="2914650" y="1700213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6387" name="Oval 3"/>
          <p:cNvSpPr>
            <a:spLocks noChangeArrowheads="1"/>
          </p:cNvSpPr>
          <p:nvPr/>
        </p:nvSpPr>
        <p:spPr bwMode="auto">
          <a:xfrm>
            <a:off x="5795963" y="1700213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6388" name="Oval 4"/>
          <p:cNvSpPr>
            <a:spLocks noChangeArrowheads="1"/>
          </p:cNvSpPr>
          <p:nvPr/>
        </p:nvSpPr>
        <p:spPr bwMode="auto">
          <a:xfrm>
            <a:off x="5795963" y="314007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6389" name="Oval 5"/>
          <p:cNvSpPr>
            <a:spLocks noChangeArrowheads="1"/>
          </p:cNvSpPr>
          <p:nvPr/>
        </p:nvSpPr>
        <p:spPr bwMode="auto">
          <a:xfrm>
            <a:off x="5795963" y="458152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6390" name="Oval 6"/>
          <p:cNvSpPr>
            <a:spLocks noChangeArrowheads="1"/>
          </p:cNvSpPr>
          <p:nvPr/>
        </p:nvSpPr>
        <p:spPr bwMode="auto">
          <a:xfrm>
            <a:off x="4356100" y="4579938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6391" name="Oval 7"/>
          <p:cNvSpPr>
            <a:spLocks noChangeArrowheads="1"/>
          </p:cNvSpPr>
          <p:nvPr/>
        </p:nvSpPr>
        <p:spPr bwMode="auto">
          <a:xfrm>
            <a:off x="2914650" y="4579938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6392" name="Oval 8"/>
          <p:cNvSpPr>
            <a:spLocks noChangeArrowheads="1"/>
          </p:cNvSpPr>
          <p:nvPr/>
        </p:nvSpPr>
        <p:spPr bwMode="auto">
          <a:xfrm>
            <a:off x="2914650" y="314007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6393" name="Oval 9"/>
          <p:cNvSpPr>
            <a:spLocks noChangeArrowheads="1"/>
          </p:cNvSpPr>
          <p:nvPr/>
        </p:nvSpPr>
        <p:spPr bwMode="auto">
          <a:xfrm>
            <a:off x="4356100" y="314007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6394" name="Oval 10"/>
          <p:cNvSpPr>
            <a:spLocks noChangeArrowheads="1"/>
          </p:cNvSpPr>
          <p:nvPr/>
        </p:nvSpPr>
        <p:spPr bwMode="auto">
          <a:xfrm>
            <a:off x="4354513" y="1700213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17771" name="Line 11"/>
          <p:cNvSpPr>
            <a:spLocks noChangeShapeType="1"/>
          </p:cNvSpPr>
          <p:nvPr/>
        </p:nvSpPr>
        <p:spPr bwMode="auto">
          <a:xfrm flipV="1">
            <a:off x="4572000" y="1916113"/>
            <a:ext cx="0" cy="28813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7772" name="Line 12"/>
          <p:cNvSpPr>
            <a:spLocks noChangeShapeType="1"/>
          </p:cNvSpPr>
          <p:nvPr/>
        </p:nvSpPr>
        <p:spPr bwMode="auto">
          <a:xfrm flipV="1">
            <a:off x="4572000" y="4797425"/>
            <a:ext cx="14398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7773" name="Line 13"/>
          <p:cNvSpPr>
            <a:spLocks noChangeShapeType="1"/>
          </p:cNvSpPr>
          <p:nvPr/>
        </p:nvSpPr>
        <p:spPr bwMode="auto">
          <a:xfrm>
            <a:off x="6011863" y="1916113"/>
            <a:ext cx="0" cy="28813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7774" name="Line 14"/>
          <p:cNvSpPr>
            <a:spLocks noChangeShapeType="1"/>
          </p:cNvSpPr>
          <p:nvPr/>
        </p:nvSpPr>
        <p:spPr bwMode="auto">
          <a:xfrm flipH="1">
            <a:off x="3130550" y="1916113"/>
            <a:ext cx="1441450" cy="28813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7775" name="Line 15"/>
          <p:cNvSpPr>
            <a:spLocks noChangeShapeType="1"/>
          </p:cNvSpPr>
          <p:nvPr/>
        </p:nvSpPr>
        <p:spPr bwMode="auto">
          <a:xfrm flipV="1">
            <a:off x="3130550" y="1916113"/>
            <a:ext cx="0" cy="28813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00" name="Text Box 16"/>
          <p:cNvSpPr txBox="1">
            <a:spLocks noChangeArrowheads="1"/>
          </p:cNvSpPr>
          <p:nvPr/>
        </p:nvSpPr>
        <p:spPr bwMode="auto">
          <a:xfrm>
            <a:off x="3084513" y="5661025"/>
            <a:ext cx="2927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3600">
                <a:solidFill>
                  <a:schemeClr val="accent2"/>
                </a:solidFill>
                <a:latin typeface="Arial" charset="0"/>
              </a:rPr>
              <a:t>五笔连接九子</a:t>
            </a:r>
          </a:p>
        </p:txBody>
      </p:sp>
      <p:sp>
        <p:nvSpPr>
          <p:cNvPr id="16401" name="Rectangle 17"/>
          <p:cNvSpPr>
            <a:spLocks noChangeArrowheads="1"/>
          </p:cNvSpPr>
          <p:nvPr/>
        </p:nvSpPr>
        <p:spPr bwMode="auto">
          <a:xfrm>
            <a:off x="685800" y="177800"/>
            <a:ext cx="7772400" cy="587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/>
            <a:endParaRPr lang="en-US" altLang="zh-CN" sz="3200" b="1">
              <a:solidFill>
                <a:schemeClr val="hlink"/>
              </a:solidFill>
            </a:endParaRPr>
          </a:p>
        </p:txBody>
      </p:sp>
      <p:sp>
        <p:nvSpPr>
          <p:cNvPr id="19" name="Rectangle 20"/>
          <p:cNvSpPr txBox="1">
            <a:spLocks noChangeArrowheads="1"/>
          </p:cNvSpPr>
          <p:nvPr/>
        </p:nvSpPr>
        <p:spPr bwMode="auto">
          <a:xfrm>
            <a:off x="107504" y="188640"/>
            <a:ext cx="8856984" cy="803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l" eaLnBrk="1" hangingPunct="1"/>
            <a:r>
              <a:rPr lang="zh-CN" altLang="en-US" sz="3200" b="1" dirty="0">
                <a:solidFill>
                  <a:schemeClr val="hlink"/>
                </a:solidFill>
              </a:rPr>
              <a:t>初中学习特点</a:t>
            </a:r>
            <a:r>
              <a:rPr lang="en-US" altLang="zh-CN" sz="3200" b="1" dirty="0">
                <a:solidFill>
                  <a:schemeClr val="hlink"/>
                </a:solidFill>
              </a:rPr>
              <a:t>2</a:t>
            </a:r>
            <a:r>
              <a:rPr lang="zh-CN" altLang="en-US" sz="3200" b="1" dirty="0">
                <a:solidFill>
                  <a:schemeClr val="hlink"/>
                </a:solidFill>
              </a:rPr>
              <a:t>：让自己的思维活跃起来</a:t>
            </a:r>
            <a:r>
              <a:rPr lang="en-US" altLang="zh-CN" sz="3200" b="1" dirty="0">
                <a:solidFill>
                  <a:schemeClr val="hlink"/>
                </a:solidFill>
              </a:rPr>
              <a:t>--2-6-6</a:t>
            </a:r>
            <a:endParaRPr lang="zh-CN" altLang="en-US" sz="3200" b="1" dirty="0">
              <a:solidFill>
                <a:schemeClr val="hlin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7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17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17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17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17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771" grpId="0" animBg="1"/>
      <p:bldP spid="117772" grpId="0" animBg="1"/>
      <p:bldP spid="117773" grpId="0" animBg="1"/>
      <p:bldP spid="117774" grpId="0" animBg="1"/>
      <p:bldP spid="11777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Oval 2"/>
          <p:cNvSpPr>
            <a:spLocks noChangeArrowheads="1"/>
          </p:cNvSpPr>
          <p:nvPr/>
        </p:nvSpPr>
        <p:spPr bwMode="auto">
          <a:xfrm>
            <a:off x="2627313" y="1125538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7411" name="Oval 4"/>
          <p:cNvSpPr>
            <a:spLocks noChangeArrowheads="1"/>
          </p:cNvSpPr>
          <p:nvPr/>
        </p:nvSpPr>
        <p:spPr bwMode="auto">
          <a:xfrm>
            <a:off x="5508625" y="1125538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7412" name="Oval 5"/>
          <p:cNvSpPr>
            <a:spLocks noChangeArrowheads="1"/>
          </p:cNvSpPr>
          <p:nvPr/>
        </p:nvSpPr>
        <p:spPr bwMode="auto">
          <a:xfrm>
            <a:off x="5508625" y="2565400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7413" name="Oval 6"/>
          <p:cNvSpPr>
            <a:spLocks noChangeArrowheads="1"/>
          </p:cNvSpPr>
          <p:nvPr/>
        </p:nvSpPr>
        <p:spPr bwMode="auto">
          <a:xfrm>
            <a:off x="5508625" y="4006850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7414" name="Oval 7"/>
          <p:cNvSpPr>
            <a:spLocks noChangeArrowheads="1"/>
          </p:cNvSpPr>
          <p:nvPr/>
        </p:nvSpPr>
        <p:spPr bwMode="auto">
          <a:xfrm>
            <a:off x="4068763" y="4005263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7415" name="Oval 8"/>
          <p:cNvSpPr>
            <a:spLocks noChangeArrowheads="1"/>
          </p:cNvSpPr>
          <p:nvPr/>
        </p:nvSpPr>
        <p:spPr bwMode="auto">
          <a:xfrm>
            <a:off x="2627313" y="4005263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7416" name="Oval 9"/>
          <p:cNvSpPr>
            <a:spLocks noChangeArrowheads="1"/>
          </p:cNvSpPr>
          <p:nvPr/>
        </p:nvSpPr>
        <p:spPr bwMode="auto">
          <a:xfrm>
            <a:off x="2627313" y="2565400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7417" name="Oval 10"/>
          <p:cNvSpPr>
            <a:spLocks noChangeArrowheads="1"/>
          </p:cNvSpPr>
          <p:nvPr/>
        </p:nvSpPr>
        <p:spPr bwMode="auto">
          <a:xfrm>
            <a:off x="4068763" y="2565400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7418" name="Oval 11"/>
          <p:cNvSpPr>
            <a:spLocks noChangeArrowheads="1"/>
          </p:cNvSpPr>
          <p:nvPr/>
        </p:nvSpPr>
        <p:spPr bwMode="auto">
          <a:xfrm>
            <a:off x="4067175" y="1125538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97293" name="Line 13"/>
          <p:cNvSpPr>
            <a:spLocks noChangeShapeType="1"/>
          </p:cNvSpPr>
          <p:nvPr/>
        </p:nvSpPr>
        <p:spPr bwMode="auto">
          <a:xfrm>
            <a:off x="2843213" y="1341438"/>
            <a:ext cx="4392612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7294" name="Line 14"/>
          <p:cNvSpPr>
            <a:spLocks noChangeShapeType="1"/>
          </p:cNvSpPr>
          <p:nvPr/>
        </p:nvSpPr>
        <p:spPr bwMode="auto">
          <a:xfrm flipV="1">
            <a:off x="2843213" y="1341438"/>
            <a:ext cx="4392612" cy="4321175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7295" name="Line 15"/>
          <p:cNvSpPr>
            <a:spLocks noChangeShapeType="1"/>
          </p:cNvSpPr>
          <p:nvPr/>
        </p:nvSpPr>
        <p:spPr bwMode="auto">
          <a:xfrm>
            <a:off x="2843213" y="1341438"/>
            <a:ext cx="3889375" cy="3889375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22" name="Rectangle 17"/>
          <p:cNvSpPr>
            <a:spLocks noGrp="1" noChangeArrowheads="1"/>
          </p:cNvSpPr>
          <p:nvPr>
            <p:ph type="title" idx="4294967295"/>
          </p:nvPr>
        </p:nvSpPr>
        <p:spPr>
          <a:xfrm>
            <a:off x="107504" y="115888"/>
            <a:ext cx="8856984" cy="731837"/>
          </a:xfrm>
        </p:spPr>
        <p:txBody>
          <a:bodyPr/>
          <a:lstStyle/>
          <a:p>
            <a:pPr algn="l" eaLnBrk="1" hangingPunct="1"/>
            <a:r>
              <a:rPr lang="zh-CN" altLang="en-US" sz="3200" b="1" dirty="0">
                <a:solidFill>
                  <a:schemeClr val="hlink"/>
                </a:solidFill>
              </a:rPr>
              <a:t>初中学习特点</a:t>
            </a:r>
            <a:r>
              <a:rPr lang="en-US" altLang="zh-CN" sz="3200" b="1" dirty="0">
                <a:solidFill>
                  <a:schemeClr val="hlink"/>
                </a:solidFill>
              </a:rPr>
              <a:t>2</a:t>
            </a:r>
            <a:r>
              <a:rPr lang="zh-CN" altLang="en-US" sz="3200" b="1" dirty="0">
                <a:solidFill>
                  <a:schemeClr val="hlink"/>
                </a:solidFill>
              </a:rPr>
              <a:t>：让自己的思维活跃起来</a:t>
            </a:r>
            <a:r>
              <a:rPr lang="en-US" altLang="zh-CN" sz="3200" b="1" dirty="0">
                <a:solidFill>
                  <a:schemeClr val="hlink"/>
                </a:solidFill>
                <a:latin typeface="Arial" charset="0"/>
              </a:rPr>
              <a:t>—</a:t>
            </a:r>
            <a:r>
              <a:rPr lang="en-US" altLang="zh-CN" sz="3200" b="1" dirty="0">
                <a:solidFill>
                  <a:schemeClr val="hlink"/>
                </a:solidFill>
              </a:rPr>
              <a:t>3-4-1</a:t>
            </a:r>
            <a:endParaRPr lang="zh-CN" altLang="en-US" sz="3200" b="1" dirty="0">
              <a:solidFill>
                <a:schemeClr val="hlink"/>
              </a:solidFill>
            </a:endParaRPr>
          </a:p>
        </p:txBody>
      </p:sp>
      <p:sp>
        <p:nvSpPr>
          <p:cNvPr id="17423" name="Text Box 18"/>
          <p:cNvSpPr txBox="1">
            <a:spLocks noChangeArrowheads="1"/>
          </p:cNvSpPr>
          <p:nvPr/>
        </p:nvSpPr>
        <p:spPr bwMode="auto">
          <a:xfrm>
            <a:off x="2940050" y="5883275"/>
            <a:ext cx="2927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3600">
                <a:solidFill>
                  <a:schemeClr val="accent2"/>
                </a:solidFill>
                <a:latin typeface="Arial" charset="0"/>
              </a:rPr>
              <a:t>四笔连接九子</a:t>
            </a:r>
          </a:p>
        </p:txBody>
      </p:sp>
      <p:sp>
        <p:nvSpPr>
          <p:cNvPr id="97299" name="AutoShape 19"/>
          <p:cNvSpPr>
            <a:spLocks noChangeArrowheads="1"/>
          </p:cNvSpPr>
          <p:nvPr/>
        </p:nvSpPr>
        <p:spPr bwMode="auto">
          <a:xfrm>
            <a:off x="6732588" y="2636838"/>
            <a:ext cx="2411412" cy="1800225"/>
          </a:xfrm>
          <a:prstGeom prst="cloudCallout">
            <a:avLst>
              <a:gd name="adj1" fmla="val -92130"/>
              <a:gd name="adj2" fmla="val -5028"/>
            </a:avLst>
          </a:prstGeom>
          <a:solidFill>
            <a:srgbClr val="CCECFF"/>
          </a:solidFill>
          <a:ln w="9525">
            <a:solidFill>
              <a:srgbClr val="FF00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1" hangingPunct="1"/>
            <a:r>
              <a:rPr lang="zh-CN" altLang="en-US" b="1">
                <a:solidFill>
                  <a:srgbClr val="FF0000"/>
                </a:solidFill>
              </a:rPr>
              <a:t>美国</a:t>
            </a:r>
            <a:endParaRPr lang="en-US" altLang="zh-CN" b="1">
              <a:solidFill>
                <a:srgbClr val="FF0000"/>
              </a:solidFill>
            </a:endParaRPr>
          </a:p>
          <a:p>
            <a:pPr algn="ctr" eaLnBrk="1" hangingPunct="1"/>
            <a:r>
              <a:rPr lang="zh-CN" altLang="en-US" b="1">
                <a:solidFill>
                  <a:srgbClr val="FF0000"/>
                </a:solidFill>
              </a:rPr>
              <a:t>创造学会会标</a:t>
            </a:r>
          </a:p>
        </p:txBody>
      </p:sp>
      <p:pic>
        <p:nvPicPr>
          <p:cNvPr id="97301" name="Picture 21" descr="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91275">
            <a:off x="3132138" y="150813"/>
            <a:ext cx="142875" cy="133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7302" name="Line 22"/>
          <p:cNvSpPr>
            <a:spLocks noChangeShapeType="1"/>
          </p:cNvSpPr>
          <p:nvPr/>
        </p:nvSpPr>
        <p:spPr bwMode="auto">
          <a:xfrm>
            <a:off x="2843213" y="1341438"/>
            <a:ext cx="0" cy="287337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7303" name="Line 23"/>
          <p:cNvSpPr>
            <a:spLocks noChangeShapeType="1"/>
          </p:cNvSpPr>
          <p:nvPr/>
        </p:nvSpPr>
        <p:spPr bwMode="auto">
          <a:xfrm>
            <a:off x="2843213" y="1628775"/>
            <a:ext cx="0" cy="287338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7304" name="Line 24"/>
          <p:cNvSpPr>
            <a:spLocks noChangeShapeType="1"/>
          </p:cNvSpPr>
          <p:nvPr/>
        </p:nvSpPr>
        <p:spPr bwMode="auto">
          <a:xfrm>
            <a:off x="2843213" y="1916113"/>
            <a:ext cx="0" cy="287337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7305" name="Line 25"/>
          <p:cNvSpPr>
            <a:spLocks noChangeShapeType="1"/>
          </p:cNvSpPr>
          <p:nvPr/>
        </p:nvSpPr>
        <p:spPr bwMode="auto">
          <a:xfrm>
            <a:off x="2843213" y="2205038"/>
            <a:ext cx="0" cy="287337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7306" name="Line 26"/>
          <p:cNvSpPr>
            <a:spLocks noChangeShapeType="1"/>
          </p:cNvSpPr>
          <p:nvPr/>
        </p:nvSpPr>
        <p:spPr bwMode="auto">
          <a:xfrm>
            <a:off x="2843213" y="2492375"/>
            <a:ext cx="0" cy="287338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7307" name="Line 27"/>
          <p:cNvSpPr>
            <a:spLocks noChangeShapeType="1"/>
          </p:cNvSpPr>
          <p:nvPr/>
        </p:nvSpPr>
        <p:spPr bwMode="auto">
          <a:xfrm>
            <a:off x="2843213" y="2781300"/>
            <a:ext cx="0" cy="287338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7309" name="Line 29"/>
          <p:cNvSpPr>
            <a:spLocks noChangeShapeType="1"/>
          </p:cNvSpPr>
          <p:nvPr/>
        </p:nvSpPr>
        <p:spPr bwMode="auto">
          <a:xfrm>
            <a:off x="2843213" y="3068638"/>
            <a:ext cx="0" cy="287337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7310" name="Line 30"/>
          <p:cNvSpPr>
            <a:spLocks noChangeShapeType="1"/>
          </p:cNvSpPr>
          <p:nvPr/>
        </p:nvSpPr>
        <p:spPr bwMode="auto">
          <a:xfrm>
            <a:off x="2843213" y="4221163"/>
            <a:ext cx="0" cy="287337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7311" name="Line 31"/>
          <p:cNvSpPr>
            <a:spLocks noChangeShapeType="1"/>
          </p:cNvSpPr>
          <p:nvPr/>
        </p:nvSpPr>
        <p:spPr bwMode="auto">
          <a:xfrm>
            <a:off x="2843213" y="3933825"/>
            <a:ext cx="0" cy="287338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7312" name="Line 32"/>
          <p:cNvSpPr>
            <a:spLocks noChangeShapeType="1"/>
          </p:cNvSpPr>
          <p:nvPr/>
        </p:nvSpPr>
        <p:spPr bwMode="auto">
          <a:xfrm>
            <a:off x="2843213" y="3646488"/>
            <a:ext cx="0" cy="287337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7313" name="Line 33"/>
          <p:cNvSpPr>
            <a:spLocks noChangeShapeType="1"/>
          </p:cNvSpPr>
          <p:nvPr/>
        </p:nvSpPr>
        <p:spPr bwMode="auto">
          <a:xfrm>
            <a:off x="2843213" y="3357563"/>
            <a:ext cx="0" cy="287337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7314" name="Line 34"/>
          <p:cNvSpPr>
            <a:spLocks noChangeShapeType="1"/>
          </p:cNvSpPr>
          <p:nvPr/>
        </p:nvSpPr>
        <p:spPr bwMode="auto">
          <a:xfrm>
            <a:off x="2843213" y="4508500"/>
            <a:ext cx="0" cy="287338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7315" name="Line 35"/>
          <p:cNvSpPr>
            <a:spLocks noChangeShapeType="1"/>
          </p:cNvSpPr>
          <p:nvPr/>
        </p:nvSpPr>
        <p:spPr bwMode="auto">
          <a:xfrm>
            <a:off x="2843213" y="4797425"/>
            <a:ext cx="0" cy="287338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7316" name="Line 36"/>
          <p:cNvSpPr>
            <a:spLocks noChangeShapeType="1"/>
          </p:cNvSpPr>
          <p:nvPr/>
        </p:nvSpPr>
        <p:spPr bwMode="auto">
          <a:xfrm>
            <a:off x="2843213" y="5084763"/>
            <a:ext cx="0" cy="287337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7317" name="Line 37"/>
          <p:cNvSpPr>
            <a:spLocks noChangeShapeType="1"/>
          </p:cNvSpPr>
          <p:nvPr/>
        </p:nvSpPr>
        <p:spPr bwMode="auto">
          <a:xfrm>
            <a:off x="2843213" y="5373688"/>
            <a:ext cx="0" cy="287337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73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73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7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2.96296E-6 L 2.77778E-6 0.60116 L 0.46458 -2.96296E-6 L 2.77778E-6 -2.96296E-6 Z " pathEditMode="relative" rAng="0" ptsTypes="FFFF">
                                      <p:cBhvr>
                                        <p:cTn id="13" dur="3000" fill="hold"/>
                                        <p:tgtEl>
                                          <p:spTgt spid="973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229" y="300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5" presetID="4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81 -2.96296E-6 L 0.42326 0.56435 " pathEditMode="relative" rAng="0" ptsTypes="AA">
                                      <p:cBhvr>
                                        <p:cTn id="16" dur="3000" fill="hold"/>
                                        <p:tgtEl>
                                          <p:spTgt spid="973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45" y="282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97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97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7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97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97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97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97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97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97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97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97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97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97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97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97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97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97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97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973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973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1000"/>
                                        <p:tgtEl>
                                          <p:spTgt spid="973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7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293" grpId="0" animBg="1"/>
      <p:bldP spid="97294" grpId="0" animBg="1"/>
      <p:bldP spid="97295" grpId="0" animBg="1"/>
      <p:bldP spid="97299" grpId="0" animBg="1"/>
      <p:bldP spid="97302" grpId="0" animBg="1"/>
      <p:bldP spid="97303" grpId="0" animBg="1"/>
      <p:bldP spid="97304" grpId="0" animBg="1"/>
      <p:bldP spid="97305" grpId="0" animBg="1"/>
      <p:bldP spid="97306" grpId="0" animBg="1"/>
      <p:bldP spid="97307" grpId="0" animBg="1"/>
      <p:bldP spid="97309" grpId="0" animBg="1"/>
      <p:bldP spid="97310" grpId="0" animBg="1"/>
      <p:bldP spid="97311" grpId="0" animBg="1"/>
      <p:bldP spid="97312" grpId="0" animBg="1"/>
      <p:bldP spid="97313" grpId="0" animBg="1"/>
      <p:bldP spid="97314" grpId="0" animBg="1"/>
      <p:bldP spid="97315" grpId="0" animBg="1"/>
      <p:bldP spid="97316" grpId="0" animBg="1"/>
      <p:bldP spid="9731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Oval 2"/>
          <p:cNvSpPr>
            <a:spLocks noChangeArrowheads="1"/>
          </p:cNvSpPr>
          <p:nvPr/>
        </p:nvSpPr>
        <p:spPr bwMode="auto">
          <a:xfrm>
            <a:off x="2914650" y="1700213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8435" name="Oval 3"/>
          <p:cNvSpPr>
            <a:spLocks noChangeArrowheads="1"/>
          </p:cNvSpPr>
          <p:nvPr/>
        </p:nvSpPr>
        <p:spPr bwMode="auto">
          <a:xfrm>
            <a:off x="5795963" y="1700213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8436" name="Oval 4"/>
          <p:cNvSpPr>
            <a:spLocks noChangeArrowheads="1"/>
          </p:cNvSpPr>
          <p:nvPr/>
        </p:nvSpPr>
        <p:spPr bwMode="auto">
          <a:xfrm>
            <a:off x="5795963" y="3141663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8437" name="Oval 5"/>
          <p:cNvSpPr>
            <a:spLocks noChangeArrowheads="1"/>
          </p:cNvSpPr>
          <p:nvPr/>
        </p:nvSpPr>
        <p:spPr bwMode="auto">
          <a:xfrm>
            <a:off x="5795963" y="458152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8438" name="Oval 6"/>
          <p:cNvSpPr>
            <a:spLocks noChangeArrowheads="1"/>
          </p:cNvSpPr>
          <p:nvPr/>
        </p:nvSpPr>
        <p:spPr bwMode="auto">
          <a:xfrm>
            <a:off x="4356100" y="4579938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8439" name="Oval 7"/>
          <p:cNvSpPr>
            <a:spLocks noChangeArrowheads="1"/>
          </p:cNvSpPr>
          <p:nvPr/>
        </p:nvSpPr>
        <p:spPr bwMode="auto">
          <a:xfrm>
            <a:off x="2914650" y="4579938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8440" name="Oval 8"/>
          <p:cNvSpPr>
            <a:spLocks noChangeArrowheads="1"/>
          </p:cNvSpPr>
          <p:nvPr/>
        </p:nvSpPr>
        <p:spPr bwMode="auto">
          <a:xfrm>
            <a:off x="2914650" y="314007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8441" name="Oval 9"/>
          <p:cNvSpPr>
            <a:spLocks noChangeArrowheads="1"/>
          </p:cNvSpPr>
          <p:nvPr/>
        </p:nvSpPr>
        <p:spPr bwMode="auto">
          <a:xfrm>
            <a:off x="4356100" y="314007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8442" name="Oval 10"/>
          <p:cNvSpPr>
            <a:spLocks noChangeArrowheads="1"/>
          </p:cNvSpPr>
          <p:nvPr/>
        </p:nvSpPr>
        <p:spPr bwMode="auto">
          <a:xfrm>
            <a:off x="4354513" y="1700213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8443" name="Line 12"/>
          <p:cNvSpPr>
            <a:spLocks noChangeShapeType="1"/>
          </p:cNvSpPr>
          <p:nvPr/>
        </p:nvSpPr>
        <p:spPr bwMode="auto">
          <a:xfrm>
            <a:off x="4500563" y="3141663"/>
            <a:ext cx="4392612" cy="11509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44" name="Line 14"/>
          <p:cNvSpPr>
            <a:spLocks noChangeShapeType="1"/>
          </p:cNvSpPr>
          <p:nvPr/>
        </p:nvSpPr>
        <p:spPr bwMode="auto">
          <a:xfrm flipH="1">
            <a:off x="3132138" y="4292600"/>
            <a:ext cx="5832475" cy="6492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45" name="Line 15"/>
          <p:cNvSpPr>
            <a:spLocks noChangeShapeType="1"/>
          </p:cNvSpPr>
          <p:nvPr/>
        </p:nvSpPr>
        <p:spPr bwMode="auto">
          <a:xfrm flipH="1" flipV="1">
            <a:off x="3130550" y="1916113"/>
            <a:ext cx="1588" cy="30257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46" name="Text Box 16"/>
          <p:cNvSpPr txBox="1">
            <a:spLocks noChangeArrowheads="1"/>
          </p:cNvSpPr>
          <p:nvPr/>
        </p:nvSpPr>
        <p:spPr bwMode="auto">
          <a:xfrm>
            <a:off x="3084513" y="5661025"/>
            <a:ext cx="2927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3600">
                <a:solidFill>
                  <a:schemeClr val="accent2"/>
                </a:solidFill>
                <a:latin typeface="Arial" charset="0"/>
              </a:rPr>
              <a:t>四笔连接九子</a:t>
            </a:r>
          </a:p>
        </p:txBody>
      </p:sp>
      <p:sp>
        <p:nvSpPr>
          <p:cNvPr id="18447" name="Rectangle 17"/>
          <p:cNvSpPr>
            <a:spLocks noChangeArrowheads="1"/>
          </p:cNvSpPr>
          <p:nvPr/>
        </p:nvSpPr>
        <p:spPr bwMode="auto">
          <a:xfrm>
            <a:off x="685800" y="177800"/>
            <a:ext cx="7772400" cy="587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/>
            <a:endParaRPr lang="en-US" altLang="zh-CN" sz="3200" b="1">
              <a:solidFill>
                <a:schemeClr val="hlink"/>
              </a:solidFill>
            </a:endParaRPr>
          </a:p>
        </p:txBody>
      </p:sp>
      <p:sp>
        <p:nvSpPr>
          <p:cNvPr id="18449" name="Line 19"/>
          <p:cNvSpPr>
            <a:spLocks noChangeShapeType="1"/>
          </p:cNvSpPr>
          <p:nvPr/>
        </p:nvSpPr>
        <p:spPr bwMode="auto">
          <a:xfrm>
            <a:off x="3132138" y="1916113"/>
            <a:ext cx="28797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" name="Rectangle 17"/>
          <p:cNvSpPr txBox="1">
            <a:spLocks noChangeArrowheads="1"/>
          </p:cNvSpPr>
          <p:nvPr/>
        </p:nvSpPr>
        <p:spPr bwMode="auto">
          <a:xfrm>
            <a:off x="107504" y="115888"/>
            <a:ext cx="8856984" cy="731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l" eaLnBrk="1" hangingPunct="1"/>
            <a:r>
              <a:rPr lang="zh-CN" altLang="en-US" sz="3200" b="1" dirty="0">
                <a:solidFill>
                  <a:schemeClr val="hlink"/>
                </a:solidFill>
              </a:rPr>
              <a:t>初中学习特点</a:t>
            </a:r>
            <a:r>
              <a:rPr lang="en-US" altLang="zh-CN" sz="3200" b="1" dirty="0">
                <a:solidFill>
                  <a:schemeClr val="hlink"/>
                </a:solidFill>
              </a:rPr>
              <a:t>2</a:t>
            </a:r>
            <a:r>
              <a:rPr lang="zh-CN" altLang="en-US" sz="3200" b="1" dirty="0">
                <a:solidFill>
                  <a:schemeClr val="hlink"/>
                </a:solidFill>
              </a:rPr>
              <a:t>：让自己的思维活跃起来</a:t>
            </a:r>
            <a:r>
              <a:rPr lang="en-US" altLang="zh-CN" sz="3200" b="1" dirty="0">
                <a:solidFill>
                  <a:schemeClr val="hlink"/>
                </a:solidFill>
                <a:latin typeface="Arial" charset="0"/>
              </a:rPr>
              <a:t>—</a:t>
            </a:r>
            <a:r>
              <a:rPr lang="en-US" altLang="zh-CN" sz="3200" b="1" dirty="0">
                <a:solidFill>
                  <a:schemeClr val="hlink"/>
                </a:solidFill>
              </a:rPr>
              <a:t>3-4-2</a:t>
            </a:r>
            <a:endParaRPr lang="zh-CN" altLang="en-US" sz="3200" b="1" dirty="0">
              <a:solidFill>
                <a:schemeClr val="hlink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Oval 2"/>
          <p:cNvSpPr>
            <a:spLocks noChangeArrowheads="1"/>
          </p:cNvSpPr>
          <p:nvPr/>
        </p:nvSpPr>
        <p:spPr bwMode="auto">
          <a:xfrm>
            <a:off x="2627313" y="184467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9459" name="Oval 3"/>
          <p:cNvSpPr>
            <a:spLocks noChangeArrowheads="1"/>
          </p:cNvSpPr>
          <p:nvPr/>
        </p:nvSpPr>
        <p:spPr bwMode="auto">
          <a:xfrm>
            <a:off x="4068763" y="184467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9460" name="Oval 4"/>
          <p:cNvSpPr>
            <a:spLocks noChangeArrowheads="1"/>
          </p:cNvSpPr>
          <p:nvPr/>
        </p:nvSpPr>
        <p:spPr bwMode="auto">
          <a:xfrm>
            <a:off x="5508625" y="184467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9461" name="Oval 5"/>
          <p:cNvSpPr>
            <a:spLocks noChangeArrowheads="1"/>
          </p:cNvSpPr>
          <p:nvPr/>
        </p:nvSpPr>
        <p:spPr bwMode="auto">
          <a:xfrm>
            <a:off x="5508625" y="3284538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9462" name="Oval 9"/>
          <p:cNvSpPr>
            <a:spLocks noChangeArrowheads="1"/>
          </p:cNvSpPr>
          <p:nvPr/>
        </p:nvSpPr>
        <p:spPr bwMode="auto">
          <a:xfrm>
            <a:off x="2627313" y="3357563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9463" name="Oval 10"/>
          <p:cNvSpPr>
            <a:spLocks noChangeArrowheads="1"/>
          </p:cNvSpPr>
          <p:nvPr/>
        </p:nvSpPr>
        <p:spPr bwMode="auto">
          <a:xfrm>
            <a:off x="4068763" y="3284538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9464" name="Oval 11"/>
          <p:cNvSpPr>
            <a:spLocks noChangeArrowheads="1"/>
          </p:cNvSpPr>
          <p:nvPr/>
        </p:nvSpPr>
        <p:spPr bwMode="auto">
          <a:xfrm>
            <a:off x="4067175" y="184467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9465" name="Text Box 12"/>
          <p:cNvSpPr txBox="1">
            <a:spLocks noChangeArrowheads="1"/>
          </p:cNvSpPr>
          <p:nvPr/>
        </p:nvSpPr>
        <p:spPr bwMode="auto">
          <a:xfrm>
            <a:off x="2868613" y="5876925"/>
            <a:ext cx="2927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3600">
                <a:solidFill>
                  <a:schemeClr val="accent2"/>
                </a:solidFill>
                <a:latin typeface="Arial" charset="0"/>
              </a:rPr>
              <a:t>四笔连接九子</a:t>
            </a:r>
          </a:p>
        </p:txBody>
      </p:sp>
      <p:sp>
        <p:nvSpPr>
          <p:cNvPr id="98317" name="Line 13"/>
          <p:cNvSpPr>
            <a:spLocks noChangeShapeType="1"/>
          </p:cNvSpPr>
          <p:nvPr/>
        </p:nvSpPr>
        <p:spPr bwMode="auto">
          <a:xfrm>
            <a:off x="2771775" y="1916113"/>
            <a:ext cx="2952750" cy="2174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8318" name="Line 14"/>
          <p:cNvSpPr>
            <a:spLocks noChangeShapeType="1"/>
          </p:cNvSpPr>
          <p:nvPr/>
        </p:nvSpPr>
        <p:spPr bwMode="auto">
          <a:xfrm flipH="1">
            <a:off x="0" y="3357563"/>
            <a:ext cx="5724525" cy="7921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69" name="Oval 18"/>
          <p:cNvSpPr>
            <a:spLocks noChangeArrowheads="1"/>
          </p:cNvSpPr>
          <p:nvPr/>
        </p:nvSpPr>
        <p:spPr bwMode="auto">
          <a:xfrm>
            <a:off x="2627313" y="4508500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9470" name="Oval 19"/>
          <p:cNvSpPr>
            <a:spLocks noChangeArrowheads="1"/>
          </p:cNvSpPr>
          <p:nvPr/>
        </p:nvSpPr>
        <p:spPr bwMode="auto">
          <a:xfrm>
            <a:off x="5508625" y="4579938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9471" name="Oval 20"/>
          <p:cNvSpPr>
            <a:spLocks noChangeArrowheads="1"/>
          </p:cNvSpPr>
          <p:nvPr/>
        </p:nvSpPr>
        <p:spPr bwMode="auto">
          <a:xfrm>
            <a:off x="4067175" y="4579938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98325" name="Line 21"/>
          <p:cNvSpPr>
            <a:spLocks noChangeShapeType="1"/>
          </p:cNvSpPr>
          <p:nvPr/>
        </p:nvSpPr>
        <p:spPr bwMode="auto">
          <a:xfrm>
            <a:off x="0" y="4149725"/>
            <a:ext cx="5724525" cy="7921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8326" name="Line 22"/>
          <p:cNvSpPr>
            <a:spLocks noChangeShapeType="1"/>
          </p:cNvSpPr>
          <p:nvPr/>
        </p:nvSpPr>
        <p:spPr bwMode="auto">
          <a:xfrm flipH="1">
            <a:off x="5724525" y="2133600"/>
            <a:ext cx="0" cy="12239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" name="Rectangle 17"/>
          <p:cNvSpPr txBox="1">
            <a:spLocks noChangeArrowheads="1"/>
          </p:cNvSpPr>
          <p:nvPr/>
        </p:nvSpPr>
        <p:spPr bwMode="auto">
          <a:xfrm>
            <a:off x="107504" y="115888"/>
            <a:ext cx="8856984" cy="731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l" eaLnBrk="1" hangingPunct="1"/>
            <a:r>
              <a:rPr lang="zh-CN" altLang="en-US" sz="3200" b="1" dirty="0">
                <a:solidFill>
                  <a:schemeClr val="hlink"/>
                </a:solidFill>
              </a:rPr>
              <a:t>初中学习特点</a:t>
            </a:r>
            <a:r>
              <a:rPr lang="en-US" altLang="zh-CN" sz="3200" b="1" dirty="0">
                <a:solidFill>
                  <a:schemeClr val="hlink"/>
                </a:solidFill>
              </a:rPr>
              <a:t>2</a:t>
            </a:r>
            <a:r>
              <a:rPr lang="zh-CN" altLang="en-US" sz="3200" b="1" dirty="0">
                <a:solidFill>
                  <a:schemeClr val="hlink"/>
                </a:solidFill>
              </a:rPr>
              <a:t>：让自己的思维活跃起来</a:t>
            </a:r>
            <a:r>
              <a:rPr lang="en-US" altLang="zh-CN" sz="3200" b="1" dirty="0">
                <a:solidFill>
                  <a:schemeClr val="hlink"/>
                </a:solidFill>
                <a:latin typeface="Arial" charset="0"/>
              </a:rPr>
              <a:t>—</a:t>
            </a:r>
            <a:r>
              <a:rPr lang="en-US" altLang="zh-CN" sz="3200" b="1" dirty="0">
                <a:solidFill>
                  <a:schemeClr val="hlink"/>
                </a:solidFill>
              </a:rPr>
              <a:t>3-4-3</a:t>
            </a:r>
            <a:endParaRPr lang="zh-CN" altLang="en-US" sz="3200" b="1" dirty="0">
              <a:solidFill>
                <a:schemeClr val="hlin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8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98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98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500"/>
                                        <p:tgtEl>
                                          <p:spTgt spid="98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17" grpId="0" animBg="1"/>
      <p:bldP spid="98318" grpId="0" animBg="1"/>
      <p:bldP spid="98325" grpId="0" animBg="1"/>
      <p:bldP spid="9832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Oval 2"/>
          <p:cNvSpPr>
            <a:spLocks noChangeArrowheads="1"/>
          </p:cNvSpPr>
          <p:nvPr/>
        </p:nvSpPr>
        <p:spPr bwMode="auto">
          <a:xfrm>
            <a:off x="2914650" y="2135188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0483" name="Oval 4"/>
          <p:cNvSpPr>
            <a:spLocks noChangeArrowheads="1"/>
          </p:cNvSpPr>
          <p:nvPr/>
        </p:nvSpPr>
        <p:spPr bwMode="auto">
          <a:xfrm>
            <a:off x="5722938" y="2135188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0484" name="Oval 5"/>
          <p:cNvSpPr>
            <a:spLocks noChangeArrowheads="1"/>
          </p:cNvSpPr>
          <p:nvPr/>
        </p:nvSpPr>
        <p:spPr bwMode="auto">
          <a:xfrm>
            <a:off x="5795963" y="3575050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0485" name="Oval 6"/>
          <p:cNvSpPr>
            <a:spLocks noChangeArrowheads="1"/>
          </p:cNvSpPr>
          <p:nvPr/>
        </p:nvSpPr>
        <p:spPr bwMode="auto">
          <a:xfrm>
            <a:off x="2914650" y="364807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0486" name="Oval 7"/>
          <p:cNvSpPr>
            <a:spLocks noChangeArrowheads="1"/>
          </p:cNvSpPr>
          <p:nvPr/>
        </p:nvSpPr>
        <p:spPr bwMode="auto">
          <a:xfrm>
            <a:off x="4356100" y="3575050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0487" name="Oval 8"/>
          <p:cNvSpPr>
            <a:spLocks noChangeArrowheads="1"/>
          </p:cNvSpPr>
          <p:nvPr/>
        </p:nvSpPr>
        <p:spPr bwMode="auto">
          <a:xfrm>
            <a:off x="4427538" y="2135188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0488" name="Text Box 9"/>
          <p:cNvSpPr txBox="1">
            <a:spLocks noChangeArrowheads="1"/>
          </p:cNvSpPr>
          <p:nvPr/>
        </p:nvSpPr>
        <p:spPr bwMode="auto">
          <a:xfrm>
            <a:off x="2868613" y="5876925"/>
            <a:ext cx="2927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3600">
                <a:solidFill>
                  <a:schemeClr val="accent2"/>
                </a:solidFill>
                <a:latin typeface="Arial" charset="0"/>
              </a:rPr>
              <a:t>四笔连接九子</a:t>
            </a:r>
          </a:p>
        </p:txBody>
      </p:sp>
      <p:sp>
        <p:nvSpPr>
          <p:cNvPr id="135178" name="Line 10"/>
          <p:cNvSpPr>
            <a:spLocks noChangeShapeType="1"/>
          </p:cNvSpPr>
          <p:nvPr/>
        </p:nvSpPr>
        <p:spPr bwMode="auto">
          <a:xfrm flipH="1">
            <a:off x="2914650" y="188913"/>
            <a:ext cx="4824413" cy="36750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5179" name="Line 11"/>
          <p:cNvSpPr>
            <a:spLocks noChangeShapeType="1"/>
          </p:cNvSpPr>
          <p:nvPr/>
        </p:nvSpPr>
        <p:spPr bwMode="auto">
          <a:xfrm flipH="1" flipV="1">
            <a:off x="3203575" y="2420938"/>
            <a:ext cx="5616575" cy="25939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492" name="Oval 13"/>
          <p:cNvSpPr>
            <a:spLocks noChangeArrowheads="1"/>
          </p:cNvSpPr>
          <p:nvPr/>
        </p:nvSpPr>
        <p:spPr bwMode="auto">
          <a:xfrm>
            <a:off x="2914650" y="4799013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0493" name="Oval 14"/>
          <p:cNvSpPr>
            <a:spLocks noChangeArrowheads="1"/>
          </p:cNvSpPr>
          <p:nvPr/>
        </p:nvSpPr>
        <p:spPr bwMode="auto">
          <a:xfrm>
            <a:off x="5795963" y="4870450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0494" name="Oval 15"/>
          <p:cNvSpPr>
            <a:spLocks noChangeArrowheads="1"/>
          </p:cNvSpPr>
          <p:nvPr/>
        </p:nvSpPr>
        <p:spPr bwMode="auto">
          <a:xfrm>
            <a:off x="4354513" y="4870450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35184" name="Line 16"/>
          <p:cNvSpPr>
            <a:spLocks noChangeShapeType="1"/>
          </p:cNvSpPr>
          <p:nvPr/>
        </p:nvSpPr>
        <p:spPr bwMode="auto">
          <a:xfrm>
            <a:off x="3275013" y="5013325"/>
            <a:ext cx="5545137" cy="15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5185" name="Line 17"/>
          <p:cNvSpPr>
            <a:spLocks noChangeShapeType="1"/>
          </p:cNvSpPr>
          <p:nvPr/>
        </p:nvSpPr>
        <p:spPr bwMode="auto">
          <a:xfrm flipH="1">
            <a:off x="3275013" y="188913"/>
            <a:ext cx="4464050" cy="4826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" name="Rectangle 17"/>
          <p:cNvSpPr txBox="1">
            <a:spLocks noChangeArrowheads="1"/>
          </p:cNvSpPr>
          <p:nvPr/>
        </p:nvSpPr>
        <p:spPr bwMode="auto">
          <a:xfrm>
            <a:off x="107504" y="115888"/>
            <a:ext cx="8856984" cy="731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l" eaLnBrk="1" hangingPunct="1"/>
            <a:r>
              <a:rPr lang="zh-CN" altLang="en-US" sz="3200" b="1" dirty="0">
                <a:solidFill>
                  <a:schemeClr val="hlink"/>
                </a:solidFill>
              </a:rPr>
              <a:t>初中学习特点</a:t>
            </a:r>
            <a:r>
              <a:rPr lang="en-US" altLang="zh-CN" sz="3200" b="1" dirty="0">
                <a:solidFill>
                  <a:schemeClr val="hlink"/>
                </a:solidFill>
              </a:rPr>
              <a:t>2</a:t>
            </a:r>
            <a:r>
              <a:rPr lang="zh-CN" altLang="en-US" sz="3200" b="1" dirty="0">
                <a:solidFill>
                  <a:schemeClr val="hlink"/>
                </a:solidFill>
              </a:rPr>
              <a:t>：让自己的思维活跃起来</a:t>
            </a:r>
            <a:r>
              <a:rPr lang="en-US" altLang="zh-CN" sz="3200" b="1" dirty="0">
                <a:solidFill>
                  <a:schemeClr val="hlink"/>
                </a:solidFill>
                <a:latin typeface="Arial" charset="0"/>
              </a:rPr>
              <a:t>—</a:t>
            </a:r>
            <a:r>
              <a:rPr lang="en-US" altLang="zh-CN" sz="3200" b="1" dirty="0">
                <a:solidFill>
                  <a:schemeClr val="hlink"/>
                </a:solidFill>
              </a:rPr>
              <a:t>3-4-4</a:t>
            </a:r>
            <a:endParaRPr lang="zh-CN" altLang="en-US" sz="3200" b="1" dirty="0">
              <a:solidFill>
                <a:schemeClr val="hlin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5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35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35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35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78" grpId="0" animBg="1"/>
      <p:bldP spid="135179" grpId="0" animBg="1"/>
      <p:bldP spid="135184" grpId="0" animBg="1"/>
      <p:bldP spid="13518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Oval 2"/>
          <p:cNvSpPr>
            <a:spLocks noChangeArrowheads="1"/>
          </p:cNvSpPr>
          <p:nvPr/>
        </p:nvSpPr>
        <p:spPr bwMode="auto">
          <a:xfrm>
            <a:off x="2627313" y="184467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1507" name="Oval 3"/>
          <p:cNvSpPr>
            <a:spLocks noChangeArrowheads="1"/>
          </p:cNvSpPr>
          <p:nvPr/>
        </p:nvSpPr>
        <p:spPr bwMode="auto">
          <a:xfrm>
            <a:off x="4068763" y="184467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1508" name="Oval 4"/>
          <p:cNvSpPr>
            <a:spLocks noChangeArrowheads="1"/>
          </p:cNvSpPr>
          <p:nvPr/>
        </p:nvSpPr>
        <p:spPr bwMode="auto">
          <a:xfrm>
            <a:off x="5508625" y="184467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1509" name="Oval 5"/>
          <p:cNvSpPr>
            <a:spLocks noChangeArrowheads="1"/>
          </p:cNvSpPr>
          <p:nvPr/>
        </p:nvSpPr>
        <p:spPr bwMode="auto">
          <a:xfrm>
            <a:off x="5508625" y="3284538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1510" name="Oval 6"/>
          <p:cNvSpPr>
            <a:spLocks noChangeArrowheads="1"/>
          </p:cNvSpPr>
          <p:nvPr/>
        </p:nvSpPr>
        <p:spPr bwMode="auto">
          <a:xfrm>
            <a:off x="2627313" y="3284538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1511" name="Oval 7"/>
          <p:cNvSpPr>
            <a:spLocks noChangeArrowheads="1"/>
          </p:cNvSpPr>
          <p:nvPr/>
        </p:nvSpPr>
        <p:spPr bwMode="auto">
          <a:xfrm>
            <a:off x="4068763" y="3284538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1512" name="Oval 8"/>
          <p:cNvSpPr>
            <a:spLocks noChangeArrowheads="1"/>
          </p:cNvSpPr>
          <p:nvPr/>
        </p:nvSpPr>
        <p:spPr bwMode="auto">
          <a:xfrm>
            <a:off x="4067175" y="184467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1513" name="Text Box 9"/>
          <p:cNvSpPr txBox="1">
            <a:spLocks noChangeArrowheads="1"/>
          </p:cNvSpPr>
          <p:nvPr/>
        </p:nvSpPr>
        <p:spPr bwMode="auto">
          <a:xfrm>
            <a:off x="2868613" y="5876925"/>
            <a:ext cx="2927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3600">
                <a:solidFill>
                  <a:schemeClr val="accent2"/>
                </a:solidFill>
                <a:latin typeface="Arial" charset="0"/>
              </a:rPr>
              <a:t>三笔连接九子</a:t>
            </a:r>
          </a:p>
        </p:txBody>
      </p:sp>
      <p:sp>
        <p:nvSpPr>
          <p:cNvPr id="134154" name="Line 10"/>
          <p:cNvSpPr>
            <a:spLocks noChangeShapeType="1"/>
          </p:cNvSpPr>
          <p:nvPr/>
        </p:nvSpPr>
        <p:spPr bwMode="auto">
          <a:xfrm>
            <a:off x="468313" y="1484313"/>
            <a:ext cx="8675687" cy="12969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4155" name="Line 11"/>
          <p:cNvSpPr>
            <a:spLocks noChangeShapeType="1"/>
          </p:cNvSpPr>
          <p:nvPr/>
        </p:nvSpPr>
        <p:spPr bwMode="auto">
          <a:xfrm flipH="1">
            <a:off x="0" y="2781300"/>
            <a:ext cx="9144000" cy="13684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16" name="Rectangle 12"/>
          <p:cNvSpPr>
            <a:spLocks noGrp="1" noChangeArrowheads="1"/>
          </p:cNvSpPr>
          <p:nvPr>
            <p:ph type="title" idx="4294967295"/>
          </p:nvPr>
        </p:nvSpPr>
        <p:spPr>
          <a:xfrm>
            <a:off x="179512" y="115888"/>
            <a:ext cx="8856984" cy="803275"/>
          </a:xfrm>
        </p:spPr>
        <p:txBody>
          <a:bodyPr/>
          <a:lstStyle/>
          <a:p>
            <a:pPr algn="l" eaLnBrk="1" hangingPunct="1"/>
            <a:r>
              <a:rPr lang="zh-CN" altLang="en-US" sz="3200" b="1" dirty="0">
                <a:solidFill>
                  <a:schemeClr val="hlink"/>
                </a:solidFill>
              </a:rPr>
              <a:t>初中学习特点</a:t>
            </a:r>
            <a:r>
              <a:rPr lang="en-US" altLang="zh-CN" sz="3200" b="1" dirty="0">
                <a:solidFill>
                  <a:schemeClr val="hlink"/>
                </a:solidFill>
              </a:rPr>
              <a:t>2</a:t>
            </a:r>
            <a:r>
              <a:rPr lang="zh-CN" altLang="en-US" sz="3200" b="1" dirty="0">
                <a:solidFill>
                  <a:schemeClr val="hlink"/>
                </a:solidFill>
              </a:rPr>
              <a:t>：让自己的思维活跃起来</a:t>
            </a:r>
            <a:r>
              <a:rPr lang="en-US" altLang="zh-CN" sz="3200" b="1" dirty="0">
                <a:solidFill>
                  <a:schemeClr val="hlink"/>
                </a:solidFill>
              </a:rPr>
              <a:t>--4</a:t>
            </a:r>
            <a:endParaRPr lang="zh-CN" altLang="en-US" sz="3200" b="1" dirty="0">
              <a:solidFill>
                <a:schemeClr val="hlink"/>
              </a:solidFill>
            </a:endParaRPr>
          </a:p>
        </p:txBody>
      </p:sp>
      <p:sp>
        <p:nvSpPr>
          <p:cNvPr id="21517" name="Oval 13"/>
          <p:cNvSpPr>
            <a:spLocks noChangeArrowheads="1"/>
          </p:cNvSpPr>
          <p:nvPr/>
        </p:nvSpPr>
        <p:spPr bwMode="auto">
          <a:xfrm>
            <a:off x="2627313" y="4579938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1518" name="Oval 14"/>
          <p:cNvSpPr>
            <a:spLocks noChangeArrowheads="1"/>
          </p:cNvSpPr>
          <p:nvPr/>
        </p:nvSpPr>
        <p:spPr bwMode="auto">
          <a:xfrm>
            <a:off x="5508625" y="4579938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1519" name="Oval 15"/>
          <p:cNvSpPr>
            <a:spLocks noChangeArrowheads="1"/>
          </p:cNvSpPr>
          <p:nvPr/>
        </p:nvSpPr>
        <p:spPr bwMode="auto">
          <a:xfrm>
            <a:off x="4067175" y="4579938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34160" name="Line 16"/>
          <p:cNvSpPr>
            <a:spLocks noChangeShapeType="1"/>
          </p:cNvSpPr>
          <p:nvPr/>
        </p:nvSpPr>
        <p:spPr bwMode="auto">
          <a:xfrm>
            <a:off x="0" y="4149725"/>
            <a:ext cx="9144000" cy="13668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4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34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34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4154" grpId="0" animBg="1"/>
      <p:bldP spid="134155" grpId="0" animBg="1"/>
      <p:bldP spid="13416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Oval 2"/>
          <p:cNvSpPr>
            <a:spLocks noChangeArrowheads="1"/>
          </p:cNvSpPr>
          <p:nvPr/>
        </p:nvSpPr>
        <p:spPr bwMode="auto">
          <a:xfrm>
            <a:off x="2627313" y="184467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2531" name="Oval 3"/>
          <p:cNvSpPr>
            <a:spLocks noChangeArrowheads="1"/>
          </p:cNvSpPr>
          <p:nvPr/>
        </p:nvSpPr>
        <p:spPr bwMode="auto">
          <a:xfrm>
            <a:off x="4068763" y="184467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2532" name="Oval 4"/>
          <p:cNvSpPr>
            <a:spLocks noChangeArrowheads="1"/>
          </p:cNvSpPr>
          <p:nvPr/>
        </p:nvSpPr>
        <p:spPr bwMode="auto">
          <a:xfrm>
            <a:off x="5508625" y="184467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2533" name="Oval 5"/>
          <p:cNvSpPr>
            <a:spLocks noChangeArrowheads="1"/>
          </p:cNvSpPr>
          <p:nvPr/>
        </p:nvSpPr>
        <p:spPr bwMode="auto">
          <a:xfrm>
            <a:off x="5508625" y="3284538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2534" name="Oval 6"/>
          <p:cNvSpPr>
            <a:spLocks noChangeArrowheads="1"/>
          </p:cNvSpPr>
          <p:nvPr/>
        </p:nvSpPr>
        <p:spPr bwMode="auto">
          <a:xfrm>
            <a:off x="5508625" y="4725988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2535" name="Oval 7"/>
          <p:cNvSpPr>
            <a:spLocks noChangeArrowheads="1"/>
          </p:cNvSpPr>
          <p:nvPr/>
        </p:nvSpPr>
        <p:spPr bwMode="auto">
          <a:xfrm>
            <a:off x="4068763" y="4724400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2536" name="Oval 8"/>
          <p:cNvSpPr>
            <a:spLocks noChangeArrowheads="1"/>
          </p:cNvSpPr>
          <p:nvPr/>
        </p:nvSpPr>
        <p:spPr bwMode="auto">
          <a:xfrm>
            <a:off x="2627313" y="4724400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2537" name="Oval 9"/>
          <p:cNvSpPr>
            <a:spLocks noChangeArrowheads="1"/>
          </p:cNvSpPr>
          <p:nvPr/>
        </p:nvSpPr>
        <p:spPr bwMode="auto">
          <a:xfrm>
            <a:off x="2627313" y="3284538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2538" name="Oval 10"/>
          <p:cNvSpPr>
            <a:spLocks noChangeArrowheads="1"/>
          </p:cNvSpPr>
          <p:nvPr/>
        </p:nvSpPr>
        <p:spPr bwMode="auto">
          <a:xfrm>
            <a:off x="4068763" y="3284538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2539" name="Oval 11"/>
          <p:cNvSpPr>
            <a:spLocks noChangeArrowheads="1"/>
          </p:cNvSpPr>
          <p:nvPr/>
        </p:nvSpPr>
        <p:spPr bwMode="auto">
          <a:xfrm>
            <a:off x="4067175" y="184467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2540" name="Text Box 12"/>
          <p:cNvSpPr txBox="1">
            <a:spLocks noChangeArrowheads="1"/>
          </p:cNvSpPr>
          <p:nvPr/>
        </p:nvSpPr>
        <p:spPr bwMode="auto">
          <a:xfrm>
            <a:off x="2411413" y="5949950"/>
            <a:ext cx="32067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3600" b="1">
                <a:solidFill>
                  <a:schemeClr val="hlink"/>
                </a:solidFill>
                <a:latin typeface="Arial" charset="0"/>
              </a:rPr>
              <a:t>一笔连接九子</a:t>
            </a:r>
            <a:r>
              <a:rPr lang="en-US" altLang="zh-CN" sz="3600" b="1">
                <a:solidFill>
                  <a:schemeClr val="hlink"/>
                </a:solidFill>
                <a:latin typeface="Arial" charset="0"/>
              </a:rPr>
              <a:t>?</a:t>
            </a:r>
          </a:p>
        </p:txBody>
      </p:sp>
      <p:sp>
        <p:nvSpPr>
          <p:cNvPr id="99341" name="Line 13"/>
          <p:cNvSpPr>
            <a:spLocks noChangeShapeType="1"/>
          </p:cNvSpPr>
          <p:nvPr/>
        </p:nvSpPr>
        <p:spPr bwMode="auto">
          <a:xfrm>
            <a:off x="0" y="1916113"/>
            <a:ext cx="9144000" cy="2174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9342" name="Line 14"/>
          <p:cNvSpPr>
            <a:spLocks noChangeShapeType="1"/>
          </p:cNvSpPr>
          <p:nvPr/>
        </p:nvSpPr>
        <p:spPr bwMode="auto">
          <a:xfrm>
            <a:off x="34925" y="3427413"/>
            <a:ext cx="9144000" cy="2174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9343" name="Line 15"/>
          <p:cNvSpPr>
            <a:spLocks noChangeShapeType="1"/>
          </p:cNvSpPr>
          <p:nvPr/>
        </p:nvSpPr>
        <p:spPr bwMode="auto">
          <a:xfrm>
            <a:off x="-36513" y="4867275"/>
            <a:ext cx="9144001" cy="2174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44" name="Rectangle 16"/>
          <p:cNvSpPr>
            <a:spLocks noGrp="1" noChangeArrowheads="1"/>
          </p:cNvSpPr>
          <p:nvPr>
            <p:ph type="title" idx="4294967295"/>
          </p:nvPr>
        </p:nvSpPr>
        <p:spPr>
          <a:xfrm>
            <a:off x="107504" y="177800"/>
            <a:ext cx="8856984" cy="803275"/>
          </a:xfrm>
        </p:spPr>
        <p:txBody>
          <a:bodyPr/>
          <a:lstStyle/>
          <a:p>
            <a:pPr algn="l" eaLnBrk="1" hangingPunct="1"/>
            <a:r>
              <a:rPr lang="zh-CN" altLang="en-US" sz="3200" b="1" dirty="0">
                <a:solidFill>
                  <a:schemeClr val="hlink"/>
                </a:solidFill>
              </a:rPr>
              <a:t>初中学习特点</a:t>
            </a:r>
            <a:r>
              <a:rPr lang="en-US" altLang="zh-CN" sz="3200" b="1" dirty="0">
                <a:solidFill>
                  <a:schemeClr val="hlink"/>
                </a:solidFill>
              </a:rPr>
              <a:t>2</a:t>
            </a:r>
            <a:r>
              <a:rPr lang="zh-CN" altLang="en-US" sz="3200" b="1" dirty="0">
                <a:solidFill>
                  <a:schemeClr val="hlink"/>
                </a:solidFill>
              </a:rPr>
              <a:t>：让自己的思维活跃起来</a:t>
            </a:r>
            <a:r>
              <a:rPr lang="en-US" altLang="zh-CN" sz="3200" b="1" dirty="0">
                <a:solidFill>
                  <a:schemeClr val="hlink"/>
                </a:solidFill>
              </a:rPr>
              <a:t>--5</a:t>
            </a:r>
            <a:endParaRPr lang="zh-CN" altLang="en-US" sz="3200" b="1" dirty="0">
              <a:solidFill>
                <a:schemeClr val="hlin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9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99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99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41" grpId="0" animBg="1"/>
      <p:bldP spid="99342" grpId="0" animBg="1"/>
      <p:bldP spid="9934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4"/>
          <p:cNvSpPr txBox="1">
            <a:spLocks noChangeArrowheads="1"/>
          </p:cNvSpPr>
          <p:nvPr/>
        </p:nvSpPr>
        <p:spPr bwMode="auto">
          <a:xfrm>
            <a:off x="179388" y="260350"/>
            <a:ext cx="88201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zh-CN" altLang="en-US" sz="2800"/>
          </a:p>
        </p:txBody>
      </p:sp>
      <p:sp>
        <p:nvSpPr>
          <p:cNvPr id="23555" name="Text Box 5"/>
          <p:cNvSpPr txBox="1">
            <a:spLocks noChangeArrowheads="1"/>
          </p:cNvSpPr>
          <p:nvPr/>
        </p:nvSpPr>
        <p:spPr bwMode="auto">
          <a:xfrm>
            <a:off x="323850" y="115888"/>
            <a:ext cx="84963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chemeClr val="hlink"/>
                </a:solidFill>
              </a:rPr>
              <a:t>初中学习应注意的事项：</a:t>
            </a:r>
          </a:p>
        </p:txBody>
      </p:sp>
      <p:sp>
        <p:nvSpPr>
          <p:cNvPr id="23556" name="Text Box 6"/>
          <p:cNvSpPr txBox="1">
            <a:spLocks noChangeArrowheads="1"/>
          </p:cNvSpPr>
          <p:nvPr/>
        </p:nvSpPr>
        <p:spPr bwMode="auto">
          <a:xfrm>
            <a:off x="107950" y="1052513"/>
            <a:ext cx="8424863" cy="477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 b="1" dirty="0">
                <a:latin typeface="宋体" charset="-122"/>
              </a:rPr>
              <a:t>1</a:t>
            </a:r>
            <a:r>
              <a:rPr lang="zh-CN" altLang="en-US" sz="2800" b="1" dirty="0">
                <a:latin typeface="宋体" charset="-122"/>
              </a:rPr>
              <a:t>）寻找规律，事半功倍；</a:t>
            </a:r>
          </a:p>
          <a:p>
            <a:pPr eaLnBrk="1" hangingPunct="1">
              <a:spcBef>
                <a:spcPct val="50000"/>
              </a:spcBef>
            </a:pPr>
            <a:endParaRPr lang="en-US" altLang="zh-CN" sz="1200" b="1" dirty="0">
              <a:latin typeface="宋体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en-US" altLang="zh-CN" sz="2800" b="1" dirty="0">
                <a:latin typeface="宋体" charset="-122"/>
              </a:rPr>
              <a:t>2</a:t>
            </a:r>
            <a:r>
              <a:rPr lang="zh-CN" altLang="en-US" sz="2800" b="1" dirty="0">
                <a:latin typeface="宋体" charset="-122"/>
              </a:rPr>
              <a:t>）积极主动地思考，活跃自己的思维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2800" b="1" dirty="0">
                <a:latin typeface="宋体" charset="-122"/>
              </a:rPr>
              <a:t>   流水不腐，户枢不蠹；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2400" b="1" dirty="0"/>
              <a:t>      </a:t>
            </a:r>
            <a:r>
              <a:rPr lang="en-US" altLang="zh-CN" sz="2400" b="1" dirty="0" err="1"/>
              <a:t>li</a:t>
            </a:r>
            <a:r>
              <a:rPr lang="en-US" altLang="zh-CN" sz="2400" b="1" dirty="0" err="1">
                <a:latin typeface="Arial" charset="0"/>
              </a:rPr>
              <a:t>ú</a:t>
            </a:r>
            <a:r>
              <a:rPr lang="en-US" altLang="zh-CN" sz="2400" b="1" dirty="0"/>
              <a:t> </a:t>
            </a:r>
            <a:r>
              <a:rPr lang="en-US" altLang="zh-CN" sz="2400" b="1" dirty="0" err="1"/>
              <a:t>shuǐ</a:t>
            </a:r>
            <a:r>
              <a:rPr lang="en-US" altLang="zh-CN" sz="2400" b="1" dirty="0"/>
              <a:t> </a:t>
            </a:r>
            <a:r>
              <a:rPr lang="en-US" altLang="zh-CN" sz="2400" b="1" dirty="0" err="1"/>
              <a:t>b</a:t>
            </a:r>
            <a:r>
              <a:rPr lang="en-US" altLang="zh-CN" sz="2400" b="1" dirty="0" err="1">
                <a:latin typeface="Arial" charset="0"/>
              </a:rPr>
              <a:t>ù</a:t>
            </a:r>
            <a:r>
              <a:rPr lang="en-US" altLang="zh-CN" sz="2400" b="1" dirty="0"/>
              <a:t> </a:t>
            </a:r>
            <a:r>
              <a:rPr lang="en-US" altLang="zh-CN" sz="2400" b="1" dirty="0" err="1"/>
              <a:t>fǔ</a:t>
            </a:r>
            <a:r>
              <a:rPr lang="zh-CN" altLang="en-US" sz="2400" b="1" dirty="0"/>
              <a:t>；</a:t>
            </a:r>
            <a:r>
              <a:rPr lang="en-US" altLang="zh-CN" sz="2400" b="1" dirty="0" err="1"/>
              <a:t>h</a:t>
            </a:r>
            <a:r>
              <a:rPr lang="en-US" altLang="zh-CN" sz="2400" b="1" dirty="0" err="1">
                <a:latin typeface="Arial" charset="0"/>
              </a:rPr>
              <a:t>ù</a:t>
            </a:r>
            <a:r>
              <a:rPr lang="en-US" altLang="zh-CN" sz="2400" b="1" dirty="0"/>
              <a:t> </a:t>
            </a:r>
            <a:r>
              <a:rPr lang="en-US" altLang="zh-CN" sz="2400" b="1" dirty="0" err="1"/>
              <a:t>shū</a:t>
            </a:r>
            <a:r>
              <a:rPr lang="en-US" altLang="zh-CN" sz="2400" b="1" dirty="0"/>
              <a:t> </a:t>
            </a:r>
            <a:r>
              <a:rPr lang="en-US" altLang="zh-CN" sz="2400" b="1" dirty="0" err="1"/>
              <a:t>b</a:t>
            </a:r>
            <a:r>
              <a:rPr lang="en-US" altLang="zh-CN" sz="2400" b="1" dirty="0" err="1">
                <a:latin typeface="Arial" charset="0"/>
              </a:rPr>
              <a:t>ù</a:t>
            </a:r>
            <a:r>
              <a:rPr lang="en-US" altLang="zh-CN" sz="2400" b="1" dirty="0"/>
              <a:t> </a:t>
            </a:r>
            <a:r>
              <a:rPr lang="en-US" altLang="zh-CN" sz="2400" b="1" dirty="0" err="1"/>
              <a:t>d</a:t>
            </a:r>
            <a:r>
              <a:rPr lang="en-US" altLang="zh-CN" sz="2400" b="1" dirty="0" err="1">
                <a:latin typeface="Arial" charset="0"/>
              </a:rPr>
              <a:t>ù</a:t>
            </a:r>
            <a:r>
              <a:rPr lang="en-US" altLang="zh-CN" sz="2400" b="1" dirty="0">
                <a:latin typeface="Arial" charset="0"/>
              </a:rPr>
              <a:t>——</a:t>
            </a:r>
            <a:r>
              <a:rPr lang="en-US" altLang="zh-CN" sz="2400" b="1" dirty="0"/>
              <a:t>《</a:t>
            </a:r>
            <a:r>
              <a:rPr lang="zh-CN" altLang="en-US" sz="2400" b="1" dirty="0"/>
              <a:t>吕氏春秋</a:t>
            </a:r>
            <a:r>
              <a:rPr lang="en-US" altLang="zh-CN" sz="2400" b="1" dirty="0">
                <a:latin typeface="Arial" charset="0"/>
              </a:rPr>
              <a:t>·</a:t>
            </a:r>
            <a:r>
              <a:rPr lang="zh-CN" altLang="en-US" sz="2400" b="1" dirty="0"/>
              <a:t>尽数</a:t>
            </a:r>
            <a:r>
              <a:rPr lang="en-US" altLang="zh-CN" sz="2400" b="1" dirty="0"/>
              <a:t>》</a:t>
            </a:r>
          </a:p>
          <a:p>
            <a:pPr eaLnBrk="1" hangingPunct="1">
              <a:spcBef>
                <a:spcPct val="50000"/>
              </a:spcBef>
            </a:pPr>
            <a:endParaRPr lang="en-US" altLang="zh-CN" sz="2400" b="1" dirty="0"/>
          </a:p>
          <a:p>
            <a:pPr eaLnBrk="1" hangingPunct="1">
              <a:spcBef>
                <a:spcPct val="50000"/>
              </a:spcBef>
            </a:pPr>
            <a:r>
              <a:rPr lang="en-US" altLang="zh-CN" sz="2800" b="1" dirty="0">
                <a:latin typeface="宋体" charset="-122"/>
              </a:rPr>
              <a:t>3</a:t>
            </a:r>
            <a:r>
              <a:rPr lang="zh-CN" altLang="en-US" sz="2800" b="1" dirty="0">
                <a:latin typeface="宋体" charset="-122"/>
              </a:rPr>
              <a:t>）</a:t>
            </a:r>
            <a:r>
              <a:rPr lang="zh-CN" altLang="en-US" sz="2400" b="1" dirty="0">
                <a:latin typeface="宋体" charset="-122"/>
              </a:rPr>
              <a:t>取长补短，共同进步；（相互合作，提高效率）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1200" b="1" dirty="0"/>
              <a:t>  </a:t>
            </a:r>
            <a:endParaRPr lang="zh-CN" altLang="en-US" sz="2800" b="1" dirty="0">
              <a:latin typeface="宋体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en-US" altLang="zh-CN" sz="2800" b="1" dirty="0">
                <a:latin typeface="宋体" charset="-122"/>
              </a:rPr>
              <a:t>4</a:t>
            </a:r>
            <a:r>
              <a:rPr lang="zh-CN" altLang="en-US" sz="2800" b="1" dirty="0">
                <a:latin typeface="宋体" charset="-122"/>
              </a:rPr>
              <a:t>）今日歌；（复习、巩固、完成！）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4"/>
          <p:cNvSpPr>
            <a:spLocks noChangeArrowheads="1"/>
          </p:cNvSpPr>
          <p:nvPr/>
        </p:nvSpPr>
        <p:spPr bwMode="auto">
          <a:xfrm>
            <a:off x="179388" y="512763"/>
            <a:ext cx="8785225" cy="5648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 eaLnBrk="1" hangingPunct="1"/>
            <a:r>
              <a:rPr lang="en-US" altLang="zh-CN" sz="2600">
                <a:latin typeface="黑体" pitchFamily="2" charset="-122"/>
                <a:ea typeface="黑体" pitchFamily="2" charset="-122"/>
              </a:rPr>
              <a:t>《</a:t>
            </a:r>
            <a:r>
              <a:rPr lang="zh-CN" altLang="en-US" sz="2600">
                <a:latin typeface="黑体" pitchFamily="2" charset="-122"/>
                <a:ea typeface="黑体" pitchFamily="2" charset="-122"/>
              </a:rPr>
              <a:t>昨日歌</a:t>
            </a:r>
            <a:r>
              <a:rPr lang="en-US" altLang="zh-CN" sz="2600">
                <a:latin typeface="黑体" pitchFamily="2" charset="-122"/>
                <a:ea typeface="黑体" pitchFamily="2" charset="-122"/>
              </a:rPr>
              <a:t>》-</a:t>
            </a:r>
            <a:r>
              <a:rPr lang="zh-CN" altLang="en-US" sz="2600">
                <a:latin typeface="黑体" pitchFamily="2" charset="-122"/>
                <a:ea typeface="黑体" pitchFamily="2" charset="-122"/>
              </a:rPr>
              <a:t>文嘉</a:t>
            </a:r>
            <a:r>
              <a:rPr lang="en-US" altLang="zh-CN" sz="2600">
                <a:latin typeface="黑体" pitchFamily="2" charset="-122"/>
                <a:ea typeface="黑体" pitchFamily="2" charset="-122"/>
              </a:rPr>
              <a:t>(</a:t>
            </a:r>
            <a:r>
              <a:rPr lang="zh-CN" altLang="en-US" sz="2600">
                <a:latin typeface="黑体" pitchFamily="2" charset="-122"/>
                <a:ea typeface="黑体" pitchFamily="2" charset="-122"/>
              </a:rPr>
              <a:t>明代</a:t>
            </a:r>
            <a:r>
              <a:rPr lang="en-US" altLang="zh-CN" sz="2600">
                <a:latin typeface="黑体" pitchFamily="2" charset="-122"/>
                <a:ea typeface="黑体" pitchFamily="2" charset="-122"/>
              </a:rPr>
              <a:t>)</a:t>
            </a:r>
          </a:p>
          <a:p>
            <a:pPr eaLnBrk="1" hangingPunct="1"/>
            <a:r>
              <a:rPr lang="zh-CN" altLang="en-US" sz="2600">
                <a:latin typeface="黑体" pitchFamily="2" charset="-122"/>
                <a:ea typeface="黑体" pitchFamily="2" charset="-122"/>
              </a:rPr>
              <a:t>    昨日兮昨日，昨日何其少！昨日过去了，今日徒懊恼。世人但知悔昨日，不觉今日又过了！水去汩汩</a:t>
            </a:r>
            <a:r>
              <a:rPr lang="en-US" altLang="zh-CN" sz="2600">
                <a:latin typeface="黑体" pitchFamily="2" charset="-122"/>
                <a:ea typeface="黑体" pitchFamily="2" charset="-122"/>
              </a:rPr>
              <a:t>(gǔ)</a:t>
            </a:r>
            <a:r>
              <a:rPr lang="zh-CN" altLang="en-US" sz="2600">
                <a:latin typeface="黑体" pitchFamily="2" charset="-122"/>
                <a:ea typeface="黑体" pitchFamily="2" charset="-122"/>
              </a:rPr>
              <a:t>流，花落日日少。事立业在今日，莫待明朝悔今朝！</a:t>
            </a:r>
          </a:p>
          <a:p>
            <a:pPr eaLnBrk="1" hangingPunct="1"/>
            <a:endParaRPr lang="zh-CN" altLang="en-US" sz="2600">
              <a:latin typeface="黑体" pitchFamily="2" charset="-122"/>
              <a:ea typeface="黑体" pitchFamily="2" charset="-122"/>
            </a:endParaRPr>
          </a:p>
          <a:p>
            <a:pPr algn="ctr" eaLnBrk="1" hangingPunct="1"/>
            <a:r>
              <a:rPr lang="en-US" altLang="zh-CN" sz="2600">
                <a:latin typeface="黑体" pitchFamily="2" charset="-122"/>
                <a:ea typeface="黑体" pitchFamily="2" charset="-122"/>
              </a:rPr>
              <a:t>《</a:t>
            </a:r>
            <a:r>
              <a:rPr lang="zh-CN" altLang="en-US" sz="2600">
                <a:latin typeface="黑体" pitchFamily="2" charset="-122"/>
                <a:ea typeface="黑体" pitchFamily="2" charset="-122"/>
              </a:rPr>
              <a:t>今日歌</a:t>
            </a:r>
            <a:r>
              <a:rPr lang="en-US" altLang="zh-CN" sz="2600">
                <a:latin typeface="黑体" pitchFamily="2" charset="-122"/>
                <a:ea typeface="黑体" pitchFamily="2" charset="-122"/>
              </a:rPr>
              <a:t>》-</a:t>
            </a:r>
            <a:r>
              <a:rPr lang="zh-CN" altLang="en-US" sz="2600">
                <a:latin typeface="黑体" pitchFamily="2" charset="-122"/>
                <a:ea typeface="黑体" pitchFamily="2" charset="-122"/>
              </a:rPr>
              <a:t>文嘉</a:t>
            </a:r>
            <a:r>
              <a:rPr lang="en-US" altLang="zh-CN" sz="2600">
                <a:latin typeface="黑体" pitchFamily="2" charset="-122"/>
                <a:ea typeface="黑体" pitchFamily="2" charset="-122"/>
              </a:rPr>
              <a:t>(</a:t>
            </a:r>
            <a:r>
              <a:rPr lang="zh-CN" altLang="en-US" sz="2600">
                <a:latin typeface="黑体" pitchFamily="2" charset="-122"/>
                <a:ea typeface="黑体" pitchFamily="2" charset="-122"/>
              </a:rPr>
              <a:t>明代</a:t>
            </a:r>
            <a:r>
              <a:rPr lang="en-US" altLang="zh-CN" sz="2600">
                <a:latin typeface="黑体" pitchFamily="2" charset="-122"/>
                <a:ea typeface="黑体" pitchFamily="2" charset="-122"/>
              </a:rPr>
              <a:t>)    </a:t>
            </a:r>
          </a:p>
          <a:p>
            <a:pPr eaLnBrk="1" hangingPunct="1"/>
            <a:r>
              <a:rPr lang="zh-CN" altLang="en-US" sz="2600">
                <a:latin typeface="黑体" pitchFamily="2" charset="-122"/>
                <a:ea typeface="黑体" pitchFamily="2" charset="-122"/>
              </a:rPr>
              <a:t>    今日复今日，今日何其少！今日又不为，此事何时了？人生百年几今日，今日不为真可惜！若言姑待明朝至，明朝又有明朝事。为君聊赋今日诗，努力请从今日始。</a:t>
            </a:r>
          </a:p>
          <a:p>
            <a:pPr eaLnBrk="1" hangingPunct="1"/>
            <a:endParaRPr lang="zh-CN" altLang="en-US" sz="2600">
              <a:latin typeface="黑体" pitchFamily="2" charset="-122"/>
              <a:ea typeface="黑体" pitchFamily="2" charset="-122"/>
            </a:endParaRPr>
          </a:p>
          <a:p>
            <a:pPr algn="ctr" eaLnBrk="1" hangingPunct="1"/>
            <a:r>
              <a:rPr lang="en-US" altLang="zh-CN" sz="2600">
                <a:latin typeface="黑体" pitchFamily="2" charset="-122"/>
                <a:ea typeface="黑体" pitchFamily="2" charset="-122"/>
              </a:rPr>
              <a:t>《</a:t>
            </a:r>
            <a:r>
              <a:rPr lang="zh-CN" altLang="en-US" sz="2600">
                <a:latin typeface="黑体" pitchFamily="2" charset="-122"/>
                <a:ea typeface="黑体" pitchFamily="2" charset="-122"/>
              </a:rPr>
              <a:t>明日歌</a:t>
            </a:r>
            <a:r>
              <a:rPr lang="en-US" altLang="zh-CN" sz="2600">
                <a:latin typeface="黑体" pitchFamily="2" charset="-122"/>
                <a:ea typeface="黑体" pitchFamily="2" charset="-122"/>
              </a:rPr>
              <a:t>》-</a:t>
            </a:r>
            <a:r>
              <a:rPr lang="zh-CN" altLang="en-US" sz="2600">
                <a:latin typeface="黑体" pitchFamily="2" charset="-122"/>
                <a:ea typeface="黑体" pitchFamily="2" charset="-122"/>
              </a:rPr>
              <a:t>钱鹤滩</a:t>
            </a:r>
            <a:r>
              <a:rPr lang="en-US" altLang="zh-CN" sz="2600">
                <a:latin typeface="黑体" pitchFamily="2" charset="-122"/>
                <a:ea typeface="黑体" pitchFamily="2" charset="-122"/>
              </a:rPr>
              <a:t>(</a:t>
            </a:r>
            <a:r>
              <a:rPr lang="zh-CN" altLang="en-US" sz="2600">
                <a:latin typeface="黑体" pitchFamily="2" charset="-122"/>
                <a:ea typeface="黑体" pitchFamily="2" charset="-122"/>
              </a:rPr>
              <a:t>明末清初</a:t>
            </a:r>
            <a:r>
              <a:rPr lang="en-US" altLang="zh-CN" sz="2600">
                <a:latin typeface="黑体" pitchFamily="2" charset="-122"/>
                <a:ea typeface="黑体" pitchFamily="2" charset="-122"/>
              </a:rPr>
              <a:t>)</a:t>
            </a:r>
          </a:p>
          <a:p>
            <a:pPr eaLnBrk="1" hangingPunct="1"/>
            <a:r>
              <a:rPr lang="zh-CN" altLang="en-US" sz="2600">
                <a:latin typeface="黑体" pitchFamily="2" charset="-122"/>
                <a:ea typeface="黑体" pitchFamily="2" charset="-122"/>
              </a:rPr>
              <a:t>    明日复明日，明日何其多！我生待明日，万事成蹉跎。世人若被明日累，春去秋来老将至。朝看水东流，暮看日西坠。百年明日能几何？请君听我明日歌。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15888"/>
            <a:ext cx="7772400" cy="587375"/>
          </a:xfrm>
        </p:spPr>
        <p:txBody>
          <a:bodyPr/>
          <a:lstStyle/>
          <a:p>
            <a:pPr eaLnBrk="1" hangingPunct="1"/>
            <a:r>
              <a:rPr lang="zh-CN" altLang="en-US" sz="3200" b="1"/>
              <a:t>驾驭中学的学习生活</a:t>
            </a:r>
          </a:p>
        </p:txBody>
      </p:sp>
      <p:sp>
        <p:nvSpPr>
          <p:cNvPr id="25603" name="Text Box 4"/>
          <p:cNvSpPr txBox="1">
            <a:spLocks noChangeArrowheads="1"/>
          </p:cNvSpPr>
          <p:nvPr/>
        </p:nvSpPr>
        <p:spPr bwMode="auto">
          <a:xfrm>
            <a:off x="179388" y="765175"/>
            <a:ext cx="8785225" cy="5489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lnSpc>
                <a:spcPct val="110000"/>
              </a:lnSpc>
              <a:spcBef>
                <a:spcPct val="50000"/>
              </a:spcBef>
            </a:pPr>
            <a:r>
              <a:rPr lang="zh-CN" altLang="en-US" sz="2600" b="1"/>
              <a:t>       小乐和小林是好朋友，小学一直在同一所学校读书，只是不同班，但彼此都很熟悉。小学毕业后又进了同一所中学，并且是同一个班。</a:t>
            </a:r>
          </a:p>
          <a:p>
            <a:pPr eaLnBrk="1" hangingPunct="1">
              <a:lnSpc>
                <a:spcPct val="110000"/>
              </a:lnSpc>
              <a:spcBef>
                <a:spcPct val="50000"/>
              </a:spcBef>
            </a:pPr>
            <a:r>
              <a:rPr lang="zh-CN" altLang="en-US" sz="2600" b="1"/>
              <a:t>       进中学的第一次数学测验，小林考了全班第一，而小乐才勉强及格，小乐怎么也乐不起来，因为老师表扬了小林而对小乐说，要他加把劲，要向小林学习。</a:t>
            </a:r>
          </a:p>
          <a:p>
            <a:pPr eaLnBrk="1" hangingPunct="1">
              <a:lnSpc>
                <a:spcPct val="110000"/>
              </a:lnSpc>
              <a:spcBef>
                <a:spcPct val="50000"/>
              </a:spcBef>
            </a:pPr>
            <a:r>
              <a:rPr lang="zh-CN" altLang="en-US" sz="2600" b="1"/>
              <a:t>        小林考了好成绩，小乐并没有嫉妒，只是他想不通。平时他俩一块回家，周末也在一起玩，都从来不请家教，上课时都在听老师讲课，作业都一样完成，老师也说他俩一样聪明，可为什么成绩相差很大呢？</a:t>
            </a:r>
          </a:p>
          <a:p>
            <a:pPr eaLnBrk="1" hangingPunct="1">
              <a:lnSpc>
                <a:spcPct val="110000"/>
              </a:lnSpc>
              <a:spcBef>
                <a:spcPct val="50000"/>
              </a:spcBef>
            </a:pPr>
            <a:r>
              <a:rPr lang="zh-CN" altLang="en-US" sz="2600" b="1"/>
              <a:t>       其实取得好成绩是有很多原因的，其中</a:t>
            </a:r>
            <a:r>
              <a:rPr lang="en-US" altLang="zh-CN" sz="2600" b="1">
                <a:latin typeface="Arial" charset="0"/>
              </a:rPr>
              <a:t>……</a:t>
            </a:r>
            <a:endParaRPr lang="zh-CN" altLang="en-US" sz="2600" b="1">
              <a:solidFill>
                <a:srgbClr val="FF0066"/>
              </a:solidFill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4"/>
          <p:cNvSpPr txBox="1">
            <a:spLocks noChangeArrowheads="1"/>
          </p:cNvSpPr>
          <p:nvPr/>
        </p:nvSpPr>
        <p:spPr bwMode="auto">
          <a:xfrm>
            <a:off x="179388" y="661988"/>
            <a:ext cx="8785225" cy="608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50000"/>
              </a:spcBef>
            </a:pPr>
            <a:r>
              <a:rPr lang="en-US" altLang="zh-CN" sz="2400" b="1"/>
              <a:t>1</a:t>
            </a:r>
            <a:r>
              <a:rPr lang="zh-CN" altLang="en-US" sz="2400" b="1"/>
              <a:t>）你在学习时是否总是捧着书本？                      （</a:t>
            </a:r>
            <a:r>
              <a:rPr lang="en-US" altLang="zh-CN" sz="2400" b="1"/>
              <a:t>A     </a:t>
            </a:r>
            <a:r>
              <a:rPr lang="zh-CN" altLang="en-US" sz="2400" b="1"/>
              <a:t>  </a:t>
            </a:r>
            <a:r>
              <a:rPr lang="en-US" altLang="zh-CN" sz="2400" b="1"/>
              <a:t>B       C</a:t>
            </a:r>
            <a:r>
              <a:rPr lang="zh-CN" altLang="en-US" sz="2400" b="1"/>
              <a:t>）</a:t>
            </a:r>
          </a:p>
          <a:p>
            <a:pPr eaLnBrk="1" hangingPunct="1">
              <a:lnSpc>
                <a:spcPct val="80000"/>
              </a:lnSpc>
              <a:spcBef>
                <a:spcPct val="50000"/>
              </a:spcBef>
            </a:pPr>
            <a:r>
              <a:rPr lang="en-US" altLang="zh-CN" sz="2400" b="1"/>
              <a:t>2</a:t>
            </a:r>
            <a:r>
              <a:rPr lang="zh-CN" altLang="en-US" sz="2400" b="1"/>
              <a:t>）对书本上的内容自己从来都不加怀疑？          （</a:t>
            </a:r>
            <a:r>
              <a:rPr lang="en-US" altLang="zh-CN" sz="2400" b="1"/>
              <a:t>A     </a:t>
            </a:r>
            <a:r>
              <a:rPr lang="zh-CN" altLang="en-US" sz="2400" b="1"/>
              <a:t>  </a:t>
            </a:r>
            <a:r>
              <a:rPr lang="en-US" altLang="zh-CN" sz="2400" b="1"/>
              <a:t>B       C</a:t>
            </a:r>
            <a:r>
              <a:rPr lang="zh-CN" altLang="en-US" sz="2400" b="1"/>
              <a:t>）</a:t>
            </a:r>
            <a:r>
              <a:rPr lang="en-US" altLang="zh-CN" sz="2400"/>
              <a:t> </a:t>
            </a:r>
          </a:p>
          <a:p>
            <a:pPr eaLnBrk="1" hangingPunct="1">
              <a:lnSpc>
                <a:spcPct val="80000"/>
              </a:lnSpc>
              <a:spcBef>
                <a:spcPct val="50000"/>
              </a:spcBef>
            </a:pPr>
            <a:r>
              <a:rPr lang="en-US" altLang="zh-CN" sz="2400" b="1"/>
              <a:t>3</a:t>
            </a:r>
            <a:r>
              <a:rPr lang="zh-CN" altLang="en-US" sz="2400" b="1"/>
              <a:t>）你读书从来都不做任何笔记？                          （</a:t>
            </a:r>
            <a:r>
              <a:rPr lang="en-US" altLang="zh-CN" sz="2400" b="1"/>
              <a:t>A       B       C</a:t>
            </a:r>
            <a:r>
              <a:rPr lang="zh-CN" altLang="en-US" sz="2400" b="1"/>
              <a:t>）</a:t>
            </a:r>
          </a:p>
          <a:p>
            <a:pPr eaLnBrk="1" hangingPunct="1">
              <a:lnSpc>
                <a:spcPct val="80000"/>
              </a:lnSpc>
              <a:spcBef>
                <a:spcPct val="50000"/>
              </a:spcBef>
            </a:pPr>
            <a:r>
              <a:rPr lang="en-US" altLang="zh-CN" sz="2400" b="1"/>
              <a:t>4</a:t>
            </a:r>
            <a:r>
              <a:rPr lang="zh-CN" altLang="en-US" sz="2400" b="1"/>
              <a:t>）你是否经常使用工具书？                                  （</a:t>
            </a:r>
            <a:r>
              <a:rPr lang="en-US" altLang="zh-CN" sz="2400" b="1"/>
              <a:t>A       B       C</a:t>
            </a:r>
            <a:r>
              <a:rPr lang="zh-CN" altLang="en-US" sz="2400" b="1"/>
              <a:t>）</a:t>
            </a:r>
          </a:p>
          <a:p>
            <a:pPr eaLnBrk="1" hangingPunct="1">
              <a:lnSpc>
                <a:spcPct val="80000"/>
              </a:lnSpc>
              <a:spcBef>
                <a:spcPct val="50000"/>
              </a:spcBef>
            </a:pPr>
            <a:r>
              <a:rPr lang="en-US" altLang="zh-CN" sz="2400" b="1"/>
              <a:t>5</a:t>
            </a:r>
            <a:r>
              <a:rPr lang="zh-CN" altLang="en-US" sz="2400" b="1"/>
              <a:t>）上课或学习时能聚精会神吗？                          （</a:t>
            </a:r>
            <a:r>
              <a:rPr lang="en-US" altLang="zh-CN" sz="2400" b="1"/>
              <a:t>A       B       C</a:t>
            </a:r>
            <a:r>
              <a:rPr lang="zh-CN" altLang="en-US" sz="2400" b="1"/>
              <a:t>）</a:t>
            </a:r>
          </a:p>
          <a:p>
            <a:pPr eaLnBrk="1" hangingPunct="1">
              <a:lnSpc>
                <a:spcPct val="80000"/>
              </a:lnSpc>
              <a:spcBef>
                <a:spcPct val="50000"/>
              </a:spcBef>
            </a:pPr>
            <a:r>
              <a:rPr lang="en-US" altLang="zh-CN" sz="2400" b="1"/>
              <a:t>6</a:t>
            </a:r>
            <a:r>
              <a:rPr lang="zh-CN" altLang="en-US" sz="2400" b="1"/>
              <a:t>）你是否经常找同学讨论学习上的问题？          （</a:t>
            </a:r>
            <a:r>
              <a:rPr lang="en-US" altLang="zh-CN" sz="2400" b="1"/>
              <a:t>A       B       C</a:t>
            </a:r>
            <a:r>
              <a:rPr lang="zh-CN" altLang="en-US" sz="2400" b="1"/>
              <a:t>）</a:t>
            </a:r>
          </a:p>
          <a:p>
            <a:pPr eaLnBrk="1" hangingPunct="1">
              <a:lnSpc>
                <a:spcPct val="80000"/>
              </a:lnSpc>
              <a:spcBef>
                <a:spcPct val="50000"/>
              </a:spcBef>
            </a:pPr>
            <a:r>
              <a:rPr lang="en-US" altLang="zh-CN" sz="2400" b="1"/>
              <a:t>7</a:t>
            </a:r>
            <a:r>
              <a:rPr lang="zh-CN" altLang="en-US" sz="2400" b="1"/>
              <a:t>）你对作业中的错误能自觉订正吗？                  （</a:t>
            </a:r>
            <a:r>
              <a:rPr lang="en-US" altLang="zh-CN" sz="2400" b="1"/>
              <a:t>A       B       C</a:t>
            </a:r>
            <a:r>
              <a:rPr lang="zh-CN" altLang="en-US" sz="2400" b="1"/>
              <a:t>）</a:t>
            </a:r>
          </a:p>
          <a:p>
            <a:pPr eaLnBrk="1" hangingPunct="1">
              <a:lnSpc>
                <a:spcPct val="80000"/>
              </a:lnSpc>
              <a:spcBef>
                <a:spcPct val="50000"/>
              </a:spcBef>
            </a:pPr>
            <a:r>
              <a:rPr lang="en-US" altLang="zh-CN" sz="2400" b="1"/>
              <a:t>8</a:t>
            </a:r>
            <a:r>
              <a:rPr lang="zh-CN" altLang="en-US" sz="2400" b="1"/>
              <a:t>）你常课前预习、课后复习吗？                          （</a:t>
            </a:r>
            <a:r>
              <a:rPr lang="en-US" altLang="zh-CN" sz="2400" b="1"/>
              <a:t>A       B       C</a:t>
            </a:r>
            <a:r>
              <a:rPr lang="zh-CN" altLang="en-US" sz="2400" b="1"/>
              <a:t>）</a:t>
            </a:r>
          </a:p>
          <a:p>
            <a:pPr eaLnBrk="1" hangingPunct="1">
              <a:lnSpc>
                <a:spcPct val="80000"/>
              </a:lnSpc>
              <a:spcBef>
                <a:spcPct val="50000"/>
              </a:spcBef>
            </a:pPr>
            <a:r>
              <a:rPr lang="en-US" altLang="zh-CN" sz="2400" b="1"/>
              <a:t>9</a:t>
            </a:r>
            <a:r>
              <a:rPr lang="zh-CN" altLang="en-US" sz="2400" b="1"/>
              <a:t>）你是否见缝插针，利用点滴时间学习？          （</a:t>
            </a:r>
            <a:r>
              <a:rPr lang="en-US" altLang="zh-CN" sz="2400" b="1"/>
              <a:t>A       B       C</a:t>
            </a:r>
            <a:r>
              <a:rPr lang="zh-CN" altLang="en-US" sz="2400" b="1"/>
              <a:t>）</a:t>
            </a:r>
          </a:p>
          <a:p>
            <a:pPr eaLnBrk="1" hangingPunct="1">
              <a:lnSpc>
                <a:spcPct val="80000"/>
              </a:lnSpc>
              <a:spcBef>
                <a:spcPct val="50000"/>
              </a:spcBef>
            </a:pPr>
            <a:r>
              <a:rPr lang="en-US" altLang="zh-CN" sz="2400" b="1"/>
              <a:t>10</a:t>
            </a:r>
            <a:r>
              <a:rPr lang="zh-CN" altLang="en-US" sz="2400" b="1"/>
              <a:t>）你有学习计划并按计划执行吗？                    （</a:t>
            </a:r>
            <a:r>
              <a:rPr lang="en-US" altLang="zh-CN" sz="2400" b="1"/>
              <a:t>A       B       C</a:t>
            </a:r>
            <a:r>
              <a:rPr lang="zh-CN" altLang="en-US" sz="2400" b="1"/>
              <a:t>）</a:t>
            </a:r>
          </a:p>
          <a:p>
            <a:pPr eaLnBrk="1" hangingPunct="1">
              <a:lnSpc>
                <a:spcPct val="80000"/>
              </a:lnSpc>
              <a:spcBef>
                <a:spcPct val="50000"/>
              </a:spcBef>
            </a:pPr>
            <a:r>
              <a:rPr lang="en-US" altLang="zh-CN" sz="2400" b="1"/>
              <a:t>11</a:t>
            </a:r>
            <a:r>
              <a:rPr lang="zh-CN" altLang="en-US" sz="2400" b="1"/>
              <a:t>）你是否经常不看各种课外书籍？                    （</a:t>
            </a:r>
            <a:r>
              <a:rPr lang="en-US" altLang="zh-CN" sz="2400" b="1"/>
              <a:t>A       B       C</a:t>
            </a:r>
            <a:r>
              <a:rPr lang="zh-CN" altLang="en-US" sz="2400" b="1"/>
              <a:t>）</a:t>
            </a:r>
          </a:p>
          <a:p>
            <a:pPr eaLnBrk="1" hangingPunct="1">
              <a:lnSpc>
                <a:spcPct val="80000"/>
              </a:lnSpc>
              <a:spcBef>
                <a:spcPct val="50000"/>
              </a:spcBef>
            </a:pPr>
            <a:r>
              <a:rPr lang="en-US" altLang="zh-CN" sz="2400" b="1"/>
              <a:t>12</a:t>
            </a:r>
            <a:r>
              <a:rPr lang="zh-CN" altLang="en-US" sz="2400" b="1"/>
              <a:t>）你是否觉得基础知识简单、不重要？            （</a:t>
            </a:r>
            <a:r>
              <a:rPr lang="en-US" altLang="zh-CN" sz="2400" b="1"/>
              <a:t>A       B       C</a:t>
            </a:r>
            <a:r>
              <a:rPr lang="zh-CN" altLang="en-US" sz="2400" b="1"/>
              <a:t>）</a:t>
            </a:r>
          </a:p>
          <a:p>
            <a:pPr eaLnBrk="1" hangingPunct="1">
              <a:lnSpc>
                <a:spcPct val="80000"/>
              </a:lnSpc>
              <a:spcBef>
                <a:spcPct val="50000"/>
              </a:spcBef>
            </a:pPr>
            <a:r>
              <a:rPr lang="en-US" altLang="zh-CN" sz="2400" b="1"/>
              <a:t>13</a:t>
            </a:r>
            <a:r>
              <a:rPr lang="zh-CN" altLang="en-US" sz="2400" b="1"/>
              <a:t>）学了某个公式，你还想知道是怎么来的吗？（</a:t>
            </a:r>
            <a:r>
              <a:rPr lang="en-US" altLang="zh-CN" sz="2400" b="1"/>
              <a:t>A       B       C</a:t>
            </a:r>
            <a:r>
              <a:rPr lang="zh-CN" altLang="en-US" sz="2400" b="1"/>
              <a:t>）</a:t>
            </a:r>
          </a:p>
        </p:txBody>
      </p:sp>
      <p:sp>
        <p:nvSpPr>
          <p:cNvPr id="26627" name="Rectangle 6"/>
          <p:cNvSpPr>
            <a:spLocks noChangeArrowheads="1"/>
          </p:cNvSpPr>
          <p:nvPr/>
        </p:nvSpPr>
        <p:spPr bwMode="auto">
          <a:xfrm>
            <a:off x="6659563" y="115888"/>
            <a:ext cx="2393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zh-CN" altLang="en-US" b="1"/>
              <a:t>是   不是</a:t>
            </a:r>
            <a:r>
              <a:rPr lang="en-US" altLang="zh-CN" b="1"/>
              <a:t>  </a:t>
            </a:r>
            <a:r>
              <a:rPr lang="zh-CN" altLang="en-US" b="1"/>
              <a:t>说不清</a:t>
            </a:r>
          </a:p>
        </p:txBody>
      </p:sp>
      <p:sp>
        <p:nvSpPr>
          <p:cNvPr id="26628" name="Rectangle 7"/>
          <p:cNvSpPr>
            <a:spLocks noChangeArrowheads="1"/>
          </p:cNvSpPr>
          <p:nvPr/>
        </p:nvSpPr>
        <p:spPr bwMode="auto">
          <a:xfrm>
            <a:off x="107950" y="115888"/>
            <a:ext cx="6335713" cy="493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lnSpc>
                <a:spcPct val="110000"/>
              </a:lnSpc>
              <a:spcBef>
                <a:spcPct val="50000"/>
              </a:spcBef>
            </a:pPr>
            <a:r>
              <a:rPr lang="zh-CN" altLang="en-US" b="1">
                <a:solidFill>
                  <a:srgbClr val="FF0066"/>
                </a:solidFill>
              </a:rPr>
              <a:t>小测试：请如实完成下列题！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FFCC"/>
            </a:gs>
            <a:gs pos="100000">
              <a:srgbClr val="00CCFF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AutoShape 2"/>
          <p:cNvSpPr>
            <a:spLocks noChangeArrowheads="1"/>
          </p:cNvSpPr>
          <p:nvPr/>
        </p:nvSpPr>
        <p:spPr bwMode="auto">
          <a:xfrm>
            <a:off x="250825" y="260350"/>
            <a:ext cx="8642350" cy="6337300"/>
          </a:xfrm>
          <a:prstGeom prst="roundRect">
            <a:avLst>
              <a:gd name="adj" fmla="val 34676"/>
            </a:avLst>
          </a:prstGeom>
          <a:solidFill>
            <a:srgbClr val="FFFFCC"/>
          </a:solidFill>
          <a:ln w="31750" cap="rnd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grpSp>
        <p:nvGrpSpPr>
          <p:cNvPr id="27651" name="Group 3"/>
          <p:cNvGrpSpPr>
            <a:grpSpLocks/>
          </p:cNvGrpSpPr>
          <p:nvPr/>
        </p:nvGrpSpPr>
        <p:grpSpPr bwMode="auto">
          <a:xfrm>
            <a:off x="1116013" y="1052513"/>
            <a:ext cx="5040312" cy="501650"/>
            <a:chOff x="1474" y="1253"/>
            <a:chExt cx="2812" cy="316"/>
          </a:xfrm>
        </p:grpSpPr>
        <p:grpSp>
          <p:nvGrpSpPr>
            <p:cNvPr id="27689" name="Group 4"/>
            <p:cNvGrpSpPr>
              <a:grpSpLocks/>
            </p:cNvGrpSpPr>
            <p:nvPr/>
          </p:nvGrpSpPr>
          <p:grpSpPr bwMode="auto">
            <a:xfrm>
              <a:off x="1474" y="1253"/>
              <a:ext cx="2812" cy="316"/>
              <a:chOff x="1837" y="1616"/>
              <a:chExt cx="2812" cy="226"/>
            </a:xfrm>
          </p:grpSpPr>
          <p:sp>
            <p:nvSpPr>
              <p:cNvPr id="27691" name="Oval 5"/>
              <p:cNvSpPr>
                <a:spLocks noChangeArrowheads="1"/>
              </p:cNvSpPr>
              <p:nvPr/>
            </p:nvSpPr>
            <p:spPr bwMode="auto">
              <a:xfrm>
                <a:off x="1837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7692" name="Rectangle 6"/>
              <p:cNvSpPr>
                <a:spLocks noChangeArrowheads="1"/>
              </p:cNvSpPr>
              <p:nvPr/>
            </p:nvSpPr>
            <p:spPr bwMode="auto">
              <a:xfrm>
                <a:off x="1973" y="1616"/>
                <a:ext cx="2540" cy="226"/>
              </a:xfrm>
              <a:prstGeom prst="rect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CC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7693" name="Oval 7"/>
              <p:cNvSpPr>
                <a:spLocks noChangeArrowheads="1"/>
              </p:cNvSpPr>
              <p:nvPr/>
            </p:nvSpPr>
            <p:spPr bwMode="auto">
              <a:xfrm>
                <a:off x="4422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</p:grpSp>
        <p:sp>
          <p:nvSpPr>
            <p:cNvPr id="27690" name="Oval 8"/>
            <p:cNvSpPr>
              <a:spLocks noChangeArrowheads="1"/>
            </p:cNvSpPr>
            <p:nvPr/>
          </p:nvSpPr>
          <p:spPr bwMode="auto">
            <a:xfrm>
              <a:off x="1565" y="1298"/>
              <a:ext cx="227" cy="227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100000">
                  <a:srgbClr val="765E2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FCC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/>
              <a:endParaRPr lang="zh-CN" altLang="en-US"/>
            </a:p>
          </p:txBody>
        </p:sp>
      </p:grpSp>
      <p:grpSp>
        <p:nvGrpSpPr>
          <p:cNvPr id="27652" name="Group 9"/>
          <p:cNvGrpSpPr>
            <a:grpSpLocks/>
          </p:cNvGrpSpPr>
          <p:nvPr/>
        </p:nvGrpSpPr>
        <p:grpSpPr bwMode="auto">
          <a:xfrm>
            <a:off x="1116013" y="1919288"/>
            <a:ext cx="5040312" cy="501650"/>
            <a:chOff x="1474" y="1253"/>
            <a:chExt cx="2812" cy="316"/>
          </a:xfrm>
        </p:grpSpPr>
        <p:grpSp>
          <p:nvGrpSpPr>
            <p:cNvPr id="27684" name="Group 10"/>
            <p:cNvGrpSpPr>
              <a:grpSpLocks/>
            </p:cNvGrpSpPr>
            <p:nvPr/>
          </p:nvGrpSpPr>
          <p:grpSpPr bwMode="auto">
            <a:xfrm>
              <a:off x="1474" y="1253"/>
              <a:ext cx="2812" cy="316"/>
              <a:chOff x="1837" y="1616"/>
              <a:chExt cx="2812" cy="226"/>
            </a:xfrm>
          </p:grpSpPr>
          <p:sp>
            <p:nvSpPr>
              <p:cNvPr id="27686" name="Oval 11"/>
              <p:cNvSpPr>
                <a:spLocks noChangeArrowheads="1"/>
              </p:cNvSpPr>
              <p:nvPr/>
            </p:nvSpPr>
            <p:spPr bwMode="auto">
              <a:xfrm>
                <a:off x="1837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7687" name="Rectangle 12"/>
              <p:cNvSpPr>
                <a:spLocks noChangeArrowheads="1"/>
              </p:cNvSpPr>
              <p:nvPr/>
            </p:nvSpPr>
            <p:spPr bwMode="auto">
              <a:xfrm>
                <a:off x="1973" y="1616"/>
                <a:ext cx="2540" cy="226"/>
              </a:xfrm>
              <a:prstGeom prst="rect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CC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7688" name="Oval 13"/>
              <p:cNvSpPr>
                <a:spLocks noChangeArrowheads="1"/>
              </p:cNvSpPr>
              <p:nvPr/>
            </p:nvSpPr>
            <p:spPr bwMode="auto">
              <a:xfrm>
                <a:off x="4422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</p:grpSp>
        <p:sp>
          <p:nvSpPr>
            <p:cNvPr id="27685" name="Oval 14"/>
            <p:cNvSpPr>
              <a:spLocks noChangeArrowheads="1"/>
            </p:cNvSpPr>
            <p:nvPr/>
          </p:nvSpPr>
          <p:spPr bwMode="auto">
            <a:xfrm>
              <a:off x="1565" y="1298"/>
              <a:ext cx="227" cy="227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100000">
                  <a:srgbClr val="765E2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FCC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/>
              <a:endParaRPr lang="zh-CN" altLang="en-US"/>
            </a:p>
          </p:txBody>
        </p:sp>
      </p:grpSp>
      <p:grpSp>
        <p:nvGrpSpPr>
          <p:cNvPr id="27653" name="Group 15"/>
          <p:cNvGrpSpPr>
            <a:grpSpLocks/>
          </p:cNvGrpSpPr>
          <p:nvPr/>
        </p:nvGrpSpPr>
        <p:grpSpPr bwMode="auto">
          <a:xfrm>
            <a:off x="1116013" y="2782888"/>
            <a:ext cx="5040312" cy="501650"/>
            <a:chOff x="1474" y="1253"/>
            <a:chExt cx="2812" cy="316"/>
          </a:xfrm>
        </p:grpSpPr>
        <p:grpSp>
          <p:nvGrpSpPr>
            <p:cNvPr id="27679" name="Group 16"/>
            <p:cNvGrpSpPr>
              <a:grpSpLocks/>
            </p:cNvGrpSpPr>
            <p:nvPr/>
          </p:nvGrpSpPr>
          <p:grpSpPr bwMode="auto">
            <a:xfrm>
              <a:off x="1474" y="1253"/>
              <a:ext cx="2812" cy="316"/>
              <a:chOff x="1837" y="1616"/>
              <a:chExt cx="2812" cy="226"/>
            </a:xfrm>
          </p:grpSpPr>
          <p:sp>
            <p:nvSpPr>
              <p:cNvPr id="27681" name="Oval 17"/>
              <p:cNvSpPr>
                <a:spLocks noChangeArrowheads="1"/>
              </p:cNvSpPr>
              <p:nvPr/>
            </p:nvSpPr>
            <p:spPr bwMode="auto">
              <a:xfrm>
                <a:off x="1837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7682" name="Rectangle 18"/>
              <p:cNvSpPr>
                <a:spLocks noChangeArrowheads="1"/>
              </p:cNvSpPr>
              <p:nvPr/>
            </p:nvSpPr>
            <p:spPr bwMode="auto">
              <a:xfrm>
                <a:off x="1973" y="1616"/>
                <a:ext cx="2540" cy="226"/>
              </a:xfrm>
              <a:prstGeom prst="rect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CC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7683" name="Oval 19"/>
              <p:cNvSpPr>
                <a:spLocks noChangeArrowheads="1"/>
              </p:cNvSpPr>
              <p:nvPr/>
            </p:nvSpPr>
            <p:spPr bwMode="auto">
              <a:xfrm>
                <a:off x="4422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</p:grpSp>
        <p:sp>
          <p:nvSpPr>
            <p:cNvPr id="27680" name="Oval 20"/>
            <p:cNvSpPr>
              <a:spLocks noChangeArrowheads="1"/>
            </p:cNvSpPr>
            <p:nvPr/>
          </p:nvSpPr>
          <p:spPr bwMode="auto">
            <a:xfrm>
              <a:off x="1565" y="1298"/>
              <a:ext cx="227" cy="227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100000">
                  <a:srgbClr val="765E2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FCC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/>
              <a:endParaRPr lang="zh-CN" altLang="en-US"/>
            </a:p>
          </p:txBody>
        </p:sp>
      </p:grpSp>
      <p:sp>
        <p:nvSpPr>
          <p:cNvPr id="27654" name="Text Box 21"/>
          <p:cNvSpPr txBox="1">
            <a:spLocks noChangeArrowheads="1"/>
          </p:cNvSpPr>
          <p:nvPr/>
        </p:nvSpPr>
        <p:spPr bwMode="auto">
          <a:xfrm>
            <a:off x="1752600" y="1052513"/>
            <a:ext cx="3683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rgbClr val="CC00CC"/>
                </a:solidFill>
              </a:rPr>
              <a:t>调整好心态</a:t>
            </a:r>
          </a:p>
        </p:txBody>
      </p:sp>
      <p:sp>
        <p:nvSpPr>
          <p:cNvPr id="27655" name="Text Box 22"/>
          <p:cNvSpPr txBox="1">
            <a:spLocks noChangeArrowheads="1"/>
          </p:cNvSpPr>
          <p:nvPr/>
        </p:nvSpPr>
        <p:spPr bwMode="auto">
          <a:xfrm>
            <a:off x="1752600" y="1919288"/>
            <a:ext cx="38274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rgbClr val="CC00CC"/>
                </a:solidFill>
              </a:rPr>
              <a:t>尽快适应新的环境</a:t>
            </a:r>
          </a:p>
        </p:txBody>
      </p:sp>
      <p:sp>
        <p:nvSpPr>
          <p:cNvPr id="27656" name="Text Box 23"/>
          <p:cNvSpPr txBox="1">
            <a:spLocks noChangeArrowheads="1"/>
          </p:cNvSpPr>
          <p:nvPr/>
        </p:nvSpPr>
        <p:spPr bwMode="auto">
          <a:xfrm>
            <a:off x="1752600" y="2782888"/>
            <a:ext cx="40433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rgbClr val="CC00CC"/>
                </a:solidFill>
              </a:rPr>
              <a:t>主动交友，善于交友</a:t>
            </a:r>
          </a:p>
        </p:txBody>
      </p:sp>
      <p:sp>
        <p:nvSpPr>
          <p:cNvPr id="27657" name="Rectangle 24"/>
          <p:cNvSpPr>
            <a:spLocks noGrp="1" noChangeArrowheads="1"/>
          </p:cNvSpPr>
          <p:nvPr>
            <p:ph type="title"/>
          </p:nvPr>
        </p:nvSpPr>
        <p:spPr>
          <a:xfrm>
            <a:off x="684213" y="333375"/>
            <a:ext cx="7772400" cy="587375"/>
          </a:xfrm>
        </p:spPr>
        <p:txBody>
          <a:bodyPr/>
          <a:lstStyle/>
          <a:p>
            <a:pPr eaLnBrk="1" hangingPunct="1"/>
            <a:r>
              <a:rPr lang="zh-CN" altLang="en-US" sz="360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独立宣言</a:t>
            </a:r>
          </a:p>
        </p:txBody>
      </p:sp>
      <p:grpSp>
        <p:nvGrpSpPr>
          <p:cNvPr id="27658" name="Group 25"/>
          <p:cNvGrpSpPr>
            <a:grpSpLocks/>
          </p:cNvGrpSpPr>
          <p:nvPr/>
        </p:nvGrpSpPr>
        <p:grpSpPr bwMode="auto">
          <a:xfrm>
            <a:off x="1116013" y="3648075"/>
            <a:ext cx="5040312" cy="501650"/>
            <a:chOff x="1474" y="1253"/>
            <a:chExt cx="2812" cy="316"/>
          </a:xfrm>
        </p:grpSpPr>
        <p:grpSp>
          <p:nvGrpSpPr>
            <p:cNvPr id="27674" name="Group 26"/>
            <p:cNvGrpSpPr>
              <a:grpSpLocks/>
            </p:cNvGrpSpPr>
            <p:nvPr/>
          </p:nvGrpSpPr>
          <p:grpSpPr bwMode="auto">
            <a:xfrm>
              <a:off x="1474" y="1253"/>
              <a:ext cx="2812" cy="316"/>
              <a:chOff x="1837" y="1616"/>
              <a:chExt cx="2812" cy="226"/>
            </a:xfrm>
          </p:grpSpPr>
          <p:sp>
            <p:nvSpPr>
              <p:cNvPr id="27676" name="Oval 27"/>
              <p:cNvSpPr>
                <a:spLocks noChangeArrowheads="1"/>
              </p:cNvSpPr>
              <p:nvPr/>
            </p:nvSpPr>
            <p:spPr bwMode="auto">
              <a:xfrm>
                <a:off x="1837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7677" name="Rectangle 28"/>
              <p:cNvSpPr>
                <a:spLocks noChangeArrowheads="1"/>
              </p:cNvSpPr>
              <p:nvPr/>
            </p:nvSpPr>
            <p:spPr bwMode="auto">
              <a:xfrm>
                <a:off x="1973" y="1616"/>
                <a:ext cx="2540" cy="226"/>
              </a:xfrm>
              <a:prstGeom prst="rect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CC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7678" name="Oval 29"/>
              <p:cNvSpPr>
                <a:spLocks noChangeArrowheads="1"/>
              </p:cNvSpPr>
              <p:nvPr/>
            </p:nvSpPr>
            <p:spPr bwMode="auto">
              <a:xfrm>
                <a:off x="4422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</p:grpSp>
        <p:sp>
          <p:nvSpPr>
            <p:cNvPr id="27675" name="Oval 30"/>
            <p:cNvSpPr>
              <a:spLocks noChangeArrowheads="1"/>
            </p:cNvSpPr>
            <p:nvPr/>
          </p:nvSpPr>
          <p:spPr bwMode="auto">
            <a:xfrm>
              <a:off x="1565" y="1298"/>
              <a:ext cx="227" cy="227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100000">
                  <a:srgbClr val="765E2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FCC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/>
              <a:endParaRPr lang="zh-CN" altLang="en-US"/>
            </a:p>
          </p:txBody>
        </p:sp>
      </p:grpSp>
      <p:sp>
        <p:nvSpPr>
          <p:cNvPr id="27659" name="Text Box 31"/>
          <p:cNvSpPr txBox="1">
            <a:spLocks noChangeArrowheads="1"/>
          </p:cNvSpPr>
          <p:nvPr/>
        </p:nvSpPr>
        <p:spPr bwMode="auto">
          <a:xfrm>
            <a:off x="1752600" y="3648075"/>
            <a:ext cx="33385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rgbClr val="CC00CC"/>
                </a:solidFill>
              </a:rPr>
              <a:t>改进学习方法</a:t>
            </a:r>
          </a:p>
        </p:txBody>
      </p:sp>
      <p:grpSp>
        <p:nvGrpSpPr>
          <p:cNvPr id="27660" name="Group 32"/>
          <p:cNvGrpSpPr>
            <a:grpSpLocks/>
          </p:cNvGrpSpPr>
          <p:nvPr/>
        </p:nvGrpSpPr>
        <p:grpSpPr bwMode="auto">
          <a:xfrm>
            <a:off x="1116013" y="4583113"/>
            <a:ext cx="5040312" cy="501650"/>
            <a:chOff x="1474" y="1253"/>
            <a:chExt cx="2812" cy="316"/>
          </a:xfrm>
        </p:grpSpPr>
        <p:grpSp>
          <p:nvGrpSpPr>
            <p:cNvPr id="27669" name="Group 33"/>
            <p:cNvGrpSpPr>
              <a:grpSpLocks/>
            </p:cNvGrpSpPr>
            <p:nvPr/>
          </p:nvGrpSpPr>
          <p:grpSpPr bwMode="auto">
            <a:xfrm>
              <a:off x="1474" y="1253"/>
              <a:ext cx="2812" cy="316"/>
              <a:chOff x="1837" y="1616"/>
              <a:chExt cx="2812" cy="226"/>
            </a:xfrm>
          </p:grpSpPr>
          <p:sp>
            <p:nvSpPr>
              <p:cNvPr id="27671" name="Oval 34"/>
              <p:cNvSpPr>
                <a:spLocks noChangeArrowheads="1"/>
              </p:cNvSpPr>
              <p:nvPr/>
            </p:nvSpPr>
            <p:spPr bwMode="auto">
              <a:xfrm>
                <a:off x="1837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7672" name="Rectangle 35"/>
              <p:cNvSpPr>
                <a:spLocks noChangeArrowheads="1"/>
              </p:cNvSpPr>
              <p:nvPr/>
            </p:nvSpPr>
            <p:spPr bwMode="auto">
              <a:xfrm>
                <a:off x="1973" y="1616"/>
                <a:ext cx="2540" cy="226"/>
              </a:xfrm>
              <a:prstGeom prst="rect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CC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7673" name="Oval 36"/>
              <p:cNvSpPr>
                <a:spLocks noChangeArrowheads="1"/>
              </p:cNvSpPr>
              <p:nvPr/>
            </p:nvSpPr>
            <p:spPr bwMode="auto">
              <a:xfrm>
                <a:off x="4422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</p:grpSp>
        <p:sp>
          <p:nvSpPr>
            <p:cNvPr id="27670" name="Oval 37"/>
            <p:cNvSpPr>
              <a:spLocks noChangeArrowheads="1"/>
            </p:cNvSpPr>
            <p:nvPr/>
          </p:nvSpPr>
          <p:spPr bwMode="auto">
            <a:xfrm>
              <a:off x="1565" y="1298"/>
              <a:ext cx="227" cy="227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100000">
                  <a:srgbClr val="765E2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FCC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/>
              <a:endParaRPr lang="zh-CN" altLang="en-US"/>
            </a:p>
          </p:txBody>
        </p:sp>
      </p:grpSp>
      <p:sp>
        <p:nvSpPr>
          <p:cNvPr id="27661" name="Text Box 38"/>
          <p:cNvSpPr txBox="1">
            <a:spLocks noChangeArrowheads="1"/>
          </p:cNvSpPr>
          <p:nvPr/>
        </p:nvSpPr>
        <p:spPr bwMode="auto">
          <a:xfrm>
            <a:off x="1752600" y="4602163"/>
            <a:ext cx="37560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rgbClr val="CC00CC"/>
                </a:solidFill>
              </a:rPr>
              <a:t>学会自理，学会自立</a:t>
            </a:r>
          </a:p>
        </p:txBody>
      </p:sp>
      <p:grpSp>
        <p:nvGrpSpPr>
          <p:cNvPr id="27662" name="Group 39"/>
          <p:cNvGrpSpPr>
            <a:grpSpLocks/>
          </p:cNvGrpSpPr>
          <p:nvPr/>
        </p:nvGrpSpPr>
        <p:grpSpPr bwMode="auto">
          <a:xfrm>
            <a:off x="1116013" y="5516563"/>
            <a:ext cx="5040312" cy="501650"/>
            <a:chOff x="1474" y="1253"/>
            <a:chExt cx="2812" cy="316"/>
          </a:xfrm>
        </p:grpSpPr>
        <p:grpSp>
          <p:nvGrpSpPr>
            <p:cNvPr id="27664" name="Group 40"/>
            <p:cNvGrpSpPr>
              <a:grpSpLocks/>
            </p:cNvGrpSpPr>
            <p:nvPr/>
          </p:nvGrpSpPr>
          <p:grpSpPr bwMode="auto">
            <a:xfrm>
              <a:off x="1474" y="1253"/>
              <a:ext cx="2812" cy="316"/>
              <a:chOff x="1837" y="1616"/>
              <a:chExt cx="2812" cy="226"/>
            </a:xfrm>
          </p:grpSpPr>
          <p:sp>
            <p:nvSpPr>
              <p:cNvPr id="27666" name="Oval 41"/>
              <p:cNvSpPr>
                <a:spLocks noChangeArrowheads="1"/>
              </p:cNvSpPr>
              <p:nvPr/>
            </p:nvSpPr>
            <p:spPr bwMode="auto">
              <a:xfrm>
                <a:off x="1837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7667" name="Rectangle 42"/>
              <p:cNvSpPr>
                <a:spLocks noChangeArrowheads="1"/>
              </p:cNvSpPr>
              <p:nvPr/>
            </p:nvSpPr>
            <p:spPr bwMode="auto">
              <a:xfrm>
                <a:off x="1973" y="1616"/>
                <a:ext cx="2540" cy="226"/>
              </a:xfrm>
              <a:prstGeom prst="rect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CC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7668" name="Oval 43"/>
              <p:cNvSpPr>
                <a:spLocks noChangeArrowheads="1"/>
              </p:cNvSpPr>
              <p:nvPr/>
            </p:nvSpPr>
            <p:spPr bwMode="auto">
              <a:xfrm>
                <a:off x="4422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</p:grpSp>
        <p:sp>
          <p:nvSpPr>
            <p:cNvPr id="27665" name="Oval 44"/>
            <p:cNvSpPr>
              <a:spLocks noChangeArrowheads="1"/>
            </p:cNvSpPr>
            <p:nvPr/>
          </p:nvSpPr>
          <p:spPr bwMode="auto">
            <a:xfrm>
              <a:off x="1565" y="1298"/>
              <a:ext cx="227" cy="227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100000">
                  <a:srgbClr val="765E2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FCC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/>
              <a:endParaRPr lang="zh-CN" altLang="en-US"/>
            </a:p>
          </p:txBody>
        </p:sp>
      </p:grpSp>
      <p:sp>
        <p:nvSpPr>
          <p:cNvPr id="27663" name="Text Box 45"/>
          <p:cNvSpPr txBox="1">
            <a:spLocks noChangeArrowheads="1"/>
          </p:cNvSpPr>
          <p:nvPr/>
        </p:nvSpPr>
        <p:spPr bwMode="auto">
          <a:xfrm>
            <a:off x="1752600" y="5492750"/>
            <a:ext cx="37560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rgbClr val="CC00CC"/>
                </a:solidFill>
              </a:rPr>
              <a:t>学会独立思考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66FFFF"/>
            </a:gs>
            <a:gs pos="100000">
              <a:srgbClr val="2F7676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AutoShape 2"/>
          <p:cNvSpPr>
            <a:spLocks noChangeArrowheads="1"/>
          </p:cNvSpPr>
          <p:nvPr/>
        </p:nvSpPr>
        <p:spPr bwMode="auto">
          <a:xfrm>
            <a:off x="250825" y="333375"/>
            <a:ext cx="8642350" cy="6264275"/>
          </a:xfrm>
          <a:prstGeom prst="roundRect">
            <a:avLst>
              <a:gd name="adj" fmla="val 34676"/>
            </a:avLst>
          </a:prstGeom>
          <a:solidFill>
            <a:srgbClr val="FFFFCC"/>
          </a:solidFill>
          <a:ln w="31750" cap="rnd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lnSpc>
                <a:spcPct val="150000"/>
              </a:lnSpc>
            </a:pPr>
            <a:endParaRPr lang="zh-CN" altLang="en-US" b="1"/>
          </a:p>
          <a:p>
            <a:pPr eaLnBrk="1" hangingPunct="1">
              <a:lnSpc>
                <a:spcPct val="150000"/>
              </a:lnSpc>
            </a:pPr>
            <a:r>
              <a:rPr lang="zh-CN" altLang="en-US" b="1"/>
              <a:t>                     </a:t>
            </a:r>
            <a:endParaRPr lang="zh-CN" altLang="en-US" sz="1800" b="1"/>
          </a:p>
          <a:p>
            <a:pPr eaLnBrk="1" hangingPunct="1">
              <a:lnSpc>
                <a:spcPct val="150000"/>
              </a:lnSpc>
            </a:pPr>
            <a:r>
              <a:rPr lang="zh-CN" altLang="en-US" b="1"/>
              <a:t>        </a:t>
            </a:r>
            <a:endParaRPr lang="zh-CN" altLang="en-US" sz="2600"/>
          </a:p>
        </p:txBody>
      </p:sp>
      <p:sp>
        <p:nvSpPr>
          <p:cNvPr id="28675" name="Rectangle 24"/>
          <p:cNvSpPr>
            <a:spLocks noGrp="1" noChangeArrowheads="1"/>
          </p:cNvSpPr>
          <p:nvPr>
            <p:ph type="title"/>
          </p:nvPr>
        </p:nvSpPr>
        <p:spPr>
          <a:xfrm>
            <a:off x="684213" y="333375"/>
            <a:ext cx="7772400" cy="587375"/>
          </a:xfrm>
        </p:spPr>
        <p:txBody>
          <a:bodyPr/>
          <a:lstStyle/>
          <a:p>
            <a:pPr eaLnBrk="1" hangingPunct="1"/>
            <a:r>
              <a:rPr lang="zh-CN" altLang="en-US" sz="3600">
                <a:solidFill>
                  <a:srgbClr val="FF0066"/>
                </a:solidFill>
                <a:latin typeface="黑体" pitchFamily="2" charset="-122"/>
                <a:ea typeface="黑体" pitchFamily="2" charset="-122"/>
              </a:rPr>
              <a:t>某学生的独立宣言</a:t>
            </a:r>
          </a:p>
        </p:txBody>
      </p:sp>
      <p:sp>
        <p:nvSpPr>
          <p:cNvPr id="28676" name="Text Box 46"/>
          <p:cNvSpPr txBox="1">
            <a:spLocks noChangeArrowheads="1"/>
          </p:cNvSpPr>
          <p:nvPr/>
        </p:nvSpPr>
        <p:spPr bwMode="auto">
          <a:xfrm>
            <a:off x="684213" y="1773238"/>
            <a:ext cx="7920037" cy="3670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lnSpc>
                <a:spcPct val="140000"/>
              </a:lnSpc>
            </a:pPr>
            <a:r>
              <a:rPr lang="zh-CN" altLang="en-US" sz="2400" b="1">
                <a:solidFill>
                  <a:srgbClr val="009900"/>
                </a:solidFill>
              </a:rPr>
              <a:t>        随着年龄和知识的增长，平日的你也许会抱怨自己</a:t>
            </a:r>
          </a:p>
          <a:p>
            <a:pPr eaLnBrk="1" hangingPunct="1">
              <a:lnSpc>
                <a:spcPct val="140000"/>
              </a:lnSpc>
            </a:pPr>
            <a:r>
              <a:rPr lang="zh-CN" altLang="en-US" sz="2400" b="1">
                <a:solidFill>
                  <a:srgbClr val="009900"/>
                </a:solidFill>
              </a:rPr>
              <a:t>在家里地位太低，人微言轻；也许会反感家中之事，无</a:t>
            </a:r>
          </a:p>
          <a:p>
            <a:pPr eaLnBrk="1" hangingPunct="1">
              <a:lnSpc>
                <a:spcPct val="140000"/>
              </a:lnSpc>
            </a:pPr>
            <a:r>
              <a:rPr lang="zh-CN" altLang="en-US" sz="2400" b="1">
                <a:solidFill>
                  <a:srgbClr val="009900"/>
                </a:solidFill>
              </a:rPr>
              <a:t>论大小，皆由父母做主，而自己却只有执行的份儿；有</a:t>
            </a:r>
          </a:p>
          <a:p>
            <a:pPr eaLnBrk="1" hangingPunct="1">
              <a:lnSpc>
                <a:spcPct val="140000"/>
              </a:lnSpc>
            </a:pPr>
            <a:r>
              <a:rPr lang="zh-CN" altLang="en-US" sz="2400" b="1">
                <a:solidFill>
                  <a:srgbClr val="009900"/>
                </a:solidFill>
              </a:rPr>
              <a:t>时候甚至会抗议：都什么年代了，还搞独裁，太落伍了</a:t>
            </a:r>
            <a:r>
              <a:rPr lang="en-US" altLang="zh-CN" sz="2400" b="1">
                <a:solidFill>
                  <a:srgbClr val="009900"/>
                </a:solidFill>
              </a:rPr>
              <a:t>!</a:t>
            </a:r>
          </a:p>
          <a:p>
            <a:pPr eaLnBrk="1" hangingPunct="1">
              <a:lnSpc>
                <a:spcPct val="140000"/>
              </a:lnSpc>
            </a:pPr>
            <a:r>
              <a:rPr lang="zh-CN" altLang="en-US" sz="2400" b="1">
                <a:solidFill>
                  <a:srgbClr val="009900"/>
                </a:solidFill>
              </a:rPr>
              <a:t>        但是抗议归抗议，没有人愿意主动放弃权力，所以，</a:t>
            </a:r>
          </a:p>
          <a:p>
            <a:pPr eaLnBrk="1" hangingPunct="1">
              <a:lnSpc>
                <a:spcPct val="140000"/>
              </a:lnSpc>
            </a:pPr>
            <a:r>
              <a:rPr lang="zh-CN" altLang="en-US" sz="2400" b="1">
                <a:solidFill>
                  <a:srgbClr val="009900"/>
                </a:solidFill>
              </a:rPr>
              <a:t>家中的</a:t>
            </a:r>
            <a:r>
              <a:rPr lang="zh-CN" altLang="en-US" sz="2400" b="1">
                <a:solidFill>
                  <a:srgbClr val="009900"/>
                </a:solidFill>
                <a:latin typeface="Arial" charset="0"/>
              </a:rPr>
              <a:t>“</a:t>
            </a:r>
            <a:r>
              <a:rPr lang="zh-CN" altLang="en-US" sz="2400" b="1">
                <a:solidFill>
                  <a:srgbClr val="009900"/>
                </a:solidFill>
              </a:rPr>
              <a:t>妈</a:t>
            </a:r>
            <a:r>
              <a:rPr lang="zh-CN" altLang="en-US" sz="2400" b="1">
                <a:solidFill>
                  <a:srgbClr val="009900"/>
                </a:solidFill>
                <a:latin typeface="Arial" charset="0"/>
              </a:rPr>
              <a:t>”</a:t>
            </a:r>
            <a:r>
              <a:rPr lang="zh-CN" altLang="en-US" sz="2400" b="1">
                <a:solidFill>
                  <a:srgbClr val="009900"/>
                </a:solidFill>
              </a:rPr>
              <a:t>权主义和</a:t>
            </a:r>
            <a:r>
              <a:rPr lang="zh-CN" altLang="en-US" sz="2400" b="1">
                <a:solidFill>
                  <a:srgbClr val="009900"/>
                </a:solidFill>
                <a:latin typeface="Arial" charset="0"/>
              </a:rPr>
              <a:t>“</a:t>
            </a:r>
            <a:r>
              <a:rPr lang="zh-CN" altLang="en-US" sz="2400" b="1">
                <a:solidFill>
                  <a:srgbClr val="009900"/>
                </a:solidFill>
              </a:rPr>
              <a:t>爸</a:t>
            </a:r>
            <a:r>
              <a:rPr lang="zh-CN" altLang="en-US" sz="2400" b="1">
                <a:solidFill>
                  <a:srgbClr val="009900"/>
                </a:solidFill>
                <a:latin typeface="Arial" charset="0"/>
              </a:rPr>
              <a:t>”</a:t>
            </a:r>
            <a:r>
              <a:rPr lang="zh-CN" altLang="en-US" sz="2400" b="1">
                <a:solidFill>
                  <a:srgbClr val="009900"/>
                </a:solidFill>
              </a:rPr>
              <a:t>权主义并未改变。</a:t>
            </a:r>
          </a:p>
          <a:p>
            <a:pPr eaLnBrk="1" hangingPunct="1">
              <a:lnSpc>
                <a:spcPct val="140000"/>
              </a:lnSpc>
            </a:pPr>
            <a:r>
              <a:rPr lang="zh-CN" altLang="en-US" sz="2400" b="1">
                <a:solidFill>
                  <a:srgbClr val="009900"/>
                </a:solidFill>
              </a:rPr>
              <a:t>       令狐冲说：既然不能改变别人，那就改变自己</a:t>
            </a:r>
            <a:r>
              <a:rPr lang="en-US" altLang="zh-CN" sz="2400" b="1">
                <a:solidFill>
                  <a:srgbClr val="009900"/>
                </a:solidFill>
                <a:latin typeface="Arial" charset="0"/>
              </a:rPr>
              <a:t>……</a:t>
            </a:r>
            <a:endParaRPr lang="en-US" altLang="zh-CN" sz="2400" b="1">
              <a:solidFill>
                <a:srgbClr val="009900"/>
              </a:solidFill>
            </a:endParaRPr>
          </a:p>
        </p:txBody>
      </p:sp>
      <p:sp>
        <p:nvSpPr>
          <p:cNvPr id="28677" name="Text Box 47"/>
          <p:cNvSpPr txBox="1">
            <a:spLocks noChangeArrowheads="1"/>
          </p:cNvSpPr>
          <p:nvPr/>
        </p:nvSpPr>
        <p:spPr bwMode="auto">
          <a:xfrm>
            <a:off x="827088" y="1171575"/>
            <a:ext cx="7416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rgbClr val="0000CC"/>
                </a:solidFill>
              </a:rPr>
              <a:t>择选</a:t>
            </a:r>
            <a:r>
              <a:rPr lang="zh-CN" altLang="en-US" sz="2400" b="1">
                <a:solidFill>
                  <a:srgbClr val="0000CC"/>
                </a:solidFill>
                <a:latin typeface="Arial" charset="0"/>
              </a:rPr>
              <a:t>“</a:t>
            </a:r>
            <a:r>
              <a:rPr lang="zh-CN" altLang="en-US" sz="2400" b="1">
                <a:solidFill>
                  <a:srgbClr val="0000CC"/>
                </a:solidFill>
              </a:rPr>
              <a:t>第二届全国中小学生新课堂作文创新大赛</a:t>
            </a:r>
            <a:r>
              <a:rPr lang="zh-CN" altLang="en-US" sz="2400" b="1">
                <a:solidFill>
                  <a:srgbClr val="0000CC"/>
                </a:solidFill>
                <a:latin typeface="Arial" charset="0"/>
              </a:rPr>
              <a:t>”</a:t>
            </a:r>
            <a:r>
              <a:rPr lang="zh-CN" altLang="en-US" sz="2400" b="1">
                <a:solidFill>
                  <a:srgbClr val="0000CC"/>
                </a:solidFill>
              </a:rPr>
              <a:t>篇章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3"/>
          <p:cNvSpPr>
            <a:spLocks noGrp="1" noChangeArrowheads="1"/>
          </p:cNvSpPr>
          <p:nvPr>
            <p:ph type="title" sz="quarter"/>
          </p:nvPr>
        </p:nvSpPr>
        <p:spPr>
          <a:xfrm>
            <a:off x="685800" y="115888"/>
            <a:ext cx="7772400" cy="731837"/>
          </a:xfrm>
        </p:spPr>
        <p:txBody>
          <a:bodyPr/>
          <a:lstStyle/>
          <a:p>
            <a:pPr eaLnBrk="1" hangingPunct="1"/>
            <a:r>
              <a:rPr lang="zh-CN" altLang="en-US" sz="4000">
                <a:solidFill>
                  <a:srgbClr val="FF0066"/>
                </a:solidFill>
                <a:ea typeface="黑体" pitchFamily="2" charset="-122"/>
              </a:rPr>
              <a:t>学习</a:t>
            </a:r>
            <a:r>
              <a:rPr lang="en-US" altLang="zh-CN" sz="4000">
                <a:solidFill>
                  <a:srgbClr val="FF0066"/>
                </a:solidFill>
                <a:latin typeface="Arial" charset="0"/>
                <a:ea typeface="黑体" pitchFamily="2" charset="-122"/>
              </a:rPr>
              <a:t>——</a:t>
            </a:r>
            <a:r>
              <a:rPr lang="zh-CN" altLang="en-US" sz="4000">
                <a:solidFill>
                  <a:srgbClr val="FF0066"/>
                </a:solidFill>
                <a:ea typeface="黑体" pitchFamily="2" charset="-122"/>
              </a:rPr>
              <a:t>战胜每一道困难</a:t>
            </a:r>
            <a:endParaRPr lang="en-US" altLang="zh-CN" sz="4000">
              <a:solidFill>
                <a:srgbClr val="FF0066"/>
              </a:solidFill>
              <a:ea typeface="黑体" pitchFamily="2" charset="-122"/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name="TextBox1" r:id="rId1" imgW="8639280" imgH="5543640"/>
        </mc:Choice>
        <mc:Fallback>
          <p:control name="TextBox1" r:id="rId1" imgW="8639280" imgH="5543640">
            <p:pic>
              <p:nvPicPr>
                <p:cNvPr id="2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3"/>
                <a:srcRect/>
                <a:stretch>
                  <a:fillRect/>
                </a:stretch>
              </p:blipFill>
              <p:spPr bwMode="auto">
                <a:xfrm>
                  <a:off x="250825" y="908050"/>
                  <a:ext cx="8642350" cy="55451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15888"/>
            <a:ext cx="7772400" cy="658812"/>
          </a:xfrm>
        </p:spPr>
        <p:txBody>
          <a:bodyPr/>
          <a:lstStyle/>
          <a:p>
            <a:pPr eaLnBrk="1" hangingPunct="1"/>
            <a:r>
              <a:rPr lang="zh-CN" altLang="en-US" sz="4000">
                <a:solidFill>
                  <a:srgbClr val="FF0000"/>
                </a:solidFill>
                <a:ea typeface="黑体" pitchFamily="2" charset="-122"/>
              </a:rPr>
              <a:t>分   析</a:t>
            </a:r>
            <a:endParaRPr lang="en-US" altLang="zh-CN" sz="4000">
              <a:solidFill>
                <a:srgbClr val="FF0000"/>
              </a:solidFill>
              <a:ea typeface="黑体" pitchFamily="2" charset="-122"/>
            </a:endParaRPr>
          </a:p>
        </p:txBody>
      </p:sp>
      <p:sp>
        <p:nvSpPr>
          <p:cNvPr id="30723" name="Rectangle 4"/>
          <p:cNvSpPr>
            <a:spLocks noChangeArrowheads="1"/>
          </p:cNvSpPr>
          <p:nvPr/>
        </p:nvSpPr>
        <p:spPr bwMode="auto">
          <a:xfrm>
            <a:off x="107950" y="765175"/>
            <a:ext cx="8856663" cy="4021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indent="266700" eaLnBrk="1" hangingPunct="1">
              <a:lnSpc>
                <a:spcPct val="110000"/>
              </a:lnSpc>
            </a:pPr>
            <a:r>
              <a:rPr lang="zh-CN" altLang="en-US" sz="2600" b="1">
                <a:solidFill>
                  <a:srgbClr val="0000CC"/>
                </a:solidFill>
                <a:latin typeface="黑体" pitchFamily="2" charset="-122"/>
                <a:ea typeface="黑体" pitchFamily="2" charset="-122"/>
              </a:rPr>
              <a:t>  很明显，梁良没有按时完成作业是因为放学后只顾玩游戏造成的。玩的时间多了，学习的时间自然就少了，久而久之，知识出现空档，成绩就不会提高，想自己做，可是又不会，说不定你的大好前程都葬送在抄袭作业的不良习惯上。</a:t>
            </a:r>
          </a:p>
          <a:p>
            <a:pPr indent="266700" eaLnBrk="1" hangingPunct="1">
              <a:lnSpc>
                <a:spcPct val="110000"/>
              </a:lnSpc>
            </a:pPr>
            <a:r>
              <a:rPr lang="zh-CN" altLang="en-US" sz="2600" b="1">
                <a:solidFill>
                  <a:srgbClr val="0000CC"/>
                </a:solidFill>
                <a:latin typeface="黑体" pitchFamily="2" charset="-122"/>
                <a:ea typeface="黑体" pitchFamily="2" charset="-122"/>
              </a:rPr>
              <a:t>   改掉这个恶习的最好方法就是去请教老师，因为老师会给你讲得很彻底，这样，你明白的就不只这一道题了，这一系列的题你都能迎刃而解。如果不方便请教老师的时候，你可以参考一下其他同学的作业，若你们答案不一致，可以通过讨论来确定一个正确答案。</a:t>
            </a:r>
          </a:p>
        </p:txBody>
      </p:sp>
      <p:sp>
        <p:nvSpPr>
          <p:cNvPr id="30724" name="Rectangle 5"/>
          <p:cNvSpPr>
            <a:spLocks noChangeArrowheads="1"/>
          </p:cNvSpPr>
          <p:nvPr/>
        </p:nvSpPr>
        <p:spPr bwMode="auto">
          <a:xfrm>
            <a:off x="179388" y="4830763"/>
            <a:ext cx="8785225" cy="1838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1" hangingPunct="1">
              <a:lnSpc>
                <a:spcPct val="110000"/>
              </a:lnSpc>
            </a:pPr>
            <a:r>
              <a:rPr lang="zh-CN" altLang="en-US" sz="2600" b="1">
                <a:latin typeface="黑体" pitchFamily="2" charset="-122"/>
                <a:ea typeface="黑体" pitchFamily="2" charset="-122"/>
              </a:rPr>
              <a:t>    </a:t>
            </a:r>
            <a:r>
              <a:rPr lang="zh-CN" altLang="en-US" sz="2600" b="1">
                <a:solidFill>
                  <a:srgbClr val="009900"/>
                </a:solidFill>
                <a:latin typeface="黑体" pitchFamily="2" charset="-122"/>
                <a:ea typeface="黑体" pitchFamily="2" charset="-122"/>
              </a:rPr>
              <a:t>正确地安排学习与娱乐休息时间，可以使一个学生既有收获又过得轻松，你是怎样理解学习与娱乐休息的关系的？根据自己的特点和学校的作息时间表，设计一个轻松的学习方案。</a:t>
            </a:r>
            <a:r>
              <a:rPr lang="zh-CN" altLang="en-US" sz="2600" b="1">
                <a:latin typeface="黑体" pitchFamily="2" charset="-122"/>
                <a:ea typeface="黑体" pitchFamily="2" charset="-122"/>
              </a:rPr>
              <a:t>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9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FF3300"/>
      </a:hlink>
      <a:folHlink>
        <a:srgbClr val="FF3300"/>
      </a:folHlink>
    </a:clrScheme>
    <a:fontScheme name="默认设计模板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FF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3300"/>
        </a:hlink>
        <a:folHlink>
          <a:srgbClr val="FF33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默认设计模板">
  <a:themeElements>
    <a:clrScheme name="默认设计模板 9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FF3300"/>
      </a:hlink>
      <a:folHlink>
        <a:srgbClr val="FF3300"/>
      </a:folHlink>
    </a:clrScheme>
    <a:fontScheme name="默认设计模板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FF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3300"/>
        </a:hlink>
        <a:folHlink>
          <a:srgbClr val="FF33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5006</TotalTime>
  <Words>1800</Words>
  <Application>Microsoft Office PowerPoint</Application>
  <PresentationFormat>全屏显示(4:3)</PresentationFormat>
  <Paragraphs>290</Paragraphs>
  <Slides>28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28</vt:i4>
      </vt:variant>
    </vt:vector>
  </HeadingPairs>
  <TitlesOfParts>
    <vt:vector size="35" baseType="lpstr">
      <vt:lpstr>黑体</vt:lpstr>
      <vt:lpstr>华文行楷</vt:lpstr>
      <vt:lpstr>宋体</vt:lpstr>
      <vt:lpstr>Arial</vt:lpstr>
      <vt:lpstr>Times New Roman</vt:lpstr>
      <vt:lpstr>默认设计模板</vt:lpstr>
      <vt:lpstr>1_默认设计模板</vt:lpstr>
      <vt:lpstr>PowerPoint 演示文稿</vt:lpstr>
      <vt:lpstr>学习方式</vt:lpstr>
      <vt:lpstr>学习品质</vt:lpstr>
      <vt:lpstr>学习规划</vt:lpstr>
      <vt:lpstr>PowerPoint 演示文稿</vt:lpstr>
      <vt:lpstr>PowerPoint 演示文稿</vt:lpstr>
      <vt:lpstr>      给你天干、地支的顺序，通过两分钟的观察，你有信心把《天干地支次序表》默写出来吗？</vt:lpstr>
      <vt:lpstr>初中学习特点2：让自己的思维活跃起来--1</vt:lpstr>
      <vt:lpstr>初中学习特点2：让自己的思维活跃起来--2-6-1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初中学习特点2：让自己的思维活跃起来—3-4-1</vt:lpstr>
      <vt:lpstr>PowerPoint 演示文稿</vt:lpstr>
      <vt:lpstr>PowerPoint 演示文稿</vt:lpstr>
      <vt:lpstr>PowerPoint 演示文稿</vt:lpstr>
      <vt:lpstr>初中学习特点2：让自己的思维活跃起来--4</vt:lpstr>
      <vt:lpstr>初中学习特点2：让自己的思维活跃起来--5</vt:lpstr>
      <vt:lpstr>PowerPoint 演示文稿</vt:lpstr>
      <vt:lpstr>PowerPoint 演示文稿</vt:lpstr>
      <vt:lpstr>驾驭中学的学习生活</vt:lpstr>
      <vt:lpstr>PowerPoint 演示文稿</vt:lpstr>
      <vt:lpstr>独立宣言</vt:lpstr>
      <vt:lpstr>某学生的独立宣言</vt:lpstr>
      <vt:lpstr>学习——战胜每一道困难</vt:lpstr>
      <vt:lpstr>分   析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User</cp:lastModifiedBy>
  <cp:revision>414</cp:revision>
  <dcterms:created xsi:type="dcterms:W3CDTF">1601-01-01T00:00:00Z</dcterms:created>
  <dcterms:modified xsi:type="dcterms:W3CDTF">2022-09-24T02:16:35Z</dcterms:modified>
</cp:coreProperties>
</file>