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vml" ContentType="application/vnd.openxmlformats-officedocument.vmlDrawing"/>
  <Default Extension="bin" ContentType="application/vnd.openxmlformats-officedocument.oleObject"/>
  <Default Extension="png" ContentType="image/png"/>
  <Default Extension="svg" ContentType="image/svg"/>
  <Default Extension="wmf" ContentType="image/x-wmf"/>
  <Override PartName="/customXml/item1.xml" ContentType="application/xml"/>
  <Override PartName="/customXml/itemProps1.xml" ContentType="application/vnd.openxmlformats-officedocument.customXmlProperties+xml"/>
  <Override PartName="/customXml/itemProps5.xml" ContentType="application/vnd.openxmlformats-officedocument.customXmlPropertie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handoutMasters/handoutMaster1.xml" ContentType="application/vnd.openxmlformats-officedocument.presentationml.handoutMaster+xml"/>
  <Override PartName="/ppt/ink/ink1.xml" ContentType="application/inkml+xml"/>
  <Override PartName="/ppt/ink/ink2.xml" ContentType="application/inkml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Java 20.11-->
<p:presentation xmlns:r="http://schemas.openxmlformats.org/officeDocument/2006/relationships" xmlns:a="http://schemas.openxmlformats.org/drawingml/2006/main" xmlns:p="http://schemas.openxmlformats.org/presentationml/2006/main">
  <p:sldMasterIdLst>
    <p:sldMasterId id="2147483648" r:id="rId2"/>
  </p:sldMasterIdLst>
  <p:notesMasterIdLst>
    <p:notesMasterId r:id="rId3"/>
  </p:notesMasterIdLst>
  <p:handoutMasterIdLst>
    <p:handoutMasterId r:id="rId4"/>
  </p:handoutMasterIdLst>
  <p:sldIdLst>
    <p:sldId id="291" r:id="rId5"/>
    <p:sldId id="292" r:id="rId6"/>
    <p:sldId id="1066" r:id="rId7"/>
    <p:sldId id="854" r:id="rId8"/>
    <p:sldId id="853" r:id="rId9"/>
    <p:sldId id="327" r:id="rId10"/>
    <p:sldId id="999" r:id="rId11"/>
    <p:sldId id="1136" r:id="rId12"/>
    <p:sldId id="1109" r:id="rId13"/>
    <p:sldId id="903" r:id="rId14"/>
    <p:sldId id="1156" r:id="rId15"/>
    <p:sldId id="1157" r:id="rId16"/>
    <p:sldId id="954" r:id="rId17"/>
    <p:sldId id="1014" r:id="rId18"/>
    <p:sldId id="949" r:id="rId19"/>
    <p:sldId id="1043" r:id="rId20"/>
    <p:sldId id="1096" r:id="rId21"/>
    <p:sldId id="904" r:id="rId22"/>
    <p:sldId id="905" r:id="rId23"/>
    <p:sldId id="1158" r:id="rId24"/>
    <p:sldId id="1017" r:id="rId25"/>
    <p:sldId id="1094" r:id="rId26"/>
    <p:sldId id="1127" r:id="rId27"/>
    <p:sldId id="1016" r:id="rId28"/>
    <p:sldId id="1015" r:id="rId29"/>
    <p:sldId id="1095" r:id="rId30"/>
    <p:sldId id="955" r:id="rId31"/>
    <p:sldId id="1174" r:id="rId32"/>
    <p:sldId id="1135" r:id="rId33"/>
  </p:sldIdLst>
  <p:sldSz cx="12192000" cy="6858000"/>
  <p:notesSz cx="12192000" cy="6858000"/>
  <p:custDataLst>
    <p:tags r:id="rId34"/>
  </p:custDataLst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r="http://schemas.openxmlformats.org/officeDocument/2006/relationships" xmlns:a="http://schemas.openxmlformats.org/drawingml/2006/main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>
  <a:tblStyle styleId="{5940675A-B579-460E-94D1-54222C63F5DA}" styleName="无样式，网格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1536" y="-84"/>
      </p:cViewPr>
      <p:guideLst>
        <p:guide orient="horz" pos="2677"/>
        <p:guide pos="1859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>
        <p:scale>
          <a:sx n="1" d="100"/>
          <a:sy n="1" d="100"/>
        </p:scale>
        <p:origin x="0" y="0"/>
      </p:cViewPr>
    </p:cSldViewPr>
  </p:notesViewPr>
  <p:gridSpacing cx="76200" cy="76200"/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customXml" Target="../customXml/item1.xml" /><Relationship Id="rId10" Type="http://schemas.openxmlformats.org/officeDocument/2006/relationships/slide" Target="slides/slide6.xml" /><Relationship Id="rId11" Type="http://schemas.openxmlformats.org/officeDocument/2006/relationships/slide" Target="slides/slide7.xml" /><Relationship Id="rId12" Type="http://schemas.openxmlformats.org/officeDocument/2006/relationships/slide" Target="slides/slide8.xml" /><Relationship Id="rId13" Type="http://schemas.openxmlformats.org/officeDocument/2006/relationships/slide" Target="slides/slide9.xml" /><Relationship Id="rId14" Type="http://schemas.openxmlformats.org/officeDocument/2006/relationships/slide" Target="slides/slide10.xml" /><Relationship Id="rId15" Type="http://schemas.openxmlformats.org/officeDocument/2006/relationships/slide" Target="slides/slide11.xml" /><Relationship Id="rId16" Type="http://schemas.openxmlformats.org/officeDocument/2006/relationships/slide" Target="slides/slide12.xml" /><Relationship Id="rId17" Type="http://schemas.openxmlformats.org/officeDocument/2006/relationships/slide" Target="slides/slide13.xml" /><Relationship Id="rId18" Type="http://schemas.openxmlformats.org/officeDocument/2006/relationships/slide" Target="slides/slide14.xml" /><Relationship Id="rId19" Type="http://schemas.openxmlformats.org/officeDocument/2006/relationships/slide" Target="slides/slide15.xml" /><Relationship Id="rId2" Type="http://schemas.openxmlformats.org/officeDocument/2006/relationships/slideMaster" Target="slideMasters/slideMaster1.xml" /><Relationship Id="rId20" Type="http://schemas.openxmlformats.org/officeDocument/2006/relationships/slide" Target="slides/slide16.xml" /><Relationship Id="rId21" Type="http://schemas.openxmlformats.org/officeDocument/2006/relationships/slide" Target="slides/slide17.xml" /><Relationship Id="rId22" Type="http://schemas.openxmlformats.org/officeDocument/2006/relationships/slide" Target="slides/slide18.xml" /><Relationship Id="rId23" Type="http://schemas.openxmlformats.org/officeDocument/2006/relationships/slide" Target="slides/slide19.xml" /><Relationship Id="rId24" Type="http://schemas.openxmlformats.org/officeDocument/2006/relationships/slide" Target="slides/slide20.xml" /><Relationship Id="rId25" Type="http://schemas.openxmlformats.org/officeDocument/2006/relationships/slide" Target="slides/slide21.xml" /><Relationship Id="rId26" Type="http://schemas.openxmlformats.org/officeDocument/2006/relationships/slide" Target="slides/slide22.xml" /><Relationship Id="rId27" Type="http://schemas.openxmlformats.org/officeDocument/2006/relationships/slide" Target="slides/slide23.xml" /><Relationship Id="rId28" Type="http://schemas.openxmlformats.org/officeDocument/2006/relationships/slide" Target="slides/slide24.xml" /><Relationship Id="rId29" Type="http://schemas.openxmlformats.org/officeDocument/2006/relationships/slide" Target="slides/slide25.xml" /><Relationship Id="rId3" Type="http://schemas.openxmlformats.org/officeDocument/2006/relationships/notesMaster" Target="notesMasters/notesMaster1.xml" /><Relationship Id="rId30" Type="http://schemas.openxmlformats.org/officeDocument/2006/relationships/slide" Target="slides/slide26.xml" /><Relationship Id="rId31" Type="http://schemas.openxmlformats.org/officeDocument/2006/relationships/slide" Target="slides/slide27.xml" /><Relationship Id="rId32" Type="http://schemas.openxmlformats.org/officeDocument/2006/relationships/slide" Target="slides/slide28.xml" /><Relationship Id="rId33" Type="http://schemas.openxmlformats.org/officeDocument/2006/relationships/slide" Target="slides/slide29.xml" /><Relationship Id="rId34" Type="http://schemas.openxmlformats.org/officeDocument/2006/relationships/tags" Target="tags/tag5.xml" /><Relationship Id="rId35" Type="http://schemas.openxmlformats.org/officeDocument/2006/relationships/presProps" Target="presProps.xml" /><Relationship Id="rId36" Type="http://schemas.openxmlformats.org/officeDocument/2006/relationships/viewProps" Target="viewProps.xml" /><Relationship Id="rId37" Type="http://schemas.openxmlformats.org/officeDocument/2006/relationships/customXmlProps" Target="../customXml/itemProps5.xml" /><Relationship Id="rId38" Type="http://schemas.openxmlformats.org/officeDocument/2006/relationships/theme" Target="theme/theme1.xml" /><Relationship Id="rId39" Type="http://schemas.openxmlformats.org/officeDocument/2006/relationships/tableStyles" Target="tableStyles.xml" /><Relationship Id="rId4" Type="http://schemas.openxmlformats.org/officeDocument/2006/relationships/handoutMaster" Target="handoutMasters/handoutMaster1.xml" /><Relationship Id="rId5" Type="http://schemas.openxmlformats.org/officeDocument/2006/relationships/slide" Target="slides/slide1.xml" /><Relationship Id="rId6" Type="http://schemas.openxmlformats.org/officeDocument/2006/relationships/slide" Target="slides/slide2.xml" /><Relationship Id="rId7" Type="http://schemas.openxmlformats.org/officeDocument/2006/relationships/slide" Target="slides/slide3.xml" /><Relationship Id="rId8" Type="http://schemas.openxmlformats.org/officeDocument/2006/relationships/slide" Target="slides/slide4.xml" /><Relationship Id="rId9" Type="http://schemas.openxmlformats.org/officeDocument/2006/relationships/slide" Target="slides/slide5.xml" /></Relationships>
</file>

<file path=ppt/drawings/_rels/vmlDrawing1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3.wmf" /><Relationship Id="rId2" Type="http://schemas.openxmlformats.org/officeDocument/2006/relationships/image" Target="../media/image14.wmf" /></Relationships>
</file>

<file path=ppt/handoutMasters/_rels/handout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3.xml" 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9392356" cy="25806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675"/>
            </a:lvl1pPr>
          </a:lstStyle>
          <a:p>
            <a:r>
              <a:rPr lang="zh-CN" altLang="en-US"/>
              <a:t>崇德瀹智  游艺依仁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12277295" y="0"/>
            <a:ext cx="9392356" cy="25806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675"/>
            </a:lvl1pPr>
          </a:lstStyle>
          <a:p>
            <a:fld id="{0F9B84EA-7D68-4D60-9CB1-D50884785D1C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4885432"/>
            <a:ext cx="9392356" cy="25806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675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12277295" y="4885432"/>
            <a:ext cx="9392356" cy="25806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675"/>
            </a:lvl1pPr>
          </a:lstStyle>
          <a:p>
            <a:fld id="{8D4E0FC9-F1F8-4FAE-9988-3BA365CFD46F}" type="slidenum">
              <a:rPr lang="zh-CN" altLang="en-US" smtClean="0"/>
              <a:t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ftr="0" dt="0"/>
</p:handoutMaster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0" max="0" units="cm"/>
          <inkml:channel name="Y" type="integer" min="0" max="0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1-12-16T14:20:58.0000000"/>
    </inkml:context>
    <inkml:brush xml:id="br0">
      <inkml:brushProperty name="width" value="0.09701" units="cm"/>
      <inkml:brushProperty name="height" value="0.09701" units="cm"/>
      <inkml:brushProperty name="color" value="#000000"/>
    </inkml:brush>
  </inkml:definitions>
  <inkml:trace contextRef="#ctx0" brushRef="#br0">970 301,'-1'3,"-2"-1,0 1,0 0,6-1,0-2,0 0,0 0,0 0,0 0,-1-3,-2 0,-1 0,0-1,-1 1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in="0" max="0" units="cm"/>
          <inkml:channel name="Y" type="integer" min="0" max="0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1-12-16T14:20:58.0000000"/>
    </inkml:context>
    <inkml:brush xml:id="br0">
      <inkml:brushProperty name="width" value="0.09701" units="cm"/>
      <inkml:brushProperty name="height" value="0.09701" units="cm"/>
      <inkml:brushProperty name="color" value="#000000"/>
    </inkml:brush>
  </inkml:definitions>
  <inkml:trace contextRef="#ctx0" brushRef="#br0">975 297,'-3'0,"0"1,1 2,-1-1,2 1,0 0,5-1,1-1,-2 0,0-1,0 0,-3-3,0-1,-1 1,-1 0,0 0</inkml:trace>
</inkml:ink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2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9392356" cy="25806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zh-CN" altLang="en-US"/>
              <a:t>崇德瀹智  游艺依仁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12277295" y="0"/>
            <a:ext cx="9392356" cy="25806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9294283" y="642938"/>
            <a:ext cx="3086100" cy="1735931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2167467" y="2475309"/>
            <a:ext cx="17339732" cy="2025253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4885432"/>
            <a:ext cx="9392356" cy="25806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12277295" y="4885432"/>
            <a:ext cx="9392356" cy="25806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  <a:t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.xml" /><Relationship Id="rId2" Type="http://schemas.openxmlformats.org/officeDocument/2006/relationships/notesMaster" Target="../notesMasters/notesMaster1.xml" /></Relationships>
</file>

<file path=ppt/notesSlides/_rels/notesSlide2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.xml" /><Relationship Id="rId2" Type="http://schemas.openxmlformats.org/officeDocument/2006/relationships/notesMaster" Target="../notesMasters/notesMaster1.xml" /></Relationships>
</file>

<file path=ppt/notesSlides/_rels/notesSlide3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6.xml" /><Relationship Id="rId2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页眉占位符 5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r>
              <a:rPr lang="zh-CN" altLang="en-US"/>
              <a:t>崇德瀹智  游艺依仁</a:t>
            </a:r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页眉占位符 5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r>
              <a:rPr lang="zh-CN" altLang="en-US"/>
              <a:t>崇德瀹智  游艺依仁</a:t>
            </a:r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页眉占位符 5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r>
              <a:rPr lang="zh-CN" altLang="en-US"/>
              <a:t>崇德瀹智  游艺依仁</a:t>
            </a:r>
            <a:endParaRPr lang="zh-CN" altLang="en-US"/>
          </a:p>
        </p:txBody>
      </p:sp>
    </p:spTree>
  </p:cSld>
  <p:clrMapOvr>
    <a:masterClrMapping/>
  </p:clrMapOvr>
</p:note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.png" /><Relationship Id="rId2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.jpeg" /><Relationship Id="rId2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7696200" y="6347460"/>
            <a:ext cx="4297045" cy="307340"/>
          </a:xfrm>
        </p:spPr>
        <p:txBody>
          <a:bodyPr wrap="square" lIns="0" tIns="0" rIns="0" bIns="0"/>
          <a:lstStyle>
            <a:lvl1pPr algn="r"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>
                <a:latin typeface="楷体" panose="02010609060101010101" charset="-122"/>
                <a:ea typeface="楷体" panose="02010609060101010101" charset="-122"/>
                <a:sym typeface="+mn-ea"/>
              </a:rPr>
              <a:t>曲阜崇德学校化学教研组</a:t>
            </a:r>
            <a:endParaRPr>
              <a:latin typeface="楷体" panose="02010609060101010101" charset="-122"/>
              <a:ea typeface="楷体" panose="02010609060101010101" charset="-122"/>
              <a:sym typeface="+mn-ea"/>
            </a:endParaRPr>
          </a:p>
        </p:txBody>
      </p:sp>
      <p:pic>
        <p:nvPicPr>
          <p:cNvPr id="7" name="图片 6" descr="学校图标"/>
          <p:cNvPicPr>
            <a:picLocks noChangeAspect="1"/>
          </p:cNvPicPr>
          <p:nvPr userDrawn="1"/>
        </p:nvPicPr>
        <p:blipFill>
          <a:blip r:embed="rId1"/>
          <a:stretch>
            <a:fillRect/>
          </a:stretch>
        </p:blipFill>
        <p:spPr>
          <a:xfrm>
            <a:off x="11235055" y="228600"/>
            <a:ext cx="758190" cy="716915"/>
          </a:xfrm>
          <a:prstGeom prst="rect">
            <a:avLst/>
          </a:prstGeom>
        </p:spPr>
      </p:pic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315271" y="5035550"/>
            <a:ext cx="1661795" cy="331470"/>
          </a:xfrm>
        </p:spPr>
        <p:txBody>
          <a:bodyPr lIns="0" tIns="0" rIns="0" bIns="0"/>
          <a:lstStyle>
            <a:lvl1pPr>
              <a:defRPr sz="2000" b="0" i="0">
                <a:solidFill>
                  <a:schemeClr val="tx1"/>
                </a:solidFill>
                <a:latin typeface="PMingLiU" panose="02020500000000000000" charset="-120"/>
                <a:cs typeface="PMingLiU" panose="02020500000000000000" charset="-120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60960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27888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</p:spTree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315271" y="5035550"/>
            <a:ext cx="1661795" cy="331470"/>
          </a:xfrm>
        </p:spPr>
        <p:txBody>
          <a:bodyPr lIns="0" tIns="0" rIns="0" bIns="0"/>
          <a:lstStyle>
            <a:lvl1pPr>
              <a:defRPr sz="2000" b="0" i="0">
                <a:solidFill>
                  <a:schemeClr val="tx1"/>
                </a:solidFill>
                <a:latin typeface="PMingLiU" panose="02020500000000000000" charset="-120"/>
                <a:cs typeface="PMingLiU" panose="02020500000000000000" charset="-120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>
          <a:xfrm>
            <a:off x="4145280" y="6377940"/>
            <a:ext cx="3901440" cy="276860"/>
          </a:xfrm>
        </p:spPr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t>曲阜崇德学校化学教研组</a:t>
            </a:r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>
          <a:xfrm>
            <a:off x="609600" y="6377940"/>
            <a:ext cx="2804160" cy="276860"/>
          </a:xfrm>
        </p:spPr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/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>
          <a:xfrm>
            <a:off x="9189085" y="6019800"/>
            <a:ext cx="2804160" cy="276860"/>
          </a:xfrm>
        </p:spPr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t/>
            </a:fld>
            <a:endParaRPr/>
          </a:p>
        </p:txBody>
      </p:sp>
    </p:spTree>
  </p:cSld>
  <p:clrMapOvr>
    <a:masterClrMapping/>
  </p:clrMapOvr>
  <p:transition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type="obj" preserve="1">
  <p:cSld name="Blan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6" name="bk object 16"/>
          <p:cNvSpPr/>
          <p:nvPr/>
        </p:nvSpPr>
        <p:spPr>
          <a:xfrm>
            <a:off x="193756" y="187452"/>
            <a:ext cx="3275769" cy="2671572"/>
          </a:xfrm>
          <a:prstGeom prst="rect">
            <a:avLst/>
          </a:prstGeom>
          <a:blipFill>
            <a:blip r:embed="rId1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>
          <a:xfrm>
            <a:off x="4145280" y="6377940"/>
            <a:ext cx="3901440" cy="276860"/>
          </a:xfrm>
        </p:spPr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t>曲阜崇德学校化学教研组</a:t>
            </a:r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>
          <a:xfrm>
            <a:off x="609600" y="6377940"/>
            <a:ext cx="2804160" cy="276860"/>
          </a:xfrm>
        </p:spPr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/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>
          <a:xfrm>
            <a:off x="9189085" y="6019800"/>
            <a:ext cx="2804160" cy="276860"/>
          </a:xfrm>
        </p:spPr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t/>
            </a:fld>
            <a:endParaRPr/>
          </a:p>
        </p:txBody>
      </p:sp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image" Target="../media/image3.jpeg" /><Relationship Id="rId7" Type="http://schemas.openxmlformats.org/officeDocument/2006/relationships/image" Target="file:///D:\qq&#25991;&#20214;\712321467\Image\C2C\Image2\%7b75232B38-A165-1FB7-499C-2E1C792CACB5%7d.png" TargetMode="External" /><Relationship Id="rId8" Type="http://schemas.openxmlformats.org/officeDocument/2006/relationships/image" Target="../media/image4.png" /><Relationship Id="rId9" Type="http://schemas.openxmlformats.org/officeDocument/2006/relationships/theme" Target="../theme/theme1.xml" /></Relationships>
</file>

<file path=ppt/slideMasters/slideMaster1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6" name="bk object 16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6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17" name="bk object 17"/>
          <p:cNvSpPr/>
          <p:nvPr userDrawn="1"/>
        </p:nvSpPr>
        <p:spPr>
          <a:xfrm>
            <a:off x="148844" y="196595"/>
            <a:ext cx="11793220" cy="6464935"/>
          </a:xfrm>
          <a:custGeom>
            <a:rect l="l" t="t" r="r" b="b"/>
            <a:pathLst>
              <a:path w="11793220" h="6464934">
                <a:moveTo>
                  <a:pt x="0" y="0"/>
                </a:moveTo>
                <a:lnTo>
                  <a:pt x="11792712" y="0"/>
                </a:lnTo>
                <a:lnTo>
                  <a:pt x="11792712" y="6464808"/>
                </a:lnTo>
                <a:lnTo>
                  <a:pt x="0" y="6464808"/>
                </a:ln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pic>
        <p:nvPicPr>
          <p:cNvPr id="18" name="图片 1073743875" descr="学科网 zxxk.com"/>
          <p:cNvPicPr>
            <a:picLocks noChangeAspect="1"/>
          </p:cNvPicPr>
          <p:nvPr/>
        </p:nvPicPr>
        <p:blipFill>
          <a:blip r:embed="rId8" r:link="rId7"/>
          <a:stretch>
            <a:fillRect/>
          </a:stretch>
        </p:blipFill>
        <p:spPr>
          <a:xfrm>
            <a:off x="838200" y="365125"/>
            <a:ext cx="9525" cy="952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</p:sldLayoutIdLst>
  <p:transition/>
  <p:timing/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5.xml" /><Relationship Id="rId2" Type="http://schemas.openxmlformats.org/officeDocument/2006/relationships/notesSlide" Target="../notesSlides/notesSlide1.xml" /><Relationship Id="rId3" Type="http://schemas.openxmlformats.org/officeDocument/2006/relationships/image" Target="../media/image5.png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 /><Relationship Id="rId2" Type="http://schemas.openxmlformats.org/officeDocument/2006/relationships/notesSlide" Target="../notesSlides/notesSlide2.xml" /><Relationship Id="rId3" Type="http://schemas.openxmlformats.org/officeDocument/2006/relationships/image" Target="../media/image6.png" /><Relationship Id="rId4" Type="http://schemas.openxmlformats.org/officeDocument/2006/relationships/image" Target="../media/image7.png" /><Relationship Id="rId5" Type="http://schemas.openxmlformats.org/officeDocument/2006/relationships/image" Target="../media/image8.png" /><Relationship Id="rId6" Type="http://schemas.openxmlformats.org/officeDocument/2006/relationships/image" Target="../media/image9.png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0.png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3.xml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1.png" /><Relationship Id="rId3" Type="http://schemas.openxmlformats.org/officeDocument/2006/relationships/image" Target="../media/image12.svg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tags" Target="../tags/tag1.xml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1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tags" Target="../tags/tag2.xml" /></Relationships>
</file>

<file path=ppt/slides/_rels/slide1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tags" Target="../tags/tag3.xml" /></Relationships>
</file>

<file path=ppt/slides/_rels/slide1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oleObject" Target="../embeddings/oleObject1.bin" TargetMode="Internal" /><Relationship Id="rId3" Type="http://schemas.openxmlformats.org/officeDocument/2006/relationships/image" Target="../media/image13.wmf" /><Relationship Id="rId4" Type="http://schemas.openxmlformats.org/officeDocument/2006/relationships/oleObject" Target="../embeddings/oleObject2.bin" TargetMode="Internal" /><Relationship Id="rId5" Type="http://schemas.openxmlformats.org/officeDocument/2006/relationships/image" Target="../media/image14.wmf" /><Relationship Id="rId6" Type="http://schemas.openxmlformats.org/officeDocument/2006/relationships/vmlDrawing" Target="../drawings/vmlDrawing1.vml" /></Relationships>
</file>

<file path=ppt/slides/_rels/slide2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tags" Target="../tags/tag4.xml" /><Relationship Id="rId3" Type="http://schemas.openxmlformats.org/officeDocument/2006/relationships/customXml" Target="../ink/ink1.xml" /><Relationship Id="rId4" Type="http://schemas.openxmlformats.org/officeDocument/2006/relationships/customXml" Target="../ink/ink2.xml" /></Relationships>
</file>

<file path=ppt/slides/_rels/slide2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2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2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2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5.png" /></Relationships>
</file>

<file path=ppt/slides/_rels/slide2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2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2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2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2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6.png" /><Relationship Id="rId3" Type="http://schemas.openxmlformats.org/officeDocument/2006/relationships/image" Target="../media/image17.png" /></Relationships>
</file>

<file path=ppt/slides/slide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3" name="object 3"/>
          <p:cNvGrpSpPr/>
          <p:nvPr/>
        </p:nvGrpSpPr>
        <p:grpSpPr>
          <a:xfrm>
            <a:off x="4343399" y="3505200"/>
            <a:ext cx="7720584" cy="3369183"/>
            <a:chOff x="4343399" y="3400425"/>
            <a:chExt cx="7720584" cy="3369183"/>
          </a:xfrm>
        </p:grpSpPr>
        <p:pic>
          <p:nvPicPr>
            <p:cNvPr id="4" name="object 4"/>
            <p:cNvPicPr/>
            <p:nvPr/>
          </p:nvPicPr>
          <p:blipFill>
            <a:blip r:embed="rId3"/>
            <a:stretch>
              <a:fillRect/>
            </a:stretch>
          </p:blipFill>
          <p:spPr>
            <a:xfrm>
              <a:off x="8653271" y="3787140"/>
              <a:ext cx="3410712" cy="2982468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4343399" y="3400425"/>
              <a:ext cx="5588635" cy="57150"/>
            </a:xfrm>
            <a:custGeom>
              <a:rect l="l" t="t" r="r" b="b"/>
              <a:pathLst>
                <a:path w="5588634" h="57150">
                  <a:moveTo>
                    <a:pt x="5588635" y="57150"/>
                  </a:moveTo>
                  <a:lnTo>
                    <a:pt x="0" y="57150"/>
                  </a:lnTo>
                  <a:lnTo>
                    <a:pt x="0" y="0"/>
                  </a:lnTo>
                  <a:lnTo>
                    <a:pt x="5588635" y="0"/>
                  </a:lnTo>
                  <a:lnTo>
                    <a:pt x="5588635" y="57150"/>
                  </a:lnTo>
                  <a:close/>
                </a:path>
              </a:pathLst>
            </a:custGeom>
            <a:solidFill>
              <a:srgbClr val="79A85A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8" name="object 4"/>
          <p:cNvSpPr txBox="1"/>
          <p:nvPr/>
        </p:nvSpPr>
        <p:spPr>
          <a:xfrm>
            <a:off x="3124200" y="1600200"/>
            <a:ext cx="7653655" cy="16821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0"/>
              </a:spcBef>
            </a:pPr>
            <a:endParaRPr sz="2850">
              <a:latin typeface="Times New Roman" panose="02020603050405020304"/>
              <a:cs typeface="Times New Roman" panose="02020603050405020304"/>
            </a:endParaRPr>
          </a:p>
          <a:p>
            <a:pPr marR="47625" algn="ctr">
              <a:lnSpc>
                <a:spcPct val="100000"/>
              </a:lnSpc>
            </a:pPr>
            <a:r>
              <a:rPr lang="zh-CN" sz="8000" b="1">
                <a:solidFill>
                  <a:srgbClr val="79A85A"/>
                </a:solidFill>
                <a:latin typeface="宋体" panose="02010600030101010101" pitchFamily="2" charset="-122"/>
                <a:cs typeface="宋体" panose="02010600030101010101" pitchFamily="2" charset="-122"/>
              </a:rPr>
              <a:t>化学</a:t>
            </a:r>
            <a:r>
              <a:rPr sz="8000" b="1">
                <a:solidFill>
                  <a:srgbClr val="79A85A"/>
                </a:solidFill>
                <a:latin typeface="宋体" panose="02010600030101010101" pitchFamily="2" charset="-122"/>
                <a:cs typeface="宋体" panose="02010600030101010101" pitchFamily="2" charset="-122"/>
              </a:rPr>
              <a:t>一轮</a:t>
            </a:r>
            <a:r>
              <a:rPr sz="8000" b="1">
                <a:solidFill>
                  <a:srgbClr val="7BAA5D"/>
                </a:solidFill>
                <a:latin typeface="宋体" panose="02010600030101010101" pitchFamily="2" charset="-122"/>
                <a:cs typeface="宋体" panose="02010600030101010101" pitchFamily="2" charset="-122"/>
              </a:rPr>
              <a:t>复</a:t>
            </a:r>
            <a:r>
              <a:rPr sz="8000" b="1" spc="-20">
                <a:solidFill>
                  <a:srgbClr val="7BAA5D"/>
                </a:solidFill>
                <a:latin typeface="宋体" panose="02010600030101010101" pitchFamily="2" charset="-122"/>
                <a:cs typeface="宋体" panose="02010600030101010101" pitchFamily="2" charset="-122"/>
              </a:rPr>
              <a:t>习</a:t>
            </a:r>
            <a:endParaRPr sz="8000">
              <a:latin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9" name="object 4"/>
          <p:cNvSpPr txBox="1"/>
          <p:nvPr/>
        </p:nvSpPr>
        <p:spPr>
          <a:xfrm>
            <a:off x="1066800" y="4495800"/>
            <a:ext cx="7473950" cy="5664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00"/>
              </a:spcBef>
            </a:pPr>
            <a:r>
              <a:rPr lang="zh-CN" altLang="zh-CN" sz="3600" b="1">
                <a:solidFill>
                  <a:srgbClr val="F7A620"/>
                </a:solidFill>
                <a:latin typeface="宋体" panose="02010600030101010101" pitchFamily="2" charset="-122"/>
                <a:cs typeface="宋体" panose="02010600030101010101" pitchFamily="2" charset="-122"/>
              </a:rPr>
              <a:t>高考得高分的秘诀就是少丢分</a:t>
            </a:r>
            <a:endParaRPr lang="zh-CN" altLang="zh-CN" sz="3600" b="1">
              <a:solidFill>
                <a:srgbClr val="F7A620"/>
              </a:solidFill>
              <a:latin typeface="宋体" panose="02010600030101010101" pitchFamily="2" charset="-122"/>
              <a:cs typeface="宋体" panose="02010600030101010101" pitchFamily="2" charset="-122"/>
            </a:endParaRPr>
          </a:p>
        </p:txBody>
      </p:sp>
    </p:spTree>
  </p:cSld>
  <p:clrMapOvr>
    <a:masterClrMapping/>
  </p:clrMapOvr>
  <p:transition/>
  <p:timing/>
</p:sld>
</file>

<file path=ppt/slides/slide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object 2"/>
          <p:cNvSpPr/>
          <p:nvPr/>
        </p:nvSpPr>
        <p:spPr>
          <a:xfrm>
            <a:off x="501523" y="2063623"/>
            <a:ext cx="2167128" cy="3226308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/>
          <p:nvPr/>
        </p:nvSpPr>
        <p:spPr>
          <a:xfrm>
            <a:off x="3630167" y="0"/>
            <a:ext cx="8561832" cy="6858000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/>
          <p:nvPr/>
        </p:nvSpPr>
        <p:spPr>
          <a:xfrm>
            <a:off x="2447670" y="2070227"/>
            <a:ext cx="8356092" cy="3220212"/>
          </a:xfrm>
          <a:prstGeom prst="rect">
            <a:avLst/>
          </a:prstGeom>
          <a:blipFill>
            <a:blip r:embed="rId5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1908048" y="4584191"/>
            <a:ext cx="172212" cy="705612"/>
          </a:xfrm>
          <a:prstGeom prst="rect">
            <a:avLst/>
          </a:prstGeom>
          <a:blipFill>
            <a:blip r:embed="rId6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859789" y="2535554"/>
            <a:ext cx="1244600" cy="14884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4800" b="0">
                <a:solidFill>
                  <a:srgbClr val="FFFFFF"/>
                </a:solidFill>
                <a:latin typeface="宋体" panose="02010600030101010101" pitchFamily="2" charset="-122"/>
                <a:cs typeface="宋体" panose="02010600030101010101" pitchFamily="2" charset="-122"/>
              </a:rPr>
              <a:t>一轮 复习</a:t>
            </a:r>
            <a:endParaRPr sz="4800">
              <a:latin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4038600" y="4622800"/>
            <a:ext cx="4430395" cy="6280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000" b="1">
                <a:solidFill>
                  <a:srgbClr val="F7A620"/>
                </a:solidFill>
                <a:latin typeface="Times New Roman" panose="02020603050405020304"/>
                <a:cs typeface="Times New Roman" panose="02020603050405020304"/>
              </a:rPr>
              <a:t>第</a:t>
            </a:r>
            <a:r>
              <a:rPr lang="en-US" sz="4000" b="1">
                <a:solidFill>
                  <a:srgbClr val="F7A620"/>
                </a:solidFill>
                <a:latin typeface="Times New Roman" panose="02020603050405020304"/>
                <a:cs typeface="Times New Roman" panose="02020603050405020304"/>
              </a:rPr>
              <a:t>3</a:t>
            </a:r>
            <a:r>
              <a:rPr sz="4000" b="1">
                <a:solidFill>
                  <a:srgbClr val="F7A620"/>
                </a:solidFill>
                <a:latin typeface="Times New Roman" panose="02020603050405020304"/>
                <a:cs typeface="Times New Roman" panose="02020603050405020304"/>
              </a:rPr>
              <a:t>讲</a:t>
            </a:r>
            <a:r>
              <a:rPr sz="4000" b="1" spc="-45">
                <a:solidFill>
                  <a:srgbClr val="F7A620"/>
                </a:solidFill>
                <a:latin typeface="Times New Roman" panose="02020603050405020304"/>
                <a:cs typeface="Times New Roman" panose="02020603050405020304"/>
              </a:rPr>
              <a:t> </a:t>
            </a:r>
            <a:r>
              <a:rPr lang="en-US" sz="4000" b="1" spc="-45">
                <a:solidFill>
                  <a:srgbClr val="F7A620"/>
                </a:solidFill>
                <a:latin typeface="Times New Roman" panose="02020603050405020304"/>
                <a:cs typeface="Times New Roman" panose="02020603050405020304"/>
              </a:rPr>
              <a:t> </a:t>
            </a:r>
            <a:r>
              <a:rPr lang="zh-CN" altLang="en-US" sz="4000" b="1" spc="-45">
                <a:solidFill>
                  <a:srgbClr val="F7A620"/>
                </a:solidFill>
                <a:latin typeface="Times New Roman" panose="02020603050405020304"/>
                <a:cs typeface="Times New Roman" panose="02020603050405020304"/>
              </a:rPr>
              <a:t>盐类的水解</a:t>
            </a:r>
            <a:endParaRPr lang="en-US" altLang="zh-CN" sz="4000" b="1" spc="-45">
              <a:solidFill>
                <a:srgbClr val="F7A620"/>
              </a:solidFill>
              <a:latin typeface="Times New Roman" panose="02020603050405020304"/>
              <a:cs typeface="Times New Roman" panose="02020603050405020304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2669540" y="2350135"/>
            <a:ext cx="8134350" cy="167386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95"/>
              </a:spcBef>
            </a:pPr>
            <a:r>
              <a:rPr lang="zh-CN" sz="5400" b="1">
                <a:solidFill>
                  <a:srgbClr val="F7A620"/>
                </a:solidFill>
                <a:latin typeface="宋体" panose="02010600030101010101" pitchFamily="2" charset="-122"/>
                <a:cs typeface="宋体" panose="02010600030101010101" pitchFamily="2" charset="-122"/>
              </a:rPr>
              <a:t>第九</a:t>
            </a:r>
            <a:r>
              <a:rPr sz="5400" b="1">
                <a:solidFill>
                  <a:srgbClr val="F7A620"/>
                </a:solidFill>
                <a:latin typeface="宋体" panose="02010600030101010101" pitchFamily="2" charset="-122"/>
                <a:cs typeface="宋体" panose="02010600030101010101" pitchFamily="2" charset="-122"/>
              </a:rPr>
              <a:t>章</a:t>
            </a:r>
            <a:r>
              <a:rPr lang="en-US" sz="5400" b="1">
                <a:solidFill>
                  <a:srgbClr val="F7A620"/>
                </a:solidFill>
                <a:latin typeface="宋体" panose="02010600030101010101" pitchFamily="2" charset="-122"/>
                <a:cs typeface="宋体" panose="02010600030101010101" pitchFamily="2" charset="-122"/>
              </a:rPr>
              <a:t> </a:t>
            </a:r>
            <a:r>
              <a:rPr lang="zh-CN" altLang="en-US" sz="5400" b="1">
                <a:solidFill>
                  <a:srgbClr val="F7A620"/>
                </a:solidFill>
                <a:latin typeface="宋体" panose="02010600030101010101" pitchFamily="2" charset="-122"/>
                <a:cs typeface="宋体" panose="02010600030101010101" pitchFamily="2" charset="-122"/>
              </a:rPr>
              <a:t>水溶液中的离子反应与平衡</a:t>
            </a:r>
            <a:endParaRPr lang="zh-CN" altLang="en-US" sz="5400" b="1" spc="-50">
              <a:solidFill>
                <a:srgbClr val="F7A620"/>
              </a:solidFill>
              <a:latin typeface="宋体" panose="02010600030101010101" pitchFamily="2" charset="-122"/>
              <a:cs typeface="宋体" panose="02010600030101010101" pitchFamily="2" charset="-122"/>
            </a:endParaRPr>
          </a:p>
        </p:txBody>
      </p:sp>
    </p:spTree>
  </p:cSld>
  <p:clrMapOvr>
    <a:masterClrMapping/>
  </p:clrMapOvr>
  <p:transition/>
  <p:timing/>
</p:sld>
</file>

<file path=ppt/slides/slide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3" name="图片 2" descr="B_EMR_B0C]UKJHRY}GTDIWM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5800" y="230505"/>
            <a:ext cx="10147300" cy="6397625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slides/slide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文本框 2"/>
          <p:cNvSpPr txBox="1"/>
          <p:nvPr/>
        </p:nvSpPr>
        <p:spPr>
          <a:xfrm>
            <a:off x="304800" y="381000"/>
            <a:ext cx="3011170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400" b="1">
                <a:solidFill>
                  <a:srgbClr val="00B050"/>
                </a:solidFill>
                <a:latin typeface="楷体" panose="02010609060101010101" charset="-122"/>
                <a:ea typeface="楷体" panose="02010609060101010101" charset="-122"/>
              </a:rPr>
              <a:t>学习目标：</a:t>
            </a:r>
            <a:endParaRPr lang="zh-CN" altLang="en-US" sz="4400" b="1">
              <a:solidFill>
                <a:srgbClr val="00B050"/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2209800" y="3657600"/>
            <a:ext cx="541845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00000"/>
              </a:lnSpc>
            </a:pPr>
            <a:r>
              <a:rPr lang="en-US" altLang="zh-CN" sz="3200">
                <a:latin typeface="Times New Roman" panose="02020603050405020304"/>
                <a:cs typeface="Times New Roman" panose="02020603050405020304"/>
              </a:rPr>
              <a:t>3</a:t>
            </a:r>
            <a:r>
              <a:rPr lang="zh-CN" altLang="en-US" sz="3200">
                <a:latin typeface="Times New Roman" panose="02020603050405020304"/>
                <a:cs typeface="Times New Roman" panose="02020603050405020304"/>
              </a:rPr>
              <a:t>、影响盐类水解平衡的因素</a:t>
            </a:r>
            <a:endParaRPr lang="zh-CN" altLang="en-US" sz="3200">
              <a:latin typeface="Times New Roman" panose="02020603050405020304"/>
              <a:cs typeface="Times New Roman" panose="02020603050405020304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2209800" y="1524000"/>
            <a:ext cx="543306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zh-CN" sz="3200">
                <a:latin typeface="Times New Roman" panose="02020603050405020304"/>
                <a:cs typeface="Times New Roman" panose="02020603050405020304"/>
              </a:rPr>
              <a:t>1</a:t>
            </a:r>
            <a:r>
              <a:rPr lang="zh-CN" altLang="en-US" sz="3200">
                <a:latin typeface="Times New Roman" panose="02020603050405020304"/>
                <a:cs typeface="Times New Roman" panose="02020603050405020304"/>
              </a:rPr>
              <a:t>、盐类水解规律及其应用</a:t>
            </a:r>
            <a:endParaRPr lang="en-US" altLang="zh-CN" sz="3200">
              <a:latin typeface="Times New Roman" panose="02020603050405020304"/>
              <a:cs typeface="Times New Roman" panose="02020603050405020304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2209800" y="2590800"/>
            <a:ext cx="498030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zh-CN" sz="3200">
                <a:latin typeface="Times New Roman" panose="02020603050405020304"/>
                <a:cs typeface="Times New Roman" panose="02020603050405020304"/>
              </a:rPr>
              <a:t>2</a:t>
            </a:r>
            <a:r>
              <a:rPr lang="zh-CN" altLang="en-US" sz="3200">
                <a:latin typeface="Times New Roman" panose="02020603050405020304"/>
                <a:cs typeface="Times New Roman" panose="02020603050405020304"/>
              </a:rPr>
              <a:t>、盐类水解方程式的书写</a:t>
            </a:r>
            <a:endParaRPr lang="zh-CN" altLang="en-US" sz="3200">
              <a:latin typeface="Times New Roman" panose="02020603050405020304"/>
              <a:cs typeface="Times New Roman" panose="02020603050405020304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2209800" y="4724400"/>
            <a:ext cx="607949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00000"/>
              </a:lnSpc>
            </a:pPr>
            <a:r>
              <a:rPr lang="en-US" altLang="zh-CN" sz="3200">
                <a:latin typeface="Times New Roman" panose="02020603050405020304"/>
                <a:cs typeface="Times New Roman" panose="02020603050405020304"/>
              </a:rPr>
              <a:t>4</a:t>
            </a:r>
            <a:r>
              <a:rPr lang="zh-CN" altLang="en-US" sz="3200">
                <a:latin typeface="Times New Roman" panose="02020603050405020304"/>
                <a:cs typeface="Times New Roman" panose="02020603050405020304"/>
              </a:rPr>
              <a:t>、溶液中粒子浓度大小的比较</a:t>
            </a:r>
            <a:endParaRPr lang="zh-CN" altLang="en-US" sz="3200">
              <a:latin typeface="Times New Roman" panose="02020603050405020304"/>
              <a:cs typeface="Times New Roman" panose="02020603050405020304"/>
            </a:endParaRPr>
          </a:p>
        </p:txBody>
      </p:sp>
    </p:spTree>
  </p:cSld>
  <p:clrMapOvr>
    <a:masterClrMapping/>
  </p:clrMapOvr>
  <p:transition/>
  <p:timing/>
</p:sld>
</file>

<file path=ppt/slides/slide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文本框 1"/>
          <p:cNvSpPr txBox="1"/>
          <p:nvPr/>
        </p:nvSpPr>
        <p:spPr>
          <a:xfrm>
            <a:off x="2981325" y="2884805"/>
            <a:ext cx="932180" cy="829945"/>
          </a:xfrm>
          <a:prstGeom prst="rect">
            <a:avLst/>
          </a:prstGeom>
          <a:gradFill>
            <a:gsLst>
              <a:gs pos="0">
                <a:srgbClr val="9EE256"/>
              </a:gs>
              <a:gs pos="100000">
                <a:srgbClr val="52762D"/>
              </a:gs>
            </a:gsLst>
            <a:lin scaled="0"/>
          </a:gradFill>
        </p:spPr>
        <p:txBody>
          <a:bodyPr wrap="square" rtlCol="0">
            <a:spAutoFit/>
          </a:bodyPr>
          <a:lstStyle/>
          <a:p>
            <a:pPr algn="ctr"/>
            <a:r>
              <a:rPr lang="en-US" altLang="zh-CN" sz="4800" b="1">
                <a:solidFill>
                  <a:schemeClr val="bg1"/>
                </a:solidFill>
                <a:latin typeface="Times New Roman" panose="02020603050405020304"/>
                <a:cs typeface="Times New Roman" panose="02020603050405020304"/>
              </a:rPr>
              <a:t>02</a:t>
            </a:r>
            <a:endParaRPr lang="en-US" altLang="zh-CN" sz="4800" b="1">
              <a:solidFill>
                <a:schemeClr val="bg1"/>
              </a:solidFill>
              <a:latin typeface="Times New Roman" panose="02020603050405020304"/>
              <a:cs typeface="Times New Roman" panose="02020603050405020304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4343400" y="2971800"/>
            <a:ext cx="592264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>
                <a:solidFill>
                  <a:srgbClr val="00B050"/>
                </a:solidFill>
                <a:latin typeface="汉仪尚巍手书W" panose="00020600040101010101" charset="-122"/>
                <a:ea typeface="汉仪尚巍手书W" panose="00020600040101010101" charset="-122"/>
              </a:rPr>
              <a:t>盐类水解的影响因素及应用</a:t>
            </a:r>
            <a:r>
              <a:rPr lang="en-US" altLang="zh-CN" sz="3600">
                <a:solidFill>
                  <a:srgbClr val="00B050"/>
                </a:solidFill>
                <a:latin typeface="汉仪尚巍手书W" panose="00020600040101010101" charset="-122"/>
                <a:ea typeface="汉仪尚巍手书W" panose="00020600040101010101" charset="-122"/>
              </a:rPr>
              <a:t>  </a:t>
            </a:r>
            <a:endParaRPr lang="zh-CN" altLang="en-US" sz="3600">
              <a:solidFill>
                <a:srgbClr val="00B050"/>
              </a:solidFill>
              <a:latin typeface="汉仪尚巍手书W" panose="00020600040101010101" charset="-122"/>
              <a:ea typeface="汉仪尚巍手书W" panose="00020600040101010101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2981325" y="1507490"/>
            <a:ext cx="932180" cy="829945"/>
          </a:xfrm>
          <a:prstGeom prst="rect">
            <a:avLst/>
          </a:prstGeom>
          <a:gradFill>
            <a:gsLst>
              <a:gs pos="42000">
                <a:srgbClr val="EDE976"/>
              </a:gs>
              <a:gs pos="0">
                <a:srgbClr val="F3F0A4"/>
              </a:gs>
              <a:gs pos="100000">
                <a:srgbClr val="E6E148"/>
              </a:gs>
            </a:gsLst>
            <a:lin scaled="1"/>
          </a:gradFill>
        </p:spPr>
        <p:txBody>
          <a:bodyPr wrap="square" rtlCol="0">
            <a:spAutoFit/>
          </a:bodyPr>
          <a:lstStyle/>
          <a:p>
            <a:pPr algn="ctr"/>
            <a:r>
              <a:rPr lang="en-US" altLang="zh-CN" sz="4800" b="1">
                <a:solidFill>
                  <a:schemeClr val="bg1"/>
                </a:solidFill>
                <a:latin typeface="Times New Roman" panose="02020603050405020304"/>
                <a:cs typeface="Times New Roman" panose="02020603050405020304"/>
              </a:rPr>
              <a:t>01</a:t>
            </a:r>
            <a:endParaRPr lang="en-US" altLang="zh-CN" sz="4800" b="1">
              <a:solidFill>
                <a:schemeClr val="bg1"/>
              </a:solidFill>
              <a:latin typeface="Times New Roman" panose="02020603050405020304"/>
              <a:cs typeface="Times New Roman" panose="02020603050405020304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4343400" y="1600200"/>
            <a:ext cx="506857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>
                <a:solidFill>
                  <a:srgbClr val="FFC000"/>
                </a:solidFill>
                <a:latin typeface="汉仪尚巍手书W" panose="00020600040101010101" charset="-122"/>
                <a:ea typeface="汉仪尚巍手书W" panose="00020600040101010101" charset="-122"/>
              </a:rPr>
              <a:t>盐类水解的概念和规律</a:t>
            </a:r>
            <a:endParaRPr lang="zh-CN" altLang="en-US" sz="3600">
              <a:solidFill>
                <a:srgbClr val="FFC000"/>
              </a:solidFill>
              <a:latin typeface="汉仪尚巍手书W" panose="00020600040101010101" charset="-122"/>
              <a:ea typeface="汉仪尚巍手书W" panose="00020600040101010101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2981325" y="4262120"/>
            <a:ext cx="932180" cy="829945"/>
          </a:xfrm>
          <a:prstGeom prst="rect">
            <a:avLst/>
          </a:prstGeom>
          <a:gradFill>
            <a:gsLst>
              <a:gs pos="0">
                <a:srgbClr val="7B32B2"/>
              </a:gs>
              <a:gs pos="100000">
                <a:srgbClr val="401A5D"/>
              </a:gs>
            </a:gsLst>
            <a:lin scaled="0"/>
          </a:gradFill>
        </p:spPr>
        <p:txBody>
          <a:bodyPr wrap="square" rtlCol="0">
            <a:spAutoFit/>
          </a:bodyPr>
          <a:lstStyle/>
          <a:p>
            <a:pPr algn="ctr"/>
            <a:r>
              <a:rPr lang="en-US" altLang="zh-CN" sz="4800" b="1">
                <a:solidFill>
                  <a:schemeClr val="bg1"/>
                </a:solidFill>
                <a:latin typeface="Times New Roman" panose="02020603050405020304"/>
                <a:cs typeface="Times New Roman" panose="02020603050405020304"/>
              </a:rPr>
              <a:t>03</a:t>
            </a:r>
            <a:endParaRPr lang="en-US" altLang="zh-CN" sz="4800" b="1">
              <a:solidFill>
                <a:schemeClr val="bg1"/>
              </a:solidFill>
              <a:latin typeface="Times New Roman" panose="02020603050405020304"/>
              <a:cs typeface="Times New Roman" panose="02020603050405020304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4343400" y="4343400"/>
            <a:ext cx="578993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>
                <a:solidFill>
                  <a:srgbClr val="7030A0"/>
                </a:solidFill>
                <a:latin typeface="汉仪尚巍手书W" panose="00020600040101010101" charset="-122"/>
                <a:ea typeface="汉仪尚巍手书W" panose="00020600040101010101" charset="-122"/>
              </a:rPr>
              <a:t>溶液中粒子浓度大小的比较</a:t>
            </a:r>
            <a:endParaRPr lang="zh-CN" altLang="en-US" sz="3600">
              <a:solidFill>
                <a:srgbClr val="7030A0"/>
              </a:solidFill>
              <a:latin typeface="汉仪尚巍手书W" panose="00020600040101010101" charset="-122"/>
              <a:ea typeface="汉仪尚巍手书W" panose="00020600040101010101" charset="-122"/>
            </a:endParaRPr>
          </a:p>
        </p:txBody>
      </p:sp>
    </p:spTree>
  </p:cSld>
  <p:clrMapOvr>
    <a:masterClrMapping/>
  </p:clrMapOvr>
  <p:transition/>
  <p:timing/>
</p:sld>
</file>

<file path=ppt/slides/slide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8" name="文本框 7"/>
          <p:cNvSpPr txBox="1"/>
          <p:nvPr/>
        </p:nvSpPr>
        <p:spPr>
          <a:xfrm>
            <a:off x="1295400" y="1906270"/>
            <a:ext cx="1421765" cy="1568450"/>
          </a:xfrm>
          <a:prstGeom prst="rect">
            <a:avLst/>
          </a:prstGeom>
          <a:gradFill>
            <a:gsLst>
              <a:gs pos="42000">
                <a:srgbClr val="EDE976"/>
              </a:gs>
              <a:gs pos="0">
                <a:srgbClr val="F3F0A4"/>
              </a:gs>
              <a:gs pos="100000">
                <a:srgbClr val="E6E148"/>
              </a:gs>
            </a:gsLst>
            <a:lin scaled="1"/>
          </a:gradFill>
        </p:spPr>
        <p:txBody>
          <a:bodyPr wrap="square" rtlCol="0">
            <a:spAutoFit/>
          </a:bodyPr>
          <a:lstStyle/>
          <a:p>
            <a:r>
              <a:rPr lang="en-US" altLang="zh-CN" sz="9600" b="1">
                <a:solidFill>
                  <a:schemeClr val="bg1"/>
                </a:solidFill>
                <a:latin typeface="Times New Roman" panose="02020603050405020304"/>
                <a:cs typeface="Times New Roman" panose="02020603050405020304"/>
              </a:rPr>
              <a:t>01</a:t>
            </a:r>
            <a:endParaRPr lang="en-US" altLang="zh-CN" sz="9600" b="1">
              <a:solidFill>
                <a:schemeClr val="bg1"/>
              </a:solidFill>
              <a:latin typeface="Times New Roman" panose="02020603050405020304"/>
              <a:cs typeface="Times New Roman" panose="02020603050405020304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3048000" y="1906270"/>
            <a:ext cx="7896860" cy="30460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zh-CN" altLang="en-US" sz="9600">
                <a:solidFill>
                  <a:srgbClr val="FFC000"/>
                </a:solidFill>
                <a:latin typeface="汉仪尚巍手书W" panose="00020600040101010101" charset="-122"/>
                <a:ea typeface="汉仪尚巍手书W" panose="00020600040101010101" charset="-122"/>
              </a:rPr>
              <a:t>盐类水解的概念和规律</a:t>
            </a:r>
            <a:endParaRPr lang="zh-CN" altLang="en-US" sz="9600">
              <a:solidFill>
                <a:srgbClr val="FFC000"/>
              </a:solidFill>
              <a:latin typeface="汉仪尚巍手书W" panose="00020600040101010101" charset="-122"/>
              <a:ea typeface="汉仪尚巍手书W" panose="00020600040101010101" charset="-122"/>
            </a:endParaRPr>
          </a:p>
        </p:txBody>
      </p:sp>
    </p:spTree>
  </p:cSld>
  <p:clrMapOvr>
    <a:masterClrMapping/>
  </p:clrMapOvr>
  <p:transition/>
  <p:timing/>
</p:sld>
</file>

<file path=ppt/slides/slide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8196" name="矩形 315408"/>
          <p:cNvSpPr/>
          <p:nvPr/>
        </p:nvSpPr>
        <p:spPr>
          <a:xfrm>
            <a:off x="152400" y="304800"/>
            <a:ext cx="1949450" cy="583565"/>
          </a:xfrm>
          <a:prstGeom prst="rect">
            <a:avLst/>
          </a:prstGeom>
          <a:noFill/>
          <a:ln w="28575">
            <a:noFill/>
          </a:ln>
        </p:spPr>
        <p:txBody>
          <a:bodyPr wrap="square" anchor="t">
            <a:spAutoFit/>
          </a:bodyPr>
          <a:lstStyle/>
          <a:p>
            <a:pPr lvl="0" indent="0" fontAlgn="base"/>
            <a:r>
              <a:rPr lang="zh-CN" altLang="en-US" sz="3200" b="1" strike="noStrike" noProof="1">
                <a:solidFill>
                  <a:srgbClr val="0070C0"/>
                </a:solidFill>
                <a:latin typeface="Times New Roman" panose="02020603050405020304"/>
                <a:cs typeface="Times New Roman" panose="02020603050405020304"/>
              </a:rPr>
              <a:t>一</a:t>
            </a:r>
            <a:r>
              <a:rPr lang="en-US" altLang="zh-CN" sz="3200" b="1" strike="noStrike" noProof="1">
                <a:solidFill>
                  <a:srgbClr val="0070C0"/>
                </a:solidFill>
                <a:latin typeface="Times New Roman" panose="02020603050405020304"/>
                <a:cs typeface="Times New Roman" panose="02020603050405020304"/>
              </a:rPr>
              <a:t>、</a:t>
            </a:r>
            <a:r>
              <a:rPr lang="zh-CN" altLang="en-US" sz="3200" b="1" strike="noStrike" noProof="1">
                <a:solidFill>
                  <a:srgbClr val="0070C0"/>
                </a:solidFill>
                <a:latin typeface="Times New Roman" panose="02020603050405020304"/>
                <a:cs typeface="Times New Roman" panose="02020603050405020304"/>
              </a:rPr>
              <a:t>定义</a:t>
            </a:r>
            <a:endParaRPr lang="zh-CN" altLang="en-US" sz="3200" b="1" strike="noStrike" noProof="1">
              <a:solidFill>
                <a:srgbClr val="0070C0"/>
              </a:solidFill>
              <a:latin typeface="Times New Roman" panose="02020603050405020304"/>
              <a:cs typeface="Times New Roman" panose="02020603050405020304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533400" y="914400"/>
            <a:ext cx="10465435" cy="13836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l" fontAlgn="base">
              <a:lnSpc>
                <a:spcPct val="150000"/>
              </a:lnSpc>
            </a:pPr>
            <a:r>
              <a:rPr lang="en-US" altLang="zh-CN" sz="28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/>
                <a:ea typeface="宋体" panose="02010600030101010101" pitchFamily="2" charset="-122"/>
                <a:cs typeface="Times New Roman" panose="02020603050405020304"/>
                <a:sym typeface="+mn-ea"/>
              </a:rPr>
              <a:t>在溶液中，盐电离产生的离子与水电离产生的</a:t>
            </a:r>
            <a:r>
              <a:rPr lang="en-US" altLang="zh-CN" sz="28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/>
                <a:ea typeface="宋体" panose="02010600030101010101" pitchFamily="2" charset="-122"/>
                <a:cs typeface="Times New Roman" panose="02020603050405020304"/>
                <a:sym typeface="+mn-ea"/>
              </a:rPr>
              <a:t>H</a:t>
            </a:r>
            <a:r>
              <a:rPr lang="en-US" altLang="zh-CN" sz="2800" b="1" baseline="3000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/>
                <a:ea typeface="宋体" panose="02010600030101010101" pitchFamily="2" charset="-122"/>
                <a:cs typeface="Times New Roman" panose="02020603050405020304"/>
                <a:sym typeface="+mn-ea"/>
              </a:rPr>
              <a:t>+</a:t>
            </a:r>
            <a:r>
              <a:rPr lang="en-US" altLang="zh-CN" sz="28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/>
                <a:ea typeface="宋体" panose="02010600030101010101" pitchFamily="2" charset="-122"/>
                <a:cs typeface="Times New Roman" panose="02020603050405020304"/>
                <a:sym typeface="+mn-ea"/>
              </a:rPr>
              <a:t>或OH</a:t>
            </a:r>
            <a:r>
              <a:rPr lang="en-US" altLang="zh-CN" sz="2800" b="1" baseline="3000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/>
                <a:ea typeface="宋体" panose="02010600030101010101" pitchFamily="2" charset="-122"/>
                <a:cs typeface="Times New Roman" panose="02020603050405020304"/>
                <a:sym typeface="+mn-ea"/>
              </a:rPr>
              <a:t>-</a:t>
            </a:r>
            <a:r>
              <a:rPr lang="en-US" altLang="zh-CN" sz="28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/>
                <a:ea typeface="宋体" panose="02010600030101010101" pitchFamily="2" charset="-122"/>
                <a:cs typeface="Times New Roman" panose="02020603050405020304"/>
                <a:sym typeface="+mn-ea"/>
              </a:rPr>
              <a:t>结合生成</a:t>
            </a:r>
            <a:r>
              <a:rPr lang="en-US" altLang="zh-CN" sz="28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/>
                <a:ea typeface="宋体" panose="02010600030101010101" pitchFamily="2" charset="-122"/>
                <a:cs typeface="Times New Roman" panose="02020603050405020304"/>
                <a:sym typeface="+mn-ea"/>
              </a:rPr>
              <a:t>弱电解质</a:t>
            </a:r>
            <a:r>
              <a:rPr lang="en-US" altLang="zh-CN" sz="28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/>
                <a:ea typeface="宋体" panose="02010600030101010101" pitchFamily="2" charset="-122"/>
                <a:cs typeface="Times New Roman" panose="02020603050405020304"/>
                <a:sym typeface="+mn-ea"/>
              </a:rPr>
              <a:t>的反应。</a:t>
            </a:r>
            <a:endParaRPr lang="en-US" altLang="zh-CN" sz="2800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/>
              <a:ea typeface="宋体" panose="02010600030101010101" pitchFamily="2" charset="-122"/>
              <a:cs typeface="Times New Roman" panose="02020603050405020304"/>
              <a:sym typeface="+mn-ea"/>
            </a:endParaRPr>
          </a:p>
        </p:txBody>
      </p:sp>
      <p:sp>
        <p:nvSpPr>
          <p:cNvPr id="18" name="矩形 315408"/>
          <p:cNvSpPr/>
          <p:nvPr/>
        </p:nvSpPr>
        <p:spPr>
          <a:xfrm>
            <a:off x="164465" y="2362200"/>
            <a:ext cx="1937385" cy="583565"/>
          </a:xfrm>
          <a:prstGeom prst="rect">
            <a:avLst/>
          </a:prstGeom>
          <a:noFill/>
          <a:ln w="28575">
            <a:noFill/>
          </a:ln>
        </p:spPr>
        <p:txBody>
          <a:bodyPr wrap="square" anchor="t">
            <a:spAutoFit/>
          </a:bodyPr>
          <a:lstStyle/>
          <a:p>
            <a:pPr lvl="0" indent="0" fontAlgn="base"/>
            <a:r>
              <a:rPr lang="zh-CN" altLang="en-US" sz="3200" b="1" strike="noStrike" noProof="1">
                <a:solidFill>
                  <a:srgbClr val="0070C0"/>
                </a:solidFill>
                <a:latin typeface="Times New Roman" panose="02020603050405020304"/>
                <a:cs typeface="Times New Roman" panose="02020603050405020304"/>
              </a:rPr>
              <a:t>二</a:t>
            </a:r>
            <a:r>
              <a:rPr lang="en-US" altLang="zh-CN" sz="3200" b="1" strike="noStrike" noProof="1">
                <a:solidFill>
                  <a:srgbClr val="0070C0"/>
                </a:solidFill>
                <a:latin typeface="Times New Roman" panose="02020603050405020304"/>
                <a:cs typeface="Times New Roman" panose="02020603050405020304"/>
              </a:rPr>
              <a:t>、</a:t>
            </a:r>
            <a:r>
              <a:rPr lang="zh-CN" altLang="en-US" sz="3200" b="1" strike="noStrike" noProof="1">
                <a:solidFill>
                  <a:srgbClr val="0070C0"/>
                </a:solidFill>
                <a:latin typeface="Times New Roman" panose="02020603050405020304"/>
                <a:cs typeface="Times New Roman" panose="02020603050405020304"/>
              </a:rPr>
              <a:t>实质</a:t>
            </a:r>
            <a:endParaRPr lang="zh-CN" altLang="en-US" sz="3200" b="1" strike="noStrike" noProof="1">
              <a:solidFill>
                <a:srgbClr val="0070C0"/>
              </a:solidFill>
              <a:latin typeface="Times New Roman" panose="02020603050405020304"/>
              <a:cs typeface="Times New Roman" panose="02020603050405020304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499110" y="3516630"/>
            <a:ext cx="1255395" cy="52197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altLang="zh-CN" sz="28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/>
                <a:ea typeface="宋体" panose="02010600030101010101" pitchFamily="2" charset="-122"/>
                <a:cs typeface="Times New Roman" panose="02020603050405020304"/>
                <a:sym typeface="+mn-ea"/>
              </a:rPr>
              <a:t>盐电离</a:t>
            </a:r>
            <a:endParaRPr lang="en-US" altLang="zh-CN" sz="2800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宋体" panose="02010600030101010101" pitchFamily="2" charset="-122"/>
              <a:cs typeface="Arial" panose="020b0604020202020204" pitchFamily="34" charset="0"/>
              <a:sym typeface="+mn-ea"/>
            </a:endParaRPr>
          </a:p>
        </p:txBody>
      </p:sp>
      <p:cxnSp>
        <p:nvCxnSpPr>
          <p:cNvPr id="5" name="直接箭头连接符 4"/>
          <p:cNvCxnSpPr/>
          <p:nvPr/>
        </p:nvCxnSpPr>
        <p:spPr>
          <a:xfrm>
            <a:off x="1795145" y="3766185"/>
            <a:ext cx="990600" cy="0"/>
          </a:xfrm>
          <a:prstGeom prst="straightConnector1">
            <a:avLst/>
          </a:prstGeom>
          <a:ln w="44450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左大括号 7"/>
          <p:cNvSpPr/>
          <p:nvPr/>
        </p:nvSpPr>
        <p:spPr>
          <a:xfrm>
            <a:off x="2938145" y="3080385"/>
            <a:ext cx="152400" cy="1371600"/>
          </a:xfrm>
          <a:prstGeom prst="leftBrace">
            <a:avLst/>
          </a:prstGeom>
          <a:ln w="3175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文本框 8"/>
          <p:cNvSpPr txBox="1"/>
          <p:nvPr/>
        </p:nvSpPr>
        <p:spPr>
          <a:xfrm>
            <a:off x="3242945" y="3048000"/>
            <a:ext cx="1970405" cy="52197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sz="28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Arial" panose="020b0604020202020204" pitchFamily="34" charset="0"/>
                <a:sym typeface="+mn-ea"/>
              </a:rPr>
              <a:t>弱酸阴离子</a:t>
            </a:r>
            <a:endParaRPr lang="zh-CN" altLang="en-US" sz="2800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宋体" panose="02010600030101010101" pitchFamily="2" charset="-122"/>
              <a:cs typeface="Arial" panose="020b0604020202020204" pitchFamily="34" charset="0"/>
              <a:sym typeface="+mn-ea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3242945" y="3962400"/>
            <a:ext cx="1970405" cy="52197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sz="28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Arial" panose="020b0604020202020204" pitchFamily="34" charset="0"/>
                <a:sym typeface="+mn-ea"/>
              </a:rPr>
              <a:t>弱碱阳离子</a:t>
            </a:r>
            <a:endParaRPr lang="zh-CN" altLang="en-US" sz="2800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宋体" panose="02010600030101010101" pitchFamily="2" charset="-122"/>
              <a:cs typeface="Arial" panose="020b0604020202020204" pitchFamily="34" charset="0"/>
              <a:sym typeface="+mn-ea"/>
            </a:endParaRPr>
          </a:p>
        </p:txBody>
      </p:sp>
      <p:sp>
        <p:nvSpPr>
          <p:cNvPr id="12" name="加号 11"/>
          <p:cNvSpPr/>
          <p:nvPr/>
        </p:nvSpPr>
        <p:spPr>
          <a:xfrm>
            <a:off x="5300345" y="3124200"/>
            <a:ext cx="381000" cy="304800"/>
          </a:xfrm>
          <a:prstGeom prst="mathPlus">
            <a:avLst/>
          </a:prstGeom>
          <a:gradFill>
            <a:gsLst>
              <a:gs pos="0">
                <a:srgbClr val="14CD68"/>
              </a:gs>
              <a:gs pos="100000">
                <a:srgbClr val="0B6E38"/>
              </a:gs>
            </a:gsLst>
            <a:lin ang="5400000" scaled="0"/>
          </a:gra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加号 13"/>
          <p:cNvSpPr/>
          <p:nvPr/>
        </p:nvSpPr>
        <p:spPr>
          <a:xfrm>
            <a:off x="5365750" y="4070985"/>
            <a:ext cx="381000" cy="304800"/>
          </a:xfrm>
          <a:prstGeom prst="mathPlus">
            <a:avLst/>
          </a:prstGeom>
          <a:gradFill>
            <a:gsLst>
              <a:gs pos="0">
                <a:srgbClr val="14CD68"/>
              </a:gs>
              <a:gs pos="100000">
                <a:srgbClr val="0B6E38"/>
              </a:gs>
            </a:gsLst>
            <a:lin ang="5400000" scaled="0"/>
          </a:gra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文本框 16"/>
          <p:cNvSpPr txBox="1"/>
          <p:nvPr/>
        </p:nvSpPr>
        <p:spPr>
          <a:xfrm>
            <a:off x="5833745" y="3015615"/>
            <a:ext cx="2736215" cy="52197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sz="28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/>
                <a:ea typeface="宋体" panose="02010600030101010101" pitchFamily="2" charset="-122"/>
                <a:cs typeface="Times New Roman" panose="02020603050405020304"/>
                <a:sym typeface="+mn-ea"/>
              </a:rPr>
              <a:t>水电离产生的</a:t>
            </a:r>
            <a:r>
              <a:rPr lang="en-US" altLang="zh-CN" sz="28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/>
                <a:ea typeface="宋体" panose="02010600030101010101" pitchFamily="2" charset="-122"/>
                <a:cs typeface="Times New Roman" panose="02020603050405020304"/>
                <a:sym typeface="+mn-ea"/>
              </a:rPr>
              <a:t>H</a:t>
            </a:r>
            <a:r>
              <a:rPr lang="en-US" altLang="zh-CN" sz="2800" b="1" baseline="3000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/>
                <a:ea typeface="宋体" panose="02010600030101010101" pitchFamily="2" charset="-122"/>
                <a:cs typeface="Times New Roman" panose="02020603050405020304"/>
                <a:sym typeface="+mn-ea"/>
              </a:rPr>
              <a:t>+</a:t>
            </a:r>
            <a:endParaRPr lang="zh-CN" altLang="en-US"/>
          </a:p>
        </p:txBody>
      </p:sp>
      <p:sp>
        <p:nvSpPr>
          <p:cNvPr id="24" name="文本框 23"/>
          <p:cNvSpPr txBox="1"/>
          <p:nvPr/>
        </p:nvSpPr>
        <p:spPr>
          <a:xfrm>
            <a:off x="5833745" y="3962400"/>
            <a:ext cx="2958465" cy="52197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algn="l"/>
            <a:r>
              <a:rPr lang="zh-CN" altLang="en-US" sz="28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/>
                <a:ea typeface="宋体" panose="02010600030101010101" pitchFamily="2" charset="-122"/>
                <a:cs typeface="Times New Roman" panose="02020603050405020304"/>
                <a:sym typeface="+mn-ea"/>
              </a:rPr>
              <a:t>水电离产生的</a:t>
            </a:r>
            <a:r>
              <a:rPr lang="en-US" altLang="zh-CN" sz="28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/>
                <a:ea typeface="宋体" panose="02010600030101010101" pitchFamily="2" charset="-122"/>
                <a:cs typeface="Times New Roman" panose="02020603050405020304"/>
                <a:sym typeface="+mn-ea"/>
              </a:rPr>
              <a:t>OH</a:t>
            </a:r>
            <a:r>
              <a:rPr lang="en-US" altLang="zh-CN" sz="2800" b="1" baseline="3000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/>
                <a:ea typeface="宋体" panose="02010600030101010101" pitchFamily="2" charset="-122"/>
                <a:cs typeface="Times New Roman" panose="02020603050405020304"/>
                <a:sym typeface="+mn-ea"/>
              </a:rPr>
              <a:t>-</a:t>
            </a:r>
            <a:endParaRPr lang="zh-CN" altLang="en-US"/>
          </a:p>
        </p:txBody>
      </p:sp>
      <p:cxnSp>
        <p:nvCxnSpPr>
          <p:cNvPr id="25" name="直接箭头连接符 24"/>
          <p:cNvCxnSpPr/>
          <p:nvPr/>
        </p:nvCxnSpPr>
        <p:spPr>
          <a:xfrm>
            <a:off x="8879205" y="3276600"/>
            <a:ext cx="990600" cy="0"/>
          </a:xfrm>
          <a:prstGeom prst="straightConnector1">
            <a:avLst/>
          </a:prstGeom>
          <a:ln w="44450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直接箭头连接符 25"/>
          <p:cNvCxnSpPr/>
          <p:nvPr/>
        </p:nvCxnSpPr>
        <p:spPr>
          <a:xfrm>
            <a:off x="8879205" y="4191000"/>
            <a:ext cx="990600" cy="0"/>
          </a:xfrm>
          <a:prstGeom prst="straightConnector1">
            <a:avLst/>
          </a:prstGeom>
          <a:ln w="44450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文本框 26"/>
          <p:cNvSpPr txBox="1"/>
          <p:nvPr/>
        </p:nvSpPr>
        <p:spPr>
          <a:xfrm>
            <a:off x="10024745" y="2983230"/>
            <a:ext cx="897890" cy="52197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sz="28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Arial" panose="020b0604020202020204" pitchFamily="34" charset="0"/>
                <a:sym typeface="+mn-ea"/>
              </a:rPr>
              <a:t>弱酸</a:t>
            </a:r>
            <a:endParaRPr lang="zh-CN" altLang="en-US" sz="2800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宋体" panose="02010600030101010101" pitchFamily="2" charset="-122"/>
              <a:cs typeface="Arial" panose="020b0604020202020204" pitchFamily="34" charset="0"/>
              <a:sym typeface="+mn-ea"/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10024745" y="3930015"/>
            <a:ext cx="897890" cy="52197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sz="28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Arial" panose="020b0604020202020204" pitchFamily="34" charset="0"/>
                <a:sym typeface="+mn-ea"/>
              </a:rPr>
              <a:t>弱碱</a:t>
            </a:r>
            <a:endParaRPr lang="zh-CN" altLang="en-US" sz="2800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宋体" panose="02010600030101010101" pitchFamily="2" charset="-122"/>
              <a:cs typeface="Arial" panose="020b0604020202020204" pitchFamily="34" charset="0"/>
              <a:sym typeface="+mn-ea"/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1066800" y="5386705"/>
            <a:ext cx="3473450" cy="52197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US" altLang="zh-CN" sz="28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/>
                <a:ea typeface="宋体" panose="02010600030101010101" pitchFamily="2" charset="-122"/>
                <a:cs typeface="Times New Roman" panose="02020603050405020304"/>
              </a:rPr>
              <a:t>破坏了水的电离平衡</a:t>
            </a:r>
            <a:endParaRPr lang="en-US" altLang="zh-CN" sz="2800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/>
              <a:ea typeface="宋体" panose="02010600030101010101" pitchFamily="2" charset="-122"/>
              <a:cs typeface="Times New Roman" panose="02020603050405020304"/>
            </a:endParaRPr>
          </a:p>
        </p:txBody>
      </p:sp>
      <p:cxnSp>
        <p:nvCxnSpPr>
          <p:cNvPr id="30" name="直接箭头连接符 29"/>
          <p:cNvCxnSpPr/>
          <p:nvPr/>
        </p:nvCxnSpPr>
        <p:spPr>
          <a:xfrm flipV="1">
            <a:off x="228600" y="5638800"/>
            <a:ext cx="838200" cy="8890"/>
          </a:xfrm>
          <a:prstGeom prst="straightConnector1">
            <a:avLst/>
          </a:prstGeom>
          <a:ln w="44450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1" name="61704547-3176-4FA0-AAD0-7DF1A1D1964B-1" descr="wpp"/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383665" y="4928235"/>
            <a:ext cx="2117090" cy="450850"/>
          </a:xfrm>
          <a:prstGeom prst="rect">
            <a:avLst/>
          </a:prstGeom>
        </p:spPr>
      </p:pic>
      <p:sp>
        <p:nvSpPr>
          <p:cNvPr id="32" name="文本框 31"/>
          <p:cNvSpPr txBox="1"/>
          <p:nvPr/>
        </p:nvSpPr>
        <p:spPr>
          <a:xfrm>
            <a:off x="5213350" y="5334000"/>
            <a:ext cx="2990850" cy="52197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lvl="0" algn="l">
              <a:buClrTx/>
              <a:buSzTx/>
              <a:buFontTx/>
            </a:pPr>
            <a:r>
              <a:rPr lang="en-US" altLang="zh-CN" sz="28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/>
                <a:ea typeface="宋体" panose="02010600030101010101" pitchFamily="2" charset="-122"/>
                <a:cs typeface="Times New Roman" panose="02020603050405020304"/>
                <a:sym typeface="+mn-ea"/>
              </a:rPr>
              <a:t>使得c(H</a:t>
            </a:r>
            <a:r>
              <a:rPr lang="en-US" altLang="zh-CN" sz="2800" b="1" baseline="300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/>
                <a:ea typeface="宋体" panose="02010600030101010101" pitchFamily="2" charset="-122"/>
                <a:cs typeface="Times New Roman" panose="02020603050405020304"/>
                <a:sym typeface="+mn-ea"/>
              </a:rPr>
              <a:t>+</a:t>
            </a:r>
            <a:r>
              <a:rPr lang="en-US" altLang="zh-CN" sz="28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/>
                <a:ea typeface="宋体" panose="02010600030101010101" pitchFamily="2" charset="-122"/>
                <a:cs typeface="Times New Roman" panose="02020603050405020304"/>
                <a:sym typeface="+mn-ea"/>
              </a:rPr>
              <a:t>)≠c(OH</a:t>
            </a:r>
            <a:r>
              <a:rPr lang="en-US" altLang="zh-CN" sz="2800" b="1" baseline="300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/>
                <a:ea typeface="宋体" panose="02010600030101010101" pitchFamily="2" charset="-122"/>
                <a:cs typeface="Times New Roman" panose="02020603050405020304"/>
                <a:sym typeface="+mn-ea"/>
              </a:rPr>
              <a:t>-</a:t>
            </a:r>
            <a:r>
              <a:rPr lang="en-US" altLang="zh-CN" sz="28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/>
                <a:ea typeface="宋体" panose="02010600030101010101" pitchFamily="2" charset="-122"/>
                <a:cs typeface="Times New Roman" panose="02020603050405020304"/>
                <a:sym typeface="+mn-ea"/>
              </a:rPr>
              <a:t>)</a:t>
            </a:r>
            <a:endParaRPr lang="en-US" altLang="zh-CN" sz="2800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/>
              <a:ea typeface="宋体" panose="02010600030101010101" pitchFamily="2" charset="-122"/>
              <a:cs typeface="Times New Roman" panose="02020603050405020304"/>
              <a:sym typeface="+mn-ea"/>
            </a:endParaRPr>
          </a:p>
        </p:txBody>
      </p:sp>
      <p:cxnSp>
        <p:nvCxnSpPr>
          <p:cNvPr id="33" name="直接箭头连接符 32"/>
          <p:cNvCxnSpPr/>
          <p:nvPr/>
        </p:nvCxnSpPr>
        <p:spPr>
          <a:xfrm flipV="1">
            <a:off x="4419600" y="5629910"/>
            <a:ext cx="838200" cy="8890"/>
          </a:xfrm>
          <a:prstGeom prst="straightConnector1">
            <a:avLst/>
          </a:prstGeom>
          <a:ln w="44450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直接箭头连接符 33"/>
          <p:cNvCxnSpPr/>
          <p:nvPr/>
        </p:nvCxnSpPr>
        <p:spPr>
          <a:xfrm flipV="1">
            <a:off x="8077200" y="5562600"/>
            <a:ext cx="838200" cy="8890"/>
          </a:xfrm>
          <a:prstGeom prst="straightConnector1">
            <a:avLst/>
          </a:prstGeom>
          <a:ln w="44450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文本框 34"/>
          <p:cNvSpPr txBox="1"/>
          <p:nvPr/>
        </p:nvSpPr>
        <p:spPr>
          <a:xfrm>
            <a:off x="8914765" y="5334000"/>
            <a:ext cx="3118485" cy="52197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lvl="0" algn="l">
              <a:buClrTx/>
              <a:buSzTx/>
              <a:buFontTx/>
            </a:pPr>
            <a:r>
              <a:rPr lang="en-US" altLang="zh-CN" sz="28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/>
                <a:ea typeface="宋体" panose="02010600030101010101" pitchFamily="2" charset="-122"/>
                <a:cs typeface="Times New Roman" panose="02020603050405020304"/>
                <a:sym typeface="+mn-ea"/>
              </a:rPr>
              <a:t>溶液呈碱性或酸性</a:t>
            </a:r>
            <a:endParaRPr lang="en-US" altLang="zh-CN" sz="2800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/>
              <a:ea typeface="宋体" panose="02010600030101010101" pitchFamily="2" charset="-122"/>
              <a:cs typeface="Times New Roman" panose="02020603050405020304"/>
              <a:sym typeface="+mn-ea"/>
            </a:endParaRPr>
          </a:p>
        </p:txBody>
      </p:sp>
    </p:spTree>
  </p:cSld>
  <p:clrMapOvr>
    <a:masterClrMapping/>
  </p:clrMapOvr>
  <p:transition/>
  <p:timing/>
</p:sld>
</file>

<file path=ppt/slides/slide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8196" name="矩形 315408"/>
          <p:cNvSpPr/>
          <p:nvPr/>
        </p:nvSpPr>
        <p:spPr>
          <a:xfrm>
            <a:off x="152400" y="304800"/>
            <a:ext cx="1949450" cy="583565"/>
          </a:xfrm>
          <a:prstGeom prst="rect">
            <a:avLst/>
          </a:prstGeom>
          <a:noFill/>
          <a:ln w="28575">
            <a:noFill/>
          </a:ln>
        </p:spPr>
        <p:txBody>
          <a:bodyPr wrap="square" anchor="t">
            <a:spAutoFit/>
          </a:bodyPr>
          <a:lstStyle/>
          <a:p>
            <a:pPr lvl="0" indent="0" fontAlgn="base"/>
            <a:r>
              <a:rPr lang="zh-CN" altLang="en-US" sz="3200" b="1" strike="noStrike" noProof="1">
                <a:solidFill>
                  <a:srgbClr val="0070C0"/>
                </a:solidFill>
                <a:latin typeface="Times New Roman" panose="02020603050405020304"/>
                <a:cs typeface="Times New Roman" panose="02020603050405020304"/>
              </a:rPr>
              <a:t>三</a:t>
            </a:r>
            <a:r>
              <a:rPr lang="en-US" altLang="zh-CN" sz="3200" b="1" strike="noStrike" noProof="1">
                <a:solidFill>
                  <a:srgbClr val="0070C0"/>
                </a:solidFill>
                <a:latin typeface="Times New Roman" panose="02020603050405020304"/>
                <a:cs typeface="Times New Roman" panose="02020603050405020304"/>
              </a:rPr>
              <a:t>、</a:t>
            </a:r>
            <a:r>
              <a:rPr lang="zh-CN" altLang="en-US" sz="3200" b="1" strike="noStrike" noProof="1">
                <a:solidFill>
                  <a:srgbClr val="0070C0"/>
                </a:solidFill>
                <a:latin typeface="Times New Roman" panose="02020603050405020304"/>
                <a:cs typeface="Times New Roman" panose="02020603050405020304"/>
              </a:rPr>
              <a:t>特点</a:t>
            </a:r>
            <a:endParaRPr lang="zh-CN" altLang="en-US" sz="3200" b="1" strike="noStrike" noProof="1">
              <a:solidFill>
                <a:srgbClr val="0070C0"/>
              </a:solidFill>
              <a:latin typeface="Times New Roman" panose="02020603050405020304"/>
              <a:cs typeface="Times New Roman" panose="02020603050405020304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990600" y="888365"/>
            <a:ext cx="7589520" cy="203009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l" fontAlgn="base">
              <a:lnSpc>
                <a:spcPct val="150000"/>
              </a:lnSpc>
            </a:pPr>
            <a:r>
              <a:rPr lang="en-US" altLang="zh-CN" sz="28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/>
                <a:ea typeface="宋体" panose="02010600030101010101" pitchFamily="2" charset="-122"/>
                <a:cs typeface="Times New Roman" panose="02020603050405020304"/>
                <a:sym typeface="+mn-ea"/>
              </a:rPr>
              <a:t>1、水解反应是</a:t>
            </a:r>
            <a:r>
              <a:rPr lang="en-US" altLang="zh-CN" sz="28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/>
                <a:ea typeface="宋体" panose="02010600030101010101" pitchFamily="2" charset="-122"/>
                <a:cs typeface="Times New Roman" panose="02020603050405020304"/>
                <a:sym typeface="+mn-ea"/>
              </a:rPr>
              <a:t>可逆</a:t>
            </a:r>
            <a:r>
              <a:rPr lang="en-US" altLang="zh-CN" sz="28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/>
                <a:ea typeface="宋体" panose="02010600030101010101" pitchFamily="2" charset="-122"/>
                <a:cs typeface="Times New Roman" panose="02020603050405020304"/>
                <a:sym typeface="+mn-ea"/>
              </a:rPr>
              <a:t>反应；</a:t>
            </a:r>
            <a:endParaRPr lang="en-US" altLang="zh-CN" sz="2800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/>
              <a:ea typeface="宋体" panose="02010600030101010101" pitchFamily="2" charset="-122"/>
              <a:cs typeface="Times New Roman" panose="02020603050405020304"/>
              <a:sym typeface="+mn-ea"/>
            </a:endParaRPr>
          </a:p>
          <a:p>
            <a:pPr algn="l" fontAlgn="base">
              <a:lnSpc>
                <a:spcPct val="150000"/>
              </a:lnSpc>
            </a:pPr>
            <a:r>
              <a:rPr lang="en-US" altLang="zh-CN" sz="28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/>
                <a:ea typeface="宋体" panose="02010600030101010101" pitchFamily="2" charset="-122"/>
                <a:cs typeface="Times New Roman" panose="02020603050405020304"/>
                <a:sym typeface="+mn-ea"/>
              </a:rPr>
              <a:t>2、水解反应是酸碱中和的逆反应，反应</a:t>
            </a:r>
            <a:r>
              <a:rPr lang="en-US" altLang="zh-CN" sz="28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/>
                <a:ea typeface="宋体" panose="02010600030101010101" pitchFamily="2" charset="-122"/>
                <a:cs typeface="Times New Roman" panose="02020603050405020304"/>
                <a:sym typeface="+mn-ea"/>
              </a:rPr>
              <a:t>吸热</a:t>
            </a:r>
            <a:r>
              <a:rPr lang="en-US" altLang="zh-CN" sz="28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/>
                <a:ea typeface="宋体" panose="02010600030101010101" pitchFamily="2" charset="-122"/>
                <a:cs typeface="Times New Roman" panose="02020603050405020304"/>
                <a:sym typeface="+mn-ea"/>
              </a:rPr>
              <a:t>；</a:t>
            </a:r>
            <a:endParaRPr lang="en-US" altLang="zh-CN" sz="2800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/>
              <a:ea typeface="宋体" panose="02010600030101010101" pitchFamily="2" charset="-122"/>
              <a:cs typeface="Times New Roman" panose="02020603050405020304"/>
              <a:sym typeface="+mn-ea"/>
            </a:endParaRPr>
          </a:p>
          <a:p>
            <a:pPr algn="l" fontAlgn="base">
              <a:lnSpc>
                <a:spcPct val="150000"/>
              </a:lnSpc>
            </a:pPr>
            <a:r>
              <a:rPr lang="en-US" altLang="zh-CN" sz="28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/>
                <a:ea typeface="宋体" panose="02010600030101010101" pitchFamily="2" charset="-122"/>
                <a:cs typeface="Times New Roman" panose="02020603050405020304"/>
                <a:sym typeface="+mn-ea"/>
              </a:rPr>
              <a:t>3、水解反应程度很</a:t>
            </a:r>
            <a:r>
              <a:rPr lang="en-US" altLang="zh-CN" sz="28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/>
                <a:ea typeface="宋体" panose="02010600030101010101" pitchFamily="2" charset="-122"/>
                <a:cs typeface="Times New Roman" panose="02020603050405020304"/>
                <a:sym typeface="+mn-ea"/>
              </a:rPr>
              <a:t>微弱</a:t>
            </a:r>
            <a:r>
              <a:rPr lang="en-US" altLang="zh-CN" sz="28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/>
                <a:ea typeface="宋体" panose="02010600030101010101" pitchFamily="2" charset="-122"/>
                <a:cs typeface="Times New Roman" panose="02020603050405020304"/>
                <a:sym typeface="+mn-ea"/>
              </a:rPr>
              <a:t>。</a:t>
            </a:r>
            <a:endParaRPr lang="en-US" altLang="zh-CN" sz="2800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/>
              <a:ea typeface="宋体" panose="02010600030101010101" pitchFamily="2" charset="-122"/>
              <a:cs typeface="Times New Roman" panose="02020603050405020304"/>
              <a:sym typeface="+mn-ea"/>
            </a:endParaRPr>
          </a:p>
        </p:txBody>
      </p:sp>
      <p:sp>
        <p:nvSpPr>
          <p:cNvPr id="18" name="矩形 315408"/>
          <p:cNvSpPr/>
          <p:nvPr/>
        </p:nvSpPr>
        <p:spPr>
          <a:xfrm>
            <a:off x="164465" y="3200400"/>
            <a:ext cx="1937385" cy="583565"/>
          </a:xfrm>
          <a:prstGeom prst="rect">
            <a:avLst/>
          </a:prstGeom>
          <a:noFill/>
          <a:ln w="28575">
            <a:noFill/>
          </a:ln>
        </p:spPr>
        <p:txBody>
          <a:bodyPr wrap="square" anchor="t">
            <a:spAutoFit/>
          </a:bodyPr>
          <a:lstStyle/>
          <a:p>
            <a:pPr lvl="0" indent="0" fontAlgn="base"/>
            <a:r>
              <a:rPr lang="zh-CN" altLang="en-US" sz="3200" b="1" strike="noStrike" noProof="1">
                <a:solidFill>
                  <a:srgbClr val="0070C0"/>
                </a:solidFill>
                <a:latin typeface="Times New Roman" panose="02020603050405020304"/>
                <a:cs typeface="Times New Roman" panose="02020603050405020304"/>
              </a:rPr>
              <a:t>四</a:t>
            </a:r>
            <a:r>
              <a:rPr lang="en-US" altLang="zh-CN" sz="3200" b="1" strike="noStrike" noProof="1">
                <a:solidFill>
                  <a:srgbClr val="0070C0"/>
                </a:solidFill>
                <a:latin typeface="Times New Roman" panose="02020603050405020304"/>
                <a:cs typeface="Times New Roman" panose="02020603050405020304"/>
              </a:rPr>
              <a:t>、</a:t>
            </a:r>
            <a:r>
              <a:rPr lang="zh-CN" altLang="en-US" sz="3200" b="1" strike="noStrike" noProof="1">
                <a:solidFill>
                  <a:srgbClr val="0070C0"/>
                </a:solidFill>
                <a:latin typeface="Times New Roman" panose="02020603050405020304"/>
                <a:cs typeface="Times New Roman" panose="02020603050405020304"/>
              </a:rPr>
              <a:t>规律</a:t>
            </a:r>
            <a:endParaRPr lang="zh-CN" altLang="en-US" sz="3200" b="1" strike="noStrike" noProof="1">
              <a:solidFill>
                <a:srgbClr val="0070C0"/>
              </a:solidFill>
              <a:latin typeface="Times New Roman" panose="02020603050405020304"/>
              <a:cs typeface="Times New Roman" panose="02020603050405020304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1143000" y="3962400"/>
            <a:ext cx="4605020" cy="203009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lvl="0" algn="l" fontAlgn="base">
              <a:lnSpc>
                <a:spcPct val="150000"/>
              </a:lnSpc>
              <a:buClrTx/>
              <a:buSzTx/>
              <a:buFontTx/>
            </a:pPr>
            <a:r>
              <a:rPr lang="en-US" altLang="zh-CN" sz="28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/>
                <a:ea typeface="宋体" panose="02010600030101010101" pitchFamily="2" charset="-122"/>
                <a:cs typeface="Times New Roman" panose="02020603050405020304"/>
                <a:sym typeface="+mn-ea"/>
              </a:rPr>
              <a:t>有弱才水解</a:t>
            </a:r>
            <a:r>
              <a:rPr lang="zh-CN" altLang="en-US" sz="28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/>
                <a:ea typeface="宋体" panose="02010600030101010101" pitchFamily="2" charset="-122"/>
                <a:cs typeface="Times New Roman" panose="02020603050405020304"/>
                <a:sym typeface="+mn-ea"/>
              </a:rPr>
              <a:t>，</a:t>
            </a:r>
            <a:r>
              <a:rPr lang="en-US" altLang="zh-CN" sz="28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/>
                <a:ea typeface="宋体" panose="02010600030101010101" pitchFamily="2" charset="-122"/>
                <a:cs typeface="Times New Roman" panose="02020603050405020304"/>
                <a:sym typeface="+mn-ea"/>
              </a:rPr>
              <a:t>无弱不水解；</a:t>
            </a:r>
            <a:endParaRPr lang="en-US" altLang="zh-CN" sz="2800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/>
              <a:ea typeface="宋体" panose="02010600030101010101" pitchFamily="2" charset="-122"/>
              <a:cs typeface="Times New Roman" panose="02020603050405020304"/>
              <a:sym typeface="+mn-ea"/>
            </a:endParaRPr>
          </a:p>
          <a:p>
            <a:pPr lvl="0" algn="l" fontAlgn="base">
              <a:lnSpc>
                <a:spcPct val="150000"/>
              </a:lnSpc>
              <a:buClrTx/>
              <a:buSzTx/>
              <a:buFontTx/>
            </a:pPr>
            <a:r>
              <a:rPr lang="en-US" altLang="zh-CN" sz="28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/>
                <a:ea typeface="宋体" panose="02010600030101010101" pitchFamily="2" charset="-122"/>
                <a:cs typeface="Times New Roman" panose="02020603050405020304"/>
                <a:sym typeface="+mn-ea"/>
              </a:rPr>
              <a:t>越弱越水解</a:t>
            </a:r>
            <a:r>
              <a:rPr lang="zh-CN" altLang="en-US" sz="28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/>
                <a:ea typeface="宋体" panose="02010600030101010101" pitchFamily="2" charset="-122"/>
                <a:cs typeface="Times New Roman" panose="02020603050405020304"/>
                <a:sym typeface="+mn-ea"/>
              </a:rPr>
              <a:t>，</a:t>
            </a:r>
            <a:r>
              <a:rPr lang="en-US" altLang="zh-CN" sz="28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/>
                <a:ea typeface="宋体" panose="02010600030101010101" pitchFamily="2" charset="-122"/>
                <a:cs typeface="Times New Roman" panose="02020603050405020304"/>
                <a:sym typeface="+mn-ea"/>
              </a:rPr>
              <a:t>都弱双水解；</a:t>
            </a:r>
            <a:endParaRPr lang="en-US" altLang="zh-CN" sz="2800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/>
              <a:ea typeface="宋体" panose="02010600030101010101" pitchFamily="2" charset="-122"/>
              <a:cs typeface="Times New Roman" panose="02020603050405020304"/>
              <a:sym typeface="+mn-ea"/>
            </a:endParaRPr>
          </a:p>
          <a:p>
            <a:pPr lvl="0" algn="l" fontAlgn="base">
              <a:lnSpc>
                <a:spcPct val="150000"/>
              </a:lnSpc>
              <a:buClrTx/>
              <a:buSzTx/>
              <a:buFontTx/>
            </a:pPr>
            <a:r>
              <a:rPr lang="en-US" altLang="zh-CN" sz="28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/>
                <a:ea typeface="宋体" panose="02010600030101010101" pitchFamily="2" charset="-122"/>
                <a:cs typeface="Times New Roman" panose="02020603050405020304"/>
                <a:sym typeface="+mn-ea"/>
              </a:rPr>
              <a:t>谁强显谁性</a:t>
            </a:r>
            <a:r>
              <a:rPr lang="zh-CN" altLang="en-US" sz="28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/>
                <a:ea typeface="宋体" panose="02010600030101010101" pitchFamily="2" charset="-122"/>
                <a:cs typeface="Times New Roman" panose="02020603050405020304"/>
                <a:sym typeface="+mn-ea"/>
              </a:rPr>
              <a:t>，</a:t>
            </a:r>
            <a:r>
              <a:rPr lang="en-US" altLang="zh-CN" sz="28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/>
                <a:ea typeface="宋体" panose="02010600030101010101" pitchFamily="2" charset="-122"/>
                <a:cs typeface="Times New Roman" panose="02020603050405020304"/>
                <a:sym typeface="+mn-ea"/>
              </a:rPr>
              <a:t>同强显中性。</a:t>
            </a:r>
            <a:endParaRPr lang="en-US" altLang="zh-CN" sz="2800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/>
              <a:ea typeface="宋体" panose="02010600030101010101" pitchFamily="2" charset="-122"/>
              <a:cs typeface="Times New Roman" panose="02020603050405020304"/>
              <a:sym typeface="+mn-ea"/>
            </a:endParaRPr>
          </a:p>
        </p:txBody>
      </p:sp>
    </p:spTree>
  </p:cSld>
  <p:clrMapOvr>
    <a:masterClrMapping/>
  </p:clrMapOvr>
  <p:transition/>
  <p:timing/>
</p:sld>
</file>

<file path=ppt/slides/slide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aphicFrame>
        <p:nvGraphicFramePr>
          <p:cNvPr id="4" name="表格 3"/>
          <p:cNvGraphicFramePr>
            <a:graphicFrameLocks noGrp="1"/>
          </p:cNvGraphicFramePr>
          <p:nvPr>
            <p:custDataLst>
              <p:tags r:id="rId2"/>
            </p:custDataLst>
          </p:nvPr>
        </p:nvGraphicFramePr>
        <p:xfrm>
          <a:off x="228600" y="1066800"/>
          <a:ext cx="11516995" cy="55626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948815"/>
                <a:gridCol w="3430270"/>
                <a:gridCol w="982980"/>
                <a:gridCol w="2209800"/>
                <a:gridCol w="1337945"/>
                <a:gridCol w="1607185"/>
              </a:tblGrid>
              <a:tr h="1056640">
                <a:tc>
                  <a:txBody>
                    <a:bodyPr vert="horz" wrap="square"/>
                    <a:lstStyle/>
                    <a:p>
                      <a:pPr indent="0" algn="l">
                        <a:buNone/>
                      </a:pPr>
                      <a:r>
                        <a:rPr lang="en-US" sz="2800" b="0">
                          <a:latin typeface="Times New Roman" panose="02020603050405020304"/>
                          <a:ea typeface="楷体" panose="02010609060101010101" charset="-122"/>
                          <a:cs typeface="Times New Roman" panose="02020603050405020304"/>
                        </a:rPr>
                        <a:t>盐的类型</a:t>
                      </a:r>
                      <a:endParaRPr lang="en-US" altLang="en-US" sz="2800" b="0">
                        <a:latin typeface="Times New Roman" panose="02020603050405020304"/>
                        <a:ea typeface="楷体" panose="02010609060101010101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indent="0" algn="ctr">
                        <a:buNone/>
                      </a:pPr>
                      <a:r>
                        <a:rPr lang="en-US" sz="2800" b="0">
                          <a:latin typeface="Times New Roman" panose="02020603050405020304"/>
                          <a:ea typeface="楷体" panose="02010609060101010101" charset="-122"/>
                          <a:cs typeface="Times New Roman" panose="02020603050405020304"/>
                        </a:rPr>
                        <a:t>实例</a:t>
                      </a:r>
                      <a:endParaRPr lang="en-US" altLang="en-US" sz="2800" b="0">
                        <a:latin typeface="Times New Roman" panose="02020603050405020304"/>
                        <a:ea typeface="楷体" panose="02010609060101010101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indent="0" algn="l">
                        <a:buNone/>
                      </a:pPr>
                      <a:r>
                        <a:rPr lang="en-US" sz="2800" b="0">
                          <a:latin typeface="Times New Roman" panose="02020603050405020304"/>
                          <a:ea typeface="楷体" panose="02010609060101010101" charset="-122"/>
                          <a:cs typeface="Times New Roman" panose="02020603050405020304"/>
                        </a:rPr>
                        <a:t>是否水解</a:t>
                      </a:r>
                      <a:endParaRPr lang="en-US" altLang="en-US" sz="2800" b="0">
                        <a:latin typeface="Times New Roman" panose="02020603050405020304"/>
                        <a:ea typeface="楷体" panose="02010609060101010101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indent="0" algn="ctr">
                        <a:buNone/>
                      </a:pPr>
                      <a:r>
                        <a:rPr lang="en-US" sz="2800" b="0">
                          <a:latin typeface="Times New Roman" panose="02020603050405020304"/>
                          <a:ea typeface="楷体" panose="02010609060101010101" charset="-122"/>
                          <a:cs typeface="Times New Roman" panose="02020603050405020304"/>
                        </a:rPr>
                        <a:t>水解的离子</a:t>
                      </a:r>
                      <a:endParaRPr lang="en-US" altLang="en-US" sz="2800" b="0">
                        <a:latin typeface="Times New Roman" panose="02020603050405020304"/>
                        <a:ea typeface="楷体" panose="02010609060101010101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indent="0" algn="ctr">
                        <a:buNone/>
                      </a:pPr>
                      <a:r>
                        <a:rPr lang="en-US" sz="2800" b="0">
                          <a:latin typeface="Times New Roman" panose="02020603050405020304"/>
                          <a:ea typeface="楷体" panose="02010609060101010101" charset="-122"/>
                          <a:cs typeface="Times New Roman" panose="02020603050405020304"/>
                        </a:rPr>
                        <a:t>溶液的酸碱性</a:t>
                      </a:r>
                      <a:endParaRPr lang="en-US" altLang="en-US" sz="2800" b="0">
                        <a:latin typeface="Times New Roman" panose="02020603050405020304"/>
                        <a:ea typeface="楷体" panose="02010609060101010101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indent="0" algn="ctr">
                        <a:buNone/>
                      </a:pPr>
                      <a:r>
                        <a:rPr lang="en-US" sz="2800" b="0">
                          <a:latin typeface="Times New Roman" panose="02020603050405020304"/>
                          <a:ea typeface="楷体" panose="02010609060101010101" charset="-122"/>
                          <a:cs typeface="Times New Roman" panose="02020603050405020304"/>
                        </a:rPr>
                        <a:t>溶液的pH(25 ℃)</a:t>
                      </a:r>
                      <a:endParaRPr lang="en-US" altLang="en-US" sz="2800" b="0">
                        <a:latin typeface="Times New Roman" panose="02020603050405020304"/>
                        <a:ea typeface="楷体" panose="02010609060101010101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34695">
                <a:tc>
                  <a:txBody>
                    <a:bodyPr vert="horz" wrap="square"/>
                    <a:lstStyle/>
                    <a:p>
                      <a:pPr indent="0" algn="ctr">
                        <a:buNone/>
                      </a:pPr>
                      <a:r>
                        <a:rPr lang="en-US" sz="2800" b="0">
                          <a:latin typeface="Times New Roman" panose="02020603050405020304"/>
                          <a:ea typeface="楷体" panose="02010609060101010101" charset="-122"/>
                          <a:cs typeface="Times New Roman" panose="02020603050405020304"/>
                        </a:rPr>
                        <a:t>强酸强碱盐</a:t>
                      </a:r>
                      <a:endParaRPr lang="en-US" altLang="en-US" sz="2800" b="0">
                        <a:latin typeface="Times New Roman" panose="02020603050405020304"/>
                        <a:ea typeface="楷体" panose="02010609060101010101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indent="0" algn="ctr">
                        <a:buNone/>
                      </a:pPr>
                      <a:r>
                        <a:rPr lang="en-US" sz="2800" b="0">
                          <a:latin typeface="Times New Roman" panose="02020603050405020304"/>
                          <a:ea typeface="楷体" panose="02010609060101010101" charset="-122"/>
                          <a:cs typeface="Times New Roman" panose="02020603050405020304"/>
                        </a:rPr>
                        <a:t>NaCl</a:t>
                      </a:r>
                      <a:r>
                        <a:rPr lang="zh-CN" altLang="en-US" sz="2800" b="0">
                          <a:latin typeface="Times New Roman" panose="02020603050405020304"/>
                          <a:ea typeface="楷体" panose="02010609060101010101" charset="-122"/>
                          <a:cs typeface="Times New Roman" panose="02020603050405020304"/>
                        </a:rPr>
                        <a:t>、</a:t>
                      </a:r>
                      <a:r>
                        <a:rPr lang="en-US" sz="2800" b="0">
                          <a:latin typeface="Times New Roman" panose="02020603050405020304"/>
                          <a:ea typeface="楷体" panose="02010609060101010101" charset="-122"/>
                          <a:cs typeface="Times New Roman" panose="02020603050405020304"/>
                        </a:rPr>
                        <a:t>KNO</a:t>
                      </a:r>
                      <a:r>
                        <a:rPr lang="en-US" sz="2800" b="0" baseline="-25000">
                          <a:latin typeface="Times New Roman" panose="02020603050405020304"/>
                          <a:ea typeface="楷体" panose="02010609060101010101" charset="-122"/>
                          <a:cs typeface="Times New Roman" panose="02020603050405020304"/>
                        </a:rPr>
                        <a:t>3</a:t>
                      </a:r>
                      <a:endParaRPr lang="en-US" altLang="en-US" sz="2800" b="0">
                        <a:latin typeface="Times New Roman" panose="02020603050405020304"/>
                        <a:ea typeface="楷体" panose="02010609060101010101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indent="0" algn="ctr">
                        <a:buNone/>
                      </a:pPr>
                      <a:endParaRPr lang="en-US" altLang="en-US" sz="2800" b="0">
                        <a:uFill>
                          <a:solidFill>
                            <a:srgbClr val="000000"/>
                          </a:solidFill>
                        </a:uFill>
                        <a:latin typeface="Times New Roman" panose="02020603050405020304"/>
                        <a:ea typeface="楷体" panose="02010609060101010101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indent="0" algn="ctr">
                        <a:buNone/>
                      </a:pPr>
                      <a:endParaRPr lang="en-US" altLang="en-US" sz="2800" b="0">
                        <a:latin typeface="Times New Roman" panose="02020603050405020304"/>
                        <a:ea typeface="楷体" panose="02010609060101010101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indent="0" algn="ctr">
                        <a:buNone/>
                      </a:pPr>
                      <a:endParaRPr lang="en-US" altLang="en-US" sz="2800" b="0">
                        <a:uFill>
                          <a:solidFill>
                            <a:srgbClr val="000000"/>
                          </a:solidFill>
                        </a:uFill>
                        <a:latin typeface="Times New Roman" panose="02020603050405020304"/>
                        <a:ea typeface="楷体" panose="02010609060101010101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indent="0" algn="ctr">
                        <a:buNone/>
                      </a:pPr>
                      <a:endParaRPr lang="en-US" altLang="en-US" sz="2800" b="0">
                        <a:uFill>
                          <a:solidFill>
                            <a:srgbClr val="000000"/>
                          </a:solidFill>
                        </a:uFill>
                        <a:latin typeface="Times New Roman" panose="02020603050405020304"/>
                        <a:ea typeface="楷体" panose="02010609060101010101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202055">
                <a:tc>
                  <a:txBody>
                    <a:bodyPr vert="horz" wrap="square"/>
                    <a:lstStyle/>
                    <a:p>
                      <a:pPr indent="0" algn="ctr">
                        <a:buNone/>
                      </a:pPr>
                      <a:r>
                        <a:rPr lang="en-US" sz="2800" b="0">
                          <a:latin typeface="Times New Roman" panose="02020603050405020304"/>
                          <a:ea typeface="楷体" panose="02010609060101010101" charset="-122"/>
                          <a:cs typeface="Times New Roman" panose="02020603050405020304"/>
                        </a:rPr>
                        <a:t>强酸弱碱盐</a:t>
                      </a:r>
                      <a:endParaRPr lang="en-US" altLang="en-US" sz="2800" b="0">
                        <a:latin typeface="Times New Roman" panose="02020603050405020304"/>
                        <a:ea typeface="楷体" panose="02010609060101010101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indent="0" algn="ctr">
                        <a:buNone/>
                      </a:pPr>
                      <a:r>
                        <a:rPr lang="en-US" sz="2800" b="0">
                          <a:latin typeface="Times New Roman" panose="02020603050405020304"/>
                          <a:ea typeface="楷体" panose="02010609060101010101" charset="-122"/>
                          <a:cs typeface="Times New Roman" panose="02020603050405020304"/>
                        </a:rPr>
                        <a:t>NH</a:t>
                      </a:r>
                      <a:r>
                        <a:rPr lang="en-US" sz="2800" b="0" baseline="-25000">
                          <a:latin typeface="Times New Roman" panose="02020603050405020304"/>
                          <a:ea typeface="楷体" panose="02010609060101010101" charset="-122"/>
                          <a:cs typeface="Times New Roman" panose="02020603050405020304"/>
                        </a:rPr>
                        <a:t>4</a:t>
                      </a:r>
                      <a:r>
                        <a:rPr lang="en-US" sz="2800" b="0">
                          <a:latin typeface="Times New Roman" panose="02020603050405020304"/>
                          <a:ea typeface="楷体" panose="02010609060101010101" charset="-122"/>
                          <a:cs typeface="Times New Roman" panose="02020603050405020304"/>
                        </a:rPr>
                        <a:t>Cl</a:t>
                      </a:r>
                      <a:r>
                        <a:rPr lang="zh-CN" altLang="en-US" sz="2800" b="0">
                          <a:latin typeface="Times New Roman" panose="02020603050405020304"/>
                          <a:ea typeface="楷体" panose="02010609060101010101" charset="-122"/>
                          <a:cs typeface="Times New Roman" panose="02020603050405020304"/>
                        </a:rPr>
                        <a:t>、</a:t>
                      </a:r>
                      <a:r>
                        <a:rPr lang="en-US" sz="2800" b="0">
                          <a:latin typeface="Times New Roman" panose="02020603050405020304"/>
                          <a:ea typeface="楷体" panose="02010609060101010101" charset="-122"/>
                          <a:cs typeface="Times New Roman" panose="02020603050405020304"/>
                        </a:rPr>
                        <a:t>Cu(NO</a:t>
                      </a:r>
                      <a:r>
                        <a:rPr lang="en-US" sz="2800" b="0" baseline="-25000">
                          <a:latin typeface="Times New Roman" panose="02020603050405020304"/>
                          <a:ea typeface="楷体" panose="02010609060101010101" charset="-122"/>
                          <a:cs typeface="Times New Roman" panose="02020603050405020304"/>
                        </a:rPr>
                        <a:t>3</a:t>
                      </a:r>
                      <a:r>
                        <a:rPr lang="en-US" sz="2800" b="0">
                          <a:latin typeface="Times New Roman" panose="02020603050405020304"/>
                          <a:ea typeface="楷体" panose="02010609060101010101" charset="-122"/>
                          <a:cs typeface="Times New Roman" panose="02020603050405020304"/>
                        </a:rPr>
                        <a:t>)</a:t>
                      </a:r>
                      <a:r>
                        <a:rPr lang="en-US" sz="2800" b="0" baseline="-25000">
                          <a:latin typeface="Times New Roman" panose="02020603050405020304"/>
                          <a:ea typeface="楷体" panose="02010609060101010101" charset="-122"/>
                          <a:cs typeface="Times New Roman" panose="02020603050405020304"/>
                        </a:rPr>
                        <a:t>2</a:t>
                      </a:r>
                      <a:endParaRPr lang="en-US" altLang="en-US" sz="2800" b="0">
                        <a:latin typeface="Times New Roman" panose="02020603050405020304"/>
                        <a:ea typeface="楷体" panose="02010609060101010101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indent="0" algn="ctr">
                        <a:buNone/>
                      </a:pPr>
                      <a:endParaRPr lang="en-US" altLang="en-US" sz="2800" b="0">
                        <a:uFill>
                          <a:solidFill>
                            <a:srgbClr val="000000"/>
                          </a:solidFill>
                        </a:uFill>
                        <a:latin typeface="Times New Roman" panose="02020603050405020304"/>
                        <a:ea typeface="楷体" panose="02010609060101010101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indent="0" algn="ctr">
                        <a:buNone/>
                      </a:pPr>
                      <a:endParaRPr lang="en-US" altLang="en-US" sz="2800" b="0">
                        <a:uFill>
                          <a:solidFill>
                            <a:srgbClr val="000000"/>
                          </a:solidFill>
                        </a:uFill>
                        <a:latin typeface="Times New Roman" panose="02020603050405020304"/>
                        <a:ea typeface="楷体" panose="02010609060101010101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indent="0" algn="ctr">
                        <a:buNone/>
                      </a:pPr>
                      <a:endParaRPr lang="en-US" altLang="en-US" sz="2800" b="0">
                        <a:uFill>
                          <a:solidFill>
                            <a:srgbClr val="000000"/>
                          </a:solidFill>
                        </a:uFill>
                        <a:latin typeface="Times New Roman" panose="02020603050405020304"/>
                        <a:ea typeface="楷体" panose="02010609060101010101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indent="0" algn="ctr">
                        <a:buNone/>
                      </a:pPr>
                      <a:endParaRPr lang="en-US" altLang="en-US" sz="2800" b="0">
                        <a:uFill>
                          <a:solidFill>
                            <a:srgbClr val="000000"/>
                          </a:solidFill>
                        </a:uFill>
                        <a:latin typeface="Times New Roman" panose="02020603050405020304"/>
                        <a:ea typeface="楷体" panose="02010609060101010101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98245">
                <a:tc>
                  <a:txBody>
                    <a:bodyPr vert="horz" wrap="square"/>
                    <a:lstStyle/>
                    <a:p>
                      <a:pPr indent="0" algn="ctr">
                        <a:buNone/>
                      </a:pPr>
                      <a:r>
                        <a:rPr lang="en-US" sz="2800">
                          <a:latin typeface="Times New Roman" panose="02020603050405020304"/>
                          <a:ea typeface="楷体" panose="02010609060101010101" charset="-122"/>
                          <a:cs typeface="Times New Roman" panose="02020603050405020304"/>
                          <a:sym typeface="+mn-ea"/>
                        </a:rPr>
                        <a:t>强碱</a:t>
                      </a:r>
                      <a:r>
                        <a:rPr lang="en-US" sz="2800" b="0">
                          <a:latin typeface="Times New Roman" panose="02020603050405020304"/>
                          <a:ea typeface="楷体" panose="02010609060101010101" charset="-122"/>
                          <a:cs typeface="Times New Roman" panose="02020603050405020304"/>
                        </a:rPr>
                        <a:t>弱酸盐</a:t>
                      </a:r>
                      <a:endParaRPr lang="en-US" altLang="en-US" sz="2800" b="0">
                        <a:latin typeface="Times New Roman" panose="02020603050405020304"/>
                        <a:ea typeface="楷体" panose="02010609060101010101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indent="0" algn="ctr">
                        <a:buNone/>
                      </a:pPr>
                      <a:r>
                        <a:rPr lang="en-US" sz="2800" b="0">
                          <a:latin typeface="Times New Roman" panose="02020603050405020304"/>
                          <a:ea typeface="楷体" panose="02010609060101010101" charset="-122"/>
                          <a:cs typeface="Times New Roman" panose="02020603050405020304"/>
                        </a:rPr>
                        <a:t>CH</a:t>
                      </a:r>
                      <a:r>
                        <a:rPr lang="en-US" sz="2800" b="0" baseline="-25000">
                          <a:latin typeface="Times New Roman" panose="02020603050405020304"/>
                          <a:ea typeface="楷体" panose="02010609060101010101" charset="-122"/>
                          <a:cs typeface="Times New Roman" panose="02020603050405020304"/>
                        </a:rPr>
                        <a:t>3</a:t>
                      </a:r>
                      <a:r>
                        <a:rPr lang="en-US" sz="2800" b="0">
                          <a:latin typeface="Times New Roman" panose="02020603050405020304"/>
                          <a:ea typeface="楷体" panose="02010609060101010101" charset="-122"/>
                          <a:cs typeface="Times New Roman" panose="02020603050405020304"/>
                        </a:rPr>
                        <a:t>COONa、Na</a:t>
                      </a:r>
                      <a:r>
                        <a:rPr lang="en-US" sz="2800" b="0" baseline="-25000">
                          <a:latin typeface="Times New Roman" panose="02020603050405020304"/>
                          <a:ea typeface="楷体" panose="02010609060101010101" charset="-122"/>
                          <a:cs typeface="Times New Roman" panose="02020603050405020304"/>
                        </a:rPr>
                        <a:t>2</a:t>
                      </a:r>
                      <a:r>
                        <a:rPr lang="en-US" sz="2800" b="0">
                          <a:latin typeface="Times New Roman" panose="02020603050405020304"/>
                          <a:ea typeface="楷体" panose="02010609060101010101" charset="-122"/>
                          <a:cs typeface="Times New Roman" panose="02020603050405020304"/>
                        </a:rPr>
                        <a:t>CO</a:t>
                      </a:r>
                      <a:r>
                        <a:rPr lang="en-US" sz="2800" b="0" baseline="-25000">
                          <a:latin typeface="Times New Roman" panose="02020603050405020304"/>
                          <a:ea typeface="楷体" panose="02010609060101010101" charset="-122"/>
                          <a:cs typeface="Times New Roman" panose="02020603050405020304"/>
                        </a:rPr>
                        <a:t>3</a:t>
                      </a:r>
                      <a:endParaRPr lang="en-US" altLang="en-US" sz="2800" b="0">
                        <a:latin typeface="Times New Roman" panose="02020603050405020304"/>
                        <a:ea typeface="楷体" panose="02010609060101010101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indent="0" algn="ctr">
                        <a:buNone/>
                      </a:pPr>
                      <a:endParaRPr lang="en-US" altLang="en-US" sz="2800" b="0">
                        <a:uFill>
                          <a:solidFill>
                            <a:srgbClr val="000000"/>
                          </a:solidFill>
                        </a:uFill>
                        <a:latin typeface="Times New Roman" panose="02020603050405020304"/>
                        <a:ea typeface="楷体" panose="02010609060101010101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indent="0" algn="ctr">
                        <a:buNone/>
                      </a:pPr>
                      <a:endParaRPr lang="en-US" altLang="en-US" sz="2800" b="0" baseline="30000">
                        <a:uFill>
                          <a:solidFill>
                            <a:srgbClr val="000000"/>
                          </a:solidFill>
                        </a:uFill>
                        <a:latin typeface="Times New Roman" panose="02020603050405020304"/>
                        <a:ea typeface="楷体" panose="02010609060101010101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indent="0" algn="ctr">
                        <a:buNone/>
                      </a:pPr>
                      <a:endParaRPr lang="en-US" altLang="en-US" sz="2800" b="0">
                        <a:uFill>
                          <a:solidFill>
                            <a:srgbClr val="000000"/>
                          </a:solidFill>
                        </a:uFill>
                        <a:latin typeface="Times New Roman" panose="02020603050405020304"/>
                        <a:ea typeface="楷体" panose="02010609060101010101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indent="0" algn="ctr">
                        <a:buNone/>
                      </a:pPr>
                      <a:endParaRPr lang="en-US" altLang="en-US" sz="2800" b="0">
                        <a:uFill>
                          <a:solidFill>
                            <a:srgbClr val="000000"/>
                          </a:solidFill>
                        </a:uFill>
                        <a:latin typeface="Times New Roman" panose="02020603050405020304"/>
                        <a:ea typeface="楷体" panose="02010609060101010101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47445">
                <a:tc>
                  <a:txBody>
                    <a:bodyPr vert="horz" wrap="square"/>
                    <a:lstStyle/>
                    <a:p>
                      <a:pPr indent="0" algn="ctr">
                        <a:buNone/>
                      </a:pPr>
                      <a:r>
                        <a:rPr lang="en-US" sz="2800" b="0">
                          <a:latin typeface="Times New Roman" panose="02020603050405020304"/>
                          <a:ea typeface="楷体" panose="02010609060101010101" charset="-122"/>
                          <a:cs typeface="宋体" panose="02010600030101010101" pitchFamily="2" charset="-122"/>
                        </a:rPr>
                        <a:t>弱酸弱碱盐</a:t>
                      </a:r>
                      <a:endParaRPr lang="en-US" altLang="en-US" sz="2800" b="0">
                        <a:latin typeface="Times New Roman" panose="02020603050405020304"/>
                        <a:ea typeface="楷体" panose="02010609060101010101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indent="0" algn="ctr">
                        <a:buNone/>
                      </a:pPr>
                      <a:r>
                        <a:rPr lang="en-US" sz="2800" b="0">
                          <a:latin typeface="Times New Roman" panose="02020603050405020304"/>
                          <a:ea typeface="楷体" panose="02010609060101010101" charset="-122"/>
                          <a:cs typeface="Times New Roman" panose="02020603050405020304"/>
                        </a:rPr>
                        <a:t>CH</a:t>
                      </a:r>
                      <a:r>
                        <a:rPr lang="en-US" sz="2800" b="0" baseline="-25000">
                          <a:latin typeface="Times New Roman" panose="02020603050405020304"/>
                          <a:ea typeface="楷体" panose="02010609060101010101" charset="-122"/>
                          <a:cs typeface="Times New Roman" panose="02020603050405020304"/>
                        </a:rPr>
                        <a:t>3</a:t>
                      </a:r>
                      <a:r>
                        <a:rPr lang="en-US" sz="2800" b="0">
                          <a:latin typeface="Times New Roman" panose="02020603050405020304"/>
                          <a:ea typeface="楷体" panose="02010609060101010101" charset="-122"/>
                          <a:cs typeface="Times New Roman" panose="02020603050405020304"/>
                        </a:rPr>
                        <a:t>COONH</a:t>
                      </a:r>
                      <a:r>
                        <a:rPr lang="en-US" sz="2800" b="0" baseline="-25000">
                          <a:latin typeface="Times New Roman" panose="02020603050405020304"/>
                          <a:ea typeface="楷体" panose="02010609060101010101" charset="-122"/>
                          <a:cs typeface="Times New Roman" panose="02020603050405020304"/>
                        </a:rPr>
                        <a:t>4</a:t>
                      </a:r>
                      <a:endParaRPr lang="en-US" altLang="en-US" sz="2800" b="0">
                        <a:latin typeface="Times New Roman" panose="02020603050405020304"/>
                        <a:ea typeface="楷体" panose="02010609060101010101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indent="0" algn="ctr">
                        <a:buNone/>
                      </a:pPr>
                      <a:r>
                        <a:rPr lang="en-US" sz="2800" b="0" u="sng">
                          <a:uFill>
                            <a:solidFill>
                              <a:srgbClr val="000000"/>
                            </a:solidFill>
                          </a:uFill>
                          <a:latin typeface="Times New Roman" panose="02020603050405020304"/>
                          <a:ea typeface="楷体" panose="02010609060101010101" charset="-122"/>
                          <a:cs typeface="Times New Roman" panose="02020603050405020304"/>
                        </a:rPr>
                        <a:t> </a:t>
                      </a:r>
                      <a:endParaRPr lang="en-US" altLang="en-US" sz="2800" b="0" u="sng">
                        <a:uFill>
                          <a:solidFill>
                            <a:srgbClr val="000000"/>
                          </a:solidFill>
                        </a:uFill>
                        <a:latin typeface="Times New Roman" panose="02020603050405020304"/>
                        <a:ea typeface="楷体" panose="02010609060101010101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indent="0" algn="ctr">
                        <a:buNone/>
                      </a:pPr>
                      <a:endParaRPr lang="en-US" altLang="en-US" sz="2800" b="0" u="sng">
                        <a:uFill>
                          <a:solidFill>
                            <a:srgbClr val="000000"/>
                          </a:solidFill>
                        </a:uFill>
                        <a:latin typeface="Times New Roman" panose="02020603050405020304"/>
                        <a:ea typeface="楷体" panose="02010609060101010101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indent="0" algn="ctr">
                        <a:buNone/>
                      </a:pPr>
                      <a:r>
                        <a:rPr lang="en-US" sz="2800" b="0" u="sng">
                          <a:uFill>
                            <a:solidFill>
                              <a:srgbClr val="000000"/>
                            </a:solidFill>
                          </a:uFill>
                          <a:latin typeface="Times New Roman" panose="02020603050405020304"/>
                          <a:ea typeface="楷体" panose="02010609060101010101" charset="-122"/>
                          <a:cs typeface="Times New Roman" panose="02020603050405020304"/>
                        </a:rPr>
                        <a:t> </a:t>
                      </a:r>
                      <a:endParaRPr lang="en-US" altLang="en-US" sz="2800" b="0" u="sng">
                        <a:uFill>
                          <a:solidFill>
                            <a:srgbClr val="000000"/>
                          </a:solidFill>
                        </a:uFill>
                        <a:latin typeface="Times New Roman" panose="02020603050405020304"/>
                        <a:ea typeface="楷体" panose="02010609060101010101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indent="0" algn="ctr">
                        <a:buNone/>
                      </a:pPr>
                      <a:endParaRPr lang="en-US" altLang="en-US" sz="2800" b="0" u="sng">
                        <a:uFill>
                          <a:solidFill>
                            <a:srgbClr val="000000"/>
                          </a:solidFill>
                        </a:uFill>
                        <a:latin typeface="Times New Roman" panose="02020603050405020304"/>
                        <a:ea typeface="楷体" panose="02010609060101010101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5" name="文本框 4"/>
          <p:cNvSpPr txBox="1"/>
          <p:nvPr/>
        </p:nvSpPr>
        <p:spPr>
          <a:xfrm>
            <a:off x="5791200" y="2209800"/>
            <a:ext cx="538480" cy="52197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sz="2800">
                <a:uFill>
                  <a:solidFill>
                    <a:srgbClr val="000000"/>
                  </a:solidFill>
                </a:u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否</a:t>
            </a:r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5826760" y="3168015"/>
            <a:ext cx="538480" cy="52197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sz="2800">
                <a:uFill>
                  <a:solidFill>
                    <a:srgbClr val="000000"/>
                  </a:solidFill>
                </a:u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是</a:t>
            </a:r>
            <a:endParaRPr lang="zh-CN" altLang="en-US"/>
          </a:p>
        </p:txBody>
      </p:sp>
      <p:sp>
        <p:nvSpPr>
          <p:cNvPr id="8" name="文本框 7"/>
          <p:cNvSpPr txBox="1"/>
          <p:nvPr/>
        </p:nvSpPr>
        <p:spPr>
          <a:xfrm>
            <a:off x="5826760" y="4419600"/>
            <a:ext cx="538480" cy="52197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sz="2800">
                <a:uFill>
                  <a:solidFill>
                    <a:srgbClr val="000000"/>
                  </a:solidFill>
                </a:u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是</a:t>
            </a:r>
            <a:endParaRPr lang="zh-CN" altLang="en-US"/>
          </a:p>
        </p:txBody>
      </p:sp>
      <p:sp>
        <p:nvSpPr>
          <p:cNvPr id="9" name="文本框 8"/>
          <p:cNvSpPr txBox="1"/>
          <p:nvPr/>
        </p:nvSpPr>
        <p:spPr>
          <a:xfrm>
            <a:off x="5867400" y="5410200"/>
            <a:ext cx="538480" cy="52197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sz="2800">
                <a:uFill>
                  <a:solidFill>
                    <a:srgbClr val="000000"/>
                  </a:solidFill>
                </a:u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是</a:t>
            </a:r>
            <a:endParaRPr lang="zh-CN" altLang="en-US"/>
          </a:p>
        </p:txBody>
      </p:sp>
      <p:sp>
        <p:nvSpPr>
          <p:cNvPr id="3" name="文本框 2"/>
          <p:cNvSpPr txBox="1"/>
          <p:nvPr/>
        </p:nvSpPr>
        <p:spPr>
          <a:xfrm>
            <a:off x="7315200" y="2209800"/>
            <a:ext cx="627380" cy="52197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sz="2800"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无</a:t>
            </a:r>
            <a:r>
              <a:rPr lang="en-US" sz="2800"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 </a:t>
            </a:r>
            <a:endParaRPr lang="zh-CN" altLang="en-US"/>
          </a:p>
        </p:txBody>
      </p:sp>
      <p:sp>
        <p:nvSpPr>
          <p:cNvPr id="6" name="文本框 5"/>
          <p:cNvSpPr txBox="1"/>
          <p:nvPr/>
        </p:nvSpPr>
        <p:spPr>
          <a:xfrm>
            <a:off x="8991600" y="2209800"/>
            <a:ext cx="894080" cy="52197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sz="2800">
                <a:uFill>
                  <a:solidFill>
                    <a:srgbClr val="000000"/>
                  </a:solidFill>
                </a:u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中性</a:t>
            </a:r>
            <a:endParaRPr lang="zh-CN" altLang="en-US"/>
          </a:p>
        </p:txBody>
      </p:sp>
      <p:sp>
        <p:nvSpPr>
          <p:cNvPr id="10" name="文本框 9"/>
          <p:cNvSpPr txBox="1"/>
          <p:nvPr/>
        </p:nvSpPr>
        <p:spPr>
          <a:xfrm>
            <a:off x="10363200" y="2209800"/>
            <a:ext cx="1150620" cy="52197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algn="ctr"/>
            <a:r>
              <a:rPr lang="en-US" sz="2800">
                <a:uFill>
                  <a:solidFill>
                    <a:srgbClr val="000000"/>
                  </a:solidFill>
                </a:u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pH＝7</a:t>
            </a:r>
            <a:endParaRPr lang="zh-CN" altLang="en-US"/>
          </a:p>
        </p:txBody>
      </p:sp>
      <p:sp>
        <p:nvSpPr>
          <p:cNvPr id="11" name="文本框 10"/>
          <p:cNvSpPr txBox="1"/>
          <p:nvPr/>
        </p:nvSpPr>
        <p:spPr>
          <a:xfrm>
            <a:off x="6705600" y="3168015"/>
            <a:ext cx="1958340" cy="52197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algn="ctr"/>
            <a:r>
              <a:rPr lang="en-US" sz="2800">
                <a:uFill>
                  <a:solidFill>
                    <a:srgbClr val="000000"/>
                  </a:solidFill>
                </a:u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NH</a:t>
            </a:r>
            <a:r>
              <a:rPr lang="en-US" sz="2800" baseline="-25000">
                <a:uFill>
                  <a:solidFill>
                    <a:srgbClr val="000000"/>
                  </a:solidFill>
                </a:u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4</a:t>
            </a:r>
            <a:r>
              <a:rPr lang="en-US" sz="2800" baseline="30000">
                <a:uFill>
                  <a:solidFill>
                    <a:srgbClr val="000000"/>
                  </a:solidFill>
                </a:u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+</a:t>
            </a:r>
            <a:r>
              <a:rPr lang="en-US" sz="2800">
                <a:uFill>
                  <a:solidFill>
                    <a:srgbClr val="000000"/>
                  </a:solidFill>
                </a:u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、Cu</a:t>
            </a:r>
            <a:r>
              <a:rPr lang="en-US" sz="2800" baseline="30000">
                <a:uFill>
                  <a:solidFill>
                    <a:srgbClr val="000000"/>
                  </a:solidFill>
                </a:u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2+</a:t>
            </a:r>
            <a:endParaRPr lang="zh-CN" altLang="en-US"/>
          </a:p>
        </p:txBody>
      </p:sp>
      <p:sp>
        <p:nvSpPr>
          <p:cNvPr id="12" name="文本框 11"/>
          <p:cNvSpPr txBox="1"/>
          <p:nvPr/>
        </p:nvSpPr>
        <p:spPr>
          <a:xfrm>
            <a:off x="9067800" y="3200400"/>
            <a:ext cx="894080" cy="52197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sz="2800">
                <a:uFill>
                  <a:solidFill>
                    <a:srgbClr val="000000"/>
                  </a:solidFill>
                </a:u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酸性</a:t>
            </a:r>
            <a:endParaRPr lang="zh-CN" altLang="en-US"/>
          </a:p>
        </p:txBody>
      </p:sp>
      <p:sp>
        <p:nvSpPr>
          <p:cNvPr id="14" name="文本框 13"/>
          <p:cNvSpPr txBox="1"/>
          <p:nvPr/>
        </p:nvSpPr>
        <p:spPr>
          <a:xfrm>
            <a:off x="10490835" y="3168015"/>
            <a:ext cx="995680" cy="52197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sz="2800">
                <a:uFill>
                  <a:solidFill>
                    <a:srgbClr val="000000"/>
                  </a:solidFill>
                </a:u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pH&lt;7</a:t>
            </a:r>
            <a:endParaRPr lang="zh-CN" altLang="en-US"/>
          </a:p>
        </p:txBody>
      </p:sp>
      <p:sp>
        <p:nvSpPr>
          <p:cNvPr id="15" name="文本框 14"/>
          <p:cNvSpPr txBox="1"/>
          <p:nvPr/>
        </p:nvSpPr>
        <p:spPr>
          <a:xfrm>
            <a:off x="6781800" y="4204335"/>
            <a:ext cx="1842135" cy="95313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en-US" sz="2800">
                <a:uFill>
                  <a:solidFill>
                    <a:srgbClr val="000000"/>
                  </a:solidFill>
                </a:u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CH</a:t>
            </a:r>
            <a:r>
              <a:rPr lang="en-US" sz="2800" baseline="-25000">
                <a:uFill>
                  <a:solidFill>
                    <a:srgbClr val="000000"/>
                  </a:solidFill>
                </a:u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3</a:t>
            </a:r>
            <a:r>
              <a:rPr lang="en-US" sz="2800">
                <a:uFill>
                  <a:solidFill>
                    <a:srgbClr val="000000"/>
                  </a:solidFill>
                </a:u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COO</a:t>
            </a:r>
            <a:r>
              <a:rPr lang="en-US" sz="2800" baseline="30000">
                <a:uFill>
                  <a:solidFill>
                    <a:srgbClr val="000000"/>
                  </a:solidFill>
                </a:u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－</a:t>
            </a:r>
            <a:r>
              <a:rPr lang="en-US" sz="2800">
                <a:uFill>
                  <a:solidFill>
                    <a:srgbClr val="000000"/>
                  </a:solidFill>
                </a:u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、CO</a:t>
            </a:r>
            <a:r>
              <a:rPr lang="en-US" sz="2800" baseline="-25000">
                <a:uFill>
                  <a:solidFill>
                    <a:srgbClr val="000000"/>
                  </a:solidFill>
                </a:u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3</a:t>
            </a:r>
            <a:r>
              <a:rPr lang="en-US" sz="2800" baseline="30000">
                <a:uFill>
                  <a:solidFill>
                    <a:srgbClr val="000000"/>
                  </a:solidFill>
                </a:u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2-</a:t>
            </a:r>
            <a:endParaRPr lang="zh-CN" altLang="en-US"/>
          </a:p>
        </p:txBody>
      </p:sp>
      <p:sp>
        <p:nvSpPr>
          <p:cNvPr id="16" name="文本框 15"/>
          <p:cNvSpPr txBox="1"/>
          <p:nvPr/>
        </p:nvSpPr>
        <p:spPr>
          <a:xfrm>
            <a:off x="9067800" y="4420235"/>
            <a:ext cx="894080" cy="52197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algn="ctr"/>
            <a:r>
              <a:rPr lang="en-US" sz="2800">
                <a:uFill>
                  <a:solidFill>
                    <a:srgbClr val="000000"/>
                  </a:solidFill>
                </a:u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碱性</a:t>
            </a:r>
            <a:endParaRPr lang="zh-CN" altLang="en-US"/>
          </a:p>
        </p:txBody>
      </p:sp>
      <p:sp>
        <p:nvSpPr>
          <p:cNvPr id="17" name="文本框 16"/>
          <p:cNvSpPr txBox="1"/>
          <p:nvPr/>
        </p:nvSpPr>
        <p:spPr>
          <a:xfrm>
            <a:off x="10443845" y="4419600"/>
            <a:ext cx="995680" cy="52197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algn="ctr"/>
            <a:r>
              <a:rPr lang="en-US" sz="2800">
                <a:uFill>
                  <a:solidFill>
                    <a:srgbClr val="000000"/>
                  </a:solidFill>
                </a:u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pH&gt;7</a:t>
            </a:r>
            <a:endParaRPr lang="zh-CN" altLang="en-US"/>
          </a:p>
        </p:txBody>
      </p:sp>
      <p:sp>
        <p:nvSpPr>
          <p:cNvPr id="18" name="文本框 17"/>
          <p:cNvSpPr txBox="1"/>
          <p:nvPr/>
        </p:nvSpPr>
        <p:spPr>
          <a:xfrm>
            <a:off x="6730365" y="5410200"/>
            <a:ext cx="1851660" cy="95313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en-US" sz="2800">
                <a:uFill>
                  <a:solidFill>
                    <a:srgbClr val="000000"/>
                  </a:solidFill>
                </a:u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CH</a:t>
            </a:r>
            <a:r>
              <a:rPr lang="en-US" sz="2800" baseline="-25000">
                <a:uFill>
                  <a:solidFill>
                    <a:srgbClr val="000000"/>
                  </a:solidFill>
                </a:u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3</a:t>
            </a:r>
            <a:r>
              <a:rPr lang="en-US" sz="2800">
                <a:uFill>
                  <a:solidFill>
                    <a:srgbClr val="000000"/>
                  </a:solidFill>
                </a:u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COO</a:t>
            </a:r>
            <a:r>
              <a:rPr lang="en-US" sz="2800" baseline="30000">
                <a:uFill>
                  <a:solidFill>
                    <a:srgbClr val="000000"/>
                  </a:solidFill>
                </a:u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－</a:t>
            </a:r>
            <a:r>
              <a:rPr lang="en-US" sz="2800">
                <a:uFill>
                  <a:solidFill>
                    <a:srgbClr val="000000"/>
                  </a:solidFill>
                </a:u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、NH</a:t>
            </a:r>
            <a:r>
              <a:rPr lang="en-US" sz="2800" baseline="-25000">
                <a:uFill>
                  <a:solidFill>
                    <a:srgbClr val="000000"/>
                  </a:solidFill>
                </a:u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4</a:t>
            </a:r>
            <a:r>
              <a:rPr lang="en-US" sz="2800" baseline="30000">
                <a:uFill>
                  <a:solidFill>
                    <a:srgbClr val="000000"/>
                  </a:solidFill>
                </a:u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+</a:t>
            </a:r>
            <a:r>
              <a:rPr lang="en-US" sz="2800" u="sng">
                <a:uFill>
                  <a:solidFill>
                    <a:srgbClr val="000000"/>
                  </a:solidFill>
                </a:u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 </a:t>
            </a:r>
            <a:endParaRPr lang="zh-CN" altLang="en-US"/>
          </a:p>
        </p:txBody>
      </p:sp>
      <p:sp>
        <p:nvSpPr>
          <p:cNvPr id="20" name="文本框 19"/>
          <p:cNvSpPr txBox="1"/>
          <p:nvPr/>
        </p:nvSpPr>
        <p:spPr>
          <a:xfrm>
            <a:off x="9056370" y="5562600"/>
            <a:ext cx="894080" cy="52197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sz="2800">
                <a:uFill>
                  <a:solidFill>
                    <a:srgbClr val="000000"/>
                  </a:solidFill>
                </a:u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中性</a:t>
            </a:r>
            <a:endParaRPr lang="zh-CN" altLang="en-US"/>
          </a:p>
        </p:txBody>
      </p:sp>
      <p:sp>
        <p:nvSpPr>
          <p:cNvPr id="21" name="文本框 20"/>
          <p:cNvSpPr txBox="1"/>
          <p:nvPr/>
        </p:nvSpPr>
        <p:spPr>
          <a:xfrm>
            <a:off x="10424795" y="5562600"/>
            <a:ext cx="1150620" cy="52197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algn="ctr"/>
            <a:r>
              <a:rPr lang="en-US" sz="2800">
                <a:uFill>
                  <a:solidFill>
                    <a:srgbClr val="000000"/>
                  </a:solidFill>
                </a:u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pH＝7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3" grpId="0"/>
      <p:bldP spid="6" grpId="0"/>
      <p:bldP spid="10" grpId="0"/>
      <p:bldP spid="7" grpId="0"/>
      <p:bldP spid="11" grpId="0"/>
      <p:bldP spid="12" grpId="0"/>
      <p:bldP spid="14" grpId="0"/>
      <p:bldP spid="8" grpId="0"/>
      <p:bldP spid="15" grpId="0"/>
      <p:bldP spid="16" grpId="0"/>
      <p:bldP spid="17" grpId="0"/>
      <p:bldP spid="9" grpId="0"/>
      <p:bldP spid="18" grpId="0"/>
      <p:bldP spid="20" grpId="0"/>
      <p:bldP spid="2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8" name="矩形 315408"/>
          <p:cNvSpPr/>
          <p:nvPr/>
        </p:nvSpPr>
        <p:spPr>
          <a:xfrm>
            <a:off x="228600" y="304800"/>
            <a:ext cx="6773545" cy="583565"/>
          </a:xfrm>
          <a:prstGeom prst="rect">
            <a:avLst/>
          </a:prstGeom>
          <a:noFill/>
          <a:ln w="28575">
            <a:noFill/>
          </a:ln>
        </p:spPr>
        <p:txBody>
          <a:bodyPr wrap="square" anchor="t">
            <a:spAutoFit/>
          </a:bodyPr>
          <a:lstStyle/>
          <a:p>
            <a:pPr lvl="0" indent="0" fontAlgn="base"/>
            <a:r>
              <a:rPr lang="zh-CN" altLang="en-US" sz="3200" b="1" strike="noStrike" noProof="1">
                <a:solidFill>
                  <a:srgbClr val="0070C0"/>
                </a:solidFill>
                <a:latin typeface="Times New Roman" panose="02020603050405020304"/>
                <a:cs typeface="Times New Roman" panose="02020603050405020304"/>
              </a:rPr>
              <a:t>五</a:t>
            </a:r>
            <a:r>
              <a:rPr lang="en-US" altLang="zh-CN" sz="3200" b="1" strike="noStrike" noProof="1">
                <a:solidFill>
                  <a:srgbClr val="0070C0"/>
                </a:solidFill>
                <a:latin typeface="Times New Roman" panose="02020603050405020304"/>
                <a:cs typeface="Times New Roman" panose="02020603050405020304"/>
              </a:rPr>
              <a:t>、</a:t>
            </a:r>
            <a:r>
              <a:rPr lang="zh-CN" altLang="en-US" sz="3200" b="1" strike="noStrike" noProof="1">
                <a:solidFill>
                  <a:srgbClr val="0070C0"/>
                </a:solidFill>
                <a:latin typeface="Times New Roman" panose="02020603050405020304"/>
                <a:cs typeface="Times New Roman" panose="02020603050405020304"/>
              </a:rPr>
              <a:t>盐类水解规律的理解及拓展应用</a:t>
            </a:r>
            <a:endParaRPr lang="zh-CN" altLang="en-US" sz="3200" b="1" strike="noStrike" noProof="1">
              <a:solidFill>
                <a:srgbClr val="0070C0"/>
              </a:solidFill>
              <a:latin typeface="Times New Roman" panose="02020603050405020304"/>
              <a:cs typeface="Times New Roman" panose="02020603050405020304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52400" y="1066800"/>
            <a:ext cx="7646035" cy="52197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US" altLang="zh-CN" sz="28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/>
                <a:ea typeface="宋体" panose="02010600030101010101" pitchFamily="2" charset="-122"/>
                <a:cs typeface="Times New Roman" panose="02020603050405020304"/>
              </a:rPr>
              <a:t>1、</a:t>
            </a:r>
            <a:r>
              <a:rPr lang="en-US" altLang="zh-CN" sz="28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/>
                <a:ea typeface="宋体" panose="02010600030101010101" pitchFamily="2" charset="-122"/>
                <a:cs typeface="Times New Roman" panose="02020603050405020304"/>
              </a:rPr>
              <a:t>强酸的酸式盐</a:t>
            </a:r>
            <a:r>
              <a:rPr lang="en-US" altLang="zh-CN" sz="28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/>
                <a:ea typeface="宋体" panose="02010600030101010101" pitchFamily="2" charset="-122"/>
                <a:cs typeface="Times New Roman" panose="02020603050405020304"/>
              </a:rPr>
              <a:t>只电离，不水解，溶液呈酸性。</a:t>
            </a:r>
            <a:endParaRPr lang="en-US" altLang="zh-CN" sz="2800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/>
              <a:ea typeface="宋体" panose="02010600030101010101" pitchFamily="2" charset="-122"/>
              <a:cs typeface="Times New Roman" panose="02020603050405020304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609600" y="1767205"/>
            <a:ext cx="4411345" cy="4603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2400" b="1">
                <a:solidFill>
                  <a:srgbClr val="7030A0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例：</a:t>
            </a:r>
            <a:r>
              <a:rPr lang="en-US" altLang="zh-CN" sz="2400" b="1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NaHSO</a:t>
            </a:r>
            <a:r>
              <a:rPr lang="en-US" altLang="zh-CN" sz="2400" b="1" baseline="-25000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4</a:t>
            </a:r>
            <a:r>
              <a:rPr lang="en-US" altLang="zh-CN" sz="2400" b="1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=Na</a:t>
            </a:r>
            <a:r>
              <a:rPr lang="en-US" altLang="zh-CN" sz="2400" b="1" baseline="30000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+</a:t>
            </a:r>
            <a:r>
              <a:rPr lang="en-US" altLang="zh-CN" sz="2400" b="1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+H</a:t>
            </a:r>
            <a:r>
              <a:rPr lang="en-US" altLang="zh-CN" sz="2400" b="1" baseline="30000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+</a:t>
            </a:r>
            <a:r>
              <a:rPr lang="en-US" altLang="zh-CN" sz="2400" b="1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+SO</a:t>
            </a:r>
            <a:r>
              <a:rPr lang="en-US" altLang="zh-CN" sz="2400" b="1" baseline="-25000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4</a:t>
            </a:r>
            <a:r>
              <a:rPr lang="en-US" altLang="zh-CN" sz="2400" b="1" baseline="30000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2-</a:t>
            </a:r>
            <a:endParaRPr lang="en-US" altLang="zh-CN" sz="2400" b="1" baseline="30000">
              <a:solidFill>
                <a:srgbClr val="7030A0"/>
              </a:solidFill>
              <a:latin typeface="Times New Roman" panose="02020603050405020304"/>
              <a:ea typeface="楷体" panose="02010609060101010101" charset="-122"/>
              <a:cs typeface="Times New Roman" panose="02020603050405020304"/>
              <a:sym typeface="+mn-ea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152400" y="2362200"/>
            <a:ext cx="11811000" cy="95313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lvl="0" algn="l">
              <a:buClrTx/>
              <a:buSzTx/>
              <a:buFontTx/>
            </a:pPr>
            <a:r>
              <a:rPr lang="en-US" altLang="zh-CN" sz="28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/>
                <a:ea typeface="宋体" panose="02010600030101010101" pitchFamily="2" charset="-122"/>
                <a:cs typeface="Times New Roman" panose="02020603050405020304"/>
                <a:sym typeface="+mn-ea"/>
              </a:rPr>
              <a:t>2、</a:t>
            </a:r>
            <a:r>
              <a:rPr lang="en-US" altLang="zh-CN" sz="28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/>
                <a:ea typeface="宋体" panose="02010600030101010101" pitchFamily="2" charset="-122"/>
                <a:cs typeface="Times New Roman" panose="02020603050405020304"/>
                <a:sym typeface="+mn-ea"/>
              </a:rPr>
              <a:t>弱酸的酸式盐</a:t>
            </a:r>
            <a:r>
              <a:rPr lang="en-US" altLang="zh-CN" sz="28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/>
                <a:ea typeface="宋体" panose="02010600030101010101" pitchFamily="2" charset="-122"/>
                <a:cs typeface="Times New Roman" panose="02020603050405020304"/>
                <a:sym typeface="+mn-ea"/>
              </a:rPr>
              <a:t>溶液的酸碱性，取决于</a:t>
            </a:r>
            <a:r>
              <a:rPr lang="zh-CN" altLang="zh-CN" sz="28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/>
                <a:ea typeface="宋体" panose="02010600030101010101" pitchFamily="2" charset="-122"/>
                <a:cs typeface="Times New Roman" panose="02020603050405020304"/>
                <a:sym typeface="+mn-ea"/>
              </a:rPr>
              <a:t>酸式</a:t>
            </a:r>
            <a:r>
              <a:rPr lang="en-US" altLang="zh-CN" sz="28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/>
                <a:ea typeface="宋体" panose="02010600030101010101" pitchFamily="2" charset="-122"/>
                <a:cs typeface="Times New Roman" panose="02020603050405020304"/>
                <a:sym typeface="+mn-ea"/>
              </a:rPr>
              <a:t>酸根离子的</a:t>
            </a:r>
            <a:r>
              <a:rPr lang="en-US" altLang="zh-CN" sz="28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/>
                <a:ea typeface="宋体" panose="02010600030101010101" pitchFamily="2" charset="-122"/>
                <a:cs typeface="Times New Roman" panose="02020603050405020304"/>
                <a:sym typeface="+mn-ea"/>
              </a:rPr>
              <a:t>电离</a:t>
            </a:r>
            <a:r>
              <a:rPr lang="en-US" altLang="zh-CN" sz="28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/>
                <a:ea typeface="宋体" panose="02010600030101010101" pitchFamily="2" charset="-122"/>
                <a:cs typeface="Times New Roman" panose="02020603050405020304"/>
                <a:sym typeface="+mn-ea"/>
              </a:rPr>
              <a:t>程度和</a:t>
            </a:r>
            <a:r>
              <a:rPr lang="en-US" altLang="zh-CN" sz="28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/>
                <a:ea typeface="宋体" panose="02010600030101010101" pitchFamily="2" charset="-122"/>
                <a:cs typeface="Times New Roman" panose="02020603050405020304"/>
                <a:sym typeface="+mn-ea"/>
              </a:rPr>
              <a:t>水解</a:t>
            </a:r>
            <a:r>
              <a:rPr lang="en-US" altLang="zh-CN" sz="28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/>
                <a:ea typeface="宋体" panose="02010600030101010101" pitchFamily="2" charset="-122"/>
                <a:cs typeface="Times New Roman" panose="02020603050405020304"/>
                <a:sym typeface="+mn-ea"/>
              </a:rPr>
              <a:t>程度的</a:t>
            </a:r>
            <a:r>
              <a:rPr lang="en-US" altLang="zh-CN" sz="28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/>
                <a:ea typeface="宋体" panose="02010600030101010101" pitchFamily="2" charset="-122"/>
                <a:cs typeface="Times New Roman" panose="02020603050405020304"/>
                <a:sym typeface="+mn-ea"/>
              </a:rPr>
              <a:t>相对大小</a:t>
            </a:r>
            <a:r>
              <a:rPr lang="en-US" altLang="zh-CN" sz="28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/>
                <a:ea typeface="宋体" panose="02010600030101010101" pitchFamily="2" charset="-122"/>
                <a:cs typeface="Times New Roman" panose="02020603050405020304"/>
                <a:sym typeface="+mn-ea"/>
              </a:rPr>
              <a:t>。</a:t>
            </a:r>
            <a:endParaRPr lang="en-US" altLang="zh-CN" sz="2800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/>
              <a:ea typeface="宋体" panose="02010600030101010101" pitchFamily="2" charset="-122"/>
              <a:cs typeface="Times New Roman" panose="02020603050405020304"/>
              <a:sym typeface="+mn-ea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381000" y="3352800"/>
            <a:ext cx="6947535" cy="4603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lvl="0" algn="l">
              <a:buClrTx/>
              <a:buSzTx/>
              <a:buFontTx/>
            </a:pPr>
            <a:r>
              <a:rPr lang="zh-CN" altLang="en-US" sz="2400" b="1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sym typeface="+mn-ea"/>
              </a:rPr>
              <a:t>①若水解程度大于电离程度，则溶液呈</a:t>
            </a:r>
            <a:r>
              <a:rPr lang="zh-CN" altLang="en-US" sz="2400" b="1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sym typeface="+mn-ea"/>
              </a:rPr>
              <a:t>碱性</a:t>
            </a:r>
            <a:r>
              <a:rPr lang="zh-CN" altLang="en-US" sz="2400" b="1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sym typeface="+mn-ea"/>
              </a:rPr>
              <a:t>。</a:t>
            </a:r>
            <a:endParaRPr lang="zh-CN" altLang="en-US" sz="2400" b="1">
              <a:solidFill>
                <a:srgbClr val="7030A0"/>
              </a:solidFill>
              <a:latin typeface="Times New Roman" panose="02020603050405020304"/>
              <a:ea typeface="楷体" panose="02010609060101010101" charset="-122"/>
              <a:sym typeface="+mn-ea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381000" y="3886835"/>
            <a:ext cx="11474450" cy="4603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2400" b="1">
                <a:solidFill>
                  <a:srgbClr val="7030A0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例：</a:t>
            </a:r>
            <a:r>
              <a:rPr lang="en-US" altLang="zh-CN" sz="2400" b="1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NaHCO</a:t>
            </a:r>
            <a:r>
              <a:rPr lang="en-US" altLang="zh-CN" sz="2400" b="1" baseline="-25000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3</a:t>
            </a:r>
            <a:r>
              <a:rPr lang="zh-CN" altLang="en-US" sz="2400" b="1">
                <a:solidFill>
                  <a:srgbClr val="7030A0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溶液中：</a:t>
            </a:r>
            <a:r>
              <a:rPr lang="en-US" altLang="zh-CN" sz="2400" b="1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HCO</a:t>
            </a:r>
            <a:r>
              <a:rPr lang="en-US" altLang="zh-CN" sz="2400" b="1" baseline="-25000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3</a:t>
            </a:r>
            <a:r>
              <a:rPr lang="en-US" altLang="zh-CN" sz="2400" b="1" baseline="30000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- </a:t>
            </a:r>
            <a:r>
              <a:rPr lang="en-US" altLang="zh-CN" sz="2400" b="1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⇌H</a:t>
            </a:r>
            <a:r>
              <a:rPr lang="en-US" altLang="zh-CN" sz="2400" b="1" baseline="30000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+</a:t>
            </a:r>
            <a:r>
              <a:rPr lang="en-US" altLang="zh-CN" sz="2400" b="1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+CO</a:t>
            </a:r>
            <a:r>
              <a:rPr lang="en-US" altLang="zh-CN" sz="2400" b="1" baseline="-25000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3</a:t>
            </a:r>
            <a:r>
              <a:rPr lang="en-US" altLang="zh-CN" sz="2400" b="1" baseline="30000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2-</a:t>
            </a:r>
            <a:r>
              <a:rPr lang="en-US" altLang="zh-CN" sz="2400" b="1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(次要)     HCO</a:t>
            </a:r>
            <a:r>
              <a:rPr lang="en-US" altLang="zh-CN" sz="2400" b="1" baseline="-25000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3</a:t>
            </a:r>
            <a:r>
              <a:rPr lang="en-US" altLang="zh-CN" sz="2400" b="1" baseline="30000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- </a:t>
            </a:r>
            <a:r>
              <a:rPr lang="en-US" altLang="zh-CN" sz="2400" b="1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+H</a:t>
            </a:r>
            <a:r>
              <a:rPr lang="en-US" altLang="zh-CN" sz="2400" b="1" baseline="-25000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2</a:t>
            </a:r>
            <a:r>
              <a:rPr lang="en-US" altLang="zh-CN" sz="2400" b="1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O⇌H</a:t>
            </a:r>
            <a:r>
              <a:rPr lang="en-US" altLang="zh-CN" sz="2400" b="1" baseline="-25000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2</a:t>
            </a:r>
            <a:r>
              <a:rPr lang="en-US" altLang="zh-CN" sz="2400" b="1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CO</a:t>
            </a:r>
            <a:r>
              <a:rPr lang="en-US" altLang="zh-CN" sz="2400" b="1" baseline="-25000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3</a:t>
            </a:r>
            <a:r>
              <a:rPr lang="en-US" altLang="zh-CN" sz="2400" b="1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+OH</a:t>
            </a:r>
            <a:r>
              <a:rPr lang="en-US" altLang="zh-CN" sz="2400" b="1" baseline="30000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-</a:t>
            </a:r>
            <a:r>
              <a:rPr lang="en-US" altLang="zh-CN" sz="2400" b="1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(</a:t>
            </a:r>
            <a:r>
              <a:rPr lang="en-US" altLang="zh-CN" sz="2400" b="1">
                <a:solidFill>
                  <a:srgbClr val="FF000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主要</a:t>
            </a:r>
            <a:r>
              <a:rPr lang="en-US" altLang="zh-CN" sz="2400" b="1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)</a:t>
            </a:r>
            <a:endParaRPr lang="en-US" altLang="zh-CN" sz="2400" b="1">
              <a:solidFill>
                <a:srgbClr val="7030A0"/>
              </a:solidFill>
              <a:latin typeface="Times New Roman" panose="02020603050405020304"/>
              <a:ea typeface="楷体" panose="02010609060101010101" charset="-122"/>
              <a:cs typeface="Times New Roman" panose="02020603050405020304"/>
              <a:sym typeface="+mn-ea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381000" y="4419600"/>
            <a:ext cx="2621280" cy="4603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lvl="0" algn="l">
              <a:buClrTx/>
              <a:buSzTx/>
              <a:buFontTx/>
            </a:pPr>
            <a:r>
              <a:rPr lang="zh-CN" altLang="en-US" sz="2400" b="1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HS</a:t>
            </a:r>
            <a:r>
              <a:rPr lang="zh-CN" altLang="en-US" sz="2400" b="1" baseline="30000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-</a:t>
            </a:r>
            <a:r>
              <a:rPr lang="zh-CN" altLang="en-US" sz="2400" b="1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、HPO</a:t>
            </a:r>
            <a:r>
              <a:rPr lang="zh-CN" altLang="en-US" sz="2400" b="1" baseline="-25000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4</a:t>
            </a:r>
            <a:r>
              <a:rPr lang="zh-CN" altLang="en-US" sz="2400" b="1" baseline="30000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2-</a:t>
            </a:r>
            <a:r>
              <a:rPr lang="zh-CN" altLang="en-US" sz="2400" b="1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同理</a:t>
            </a:r>
            <a:endParaRPr lang="zh-CN" altLang="en-US" sz="2400" b="1">
              <a:solidFill>
                <a:srgbClr val="7030A0"/>
              </a:solidFill>
              <a:latin typeface="Times New Roman" panose="02020603050405020304"/>
              <a:ea typeface="楷体" panose="02010609060101010101" charset="-122"/>
              <a:cs typeface="Times New Roman" panose="02020603050405020304"/>
              <a:sym typeface="+mn-ea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381000" y="5029200"/>
            <a:ext cx="6213475" cy="4603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lvl="0" algn="l">
              <a:buClrTx/>
              <a:buSzTx/>
              <a:buFontTx/>
            </a:pPr>
            <a:r>
              <a:rPr lang="zh-CN" altLang="en-US" sz="2400" b="1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sym typeface="+mn-ea"/>
              </a:rPr>
              <a:t>②若电离程度大于水解程度，则溶液呈</a:t>
            </a:r>
            <a:r>
              <a:rPr lang="zh-CN" altLang="en-US" sz="2400" b="1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sym typeface="+mn-ea"/>
              </a:rPr>
              <a:t>酸性</a:t>
            </a:r>
            <a:r>
              <a:rPr lang="zh-CN" altLang="en-US" sz="2400" b="1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sym typeface="+mn-ea"/>
              </a:rPr>
              <a:t>。</a:t>
            </a:r>
            <a:endParaRPr lang="zh-CN" altLang="en-US" sz="2400" b="1">
              <a:solidFill>
                <a:srgbClr val="7030A0"/>
              </a:solidFill>
              <a:latin typeface="Times New Roman" panose="02020603050405020304"/>
              <a:ea typeface="楷体" panose="02010609060101010101" charset="-122"/>
              <a:sym typeface="+mn-ea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381000" y="5562600"/>
            <a:ext cx="11078845" cy="4603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2400" b="1">
                <a:solidFill>
                  <a:srgbClr val="7030A0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例：</a:t>
            </a:r>
            <a:r>
              <a:rPr lang="en-US" altLang="zh-CN" sz="2400" b="1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NaHSO</a:t>
            </a:r>
            <a:r>
              <a:rPr lang="en-US" altLang="zh-CN" sz="2400" b="1" baseline="-25000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3</a:t>
            </a:r>
            <a:r>
              <a:rPr lang="zh-CN" altLang="en-US" sz="2400" b="1">
                <a:solidFill>
                  <a:srgbClr val="7030A0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溶液中：</a:t>
            </a:r>
            <a:r>
              <a:rPr lang="en-US" altLang="zh-CN" sz="2400" b="1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HSO</a:t>
            </a:r>
            <a:r>
              <a:rPr lang="en-US" altLang="zh-CN" sz="2400" b="1" baseline="-25000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3</a:t>
            </a:r>
            <a:r>
              <a:rPr lang="en-US" altLang="zh-CN" sz="2400" b="1" baseline="30000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- </a:t>
            </a:r>
            <a:r>
              <a:rPr lang="en-US" altLang="zh-CN" sz="2400" b="1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⇌H</a:t>
            </a:r>
            <a:r>
              <a:rPr lang="en-US" altLang="zh-CN" sz="2400" b="1" baseline="30000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+</a:t>
            </a:r>
            <a:r>
              <a:rPr lang="en-US" altLang="zh-CN" sz="2400" b="1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+SO</a:t>
            </a:r>
            <a:r>
              <a:rPr lang="en-US" altLang="zh-CN" sz="2400" b="1" baseline="-25000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3</a:t>
            </a:r>
            <a:r>
              <a:rPr lang="en-US" altLang="zh-CN" sz="2400" b="1" baseline="30000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2-</a:t>
            </a:r>
            <a:r>
              <a:rPr lang="en-US" altLang="zh-CN" sz="2400" b="1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(</a:t>
            </a:r>
            <a:r>
              <a:rPr lang="en-US" altLang="zh-CN" sz="2400" b="1">
                <a:solidFill>
                  <a:srgbClr val="FF000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主要</a:t>
            </a:r>
            <a:r>
              <a:rPr lang="en-US" altLang="zh-CN" sz="2400" b="1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)    HSO</a:t>
            </a:r>
            <a:r>
              <a:rPr lang="en-US" altLang="zh-CN" sz="2400" b="1" baseline="-25000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3</a:t>
            </a:r>
            <a:r>
              <a:rPr lang="en-US" altLang="zh-CN" sz="2400" b="1" baseline="30000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- </a:t>
            </a:r>
            <a:r>
              <a:rPr lang="en-US" altLang="zh-CN" sz="2400" b="1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+H</a:t>
            </a:r>
            <a:r>
              <a:rPr lang="en-US" altLang="zh-CN" sz="2400" b="1" baseline="-25000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2</a:t>
            </a:r>
            <a:r>
              <a:rPr lang="en-US" altLang="zh-CN" sz="2400" b="1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O⇌H</a:t>
            </a:r>
            <a:r>
              <a:rPr lang="en-US" altLang="zh-CN" sz="2400" b="1" baseline="-25000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2</a:t>
            </a:r>
            <a:r>
              <a:rPr lang="en-US" altLang="zh-CN" sz="2400" b="1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SO</a:t>
            </a:r>
            <a:r>
              <a:rPr lang="en-US" altLang="zh-CN" sz="2400" b="1" baseline="-25000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3</a:t>
            </a:r>
            <a:r>
              <a:rPr lang="en-US" altLang="zh-CN" sz="2400" b="1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+OH</a:t>
            </a:r>
            <a:r>
              <a:rPr lang="en-US" altLang="zh-CN" sz="2400" b="1" baseline="30000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-</a:t>
            </a:r>
            <a:r>
              <a:rPr lang="en-US" altLang="zh-CN" sz="2400" b="1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(次要)</a:t>
            </a:r>
            <a:endParaRPr lang="en-US" altLang="zh-CN" sz="2400" b="1">
              <a:solidFill>
                <a:srgbClr val="7030A0"/>
              </a:solidFill>
              <a:latin typeface="Times New Roman" panose="02020603050405020304"/>
              <a:ea typeface="楷体" panose="02010609060101010101" charset="-122"/>
              <a:cs typeface="Times New Roman" panose="02020603050405020304"/>
              <a:sym typeface="+mn-ea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381000" y="6096000"/>
            <a:ext cx="2012315" cy="4603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lvl="0" algn="l">
              <a:buClrTx/>
              <a:buSzTx/>
              <a:buFontTx/>
            </a:pPr>
            <a:r>
              <a:rPr lang="zh-CN" altLang="en-US" sz="2400" b="1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H</a:t>
            </a:r>
            <a:r>
              <a:rPr lang="zh-CN" altLang="en-US" sz="2400" b="1" baseline="-25000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2</a:t>
            </a:r>
            <a:r>
              <a:rPr lang="zh-CN" altLang="en-US" sz="2400" b="1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PO</a:t>
            </a:r>
            <a:r>
              <a:rPr lang="zh-CN" altLang="en-US" sz="2400" b="1" baseline="-25000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4</a:t>
            </a:r>
            <a:r>
              <a:rPr lang="zh-CN" altLang="en-US" sz="2400" b="1" baseline="30000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-</a:t>
            </a:r>
            <a:r>
              <a:rPr lang="zh-CN" altLang="en-US" sz="2400" b="1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同理</a:t>
            </a:r>
            <a:endParaRPr lang="zh-CN" altLang="en-US" sz="2400" b="1">
              <a:solidFill>
                <a:srgbClr val="7030A0"/>
              </a:solidFill>
              <a:latin typeface="Times New Roman" panose="02020603050405020304"/>
              <a:ea typeface="楷体" panose="02010609060101010101" charset="-122"/>
              <a:cs typeface="Times New Roman" panose="02020603050405020304"/>
              <a:sym typeface="+mn-ea"/>
            </a:endParaRPr>
          </a:p>
        </p:txBody>
      </p:sp>
    </p:spTree>
  </p:cSld>
  <p:clrMapOvr>
    <a:masterClrMapping/>
  </p:clrMapOvr>
  <p:transition/>
  <p:timing/>
</p:sld>
</file>

<file path=ppt/slides/slide1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文本框 1"/>
          <p:cNvSpPr txBox="1"/>
          <p:nvPr/>
        </p:nvSpPr>
        <p:spPr>
          <a:xfrm>
            <a:off x="304800" y="319405"/>
            <a:ext cx="4751705" cy="52197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lvl="0" algn="l">
              <a:buClrTx/>
              <a:buSzTx/>
              <a:buFontTx/>
            </a:pPr>
            <a:r>
              <a:rPr lang="en-US" altLang="zh-CN" sz="28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/>
                <a:ea typeface="宋体" panose="02010600030101010101" pitchFamily="2" charset="-122"/>
                <a:cs typeface="Times New Roman" panose="02020603050405020304"/>
                <a:sym typeface="+mn-ea"/>
              </a:rPr>
              <a:t>3、相同条件下的水解程度：</a:t>
            </a:r>
            <a:endParaRPr lang="en-US" altLang="zh-CN" sz="2800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/>
              <a:ea typeface="宋体" panose="02010600030101010101" pitchFamily="2" charset="-122"/>
              <a:cs typeface="Times New Roman" panose="02020603050405020304"/>
              <a:sym typeface="+mn-ea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381000" y="1066800"/>
            <a:ext cx="5989320" cy="4603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lvl="0" algn="l">
              <a:buClrTx/>
              <a:buSzTx/>
              <a:buFontTx/>
            </a:pPr>
            <a:r>
              <a:rPr lang="zh-CN" altLang="en-US" sz="2400" b="1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sym typeface="+mn-ea"/>
              </a:rPr>
              <a:t>①正盐&gt;相应的酸式盐，如CO</a:t>
            </a:r>
            <a:r>
              <a:rPr lang="zh-CN" altLang="en-US" sz="2400" b="1" baseline="-25000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sym typeface="+mn-ea"/>
              </a:rPr>
              <a:t>3</a:t>
            </a:r>
            <a:r>
              <a:rPr lang="zh-CN" altLang="en-US" sz="2400" b="1" baseline="30000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sym typeface="+mn-ea"/>
              </a:rPr>
              <a:t>2-</a:t>
            </a:r>
            <a:r>
              <a:rPr lang="zh-CN" altLang="en-US" sz="2400" b="1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sym typeface="+mn-ea"/>
              </a:rPr>
              <a:t>&gt;HCO</a:t>
            </a:r>
            <a:r>
              <a:rPr lang="zh-CN" altLang="en-US" sz="2400" b="1" baseline="-25000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sym typeface="+mn-ea"/>
              </a:rPr>
              <a:t>3</a:t>
            </a:r>
            <a:r>
              <a:rPr lang="zh-CN" altLang="en-US" sz="2400" b="1" baseline="30000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sym typeface="+mn-ea"/>
              </a:rPr>
              <a:t>-</a:t>
            </a:r>
            <a:r>
              <a:rPr lang="zh-CN" altLang="en-US" sz="2400" b="1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sym typeface="+mn-ea"/>
              </a:rPr>
              <a:t>；</a:t>
            </a:r>
            <a:endParaRPr lang="zh-CN" altLang="en-US" sz="2400" b="1">
              <a:solidFill>
                <a:srgbClr val="7030A0"/>
              </a:solidFill>
              <a:latin typeface="Times New Roman" panose="02020603050405020304"/>
              <a:ea typeface="楷体" panose="02010609060101010101" charset="-122"/>
              <a:sym typeface="+mn-ea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304800" y="3138805"/>
            <a:ext cx="7921625" cy="4603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lvl="0" algn="l">
              <a:buClrTx/>
              <a:buSzTx/>
              <a:buFontTx/>
            </a:pPr>
            <a:r>
              <a:rPr lang="zh-CN" altLang="en-US" sz="2400" b="1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sym typeface="+mn-ea"/>
              </a:rPr>
              <a:t>②水解互相促进的盐&gt;单独水解的盐&gt;水解互相抑制的盐</a:t>
            </a:r>
            <a:endParaRPr lang="zh-CN" altLang="en-US" sz="2400" b="1">
              <a:solidFill>
                <a:srgbClr val="7030A0"/>
              </a:solidFill>
              <a:latin typeface="Times New Roman" panose="02020603050405020304"/>
              <a:ea typeface="楷体" panose="02010609060101010101" charset="-122"/>
              <a:sym typeface="+mn-ea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685800" y="2438400"/>
            <a:ext cx="3914775" cy="4603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US" altLang="zh-CN" sz="2400" b="1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HCO</a:t>
            </a:r>
            <a:r>
              <a:rPr lang="en-US" altLang="zh-CN" sz="2400" b="1" baseline="-25000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3</a:t>
            </a:r>
            <a:r>
              <a:rPr lang="en-US" altLang="zh-CN" sz="2400" b="1" baseline="30000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- </a:t>
            </a:r>
            <a:r>
              <a:rPr lang="en-US" altLang="zh-CN" sz="2400" b="1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+H</a:t>
            </a:r>
            <a:r>
              <a:rPr lang="en-US" altLang="zh-CN" sz="2400" b="1" baseline="-25000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2</a:t>
            </a:r>
            <a:r>
              <a:rPr lang="en-US" altLang="zh-CN" sz="2400" b="1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O⇌H</a:t>
            </a:r>
            <a:r>
              <a:rPr lang="en-US" altLang="zh-CN" sz="2400" b="1" baseline="-25000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2</a:t>
            </a:r>
            <a:r>
              <a:rPr lang="en-US" altLang="zh-CN" sz="2400" b="1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CO</a:t>
            </a:r>
            <a:r>
              <a:rPr lang="en-US" altLang="zh-CN" sz="2400" b="1" baseline="-25000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3 </a:t>
            </a:r>
            <a:r>
              <a:rPr lang="en-US" altLang="zh-CN" sz="2400" b="1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+ OH</a:t>
            </a:r>
            <a:r>
              <a:rPr lang="en-US" altLang="zh-CN" sz="2400" b="1" baseline="30000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-</a:t>
            </a:r>
            <a:endParaRPr lang="en-US" altLang="zh-CN" sz="2400" b="1" baseline="30000">
              <a:solidFill>
                <a:srgbClr val="00B050"/>
              </a:solidFill>
              <a:latin typeface="Times New Roman" panose="02020603050405020304"/>
              <a:ea typeface="楷体" panose="02010609060101010101" charset="-122"/>
              <a:cs typeface="Times New Roman" panose="02020603050405020304"/>
              <a:sym typeface="+mn-ea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685800" y="1752600"/>
            <a:ext cx="3914775" cy="4603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US" altLang="zh-CN" sz="2400" b="1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CO</a:t>
            </a:r>
            <a:r>
              <a:rPr lang="en-US" altLang="zh-CN" sz="2400" b="1" baseline="-25000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3</a:t>
            </a:r>
            <a:r>
              <a:rPr lang="en-US" altLang="zh-CN" sz="2400" b="1" baseline="30000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2- </a:t>
            </a:r>
            <a:r>
              <a:rPr lang="en-US" altLang="zh-CN" sz="2400" b="1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+H</a:t>
            </a:r>
            <a:r>
              <a:rPr lang="en-US" altLang="zh-CN" sz="2400" b="1" baseline="-25000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2</a:t>
            </a:r>
            <a:r>
              <a:rPr lang="en-US" altLang="zh-CN" sz="2400" b="1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O⇌HCO</a:t>
            </a:r>
            <a:r>
              <a:rPr lang="en-US" altLang="zh-CN" sz="2400" b="1" baseline="-25000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3</a:t>
            </a:r>
            <a:r>
              <a:rPr lang="en-US" altLang="zh-CN" sz="2400" b="1" baseline="30000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- </a:t>
            </a:r>
            <a:r>
              <a:rPr lang="en-US" altLang="zh-CN" sz="2400" b="1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+ OH</a:t>
            </a:r>
            <a:r>
              <a:rPr lang="en-US" altLang="zh-CN" sz="2400" b="1" baseline="30000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-</a:t>
            </a:r>
            <a:endParaRPr lang="en-US" altLang="zh-CN" sz="2400" b="1" baseline="30000">
              <a:solidFill>
                <a:srgbClr val="00B050"/>
              </a:solidFill>
              <a:latin typeface="Times New Roman" panose="02020603050405020304"/>
              <a:ea typeface="楷体" panose="02010609060101010101" charset="-122"/>
              <a:cs typeface="Times New Roman" panose="02020603050405020304"/>
              <a:sym typeface="+mn-ea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4724400" y="1752600"/>
            <a:ext cx="2084070" cy="4603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US" altLang="zh-CN" sz="2400" b="1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K</a:t>
            </a:r>
            <a:r>
              <a:rPr lang="en-US" altLang="zh-CN" sz="2400" b="1" baseline="-25000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h</a:t>
            </a:r>
            <a:r>
              <a:rPr lang="en-US" altLang="zh-CN" sz="2400" b="1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=K</a:t>
            </a:r>
            <a:r>
              <a:rPr lang="en-US" altLang="zh-CN" sz="2400" b="1" baseline="-25000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w</a:t>
            </a:r>
            <a:r>
              <a:rPr lang="en-US" altLang="zh-CN" sz="2400" b="1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/K</a:t>
            </a:r>
            <a:r>
              <a:rPr lang="en-US" altLang="zh-CN" sz="2400" b="1" baseline="-25000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a2</a:t>
            </a:r>
            <a:endParaRPr lang="en-US" altLang="zh-CN" sz="2400" b="1" baseline="-25000">
              <a:solidFill>
                <a:srgbClr val="00B050"/>
              </a:solidFill>
              <a:latin typeface="Times New Roman" panose="02020603050405020304"/>
              <a:ea typeface="楷体" panose="02010609060101010101" charset="-122"/>
              <a:cs typeface="Times New Roman" panose="02020603050405020304"/>
              <a:sym typeface="+mn-ea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4724400" y="2437765"/>
            <a:ext cx="1897380" cy="4603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US" altLang="zh-CN" sz="2400" b="1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K</a:t>
            </a:r>
            <a:r>
              <a:rPr lang="en-US" altLang="zh-CN" sz="2400" b="1" baseline="-25000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h</a:t>
            </a:r>
            <a:r>
              <a:rPr lang="en-US" altLang="zh-CN" sz="2400" b="1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=K</a:t>
            </a:r>
            <a:r>
              <a:rPr lang="en-US" altLang="zh-CN" sz="2400" b="1" baseline="-25000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w</a:t>
            </a:r>
            <a:r>
              <a:rPr lang="en-US" altLang="zh-CN" sz="2400" b="1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/K</a:t>
            </a:r>
            <a:r>
              <a:rPr lang="en-US" altLang="zh-CN" sz="2400" b="1" baseline="-25000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a1</a:t>
            </a:r>
            <a:endParaRPr lang="en-US" altLang="zh-CN" sz="2400" b="1" baseline="-25000">
              <a:solidFill>
                <a:srgbClr val="00B050"/>
              </a:solidFill>
              <a:latin typeface="Times New Roman" panose="02020603050405020304"/>
              <a:ea typeface="楷体" panose="02010609060101010101" charset="-122"/>
              <a:cs typeface="Times New Roman" panose="02020603050405020304"/>
              <a:sym typeface="+mn-ea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6745605" y="2057400"/>
            <a:ext cx="1447800" cy="4603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US" altLang="zh-CN" sz="2400" b="1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K</a:t>
            </a:r>
            <a:r>
              <a:rPr lang="en-US" altLang="zh-CN" sz="2400" b="1" baseline="-25000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a1</a:t>
            </a:r>
            <a:r>
              <a:rPr lang="en-US" altLang="zh-CN" sz="2400" b="1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&gt;K</a:t>
            </a:r>
            <a:r>
              <a:rPr lang="en-US" altLang="zh-CN" sz="2400" b="1" baseline="-25000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a2</a:t>
            </a:r>
            <a:endParaRPr lang="en-US" altLang="zh-CN" sz="2400" b="1">
              <a:solidFill>
                <a:srgbClr val="00B050"/>
              </a:solidFill>
              <a:latin typeface="Times New Roman" panose="02020603050405020304"/>
              <a:ea typeface="楷体" panose="02010609060101010101" charset="-122"/>
              <a:cs typeface="Times New Roman" panose="02020603050405020304"/>
              <a:sym typeface="+mn-ea"/>
            </a:endParaRPr>
          </a:p>
        </p:txBody>
      </p:sp>
      <p:sp>
        <p:nvSpPr>
          <p:cNvPr id="10" name="左大括号 9"/>
          <p:cNvSpPr/>
          <p:nvPr/>
        </p:nvSpPr>
        <p:spPr>
          <a:xfrm rot="10800000">
            <a:off x="6492875" y="1784985"/>
            <a:ext cx="128905" cy="1007110"/>
          </a:xfrm>
          <a:prstGeom prst="leftBrace">
            <a:avLst/>
          </a:prstGeom>
          <a:ln w="3175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文本框 10"/>
          <p:cNvSpPr txBox="1"/>
          <p:nvPr/>
        </p:nvSpPr>
        <p:spPr>
          <a:xfrm>
            <a:off x="8153400" y="2058670"/>
            <a:ext cx="3773805" cy="4603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sz="2400" b="1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sym typeface="+mn-ea"/>
              </a:rPr>
              <a:t>故水解程度：CO</a:t>
            </a:r>
            <a:r>
              <a:rPr lang="zh-CN" altLang="en-US" sz="2400" b="1" baseline="-25000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sym typeface="+mn-ea"/>
              </a:rPr>
              <a:t>3</a:t>
            </a:r>
            <a:r>
              <a:rPr lang="zh-CN" altLang="en-US" sz="2400" b="1" baseline="30000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sym typeface="+mn-ea"/>
              </a:rPr>
              <a:t>2-</a:t>
            </a:r>
            <a:r>
              <a:rPr lang="zh-CN" altLang="en-US" sz="2400" b="1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sym typeface="+mn-ea"/>
              </a:rPr>
              <a:t>&gt;HCO</a:t>
            </a:r>
            <a:r>
              <a:rPr lang="zh-CN" altLang="en-US" sz="2400" b="1" baseline="-25000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sym typeface="+mn-ea"/>
              </a:rPr>
              <a:t>3</a:t>
            </a:r>
            <a:r>
              <a:rPr lang="zh-CN" altLang="en-US" sz="2400" b="1" baseline="30000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sym typeface="+mn-ea"/>
              </a:rPr>
              <a:t>-</a:t>
            </a:r>
            <a:endParaRPr lang="zh-CN" altLang="en-US"/>
          </a:p>
        </p:txBody>
      </p:sp>
      <p:sp>
        <p:nvSpPr>
          <p:cNvPr id="12" name="文本框 11"/>
          <p:cNvSpPr txBox="1"/>
          <p:nvPr/>
        </p:nvSpPr>
        <p:spPr>
          <a:xfrm>
            <a:off x="685800" y="3810000"/>
            <a:ext cx="5908040" cy="4603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lvl="0" algn="l">
              <a:buClrTx/>
              <a:buSzTx/>
              <a:buFontTx/>
            </a:pPr>
            <a:r>
              <a:rPr lang="zh-CN" altLang="en-US" sz="2400" b="1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sym typeface="+mn-ea"/>
              </a:rPr>
              <a:t>如</a:t>
            </a:r>
            <a:r>
              <a:rPr lang="en-US" altLang="zh-CN" sz="2400" b="1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(NH</a:t>
            </a:r>
            <a:r>
              <a:rPr lang="en-US" altLang="zh-CN" sz="2400" b="1" baseline="-25000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4</a:t>
            </a:r>
            <a:r>
              <a:rPr lang="en-US" altLang="zh-CN" sz="2400" b="1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)</a:t>
            </a:r>
            <a:r>
              <a:rPr lang="en-US" altLang="zh-CN" sz="2400" b="1" baseline="-25000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2</a:t>
            </a:r>
            <a:r>
              <a:rPr lang="en-US" altLang="zh-CN" sz="2400" b="1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CO</a:t>
            </a:r>
            <a:r>
              <a:rPr lang="en-US" altLang="zh-CN" sz="2400" b="1" baseline="-25000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3 </a:t>
            </a:r>
            <a:r>
              <a:rPr lang="en-US" altLang="zh-CN" sz="2400" b="1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&gt; (NH</a:t>
            </a:r>
            <a:r>
              <a:rPr lang="en-US" altLang="zh-CN" sz="2400" b="1" baseline="-25000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4</a:t>
            </a:r>
            <a:r>
              <a:rPr lang="en-US" altLang="zh-CN" sz="2400" b="1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)</a:t>
            </a:r>
            <a:r>
              <a:rPr lang="en-US" altLang="zh-CN" sz="2400" b="1" baseline="-25000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2</a:t>
            </a:r>
            <a:r>
              <a:rPr lang="en-US" altLang="zh-CN" sz="2400" b="1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SO</a:t>
            </a:r>
            <a:r>
              <a:rPr lang="en-US" altLang="zh-CN" sz="2400" b="1" baseline="-25000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4 </a:t>
            </a:r>
            <a:r>
              <a:rPr lang="en-US" altLang="zh-CN" sz="2400" b="1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&gt; (NH</a:t>
            </a:r>
            <a:r>
              <a:rPr lang="en-US" altLang="zh-CN" sz="2400" b="1" baseline="-25000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4</a:t>
            </a:r>
            <a:r>
              <a:rPr lang="en-US" altLang="zh-CN" sz="2400" b="1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)</a:t>
            </a:r>
            <a:r>
              <a:rPr lang="en-US" altLang="zh-CN" sz="2400" b="1" baseline="-25000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2</a:t>
            </a:r>
            <a:r>
              <a:rPr lang="en-US" altLang="zh-CN" sz="2400" b="1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Fe(SO</a:t>
            </a:r>
            <a:r>
              <a:rPr lang="en-US" altLang="zh-CN" sz="2400" b="1" baseline="-25000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4</a:t>
            </a:r>
            <a:r>
              <a:rPr lang="en-US" altLang="zh-CN" sz="2400" b="1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)</a:t>
            </a:r>
            <a:r>
              <a:rPr lang="en-US" altLang="zh-CN" sz="2400" b="1" baseline="-25000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2</a:t>
            </a:r>
            <a:endParaRPr lang="en-US" altLang="zh-CN" sz="2400" b="1" baseline="-25000">
              <a:solidFill>
                <a:srgbClr val="7030A0"/>
              </a:solidFill>
              <a:latin typeface="Times New Roman" panose="02020603050405020304"/>
              <a:ea typeface="楷体" panose="02010609060101010101" charset="-122"/>
              <a:cs typeface="Times New Roman" panose="02020603050405020304"/>
              <a:sym typeface="+mn-ea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809625" y="5059680"/>
            <a:ext cx="3914775" cy="4603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US" altLang="zh-CN" sz="2400" b="1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CO</a:t>
            </a:r>
            <a:r>
              <a:rPr lang="en-US" altLang="zh-CN" sz="2400" b="1" baseline="-25000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3</a:t>
            </a:r>
            <a:r>
              <a:rPr lang="en-US" altLang="zh-CN" sz="2400" b="1" baseline="30000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2- </a:t>
            </a:r>
            <a:r>
              <a:rPr lang="en-US" altLang="zh-CN" sz="2400" b="1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+H</a:t>
            </a:r>
            <a:r>
              <a:rPr lang="en-US" altLang="zh-CN" sz="2400" b="1" baseline="-25000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2</a:t>
            </a:r>
            <a:r>
              <a:rPr lang="en-US" altLang="zh-CN" sz="2400" b="1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O⇌HCO</a:t>
            </a:r>
            <a:r>
              <a:rPr lang="en-US" altLang="zh-CN" sz="2400" b="1" baseline="-25000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3</a:t>
            </a:r>
            <a:r>
              <a:rPr lang="en-US" altLang="zh-CN" sz="2400" b="1" baseline="30000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- </a:t>
            </a:r>
            <a:r>
              <a:rPr lang="en-US" altLang="zh-CN" sz="2400" b="1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+ OH</a:t>
            </a:r>
            <a:r>
              <a:rPr lang="en-US" altLang="zh-CN" sz="2400" b="1" baseline="30000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-</a:t>
            </a:r>
            <a:endParaRPr lang="en-US" altLang="zh-CN" sz="2400" b="1" baseline="30000">
              <a:solidFill>
                <a:srgbClr val="00B050"/>
              </a:solidFill>
              <a:latin typeface="Times New Roman" panose="02020603050405020304"/>
              <a:ea typeface="楷体" panose="02010609060101010101" charset="-122"/>
              <a:cs typeface="Times New Roman" panose="02020603050405020304"/>
              <a:sym typeface="+mn-ea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809625" y="4419600"/>
            <a:ext cx="4220845" cy="4603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US" altLang="zh-CN" sz="2400" b="1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NH</a:t>
            </a:r>
            <a:r>
              <a:rPr lang="en-US" altLang="zh-CN" sz="2400" b="1" baseline="-25000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4</a:t>
            </a:r>
            <a:r>
              <a:rPr lang="en-US" altLang="zh-CN" sz="2400" b="1" baseline="30000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+ </a:t>
            </a:r>
            <a:r>
              <a:rPr lang="en-US" altLang="zh-CN" sz="2400" b="1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+H</a:t>
            </a:r>
            <a:r>
              <a:rPr lang="en-US" altLang="zh-CN" sz="2400" b="1" baseline="-25000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2</a:t>
            </a:r>
            <a:r>
              <a:rPr lang="en-US" altLang="zh-CN" sz="2400" b="1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O⇌NH</a:t>
            </a:r>
            <a:r>
              <a:rPr lang="en-US" altLang="zh-CN" sz="2400" b="1" baseline="-25000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3</a:t>
            </a:r>
            <a:r>
              <a:rPr lang="en-US" altLang="zh-CN" sz="2400" b="1">
                <a:solidFill>
                  <a:srgbClr val="00B05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/>
                <a:sym typeface="+mn-ea"/>
              </a:rPr>
              <a:t>·</a:t>
            </a:r>
            <a:r>
              <a:rPr lang="en-US" altLang="zh-CN" sz="2400" b="1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H</a:t>
            </a:r>
            <a:r>
              <a:rPr lang="en-US" altLang="zh-CN" sz="2400" b="1" baseline="-25000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2</a:t>
            </a:r>
            <a:r>
              <a:rPr lang="en-US" altLang="zh-CN" sz="2400" b="1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O</a:t>
            </a:r>
            <a:r>
              <a:rPr lang="en-US" altLang="zh-CN" sz="2400" b="1" baseline="30000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 </a:t>
            </a:r>
            <a:r>
              <a:rPr lang="en-US" altLang="zh-CN" sz="2400" b="1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+ H</a:t>
            </a:r>
            <a:r>
              <a:rPr lang="en-US" altLang="zh-CN" sz="2400" b="1" baseline="30000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+</a:t>
            </a:r>
            <a:endParaRPr lang="en-US" altLang="zh-CN" sz="2400" b="1" baseline="30000">
              <a:solidFill>
                <a:srgbClr val="00B050"/>
              </a:solidFill>
              <a:latin typeface="Times New Roman" panose="02020603050405020304"/>
              <a:ea typeface="楷体" panose="02010609060101010101" charset="-122"/>
              <a:cs typeface="Times New Roman" panose="02020603050405020304"/>
              <a:sym typeface="+mn-ea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838200" y="5700395"/>
            <a:ext cx="3914775" cy="4603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US" altLang="zh-CN" sz="2400" b="1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Fe</a:t>
            </a:r>
            <a:r>
              <a:rPr lang="en-US" altLang="zh-CN" sz="2400" b="1" baseline="30000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2+ </a:t>
            </a:r>
            <a:r>
              <a:rPr lang="en-US" altLang="zh-CN" sz="2400" b="1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+2H</a:t>
            </a:r>
            <a:r>
              <a:rPr lang="en-US" altLang="zh-CN" sz="2400" b="1" baseline="-25000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2</a:t>
            </a:r>
            <a:r>
              <a:rPr lang="en-US" altLang="zh-CN" sz="2400" b="1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O⇌Fe(OH)</a:t>
            </a:r>
            <a:r>
              <a:rPr lang="en-US" altLang="zh-CN" sz="2400" b="1" baseline="-25000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2</a:t>
            </a:r>
            <a:r>
              <a:rPr lang="en-US" altLang="zh-CN" sz="2400" b="1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+ 2H</a:t>
            </a:r>
            <a:r>
              <a:rPr lang="en-US" altLang="zh-CN" sz="2400" b="1" baseline="30000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+</a:t>
            </a:r>
            <a:endParaRPr lang="en-US" altLang="zh-CN" sz="2400" b="1" baseline="30000">
              <a:solidFill>
                <a:srgbClr val="00B050"/>
              </a:solidFill>
              <a:latin typeface="Times New Roman" panose="02020603050405020304"/>
              <a:ea typeface="楷体" panose="02010609060101010101" charset="-122"/>
              <a:cs typeface="Times New Roman" panose="02020603050405020304"/>
              <a:sym typeface="+mn-ea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5029200" y="5099685"/>
            <a:ext cx="5407660" cy="4603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l"/>
            <a:r>
              <a:rPr lang="zh-CN" altLang="en-US" sz="2400" b="1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（</a:t>
            </a:r>
            <a:r>
              <a:rPr lang="en-US" altLang="zh-CN" sz="2400" b="1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CO</a:t>
            </a:r>
            <a:r>
              <a:rPr lang="en-US" altLang="zh-CN" sz="2400" b="1" baseline="-25000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3</a:t>
            </a:r>
            <a:r>
              <a:rPr lang="en-US" altLang="zh-CN" sz="2400" b="1" baseline="30000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2-</a:t>
            </a:r>
            <a:r>
              <a:rPr lang="zh-CN" altLang="zh-CN" sz="2400" b="1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的水解与</a:t>
            </a:r>
            <a:r>
              <a:rPr lang="en-US" altLang="zh-CN" sz="2400" b="1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NH</a:t>
            </a:r>
            <a:r>
              <a:rPr lang="en-US" altLang="zh-CN" sz="2400" b="1" baseline="-25000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4</a:t>
            </a:r>
            <a:r>
              <a:rPr lang="en-US" altLang="zh-CN" sz="2400" b="1" baseline="30000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+</a:t>
            </a:r>
            <a:r>
              <a:rPr lang="zh-CN" altLang="zh-CN" sz="2400" b="1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的水解相互促进）</a:t>
            </a:r>
            <a:endParaRPr lang="zh-CN" altLang="zh-CN" sz="2400" b="1">
              <a:solidFill>
                <a:srgbClr val="7030A0"/>
              </a:solidFill>
              <a:latin typeface="Times New Roman" panose="02020603050405020304"/>
              <a:ea typeface="楷体" panose="02010609060101010101" charset="-122"/>
              <a:cs typeface="Times New Roman" panose="02020603050405020304"/>
              <a:sym typeface="+mn-ea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5029200" y="5700395"/>
            <a:ext cx="5172075" cy="4603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l"/>
            <a:r>
              <a:rPr lang="zh-CN" altLang="en-US" sz="2400" b="1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（</a:t>
            </a:r>
            <a:r>
              <a:rPr lang="en-US" altLang="zh-CN" sz="2400" b="1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Fe</a:t>
            </a:r>
            <a:r>
              <a:rPr lang="en-US" altLang="zh-CN" sz="2400" b="1" baseline="30000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2+</a:t>
            </a:r>
            <a:r>
              <a:rPr lang="zh-CN" altLang="zh-CN" sz="2400" b="1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的水解与</a:t>
            </a:r>
            <a:r>
              <a:rPr lang="en-US" altLang="zh-CN" sz="2400" b="1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NH</a:t>
            </a:r>
            <a:r>
              <a:rPr lang="en-US" altLang="zh-CN" sz="2400" b="1" baseline="-25000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4</a:t>
            </a:r>
            <a:r>
              <a:rPr lang="en-US" altLang="zh-CN" sz="2400" b="1" baseline="30000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+</a:t>
            </a:r>
            <a:r>
              <a:rPr lang="zh-CN" altLang="zh-CN" sz="2400" b="1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的水解相互抑制）</a:t>
            </a:r>
            <a:endParaRPr lang="en-US" altLang="zh-CN" sz="2400" b="1">
              <a:solidFill>
                <a:srgbClr val="7030A0"/>
              </a:solidFill>
              <a:latin typeface="Times New Roman" panose="02020603050405020304"/>
              <a:ea typeface="楷体" panose="02010609060101010101" charset="-122"/>
              <a:cs typeface="Times New Roman" panose="02020603050405020304"/>
              <a:sym typeface="+mn-ea"/>
            </a:endParaRPr>
          </a:p>
        </p:txBody>
      </p:sp>
    </p:spTree>
  </p:cSld>
  <p:clrMapOvr>
    <a:masterClrMapping/>
  </p:clrMapOvr>
  <p:transition/>
  <p:timing/>
</p:sld>
</file>

<file path=ppt/slides/slide1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文本框 1"/>
          <p:cNvSpPr txBox="1"/>
          <p:nvPr/>
        </p:nvSpPr>
        <p:spPr>
          <a:xfrm>
            <a:off x="228600" y="381000"/>
            <a:ext cx="10050145" cy="95313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buClrTx/>
              <a:buSzTx/>
              <a:buFontTx/>
            </a:pPr>
            <a:r>
              <a:rPr lang="en-US" altLang="zh-CN" sz="28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/>
                <a:ea typeface="宋体" panose="02010600030101010101" pitchFamily="2" charset="-122"/>
                <a:cs typeface="Times New Roman" panose="02020603050405020304"/>
                <a:sym typeface="+mn-ea"/>
              </a:rPr>
              <a:t>4、</a:t>
            </a:r>
            <a:r>
              <a:rPr lang="en-US" altLang="zh-CN" sz="28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/>
                <a:ea typeface="宋体" panose="02010600030101010101" pitchFamily="2" charset="-122"/>
                <a:cs typeface="Times New Roman" panose="02020603050405020304"/>
                <a:sym typeface="+mn-ea"/>
              </a:rPr>
              <a:t>弱酸弱碱盐</a:t>
            </a:r>
            <a:r>
              <a:rPr lang="en-US" altLang="zh-CN" sz="28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/>
                <a:ea typeface="宋体" panose="02010600030101010101" pitchFamily="2" charset="-122"/>
                <a:cs typeface="Times New Roman" panose="02020603050405020304"/>
                <a:sym typeface="+mn-ea"/>
              </a:rPr>
              <a:t>中阴阳离子都水解，其溶液的酸碱性取决于</a:t>
            </a:r>
            <a:r>
              <a:rPr lang="en-US" altLang="zh-CN" sz="28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/>
                <a:ea typeface="宋体" panose="02010600030101010101" pitchFamily="2" charset="-122"/>
                <a:cs typeface="Times New Roman" panose="02020603050405020304"/>
                <a:sym typeface="+mn-ea"/>
              </a:rPr>
              <a:t>弱酸阴离子</a:t>
            </a:r>
            <a:r>
              <a:rPr lang="en-US" altLang="zh-CN" sz="28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/>
                <a:ea typeface="宋体" panose="02010600030101010101" pitchFamily="2" charset="-122"/>
                <a:cs typeface="Times New Roman" panose="02020603050405020304"/>
                <a:sym typeface="+mn-ea"/>
              </a:rPr>
              <a:t>和</a:t>
            </a:r>
            <a:r>
              <a:rPr lang="en-US" altLang="zh-CN" sz="28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/>
                <a:ea typeface="宋体" panose="02010600030101010101" pitchFamily="2" charset="-122"/>
                <a:cs typeface="Times New Roman" panose="02020603050405020304"/>
                <a:sym typeface="+mn-ea"/>
              </a:rPr>
              <a:t>弱碱阳离子水解程度的相对大小</a:t>
            </a:r>
            <a:r>
              <a:rPr lang="en-US" altLang="zh-CN" sz="28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/>
                <a:ea typeface="宋体" panose="02010600030101010101" pitchFamily="2" charset="-122"/>
                <a:cs typeface="Times New Roman" panose="02020603050405020304"/>
                <a:sym typeface="+mn-ea"/>
              </a:rPr>
              <a:t>。</a:t>
            </a:r>
            <a:endParaRPr lang="en-US" altLang="zh-CN" sz="2800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/>
              <a:ea typeface="宋体" panose="02010600030101010101" pitchFamily="2" charset="-122"/>
              <a:cs typeface="Times New Roman" panose="02020603050405020304"/>
              <a:sym typeface="+mn-ea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609600" y="1676400"/>
            <a:ext cx="8337550" cy="4603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buClrTx/>
              <a:buSzTx/>
              <a:buFontTx/>
            </a:pPr>
            <a:r>
              <a:rPr lang="zh-CN" altLang="en-US" sz="2400" b="1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sym typeface="+mn-ea"/>
              </a:rPr>
              <a:t>当K</a:t>
            </a:r>
            <a:r>
              <a:rPr lang="zh-CN" altLang="en-US" sz="2400" b="1" baseline="-25000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sym typeface="+mn-ea"/>
              </a:rPr>
              <a:t>酸</a:t>
            </a:r>
            <a:r>
              <a:rPr lang="zh-CN" altLang="en-US" sz="2400" b="1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sym typeface="+mn-ea"/>
              </a:rPr>
              <a:t>=K</a:t>
            </a:r>
            <a:r>
              <a:rPr lang="zh-CN" altLang="en-US" sz="2400" b="1" baseline="-25000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sym typeface="+mn-ea"/>
              </a:rPr>
              <a:t>碱</a:t>
            </a:r>
            <a:r>
              <a:rPr lang="zh-CN" altLang="en-US" sz="2400" b="1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sym typeface="+mn-ea"/>
              </a:rPr>
              <a:t>(K为电离常数)时，溶液呈中性如 CH</a:t>
            </a:r>
            <a:r>
              <a:rPr lang="zh-CN" altLang="en-US" sz="2400" b="1" baseline="-25000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sym typeface="+mn-ea"/>
              </a:rPr>
              <a:t>3</a:t>
            </a:r>
            <a:r>
              <a:rPr lang="zh-CN" altLang="en-US" sz="2400" b="1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sym typeface="+mn-ea"/>
              </a:rPr>
              <a:t>COONH</a:t>
            </a:r>
            <a:r>
              <a:rPr lang="zh-CN" altLang="en-US" sz="2400" b="1" baseline="-25000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sym typeface="+mn-ea"/>
              </a:rPr>
              <a:t>4</a:t>
            </a:r>
            <a:r>
              <a:rPr lang="zh-CN" altLang="en-US" sz="2400" b="1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sym typeface="+mn-ea"/>
              </a:rPr>
              <a:t>；</a:t>
            </a:r>
            <a:endParaRPr lang="zh-CN" altLang="en-US" sz="2400" b="1">
              <a:solidFill>
                <a:srgbClr val="7030A0"/>
              </a:solidFill>
              <a:latin typeface="Times New Roman" panose="02020603050405020304"/>
              <a:ea typeface="楷体" panose="02010609060101010101" charset="-122"/>
              <a:sym typeface="+mn-ea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609600" y="2400300"/>
            <a:ext cx="6051550" cy="4603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buClrTx/>
              <a:buSzTx/>
              <a:buFontTx/>
            </a:pPr>
            <a:r>
              <a:rPr lang="zh-CN" altLang="en-US" sz="2400" b="1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sym typeface="+mn-ea"/>
              </a:rPr>
              <a:t>当K</a:t>
            </a:r>
            <a:r>
              <a:rPr lang="zh-CN" altLang="en-US" sz="2400" b="1" baseline="-25000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sym typeface="+mn-ea"/>
              </a:rPr>
              <a:t>酸</a:t>
            </a:r>
            <a:r>
              <a:rPr lang="zh-CN" altLang="en-US" sz="2400" b="1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sym typeface="+mn-ea"/>
              </a:rPr>
              <a:t>&gt;K</a:t>
            </a:r>
            <a:r>
              <a:rPr lang="zh-CN" altLang="en-US" sz="2400" b="1" baseline="-25000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sym typeface="+mn-ea"/>
              </a:rPr>
              <a:t>碱</a:t>
            </a:r>
            <a:r>
              <a:rPr lang="zh-CN" altLang="en-US" sz="2400" b="1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sym typeface="+mn-ea"/>
              </a:rPr>
              <a:t>时溶液呈酸性，如HCOONH</a:t>
            </a:r>
            <a:r>
              <a:rPr lang="zh-CN" altLang="en-US" sz="2400" b="1" baseline="-25000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sym typeface="+mn-ea"/>
              </a:rPr>
              <a:t>4</a:t>
            </a:r>
            <a:r>
              <a:rPr lang="zh-CN" altLang="en-US" sz="2400" b="1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sym typeface="+mn-ea"/>
              </a:rPr>
              <a:t>；</a:t>
            </a:r>
            <a:endParaRPr lang="zh-CN" altLang="en-US" sz="2400" b="1">
              <a:solidFill>
                <a:srgbClr val="7030A0"/>
              </a:solidFill>
              <a:latin typeface="Times New Roman" panose="02020603050405020304"/>
              <a:ea typeface="楷体" panose="02010609060101010101" charset="-122"/>
              <a:sym typeface="+mn-ea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609600" y="3124200"/>
            <a:ext cx="5368925" cy="4603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buClrTx/>
              <a:buSzTx/>
              <a:buFontTx/>
            </a:pPr>
            <a:r>
              <a:rPr lang="zh-CN" altLang="en-US" sz="2400" b="1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sym typeface="+mn-ea"/>
              </a:rPr>
              <a:t>当K</a:t>
            </a:r>
            <a:r>
              <a:rPr lang="zh-CN" altLang="en-US" sz="2400" b="1" baseline="-25000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sym typeface="+mn-ea"/>
              </a:rPr>
              <a:t>酸</a:t>
            </a:r>
            <a:r>
              <a:rPr lang="zh-CN" altLang="en-US" sz="2400" b="1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sym typeface="+mn-ea"/>
              </a:rPr>
              <a:t>&lt;K</a:t>
            </a:r>
            <a:r>
              <a:rPr lang="zh-CN" altLang="en-US" sz="2400" b="1" baseline="-25000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sym typeface="+mn-ea"/>
              </a:rPr>
              <a:t>碱</a:t>
            </a:r>
            <a:r>
              <a:rPr lang="zh-CN" altLang="en-US" sz="2400" b="1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sym typeface="+mn-ea"/>
              </a:rPr>
              <a:t>时溶液呈碱性，如NH</a:t>
            </a:r>
            <a:r>
              <a:rPr lang="zh-CN" altLang="en-US" sz="2400" b="1" baseline="-25000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sym typeface="+mn-ea"/>
              </a:rPr>
              <a:t>4</a:t>
            </a:r>
            <a:r>
              <a:rPr lang="zh-CN" altLang="en-US" sz="2400" b="1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sym typeface="+mn-ea"/>
              </a:rPr>
              <a:t>CN。</a:t>
            </a:r>
            <a:endParaRPr lang="zh-CN" altLang="en-US" sz="2400" b="1">
              <a:solidFill>
                <a:srgbClr val="7030A0"/>
              </a:solidFill>
              <a:latin typeface="Times New Roman" panose="02020603050405020304"/>
              <a:ea typeface="楷体" panose="02010609060101010101" charset="-122"/>
              <a:sym typeface="+mn-ea"/>
            </a:endParaRPr>
          </a:p>
        </p:txBody>
      </p:sp>
      <p:sp>
        <p:nvSpPr>
          <p:cNvPr id="100" name="文本框 99"/>
          <p:cNvSpPr txBox="1"/>
          <p:nvPr/>
        </p:nvSpPr>
        <p:spPr>
          <a:xfrm>
            <a:off x="228600" y="4267200"/>
            <a:ext cx="5594350" cy="52197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lvl="0" algn="l">
              <a:buClrTx/>
              <a:buSzTx/>
              <a:buFontTx/>
            </a:pPr>
            <a:r>
              <a:rPr lang="en-US" altLang="zh-CN" sz="28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/>
                <a:ea typeface="宋体" panose="02010600030101010101" pitchFamily="2" charset="-122"/>
                <a:cs typeface="Times New Roman" panose="02020603050405020304"/>
                <a:sym typeface="+mn-ea"/>
              </a:rPr>
              <a:t>5</a:t>
            </a:r>
            <a:r>
              <a:rPr lang="zh-CN" altLang="en-US" sz="28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/>
                <a:ea typeface="宋体" panose="02010600030101010101" pitchFamily="2" charset="-122"/>
                <a:cs typeface="Times New Roman" panose="02020603050405020304"/>
                <a:sym typeface="+mn-ea"/>
              </a:rPr>
              <a:t>、</a:t>
            </a:r>
            <a:r>
              <a:rPr lang="en-US" altLang="zh-CN" sz="28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/>
                <a:ea typeface="宋体" panose="02010600030101010101" pitchFamily="2" charset="-122"/>
                <a:cs typeface="Times New Roman" panose="02020603050405020304"/>
                <a:sym typeface="+mn-ea"/>
              </a:rPr>
              <a:t>“谁弱谁水解，</a:t>
            </a:r>
            <a:r>
              <a:rPr lang="en-US" altLang="zh-CN" sz="28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/>
                <a:ea typeface="宋体" panose="02010600030101010101" pitchFamily="2" charset="-122"/>
                <a:cs typeface="Times New Roman" panose="02020603050405020304"/>
                <a:sym typeface="+mn-ea"/>
              </a:rPr>
              <a:t>越弱越水解</a:t>
            </a:r>
            <a:r>
              <a:rPr lang="en-US" altLang="zh-CN" sz="28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/>
                <a:ea typeface="宋体" panose="02010600030101010101" pitchFamily="2" charset="-122"/>
                <a:cs typeface="Times New Roman" panose="02020603050405020304"/>
                <a:sym typeface="+mn-ea"/>
              </a:rPr>
              <a:t>”。</a:t>
            </a:r>
            <a:endParaRPr lang="en-US" altLang="zh-CN" sz="2800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/>
              <a:ea typeface="宋体" panose="02010600030101010101" pitchFamily="2" charset="-122"/>
              <a:cs typeface="Times New Roman" panose="02020603050405020304"/>
              <a:sym typeface="+mn-ea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609600" y="5181600"/>
            <a:ext cx="9904095" cy="4603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lvl="0" algn="l">
              <a:buClrTx/>
              <a:buSzTx/>
              <a:buFontTx/>
            </a:pPr>
            <a:r>
              <a:rPr lang="zh-CN" altLang="en-US" sz="2400" b="1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sym typeface="+mn-ea"/>
              </a:rPr>
              <a:t>例：酸性：HCN&lt;CH</a:t>
            </a:r>
            <a:r>
              <a:rPr lang="zh-CN" altLang="en-US" sz="2400" b="1" baseline="-25000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sym typeface="+mn-ea"/>
              </a:rPr>
              <a:t>3</a:t>
            </a:r>
            <a:r>
              <a:rPr lang="zh-CN" altLang="en-US" sz="2400" b="1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sym typeface="+mn-ea"/>
              </a:rPr>
              <a:t>COOH，则相同条件下碱性：NaCN&gt;CH</a:t>
            </a:r>
            <a:r>
              <a:rPr lang="zh-CN" altLang="en-US" sz="2400" b="1" baseline="-25000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sym typeface="+mn-ea"/>
              </a:rPr>
              <a:t>3</a:t>
            </a:r>
            <a:r>
              <a:rPr lang="zh-CN" altLang="en-US" sz="2400" b="1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sym typeface="+mn-ea"/>
              </a:rPr>
              <a:t>COONa。</a:t>
            </a:r>
            <a:endParaRPr lang="zh-CN" altLang="en-US" sz="2400" b="1">
              <a:solidFill>
                <a:srgbClr val="7030A0"/>
              </a:solidFill>
              <a:latin typeface="Times New Roman" panose="02020603050405020304"/>
              <a:ea typeface="楷体" panose="02010609060101010101" charset="-122"/>
              <a:sym typeface="+mn-ea"/>
            </a:endParaRPr>
          </a:p>
        </p:txBody>
      </p:sp>
    </p:spTree>
  </p:cSld>
  <p:clrMapOvr>
    <a:masterClrMapping/>
  </p:clrMapOvr>
  <p:transition/>
  <p:timing/>
</p:sld>
</file>

<file path=ppt/slides/slide1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8196" name="矩形 315408"/>
          <p:cNvSpPr/>
          <p:nvPr/>
        </p:nvSpPr>
        <p:spPr>
          <a:xfrm>
            <a:off x="228600" y="381000"/>
            <a:ext cx="6062345" cy="583565"/>
          </a:xfrm>
          <a:prstGeom prst="rect">
            <a:avLst/>
          </a:prstGeom>
          <a:noFill/>
          <a:ln w="28575">
            <a:noFill/>
          </a:ln>
        </p:spPr>
        <p:txBody>
          <a:bodyPr wrap="square" anchor="t">
            <a:spAutoFit/>
          </a:bodyPr>
          <a:lstStyle/>
          <a:p>
            <a:pPr lvl="0" indent="0" fontAlgn="base"/>
            <a:r>
              <a:rPr lang="zh-CN" altLang="en-US" sz="3200" b="1" strike="noStrike" noProof="1">
                <a:solidFill>
                  <a:srgbClr val="0070C0"/>
                </a:solidFill>
                <a:latin typeface="Times New Roman" panose="02020603050405020304"/>
                <a:cs typeface="Times New Roman" panose="02020603050405020304"/>
              </a:rPr>
              <a:t>六</a:t>
            </a:r>
            <a:r>
              <a:rPr lang="en-US" altLang="zh-CN" sz="3200" b="1" strike="noStrike" noProof="1">
                <a:solidFill>
                  <a:srgbClr val="0070C0"/>
                </a:solidFill>
                <a:latin typeface="Times New Roman" panose="02020603050405020304"/>
                <a:cs typeface="Times New Roman" panose="02020603050405020304"/>
              </a:rPr>
              <a:t>、</a:t>
            </a:r>
            <a:r>
              <a:rPr lang="zh-CN" altLang="en-US" sz="3200" b="1" strike="noStrike" noProof="1">
                <a:solidFill>
                  <a:srgbClr val="0070C0"/>
                </a:solidFill>
                <a:latin typeface="Times New Roman" panose="02020603050405020304"/>
                <a:cs typeface="Times New Roman" panose="02020603050405020304"/>
              </a:rPr>
              <a:t>盐类水解离子方程式的书写</a:t>
            </a:r>
            <a:endParaRPr lang="zh-CN" altLang="en-US" sz="3200" b="1" strike="noStrike" noProof="1">
              <a:solidFill>
                <a:srgbClr val="0070C0"/>
              </a:solidFill>
              <a:latin typeface="Times New Roman" panose="02020603050405020304"/>
              <a:cs typeface="Times New Roman" panose="02020603050405020304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381000" y="1066800"/>
            <a:ext cx="11309985" cy="13836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buClrTx/>
              <a:buSzTx/>
              <a:buFontTx/>
            </a:pPr>
            <a:r>
              <a:rPr lang="en-US" altLang="zh-CN" sz="28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/>
                <a:ea typeface="宋体" panose="02010600030101010101" pitchFamily="2" charset="-122"/>
                <a:cs typeface="Times New Roman" panose="02020603050405020304"/>
                <a:sym typeface="+mn-ea"/>
              </a:rPr>
              <a:t>1</a:t>
            </a:r>
            <a:r>
              <a:rPr lang="zh-CN" altLang="en-US" sz="28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/>
                <a:ea typeface="宋体" panose="02010600030101010101" pitchFamily="2" charset="-122"/>
                <a:cs typeface="Times New Roman" panose="02020603050405020304"/>
                <a:sym typeface="+mn-ea"/>
              </a:rPr>
              <a:t>、</a:t>
            </a:r>
            <a:r>
              <a:rPr lang="en-US" altLang="zh-CN" sz="28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/>
                <a:ea typeface="宋体" panose="02010600030101010101" pitchFamily="2" charset="-122"/>
                <a:cs typeface="Times New Roman" panose="02020603050405020304"/>
                <a:sym typeface="+mn-ea"/>
              </a:rPr>
              <a:t>一般来说，盐类水解程度不大，应该用“ </a:t>
            </a:r>
            <a:r>
              <a:rPr lang="en-US" altLang="zh-CN" sz="28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/>
                <a:ea typeface="宋体" panose="02010600030101010101" pitchFamily="2" charset="-122"/>
                <a:cs typeface="Times New Roman" panose="02020603050405020304"/>
                <a:sym typeface="+mn-ea"/>
              </a:rPr>
              <a:t>⇌</a:t>
            </a:r>
            <a:r>
              <a:rPr lang="en-US" altLang="zh-CN" sz="2800" b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/>
                <a:ea typeface="宋体" panose="02010600030101010101" pitchFamily="2" charset="-122"/>
                <a:cs typeface="Times New Roman" panose="02020603050405020304"/>
                <a:sym typeface="+mn-ea"/>
              </a:rPr>
              <a:t>”</a:t>
            </a:r>
            <a:r>
              <a:rPr lang="en-US" altLang="zh-CN" sz="28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/>
                <a:ea typeface="宋体" panose="02010600030101010101" pitchFamily="2" charset="-122"/>
                <a:cs typeface="Times New Roman" panose="02020603050405020304"/>
                <a:sym typeface="+mn-ea"/>
              </a:rPr>
              <a:t>符号表示。盐类水解一般不会产生沉淀和气体，所以</a:t>
            </a:r>
            <a:r>
              <a:rPr lang="en-US" altLang="zh-CN" sz="28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/>
                <a:ea typeface="宋体" panose="02010600030101010101" pitchFamily="2" charset="-122"/>
                <a:cs typeface="Times New Roman" panose="02020603050405020304"/>
                <a:sym typeface="+mn-ea"/>
              </a:rPr>
              <a:t>不用↓和↑</a:t>
            </a:r>
            <a:r>
              <a:rPr lang="en-US" altLang="zh-CN" sz="28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/>
                <a:ea typeface="宋体" panose="02010600030101010101" pitchFamily="2" charset="-122"/>
                <a:cs typeface="Times New Roman" panose="02020603050405020304"/>
                <a:sym typeface="+mn-ea"/>
              </a:rPr>
              <a:t>表示水解产物,</a:t>
            </a:r>
            <a:r>
              <a:rPr lang="zh-CN" altLang="zh-CN" sz="28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/>
                <a:ea typeface="宋体" panose="02010600030101010101" pitchFamily="2" charset="-122"/>
                <a:cs typeface="Times New Roman" panose="02020603050405020304"/>
                <a:sym typeface="+mn-ea"/>
              </a:rPr>
              <a:t>，也</a:t>
            </a:r>
            <a:r>
              <a:rPr lang="en-US" altLang="zh-CN" sz="28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/>
                <a:ea typeface="宋体" panose="02010600030101010101" pitchFamily="2" charset="-122"/>
                <a:cs typeface="Times New Roman" panose="02020603050405020304"/>
                <a:sym typeface="+mn-ea"/>
              </a:rPr>
              <a:t>不把生成物(如NH</a:t>
            </a:r>
            <a:r>
              <a:rPr lang="en-US" altLang="zh-CN" sz="2800" b="1" baseline="-250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/>
                <a:ea typeface="宋体" panose="02010600030101010101" pitchFamily="2" charset="-122"/>
                <a:cs typeface="Times New Roman" panose="02020603050405020304"/>
                <a:sym typeface="+mn-ea"/>
              </a:rPr>
              <a:t>3</a:t>
            </a:r>
            <a:r>
              <a:rPr lang="en-US" altLang="zh-CN" sz="28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/>
                <a:ea typeface="宋体" panose="02010600030101010101" pitchFamily="2" charset="-122"/>
                <a:cs typeface="Times New Roman" panose="02020603050405020304"/>
                <a:sym typeface="+mn-ea"/>
              </a:rPr>
              <a:t>·H</a:t>
            </a:r>
            <a:r>
              <a:rPr lang="en-US" altLang="zh-CN" sz="2800" b="1" baseline="-250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/>
                <a:ea typeface="宋体" panose="02010600030101010101" pitchFamily="2" charset="-122"/>
                <a:cs typeface="Times New Roman" panose="02020603050405020304"/>
                <a:sym typeface="+mn-ea"/>
              </a:rPr>
              <a:t>2</a:t>
            </a:r>
            <a:r>
              <a:rPr lang="en-US" altLang="zh-CN" sz="28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/>
                <a:ea typeface="宋体" panose="02010600030101010101" pitchFamily="2" charset="-122"/>
                <a:cs typeface="Times New Roman" panose="02020603050405020304"/>
                <a:sym typeface="+mn-ea"/>
              </a:rPr>
              <a:t>O、H</a:t>
            </a:r>
            <a:r>
              <a:rPr lang="en-US" altLang="zh-CN" sz="2800" b="1" baseline="-250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/>
                <a:ea typeface="宋体" panose="02010600030101010101" pitchFamily="2" charset="-122"/>
                <a:cs typeface="Times New Roman" panose="02020603050405020304"/>
                <a:sym typeface="+mn-ea"/>
              </a:rPr>
              <a:t>2</a:t>
            </a:r>
            <a:r>
              <a:rPr lang="en-US" altLang="zh-CN" sz="28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/>
                <a:ea typeface="宋体" panose="02010600030101010101" pitchFamily="2" charset="-122"/>
                <a:cs typeface="Times New Roman" panose="02020603050405020304"/>
                <a:sym typeface="+mn-ea"/>
              </a:rPr>
              <a:t>CO</a:t>
            </a:r>
            <a:r>
              <a:rPr lang="en-US" altLang="zh-CN" sz="2800" b="1" baseline="-250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/>
                <a:ea typeface="宋体" panose="02010600030101010101" pitchFamily="2" charset="-122"/>
                <a:cs typeface="Times New Roman" panose="02020603050405020304"/>
                <a:sym typeface="+mn-ea"/>
              </a:rPr>
              <a:t>3</a:t>
            </a:r>
            <a:r>
              <a:rPr lang="en-US" altLang="zh-CN" sz="28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/>
                <a:ea typeface="宋体" panose="02010600030101010101" pitchFamily="2" charset="-122"/>
                <a:cs typeface="Times New Roman" panose="02020603050405020304"/>
                <a:sym typeface="+mn-ea"/>
              </a:rPr>
              <a:t>等)写成其分解产物的形式。</a:t>
            </a:r>
            <a:endParaRPr lang="en-US" altLang="zh-CN" sz="2800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/>
              <a:ea typeface="宋体" panose="02010600030101010101" pitchFamily="2" charset="-122"/>
              <a:cs typeface="Times New Roman" panose="02020603050405020304"/>
              <a:sym typeface="+mn-ea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228600" y="2590800"/>
            <a:ext cx="4906010" cy="4603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2400" b="1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例：</a:t>
            </a:r>
            <a:r>
              <a:rPr lang="en-US" altLang="zh-CN" sz="2400" b="1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Cu</a:t>
            </a:r>
            <a:r>
              <a:rPr lang="en-US" altLang="zh-CN" sz="2400" b="1" baseline="30000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2+ </a:t>
            </a:r>
            <a:r>
              <a:rPr lang="en-US" altLang="zh-CN" sz="2400" b="1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+2H</a:t>
            </a:r>
            <a:r>
              <a:rPr lang="en-US" altLang="zh-CN" sz="2400" b="1" baseline="-25000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2</a:t>
            </a:r>
            <a:r>
              <a:rPr lang="en-US" altLang="zh-CN" sz="2400" b="1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O⇌Cu(OH)</a:t>
            </a:r>
            <a:r>
              <a:rPr lang="en-US" altLang="zh-CN" sz="2400" b="1" baseline="-25000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2</a:t>
            </a:r>
            <a:r>
              <a:rPr lang="en-US" altLang="zh-CN" sz="2400" b="1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+ 2H</a:t>
            </a:r>
            <a:r>
              <a:rPr lang="en-US" altLang="zh-CN" sz="2400" b="1" baseline="30000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+</a:t>
            </a:r>
            <a:endParaRPr lang="en-US" altLang="zh-CN" sz="2400" b="1" baseline="30000">
              <a:solidFill>
                <a:srgbClr val="7030A0"/>
              </a:solidFill>
              <a:latin typeface="Times New Roman" panose="02020603050405020304"/>
              <a:ea typeface="楷体" panose="02010609060101010101" charset="-122"/>
              <a:cs typeface="Times New Roman" panose="02020603050405020304"/>
              <a:sym typeface="+mn-ea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381000" y="3322320"/>
            <a:ext cx="10044430" cy="52197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buClrTx/>
              <a:buSzTx/>
              <a:buFontTx/>
            </a:pPr>
            <a:r>
              <a:rPr lang="en-US" altLang="zh-CN" sz="28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/>
                <a:ea typeface="宋体" panose="02010600030101010101" pitchFamily="2" charset="-122"/>
                <a:cs typeface="Times New Roman" panose="02020603050405020304"/>
                <a:sym typeface="+mn-ea"/>
              </a:rPr>
              <a:t>2</a:t>
            </a:r>
            <a:r>
              <a:rPr lang="zh-CN" altLang="en-US" sz="28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/>
                <a:ea typeface="宋体" panose="02010600030101010101" pitchFamily="2" charset="-122"/>
                <a:cs typeface="Times New Roman" panose="02020603050405020304"/>
                <a:sym typeface="+mn-ea"/>
              </a:rPr>
              <a:t>、</a:t>
            </a:r>
            <a:r>
              <a:rPr lang="en-US" altLang="zh-CN" sz="28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/>
                <a:ea typeface="宋体" panose="02010600030101010101" pitchFamily="2" charset="-122"/>
                <a:cs typeface="Times New Roman" panose="02020603050405020304"/>
                <a:sym typeface="+mn-ea"/>
              </a:rPr>
              <a:t>多元弱酸</a:t>
            </a:r>
            <a:r>
              <a:rPr lang="en-US" altLang="zh-CN" sz="28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/>
                <a:ea typeface="宋体" panose="02010600030101010101" pitchFamily="2" charset="-122"/>
                <a:cs typeface="Times New Roman" panose="02020603050405020304"/>
                <a:sym typeface="+mn-ea"/>
              </a:rPr>
              <a:t>盐的水解是</a:t>
            </a:r>
            <a:r>
              <a:rPr lang="en-US" altLang="zh-CN" sz="28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/>
                <a:ea typeface="宋体" panose="02010600030101010101" pitchFamily="2" charset="-122"/>
                <a:cs typeface="Times New Roman" panose="02020603050405020304"/>
                <a:sym typeface="+mn-ea"/>
              </a:rPr>
              <a:t>分步</a:t>
            </a:r>
            <a:r>
              <a:rPr lang="en-US" altLang="zh-CN" sz="28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/>
                <a:ea typeface="宋体" panose="02010600030101010101" pitchFamily="2" charset="-122"/>
                <a:cs typeface="Times New Roman" panose="02020603050405020304"/>
                <a:sym typeface="+mn-ea"/>
              </a:rPr>
              <a:t>进行的，离子方程式要分步书写</a:t>
            </a:r>
            <a:r>
              <a:rPr lang="zh-CN" altLang="en-US" sz="28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/>
                <a:ea typeface="宋体" panose="02010600030101010101" pitchFamily="2" charset="-122"/>
                <a:cs typeface="Times New Roman" panose="02020603050405020304"/>
                <a:sym typeface="+mn-ea"/>
              </a:rPr>
              <a:t>。</a:t>
            </a:r>
            <a:endParaRPr lang="zh-CN" altLang="en-US" sz="2800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/>
              <a:ea typeface="宋体" panose="02010600030101010101" pitchFamily="2" charset="-122"/>
              <a:cs typeface="Times New Roman" panose="02020603050405020304"/>
              <a:sym typeface="+mn-ea"/>
            </a:endParaRPr>
          </a:p>
        </p:txBody>
      </p:sp>
      <p:sp>
        <p:nvSpPr>
          <p:cNvPr id="100" name="文本框 99"/>
          <p:cNvSpPr txBox="1"/>
          <p:nvPr/>
        </p:nvSpPr>
        <p:spPr>
          <a:xfrm>
            <a:off x="228600" y="4038600"/>
            <a:ext cx="4736465" cy="4603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buClrTx/>
              <a:buSzTx/>
              <a:buFontTx/>
            </a:pPr>
            <a:r>
              <a:rPr lang="zh-CN" altLang="en-US" sz="2400" b="1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例：Na</a:t>
            </a:r>
            <a:r>
              <a:rPr lang="zh-CN" altLang="en-US" sz="2400" b="1" baseline="-25000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2</a:t>
            </a:r>
            <a:r>
              <a:rPr lang="zh-CN" altLang="en-US" sz="2400" b="1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S水解反应的离子方程式：</a:t>
            </a:r>
            <a:endParaRPr lang="zh-CN" altLang="en-US" sz="2400" b="1">
              <a:solidFill>
                <a:srgbClr val="7030A0"/>
              </a:solidFill>
              <a:latin typeface="Times New Roman" panose="02020603050405020304"/>
              <a:ea typeface="楷体" panose="02010609060101010101" charset="-122"/>
              <a:cs typeface="Times New Roman" panose="02020603050405020304"/>
              <a:sym typeface="+mn-ea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8763000" y="4030980"/>
            <a:ext cx="328485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en-US" altLang="zh-CN" sz="2400" b="1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</a:rPr>
              <a:t>HS</a:t>
            </a:r>
            <a:r>
              <a:rPr lang="en-US" altLang="zh-CN" sz="2400" b="1" baseline="30000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</a:rPr>
              <a:t>- </a:t>
            </a:r>
            <a:r>
              <a:rPr lang="en-US" altLang="zh-CN" sz="2400" b="1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</a:rPr>
              <a:t>+ H</a:t>
            </a:r>
            <a:r>
              <a:rPr lang="en-US" altLang="zh-CN" sz="2400" b="1" baseline="-25000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</a:rPr>
              <a:t>2</a:t>
            </a:r>
            <a:r>
              <a:rPr lang="en-US" altLang="zh-CN" sz="2400" b="1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</a:rPr>
              <a:t>O </a:t>
            </a:r>
            <a:r>
              <a:rPr lang="en-US" altLang="zh-CN" sz="2400" b="1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⇌</a:t>
            </a:r>
            <a:r>
              <a:rPr lang="en-US" altLang="zh-CN" sz="2400" b="1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</a:rPr>
              <a:t>H</a:t>
            </a:r>
            <a:r>
              <a:rPr lang="en-US" altLang="zh-CN" sz="2400" b="1" baseline="-25000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</a:rPr>
              <a:t>2</a:t>
            </a:r>
            <a:r>
              <a:rPr lang="en-US" altLang="zh-CN" sz="2400" b="1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</a:rPr>
              <a:t>S</a:t>
            </a:r>
            <a:r>
              <a:rPr lang="en-US" altLang="zh-CN" sz="2400" b="1" baseline="30000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</a:rPr>
              <a:t> </a:t>
            </a:r>
            <a:r>
              <a:rPr lang="en-US" altLang="zh-CN" sz="2400" b="1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</a:rPr>
              <a:t>+ OH</a:t>
            </a:r>
            <a:r>
              <a:rPr lang="en-US" altLang="zh-CN" sz="2400" b="1" baseline="30000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</a:rPr>
              <a:t>-</a:t>
            </a:r>
            <a:endParaRPr lang="en-US" altLang="zh-CN" sz="2400" b="1">
              <a:solidFill>
                <a:srgbClr val="7030A0"/>
              </a:solidFill>
              <a:latin typeface="Times New Roman" panose="02020603050405020304"/>
              <a:ea typeface="楷体" panose="02010609060101010101" charset="-122"/>
              <a:cs typeface="Times New Roman" panose="02020603050405020304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4800600" y="4030980"/>
            <a:ext cx="3972560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en-US" altLang="zh-CN" sz="2400" b="1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</a:rPr>
              <a:t>S</a:t>
            </a:r>
            <a:r>
              <a:rPr lang="en-US" altLang="zh-CN" sz="2400" b="1" baseline="30000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</a:rPr>
              <a:t>2- </a:t>
            </a:r>
            <a:r>
              <a:rPr lang="en-US" altLang="zh-CN" sz="2400" b="1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</a:rPr>
              <a:t>+ H</a:t>
            </a:r>
            <a:r>
              <a:rPr lang="en-US" altLang="zh-CN" sz="2400" b="1" baseline="-25000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</a:rPr>
              <a:t>2</a:t>
            </a:r>
            <a:r>
              <a:rPr lang="en-US" altLang="zh-CN" sz="2400" b="1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</a:rPr>
              <a:t>O </a:t>
            </a:r>
            <a:r>
              <a:rPr lang="en-US" altLang="zh-CN" sz="2400" b="1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⇌</a:t>
            </a:r>
            <a:r>
              <a:rPr lang="en-US" altLang="zh-CN" sz="2400" b="1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</a:rPr>
              <a:t>HS</a:t>
            </a:r>
            <a:r>
              <a:rPr lang="en-US" altLang="zh-CN" sz="2400" b="1" baseline="30000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</a:rPr>
              <a:t>- </a:t>
            </a:r>
            <a:r>
              <a:rPr lang="en-US" altLang="zh-CN" sz="2400" b="1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</a:rPr>
              <a:t>+ OH</a:t>
            </a:r>
            <a:r>
              <a:rPr lang="en-US" altLang="zh-CN" sz="2400" b="1" baseline="30000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</a:rPr>
              <a:t>-</a:t>
            </a:r>
            <a:r>
              <a:rPr lang="zh-CN" altLang="en-US" sz="2400" b="1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</a:rPr>
              <a:t>（</a:t>
            </a:r>
            <a:r>
              <a:rPr lang="zh-CN" altLang="en-US" sz="2400" b="1">
                <a:solidFill>
                  <a:srgbClr val="FF000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</a:rPr>
              <a:t>主</a:t>
            </a:r>
            <a:r>
              <a:rPr lang="zh-CN" altLang="en-US" sz="2400" b="1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</a:rPr>
              <a:t>）</a:t>
            </a:r>
            <a:endParaRPr lang="zh-CN" altLang="en-US" sz="2400" b="1">
              <a:solidFill>
                <a:srgbClr val="7030A0"/>
              </a:solidFill>
              <a:latin typeface="Times New Roman" panose="02020603050405020304"/>
              <a:ea typeface="楷体" panose="02010609060101010101" charset="-122"/>
              <a:cs typeface="Times New Roman" panose="02020603050405020304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381000" y="4765675"/>
            <a:ext cx="7970520" cy="52197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lvl="0" algn="l">
              <a:buClrTx/>
              <a:buSzTx/>
              <a:buFontTx/>
            </a:pPr>
            <a:r>
              <a:rPr lang="en-US" altLang="zh-CN" sz="28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/>
                <a:ea typeface="宋体" panose="02010600030101010101" pitchFamily="2" charset="-122"/>
                <a:cs typeface="Times New Roman" panose="02020603050405020304"/>
                <a:sym typeface="+mn-ea"/>
              </a:rPr>
              <a:t>3</a:t>
            </a:r>
            <a:r>
              <a:rPr lang="zh-CN" altLang="en-US" sz="28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/>
                <a:ea typeface="宋体" panose="02010600030101010101" pitchFamily="2" charset="-122"/>
                <a:cs typeface="Times New Roman" panose="02020603050405020304"/>
                <a:sym typeface="+mn-ea"/>
              </a:rPr>
              <a:t>、</a:t>
            </a:r>
            <a:r>
              <a:rPr lang="en-US" altLang="zh-CN" sz="28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/>
                <a:ea typeface="宋体" panose="02010600030101010101" pitchFamily="2" charset="-122"/>
                <a:cs typeface="Times New Roman" panose="02020603050405020304"/>
                <a:sym typeface="+mn-ea"/>
              </a:rPr>
              <a:t>多元弱碱阳离子</a:t>
            </a:r>
            <a:r>
              <a:rPr lang="en-US" altLang="zh-CN" sz="28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/>
                <a:ea typeface="宋体" panose="02010600030101010101" pitchFamily="2" charset="-122"/>
                <a:cs typeface="Times New Roman" panose="02020603050405020304"/>
                <a:sym typeface="+mn-ea"/>
              </a:rPr>
              <a:t>的水解简化成</a:t>
            </a:r>
            <a:r>
              <a:rPr lang="en-US" altLang="zh-CN" sz="28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/>
                <a:ea typeface="宋体" panose="02010600030101010101" pitchFamily="2" charset="-122"/>
                <a:cs typeface="Times New Roman" panose="02020603050405020304"/>
                <a:sym typeface="+mn-ea"/>
              </a:rPr>
              <a:t>一步</a:t>
            </a:r>
            <a:r>
              <a:rPr lang="en-US" altLang="zh-CN" sz="28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/>
                <a:ea typeface="宋体" panose="02010600030101010101" pitchFamily="2" charset="-122"/>
                <a:cs typeface="Times New Roman" panose="02020603050405020304"/>
                <a:sym typeface="+mn-ea"/>
              </a:rPr>
              <a:t>完成</a:t>
            </a:r>
            <a:r>
              <a:rPr lang="zh-CN" altLang="en-US" sz="28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/>
                <a:ea typeface="宋体" panose="02010600030101010101" pitchFamily="2" charset="-122"/>
                <a:cs typeface="Times New Roman" panose="02020603050405020304"/>
                <a:sym typeface="+mn-ea"/>
              </a:rPr>
              <a:t>。</a:t>
            </a:r>
            <a:endParaRPr lang="zh-CN" altLang="en-US" sz="2800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/>
              <a:ea typeface="宋体" panose="02010600030101010101" pitchFamily="2" charset="-122"/>
              <a:cs typeface="Times New Roman" panose="02020603050405020304"/>
              <a:sym typeface="+mn-ea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228600" y="5514975"/>
            <a:ext cx="4830445" cy="4603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lvl="0" algn="l">
              <a:buClrTx/>
              <a:buSzTx/>
              <a:buFontTx/>
            </a:pPr>
            <a:r>
              <a:rPr lang="zh-CN" altLang="en-US" sz="2400" b="1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例：FeCl</a:t>
            </a:r>
            <a:r>
              <a:rPr lang="zh-CN" altLang="en-US" sz="2400" b="1" baseline="-25000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3</a:t>
            </a:r>
            <a:r>
              <a:rPr lang="zh-CN" altLang="en-US" sz="2400" b="1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水解反应的离子方程式：</a:t>
            </a:r>
            <a:endParaRPr lang="zh-CN" altLang="en-US" sz="2400" b="1" baseline="-25000">
              <a:solidFill>
                <a:srgbClr val="7030A0"/>
              </a:solidFill>
              <a:latin typeface="Times New Roman" panose="02020603050405020304"/>
              <a:ea typeface="楷体" panose="02010609060101010101" charset="-122"/>
              <a:cs typeface="Times New Roman" panose="02020603050405020304"/>
              <a:sym typeface="+mn-ea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5134610" y="5514975"/>
            <a:ext cx="419163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en-US" altLang="zh-CN" sz="2400" b="1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</a:rPr>
              <a:t>Fe</a:t>
            </a:r>
            <a:r>
              <a:rPr lang="en-US" altLang="zh-CN" sz="2400" b="1" baseline="30000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</a:rPr>
              <a:t>3+ </a:t>
            </a:r>
            <a:r>
              <a:rPr lang="en-US" altLang="zh-CN" sz="2400" b="1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</a:rPr>
              <a:t>+ 3H</a:t>
            </a:r>
            <a:r>
              <a:rPr lang="en-US" altLang="zh-CN" sz="2400" b="1" baseline="-25000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</a:rPr>
              <a:t>2</a:t>
            </a:r>
            <a:r>
              <a:rPr lang="en-US" altLang="zh-CN" sz="2400" b="1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</a:rPr>
              <a:t>O </a:t>
            </a:r>
            <a:r>
              <a:rPr lang="en-US" altLang="zh-CN" sz="2400" b="1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⇌</a:t>
            </a:r>
            <a:r>
              <a:rPr lang="en-US" altLang="zh-CN" sz="2400" b="1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</a:rPr>
              <a:t>Fe(OH)</a:t>
            </a:r>
            <a:r>
              <a:rPr lang="en-US" altLang="zh-CN" sz="2400" b="1" baseline="-25000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</a:rPr>
              <a:t>3</a:t>
            </a:r>
            <a:r>
              <a:rPr lang="en-US" altLang="zh-CN" sz="2400" b="1" baseline="30000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</a:rPr>
              <a:t> </a:t>
            </a:r>
            <a:r>
              <a:rPr lang="en-US" altLang="zh-CN" sz="2400" b="1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</a:rPr>
              <a:t>+ 3H</a:t>
            </a:r>
            <a:r>
              <a:rPr lang="en-US" altLang="zh-CN" sz="2400" b="1" baseline="30000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</a:rPr>
              <a:t>+</a:t>
            </a:r>
            <a:endParaRPr lang="en-US" altLang="zh-CN" sz="2400" b="1">
              <a:solidFill>
                <a:srgbClr val="7030A0"/>
              </a:solidFill>
              <a:latin typeface="Times New Roman" panose="02020603050405020304"/>
              <a:ea typeface="楷体" panose="02010609060101010101" charset="-122"/>
              <a:cs typeface="Times New Roman" panose="02020603050405020304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5334000" y="2590800"/>
            <a:ext cx="4220845" cy="4603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US" altLang="zh-CN" sz="2400" b="1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NH</a:t>
            </a:r>
            <a:r>
              <a:rPr lang="en-US" altLang="zh-CN" sz="2400" b="1" baseline="-25000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4</a:t>
            </a:r>
            <a:r>
              <a:rPr lang="en-US" altLang="zh-CN" sz="2400" b="1" baseline="30000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+ </a:t>
            </a:r>
            <a:r>
              <a:rPr lang="en-US" altLang="zh-CN" sz="2400" b="1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+H</a:t>
            </a:r>
            <a:r>
              <a:rPr lang="en-US" altLang="zh-CN" sz="2400" b="1" baseline="-25000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2</a:t>
            </a:r>
            <a:r>
              <a:rPr lang="en-US" altLang="zh-CN" sz="2400" b="1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O⇌NH</a:t>
            </a:r>
            <a:r>
              <a:rPr lang="en-US" altLang="zh-CN" sz="2400" b="1" baseline="-25000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3</a:t>
            </a:r>
            <a:r>
              <a:rPr lang="en-US" altLang="zh-CN" sz="2400" b="1">
                <a:solidFill>
                  <a:srgbClr val="7030A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/>
                <a:sym typeface="+mn-ea"/>
              </a:rPr>
              <a:t>·</a:t>
            </a:r>
            <a:r>
              <a:rPr lang="en-US" altLang="zh-CN" sz="2400" b="1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H</a:t>
            </a:r>
            <a:r>
              <a:rPr lang="en-US" altLang="zh-CN" sz="2400" b="1" baseline="-25000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2</a:t>
            </a:r>
            <a:r>
              <a:rPr lang="en-US" altLang="zh-CN" sz="2400" b="1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O</a:t>
            </a:r>
            <a:r>
              <a:rPr lang="en-US" altLang="zh-CN" sz="2400" b="1" baseline="30000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 </a:t>
            </a:r>
            <a:r>
              <a:rPr lang="en-US" altLang="zh-CN" sz="2400" b="1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+ H</a:t>
            </a:r>
            <a:r>
              <a:rPr lang="en-US" altLang="zh-CN" sz="2400" b="1" baseline="30000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+</a:t>
            </a:r>
            <a:endParaRPr lang="en-US" altLang="zh-CN" sz="2400" b="1" baseline="30000">
              <a:solidFill>
                <a:srgbClr val="7030A0"/>
              </a:solidFill>
              <a:latin typeface="Times New Roman" panose="02020603050405020304"/>
              <a:ea typeface="楷体" panose="02010609060101010101" charset="-122"/>
              <a:cs typeface="Times New Roman" panose="02020603050405020304"/>
              <a:sym typeface="+mn-ea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4" grpId="0"/>
      <p:bldP spid="100" grpId="0"/>
      <p:bldP spid="5" grpId="0"/>
      <p:bldP spid="7" grpId="0"/>
      <p:bldP spid="10" grpId="0"/>
      <p:bldP spid="11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00" name="文本框 99"/>
          <p:cNvSpPr txBox="1"/>
          <p:nvPr/>
        </p:nvSpPr>
        <p:spPr>
          <a:xfrm>
            <a:off x="304800" y="457200"/>
            <a:ext cx="2729230" cy="52197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buClrTx/>
              <a:buSzTx/>
              <a:buFontTx/>
            </a:pPr>
            <a:r>
              <a:rPr lang="en-US" altLang="zh-CN" sz="28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/>
                <a:ea typeface="宋体" panose="02010600030101010101" pitchFamily="2" charset="-122"/>
                <a:cs typeface="Times New Roman" panose="02020603050405020304"/>
                <a:sym typeface="+mn-ea"/>
              </a:rPr>
              <a:t>4、弱酸弱碱盐</a:t>
            </a:r>
            <a:endParaRPr lang="en-US" altLang="zh-CN" sz="2800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/>
              <a:ea typeface="宋体" panose="02010600030101010101" pitchFamily="2" charset="-122"/>
              <a:cs typeface="Times New Roman" panose="02020603050405020304"/>
              <a:sym typeface="+mn-ea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457200" y="1219200"/>
            <a:ext cx="11316970" cy="82994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buClrTx/>
              <a:buSzTx/>
              <a:buFontTx/>
            </a:pPr>
            <a:r>
              <a:rPr lang="zh-CN" altLang="en-US" sz="2400" b="1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①</a:t>
            </a:r>
            <a:r>
              <a:rPr lang="zh-CN" altLang="en-US" sz="2400" b="1">
                <a:solidFill>
                  <a:srgbClr val="FF000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一般双水解</a:t>
            </a:r>
            <a:r>
              <a:rPr lang="zh-CN" altLang="en-US" sz="2400" b="1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，NH</a:t>
            </a:r>
            <a:r>
              <a:rPr lang="zh-CN" altLang="en-US" sz="2400" b="1" baseline="-25000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4</a:t>
            </a:r>
            <a:r>
              <a:rPr lang="en-US" altLang="zh-CN" sz="2400" b="1" baseline="30000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+</a:t>
            </a:r>
            <a:r>
              <a:rPr lang="zh-CN" altLang="en-US" sz="2400" b="1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与HCO</a:t>
            </a:r>
            <a:r>
              <a:rPr lang="zh-CN" altLang="en-US" sz="2400" b="1" baseline="-25000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3</a:t>
            </a:r>
            <a:r>
              <a:rPr lang="en-US" altLang="zh-CN" sz="2400" b="1" baseline="30000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-</a:t>
            </a:r>
            <a:r>
              <a:rPr lang="zh-CN" altLang="en-US" sz="2400" b="1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、CO</a:t>
            </a:r>
            <a:r>
              <a:rPr lang="zh-CN" altLang="en-US" sz="2400" b="1" baseline="-25000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3</a:t>
            </a:r>
            <a:r>
              <a:rPr lang="en-US" altLang="zh-CN" sz="2400" b="1" baseline="30000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2-</a:t>
            </a:r>
            <a:r>
              <a:rPr lang="zh-CN" altLang="en-US" sz="2400" b="1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、CH</a:t>
            </a:r>
            <a:r>
              <a:rPr lang="zh-CN" altLang="en-US" sz="2400" b="1" baseline="-25000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3</a:t>
            </a:r>
            <a:r>
              <a:rPr lang="zh-CN" altLang="en-US" sz="2400" b="1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COO</a:t>
            </a:r>
            <a:r>
              <a:rPr lang="en-US" altLang="zh-CN" sz="2400" b="1" baseline="30000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-</a:t>
            </a:r>
            <a:r>
              <a:rPr lang="zh-CN" altLang="en-US" sz="2400" b="1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等构成的盐，虽然水解相互促进，</a:t>
            </a:r>
            <a:r>
              <a:rPr lang="zh-CN" altLang="en-US" sz="2400" b="1">
                <a:solidFill>
                  <a:srgbClr val="FF000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但水解程度较小，仍是部分水解</a:t>
            </a:r>
            <a:r>
              <a:rPr lang="zh-CN" altLang="en-US" sz="2400" b="1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。</a:t>
            </a:r>
            <a:endParaRPr lang="zh-CN" altLang="en-US" sz="2400" b="1">
              <a:solidFill>
                <a:srgbClr val="7030A0"/>
              </a:solidFill>
              <a:latin typeface="Times New Roman" panose="02020603050405020304"/>
              <a:ea typeface="楷体" panose="02010609060101010101" charset="-122"/>
              <a:cs typeface="Times New Roman" panose="02020603050405020304"/>
              <a:sym typeface="+mn-ea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457200" y="3048000"/>
            <a:ext cx="11317605" cy="82994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buClrTx/>
              <a:buSzTx/>
              <a:buFontTx/>
            </a:pPr>
            <a:r>
              <a:rPr lang="zh-CN" altLang="en-US" sz="2400" b="1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②“</a:t>
            </a:r>
            <a:r>
              <a:rPr lang="zh-CN" altLang="en-US" sz="2400" b="1">
                <a:solidFill>
                  <a:srgbClr val="FF000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完全双水解</a:t>
            </a:r>
            <a:r>
              <a:rPr lang="zh-CN" altLang="en-US" sz="2400" b="1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”，Al</a:t>
            </a:r>
            <a:r>
              <a:rPr lang="zh-CN" altLang="en-US" sz="2400" b="1" baseline="30000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3</a:t>
            </a:r>
            <a:r>
              <a:rPr lang="en-US" altLang="zh-CN" sz="2400" b="1" baseline="30000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+</a:t>
            </a:r>
            <a:r>
              <a:rPr lang="zh-CN" altLang="en-US" sz="2400" b="1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和CO</a:t>
            </a:r>
            <a:r>
              <a:rPr lang="zh-CN" altLang="en-US" sz="2400" b="1" baseline="-25000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3</a:t>
            </a:r>
            <a:r>
              <a:rPr lang="zh-CN" altLang="en-US" sz="2400" b="1" baseline="30000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2</a:t>
            </a:r>
            <a:r>
              <a:rPr lang="en-US" altLang="zh-CN" sz="2400" b="1" baseline="30000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-</a:t>
            </a:r>
            <a:r>
              <a:rPr lang="zh-CN" altLang="en-US" sz="2400" b="1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或HCO</a:t>
            </a:r>
            <a:r>
              <a:rPr lang="zh-CN" altLang="en-US" sz="2400" b="1" baseline="-25000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3</a:t>
            </a:r>
            <a:r>
              <a:rPr lang="en-US" altLang="zh-CN" sz="2400" b="1" baseline="30000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-</a:t>
            </a:r>
            <a:r>
              <a:rPr lang="zh-CN" altLang="en-US" sz="2400" b="1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等构成的盐，</a:t>
            </a:r>
            <a:r>
              <a:rPr lang="zh-CN" altLang="en-US" sz="2400" b="1">
                <a:solidFill>
                  <a:srgbClr val="FF000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水解相互促进非常彻底</a:t>
            </a:r>
            <a:r>
              <a:rPr lang="zh-CN" altLang="en-US" sz="2400" b="1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，生成气体和沉淀，用</a:t>
            </a:r>
            <a:r>
              <a:rPr lang="zh-CN" altLang="en-US" sz="2400" b="1">
                <a:solidFill>
                  <a:srgbClr val="FF000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“=”“↑”“↓”</a:t>
            </a:r>
            <a:r>
              <a:rPr lang="zh-CN" altLang="en-US" sz="2400" b="1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。如：</a:t>
            </a:r>
            <a:endParaRPr lang="zh-CN" altLang="en-US" sz="2400" b="1">
              <a:solidFill>
                <a:srgbClr val="7030A0"/>
              </a:solidFill>
              <a:latin typeface="Times New Roman" panose="02020603050405020304"/>
              <a:ea typeface="楷体" panose="02010609060101010101" charset="-122"/>
              <a:cs typeface="Times New Roman" panose="02020603050405020304"/>
              <a:sym typeface="+mn-ea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533400" y="2274570"/>
            <a:ext cx="3373755" cy="4603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buClrTx/>
              <a:buSzTx/>
              <a:buFontTx/>
            </a:pPr>
            <a:r>
              <a:rPr lang="zh-CN" altLang="en-US" sz="2400" b="1">
                <a:solidFill>
                  <a:srgbClr val="00B050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例：</a:t>
            </a:r>
            <a:r>
              <a:rPr lang="en-US" altLang="zh-CN" sz="2400" b="1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CH</a:t>
            </a:r>
            <a:r>
              <a:rPr lang="en-US" altLang="zh-CN" sz="2400" b="1" baseline="-25000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3</a:t>
            </a:r>
            <a:r>
              <a:rPr lang="en-US" altLang="zh-CN" sz="2400" b="1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COONH</a:t>
            </a:r>
            <a:r>
              <a:rPr lang="en-US" altLang="zh-CN" sz="2400" b="1" baseline="-25000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4</a:t>
            </a:r>
            <a:r>
              <a:rPr lang="en-US" altLang="zh-CN" sz="2400" b="1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：</a:t>
            </a:r>
            <a:endParaRPr lang="en-US" altLang="zh-CN" sz="2400" b="1">
              <a:solidFill>
                <a:srgbClr val="00B050"/>
              </a:solidFill>
              <a:latin typeface="Times New Roman" panose="02020603050405020304"/>
              <a:ea typeface="楷体" panose="02010609060101010101" charset="-122"/>
              <a:cs typeface="Times New Roman" panose="02020603050405020304"/>
              <a:sym typeface="+mn-ea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3429000" y="2274570"/>
            <a:ext cx="6313805" cy="4603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buClrTx/>
              <a:buSzTx/>
              <a:buFontTx/>
            </a:pPr>
            <a:r>
              <a:rPr lang="zh-CN" altLang="en-US" sz="2400" b="1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NH</a:t>
            </a:r>
            <a:r>
              <a:rPr lang="en-US" altLang="zh-CN" sz="2400" b="1" baseline="-25000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4</a:t>
            </a:r>
            <a:r>
              <a:rPr lang="en-US" altLang="zh-CN" sz="2400" b="1" baseline="30000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+</a:t>
            </a:r>
            <a:r>
              <a:rPr lang="en-US" altLang="zh-CN" sz="2400" b="1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+</a:t>
            </a:r>
            <a:r>
              <a:rPr lang="zh-CN" altLang="en-US" sz="2400" b="1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CH</a:t>
            </a:r>
            <a:r>
              <a:rPr lang="zh-CN" altLang="en-US" sz="2400" b="1" baseline="-25000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3</a:t>
            </a:r>
            <a:r>
              <a:rPr lang="zh-CN" altLang="en-US" sz="2400" b="1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COO</a:t>
            </a:r>
            <a:r>
              <a:rPr lang="en-US" altLang="zh-CN" sz="2400" b="1" baseline="30000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-</a:t>
            </a:r>
            <a:r>
              <a:rPr lang="en-US" altLang="zh-CN" sz="2400" b="1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+</a:t>
            </a:r>
            <a:r>
              <a:rPr lang="zh-CN" altLang="en-US" sz="2400" b="1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H</a:t>
            </a:r>
            <a:r>
              <a:rPr lang="zh-CN" altLang="en-US" sz="2400" b="1" baseline="-25000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2</a:t>
            </a:r>
            <a:r>
              <a:rPr lang="zh-CN" altLang="en-US" sz="2400" b="1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O</a:t>
            </a:r>
            <a:r>
              <a:rPr lang="en-US" altLang="zh-CN" sz="2400" b="1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=</a:t>
            </a:r>
            <a:r>
              <a:rPr lang="zh-CN" altLang="en-US" sz="2400" b="1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CH</a:t>
            </a:r>
            <a:r>
              <a:rPr lang="zh-CN" altLang="en-US" sz="2400" b="1" baseline="-25000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3</a:t>
            </a:r>
            <a:r>
              <a:rPr lang="zh-CN" altLang="en-US" sz="2400" b="1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COOH</a:t>
            </a:r>
            <a:r>
              <a:rPr lang="en-US" altLang="zh-CN" sz="2400" b="1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+</a:t>
            </a:r>
            <a:r>
              <a:rPr lang="zh-CN" altLang="en-US" sz="2400" b="1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NH</a:t>
            </a:r>
            <a:r>
              <a:rPr lang="zh-CN" altLang="en-US" sz="2400" b="1" baseline="-25000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3</a:t>
            </a:r>
            <a:r>
              <a:rPr lang="zh-CN" altLang="en-US" sz="2400" b="1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·H</a:t>
            </a:r>
            <a:r>
              <a:rPr lang="zh-CN" altLang="en-US" sz="2400" b="1" baseline="-25000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2</a:t>
            </a:r>
            <a:r>
              <a:rPr lang="zh-CN" altLang="en-US" sz="2400" b="1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O</a:t>
            </a:r>
            <a:endParaRPr lang="zh-CN" altLang="en-US" sz="2400" b="1">
              <a:solidFill>
                <a:srgbClr val="00B050"/>
              </a:solidFill>
              <a:latin typeface="Times New Roman" panose="02020603050405020304"/>
              <a:ea typeface="楷体" panose="02010609060101010101" charset="-122"/>
              <a:cs typeface="Times New Roman" panose="02020603050405020304"/>
              <a:sym typeface="+mn-ea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533400" y="4133215"/>
            <a:ext cx="2411730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zh-CN" altLang="en-US" sz="2400" b="1">
                <a:solidFill>
                  <a:srgbClr val="00B050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例：</a:t>
            </a:r>
            <a:r>
              <a:rPr lang="zh-CN" altLang="en-US" sz="2400" b="1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</a:rPr>
              <a:t>Al(HCO</a:t>
            </a:r>
            <a:r>
              <a:rPr lang="zh-CN" altLang="en-US" sz="2400" b="1" baseline="-25000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</a:rPr>
              <a:t>3</a:t>
            </a:r>
            <a:r>
              <a:rPr lang="zh-CN" altLang="en-US" sz="2400" b="1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</a:rPr>
              <a:t>)</a:t>
            </a:r>
            <a:r>
              <a:rPr lang="zh-CN" altLang="en-US" sz="2400" b="1" baseline="-25000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</a:rPr>
              <a:t>3</a:t>
            </a:r>
            <a:r>
              <a:rPr lang="zh-CN" altLang="en-US" sz="2400" b="1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</a:rPr>
              <a:t>：</a:t>
            </a:r>
            <a:endParaRPr lang="zh-CN" altLang="en-US"/>
          </a:p>
        </p:txBody>
      </p:sp>
      <p:sp>
        <p:nvSpPr>
          <p:cNvPr id="10" name="文本框 9"/>
          <p:cNvSpPr txBox="1"/>
          <p:nvPr/>
        </p:nvSpPr>
        <p:spPr>
          <a:xfrm>
            <a:off x="3200400" y="4130675"/>
            <a:ext cx="4662805" cy="4603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buClrTx/>
              <a:buSzTx/>
              <a:buFontTx/>
            </a:pPr>
            <a:r>
              <a:rPr lang="zh-CN" altLang="en-US" sz="2400" b="1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Al</a:t>
            </a:r>
            <a:r>
              <a:rPr lang="zh-CN" altLang="en-US" sz="2400" b="1" baseline="30000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3</a:t>
            </a:r>
            <a:r>
              <a:rPr lang="en-US" altLang="zh-CN" sz="2400" b="1" baseline="30000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+</a:t>
            </a:r>
            <a:r>
              <a:rPr lang="en-US" altLang="zh-CN" sz="2400" b="1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+</a:t>
            </a:r>
            <a:r>
              <a:rPr lang="zh-CN" altLang="en-US" sz="2400" b="1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3HCO</a:t>
            </a:r>
            <a:r>
              <a:rPr lang="zh-CN" altLang="en-US" sz="2400" b="1" baseline="-25000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3</a:t>
            </a:r>
            <a:r>
              <a:rPr lang="en-US" altLang="zh-CN" sz="2400" b="1" baseline="30000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- </a:t>
            </a:r>
            <a:r>
              <a:rPr lang="en-US" altLang="zh-CN" sz="2400" b="1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=</a:t>
            </a:r>
            <a:r>
              <a:rPr lang="zh-CN" altLang="en-US" sz="2400" b="1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Al(OH)</a:t>
            </a:r>
            <a:r>
              <a:rPr lang="zh-CN" altLang="en-US" sz="2400" b="1" baseline="-25000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3</a:t>
            </a:r>
            <a:r>
              <a:rPr lang="zh-CN" altLang="en-US" sz="2400" b="1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↓＋3CO</a:t>
            </a:r>
            <a:r>
              <a:rPr lang="zh-CN" altLang="en-US" sz="2400" b="1" baseline="-25000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2</a:t>
            </a:r>
            <a:r>
              <a:rPr lang="zh-CN" altLang="en-US" sz="2400" b="1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↑</a:t>
            </a:r>
            <a:endParaRPr lang="zh-CN" altLang="en-US" sz="2400" b="1">
              <a:solidFill>
                <a:srgbClr val="00B050"/>
              </a:solidFill>
              <a:latin typeface="Times New Roman" panose="02020603050405020304"/>
              <a:ea typeface="楷体" panose="02010609060101010101" charset="-122"/>
              <a:cs typeface="Times New Roman" panose="02020603050405020304"/>
              <a:sym typeface="+mn-ea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533400" y="4800600"/>
            <a:ext cx="6798310" cy="156845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 algn="l">
              <a:buClrTx/>
              <a:buSzTx/>
              <a:buFontTx/>
            </a:pPr>
            <a:r>
              <a:rPr lang="zh-CN" altLang="en-US" sz="2400" b="1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常见“完全双水解”的弱离子组合：①Al</a:t>
            </a:r>
            <a:r>
              <a:rPr lang="zh-CN" altLang="en-US" sz="2400" b="1" baseline="30000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3</a:t>
            </a:r>
            <a:r>
              <a:rPr lang="en-US" altLang="zh-CN" sz="2400" b="1" baseline="30000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+</a:t>
            </a:r>
            <a:r>
              <a:rPr lang="zh-CN" altLang="en-US" sz="2400" b="1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与HCO</a:t>
            </a:r>
            <a:r>
              <a:rPr lang="zh-CN" altLang="en-US" sz="2400" b="1" baseline="-25000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3</a:t>
            </a:r>
            <a:r>
              <a:rPr lang="en-US" altLang="zh-CN" sz="2400" b="1" baseline="30000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-</a:t>
            </a:r>
            <a:r>
              <a:rPr lang="zh-CN" altLang="en-US" sz="2400" b="1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、CO</a:t>
            </a:r>
            <a:r>
              <a:rPr lang="zh-CN" altLang="en-US" sz="2400" b="1" baseline="-25000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3</a:t>
            </a:r>
            <a:r>
              <a:rPr lang="en-US" altLang="zh-CN" sz="2400" b="1" baseline="30000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2-</a:t>
            </a:r>
            <a:r>
              <a:rPr lang="zh-CN" altLang="en-US" sz="2400" b="1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、S</a:t>
            </a:r>
            <a:r>
              <a:rPr lang="zh-CN" altLang="en-US" sz="2400" b="1" baseline="30000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2-</a:t>
            </a:r>
            <a:r>
              <a:rPr lang="zh-CN" altLang="en-US" sz="2400" b="1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、HS</a:t>
            </a:r>
            <a:r>
              <a:rPr lang="zh-CN" altLang="en-US" sz="2400" b="1" baseline="30000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-</a:t>
            </a:r>
            <a:r>
              <a:rPr lang="zh-CN" altLang="en-US" sz="2400" b="1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、AlO</a:t>
            </a:r>
            <a:r>
              <a:rPr lang="zh-CN" altLang="en-US" sz="2400" b="1" baseline="-25000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2</a:t>
            </a:r>
            <a:r>
              <a:rPr lang="zh-CN" altLang="en-US" sz="2400" b="1" baseline="30000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-</a:t>
            </a:r>
            <a:r>
              <a:rPr lang="zh-CN" altLang="en-US" sz="2400" b="1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、ClO</a:t>
            </a:r>
            <a:r>
              <a:rPr lang="zh-CN" altLang="en-US" sz="2400" b="1" baseline="30000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-</a:t>
            </a:r>
            <a:r>
              <a:rPr lang="zh-CN" altLang="en-US" sz="2400" b="1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②Fe</a:t>
            </a:r>
            <a:r>
              <a:rPr lang="zh-CN" altLang="en-US" sz="2400" b="1" baseline="30000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3</a:t>
            </a:r>
            <a:r>
              <a:rPr lang="en-US" altLang="zh-CN" sz="2400" b="1" baseline="30000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+</a:t>
            </a:r>
            <a:r>
              <a:rPr lang="zh-CN" altLang="en-US" sz="2400" b="1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与HCO</a:t>
            </a:r>
            <a:r>
              <a:rPr lang="zh-CN" altLang="en-US" sz="2400" b="1" baseline="-25000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3</a:t>
            </a:r>
            <a:r>
              <a:rPr lang="en-US" altLang="zh-CN" sz="2400" b="1" baseline="30000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-</a:t>
            </a:r>
            <a:r>
              <a:rPr lang="zh-CN" altLang="en-US" sz="2400" b="1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、CO</a:t>
            </a:r>
            <a:r>
              <a:rPr lang="zh-CN" altLang="en-US" sz="2400" b="1" baseline="-25000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3</a:t>
            </a:r>
            <a:r>
              <a:rPr lang="en-US" altLang="zh-CN" sz="2400" b="1" baseline="30000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2-</a:t>
            </a:r>
            <a:r>
              <a:rPr lang="zh-CN" altLang="en-US" sz="2400" b="1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、AlO</a:t>
            </a:r>
            <a:r>
              <a:rPr lang="zh-CN" altLang="en-US" sz="2400" b="1" baseline="-25000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2</a:t>
            </a:r>
            <a:r>
              <a:rPr lang="zh-CN" altLang="en-US" sz="2400" b="1" baseline="30000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-</a:t>
            </a:r>
            <a:r>
              <a:rPr lang="zh-CN" altLang="en-US" sz="2400" b="1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③NH</a:t>
            </a:r>
            <a:r>
              <a:rPr lang="zh-CN" altLang="en-US" sz="2400" b="1" baseline="-25000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4</a:t>
            </a:r>
            <a:r>
              <a:rPr lang="en-US" altLang="zh-CN" sz="2400" b="1" baseline="30000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+</a:t>
            </a:r>
            <a:r>
              <a:rPr lang="zh-CN" altLang="en-US" sz="2400" b="1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与SiO</a:t>
            </a:r>
            <a:r>
              <a:rPr lang="zh-CN" altLang="en-US" sz="2400" b="1" baseline="-25000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3</a:t>
            </a:r>
            <a:r>
              <a:rPr lang="zh-CN" altLang="en-US" sz="2400" b="1" baseline="30000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2-
</a:t>
            </a:r>
            <a:endParaRPr lang="zh-CN" altLang="en-US" sz="2400" b="1" baseline="30000">
              <a:solidFill>
                <a:srgbClr val="7030A0"/>
              </a:solidFill>
              <a:latin typeface="Times New Roman" panose="02020603050405020304"/>
              <a:ea typeface="楷体" panose="02010609060101010101" charset="-122"/>
              <a:cs typeface="Times New Roman" panose="02020603050405020304"/>
              <a:sym typeface="+mn-ea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/>
      <p:bldP spid="8" grpId="0"/>
      <p:bldP spid="10" grpId="0"/>
      <p:bldP spid="1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文本框 1"/>
          <p:cNvSpPr txBox="1"/>
          <p:nvPr/>
        </p:nvSpPr>
        <p:spPr>
          <a:xfrm>
            <a:off x="762000" y="1905635"/>
            <a:ext cx="1472565" cy="1568450"/>
          </a:xfrm>
          <a:prstGeom prst="rect">
            <a:avLst/>
          </a:prstGeom>
          <a:gradFill>
            <a:gsLst>
              <a:gs pos="0">
                <a:srgbClr val="9EE256"/>
              </a:gs>
              <a:gs pos="100000">
                <a:srgbClr val="52762D"/>
              </a:gs>
            </a:gsLst>
            <a:lin scaled="0"/>
          </a:gradFill>
        </p:spPr>
        <p:txBody>
          <a:bodyPr wrap="square" rtlCol="0">
            <a:spAutoFit/>
          </a:bodyPr>
          <a:lstStyle/>
          <a:p>
            <a:pPr algn="l"/>
            <a:r>
              <a:rPr lang="en-US" altLang="zh-CN" sz="9600" b="1">
                <a:solidFill>
                  <a:schemeClr val="bg1"/>
                </a:solidFill>
                <a:latin typeface="Times New Roman" panose="02020603050405020304"/>
                <a:cs typeface="Times New Roman" panose="02020603050405020304"/>
              </a:rPr>
              <a:t>02</a:t>
            </a:r>
            <a:endParaRPr lang="en-US" altLang="zh-CN" sz="9600" b="1">
              <a:solidFill>
                <a:schemeClr val="bg1"/>
              </a:solidFill>
              <a:latin typeface="Times New Roman" panose="02020603050405020304"/>
              <a:cs typeface="Times New Roman" panose="02020603050405020304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2667000" y="1905635"/>
            <a:ext cx="8885555" cy="30460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zh-CN" sz="9600">
                <a:solidFill>
                  <a:srgbClr val="00B050"/>
                </a:solidFill>
                <a:latin typeface="汉仪尚巍手书W" panose="00020600040101010101" charset="-122"/>
                <a:ea typeface="汉仪尚巍手书W" panose="00020600040101010101" charset="-122"/>
              </a:rPr>
              <a:t>盐类水解的影响因素及应用</a:t>
            </a:r>
            <a:endParaRPr lang="zh-CN" sz="9600">
              <a:solidFill>
                <a:srgbClr val="00B050"/>
              </a:solidFill>
              <a:latin typeface="汉仪尚巍手书W" panose="00020600040101010101" charset="-122"/>
              <a:ea typeface="汉仪尚巍手书W" panose="00020600040101010101" charset="-122"/>
            </a:endParaRPr>
          </a:p>
        </p:txBody>
      </p:sp>
    </p:spTree>
  </p:cSld>
  <p:clrMapOvr>
    <a:masterClrMapping/>
  </p:clrMapOvr>
  <p:transition/>
  <p:timing/>
</p:sld>
</file>

<file path=ppt/slides/slide1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8196" name="矩形 315408"/>
          <p:cNvSpPr/>
          <p:nvPr/>
        </p:nvSpPr>
        <p:spPr>
          <a:xfrm>
            <a:off x="228600" y="304800"/>
            <a:ext cx="5585460" cy="583565"/>
          </a:xfrm>
          <a:prstGeom prst="rect">
            <a:avLst/>
          </a:prstGeom>
          <a:noFill/>
          <a:ln w="28575">
            <a:noFill/>
          </a:ln>
        </p:spPr>
        <p:txBody>
          <a:bodyPr wrap="square" anchor="t">
            <a:spAutoFit/>
          </a:bodyPr>
          <a:lstStyle/>
          <a:p>
            <a:pPr lvl="0" indent="0" fontAlgn="base"/>
            <a:r>
              <a:rPr lang="zh-CN" altLang="zh-CN" sz="3200" b="1" strike="noStrike" noProof="1">
                <a:solidFill>
                  <a:srgbClr val="0070C0"/>
                </a:solidFill>
                <a:latin typeface="Times New Roman" panose="02020603050405020304"/>
                <a:cs typeface="Times New Roman" panose="02020603050405020304"/>
              </a:rPr>
              <a:t>一</a:t>
            </a:r>
            <a:r>
              <a:rPr lang="en-US" altLang="zh-CN" sz="3200" b="1" strike="noStrike" noProof="1">
                <a:solidFill>
                  <a:srgbClr val="0070C0"/>
                </a:solidFill>
                <a:latin typeface="Times New Roman" panose="02020603050405020304"/>
                <a:cs typeface="Times New Roman" panose="02020603050405020304"/>
              </a:rPr>
              <a:t>、</a:t>
            </a:r>
            <a:r>
              <a:rPr lang="zh-CN" altLang="en-US" sz="3200" b="1" strike="noStrike" noProof="1">
                <a:solidFill>
                  <a:srgbClr val="0070C0"/>
                </a:solidFill>
                <a:latin typeface="Times New Roman" panose="02020603050405020304"/>
                <a:cs typeface="Times New Roman" panose="02020603050405020304"/>
              </a:rPr>
              <a:t>影响盐类水解平衡的因素 </a:t>
            </a:r>
            <a:endParaRPr lang="zh-CN" altLang="en-US" sz="3200" b="1" strike="noStrike" noProof="1">
              <a:solidFill>
                <a:srgbClr val="0070C0"/>
              </a:solidFill>
              <a:latin typeface="Times New Roman" panose="02020603050405020304"/>
              <a:cs typeface="Times New Roman" panose="02020603050405020304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228600" y="990600"/>
            <a:ext cx="180657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>
              <a:lnSpc>
                <a:spcPct val="100000"/>
              </a:lnSpc>
            </a:pPr>
            <a:r>
              <a:rPr sz="28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/>
                <a:ea typeface="宋体" panose="02010600030101010101" pitchFamily="2" charset="-122"/>
                <a:cs typeface="Times New Roman" panose="02020603050405020304"/>
              </a:rPr>
              <a:t>1、内因</a:t>
            </a:r>
            <a:r>
              <a:rPr lang="zh-CN" sz="28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/>
                <a:ea typeface="宋体" panose="02010600030101010101" pitchFamily="2" charset="-122"/>
                <a:cs typeface="Times New Roman" panose="02020603050405020304"/>
              </a:rPr>
              <a:t>：</a:t>
            </a:r>
            <a:endParaRPr lang="zh-CN" sz="2800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/>
              <a:ea typeface="宋体" panose="02010600030101010101" pitchFamily="2" charset="-122"/>
              <a:cs typeface="Times New Roman" panose="02020603050405020304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228600" y="2924810"/>
            <a:ext cx="1715135" cy="52197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US" altLang="zh-CN" sz="28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/>
                <a:ea typeface="宋体" panose="02010600030101010101" pitchFamily="2" charset="-122"/>
                <a:cs typeface="Times New Roman" panose="02020603050405020304"/>
              </a:rPr>
              <a:t>2、</a:t>
            </a:r>
            <a:r>
              <a:rPr lang="zh-CN" altLang="en-US" sz="2800" b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/>
                <a:ea typeface="宋体" panose="02010600030101010101" pitchFamily="2" charset="-122"/>
                <a:cs typeface="Times New Roman" panose="02020603050405020304"/>
              </a:rPr>
              <a:t>外因</a:t>
            </a:r>
            <a:endParaRPr lang="zh-CN" altLang="en-US" sz="2800" b="1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/>
              <a:ea typeface="宋体" panose="02010600030101010101" pitchFamily="2" charset="-122"/>
              <a:cs typeface="Times New Roman" panose="02020603050405020304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1981200" y="990600"/>
            <a:ext cx="3244850" cy="52197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fontAlgn="base">
              <a:buClrTx/>
              <a:buSzTx/>
              <a:buFontTx/>
            </a:pPr>
            <a:r>
              <a:rPr sz="28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/>
                <a:ea typeface="宋体" panose="02010600030101010101" pitchFamily="2" charset="-122"/>
                <a:cs typeface="Times New Roman" panose="02020603050405020304"/>
                <a:sym typeface="+mn-ea"/>
              </a:rPr>
              <a:t>反应物本身的性质</a:t>
            </a:r>
            <a:endParaRPr sz="2800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/>
              <a:ea typeface="宋体" panose="02010600030101010101" pitchFamily="2" charset="-122"/>
              <a:cs typeface="Times New Roman" panose="02020603050405020304"/>
              <a:sym typeface="+mn-ea"/>
            </a:endParaRPr>
          </a:p>
        </p:txBody>
      </p:sp>
      <p:sp>
        <p:nvSpPr>
          <p:cNvPr id="101" name="文本框 100"/>
          <p:cNvSpPr txBox="1"/>
          <p:nvPr/>
        </p:nvSpPr>
        <p:spPr>
          <a:xfrm>
            <a:off x="5257800" y="990600"/>
            <a:ext cx="3050540" cy="52197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fontAlgn="base">
              <a:buClrTx/>
              <a:buSzTx/>
              <a:buFontTx/>
            </a:pPr>
            <a:r>
              <a:rPr lang="zh-CN" sz="28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/>
                <a:ea typeface="宋体" panose="02010600030101010101" pitchFamily="2" charset="-122"/>
                <a:cs typeface="Times New Roman" panose="02020603050405020304"/>
                <a:sym typeface="+mn-ea"/>
              </a:rPr>
              <a:t>（</a:t>
            </a:r>
            <a:r>
              <a:rPr sz="28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/>
                <a:ea typeface="宋体" panose="02010600030101010101" pitchFamily="2" charset="-122"/>
                <a:cs typeface="Times New Roman" panose="02020603050405020304"/>
                <a:sym typeface="+mn-ea"/>
              </a:rPr>
              <a:t>越弱越水解</a:t>
            </a:r>
            <a:r>
              <a:rPr lang="zh-CN" sz="28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/>
                <a:ea typeface="宋体" panose="02010600030101010101" pitchFamily="2" charset="-122"/>
                <a:cs typeface="Times New Roman" panose="02020603050405020304"/>
                <a:sym typeface="+mn-ea"/>
              </a:rPr>
              <a:t>）</a:t>
            </a:r>
            <a:endParaRPr lang="zh-CN" sz="2800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/>
              <a:ea typeface="宋体" panose="02010600030101010101" pitchFamily="2" charset="-122"/>
              <a:cs typeface="Times New Roman" panose="02020603050405020304"/>
              <a:sym typeface="+mn-ea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838200" y="1676400"/>
            <a:ext cx="4227195" cy="4603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buClrTx/>
              <a:buSzTx/>
              <a:buFontTx/>
            </a:pPr>
            <a:r>
              <a:rPr lang="zh-CN" altLang="en-US" sz="2400" b="1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碱性：Mg(OH)</a:t>
            </a:r>
            <a:r>
              <a:rPr lang="zh-CN" altLang="en-US" sz="2400" b="1" baseline="-25000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2</a:t>
            </a:r>
            <a:r>
              <a:rPr lang="zh-CN" altLang="en-US" sz="2400" b="1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   ＞  Al(OH)</a:t>
            </a:r>
            <a:r>
              <a:rPr lang="zh-CN" altLang="en-US" sz="2400" b="1" baseline="-25000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3</a:t>
            </a:r>
            <a:endParaRPr lang="zh-CN" altLang="en-US" sz="2400" b="1" baseline="-25000">
              <a:solidFill>
                <a:srgbClr val="7030A0"/>
              </a:solidFill>
              <a:latin typeface="Times New Roman" panose="02020603050405020304"/>
              <a:ea typeface="楷体" panose="02010609060101010101" charset="-122"/>
              <a:cs typeface="Times New Roman" panose="02020603050405020304"/>
              <a:sym typeface="+mn-ea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762000" y="2324100"/>
            <a:ext cx="7900670" cy="4603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buClrTx/>
              <a:buSzTx/>
              <a:buFontTx/>
            </a:pPr>
            <a:r>
              <a:rPr lang="zh-CN" altLang="en-US" sz="2400" b="1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对应的强酸弱碱盐的酸性： MgCl</a:t>
            </a:r>
            <a:r>
              <a:rPr lang="zh-CN" altLang="en-US" sz="2400" b="1" baseline="-25000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2</a:t>
            </a:r>
            <a:r>
              <a:rPr lang="zh-CN" altLang="en-US" sz="2400" b="1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（aq）  </a:t>
            </a:r>
            <a:r>
              <a:rPr lang="en-US" altLang="zh-CN" sz="2400" b="1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  </a:t>
            </a:r>
            <a:r>
              <a:rPr lang="zh-CN" altLang="en-US" sz="2400" b="1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 </a:t>
            </a:r>
            <a:r>
              <a:rPr lang="en-US" altLang="zh-CN" sz="2400" b="1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 </a:t>
            </a:r>
            <a:r>
              <a:rPr lang="zh-CN" altLang="en-US" sz="2400" b="1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AlCl</a:t>
            </a:r>
            <a:r>
              <a:rPr lang="zh-CN" altLang="en-US" sz="2400" b="1" baseline="-25000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3</a:t>
            </a:r>
            <a:r>
              <a:rPr lang="zh-CN" altLang="en-US" sz="2400" b="1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（aq）</a:t>
            </a:r>
            <a:endParaRPr lang="zh-CN" altLang="en-US" sz="2400" b="1">
              <a:solidFill>
                <a:srgbClr val="7030A0"/>
              </a:solidFill>
              <a:latin typeface="Times New Roman" panose="02020603050405020304"/>
              <a:ea typeface="楷体" panose="02010609060101010101" charset="-122"/>
              <a:cs typeface="Times New Roman" panose="02020603050405020304"/>
              <a:sym typeface="+mn-ea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685800" y="3596005"/>
            <a:ext cx="10482580" cy="267652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lvl="0" algn="l">
              <a:lnSpc>
                <a:spcPct val="150000"/>
              </a:lnSpc>
              <a:buClrTx/>
              <a:buSzTx/>
              <a:buFontTx/>
            </a:pPr>
            <a:r>
              <a:rPr lang="zh-CN" altLang="en-US" sz="2800" b="1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（1）温度：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升高</a:t>
            </a:r>
            <a:r>
              <a:rPr lang="zh-CN" altLang="en-US" sz="2800" b="1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温度，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促进</a:t>
            </a:r>
            <a:r>
              <a:rPr lang="zh-CN" altLang="en-US" sz="2800" b="1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水解（2）浓度：加水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稀释</a:t>
            </a:r>
            <a:r>
              <a:rPr lang="zh-CN" altLang="en-US" sz="2800" b="1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，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促进</a:t>
            </a:r>
            <a:r>
              <a:rPr lang="zh-CN" altLang="en-US" sz="2800" b="1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水解（3）加酸：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抑制弱碱阳离子</a:t>
            </a:r>
            <a:r>
              <a:rPr lang="zh-CN" altLang="en-US" sz="2800" b="1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的水解，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促进弱酸阴离子</a:t>
            </a:r>
            <a:r>
              <a:rPr lang="zh-CN" altLang="en-US" sz="2800" b="1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的水解（4）加碱：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促进弱碱阳离子</a:t>
            </a:r>
            <a:r>
              <a:rPr lang="zh-CN" altLang="en-US" sz="2800" b="1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的水解，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抑制弱酸阴离子</a:t>
            </a:r>
            <a:r>
              <a:rPr lang="zh-CN" altLang="en-US" sz="2800" b="1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的水解
</a:t>
            </a:r>
            <a:endParaRPr lang="zh-CN" altLang="en-US" sz="2800" b="1">
              <a:solidFill>
                <a:srgbClr val="7030A0"/>
              </a:solidFill>
              <a:latin typeface="Times New Roman" panose="02020603050405020304"/>
              <a:ea typeface="楷体" panose="02010609060101010101" charset="-122"/>
              <a:cs typeface="Times New Roman" panose="02020603050405020304"/>
              <a:sym typeface="+mn-ea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6324600" y="2346325"/>
            <a:ext cx="488950" cy="4603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sz="2400" b="1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＜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2" grpId="0"/>
      <p:bldP spid="1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8" name="文本框 47"/>
          <p:cNvSpPr txBox="1"/>
          <p:nvPr/>
        </p:nvSpPr>
        <p:spPr>
          <a:xfrm>
            <a:off x="228600" y="457200"/>
            <a:ext cx="10718165" cy="95313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2800" b="1"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以FeCl</a:t>
            </a:r>
            <a:r>
              <a:rPr lang="zh-CN" altLang="en-US" sz="2800" b="1" baseline="-25000"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3</a:t>
            </a:r>
            <a:r>
              <a:rPr lang="zh-CN" altLang="en-US" sz="2800" b="1"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水解为例，</a:t>
            </a:r>
            <a:r>
              <a:rPr lang="en-US" altLang="zh-CN" sz="2800" b="1"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Fe</a:t>
            </a:r>
            <a:r>
              <a:rPr lang="en-US" altLang="zh-CN" sz="2800" b="1" baseline="30000"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3+ </a:t>
            </a:r>
            <a:r>
              <a:rPr lang="en-US" altLang="zh-CN" sz="2800" b="1"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+ 3H</a:t>
            </a:r>
            <a:r>
              <a:rPr lang="en-US" altLang="zh-CN" sz="2800" b="1" baseline="-25000"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2</a:t>
            </a:r>
            <a:r>
              <a:rPr lang="en-US" altLang="zh-CN" sz="2800" b="1"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O ⇌Fe(OH)</a:t>
            </a:r>
            <a:r>
              <a:rPr lang="en-US" altLang="zh-CN" sz="2800" b="1" baseline="-25000"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3</a:t>
            </a:r>
            <a:r>
              <a:rPr lang="en-US" altLang="zh-CN" sz="2800" b="1" baseline="30000"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 </a:t>
            </a:r>
            <a:r>
              <a:rPr lang="en-US" altLang="zh-CN" sz="2800" b="1"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+ 3H</a:t>
            </a:r>
            <a:r>
              <a:rPr lang="en-US" altLang="zh-CN" sz="2800" b="1" baseline="30000"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+ </a:t>
            </a:r>
            <a:r>
              <a:rPr lang="zh-CN" altLang="en-US" sz="2800" b="1"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，填写外界条件对水解平衡的影响：</a:t>
            </a:r>
            <a:endParaRPr lang="zh-CN" altLang="en-US" sz="2800" b="1">
              <a:latin typeface="Times New Roman" panose="02020603050405020304"/>
              <a:ea typeface="楷体" panose="02010609060101010101" charset="-122"/>
              <a:cs typeface="Times New Roman" panose="02020603050405020304"/>
              <a:sym typeface="+mn-ea"/>
            </a:endParaRPr>
          </a:p>
        </p:txBody>
      </p:sp>
      <p:graphicFrame>
        <p:nvGraphicFramePr>
          <p:cNvPr id="50" name="表格 49"/>
          <p:cNvGraphicFramePr>
            <a:graphicFrameLocks noGrp="1"/>
          </p:cNvGraphicFramePr>
          <p:nvPr>
            <p:custDataLst>
              <p:tags r:id="rId2"/>
            </p:custDataLst>
          </p:nvPr>
        </p:nvGraphicFramePr>
        <p:xfrm>
          <a:off x="1066800" y="1752600"/>
          <a:ext cx="9507220" cy="410019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607310"/>
                <a:gridCol w="2056765"/>
                <a:gridCol w="1453515"/>
                <a:gridCol w="1266825"/>
                <a:gridCol w="2122805"/>
              </a:tblGrid>
              <a:tr h="534670">
                <a:tc>
                  <a:txBody>
                    <a:bodyPr vert="horz" wrap="square"/>
                    <a:lstStyle/>
                    <a:p>
                      <a:pPr indent="0" algn="ctr">
                        <a:buNone/>
                      </a:pPr>
                      <a:r>
                        <a:rPr lang="en-US" sz="2800" b="0">
                          <a:latin typeface="Times New Roman" panose="02020603050405020304"/>
                          <a:ea typeface="楷体" panose="02010609060101010101" charset="-122"/>
                          <a:cs typeface="宋体" panose="02010600030101010101" pitchFamily="2" charset="-122"/>
                        </a:rPr>
                        <a:t>改变条件</a:t>
                      </a:r>
                      <a:endParaRPr lang="en-US" altLang="en-US" sz="2800" b="0">
                        <a:latin typeface="Times New Roman" panose="02020603050405020304"/>
                        <a:ea typeface="楷体" panose="02010609060101010101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indent="0" algn="ctr">
                        <a:buNone/>
                      </a:pPr>
                      <a:r>
                        <a:rPr lang="en-US" sz="2800" b="0">
                          <a:latin typeface="Times New Roman" panose="02020603050405020304"/>
                          <a:ea typeface="楷体" panose="02010609060101010101" charset="-122"/>
                          <a:cs typeface="宋体" panose="02010600030101010101" pitchFamily="2" charset="-122"/>
                        </a:rPr>
                        <a:t>移动方向</a:t>
                      </a:r>
                      <a:endParaRPr lang="en-US" altLang="en-US" sz="2800" b="0">
                        <a:latin typeface="Times New Roman" panose="02020603050405020304"/>
                        <a:ea typeface="楷体" panose="02010609060101010101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indent="0" algn="ctr">
                        <a:buNone/>
                      </a:pPr>
                      <a:r>
                        <a:rPr lang="en-US" sz="2800" b="0">
                          <a:latin typeface="Times New Roman" panose="02020603050405020304"/>
                          <a:ea typeface="楷体" panose="02010609060101010101" charset="-122"/>
                          <a:cs typeface="Times New Roman" panose="02020603050405020304"/>
                        </a:rPr>
                        <a:t>n(H</a:t>
                      </a:r>
                      <a:r>
                        <a:rPr lang="en-US" sz="2800" b="0" baseline="30000">
                          <a:latin typeface="Times New Roman" panose="02020603050405020304"/>
                          <a:ea typeface="楷体" panose="02010609060101010101" charset="-122"/>
                          <a:cs typeface="Times New Roman" panose="02020603050405020304"/>
                        </a:rPr>
                        <a:t>+</a:t>
                      </a:r>
                      <a:r>
                        <a:rPr lang="en-US" sz="2800" b="0">
                          <a:latin typeface="Times New Roman" panose="02020603050405020304"/>
                          <a:ea typeface="楷体" panose="02010609060101010101" charset="-122"/>
                          <a:cs typeface="Times New Roman" panose="02020603050405020304"/>
                        </a:rPr>
                        <a:t>)</a:t>
                      </a:r>
                      <a:endParaRPr lang="en-US" altLang="en-US" sz="2800" b="0">
                        <a:latin typeface="Times New Roman" panose="02020603050405020304"/>
                        <a:ea typeface="楷体" panose="02010609060101010101" charset="-122"/>
                        <a:cs typeface="Times New Roman" panose="02020603050405020304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indent="0" algn="ctr">
                        <a:buNone/>
                      </a:pPr>
                      <a:r>
                        <a:rPr lang="en-US" sz="2800" b="0">
                          <a:latin typeface="Times New Roman" panose="02020603050405020304"/>
                          <a:ea typeface="楷体" panose="02010609060101010101" charset="-122"/>
                          <a:cs typeface="Times New Roman" panose="02020603050405020304"/>
                        </a:rPr>
                        <a:t>pH</a:t>
                      </a:r>
                      <a:endParaRPr lang="en-US" altLang="en-US" sz="2800" b="0">
                        <a:latin typeface="Times New Roman" panose="02020603050405020304"/>
                        <a:ea typeface="楷体" panose="02010609060101010101" charset="-122"/>
                        <a:cs typeface="Times New Roman" panose="02020603050405020304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indent="0" algn="ctr">
                        <a:buNone/>
                      </a:pPr>
                      <a:r>
                        <a:rPr lang="en-US" sz="2800" b="0">
                          <a:latin typeface="Times New Roman" panose="02020603050405020304"/>
                          <a:ea typeface="楷体" panose="02010609060101010101" charset="-122"/>
                          <a:cs typeface="宋体" panose="02010600030101010101" pitchFamily="2" charset="-122"/>
                        </a:rPr>
                        <a:t>水解程度</a:t>
                      </a:r>
                      <a:endParaRPr lang="en-US" altLang="en-US" sz="2800" b="0">
                        <a:latin typeface="Times New Roman" panose="02020603050405020304"/>
                        <a:ea typeface="楷体" panose="02010609060101010101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28650">
                <a:tc>
                  <a:txBody>
                    <a:bodyPr vert="horz" wrap="square"/>
                    <a:lstStyle/>
                    <a:p>
                      <a:pPr indent="0" algn="ctr">
                        <a:buNone/>
                      </a:pPr>
                      <a:r>
                        <a:rPr lang="en-US" sz="2800" b="0">
                          <a:latin typeface="Times New Roman" panose="02020603050405020304"/>
                          <a:ea typeface="楷体" panose="02010609060101010101" charset="-122"/>
                          <a:cs typeface="宋体" panose="02010600030101010101" pitchFamily="2" charset="-122"/>
                        </a:rPr>
                        <a:t>升温</a:t>
                      </a:r>
                      <a:endParaRPr lang="en-US" altLang="en-US" sz="2800" b="0">
                        <a:latin typeface="Times New Roman" panose="02020603050405020304"/>
                        <a:ea typeface="楷体" panose="02010609060101010101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indent="0" algn="ctr">
                        <a:buNone/>
                      </a:pPr>
                      <a:endParaRPr lang="en-US" altLang="en-US" sz="2800" b="0">
                        <a:latin typeface="Times New Roman" panose="02020603050405020304"/>
                        <a:ea typeface="楷体" panose="02010609060101010101" charset="-122"/>
                        <a:cs typeface="Times New Roman" panose="02020603050405020304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indent="0" algn="ctr">
                        <a:buNone/>
                      </a:pPr>
                      <a:endParaRPr lang="en-US" altLang="en-US" sz="2800" b="0">
                        <a:latin typeface="Times New Roman" panose="02020603050405020304"/>
                        <a:ea typeface="楷体" panose="02010609060101010101" charset="-122"/>
                        <a:cs typeface="Times New Roman" panose="02020603050405020304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indent="0" algn="ctr">
                        <a:buNone/>
                      </a:pPr>
                      <a:endParaRPr lang="en-US" altLang="en-US" sz="2800" b="0">
                        <a:latin typeface="Times New Roman" panose="02020603050405020304"/>
                        <a:ea typeface="楷体" panose="02010609060101010101" charset="-122"/>
                        <a:cs typeface="Times New Roman" panose="02020603050405020304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indent="0" algn="ctr">
                        <a:buNone/>
                      </a:pPr>
                      <a:endParaRPr lang="en-US" altLang="en-US" sz="2800" b="0">
                        <a:latin typeface="Times New Roman" panose="02020603050405020304"/>
                        <a:ea typeface="楷体" panose="02010609060101010101" charset="-122"/>
                        <a:cs typeface="Times New Roman" panose="02020603050405020304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15315">
                <a:tc>
                  <a:txBody>
                    <a:bodyPr vert="horz" wrap="square"/>
                    <a:lstStyle/>
                    <a:p>
                      <a:pPr indent="0" algn="ctr">
                        <a:buNone/>
                      </a:pPr>
                      <a:r>
                        <a:rPr lang="en-US" sz="2800" b="0">
                          <a:latin typeface="Times New Roman" panose="02020603050405020304"/>
                          <a:ea typeface="楷体" panose="02010609060101010101" charset="-122"/>
                          <a:cs typeface="Times New Roman" panose="02020603050405020304"/>
                        </a:rPr>
                        <a:t>通HCl(g)</a:t>
                      </a:r>
                      <a:endParaRPr lang="en-US" altLang="en-US" sz="2800" b="0">
                        <a:latin typeface="Times New Roman" panose="02020603050405020304"/>
                        <a:ea typeface="楷体" panose="02010609060101010101" charset="-122"/>
                        <a:cs typeface="Times New Roman" panose="02020603050405020304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indent="0" algn="ctr">
                        <a:buNone/>
                      </a:pPr>
                      <a:endParaRPr lang="en-US" altLang="en-US" sz="2800" b="0">
                        <a:latin typeface="Times New Roman" panose="02020603050405020304"/>
                        <a:ea typeface="楷体" panose="02010609060101010101" charset="-122"/>
                        <a:cs typeface="Times New Roman" panose="02020603050405020304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indent="0" algn="ctr">
                        <a:buNone/>
                      </a:pPr>
                      <a:endParaRPr lang="en-US" altLang="en-US" sz="2800" b="0">
                        <a:latin typeface="Times New Roman" panose="02020603050405020304"/>
                        <a:ea typeface="楷体" panose="02010609060101010101" charset="-122"/>
                        <a:cs typeface="Times New Roman" panose="02020603050405020304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indent="0" algn="ctr">
                        <a:buNone/>
                      </a:pPr>
                      <a:endParaRPr lang="en-US" altLang="en-US" sz="2800" b="0">
                        <a:latin typeface="Times New Roman" panose="02020603050405020304"/>
                        <a:ea typeface="楷体" panose="02010609060101010101" charset="-122"/>
                        <a:cs typeface="Times New Roman" panose="02020603050405020304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indent="0" algn="ctr">
                        <a:buNone/>
                      </a:pPr>
                      <a:endParaRPr lang="en-US" altLang="en-US" sz="2800" b="0">
                        <a:latin typeface="Times New Roman" panose="02020603050405020304"/>
                        <a:ea typeface="楷体" panose="02010609060101010101" charset="-122"/>
                        <a:cs typeface="Times New Roman" panose="02020603050405020304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82295">
                <a:tc>
                  <a:txBody>
                    <a:bodyPr vert="horz" wrap="square"/>
                    <a:lstStyle/>
                    <a:p>
                      <a:pPr indent="0" algn="ctr">
                        <a:buNone/>
                      </a:pPr>
                      <a:r>
                        <a:rPr lang="en-US" sz="2800" b="0">
                          <a:latin typeface="Times New Roman" panose="02020603050405020304"/>
                          <a:ea typeface="楷体" panose="02010609060101010101" charset="-122"/>
                          <a:cs typeface="Times New Roman" panose="02020603050405020304"/>
                        </a:rPr>
                        <a:t>加H</a:t>
                      </a:r>
                      <a:r>
                        <a:rPr lang="en-US" sz="2800" b="0" baseline="-25000">
                          <a:latin typeface="Times New Roman" panose="02020603050405020304"/>
                          <a:ea typeface="楷体" panose="02010609060101010101" charset="-122"/>
                          <a:cs typeface="Times New Roman" panose="02020603050405020304"/>
                        </a:rPr>
                        <a:t>2</a:t>
                      </a:r>
                      <a:r>
                        <a:rPr lang="en-US" sz="2800" b="0">
                          <a:latin typeface="Times New Roman" panose="02020603050405020304"/>
                          <a:ea typeface="楷体" panose="02010609060101010101" charset="-122"/>
                          <a:cs typeface="Times New Roman" panose="02020603050405020304"/>
                        </a:rPr>
                        <a:t>O</a:t>
                      </a:r>
                      <a:endParaRPr lang="en-US" altLang="en-US" sz="2800" b="0">
                        <a:latin typeface="Times New Roman" panose="02020603050405020304"/>
                        <a:ea typeface="楷体" panose="02010609060101010101" charset="-122"/>
                        <a:cs typeface="Times New Roman" panose="02020603050405020304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indent="0" algn="ctr">
                        <a:buNone/>
                      </a:pPr>
                      <a:endParaRPr lang="en-US" altLang="en-US" sz="2800" b="0">
                        <a:latin typeface="Times New Roman" panose="02020603050405020304"/>
                        <a:ea typeface="楷体" panose="02010609060101010101" charset="-122"/>
                        <a:cs typeface="Times New Roman" panose="02020603050405020304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indent="0" algn="ctr">
                        <a:buNone/>
                      </a:pPr>
                      <a:endParaRPr lang="en-US" altLang="en-US" sz="2800" b="0">
                        <a:latin typeface="Times New Roman" panose="02020603050405020304"/>
                        <a:ea typeface="楷体" panose="02010609060101010101" charset="-122"/>
                        <a:cs typeface="Times New Roman" panose="02020603050405020304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indent="0" algn="ctr">
                        <a:buNone/>
                      </a:pPr>
                      <a:endParaRPr lang="en-US" altLang="en-US" sz="2800" b="0">
                        <a:latin typeface="Times New Roman" panose="02020603050405020304"/>
                        <a:ea typeface="楷体" panose="02010609060101010101" charset="-122"/>
                        <a:cs typeface="Times New Roman" panose="02020603050405020304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indent="0" algn="ctr">
                        <a:buNone/>
                      </a:pPr>
                      <a:endParaRPr lang="en-US" altLang="en-US" sz="2800" b="0">
                        <a:latin typeface="Times New Roman" panose="02020603050405020304"/>
                        <a:ea typeface="楷体" panose="02010609060101010101" charset="-122"/>
                        <a:cs typeface="Times New Roman" panose="02020603050405020304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24205">
                <a:tc>
                  <a:txBody>
                    <a:bodyPr vert="horz" wrap="square"/>
                    <a:lstStyle/>
                    <a:p>
                      <a:pPr indent="0" algn="ctr">
                        <a:buNone/>
                      </a:pPr>
                      <a:r>
                        <a:rPr lang="en-US" sz="2800" b="0">
                          <a:latin typeface="Times New Roman" panose="02020603050405020304"/>
                          <a:ea typeface="楷体" panose="02010609060101010101" charset="-122"/>
                          <a:cs typeface="Times New Roman" panose="02020603050405020304"/>
                        </a:rPr>
                        <a:t>加Mg粉</a:t>
                      </a:r>
                      <a:endParaRPr lang="en-US" altLang="en-US" sz="2800" b="0">
                        <a:latin typeface="Times New Roman" panose="02020603050405020304"/>
                        <a:ea typeface="楷体" panose="02010609060101010101" charset="-122"/>
                        <a:cs typeface="Times New Roman" panose="02020603050405020304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indent="0" algn="ctr">
                        <a:buNone/>
                      </a:pPr>
                      <a:endParaRPr lang="en-US" altLang="en-US" sz="2800" b="0">
                        <a:latin typeface="Times New Roman" panose="02020603050405020304"/>
                        <a:ea typeface="楷体" panose="02010609060101010101" charset="-122"/>
                        <a:cs typeface="Times New Roman" panose="02020603050405020304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indent="0" algn="ctr">
                        <a:buNone/>
                      </a:pPr>
                      <a:endParaRPr lang="en-US" altLang="en-US" sz="2800" b="0">
                        <a:latin typeface="Times New Roman" panose="02020603050405020304"/>
                        <a:ea typeface="楷体" panose="02010609060101010101" charset="-122"/>
                        <a:cs typeface="Times New Roman" panose="02020603050405020304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indent="0" algn="ctr">
                        <a:buNone/>
                      </a:pPr>
                      <a:endParaRPr lang="en-US" altLang="en-US" sz="2800" b="0">
                        <a:latin typeface="Times New Roman" panose="02020603050405020304"/>
                        <a:ea typeface="楷体" panose="02010609060101010101" charset="-122"/>
                        <a:cs typeface="Times New Roman" panose="02020603050405020304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indent="0" algn="ctr">
                        <a:buNone/>
                      </a:pPr>
                      <a:endParaRPr lang="en-US" altLang="en-US" sz="2800" b="0">
                        <a:latin typeface="Times New Roman" panose="02020603050405020304"/>
                        <a:ea typeface="楷体" panose="02010609060101010101" charset="-122"/>
                        <a:cs typeface="Times New Roman" panose="02020603050405020304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32765">
                <a:tc>
                  <a:txBody>
                    <a:bodyPr vert="horz" wrap="square"/>
                    <a:lstStyle/>
                    <a:p>
                      <a:pPr indent="0" algn="ctr">
                        <a:buNone/>
                      </a:pPr>
                      <a:r>
                        <a:rPr lang="en-US" sz="2800" b="0">
                          <a:latin typeface="Times New Roman" panose="02020603050405020304"/>
                          <a:ea typeface="楷体" panose="02010609060101010101" charset="-122"/>
                          <a:cs typeface="Times New Roman" panose="02020603050405020304"/>
                        </a:rPr>
                        <a:t>加NaHCO</a:t>
                      </a:r>
                      <a:r>
                        <a:rPr lang="en-US" sz="2800" b="0" baseline="-25000">
                          <a:latin typeface="Times New Roman" panose="02020603050405020304"/>
                          <a:ea typeface="楷体" panose="02010609060101010101" charset="-122"/>
                          <a:cs typeface="Times New Roman" panose="02020603050405020304"/>
                        </a:rPr>
                        <a:t>3</a:t>
                      </a:r>
                      <a:endParaRPr lang="en-US" altLang="en-US" sz="2800" b="0">
                        <a:latin typeface="Times New Roman" panose="02020603050405020304"/>
                        <a:ea typeface="楷体" panose="02010609060101010101" charset="-122"/>
                        <a:cs typeface="Times New Roman" panose="02020603050405020304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indent="0" algn="ctr">
                        <a:buNone/>
                      </a:pPr>
                      <a:endParaRPr lang="en-US" altLang="en-US" sz="2800" b="0">
                        <a:latin typeface="Times New Roman" panose="02020603050405020304"/>
                        <a:ea typeface="楷体" panose="02010609060101010101" charset="-122"/>
                        <a:cs typeface="Times New Roman" panose="02020603050405020304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indent="0" algn="ctr">
                        <a:buNone/>
                      </a:pPr>
                      <a:endParaRPr lang="en-US" altLang="en-US" sz="2800" b="0">
                        <a:latin typeface="Times New Roman" panose="02020603050405020304"/>
                        <a:ea typeface="楷体" panose="02010609060101010101" charset="-122"/>
                        <a:cs typeface="Times New Roman" panose="02020603050405020304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indent="0" algn="ctr">
                        <a:buNone/>
                      </a:pPr>
                      <a:endParaRPr lang="en-US" altLang="en-US" sz="2800" b="0">
                        <a:latin typeface="Times New Roman" panose="02020603050405020304"/>
                        <a:ea typeface="楷体" panose="02010609060101010101" charset="-122"/>
                        <a:cs typeface="Times New Roman" panose="02020603050405020304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indent="0" algn="ctr">
                        <a:buNone/>
                      </a:pPr>
                      <a:endParaRPr lang="en-US" altLang="en-US" sz="2800" b="0">
                        <a:latin typeface="Times New Roman" panose="02020603050405020304"/>
                        <a:ea typeface="楷体" panose="02010609060101010101" charset="-122"/>
                        <a:cs typeface="Times New Roman" panose="02020603050405020304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82295">
                <a:tc>
                  <a:txBody>
                    <a:bodyPr vert="horz" wrap="square"/>
                    <a:lstStyle/>
                    <a:p>
                      <a:pPr indent="0" algn="ctr">
                        <a:buNone/>
                      </a:pPr>
                      <a:r>
                        <a:rPr lang="en-US" sz="2800" b="0">
                          <a:latin typeface="Times New Roman" panose="02020603050405020304"/>
                          <a:ea typeface="楷体" panose="02010609060101010101" charset="-122"/>
                          <a:cs typeface="Times New Roman" panose="02020603050405020304"/>
                        </a:rPr>
                        <a:t>加NaOH</a:t>
                      </a:r>
                      <a:endParaRPr lang="en-US" altLang="en-US" sz="2800" b="0">
                        <a:latin typeface="Times New Roman" panose="02020603050405020304"/>
                        <a:ea typeface="楷体" panose="02010609060101010101" charset="-122"/>
                        <a:cs typeface="Times New Roman" panose="02020603050405020304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indent="0" algn="ctr">
                        <a:buNone/>
                      </a:pPr>
                      <a:endParaRPr lang="en-US" altLang="en-US" sz="2800" b="0">
                        <a:latin typeface="Times New Roman" panose="02020603050405020304"/>
                        <a:ea typeface="楷体" panose="02010609060101010101" charset="-122"/>
                        <a:cs typeface="Times New Roman" panose="02020603050405020304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indent="0" algn="ctr">
                        <a:buNone/>
                      </a:pPr>
                      <a:endParaRPr lang="en-US" altLang="en-US" sz="2800" b="0">
                        <a:latin typeface="Times New Roman" panose="02020603050405020304"/>
                        <a:ea typeface="楷体" panose="02010609060101010101" charset="-122"/>
                        <a:cs typeface="Times New Roman" panose="02020603050405020304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indent="0" algn="ctr">
                        <a:buNone/>
                      </a:pPr>
                      <a:endParaRPr lang="en-US" altLang="en-US" sz="2800" b="0">
                        <a:latin typeface="Times New Roman" panose="02020603050405020304"/>
                        <a:ea typeface="楷体" panose="02010609060101010101" charset="-122"/>
                        <a:cs typeface="Times New Roman" panose="02020603050405020304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indent="0" algn="ctr">
                        <a:buNone/>
                      </a:pPr>
                      <a:endParaRPr lang="en-US" altLang="en-US" sz="2800" b="0">
                        <a:latin typeface="Times New Roman" panose="02020603050405020304"/>
                        <a:ea typeface="楷体" panose="02010609060101010101" charset="-122"/>
                        <a:cs typeface="Times New Roman" panose="02020603050405020304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4" name="文本框 3"/>
          <p:cNvSpPr txBox="1"/>
          <p:nvPr/>
        </p:nvSpPr>
        <p:spPr>
          <a:xfrm>
            <a:off x="4419600" y="2286000"/>
            <a:ext cx="538480" cy="52197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algn="ctr"/>
            <a:r>
              <a:rPr lang="en-US" sz="2800"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→</a:t>
            </a:r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6292215" y="2286000"/>
            <a:ext cx="360680" cy="52197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sz="2800"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↑</a:t>
            </a:r>
            <a:endParaRPr lang="zh-CN" altLang="en-US"/>
          </a:p>
        </p:txBody>
      </p:sp>
      <p:sp>
        <p:nvSpPr>
          <p:cNvPr id="6" name="文本框 5"/>
          <p:cNvSpPr txBox="1"/>
          <p:nvPr/>
        </p:nvSpPr>
        <p:spPr>
          <a:xfrm>
            <a:off x="7712393" y="2286000"/>
            <a:ext cx="360680" cy="52197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sz="2800"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↓</a:t>
            </a:r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9296400" y="2286000"/>
            <a:ext cx="360680" cy="52197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algn="ctr"/>
            <a:r>
              <a:rPr lang="en-US" sz="2800"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↑</a:t>
            </a:r>
            <a:endParaRPr lang="zh-CN" altLang="en-US"/>
          </a:p>
        </p:txBody>
      </p:sp>
      <p:sp>
        <p:nvSpPr>
          <p:cNvPr id="8" name="文本框 7"/>
          <p:cNvSpPr txBox="1"/>
          <p:nvPr/>
        </p:nvSpPr>
        <p:spPr>
          <a:xfrm>
            <a:off x="4419600" y="2889250"/>
            <a:ext cx="538480" cy="52197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algn="ctr"/>
            <a:r>
              <a:rPr lang="en-US" sz="2800"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←</a:t>
            </a:r>
            <a:endParaRPr lang="zh-CN" altLang="en-US"/>
          </a:p>
        </p:txBody>
      </p:sp>
      <p:sp>
        <p:nvSpPr>
          <p:cNvPr id="9" name="文本框 8"/>
          <p:cNvSpPr txBox="1"/>
          <p:nvPr/>
        </p:nvSpPr>
        <p:spPr>
          <a:xfrm>
            <a:off x="6292215" y="2895600"/>
            <a:ext cx="408940" cy="52197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US" sz="2800"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↑</a:t>
            </a:r>
            <a:endParaRPr lang="zh-CN" altLang="en-US"/>
          </a:p>
        </p:txBody>
      </p:sp>
      <p:sp>
        <p:nvSpPr>
          <p:cNvPr id="10" name="文本框 9"/>
          <p:cNvSpPr txBox="1"/>
          <p:nvPr/>
        </p:nvSpPr>
        <p:spPr>
          <a:xfrm>
            <a:off x="7675880" y="2971800"/>
            <a:ext cx="433705" cy="52197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en-US" sz="2800"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↓</a:t>
            </a:r>
            <a:endParaRPr lang="zh-CN" altLang="en-US"/>
          </a:p>
        </p:txBody>
      </p:sp>
      <p:sp>
        <p:nvSpPr>
          <p:cNvPr id="11" name="文本框 10"/>
          <p:cNvSpPr txBox="1"/>
          <p:nvPr/>
        </p:nvSpPr>
        <p:spPr>
          <a:xfrm>
            <a:off x="9284018" y="2971800"/>
            <a:ext cx="385445" cy="52197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en-US" sz="2800"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↓</a:t>
            </a:r>
            <a:endParaRPr lang="zh-CN" altLang="en-US"/>
          </a:p>
        </p:txBody>
      </p:sp>
      <p:sp>
        <p:nvSpPr>
          <p:cNvPr id="12" name="文本框 11"/>
          <p:cNvSpPr txBox="1"/>
          <p:nvPr/>
        </p:nvSpPr>
        <p:spPr>
          <a:xfrm>
            <a:off x="4419600" y="3492500"/>
            <a:ext cx="538480" cy="52197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sz="2800"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→</a:t>
            </a:r>
            <a:endParaRPr lang="zh-CN" altLang="en-US"/>
          </a:p>
        </p:txBody>
      </p:sp>
      <p:sp>
        <p:nvSpPr>
          <p:cNvPr id="13" name="文本框 12"/>
          <p:cNvSpPr txBox="1"/>
          <p:nvPr/>
        </p:nvSpPr>
        <p:spPr>
          <a:xfrm>
            <a:off x="6292215" y="3505200"/>
            <a:ext cx="407035" cy="52197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en-US" sz="2800"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↑</a:t>
            </a:r>
            <a:endParaRPr lang="zh-CN" altLang="en-US"/>
          </a:p>
        </p:txBody>
      </p:sp>
      <p:sp>
        <p:nvSpPr>
          <p:cNvPr id="14" name="文本框 13"/>
          <p:cNvSpPr txBox="1"/>
          <p:nvPr/>
        </p:nvSpPr>
        <p:spPr>
          <a:xfrm>
            <a:off x="7712393" y="3574415"/>
            <a:ext cx="360680" cy="52197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sz="2800"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↑</a:t>
            </a:r>
            <a:endParaRPr lang="zh-CN" altLang="en-US"/>
          </a:p>
        </p:txBody>
      </p:sp>
      <p:sp>
        <p:nvSpPr>
          <p:cNvPr id="15" name="文本框 14"/>
          <p:cNvSpPr txBox="1"/>
          <p:nvPr/>
        </p:nvSpPr>
        <p:spPr>
          <a:xfrm>
            <a:off x="9265603" y="3574415"/>
            <a:ext cx="422275" cy="52197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en-US" sz="2800"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↑</a:t>
            </a:r>
            <a:endParaRPr lang="zh-CN" altLang="en-US"/>
          </a:p>
        </p:txBody>
      </p:sp>
      <p:sp>
        <p:nvSpPr>
          <p:cNvPr id="16" name="文本框 15"/>
          <p:cNvSpPr txBox="1"/>
          <p:nvPr/>
        </p:nvSpPr>
        <p:spPr>
          <a:xfrm>
            <a:off x="4419600" y="4095750"/>
            <a:ext cx="538480" cy="52197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algn="ctr"/>
            <a:r>
              <a:rPr lang="en-US" sz="2800"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→</a:t>
            </a:r>
            <a:endParaRPr lang="zh-CN" altLang="en-US"/>
          </a:p>
        </p:txBody>
      </p:sp>
      <p:sp>
        <p:nvSpPr>
          <p:cNvPr id="17" name="文本框 16"/>
          <p:cNvSpPr txBox="1"/>
          <p:nvPr/>
        </p:nvSpPr>
        <p:spPr>
          <a:xfrm>
            <a:off x="6292215" y="4114800"/>
            <a:ext cx="400685" cy="52197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US" sz="2800"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↓</a:t>
            </a:r>
            <a:endParaRPr lang="zh-CN" altLang="en-US"/>
          </a:p>
        </p:txBody>
      </p:sp>
      <p:sp>
        <p:nvSpPr>
          <p:cNvPr id="18" name="文本框 17"/>
          <p:cNvSpPr txBox="1"/>
          <p:nvPr/>
        </p:nvSpPr>
        <p:spPr>
          <a:xfrm>
            <a:off x="7630478" y="4177030"/>
            <a:ext cx="524510" cy="52197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en-US" sz="2800"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↑</a:t>
            </a:r>
            <a:endParaRPr lang="zh-CN" altLang="en-US"/>
          </a:p>
        </p:txBody>
      </p:sp>
      <p:sp>
        <p:nvSpPr>
          <p:cNvPr id="19" name="文本框 18"/>
          <p:cNvSpPr txBox="1"/>
          <p:nvPr/>
        </p:nvSpPr>
        <p:spPr>
          <a:xfrm>
            <a:off x="9249728" y="4191000"/>
            <a:ext cx="454025" cy="52197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US" sz="2800"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↑</a:t>
            </a:r>
            <a:endParaRPr lang="zh-CN" altLang="en-US"/>
          </a:p>
        </p:txBody>
      </p:sp>
      <p:sp>
        <p:nvSpPr>
          <p:cNvPr id="20" name="文本框 19"/>
          <p:cNvSpPr txBox="1"/>
          <p:nvPr/>
        </p:nvSpPr>
        <p:spPr>
          <a:xfrm>
            <a:off x="4419600" y="4699000"/>
            <a:ext cx="538480" cy="52197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sz="2800"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→</a:t>
            </a:r>
            <a:endParaRPr lang="zh-CN" altLang="en-US"/>
          </a:p>
        </p:txBody>
      </p:sp>
      <p:sp>
        <p:nvSpPr>
          <p:cNvPr id="21" name="文本框 20"/>
          <p:cNvSpPr txBox="1"/>
          <p:nvPr/>
        </p:nvSpPr>
        <p:spPr>
          <a:xfrm>
            <a:off x="6292215" y="4724400"/>
            <a:ext cx="431800" cy="52197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en-US" sz="2800"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↓</a:t>
            </a:r>
            <a:endParaRPr lang="zh-CN" altLang="en-US"/>
          </a:p>
        </p:txBody>
      </p:sp>
      <p:sp>
        <p:nvSpPr>
          <p:cNvPr id="22" name="文本框 21"/>
          <p:cNvSpPr txBox="1"/>
          <p:nvPr/>
        </p:nvSpPr>
        <p:spPr>
          <a:xfrm>
            <a:off x="7668895" y="4762500"/>
            <a:ext cx="447675" cy="52197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en-US" sz="2800"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↑</a:t>
            </a:r>
            <a:endParaRPr lang="zh-CN" altLang="en-US"/>
          </a:p>
        </p:txBody>
      </p:sp>
      <p:sp>
        <p:nvSpPr>
          <p:cNvPr id="23" name="文本框 22"/>
          <p:cNvSpPr txBox="1"/>
          <p:nvPr/>
        </p:nvSpPr>
        <p:spPr>
          <a:xfrm>
            <a:off x="9268460" y="4747260"/>
            <a:ext cx="416560" cy="52197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en-US" sz="2800"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↑</a:t>
            </a:r>
            <a:endParaRPr lang="zh-CN" altLang="en-US"/>
          </a:p>
        </p:txBody>
      </p:sp>
      <p:sp>
        <p:nvSpPr>
          <p:cNvPr id="24" name="文本框 23"/>
          <p:cNvSpPr txBox="1"/>
          <p:nvPr/>
        </p:nvSpPr>
        <p:spPr>
          <a:xfrm>
            <a:off x="4419600" y="5302250"/>
            <a:ext cx="538480" cy="52197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algn="ctr"/>
            <a:r>
              <a:rPr lang="en-US" sz="2800"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→</a:t>
            </a:r>
            <a:endParaRPr lang="zh-CN" altLang="en-US"/>
          </a:p>
        </p:txBody>
      </p:sp>
      <p:sp>
        <p:nvSpPr>
          <p:cNvPr id="25" name="文本框 24"/>
          <p:cNvSpPr txBox="1"/>
          <p:nvPr/>
        </p:nvSpPr>
        <p:spPr>
          <a:xfrm>
            <a:off x="6292215" y="5334000"/>
            <a:ext cx="422910" cy="52197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en-US" sz="2800"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↓</a:t>
            </a:r>
            <a:endParaRPr lang="zh-CN" altLang="en-US"/>
          </a:p>
        </p:txBody>
      </p:sp>
      <p:sp>
        <p:nvSpPr>
          <p:cNvPr id="26" name="文本框 25"/>
          <p:cNvSpPr txBox="1"/>
          <p:nvPr/>
        </p:nvSpPr>
        <p:spPr>
          <a:xfrm>
            <a:off x="7646670" y="5325110"/>
            <a:ext cx="492125" cy="52197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US" sz="2800"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↑</a:t>
            </a:r>
            <a:endParaRPr lang="zh-CN" altLang="en-US"/>
          </a:p>
        </p:txBody>
      </p:sp>
      <p:sp>
        <p:nvSpPr>
          <p:cNvPr id="27" name="文本框 26"/>
          <p:cNvSpPr txBox="1"/>
          <p:nvPr/>
        </p:nvSpPr>
        <p:spPr>
          <a:xfrm>
            <a:off x="9268460" y="5334000"/>
            <a:ext cx="416560" cy="52197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US" sz="2800"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↑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  <p:bldP spid="27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aphicFrame>
        <p:nvGraphicFramePr>
          <p:cNvPr id="7" name="表格 6"/>
          <p:cNvGraphicFramePr>
            <a:graphicFrameLocks noGrp="1"/>
          </p:cNvGraphicFramePr>
          <p:nvPr>
            <p:custDataLst>
              <p:tags r:id="rId2"/>
            </p:custDataLst>
          </p:nvPr>
        </p:nvGraphicFramePr>
        <p:xfrm>
          <a:off x="381000" y="1752600"/>
          <a:ext cx="11344910" cy="40055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788795"/>
                <a:gridCol w="1763395"/>
                <a:gridCol w="1186815"/>
                <a:gridCol w="1416685"/>
                <a:gridCol w="1195070"/>
                <a:gridCol w="1263015"/>
                <a:gridCol w="1035050"/>
                <a:gridCol w="1696085"/>
              </a:tblGrid>
              <a:tr h="665480">
                <a:tc>
                  <a:txBody>
                    <a:bodyPr vert="horz" wrap="square"/>
                    <a:lstStyle/>
                    <a:p>
                      <a:pPr indent="0" algn="ctr">
                        <a:buNone/>
                      </a:pPr>
                      <a:r>
                        <a:rPr lang="en-US" sz="2800" b="0">
                          <a:latin typeface="Times New Roman" panose="02020603050405020304"/>
                          <a:ea typeface="楷体" panose="02010609060101010101" charset="-122"/>
                          <a:cs typeface="宋体" panose="02010600030101010101" pitchFamily="2" charset="-122"/>
                        </a:rPr>
                        <a:t>改变条件</a:t>
                      </a:r>
                      <a:endParaRPr lang="en-US" altLang="en-US" sz="2800" b="0">
                        <a:latin typeface="Times New Roman" panose="02020603050405020304"/>
                        <a:ea typeface="楷体" panose="02010609060101010101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indent="0" algn="ctr">
                        <a:buNone/>
                      </a:pPr>
                      <a:r>
                        <a:rPr lang="en-US" sz="2800" b="0">
                          <a:latin typeface="Times New Roman" panose="02020603050405020304"/>
                          <a:ea typeface="楷体" panose="02010609060101010101" charset="-122"/>
                          <a:cs typeface="宋体" panose="02010600030101010101" pitchFamily="2" charset="-122"/>
                        </a:rPr>
                        <a:t>移动方向</a:t>
                      </a:r>
                      <a:endParaRPr lang="en-US" altLang="en-US" sz="2800" b="0">
                        <a:latin typeface="Times New Roman" panose="02020603050405020304"/>
                        <a:ea typeface="楷体" panose="02010609060101010101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indent="0" algn="ctr">
                        <a:buNone/>
                      </a:pPr>
                      <a:r>
                        <a:rPr lang="en-US" sz="2800" b="0">
                          <a:latin typeface="Times New Roman" panose="02020603050405020304"/>
                          <a:ea typeface="楷体" panose="02010609060101010101" charset="-122"/>
                          <a:cs typeface="Times New Roman" panose="02020603050405020304"/>
                        </a:rPr>
                        <a:t>c(Ac</a:t>
                      </a:r>
                      <a:r>
                        <a:rPr lang="en-US" sz="2800" b="0" baseline="30000">
                          <a:latin typeface="Times New Roman" panose="02020603050405020304"/>
                          <a:ea typeface="楷体" panose="02010609060101010101" charset="-122"/>
                          <a:cs typeface="Times New Roman" panose="02020603050405020304"/>
                        </a:rPr>
                        <a:t>-</a:t>
                      </a:r>
                      <a:r>
                        <a:rPr lang="en-US" sz="2800" b="0">
                          <a:latin typeface="Times New Roman" panose="02020603050405020304"/>
                          <a:ea typeface="楷体" panose="02010609060101010101" charset="-122"/>
                          <a:cs typeface="Times New Roman" panose="02020603050405020304"/>
                        </a:rPr>
                        <a:t>)</a:t>
                      </a:r>
                      <a:endParaRPr lang="en-US" altLang="en-US" sz="2800" b="0">
                        <a:latin typeface="Times New Roman" panose="02020603050405020304"/>
                        <a:ea typeface="楷体" panose="02010609060101010101" charset="-122"/>
                        <a:cs typeface="Times New Roman" panose="02020603050405020304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indent="0" algn="ctr">
                        <a:buNone/>
                      </a:pPr>
                      <a:r>
                        <a:rPr lang="en-US" sz="2800" b="0">
                          <a:latin typeface="Times New Roman" panose="02020603050405020304"/>
                          <a:ea typeface="楷体" panose="02010609060101010101" charset="-122"/>
                          <a:cs typeface="Times New Roman" panose="02020603050405020304"/>
                        </a:rPr>
                        <a:t>c(HAc)</a:t>
                      </a:r>
                      <a:endParaRPr lang="en-US" altLang="en-US" sz="2800" b="0">
                        <a:latin typeface="Times New Roman" panose="02020603050405020304"/>
                        <a:ea typeface="楷体" panose="02010609060101010101" charset="-122"/>
                        <a:cs typeface="Times New Roman" panose="02020603050405020304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indent="0" algn="ctr">
                        <a:buNone/>
                      </a:pPr>
                      <a:r>
                        <a:rPr lang="en-US" sz="2800" b="0">
                          <a:latin typeface="Times New Roman" panose="02020603050405020304"/>
                          <a:ea typeface="楷体" panose="02010609060101010101" charset="-122"/>
                          <a:cs typeface="Times New Roman" panose="02020603050405020304"/>
                        </a:rPr>
                        <a:t>c(OH</a:t>
                      </a:r>
                      <a:r>
                        <a:rPr lang="en-US" sz="2800" b="0" baseline="30000">
                          <a:latin typeface="Times New Roman" panose="02020603050405020304"/>
                          <a:ea typeface="楷体" panose="02010609060101010101" charset="-122"/>
                          <a:cs typeface="Times New Roman" panose="02020603050405020304"/>
                        </a:rPr>
                        <a:t>-</a:t>
                      </a:r>
                      <a:r>
                        <a:rPr lang="en-US" sz="2800" b="0">
                          <a:latin typeface="Times New Roman" panose="02020603050405020304"/>
                          <a:ea typeface="楷体" panose="02010609060101010101" charset="-122"/>
                          <a:cs typeface="Times New Roman" panose="02020603050405020304"/>
                        </a:rPr>
                        <a:t>)</a:t>
                      </a:r>
                      <a:endParaRPr lang="en-US" altLang="en-US" sz="2800" b="0">
                        <a:latin typeface="Times New Roman" panose="02020603050405020304"/>
                        <a:ea typeface="楷体" panose="02010609060101010101" charset="-122"/>
                        <a:cs typeface="Times New Roman" panose="02020603050405020304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indent="0" algn="ctr">
                        <a:buNone/>
                      </a:pPr>
                      <a:r>
                        <a:rPr lang="en-US" sz="2800" b="0">
                          <a:latin typeface="Times New Roman" panose="02020603050405020304"/>
                          <a:ea typeface="楷体" panose="02010609060101010101" charset="-122"/>
                          <a:cs typeface="Times New Roman" panose="02020603050405020304"/>
                        </a:rPr>
                        <a:t>c(H</a:t>
                      </a:r>
                      <a:r>
                        <a:rPr lang="en-US" sz="2800" b="0" baseline="30000">
                          <a:latin typeface="Times New Roman" panose="02020603050405020304"/>
                          <a:ea typeface="楷体" panose="02010609060101010101" charset="-122"/>
                          <a:cs typeface="Times New Roman" panose="02020603050405020304"/>
                        </a:rPr>
                        <a:t>+</a:t>
                      </a:r>
                      <a:r>
                        <a:rPr lang="en-US" sz="2800" b="0">
                          <a:latin typeface="Times New Roman" panose="02020603050405020304"/>
                          <a:ea typeface="楷体" panose="02010609060101010101" charset="-122"/>
                          <a:cs typeface="Times New Roman" panose="02020603050405020304"/>
                        </a:rPr>
                        <a:t>)</a:t>
                      </a:r>
                      <a:endParaRPr lang="en-US" altLang="en-US" sz="2800" b="0">
                        <a:latin typeface="Times New Roman" panose="02020603050405020304"/>
                        <a:ea typeface="楷体" panose="02010609060101010101" charset="-122"/>
                        <a:cs typeface="Times New Roman" panose="02020603050405020304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indent="0" algn="ctr">
                        <a:buNone/>
                      </a:pPr>
                      <a:r>
                        <a:rPr lang="en-US" sz="2800" b="0">
                          <a:latin typeface="Times New Roman" panose="02020603050405020304"/>
                          <a:ea typeface="楷体" panose="02010609060101010101" charset="-122"/>
                          <a:cs typeface="Times New Roman" panose="02020603050405020304"/>
                        </a:rPr>
                        <a:t>pH</a:t>
                      </a:r>
                      <a:endParaRPr lang="en-US" altLang="en-US" sz="2800" b="0">
                        <a:latin typeface="Times New Roman" panose="02020603050405020304"/>
                        <a:ea typeface="楷体" panose="02010609060101010101" charset="-122"/>
                        <a:cs typeface="Times New Roman" panose="02020603050405020304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indent="0" algn="ctr">
                        <a:buNone/>
                      </a:pPr>
                      <a:r>
                        <a:rPr lang="en-US" sz="2800" b="0">
                          <a:latin typeface="Times New Roman" panose="02020603050405020304"/>
                          <a:ea typeface="楷体" panose="02010609060101010101" charset="-122"/>
                          <a:cs typeface="宋体" panose="02010600030101010101" pitchFamily="2" charset="-122"/>
                        </a:rPr>
                        <a:t>水解程度</a:t>
                      </a:r>
                      <a:endParaRPr lang="en-US" altLang="en-US" sz="2800" b="0">
                        <a:latin typeface="Times New Roman" panose="02020603050405020304"/>
                        <a:ea typeface="楷体" panose="02010609060101010101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2925">
                <a:tc>
                  <a:txBody>
                    <a:bodyPr vert="horz" wrap="square"/>
                    <a:lstStyle/>
                    <a:p>
                      <a:pPr indent="0" algn="ctr">
                        <a:buNone/>
                      </a:pPr>
                      <a:r>
                        <a:rPr lang="en-US" sz="2800" b="0">
                          <a:latin typeface="Times New Roman" panose="02020603050405020304"/>
                          <a:ea typeface="楷体" panose="02010609060101010101" charset="-122"/>
                          <a:cs typeface="宋体" panose="02010600030101010101" pitchFamily="2" charset="-122"/>
                        </a:rPr>
                        <a:t>升温</a:t>
                      </a:r>
                      <a:endParaRPr lang="en-US" altLang="en-US" sz="2800" b="0">
                        <a:latin typeface="Times New Roman" panose="02020603050405020304"/>
                        <a:ea typeface="楷体" panose="02010609060101010101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indent="0" algn="ctr">
                        <a:buNone/>
                      </a:pPr>
                      <a:r>
                        <a:rPr lang="en-US" sz="2800" b="0">
                          <a:latin typeface="Times New Roman" panose="02020603050405020304"/>
                          <a:ea typeface="楷体" panose="02010609060101010101" charset="-122"/>
                          <a:cs typeface="Times New Roman" panose="02020603050405020304"/>
                        </a:rPr>
                        <a:t>→</a:t>
                      </a:r>
                      <a:endParaRPr lang="en-US" altLang="en-US" sz="2800" b="0">
                        <a:latin typeface="Times New Roman" panose="02020603050405020304"/>
                        <a:ea typeface="楷体" panose="02010609060101010101" charset="-122"/>
                        <a:cs typeface="Times New Roman" panose="02020603050405020304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indent="0" algn="ctr">
                        <a:buNone/>
                      </a:pPr>
                      <a:r>
                        <a:rPr lang="en-US" sz="2800" b="0">
                          <a:latin typeface="Times New Roman" panose="02020603050405020304"/>
                          <a:ea typeface="楷体" panose="02010609060101010101" charset="-122"/>
                          <a:cs typeface="Times New Roman" panose="02020603050405020304"/>
                        </a:rPr>
                        <a:t>↓</a:t>
                      </a:r>
                      <a:endParaRPr lang="en-US" altLang="en-US" sz="2800" b="0">
                        <a:latin typeface="Times New Roman" panose="02020603050405020304"/>
                        <a:ea typeface="楷体" panose="02010609060101010101" charset="-122"/>
                        <a:cs typeface="Times New Roman" panose="02020603050405020304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indent="0" algn="ctr">
                        <a:buNone/>
                      </a:pPr>
                      <a:r>
                        <a:rPr lang="en-US" sz="2800" b="0">
                          <a:latin typeface="Times New Roman" panose="02020603050405020304"/>
                          <a:ea typeface="楷体" panose="02010609060101010101" charset="-122"/>
                          <a:cs typeface="Times New Roman" panose="02020603050405020304"/>
                        </a:rPr>
                        <a:t>↑</a:t>
                      </a:r>
                      <a:endParaRPr lang="en-US" altLang="en-US" sz="2800" b="0">
                        <a:latin typeface="Times New Roman" panose="02020603050405020304"/>
                        <a:ea typeface="楷体" panose="02010609060101010101" charset="-122"/>
                        <a:cs typeface="Times New Roman" panose="02020603050405020304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indent="0" algn="ctr">
                        <a:buNone/>
                      </a:pPr>
                      <a:r>
                        <a:rPr lang="en-US" sz="2800" b="0">
                          <a:latin typeface="Times New Roman" panose="02020603050405020304"/>
                          <a:ea typeface="楷体" panose="02010609060101010101" charset="-122"/>
                          <a:cs typeface="Times New Roman" panose="02020603050405020304"/>
                        </a:rPr>
                        <a:t>↑</a:t>
                      </a:r>
                      <a:endParaRPr lang="en-US" altLang="en-US" sz="2800" b="0">
                        <a:latin typeface="Times New Roman" panose="02020603050405020304"/>
                        <a:ea typeface="楷体" panose="02010609060101010101" charset="-122"/>
                        <a:cs typeface="Times New Roman" panose="02020603050405020304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indent="0" algn="ctr">
                        <a:buNone/>
                      </a:pPr>
                      <a:r>
                        <a:rPr lang="en-US" sz="2800" b="0">
                          <a:latin typeface="Times New Roman" panose="02020603050405020304"/>
                          <a:ea typeface="楷体" panose="02010609060101010101" charset="-122"/>
                          <a:cs typeface="Times New Roman" panose="02020603050405020304"/>
                        </a:rPr>
                        <a:t>↓</a:t>
                      </a:r>
                      <a:endParaRPr lang="en-US" altLang="en-US" sz="2800" b="0">
                        <a:latin typeface="Times New Roman" panose="02020603050405020304"/>
                        <a:ea typeface="楷体" panose="02010609060101010101" charset="-122"/>
                        <a:cs typeface="Times New Roman" panose="02020603050405020304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indent="0" algn="ctr">
                        <a:buNone/>
                      </a:pPr>
                      <a:r>
                        <a:rPr lang="en-US" sz="2800" b="0">
                          <a:latin typeface="Times New Roman" panose="02020603050405020304"/>
                          <a:ea typeface="楷体" panose="02010609060101010101" charset="-122"/>
                          <a:cs typeface="Times New Roman" panose="02020603050405020304"/>
                        </a:rPr>
                        <a:t>↑</a:t>
                      </a:r>
                      <a:endParaRPr lang="en-US" altLang="en-US" sz="2800" b="0">
                        <a:latin typeface="Times New Roman" panose="02020603050405020304"/>
                        <a:ea typeface="楷体" panose="02010609060101010101" charset="-122"/>
                        <a:cs typeface="Times New Roman" panose="02020603050405020304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indent="0" algn="ctr">
                        <a:buNone/>
                      </a:pPr>
                      <a:r>
                        <a:rPr lang="en-US" sz="2800" b="0">
                          <a:latin typeface="Times New Roman" panose="02020603050405020304"/>
                          <a:ea typeface="楷体" panose="02010609060101010101" charset="-122"/>
                          <a:cs typeface="Times New Roman" panose="02020603050405020304"/>
                        </a:rPr>
                        <a:t>↑</a:t>
                      </a:r>
                      <a:endParaRPr lang="en-US" altLang="en-US" sz="2800" b="0">
                        <a:latin typeface="Times New Roman" panose="02020603050405020304"/>
                        <a:ea typeface="楷体" panose="02010609060101010101" charset="-122"/>
                        <a:cs typeface="Times New Roman" panose="02020603050405020304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8330">
                <a:tc>
                  <a:txBody>
                    <a:bodyPr vert="horz" wrap="square"/>
                    <a:lstStyle/>
                    <a:p>
                      <a:pPr indent="0" algn="ctr">
                        <a:buNone/>
                      </a:pPr>
                      <a:r>
                        <a:rPr lang="en-US" sz="2800" b="0">
                          <a:latin typeface="Times New Roman" panose="02020603050405020304"/>
                          <a:ea typeface="楷体" panose="02010609060101010101" charset="-122"/>
                          <a:cs typeface="Times New Roman" panose="02020603050405020304"/>
                        </a:rPr>
                        <a:t>加H</a:t>
                      </a:r>
                      <a:r>
                        <a:rPr lang="en-US" sz="2800" b="0" baseline="-25000">
                          <a:latin typeface="Times New Roman" panose="02020603050405020304"/>
                          <a:ea typeface="楷体" panose="02010609060101010101" charset="-122"/>
                          <a:cs typeface="Times New Roman" panose="02020603050405020304"/>
                        </a:rPr>
                        <a:t>2</a:t>
                      </a:r>
                      <a:r>
                        <a:rPr lang="en-US" sz="2800" b="0">
                          <a:latin typeface="Times New Roman" panose="02020603050405020304"/>
                          <a:ea typeface="楷体" panose="02010609060101010101" charset="-122"/>
                          <a:cs typeface="Times New Roman" panose="02020603050405020304"/>
                        </a:rPr>
                        <a:t>O</a:t>
                      </a:r>
                      <a:endParaRPr lang="en-US" altLang="en-US" sz="2800" b="0">
                        <a:latin typeface="Times New Roman" panose="02020603050405020304"/>
                        <a:ea typeface="楷体" panose="02010609060101010101" charset="-122"/>
                        <a:cs typeface="Times New Roman" panose="02020603050405020304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indent="0" algn="ctr">
                        <a:buNone/>
                      </a:pPr>
                      <a:r>
                        <a:rPr lang="en-US" sz="2800" b="0">
                          <a:latin typeface="Times New Roman" panose="02020603050405020304"/>
                          <a:ea typeface="楷体" panose="02010609060101010101" charset="-122"/>
                          <a:cs typeface="Times New Roman" panose="02020603050405020304"/>
                        </a:rPr>
                        <a:t>→</a:t>
                      </a:r>
                      <a:endParaRPr lang="en-US" altLang="en-US" sz="2800" b="0">
                        <a:latin typeface="Times New Roman" panose="02020603050405020304"/>
                        <a:ea typeface="楷体" panose="02010609060101010101" charset="-122"/>
                        <a:cs typeface="Times New Roman" panose="02020603050405020304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indent="0" algn="ctr">
                        <a:buNone/>
                      </a:pPr>
                      <a:r>
                        <a:rPr lang="en-US" sz="2800" b="0">
                          <a:latin typeface="Times New Roman" panose="02020603050405020304"/>
                          <a:ea typeface="楷体" panose="02010609060101010101" charset="-122"/>
                          <a:cs typeface="Times New Roman" panose="02020603050405020304"/>
                        </a:rPr>
                        <a:t>↓</a:t>
                      </a:r>
                      <a:endParaRPr lang="en-US" altLang="en-US" sz="2800" b="0">
                        <a:latin typeface="Times New Roman" panose="02020603050405020304"/>
                        <a:ea typeface="楷体" panose="02010609060101010101" charset="-122"/>
                        <a:cs typeface="Times New Roman" panose="02020603050405020304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indent="0" algn="ctr">
                        <a:buNone/>
                      </a:pPr>
                      <a:r>
                        <a:rPr lang="en-US" sz="2800" b="0">
                          <a:latin typeface="Times New Roman" panose="02020603050405020304"/>
                          <a:ea typeface="楷体" panose="02010609060101010101" charset="-122"/>
                          <a:cs typeface="Times New Roman" panose="02020603050405020304"/>
                        </a:rPr>
                        <a:t>↓</a:t>
                      </a:r>
                      <a:endParaRPr lang="en-US" altLang="en-US" sz="2800" b="0">
                        <a:latin typeface="Times New Roman" panose="02020603050405020304"/>
                        <a:ea typeface="楷体" panose="02010609060101010101" charset="-122"/>
                        <a:cs typeface="Times New Roman" panose="02020603050405020304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indent="0" algn="ctr">
                        <a:buNone/>
                      </a:pPr>
                      <a:r>
                        <a:rPr lang="en-US" sz="2800" b="0">
                          <a:latin typeface="Times New Roman" panose="02020603050405020304"/>
                          <a:ea typeface="楷体" panose="02010609060101010101" charset="-122"/>
                          <a:cs typeface="Times New Roman" panose="02020603050405020304"/>
                        </a:rPr>
                        <a:t>↓</a:t>
                      </a:r>
                      <a:endParaRPr lang="en-US" altLang="en-US" sz="2800" b="0">
                        <a:latin typeface="Times New Roman" panose="02020603050405020304"/>
                        <a:ea typeface="楷体" panose="02010609060101010101" charset="-122"/>
                        <a:cs typeface="Times New Roman" panose="02020603050405020304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indent="0" algn="ctr">
                        <a:buNone/>
                      </a:pPr>
                      <a:r>
                        <a:rPr lang="en-US" sz="2800" b="0">
                          <a:latin typeface="Times New Roman" panose="02020603050405020304"/>
                          <a:ea typeface="楷体" panose="02010609060101010101" charset="-122"/>
                          <a:cs typeface="Times New Roman" panose="02020603050405020304"/>
                        </a:rPr>
                        <a:t>↑</a:t>
                      </a:r>
                      <a:endParaRPr lang="en-US" altLang="en-US" sz="2800" b="0">
                        <a:latin typeface="Times New Roman" panose="02020603050405020304"/>
                        <a:ea typeface="楷体" panose="02010609060101010101" charset="-122"/>
                        <a:cs typeface="Times New Roman" panose="02020603050405020304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indent="0" algn="ctr">
                        <a:buNone/>
                      </a:pPr>
                      <a:r>
                        <a:rPr lang="en-US" sz="2800" b="0">
                          <a:latin typeface="Times New Roman" panose="02020603050405020304"/>
                          <a:ea typeface="楷体" panose="02010609060101010101" charset="-122"/>
                          <a:cs typeface="Times New Roman" panose="02020603050405020304"/>
                        </a:rPr>
                        <a:t>↓</a:t>
                      </a:r>
                      <a:endParaRPr lang="en-US" altLang="en-US" sz="2800" b="0">
                        <a:latin typeface="Times New Roman" panose="02020603050405020304"/>
                        <a:ea typeface="楷体" panose="02010609060101010101" charset="-122"/>
                        <a:cs typeface="Times New Roman" panose="02020603050405020304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indent="0" algn="ctr">
                        <a:buNone/>
                      </a:pPr>
                      <a:r>
                        <a:rPr lang="en-US" sz="2800" b="0">
                          <a:latin typeface="Times New Roman" panose="02020603050405020304"/>
                          <a:ea typeface="楷体" panose="02010609060101010101" charset="-122"/>
                          <a:cs typeface="Times New Roman" panose="02020603050405020304"/>
                        </a:rPr>
                        <a:t>↑</a:t>
                      </a:r>
                      <a:endParaRPr lang="en-US" altLang="en-US" sz="2800" b="0">
                        <a:latin typeface="Times New Roman" panose="02020603050405020304"/>
                        <a:ea typeface="楷体" panose="02010609060101010101" charset="-122"/>
                        <a:cs typeface="Times New Roman" panose="02020603050405020304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59435">
                <a:tc>
                  <a:txBody>
                    <a:bodyPr vert="horz" wrap="square"/>
                    <a:lstStyle/>
                    <a:p>
                      <a:pPr indent="0" algn="ctr">
                        <a:buNone/>
                      </a:pPr>
                      <a:r>
                        <a:rPr lang="en-US" sz="2800" b="0">
                          <a:latin typeface="Times New Roman" panose="02020603050405020304"/>
                          <a:ea typeface="楷体" panose="02010609060101010101" charset="-122"/>
                          <a:cs typeface="宋体" panose="02010600030101010101" pitchFamily="2" charset="-122"/>
                        </a:rPr>
                        <a:t>加醋酸</a:t>
                      </a:r>
                      <a:endParaRPr lang="en-US" altLang="en-US" sz="2800" b="0">
                        <a:latin typeface="Times New Roman" panose="02020603050405020304"/>
                        <a:ea typeface="楷体" panose="02010609060101010101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indent="0" algn="ctr">
                        <a:buNone/>
                      </a:pPr>
                      <a:r>
                        <a:rPr lang="en-US" sz="2800" b="0">
                          <a:latin typeface="Times New Roman" panose="02020603050405020304"/>
                          <a:ea typeface="楷体" panose="02010609060101010101" charset="-122"/>
                          <a:cs typeface="Times New Roman" panose="02020603050405020304"/>
                        </a:rPr>
                        <a:t>←</a:t>
                      </a:r>
                      <a:endParaRPr lang="en-US" altLang="en-US" sz="2800" b="0">
                        <a:latin typeface="Times New Roman" panose="02020603050405020304"/>
                        <a:ea typeface="楷体" panose="02010609060101010101" charset="-122"/>
                        <a:cs typeface="Times New Roman" panose="02020603050405020304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indent="0" algn="ctr">
                        <a:buNone/>
                      </a:pPr>
                      <a:r>
                        <a:rPr lang="en-US" sz="2800" b="0">
                          <a:latin typeface="Times New Roman" panose="02020603050405020304"/>
                          <a:ea typeface="楷体" panose="02010609060101010101" charset="-122"/>
                          <a:cs typeface="Times New Roman" panose="02020603050405020304"/>
                        </a:rPr>
                        <a:t>↑</a:t>
                      </a:r>
                      <a:endParaRPr lang="en-US" altLang="en-US" sz="2800" b="0">
                        <a:latin typeface="Times New Roman" panose="02020603050405020304"/>
                        <a:ea typeface="楷体" panose="02010609060101010101" charset="-122"/>
                        <a:cs typeface="Times New Roman" panose="02020603050405020304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indent="0" algn="ctr">
                        <a:buNone/>
                      </a:pPr>
                      <a:r>
                        <a:rPr lang="en-US" sz="2800" b="0">
                          <a:latin typeface="Times New Roman" panose="02020603050405020304"/>
                          <a:ea typeface="楷体" panose="02010609060101010101" charset="-122"/>
                          <a:cs typeface="Times New Roman" panose="02020603050405020304"/>
                        </a:rPr>
                        <a:t>↑</a:t>
                      </a:r>
                      <a:endParaRPr lang="en-US" altLang="en-US" sz="2800" b="0">
                        <a:latin typeface="Times New Roman" panose="02020603050405020304"/>
                        <a:ea typeface="楷体" panose="02010609060101010101" charset="-122"/>
                        <a:cs typeface="Times New Roman" panose="02020603050405020304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indent="0" algn="ctr">
                        <a:buNone/>
                      </a:pPr>
                      <a:r>
                        <a:rPr lang="en-US" sz="2800" b="0">
                          <a:latin typeface="Times New Roman" panose="02020603050405020304"/>
                          <a:ea typeface="楷体" panose="02010609060101010101" charset="-122"/>
                          <a:cs typeface="Times New Roman" panose="02020603050405020304"/>
                        </a:rPr>
                        <a:t>↓</a:t>
                      </a:r>
                      <a:endParaRPr lang="en-US" altLang="en-US" sz="2800" b="0">
                        <a:latin typeface="Times New Roman" panose="02020603050405020304"/>
                        <a:ea typeface="楷体" panose="02010609060101010101" charset="-122"/>
                        <a:cs typeface="Times New Roman" panose="02020603050405020304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indent="0" algn="ctr">
                        <a:buNone/>
                      </a:pPr>
                      <a:r>
                        <a:rPr lang="en-US" sz="2800" b="0">
                          <a:latin typeface="Times New Roman" panose="02020603050405020304"/>
                          <a:ea typeface="楷体" panose="02010609060101010101" charset="-122"/>
                          <a:cs typeface="Times New Roman" panose="02020603050405020304"/>
                        </a:rPr>
                        <a:t>↑</a:t>
                      </a:r>
                      <a:endParaRPr lang="en-US" altLang="en-US" sz="2800" b="0">
                        <a:latin typeface="Times New Roman" panose="02020603050405020304"/>
                        <a:ea typeface="楷体" panose="02010609060101010101" charset="-122"/>
                        <a:cs typeface="Times New Roman" panose="02020603050405020304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indent="0" algn="ctr">
                        <a:buNone/>
                      </a:pPr>
                      <a:r>
                        <a:rPr lang="en-US" sz="2800" b="0">
                          <a:latin typeface="Times New Roman" panose="02020603050405020304"/>
                          <a:ea typeface="楷体" panose="02010609060101010101" charset="-122"/>
                          <a:cs typeface="Times New Roman" panose="02020603050405020304"/>
                        </a:rPr>
                        <a:t>↓</a:t>
                      </a:r>
                      <a:endParaRPr lang="en-US" altLang="en-US" sz="2800" b="0">
                        <a:latin typeface="Times New Roman" panose="02020603050405020304"/>
                        <a:ea typeface="楷体" panose="02010609060101010101" charset="-122"/>
                        <a:cs typeface="Times New Roman" panose="02020603050405020304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indent="0" algn="ctr">
                        <a:buNone/>
                      </a:pPr>
                      <a:r>
                        <a:rPr lang="en-US" sz="2800" b="0">
                          <a:latin typeface="Times New Roman" panose="02020603050405020304"/>
                          <a:ea typeface="楷体" panose="02010609060101010101" charset="-122"/>
                          <a:cs typeface="Times New Roman" panose="02020603050405020304"/>
                        </a:rPr>
                        <a:t>↓</a:t>
                      </a:r>
                      <a:endParaRPr lang="en-US" altLang="en-US" sz="2800" b="0">
                        <a:latin typeface="Times New Roman" panose="02020603050405020304"/>
                        <a:ea typeface="楷体" panose="02010609060101010101" charset="-122"/>
                        <a:cs typeface="Times New Roman" panose="02020603050405020304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24205">
                <a:tc>
                  <a:txBody>
                    <a:bodyPr vert="horz" wrap="square"/>
                    <a:lstStyle/>
                    <a:p>
                      <a:pPr indent="0" algn="ctr">
                        <a:buNone/>
                      </a:pPr>
                      <a:r>
                        <a:rPr lang="en-US" sz="2800" b="0">
                          <a:latin typeface="Times New Roman" panose="02020603050405020304"/>
                          <a:ea typeface="楷体" panose="02010609060101010101" charset="-122"/>
                          <a:cs typeface="宋体" panose="02010600030101010101" pitchFamily="2" charset="-122"/>
                        </a:rPr>
                        <a:t>加醋酸钠</a:t>
                      </a:r>
                      <a:endParaRPr lang="en-US" altLang="en-US" sz="2800" b="0">
                        <a:latin typeface="Times New Roman" panose="02020603050405020304"/>
                        <a:ea typeface="楷体" panose="02010609060101010101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indent="0" algn="ctr">
                        <a:buNone/>
                      </a:pPr>
                      <a:r>
                        <a:rPr lang="en-US" sz="2800" b="0">
                          <a:latin typeface="Times New Roman" panose="02020603050405020304"/>
                          <a:ea typeface="楷体" panose="02010609060101010101" charset="-122"/>
                          <a:cs typeface="Times New Roman" panose="02020603050405020304"/>
                        </a:rPr>
                        <a:t>→</a:t>
                      </a:r>
                      <a:endParaRPr lang="en-US" altLang="en-US" sz="2800" b="0">
                        <a:latin typeface="Times New Roman" panose="02020603050405020304"/>
                        <a:ea typeface="楷体" panose="02010609060101010101" charset="-122"/>
                        <a:cs typeface="Times New Roman" panose="02020603050405020304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indent="0" algn="ctr">
                        <a:buNone/>
                      </a:pPr>
                      <a:r>
                        <a:rPr lang="en-US" sz="2800" b="0">
                          <a:latin typeface="Times New Roman" panose="02020603050405020304"/>
                          <a:ea typeface="楷体" panose="02010609060101010101" charset="-122"/>
                          <a:cs typeface="Times New Roman" panose="02020603050405020304"/>
                        </a:rPr>
                        <a:t>↑</a:t>
                      </a:r>
                      <a:endParaRPr lang="en-US" altLang="en-US" sz="2800" b="0">
                        <a:latin typeface="Times New Roman" panose="02020603050405020304"/>
                        <a:ea typeface="楷体" panose="02010609060101010101" charset="-122"/>
                        <a:cs typeface="Times New Roman" panose="02020603050405020304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indent="0" algn="ctr">
                        <a:buNone/>
                      </a:pPr>
                      <a:r>
                        <a:rPr lang="en-US" sz="2800" b="0">
                          <a:latin typeface="Times New Roman" panose="02020603050405020304"/>
                          <a:ea typeface="楷体" panose="02010609060101010101" charset="-122"/>
                          <a:cs typeface="Times New Roman" panose="02020603050405020304"/>
                        </a:rPr>
                        <a:t>↑</a:t>
                      </a:r>
                      <a:endParaRPr lang="en-US" altLang="en-US" sz="2800" b="0">
                        <a:latin typeface="Times New Roman" panose="02020603050405020304"/>
                        <a:ea typeface="楷体" panose="02010609060101010101" charset="-122"/>
                        <a:cs typeface="Times New Roman" panose="02020603050405020304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indent="0" algn="ctr">
                        <a:buNone/>
                      </a:pPr>
                      <a:r>
                        <a:rPr lang="en-US" sz="2800" b="0">
                          <a:latin typeface="Times New Roman" panose="02020603050405020304"/>
                          <a:ea typeface="楷体" panose="02010609060101010101" charset="-122"/>
                          <a:cs typeface="Times New Roman" panose="02020603050405020304"/>
                        </a:rPr>
                        <a:t>↑</a:t>
                      </a:r>
                      <a:endParaRPr lang="en-US" altLang="en-US" sz="2800" b="0">
                        <a:latin typeface="Times New Roman" panose="02020603050405020304"/>
                        <a:ea typeface="楷体" panose="02010609060101010101" charset="-122"/>
                        <a:cs typeface="Times New Roman" panose="02020603050405020304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indent="0" algn="ctr">
                        <a:buNone/>
                      </a:pPr>
                      <a:r>
                        <a:rPr lang="en-US" sz="2800" b="0">
                          <a:latin typeface="Times New Roman" panose="02020603050405020304"/>
                          <a:ea typeface="楷体" panose="02010609060101010101" charset="-122"/>
                          <a:cs typeface="Times New Roman" panose="02020603050405020304"/>
                        </a:rPr>
                        <a:t>↓</a:t>
                      </a:r>
                      <a:endParaRPr lang="en-US" altLang="en-US" sz="2800" b="0">
                        <a:latin typeface="Times New Roman" panose="02020603050405020304"/>
                        <a:ea typeface="楷体" panose="02010609060101010101" charset="-122"/>
                        <a:cs typeface="Times New Roman" panose="02020603050405020304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indent="0" algn="ctr">
                        <a:buNone/>
                      </a:pPr>
                      <a:r>
                        <a:rPr lang="en-US" sz="2800" b="0">
                          <a:latin typeface="Times New Roman" panose="02020603050405020304"/>
                          <a:ea typeface="楷体" panose="02010609060101010101" charset="-122"/>
                          <a:cs typeface="Times New Roman" panose="02020603050405020304"/>
                        </a:rPr>
                        <a:t>↑</a:t>
                      </a:r>
                      <a:endParaRPr lang="en-US" altLang="en-US" sz="2800" b="0">
                        <a:latin typeface="Times New Roman" panose="02020603050405020304"/>
                        <a:ea typeface="楷体" panose="02010609060101010101" charset="-122"/>
                        <a:cs typeface="Times New Roman" panose="02020603050405020304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indent="0" algn="ctr">
                        <a:buNone/>
                      </a:pPr>
                      <a:r>
                        <a:rPr lang="en-US" sz="2800" b="0">
                          <a:latin typeface="Times New Roman" panose="02020603050405020304"/>
                          <a:ea typeface="楷体" panose="02010609060101010101" charset="-122"/>
                          <a:cs typeface="Times New Roman" panose="02020603050405020304"/>
                        </a:rPr>
                        <a:t>↑</a:t>
                      </a:r>
                      <a:endParaRPr lang="en-US" altLang="en-US" sz="2800" b="0">
                        <a:latin typeface="Times New Roman" panose="02020603050405020304"/>
                        <a:ea typeface="楷体" panose="02010609060101010101" charset="-122"/>
                        <a:cs typeface="Times New Roman" panose="02020603050405020304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4195">
                <a:tc>
                  <a:txBody>
                    <a:bodyPr vert="horz" wrap="square"/>
                    <a:lstStyle/>
                    <a:p>
                      <a:pPr indent="0" algn="ctr">
                        <a:buNone/>
                      </a:pPr>
                      <a:r>
                        <a:rPr lang="en-US" sz="2800" b="0">
                          <a:latin typeface="Times New Roman" panose="02020603050405020304"/>
                          <a:ea typeface="楷体" panose="02010609060101010101" charset="-122"/>
                          <a:cs typeface="Times New Roman" panose="02020603050405020304"/>
                        </a:rPr>
                        <a:t>通HCl(g)</a:t>
                      </a:r>
                      <a:endParaRPr lang="en-US" altLang="en-US" sz="2800" b="0">
                        <a:latin typeface="Times New Roman" panose="02020603050405020304"/>
                        <a:ea typeface="楷体" panose="02010609060101010101" charset="-122"/>
                        <a:cs typeface="Times New Roman" panose="02020603050405020304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indent="0" algn="ctr">
                        <a:buNone/>
                      </a:pPr>
                      <a:r>
                        <a:rPr lang="en-US" sz="2800" b="0">
                          <a:latin typeface="Times New Roman" panose="02020603050405020304"/>
                          <a:ea typeface="楷体" panose="02010609060101010101" charset="-122"/>
                          <a:cs typeface="Times New Roman" panose="02020603050405020304"/>
                        </a:rPr>
                        <a:t>→</a:t>
                      </a:r>
                      <a:endParaRPr lang="en-US" altLang="en-US" sz="2800" b="0">
                        <a:latin typeface="Times New Roman" panose="02020603050405020304"/>
                        <a:ea typeface="楷体" panose="02010609060101010101" charset="-122"/>
                        <a:cs typeface="Times New Roman" panose="02020603050405020304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indent="0" algn="ctr">
                        <a:buNone/>
                      </a:pPr>
                      <a:r>
                        <a:rPr lang="en-US" sz="2800" b="0">
                          <a:latin typeface="Times New Roman" panose="02020603050405020304"/>
                          <a:ea typeface="楷体" panose="02010609060101010101" charset="-122"/>
                          <a:cs typeface="Times New Roman" panose="02020603050405020304"/>
                        </a:rPr>
                        <a:t>↓</a:t>
                      </a:r>
                      <a:endParaRPr lang="en-US" altLang="en-US" sz="2800" b="0">
                        <a:latin typeface="Times New Roman" panose="02020603050405020304"/>
                        <a:ea typeface="楷体" panose="02010609060101010101" charset="-122"/>
                        <a:cs typeface="Times New Roman" panose="02020603050405020304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indent="0" algn="ctr">
                        <a:buNone/>
                      </a:pPr>
                      <a:r>
                        <a:rPr lang="en-US" sz="2800" b="0">
                          <a:latin typeface="Times New Roman" panose="02020603050405020304"/>
                          <a:ea typeface="楷体" panose="02010609060101010101" charset="-122"/>
                          <a:cs typeface="Times New Roman" panose="02020603050405020304"/>
                        </a:rPr>
                        <a:t>↑</a:t>
                      </a:r>
                      <a:endParaRPr lang="en-US" altLang="en-US" sz="2800" b="0">
                        <a:latin typeface="Times New Roman" panose="02020603050405020304"/>
                        <a:ea typeface="楷体" panose="02010609060101010101" charset="-122"/>
                        <a:cs typeface="Times New Roman" panose="02020603050405020304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indent="0" algn="ctr">
                        <a:buNone/>
                      </a:pPr>
                      <a:r>
                        <a:rPr lang="en-US" sz="2800" b="0">
                          <a:latin typeface="Times New Roman" panose="02020603050405020304"/>
                          <a:ea typeface="楷体" panose="02010609060101010101" charset="-122"/>
                          <a:cs typeface="Times New Roman" panose="02020603050405020304"/>
                        </a:rPr>
                        <a:t>↓</a:t>
                      </a:r>
                      <a:endParaRPr lang="en-US" altLang="en-US" sz="2800" b="0">
                        <a:latin typeface="Times New Roman" panose="02020603050405020304"/>
                        <a:ea typeface="楷体" panose="02010609060101010101" charset="-122"/>
                        <a:cs typeface="Times New Roman" panose="02020603050405020304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indent="0" algn="ctr">
                        <a:buNone/>
                      </a:pPr>
                      <a:r>
                        <a:rPr lang="en-US" sz="2800" b="0">
                          <a:latin typeface="Times New Roman" panose="02020603050405020304"/>
                          <a:ea typeface="楷体" panose="02010609060101010101" charset="-122"/>
                          <a:cs typeface="Times New Roman" panose="02020603050405020304"/>
                        </a:rPr>
                        <a:t>↑</a:t>
                      </a:r>
                      <a:endParaRPr lang="en-US" altLang="en-US" sz="2800" b="0">
                        <a:latin typeface="Times New Roman" panose="02020603050405020304"/>
                        <a:ea typeface="楷体" panose="02010609060101010101" charset="-122"/>
                        <a:cs typeface="Times New Roman" panose="02020603050405020304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indent="0" algn="ctr">
                        <a:buNone/>
                      </a:pPr>
                      <a:r>
                        <a:rPr lang="en-US" sz="2800" b="0">
                          <a:latin typeface="Times New Roman" panose="02020603050405020304"/>
                          <a:ea typeface="楷体" panose="02010609060101010101" charset="-122"/>
                          <a:cs typeface="Times New Roman" panose="02020603050405020304"/>
                        </a:rPr>
                        <a:t>↓</a:t>
                      </a:r>
                      <a:endParaRPr lang="en-US" altLang="en-US" sz="2800" b="0">
                        <a:latin typeface="Times New Roman" panose="02020603050405020304"/>
                        <a:ea typeface="楷体" panose="02010609060101010101" charset="-122"/>
                        <a:cs typeface="Times New Roman" panose="02020603050405020304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indent="0" algn="ctr">
                        <a:buNone/>
                      </a:pPr>
                      <a:r>
                        <a:rPr lang="en-US" sz="2800" b="0">
                          <a:latin typeface="Times New Roman" panose="02020603050405020304"/>
                          <a:ea typeface="楷体" panose="02010609060101010101" charset="-122"/>
                          <a:cs typeface="Times New Roman" panose="02020603050405020304"/>
                        </a:rPr>
                        <a:t>↑</a:t>
                      </a:r>
                      <a:endParaRPr lang="en-US" altLang="en-US" sz="2800" b="0">
                        <a:latin typeface="Times New Roman" panose="02020603050405020304"/>
                        <a:ea typeface="楷体" panose="02010609060101010101" charset="-122"/>
                        <a:cs typeface="Times New Roman" panose="02020603050405020304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61010">
                <a:tc>
                  <a:txBody>
                    <a:bodyPr vert="horz" wrap="square"/>
                    <a:lstStyle/>
                    <a:p>
                      <a:pPr indent="0" algn="ctr">
                        <a:buNone/>
                      </a:pPr>
                      <a:r>
                        <a:rPr lang="en-US" sz="2800" b="0">
                          <a:latin typeface="Times New Roman" panose="02020603050405020304"/>
                          <a:ea typeface="楷体" panose="02010609060101010101" charset="-122"/>
                          <a:cs typeface="Times New Roman" panose="02020603050405020304"/>
                        </a:rPr>
                        <a:t>加NaOH</a:t>
                      </a:r>
                      <a:endParaRPr lang="en-US" altLang="en-US" sz="2800" b="0">
                        <a:latin typeface="Times New Roman" panose="02020603050405020304"/>
                        <a:ea typeface="楷体" panose="02010609060101010101" charset="-122"/>
                        <a:cs typeface="Times New Roman" panose="02020603050405020304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indent="0" algn="ctr">
                        <a:buNone/>
                      </a:pPr>
                      <a:r>
                        <a:rPr lang="en-US" sz="2800" b="0">
                          <a:latin typeface="Times New Roman" panose="02020603050405020304"/>
                          <a:ea typeface="楷体" panose="02010609060101010101" charset="-122"/>
                          <a:cs typeface="Times New Roman" panose="02020603050405020304"/>
                        </a:rPr>
                        <a:t>←</a:t>
                      </a:r>
                      <a:endParaRPr lang="en-US" altLang="en-US" sz="2800" b="0">
                        <a:latin typeface="Times New Roman" panose="02020603050405020304"/>
                        <a:ea typeface="楷体" panose="02010609060101010101" charset="-122"/>
                        <a:cs typeface="Times New Roman" panose="02020603050405020304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indent="0" algn="ctr">
                        <a:buNone/>
                      </a:pPr>
                      <a:r>
                        <a:rPr lang="en-US" sz="2800" b="0">
                          <a:latin typeface="Times New Roman" panose="02020603050405020304"/>
                          <a:ea typeface="楷体" panose="02010609060101010101" charset="-122"/>
                          <a:cs typeface="Times New Roman" panose="02020603050405020304"/>
                        </a:rPr>
                        <a:t>↑</a:t>
                      </a:r>
                      <a:endParaRPr lang="en-US" altLang="en-US" sz="2800" b="0">
                        <a:latin typeface="Times New Roman" panose="02020603050405020304"/>
                        <a:ea typeface="楷体" panose="02010609060101010101" charset="-122"/>
                        <a:cs typeface="Times New Roman" panose="02020603050405020304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indent="0" algn="ctr">
                        <a:buNone/>
                      </a:pPr>
                      <a:r>
                        <a:rPr lang="en-US" sz="2800" b="0">
                          <a:latin typeface="Times New Roman" panose="02020603050405020304"/>
                          <a:ea typeface="楷体" panose="02010609060101010101" charset="-122"/>
                          <a:cs typeface="Times New Roman" panose="02020603050405020304"/>
                        </a:rPr>
                        <a:t>↓</a:t>
                      </a:r>
                      <a:endParaRPr lang="en-US" altLang="en-US" sz="2800" b="0">
                        <a:latin typeface="Times New Roman" panose="02020603050405020304"/>
                        <a:ea typeface="楷体" panose="02010609060101010101" charset="-122"/>
                        <a:cs typeface="Times New Roman" panose="02020603050405020304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indent="0" algn="ctr">
                        <a:buNone/>
                      </a:pPr>
                      <a:r>
                        <a:rPr lang="en-US" sz="2800" b="0">
                          <a:latin typeface="Times New Roman" panose="02020603050405020304"/>
                          <a:ea typeface="楷体" panose="02010609060101010101" charset="-122"/>
                          <a:cs typeface="Times New Roman" panose="02020603050405020304"/>
                        </a:rPr>
                        <a:t>↑</a:t>
                      </a:r>
                      <a:endParaRPr lang="en-US" altLang="en-US" sz="2800" b="0">
                        <a:latin typeface="Times New Roman" panose="02020603050405020304"/>
                        <a:ea typeface="楷体" panose="02010609060101010101" charset="-122"/>
                        <a:cs typeface="Times New Roman" panose="02020603050405020304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indent="0" algn="ctr">
                        <a:buNone/>
                      </a:pPr>
                      <a:r>
                        <a:rPr lang="en-US" sz="2800" b="0">
                          <a:latin typeface="Times New Roman" panose="02020603050405020304"/>
                          <a:ea typeface="楷体" panose="02010609060101010101" charset="-122"/>
                          <a:cs typeface="Times New Roman" panose="02020603050405020304"/>
                        </a:rPr>
                        <a:t>↓</a:t>
                      </a:r>
                      <a:endParaRPr lang="en-US" altLang="en-US" sz="2800" b="0">
                        <a:latin typeface="Times New Roman" panose="02020603050405020304"/>
                        <a:ea typeface="楷体" panose="02010609060101010101" charset="-122"/>
                        <a:cs typeface="Times New Roman" panose="02020603050405020304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indent="0" algn="ctr">
                        <a:buNone/>
                      </a:pPr>
                      <a:r>
                        <a:rPr lang="en-US" sz="2800" b="0">
                          <a:latin typeface="Times New Roman" panose="02020603050405020304"/>
                          <a:ea typeface="楷体" panose="02010609060101010101" charset="-122"/>
                          <a:cs typeface="Times New Roman" panose="02020603050405020304"/>
                        </a:rPr>
                        <a:t>↑</a:t>
                      </a:r>
                      <a:endParaRPr lang="en-US" altLang="en-US" sz="2800" b="0">
                        <a:latin typeface="Times New Roman" panose="02020603050405020304"/>
                        <a:ea typeface="楷体" panose="02010609060101010101" charset="-122"/>
                        <a:cs typeface="Times New Roman" panose="02020603050405020304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indent="0" algn="ctr">
                        <a:buNone/>
                      </a:pPr>
                      <a:r>
                        <a:rPr lang="en-US" sz="2800" b="0">
                          <a:latin typeface="Times New Roman" panose="02020603050405020304"/>
                          <a:ea typeface="楷体" panose="02010609060101010101" charset="-122"/>
                          <a:cs typeface="Times New Roman" panose="02020603050405020304"/>
                        </a:rPr>
                        <a:t>↓</a:t>
                      </a:r>
                      <a:endParaRPr lang="en-US" altLang="en-US" sz="2800" b="0">
                        <a:latin typeface="Times New Roman" panose="02020603050405020304"/>
                        <a:ea typeface="楷体" panose="02010609060101010101" charset="-122"/>
                        <a:cs typeface="Times New Roman" panose="02020603050405020304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0" name="文本框 9"/>
          <p:cNvSpPr txBox="1"/>
          <p:nvPr/>
        </p:nvSpPr>
        <p:spPr>
          <a:xfrm>
            <a:off x="304800" y="381000"/>
            <a:ext cx="10572115" cy="95313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2800" b="1"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以CH</a:t>
            </a:r>
            <a:r>
              <a:rPr lang="zh-CN" altLang="en-US" sz="2800" b="1" baseline="-25000"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3</a:t>
            </a:r>
            <a:r>
              <a:rPr lang="zh-CN" altLang="en-US" sz="2800" b="1"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COOH水解为例，CH</a:t>
            </a:r>
            <a:r>
              <a:rPr lang="zh-CN" altLang="en-US" sz="2800" b="1" baseline="-25000"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3</a:t>
            </a:r>
            <a:r>
              <a:rPr lang="zh-CN" altLang="en-US" sz="2800" b="1"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COO</a:t>
            </a:r>
            <a:r>
              <a:rPr lang="en-US" altLang="zh-CN" sz="2800" b="1" baseline="30000"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- </a:t>
            </a:r>
            <a:r>
              <a:rPr lang="en-US" altLang="zh-CN" sz="2800" b="1"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+ H</a:t>
            </a:r>
            <a:r>
              <a:rPr lang="en-US" altLang="zh-CN" sz="2800" b="1" baseline="-25000"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2</a:t>
            </a:r>
            <a:r>
              <a:rPr lang="en-US" altLang="zh-CN" sz="2800" b="1"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O ⇌</a:t>
            </a:r>
            <a:r>
              <a:rPr lang="zh-CN" altLang="en-US" sz="2800" b="1"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CH</a:t>
            </a:r>
            <a:r>
              <a:rPr lang="zh-CN" altLang="en-US" sz="2800" b="1" baseline="-25000"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3</a:t>
            </a:r>
            <a:r>
              <a:rPr lang="zh-CN" altLang="en-US" sz="2800" b="1"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COO</a:t>
            </a:r>
            <a:r>
              <a:rPr lang="en-US" altLang="zh-CN" sz="2800" b="1"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H</a:t>
            </a:r>
            <a:r>
              <a:rPr lang="en-US" altLang="zh-CN" sz="2800" b="1" baseline="30000"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 </a:t>
            </a:r>
            <a:r>
              <a:rPr lang="en-US" altLang="zh-CN" sz="2800" b="1"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+ OH</a:t>
            </a:r>
            <a:r>
              <a:rPr lang="en-US" altLang="zh-CN" sz="2800" b="1" baseline="30000"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- </a:t>
            </a:r>
            <a:r>
              <a:rPr lang="zh-CN" altLang="en-US" sz="2800" b="1"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，填写外界条件对水解平衡的影响：</a:t>
            </a:r>
            <a:endParaRPr lang="zh-CN" altLang="en-US"/>
          </a:p>
        </p:txBody>
      </p:sp>
    </p:spTree>
  </p:cSld>
  <p:clrMapOvr>
    <a:masterClrMapping/>
  </p:clrMapOvr>
  <p:transition/>
  <p:timing/>
</p:sld>
</file>

<file path=ppt/slides/slide1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8196" name="矩形 315408"/>
          <p:cNvSpPr/>
          <p:nvPr/>
        </p:nvSpPr>
        <p:spPr>
          <a:xfrm flipH="1">
            <a:off x="220345" y="228600"/>
            <a:ext cx="4760595" cy="583565"/>
          </a:xfrm>
          <a:prstGeom prst="rect">
            <a:avLst/>
          </a:prstGeom>
          <a:noFill/>
          <a:ln w="28575">
            <a:noFill/>
          </a:ln>
        </p:spPr>
        <p:txBody>
          <a:bodyPr wrap="square" anchor="t">
            <a:spAutoFit/>
          </a:bodyPr>
          <a:lstStyle/>
          <a:p>
            <a:pPr lvl="0" indent="0" fontAlgn="base"/>
            <a:r>
              <a:rPr lang="zh-CN" altLang="en-US" sz="3200" b="1" strike="noStrike" noProof="1">
                <a:solidFill>
                  <a:srgbClr val="0070C0"/>
                </a:solidFill>
                <a:latin typeface="Times New Roman" panose="02020603050405020304"/>
                <a:cs typeface="Times New Roman" panose="02020603050405020304"/>
              </a:rPr>
              <a:t>二</a:t>
            </a:r>
            <a:r>
              <a:rPr lang="en-US" altLang="zh-CN" sz="3200" b="1" strike="noStrike" noProof="1">
                <a:solidFill>
                  <a:srgbClr val="0070C0"/>
                </a:solidFill>
                <a:latin typeface="Times New Roman" panose="02020603050405020304"/>
                <a:cs typeface="Times New Roman" panose="02020603050405020304"/>
              </a:rPr>
              <a:t>、</a:t>
            </a:r>
            <a:r>
              <a:rPr lang="zh-CN" altLang="en-US" sz="3200" b="1" strike="noStrike" noProof="1">
                <a:solidFill>
                  <a:srgbClr val="0070C0"/>
                </a:solidFill>
                <a:latin typeface="Times New Roman" panose="02020603050405020304"/>
                <a:cs typeface="Times New Roman" panose="02020603050405020304"/>
              </a:rPr>
              <a:t>水解平衡常数（K</a:t>
            </a:r>
            <a:r>
              <a:rPr lang="zh-CN" altLang="en-US" sz="3200" b="1" strike="noStrike" baseline="-25000" noProof="1">
                <a:solidFill>
                  <a:srgbClr val="0070C0"/>
                </a:solidFill>
                <a:latin typeface="Times New Roman" panose="02020603050405020304"/>
                <a:cs typeface="Times New Roman" panose="02020603050405020304"/>
              </a:rPr>
              <a:t>h</a:t>
            </a:r>
            <a:r>
              <a:rPr lang="zh-CN" altLang="en-US" sz="3200" b="1" strike="noStrike" noProof="1">
                <a:solidFill>
                  <a:srgbClr val="0070C0"/>
                </a:solidFill>
                <a:latin typeface="Times New Roman" panose="02020603050405020304"/>
                <a:cs typeface="Times New Roman" panose="02020603050405020304"/>
              </a:rPr>
              <a:t>）</a:t>
            </a:r>
            <a:endParaRPr lang="zh-CN" altLang="en-US" sz="3200" b="1" strike="noStrike" noProof="1">
              <a:solidFill>
                <a:srgbClr val="0070C0"/>
              </a:solidFill>
              <a:latin typeface="Times New Roman" panose="02020603050405020304"/>
              <a:cs typeface="Times New Roman" panose="02020603050405020304"/>
            </a:endParaRPr>
          </a:p>
        </p:txBody>
      </p:sp>
      <p:sp>
        <p:nvSpPr>
          <p:cNvPr id="102" name="文本框 101"/>
          <p:cNvSpPr txBox="1"/>
          <p:nvPr/>
        </p:nvSpPr>
        <p:spPr>
          <a:xfrm>
            <a:off x="304800" y="1035685"/>
            <a:ext cx="223456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>
              <a:buClrTx/>
              <a:buSzTx/>
              <a:buFontTx/>
            </a:pPr>
            <a:r>
              <a:rPr lang="en-US" sz="28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/>
                <a:ea typeface="宋体" panose="02010600030101010101" pitchFamily="2" charset="-122"/>
                <a:cs typeface="Times New Roman" panose="02020603050405020304"/>
                <a:sym typeface="+mn-ea"/>
              </a:rPr>
              <a:t>1</a:t>
            </a:r>
            <a:r>
              <a:rPr lang="zh-CN" altLang="en-US" sz="28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/>
                <a:ea typeface="宋体" panose="02010600030101010101" pitchFamily="2" charset="-122"/>
                <a:cs typeface="Times New Roman" panose="02020603050405020304"/>
                <a:sym typeface="+mn-ea"/>
              </a:rPr>
              <a:t>、</a:t>
            </a:r>
            <a:r>
              <a:rPr sz="28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/>
                <a:ea typeface="宋体" panose="02010600030101010101" pitchFamily="2" charset="-122"/>
                <a:cs typeface="Times New Roman" panose="02020603050405020304"/>
                <a:sym typeface="+mn-ea"/>
              </a:rPr>
              <a:t>表达式：</a:t>
            </a:r>
            <a:endParaRPr sz="2800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/>
              <a:ea typeface="宋体" panose="02010600030101010101" pitchFamily="2" charset="-122"/>
              <a:cs typeface="Times New Roman" panose="02020603050405020304"/>
              <a:sym typeface="+mn-ea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609600" y="1775460"/>
            <a:ext cx="5079365" cy="4603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sz="2400" b="1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CH</a:t>
            </a:r>
            <a:r>
              <a:rPr lang="zh-CN" altLang="en-US" sz="2400" b="1" baseline="-25000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3</a:t>
            </a:r>
            <a:r>
              <a:rPr lang="zh-CN" altLang="en-US" sz="2400" b="1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COO</a:t>
            </a:r>
            <a:r>
              <a:rPr lang="en-US" altLang="zh-CN" sz="2400" b="1" baseline="30000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- </a:t>
            </a:r>
            <a:r>
              <a:rPr lang="en-US" altLang="zh-CN" sz="2400" b="1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+ H</a:t>
            </a:r>
            <a:r>
              <a:rPr lang="en-US" altLang="zh-CN" sz="2400" b="1" baseline="-25000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2</a:t>
            </a:r>
            <a:r>
              <a:rPr lang="en-US" altLang="zh-CN" sz="2400" b="1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O ⇌</a:t>
            </a:r>
            <a:r>
              <a:rPr lang="zh-CN" altLang="en-US" sz="2400" b="1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CH</a:t>
            </a:r>
            <a:r>
              <a:rPr lang="zh-CN" altLang="en-US" sz="2400" b="1" baseline="-25000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3</a:t>
            </a:r>
            <a:r>
              <a:rPr lang="zh-CN" altLang="en-US" sz="2400" b="1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COO</a:t>
            </a:r>
            <a:r>
              <a:rPr lang="en-US" altLang="zh-CN" sz="2400" b="1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H</a:t>
            </a:r>
            <a:r>
              <a:rPr lang="en-US" altLang="zh-CN" sz="2400" b="1" baseline="30000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 </a:t>
            </a:r>
            <a:r>
              <a:rPr lang="en-US" altLang="zh-CN" sz="2400" b="1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+ OH</a:t>
            </a:r>
            <a:r>
              <a:rPr lang="en-US" altLang="zh-CN" sz="2400" b="1" baseline="30000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-</a:t>
            </a:r>
            <a:endParaRPr lang="en-US" altLang="zh-CN" sz="2400" b="1" baseline="30000">
              <a:solidFill>
                <a:srgbClr val="00B050"/>
              </a:solidFill>
              <a:latin typeface="Times New Roman" panose="02020603050405020304"/>
              <a:ea typeface="楷体" panose="02010609060101010101" charset="-122"/>
              <a:cs typeface="Times New Roman" panose="02020603050405020304"/>
              <a:sym typeface="+mn-ea"/>
            </a:endParaRPr>
          </a:p>
        </p:txBody>
      </p:sp>
      <p:graphicFrame>
        <p:nvGraphicFramePr>
          <p:cNvPr id="10" name="对象 9">
            <a:hlinkClick action="ppaction://ole?verb="/>
          </p:cNvPr>
          <p:cNvGraphicFramePr>
            <a:graphicFrameLocks noChangeAspect="1"/>
          </p:cNvGraphicFramePr>
          <p:nvPr/>
        </p:nvGraphicFramePr>
        <p:xfrm>
          <a:off x="6086475" y="1492885"/>
          <a:ext cx="3840480" cy="86931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38" r:id="rId2" imgW="1866900" imgH="457200" progId="Equation.KSEE3">
                  <p:embed/>
                </p:oleObj>
              </mc:Choice>
              <mc:Fallback>
                <p:oleObj r:id="rId2" imgW="1866900" imgH="457200" progId="Equation.KSEE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6086475" y="1492885"/>
                        <a:ext cx="3840480" cy="86931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" name="文本框 13"/>
          <p:cNvSpPr txBox="1"/>
          <p:nvPr/>
        </p:nvSpPr>
        <p:spPr>
          <a:xfrm>
            <a:off x="609600" y="2712085"/>
            <a:ext cx="4220845" cy="4603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US" altLang="zh-CN" sz="2400" b="1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NH</a:t>
            </a:r>
            <a:r>
              <a:rPr lang="en-US" altLang="zh-CN" sz="2400" b="1" baseline="-25000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4</a:t>
            </a:r>
            <a:r>
              <a:rPr lang="en-US" altLang="zh-CN" sz="2400" b="1" baseline="30000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+ </a:t>
            </a:r>
            <a:r>
              <a:rPr lang="en-US" altLang="zh-CN" sz="2400" b="1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+H</a:t>
            </a:r>
            <a:r>
              <a:rPr lang="en-US" altLang="zh-CN" sz="2400" b="1" baseline="-25000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2</a:t>
            </a:r>
            <a:r>
              <a:rPr lang="en-US" altLang="zh-CN" sz="2400" b="1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O⇌NH</a:t>
            </a:r>
            <a:r>
              <a:rPr lang="en-US" altLang="zh-CN" sz="2400" b="1" baseline="-25000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3</a:t>
            </a:r>
            <a:r>
              <a:rPr lang="en-US" altLang="zh-CN" sz="2400" b="1">
                <a:solidFill>
                  <a:srgbClr val="00B05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/>
                <a:sym typeface="+mn-ea"/>
              </a:rPr>
              <a:t>·</a:t>
            </a:r>
            <a:r>
              <a:rPr lang="en-US" altLang="zh-CN" sz="2400" b="1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H</a:t>
            </a:r>
            <a:r>
              <a:rPr lang="en-US" altLang="zh-CN" sz="2400" b="1" baseline="-25000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2</a:t>
            </a:r>
            <a:r>
              <a:rPr lang="en-US" altLang="zh-CN" sz="2400" b="1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O</a:t>
            </a:r>
            <a:r>
              <a:rPr lang="en-US" altLang="zh-CN" sz="2400" b="1" baseline="30000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 </a:t>
            </a:r>
            <a:r>
              <a:rPr lang="en-US" altLang="zh-CN" sz="2400" b="1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+ H</a:t>
            </a:r>
            <a:r>
              <a:rPr lang="en-US" altLang="zh-CN" sz="2400" b="1" baseline="30000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+</a:t>
            </a:r>
            <a:endParaRPr lang="en-US" altLang="zh-CN" sz="2400" b="1" baseline="30000">
              <a:solidFill>
                <a:srgbClr val="00B050"/>
              </a:solidFill>
              <a:latin typeface="Times New Roman" panose="02020603050405020304"/>
              <a:ea typeface="楷体" panose="02010609060101010101" charset="-122"/>
              <a:cs typeface="Times New Roman" panose="02020603050405020304"/>
              <a:sym typeface="+mn-ea"/>
            </a:endParaRPr>
          </a:p>
        </p:txBody>
      </p:sp>
      <p:graphicFrame>
        <p:nvGraphicFramePr>
          <p:cNvPr id="12" name="对象 11">
            <a:hlinkClick action="ppaction://ole?verb="/>
          </p:cNvPr>
          <p:cNvGraphicFramePr>
            <a:graphicFrameLocks noChangeAspect="1"/>
          </p:cNvGraphicFramePr>
          <p:nvPr/>
        </p:nvGraphicFramePr>
        <p:xfrm>
          <a:off x="5334000" y="2508568"/>
          <a:ext cx="3501390" cy="89408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39" r:id="rId4" imgW="1701800" imgH="469900" progId="Equation.KSEE3">
                  <p:embed/>
                </p:oleObj>
              </mc:Choice>
              <mc:Fallback>
                <p:oleObj r:id="rId4" imgW="1701800" imgH="469900" progId="Equation.KSEE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5334000" y="2508568"/>
                        <a:ext cx="3501390" cy="89408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文本框 12"/>
          <p:cNvSpPr txBox="1"/>
          <p:nvPr/>
        </p:nvSpPr>
        <p:spPr>
          <a:xfrm>
            <a:off x="237490" y="3429000"/>
            <a:ext cx="545147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>
              <a:buClrTx/>
              <a:buSzTx/>
              <a:buFontTx/>
            </a:pPr>
            <a:r>
              <a:rPr lang="en-US" sz="28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/>
                <a:ea typeface="宋体" panose="02010600030101010101" pitchFamily="2" charset="-122"/>
                <a:cs typeface="Times New Roman" panose="02020603050405020304"/>
                <a:sym typeface="+mn-ea"/>
              </a:rPr>
              <a:t>2</a:t>
            </a:r>
            <a:r>
              <a:rPr lang="zh-CN" altLang="en-US" sz="28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/>
                <a:ea typeface="宋体" panose="02010600030101010101" pitchFamily="2" charset="-122"/>
                <a:cs typeface="Times New Roman" panose="02020603050405020304"/>
                <a:sym typeface="+mn-ea"/>
              </a:rPr>
              <a:t>、</a:t>
            </a:r>
            <a:r>
              <a:rPr lang="en-US" sz="28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/>
                <a:ea typeface="宋体" panose="02010600030101010101" pitchFamily="2" charset="-122"/>
                <a:cs typeface="Times New Roman" panose="02020603050405020304"/>
                <a:sym typeface="+mn-ea"/>
              </a:rPr>
              <a:t>K</a:t>
            </a:r>
            <a:r>
              <a:rPr lang="en-US" sz="2800" b="1" baseline="-250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/>
                <a:ea typeface="宋体" panose="02010600030101010101" pitchFamily="2" charset="-122"/>
                <a:cs typeface="Times New Roman" panose="02020603050405020304"/>
                <a:sym typeface="+mn-ea"/>
              </a:rPr>
              <a:t>h</a:t>
            </a:r>
            <a:r>
              <a:rPr lang="en-US" sz="28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/>
                <a:ea typeface="宋体" panose="02010600030101010101" pitchFamily="2" charset="-122"/>
                <a:cs typeface="Times New Roman" panose="02020603050405020304"/>
                <a:sym typeface="+mn-ea"/>
              </a:rPr>
              <a:t>与K</a:t>
            </a:r>
            <a:r>
              <a:rPr lang="en-US" sz="2800" b="1" baseline="-250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/>
                <a:ea typeface="宋体" panose="02010600030101010101" pitchFamily="2" charset="-122"/>
                <a:cs typeface="Times New Roman" panose="02020603050405020304"/>
                <a:sym typeface="+mn-ea"/>
              </a:rPr>
              <a:t>w</a:t>
            </a:r>
            <a:r>
              <a:rPr lang="en-US" sz="28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/>
                <a:ea typeface="宋体" panose="02010600030101010101" pitchFamily="2" charset="-122"/>
                <a:cs typeface="Times New Roman" panose="02020603050405020304"/>
                <a:sym typeface="+mn-ea"/>
              </a:rPr>
              <a:t>、K</a:t>
            </a:r>
            <a:r>
              <a:rPr lang="en-US" sz="2800" b="1" baseline="-250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/>
                <a:ea typeface="宋体" panose="02010600030101010101" pitchFamily="2" charset="-122"/>
                <a:cs typeface="Times New Roman" panose="02020603050405020304"/>
                <a:sym typeface="+mn-ea"/>
              </a:rPr>
              <a:t>a</a:t>
            </a:r>
            <a:r>
              <a:rPr lang="en-US" sz="28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/>
                <a:ea typeface="宋体" panose="02010600030101010101" pitchFamily="2" charset="-122"/>
                <a:cs typeface="Times New Roman" panose="02020603050405020304"/>
                <a:sym typeface="+mn-ea"/>
              </a:rPr>
              <a:t>、K</a:t>
            </a:r>
            <a:r>
              <a:rPr lang="en-US" sz="2800" b="1" baseline="-250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/>
                <a:ea typeface="宋体" panose="02010600030101010101" pitchFamily="2" charset="-122"/>
                <a:cs typeface="Times New Roman" panose="02020603050405020304"/>
                <a:sym typeface="+mn-ea"/>
              </a:rPr>
              <a:t>b</a:t>
            </a:r>
            <a:r>
              <a:rPr lang="en-US" sz="28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/>
                <a:ea typeface="宋体" panose="02010600030101010101" pitchFamily="2" charset="-122"/>
                <a:cs typeface="Times New Roman" panose="02020603050405020304"/>
                <a:sym typeface="+mn-ea"/>
              </a:rPr>
              <a:t>之间的关系</a:t>
            </a:r>
            <a:endParaRPr lang="en-US" sz="2800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/>
              <a:ea typeface="宋体" panose="02010600030101010101" pitchFamily="2" charset="-122"/>
              <a:cs typeface="Times New Roman" panose="02020603050405020304"/>
              <a:sym typeface="+mn-ea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495300" y="4207510"/>
            <a:ext cx="11200765" cy="82994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lnSpc>
                <a:spcPct val="100000"/>
              </a:lnSpc>
              <a:buClrTx/>
              <a:buSzTx/>
              <a:buFontTx/>
            </a:pPr>
            <a:r>
              <a:rPr lang="zh-CN" altLang="en-US" sz="2400" b="1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①盐的水解平衡常数与对应的一元弱酸(或弱碱)的电离平衡常数的乘积等于Kw，则K</a:t>
            </a:r>
            <a:r>
              <a:rPr lang="zh-CN" altLang="en-US" sz="2400" b="1" baseline="-25000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h</a:t>
            </a:r>
            <a:r>
              <a:rPr lang="en-US" altLang="zh-CN" sz="2400" b="1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=</a:t>
            </a:r>
            <a:r>
              <a:rPr lang="zh-CN" altLang="en-US" sz="2400" b="1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K</a:t>
            </a:r>
            <a:r>
              <a:rPr lang="zh-CN" altLang="en-US" sz="2400" b="1" baseline="-25000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w</a:t>
            </a:r>
            <a:r>
              <a:rPr lang="en-US" altLang="zh-CN" sz="2400" b="1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/K</a:t>
            </a:r>
            <a:r>
              <a:rPr lang="en-US" altLang="zh-CN" sz="2400" b="1" baseline="-25000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a</a:t>
            </a:r>
            <a:r>
              <a:rPr lang="zh-CN" altLang="en-US" sz="2400" b="1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或K</a:t>
            </a:r>
            <a:r>
              <a:rPr lang="zh-CN" altLang="en-US" sz="2400" b="1" baseline="-25000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h</a:t>
            </a:r>
            <a:r>
              <a:rPr lang="en-US" altLang="zh-CN" sz="2400" b="1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=</a:t>
            </a:r>
            <a:r>
              <a:rPr lang="zh-CN" altLang="en-US" sz="2400" b="1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K</a:t>
            </a:r>
            <a:r>
              <a:rPr lang="zh-CN" altLang="en-US" sz="2400" b="1" baseline="-25000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w</a:t>
            </a:r>
            <a:r>
              <a:rPr lang="en-US" altLang="zh-CN" sz="2400" b="1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/K</a:t>
            </a:r>
            <a:r>
              <a:rPr lang="en-US" altLang="zh-CN" sz="2400" b="1" baseline="-25000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b</a:t>
            </a:r>
            <a:r>
              <a:rPr lang="zh-CN" altLang="en-US" sz="2400" b="1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。</a:t>
            </a:r>
            <a:endParaRPr lang="zh-CN" altLang="en-US" sz="2400" b="1">
              <a:solidFill>
                <a:srgbClr val="7030A0"/>
              </a:solidFill>
              <a:latin typeface="Times New Roman" panose="02020603050405020304"/>
              <a:ea typeface="楷体" panose="02010609060101010101" charset="-122"/>
              <a:cs typeface="Times New Roman" panose="02020603050405020304"/>
              <a:sym typeface="+mn-ea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9982200" y="1666240"/>
            <a:ext cx="1320800" cy="52197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altLang="zh-CN" sz="2800" b="1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=</a:t>
            </a:r>
            <a:r>
              <a:rPr lang="zh-CN" altLang="en-US" sz="2800" b="1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K</a:t>
            </a:r>
            <a:r>
              <a:rPr lang="zh-CN" altLang="en-US" sz="2800" b="1" baseline="-25000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w</a:t>
            </a:r>
            <a:r>
              <a:rPr lang="en-US" altLang="zh-CN" sz="2800" b="1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/K</a:t>
            </a:r>
            <a:r>
              <a:rPr lang="en-US" altLang="zh-CN" sz="2800" b="1" baseline="-25000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a</a:t>
            </a:r>
            <a:endParaRPr lang="en-US" altLang="zh-CN" sz="2800" b="1" baseline="-25000">
              <a:solidFill>
                <a:srgbClr val="7030A0"/>
              </a:solidFill>
              <a:latin typeface="Times New Roman" panose="02020603050405020304"/>
              <a:ea typeface="楷体" panose="02010609060101010101" charset="-122"/>
              <a:cs typeface="Times New Roman" panose="02020603050405020304"/>
              <a:sym typeface="+mn-ea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9067800" y="2694940"/>
            <a:ext cx="1333500" cy="52197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altLang="zh-CN" sz="2800" b="1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=</a:t>
            </a:r>
            <a:r>
              <a:rPr lang="zh-CN" altLang="en-US" sz="2800" b="1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K</a:t>
            </a:r>
            <a:r>
              <a:rPr lang="zh-CN" altLang="en-US" sz="2800" b="1" baseline="-25000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w</a:t>
            </a:r>
            <a:r>
              <a:rPr lang="en-US" altLang="zh-CN" sz="2800" b="1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/K</a:t>
            </a:r>
            <a:r>
              <a:rPr lang="en-US" altLang="zh-CN" sz="2800" b="1" baseline="-25000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b</a:t>
            </a:r>
            <a:endParaRPr lang="en-US" altLang="zh-CN" sz="2800" b="1" baseline="-25000">
              <a:solidFill>
                <a:srgbClr val="7030A0"/>
              </a:solidFill>
              <a:latin typeface="Times New Roman" panose="02020603050405020304"/>
              <a:ea typeface="楷体" panose="02010609060101010101" charset="-122"/>
              <a:cs typeface="Times New Roman" panose="02020603050405020304"/>
              <a:sym typeface="+mn-ea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495300" y="5192395"/>
            <a:ext cx="8549005" cy="4603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buClrTx/>
              <a:buSzTx/>
              <a:buFontTx/>
            </a:pPr>
            <a:r>
              <a:rPr lang="zh-CN" altLang="en-US" sz="2400" b="1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②多元弱酸强碱盐，如Na</a:t>
            </a:r>
            <a:r>
              <a:rPr lang="zh-CN" altLang="en-US" sz="2400" b="1" baseline="-25000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2</a:t>
            </a:r>
            <a:r>
              <a:rPr lang="zh-CN" altLang="en-US" sz="2400" b="1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CO</a:t>
            </a:r>
            <a:r>
              <a:rPr lang="zh-CN" altLang="en-US" sz="2400" b="1" baseline="-25000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3</a:t>
            </a:r>
            <a:r>
              <a:rPr lang="zh-CN" altLang="en-US" sz="2400" b="1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的K</a:t>
            </a:r>
            <a:r>
              <a:rPr lang="zh-CN" altLang="en-US" sz="2400" b="1" baseline="-25000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h1</a:t>
            </a:r>
            <a:r>
              <a:rPr lang="zh-CN" altLang="en-US" sz="2400" b="1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＝K</a:t>
            </a:r>
            <a:r>
              <a:rPr lang="zh-CN" altLang="en-US" sz="2400" b="1" baseline="-25000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w</a:t>
            </a:r>
            <a:r>
              <a:rPr lang="en-US" altLang="zh-CN" sz="2400" b="1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/</a:t>
            </a:r>
            <a:r>
              <a:rPr lang="zh-CN" altLang="en-US" sz="2400" b="1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K</a:t>
            </a:r>
            <a:r>
              <a:rPr lang="zh-CN" altLang="en-US" sz="2400" b="1" baseline="-25000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a2</a:t>
            </a:r>
            <a:r>
              <a:rPr lang="zh-CN" altLang="en-US" sz="2400" b="1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、K</a:t>
            </a:r>
            <a:r>
              <a:rPr lang="zh-CN" altLang="en-US" sz="2400" b="1" baseline="-25000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h2</a:t>
            </a:r>
            <a:r>
              <a:rPr lang="zh-CN" altLang="en-US" sz="2400" b="1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＝K</a:t>
            </a:r>
            <a:r>
              <a:rPr lang="zh-CN" altLang="en-US" sz="2400" b="1" baseline="-25000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w</a:t>
            </a:r>
            <a:r>
              <a:rPr lang="en-US" altLang="zh-CN" sz="2400" b="1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/</a:t>
            </a:r>
            <a:r>
              <a:rPr lang="zh-CN" altLang="en-US" sz="2400" b="1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K</a:t>
            </a:r>
            <a:r>
              <a:rPr lang="zh-CN" altLang="en-US" sz="2400" b="1" baseline="-25000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a</a:t>
            </a:r>
            <a:r>
              <a:rPr lang="en-US" altLang="zh-CN" sz="2400" b="1" baseline="-25000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1</a:t>
            </a:r>
            <a:r>
              <a:rPr lang="zh-CN" altLang="en-US" sz="2400" b="1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。</a:t>
            </a:r>
            <a:endParaRPr lang="zh-CN" altLang="en-US" sz="2400" b="1">
              <a:solidFill>
                <a:srgbClr val="7030A0"/>
              </a:solidFill>
              <a:latin typeface="Times New Roman" panose="02020603050405020304"/>
              <a:ea typeface="楷体" panose="02010609060101010101" charset="-122"/>
              <a:cs typeface="Times New Roman" panose="02020603050405020304"/>
              <a:sym typeface="+mn-ea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495300" y="5807710"/>
            <a:ext cx="7831455" cy="4603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lvl="0" algn="l">
              <a:buClrTx/>
              <a:buSzTx/>
              <a:buFontTx/>
            </a:pPr>
            <a:r>
              <a:rPr lang="zh-CN" altLang="en-US" sz="2400" b="1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③一元弱酸一元弱碱盐，如醋酸铵：K</a:t>
            </a:r>
            <a:r>
              <a:rPr lang="zh-CN" altLang="en-US" sz="2400" b="1" baseline="-25000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h</a:t>
            </a:r>
            <a:r>
              <a:rPr lang="zh-CN" altLang="en-US" sz="2400" b="1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＝K</a:t>
            </a:r>
            <a:r>
              <a:rPr lang="zh-CN" altLang="en-US" sz="2400" b="1" baseline="-25000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w</a:t>
            </a:r>
            <a:r>
              <a:rPr lang="en-US" altLang="zh-CN" sz="2400" b="1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/(</a:t>
            </a:r>
            <a:r>
              <a:rPr lang="zh-CN" altLang="en-US" sz="2400" b="1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K</a:t>
            </a:r>
            <a:r>
              <a:rPr lang="zh-CN" altLang="en-US" sz="2400" b="1" baseline="-25000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a</a:t>
            </a:r>
            <a:r>
              <a:rPr lang="zh-CN" altLang="en-US" sz="2400" b="1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×K</a:t>
            </a:r>
            <a:r>
              <a:rPr lang="zh-CN" altLang="en-US" sz="2400" b="1" baseline="-25000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b</a:t>
            </a:r>
            <a:r>
              <a:rPr lang="en-US" altLang="zh-CN" sz="2400" b="1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)</a:t>
            </a:r>
            <a:r>
              <a:rPr lang="zh-CN" altLang="en-US" sz="2400" b="1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。</a:t>
            </a:r>
            <a:endParaRPr lang="zh-CN" altLang="en-US" sz="2400" b="1">
              <a:solidFill>
                <a:srgbClr val="7030A0"/>
              </a:solidFill>
              <a:latin typeface="Times New Roman" panose="02020603050405020304"/>
              <a:ea typeface="楷体" panose="02010609060101010101" charset="-122"/>
              <a:cs typeface="Times New Roman" panose="02020603050405020304"/>
              <a:sym typeface="+mn-ea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2438400" y="1033145"/>
            <a:ext cx="5826760" cy="4603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2400" b="1">
                <a:solidFill>
                  <a:schemeClr val="tx1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</a:rPr>
              <a:t>只受温度的 影响，</a:t>
            </a:r>
            <a:r>
              <a:rPr lang="zh-CN" altLang="en-US" sz="2400" b="1">
                <a:solidFill>
                  <a:schemeClr val="tx1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K</a:t>
            </a:r>
            <a:r>
              <a:rPr lang="zh-CN" altLang="en-US" sz="2400" b="1" baseline="-25000">
                <a:solidFill>
                  <a:schemeClr val="tx1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h</a:t>
            </a:r>
            <a:r>
              <a:rPr lang="zh-CN" altLang="en-US" sz="2400" b="1">
                <a:solidFill>
                  <a:schemeClr val="tx1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</a:rPr>
              <a:t>随温度的升高而增大</a:t>
            </a:r>
            <a:endParaRPr lang="zh-CN" altLang="en-US" sz="2400" b="1">
              <a:solidFill>
                <a:schemeClr val="tx1"/>
              </a:solidFill>
              <a:latin typeface="Times New Roman" panose="02020603050405020304"/>
              <a:ea typeface="楷体" panose="02010609060101010101" charset="-122"/>
              <a:cs typeface="Times New Roman" panose="02020603050405020304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4876800" y="290830"/>
            <a:ext cx="5511800" cy="4603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2400" b="1"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（描述能水解的盐水解平衡的主要参数）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8196" name="矩形 315408"/>
          <p:cNvSpPr/>
          <p:nvPr/>
        </p:nvSpPr>
        <p:spPr>
          <a:xfrm flipH="1">
            <a:off x="152400" y="228600"/>
            <a:ext cx="4760595" cy="583565"/>
          </a:xfrm>
          <a:prstGeom prst="rect">
            <a:avLst/>
          </a:prstGeom>
          <a:noFill/>
          <a:ln w="28575">
            <a:noFill/>
          </a:ln>
        </p:spPr>
        <p:txBody>
          <a:bodyPr wrap="square" anchor="t">
            <a:spAutoFit/>
          </a:bodyPr>
          <a:lstStyle/>
          <a:p>
            <a:pPr lvl="0" indent="0" fontAlgn="base"/>
            <a:r>
              <a:rPr lang="zh-CN" altLang="en-US" sz="3200" b="1" strike="noStrike" noProof="1">
                <a:solidFill>
                  <a:srgbClr val="0070C0"/>
                </a:solidFill>
                <a:latin typeface="Times New Roman" panose="02020603050405020304"/>
                <a:cs typeface="Times New Roman" panose="02020603050405020304"/>
              </a:rPr>
              <a:t>三</a:t>
            </a:r>
            <a:r>
              <a:rPr lang="en-US" altLang="zh-CN" sz="3200" b="1" strike="noStrike" noProof="1">
                <a:solidFill>
                  <a:srgbClr val="0070C0"/>
                </a:solidFill>
                <a:latin typeface="Times New Roman" panose="02020603050405020304"/>
                <a:cs typeface="Times New Roman" panose="02020603050405020304"/>
              </a:rPr>
              <a:t>、</a:t>
            </a:r>
            <a:r>
              <a:rPr lang="zh-CN" altLang="en-US" sz="3200" b="1" strike="noStrike" noProof="1">
                <a:solidFill>
                  <a:srgbClr val="0070C0"/>
                </a:solidFill>
                <a:latin typeface="Times New Roman" panose="02020603050405020304"/>
                <a:cs typeface="Times New Roman" panose="02020603050405020304"/>
              </a:rPr>
              <a:t>盐类水解的重要应用</a:t>
            </a:r>
            <a:endParaRPr lang="zh-CN" altLang="en-US" sz="3200" b="1" strike="noStrike" noProof="1">
              <a:solidFill>
                <a:srgbClr val="0070C0"/>
              </a:solidFill>
              <a:latin typeface="Times New Roman" panose="02020603050405020304"/>
              <a:cs typeface="Times New Roman" panose="02020603050405020304"/>
            </a:endParaRPr>
          </a:p>
        </p:txBody>
      </p:sp>
      <p:graphicFrame>
        <p:nvGraphicFramePr>
          <p:cNvPr id="4" name="表格 3"/>
          <p:cNvGraphicFramePr>
            <a:graphicFrameLocks noGrp="1"/>
          </p:cNvGraphicFramePr>
          <p:nvPr>
            <p:custDataLst>
              <p:tags r:id="rId2"/>
            </p:custDataLst>
          </p:nvPr>
        </p:nvGraphicFramePr>
        <p:xfrm>
          <a:off x="228600" y="762000"/>
          <a:ext cx="11642090" cy="556450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277110"/>
                <a:gridCol w="9364980"/>
              </a:tblGrid>
              <a:tr h="535305">
                <a:tc>
                  <a:txBody>
                    <a:bodyPr vert="horz" wrap="square"/>
                    <a:lstStyle/>
                    <a:p>
                      <a:pPr indent="0" algn="ctr" eaLnBrk="1" fontAlgn="auto" latinLnBrk="0" hangingPunct="1">
                        <a:lnSpc>
                          <a:spcPct val="125000"/>
                        </a:lnSpc>
                        <a:buNone/>
                      </a:pPr>
                      <a:r>
                        <a:rPr lang="en-US" sz="2400" b="0">
                          <a:latin typeface="Times New Roman" panose="02020603050405020304"/>
                          <a:ea typeface="楷体" panose="02010609060101010101" charset="-122"/>
                          <a:cs typeface="Times New Roman" panose="02020603050405020304"/>
                        </a:rPr>
                        <a:t>应用</a:t>
                      </a:r>
                      <a:endParaRPr lang="en-US" altLang="en-US" sz="2400" b="0">
                        <a:latin typeface="Times New Roman" panose="02020603050405020304"/>
                        <a:ea typeface="楷体" panose="02010609060101010101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indent="0" algn="ctr" eaLnBrk="1" fontAlgn="auto" latinLnBrk="0" hangingPunct="1">
                        <a:lnSpc>
                          <a:spcPct val="125000"/>
                        </a:lnSpc>
                        <a:buNone/>
                      </a:pPr>
                      <a:r>
                        <a:rPr lang="en-US" sz="2400" b="0">
                          <a:latin typeface="Times New Roman" panose="02020603050405020304"/>
                          <a:ea typeface="楷体" panose="02010609060101010101" charset="-122"/>
                          <a:cs typeface="宋体" panose="02010600030101010101" pitchFamily="2" charset="-122"/>
                        </a:rPr>
                        <a:t>举例</a:t>
                      </a:r>
                      <a:endParaRPr lang="en-US" altLang="en-US" sz="2400" b="0">
                        <a:latin typeface="Times New Roman" panose="02020603050405020304"/>
                        <a:ea typeface="楷体" panose="02010609060101010101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0">
                <a:tc>
                  <a:txBody>
                    <a:bodyPr vert="horz" wrap="square"/>
                    <a:lstStyle/>
                    <a:p>
                      <a:pPr indent="0" algn="l" eaLnBrk="1" fontAlgn="auto" latinLnBrk="0" hangingPunct="1">
                        <a:lnSpc>
                          <a:spcPct val="125000"/>
                        </a:lnSpc>
                        <a:buNone/>
                      </a:pPr>
                      <a:r>
                        <a:rPr lang="en-US" sz="2400" b="1">
                          <a:solidFill>
                            <a:srgbClr val="7030A0"/>
                          </a:solidFill>
                          <a:latin typeface="Times New Roman" panose="02020603050405020304"/>
                          <a:ea typeface="楷体" panose="02010609060101010101" charset="-122"/>
                          <a:cs typeface="Times New Roman" panose="02020603050405020304"/>
                        </a:rPr>
                        <a:t>配制或贮存易水解的盐</a:t>
                      </a:r>
                      <a:r>
                        <a:rPr lang="en-US" sz="2400" b="0">
                          <a:latin typeface="Times New Roman" panose="02020603050405020304"/>
                          <a:ea typeface="楷体" panose="02010609060101010101" charset="-122"/>
                          <a:cs typeface="Times New Roman" panose="02020603050405020304"/>
                        </a:rPr>
                        <a:t>溶液</a:t>
                      </a:r>
                      <a:endParaRPr lang="en-US" altLang="en-US" sz="2400" b="0">
                        <a:latin typeface="Times New Roman" panose="02020603050405020304"/>
                        <a:ea typeface="楷体" panose="02010609060101010101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indent="0" algn="l" eaLnBrk="1" fontAlgn="auto" latinLnBrk="0" hangingPunct="1">
                        <a:lnSpc>
                          <a:spcPct val="125000"/>
                        </a:lnSpc>
                        <a:buNone/>
                      </a:pPr>
                      <a:r>
                        <a:rPr lang="en-US" sz="2400" b="0">
                          <a:latin typeface="Times New Roman" panose="02020603050405020304"/>
                          <a:ea typeface="楷体" panose="02010609060101010101" charset="-122"/>
                          <a:cs typeface="Times New Roman" panose="02020603050405020304"/>
                        </a:rPr>
                        <a:t>配制CuSO</a:t>
                      </a:r>
                      <a:r>
                        <a:rPr lang="en-US" sz="2400" b="0" baseline="-25000">
                          <a:latin typeface="Times New Roman" panose="02020603050405020304"/>
                          <a:ea typeface="楷体" panose="02010609060101010101" charset="-122"/>
                          <a:cs typeface="Times New Roman" panose="02020603050405020304"/>
                        </a:rPr>
                        <a:t>4</a:t>
                      </a:r>
                      <a:r>
                        <a:rPr lang="en-US" sz="2400" b="0">
                          <a:latin typeface="Times New Roman" panose="02020603050405020304"/>
                          <a:ea typeface="楷体" panose="02010609060101010101" charset="-122"/>
                          <a:cs typeface="Times New Roman" panose="02020603050405020304"/>
                        </a:rPr>
                        <a:t>溶液时，加入少量</a:t>
                      </a:r>
                      <a:r>
                        <a:rPr lang="en-US" sz="2400" b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 panose="02020603050405020304"/>
                          <a:ea typeface="楷体" panose="02010609060101010101" charset="-122"/>
                          <a:cs typeface="Times New Roman" panose="02020603050405020304"/>
                        </a:rPr>
                        <a:t>H</a:t>
                      </a:r>
                      <a:r>
                        <a:rPr lang="en-US" sz="2400" b="0" baseline="-25000">
                          <a:uFill>
                            <a:solidFill>
                              <a:srgbClr val="000000"/>
                            </a:solidFill>
                          </a:uFill>
                          <a:latin typeface="Times New Roman" panose="02020603050405020304"/>
                          <a:ea typeface="楷体" panose="02010609060101010101" charset="-122"/>
                          <a:cs typeface="Times New Roman" panose="02020603050405020304"/>
                        </a:rPr>
                        <a:t>2</a:t>
                      </a:r>
                      <a:r>
                        <a:rPr lang="en-US" sz="2400" b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 panose="02020603050405020304"/>
                          <a:ea typeface="楷体" panose="02010609060101010101" charset="-122"/>
                          <a:cs typeface="Times New Roman" panose="02020603050405020304"/>
                        </a:rPr>
                        <a:t>SO</a:t>
                      </a:r>
                      <a:r>
                        <a:rPr lang="en-US" sz="2400" b="0" baseline="-25000">
                          <a:uFill>
                            <a:solidFill>
                              <a:srgbClr val="000000"/>
                            </a:solidFill>
                          </a:uFill>
                          <a:latin typeface="Times New Roman" panose="02020603050405020304"/>
                          <a:ea typeface="楷体" panose="02010609060101010101" charset="-122"/>
                          <a:cs typeface="Times New Roman" panose="02020603050405020304"/>
                        </a:rPr>
                        <a:t>4</a:t>
                      </a:r>
                      <a:r>
                        <a:rPr lang="en-US" sz="2400" b="0">
                          <a:latin typeface="Times New Roman" panose="02020603050405020304"/>
                          <a:ea typeface="楷体" panose="02010609060101010101" charset="-122"/>
                          <a:cs typeface="Times New Roman" panose="02020603050405020304"/>
                        </a:rPr>
                        <a:t>，防止Cu</a:t>
                      </a:r>
                      <a:r>
                        <a:rPr lang="en-US" sz="2400" b="0" baseline="30000">
                          <a:latin typeface="Times New Roman" panose="02020603050405020304"/>
                          <a:ea typeface="楷体" panose="02010609060101010101" charset="-122"/>
                          <a:cs typeface="Times New Roman" panose="02020603050405020304"/>
                        </a:rPr>
                        <a:t>2＋</a:t>
                      </a:r>
                      <a:r>
                        <a:rPr lang="en-US" sz="2400" b="0">
                          <a:latin typeface="Times New Roman" panose="02020603050405020304"/>
                          <a:ea typeface="楷体" panose="02010609060101010101" charset="-122"/>
                          <a:cs typeface="Times New Roman" panose="02020603050405020304"/>
                        </a:rPr>
                        <a:t>水解；配制FeCl</a:t>
                      </a:r>
                      <a:r>
                        <a:rPr lang="en-US" sz="2400" b="0" baseline="-25000">
                          <a:latin typeface="Times New Roman" panose="02020603050405020304"/>
                          <a:ea typeface="楷体" panose="02010609060101010101" charset="-122"/>
                          <a:cs typeface="Times New Roman" panose="02020603050405020304"/>
                        </a:rPr>
                        <a:t>3</a:t>
                      </a:r>
                      <a:r>
                        <a:rPr lang="en-US" sz="2400" b="0">
                          <a:latin typeface="Times New Roman" panose="02020603050405020304"/>
                          <a:ea typeface="楷体" panose="02010609060101010101" charset="-122"/>
                          <a:cs typeface="Times New Roman" panose="02020603050405020304"/>
                        </a:rPr>
                        <a:t>溶液，加入少量</a:t>
                      </a:r>
                      <a:r>
                        <a:rPr lang="en-US" sz="2400" b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 panose="02020603050405020304"/>
                          <a:ea typeface="楷体" panose="02010609060101010101" charset="-122"/>
                          <a:cs typeface="Times New Roman" panose="02020603050405020304"/>
                        </a:rPr>
                        <a:t>盐酸</a:t>
                      </a:r>
                      <a:r>
                        <a:rPr lang="en-US" sz="2400" b="0">
                          <a:latin typeface="Times New Roman" panose="02020603050405020304"/>
                          <a:ea typeface="楷体" panose="02010609060101010101" charset="-122"/>
                          <a:cs typeface="Times New Roman" panose="02020603050405020304"/>
                        </a:rPr>
                        <a:t>；贮存Na</a:t>
                      </a:r>
                      <a:r>
                        <a:rPr lang="en-US" sz="2400" b="0" baseline="-25000">
                          <a:latin typeface="Times New Roman" panose="02020603050405020304"/>
                          <a:ea typeface="楷体" panose="02010609060101010101" charset="-122"/>
                          <a:cs typeface="Times New Roman" panose="02020603050405020304"/>
                        </a:rPr>
                        <a:t>2</a:t>
                      </a:r>
                      <a:r>
                        <a:rPr lang="en-US" sz="2400" b="0">
                          <a:latin typeface="Times New Roman" panose="02020603050405020304"/>
                          <a:ea typeface="楷体" panose="02010609060101010101" charset="-122"/>
                          <a:cs typeface="Times New Roman" panose="02020603050405020304"/>
                        </a:rPr>
                        <a:t>CO</a:t>
                      </a:r>
                      <a:r>
                        <a:rPr lang="en-US" sz="2400" b="0" baseline="-25000">
                          <a:latin typeface="Times New Roman" panose="02020603050405020304"/>
                          <a:ea typeface="楷体" panose="02010609060101010101" charset="-122"/>
                          <a:cs typeface="Times New Roman" panose="02020603050405020304"/>
                        </a:rPr>
                        <a:t>3</a:t>
                      </a:r>
                      <a:r>
                        <a:rPr lang="en-US" sz="2400" b="0">
                          <a:latin typeface="Times New Roman" panose="02020603050405020304"/>
                          <a:ea typeface="楷体" panose="02010609060101010101" charset="-122"/>
                          <a:cs typeface="Times New Roman" panose="02020603050405020304"/>
                        </a:rPr>
                        <a:t>溶液、Na</a:t>
                      </a:r>
                      <a:r>
                        <a:rPr lang="en-US" sz="2400" b="0" baseline="-25000">
                          <a:latin typeface="Times New Roman" panose="02020603050405020304"/>
                          <a:ea typeface="楷体" panose="02010609060101010101" charset="-122"/>
                          <a:cs typeface="Times New Roman" panose="02020603050405020304"/>
                        </a:rPr>
                        <a:t>2</a:t>
                      </a:r>
                      <a:r>
                        <a:rPr lang="en-US" sz="2400" b="0">
                          <a:latin typeface="Times New Roman" panose="02020603050405020304"/>
                          <a:ea typeface="楷体" panose="02010609060101010101" charset="-122"/>
                          <a:cs typeface="Times New Roman" panose="02020603050405020304"/>
                        </a:rPr>
                        <a:t>SiO</a:t>
                      </a:r>
                      <a:r>
                        <a:rPr lang="en-US" sz="2400" b="0" baseline="-25000">
                          <a:latin typeface="Times New Roman" panose="02020603050405020304"/>
                          <a:ea typeface="楷体" panose="02010609060101010101" charset="-122"/>
                          <a:cs typeface="Times New Roman" panose="02020603050405020304"/>
                        </a:rPr>
                        <a:t>3</a:t>
                      </a:r>
                      <a:r>
                        <a:rPr lang="en-US" sz="2400" b="0">
                          <a:latin typeface="Times New Roman" panose="02020603050405020304"/>
                          <a:ea typeface="楷体" panose="02010609060101010101" charset="-122"/>
                          <a:cs typeface="Times New Roman" panose="02020603050405020304"/>
                        </a:rPr>
                        <a:t>溶液不能用磨口玻璃塞；NaF、NH</a:t>
                      </a:r>
                      <a:r>
                        <a:rPr lang="en-US" sz="2400" b="0" baseline="-25000">
                          <a:latin typeface="Times New Roman" panose="02020603050405020304"/>
                          <a:ea typeface="楷体" panose="02010609060101010101" charset="-122"/>
                          <a:cs typeface="Times New Roman" panose="02020603050405020304"/>
                        </a:rPr>
                        <a:t>4</a:t>
                      </a:r>
                      <a:r>
                        <a:rPr lang="en-US" sz="2400" b="0">
                          <a:latin typeface="Times New Roman" panose="02020603050405020304"/>
                          <a:ea typeface="楷体" panose="02010609060101010101" charset="-122"/>
                          <a:cs typeface="Times New Roman" panose="02020603050405020304"/>
                        </a:rPr>
                        <a:t>F要用塑料瓶保存。</a:t>
                      </a:r>
                      <a:endParaRPr lang="en-US" altLang="en-US" sz="2400" b="0">
                        <a:latin typeface="Times New Roman" panose="02020603050405020304"/>
                        <a:ea typeface="楷体" panose="02010609060101010101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0">
                <a:tc>
                  <a:txBody>
                    <a:bodyPr vert="horz" wrap="square"/>
                    <a:lstStyle/>
                    <a:p>
                      <a:pPr indent="0" algn="l" eaLnBrk="1" fontAlgn="auto" latinLnBrk="0" hangingPunct="1">
                        <a:lnSpc>
                          <a:spcPct val="125000"/>
                        </a:lnSpc>
                        <a:buNone/>
                      </a:pPr>
                      <a:r>
                        <a:rPr lang="en-US" sz="2400" b="1">
                          <a:solidFill>
                            <a:srgbClr val="7030A0"/>
                          </a:solidFill>
                          <a:latin typeface="Times New Roman" panose="02020603050405020304"/>
                          <a:ea typeface="楷体" panose="02010609060101010101" charset="-122"/>
                          <a:cs typeface="Times New Roman" panose="02020603050405020304"/>
                        </a:rPr>
                        <a:t>胶体</a:t>
                      </a:r>
                      <a:r>
                        <a:rPr lang="en-US" sz="2400" b="0">
                          <a:latin typeface="Times New Roman" panose="02020603050405020304"/>
                          <a:ea typeface="楷体" panose="02010609060101010101" charset="-122"/>
                          <a:cs typeface="Times New Roman" panose="02020603050405020304"/>
                        </a:rPr>
                        <a:t>的制备</a:t>
                      </a:r>
                      <a:endParaRPr lang="en-US" altLang="en-US" sz="2400" b="0">
                        <a:latin typeface="Times New Roman" panose="02020603050405020304"/>
                        <a:ea typeface="楷体" panose="02010609060101010101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indent="0" algn="l" eaLnBrk="1" fontAlgn="auto" latinLnBrk="0" hangingPunct="1">
                        <a:lnSpc>
                          <a:spcPct val="125000"/>
                        </a:lnSpc>
                        <a:buNone/>
                      </a:pPr>
                      <a:r>
                        <a:rPr lang="en-US" sz="2400" b="0">
                          <a:latin typeface="Times New Roman" panose="02020603050405020304"/>
                          <a:ea typeface="楷体" panose="02010609060101010101" charset="-122"/>
                          <a:cs typeface="Times New Roman" panose="02020603050405020304"/>
                        </a:rPr>
                        <a:t>制取Fe(OH)</a:t>
                      </a:r>
                      <a:r>
                        <a:rPr lang="en-US" sz="2400" b="0" baseline="-25000">
                          <a:latin typeface="Times New Roman" panose="02020603050405020304"/>
                          <a:ea typeface="楷体" panose="02010609060101010101" charset="-122"/>
                          <a:cs typeface="Times New Roman" panose="02020603050405020304"/>
                        </a:rPr>
                        <a:t>3</a:t>
                      </a:r>
                      <a:r>
                        <a:rPr lang="en-US" sz="2400" b="0">
                          <a:latin typeface="Times New Roman" panose="02020603050405020304"/>
                          <a:ea typeface="楷体" panose="02010609060101010101" charset="-122"/>
                          <a:cs typeface="Times New Roman" panose="02020603050405020304"/>
                        </a:rPr>
                        <a:t>胶体的离子方程式：</a:t>
                      </a:r>
                      <a:r>
                        <a:rPr lang="en-US" sz="2400" b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 panose="02020603050405020304"/>
                          <a:ea typeface="楷体" panose="02010609060101010101" charset="-122"/>
                          <a:cs typeface="Times New Roman" panose="02020603050405020304"/>
                        </a:rPr>
                        <a:t>Fe</a:t>
                      </a:r>
                      <a:r>
                        <a:rPr lang="en-US" sz="2400" b="0" baseline="30000">
                          <a:uFill>
                            <a:solidFill>
                              <a:srgbClr val="000000"/>
                            </a:solidFill>
                          </a:uFill>
                          <a:latin typeface="Times New Roman" panose="02020603050405020304"/>
                          <a:ea typeface="楷体" panose="02010609060101010101" charset="-122"/>
                          <a:cs typeface="Times New Roman" panose="02020603050405020304"/>
                        </a:rPr>
                        <a:t>3＋</a:t>
                      </a:r>
                      <a:r>
                        <a:rPr lang="en-US" sz="2400" b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 panose="02020603050405020304"/>
                          <a:ea typeface="楷体" panose="02010609060101010101" charset="-122"/>
                          <a:cs typeface="Times New Roman" panose="02020603050405020304"/>
                        </a:rPr>
                        <a:t>＋3H</a:t>
                      </a:r>
                      <a:r>
                        <a:rPr lang="en-US" sz="2400" b="0" baseline="-25000">
                          <a:uFill>
                            <a:solidFill>
                              <a:srgbClr val="000000"/>
                            </a:solidFill>
                          </a:uFill>
                          <a:latin typeface="Times New Roman" panose="02020603050405020304"/>
                          <a:ea typeface="楷体" panose="02010609060101010101" charset="-122"/>
                          <a:cs typeface="Times New Roman" panose="02020603050405020304"/>
                        </a:rPr>
                        <a:t>2</a:t>
                      </a:r>
                      <a:r>
                        <a:rPr lang="en-US" sz="2400" b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 panose="02020603050405020304"/>
                          <a:ea typeface="楷体" panose="02010609060101010101" charset="-122"/>
                          <a:cs typeface="Times New Roman" panose="02020603050405020304"/>
                        </a:rPr>
                        <a:t>O=Fe(OH)</a:t>
                      </a:r>
                      <a:r>
                        <a:rPr lang="en-US" sz="2400" b="0" baseline="-25000">
                          <a:uFill>
                            <a:solidFill>
                              <a:srgbClr val="000000"/>
                            </a:solidFill>
                          </a:uFill>
                          <a:latin typeface="Times New Roman" panose="02020603050405020304"/>
                          <a:ea typeface="楷体" panose="02010609060101010101" charset="-122"/>
                          <a:cs typeface="Times New Roman" panose="02020603050405020304"/>
                        </a:rPr>
                        <a:t>3</a:t>
                      </a:r>
                      <a:r>
                        <a:rPr lang="en-US" sz="2400" b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 panose="02020603050405020304"/>
                          <a:ea typeface="楷体" panose="02010609060101010101" charset="-122"/>
                          <a:cs typeface="Times New Roman" panose="02020603050405020304"/>
                        </a:rPr>
                        <a:t>(胶体)＋3H</a:t>
                      </a:r>
                      <a:r>
                        <a:rPr lang="en-US" sz="2400" b="0" baseline="30000">
                          <a:uFill>
                            <a:solidFill>
                              <a:srgbClr val="000000"/>
                            </a:solidFill>
                          </a:uFill>
                          <a:latin typeface="Times New Roman" panose="02020603050405020304"/>
                          <a:ea typeface="楷体" panose="02010609060101010101" charset="-122"/>
                          <a:cs typeface="Times New Roman" panose="02020603050405020304"/>
                        </a:rPr>
                        <a:t>＋</a:t>
                      </a:r>
                      <a:endParaRPr lang="en-US" altLang="en-US" sz="2400" b="0">
                        <a:latin typeface="Times New Roman" panose="02020603050405020304"/>
                        <a:ea typeface="楷体" panose="02010609060101010101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0">
                <a:tc>
                  <a:txBody>
                    <a:bodyPr vert="horz" wrap="square"/>
                    <a:lstStyle/>
                    <a:p>
                      <a:pPr indent="0" algn="l" eaLnBrk="1" fontAlgn="auto" latinLnBrk="0" hangingPunct="1">
                        <a:lnSpc>
                          <a:spcPct val="125000"/>
                        </a:lnSpc>
                        <a:buNone/>
                      </a:pPr>
                      <a:r>
                        <a:rPr lang="en-US" sz="2400" b="1">
                          <a:solidFill>
                            <a:srgbClr val="7030A0"/>
                          </a:solidFill>
                          <a:latin typeface="Times New Roman" panose="02020603050405020304"/>
                          <a:ea typeface="楷体" panose="02010609060101010101" charset="-122"/>
                          <a:cs typeface="Times New Roman" panose="02020603050405020304"/>
                        </a:rPr>
                        <a:t>泡沫灭火器</a:t>
                      </a:r>
                      <a:r>
                        <a:rPr lang="en-US" sz="2400" b="0">
                          <a:latin typeface="Times New Roman" panose="02020603050405020304"/>
                          <a:ea typeface="楷体" panose="02010609060101010101" charset="-122"/>
                          <a:cs typeface="Times New Roman" panose="02020603050405020304"/>
                        </a:rPr>
                        <a:t>原理</a:t>
                      </a:r>
                      <a:endParaRPr lang="en-US" altLang="en-US" sz="2400" b="0">
                        <a:latin typeface="Times New Roman" panose="02020603050405020304"/>
                        <a:ea typeface="楷体" panose="02010609060101010101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indent="0" algn="l" eaLnBrk="1" fontAlgn="auto" latinLnBrk="0" hangingPunct="1">
                        <a:lnSpc>
                          <a:spcPct val="125000"/>
                        </a:lnSpc>
                        <a:buNone/>
                      </a:pPr>
                      <a:r>
                        <a:rPr lang="en-US" sz="2400" b="0">
                          <a:latin typeface="Times New Roman" panose="02020603050405020304"/>
                          <a:ea typeface="楷体" panose="02010609060101010101" charset="-122"/>
                          <a:cs typeface="Times New Roman" panose="02020603050405020304"/>
                        </a:rPr>
                        <a:t>成分为</a:t>
                      </a:r>
                      <a:r>
                        <a:rPr lang="en-US" sz="2400" b="1">
                          <a:solidFill>
                            <a:srgbClr val="FF0000"/>
                          </a:solidFill>
                          <a:latin typeface="Times New Roman" panose="02020603050405020304"/>
                          <a:ea typeface="楷体" panose="02010609060101010101" charset="-122"/>
                          <a:cs typeface="Times New Roman" panose="02020603050405020304"/>
                        </a:rPr>
                        <a:t>NaHCO</a:t>
                      </a:r>
                      <a:r>
                        <a:rPr lang="en-US" sz="2400" b="1" baseline="-25000">
                          <a:solidFill>
                            <a:srgbClr val="FF0000"/>
                          </a:solidFill>
                          <a:latin typeface="Times New Roman" panose="02020603050405020304"/>
                          <a:ea typeface="楷体" panose="02010609060101010101" charset="-122"/>
                          <a:cs typeface="Times New Roman" panose="02020603050405020304"/>
                        </a:rPr>
                        <a:t>3</a:t>
                      </a:r>
                      <a:r>
                        <a:rPr lang="en-US" sz="2400" b="1">
                          <a:solidFill>
                            <a:srgbClr val="FF0000"/>
                          </a:solidFill>
                          <a:latin typeface="Times New Roman" panose="02020603050405020304"/>
                          <a:ea typeface="楷体" panose="02010609060101010101" charset="-122"/>
                          <a:cs typeface="Times New Roman" panose="02020603050405020304"/>
                        </a:rPr>
                        <a:t>与Al</a:t>
                      </a:r>
                      <a:r>
                        <a:rPr lang="en-US" sz="2400" b="1" baseline="-25000">
                          <a:solidFill>
                            <a:srgbClr val="FF0000"/>
                          </a:solidFill>
                          <a:latin typeface="Times New Roman" panose="02020603050405020304"/>
                          <a:ea typeface="楷体" panose="02010609060101010101" charset="-122"/>
                          <a:cs typeface="Times New Roman" panose="02020603050405020304"/>
                        </a:rPr>
                        <a:t>2</a:t>
                      </a:r>
                      <a:r>
                        <a:rPr lang="en-US" sz="2400" b="1">
                          <a:solidFill>
                            <a:srgbClr val="FF0000"/>
                          </a:solidFill>
                          <a:latin typeface="Times New Roman" panose="02020603050405020304"/>
                          <a:ea typeface="楷体" panose="02010609060101010101" charset="-122"/>
                          <a:cs typeface="Times New Roman" panose="02020603050405020304"/>
                        </a:rPr>
                        <a:t>(SO</a:t>
                      </a:r>
                      <a:r>
                        <a:rPr lang="en-US" sz="2400" b="1" baseline="-25000">
                          <a:solidFill>
                            <a:srgbClr val="FF0000"/>
                          </a:solidFill>
                          <a:latin typeface="Times New Roman" panose="02020603050405020304"/>
                          <a:ea typeface="楷体" panose="02010609060101010101" charset="-122"/>
                          <a:cs typeface="Times New Roman" panose="02020603050405020304"/>
                        </a:rPr>
                        <a:t>4</a:t>
                      </a:r>
                      <a:r>
                        <a:rPr lang="en-US" sz="2400" b="1">
                          <a:solidFill>
                            <a:srgbClr val="FF0000"/>
                          </a:solidFill>
                          <a:latin typeface="Times New Roman" panose="02020603050405020304"/>
                          <a:ea typeface="楷体" panose="02010609060101010101" charset="-122"/>
                          <a:cs typeface="Times New Roman" panose="02020603050405020304"/>
                        </a:rPr>
                        <a:t>)</a:t>
                      </a:r>
                      <a:r>
                        <a:rPr lang="en-US" sz="2400" b="1" baseline="-25000">
                          <a:solidFill>
                            <a:srgbClr val="FF0000"/>
                          </a:solidFill>
                          <a:latin typeface="Times New Roman" panose="02020603050405020304"/>
                          <a:ea typeface="楷体" panose="02010609060101010101" charset="-122"/>
                          <a:cs typeface="Times New Roman" panose="02020603050405020304"/>
                        </a:rPr>
                        <a:t>3</a:t>
                      </a:r>
                      <a:r>
                        <a:rPr lang="en-US" sz="2400" b="0">
                          <a:latin typeface="Times New Roman" panose="02020603050405020304"/>
                          <a:ea typeface="楷体" panose="02010609060101010101" charset="-122"/>
                          <a:cs typeface="Times New Roman" panose="02020603050405020304"/>
                        </a:rPr>
                        <a:t>溶液，发生的反应为</a:t>
                      </a:r>
                      <a:endParaRPr lang="en-US" sz="2400" b="0">
                        <a:latin typeface="Times New Roman" panose="02020603050405020304"/>
                        <a:ea typeface="楷体" panose="02010609060101010101" charset="-122"/>
                        <a:cs typeface="Times New Roman" panose="02020603050405020304"/>
                      </a:endParaRPr>
                    </a:p>
                    <a:p>
                      <a:pPr indent="0" algn="l" eaLnBrk="1" fontAlgn="auto" latinLnBrk="0" hangingPunct="1">
                        <a:lnSpc>
                          <a:spcPct val="125000"/>
                        </a:lnSpc>
                        <a:buNone/>
                      </a:pPr>
                      <a:r>
                        <a:rPr lang="en-US" sz="2400" b="1">
                          <a:solidFill>
                            <a:srgbClr val="FF0000"/>
                          </a:solidFill>
                          <a:latin typeface="Times New Roman" panose="02020603050405020304"/>
                          <a:ea typeface="楷体" panose="02010609060101010101" charset="-122"/>
                          <a:cs typeface="Times New Roman" panose="02020603050405020304"/>
                        </a:rPr>
                        <a:t>Al</a:t>
                      </a:r>
                      <a:r>
                        <a:rPr lang="en-US" sz="2400" b="1" baseline="30000">
                          <a:solidFill>
                            <a:srgbClr val="FF0000"/>
                          </a:solidFill>
                          <a:latin typeface="Times New Roman" panose="02020603050405020304"/>
                          <a:ea typeface="楷体" panose="02010609060101010101" charset="-122"/>
                          <a:cs typeface="Times New Roman" panose="02020603050405020304"/>
                        </a:rPr>
                        <a:t>3＋ </a:t>
                      </a:r>
                      <a:r>
                        <a:rPr lang="en-US" sz="2400" b="1">
                          <a:solidFill>
                            <a:srgbClr val="FF0000"/>
                          </a:solidFill>
                          <a:latin typeface="Times New Roman" panose="02020603050405020304"/>
                          <a:ea typeface="楷体" panose="02010609060101010101" charset="-122"/>
                          <a:cs typeface="Times New Roman" panose="02020603050405020304"/>
                        </a:rPr>
                        <a:t>＋ 3HCO</a:t>
                      </a:r>
                      <a:r>
                        <a:rPr lang="en-US" sz="2400" b="1" baseline="-25000">
                          <a:solidFill>
                            <a:srgbClr val="FF0000"/>
                          </a:solidFill>
                          <a:latin typeface="Times New Roman" panose="02020603050405020304"/>
                          <a:ea typeface="楷体" panose="02010609060101010101" charset="-122"/>
                          <a:cs typeface="Times New Roman" panose="02020603050405020304"/>
                        </a:rPr>
                        <a:t>3</a:t>
                      </a:r>
                      <a:r>
                        <a:rPr lang="en-US" sz="2400" b="1" baseline="30000">
                          <a:solidFill>
                            <a:srgbClr val="FF0000"/>
                          </a:solidFill>
                          <a:latin typeface="Times New Roman" panose="02020603050405020304"/>
                          <a:ea typeface="楷体" panose="02010609060101010101" charset="-122"/>
                          <a:cs typeface="Times New Roman" panose="02020603050405020304"/>
                        </a:rPr>
                        <a:t>-</a:t>
                      </a:r>
                      <a:r>
                        <a:rPr lang="en-US" sz="2400" b="1">
                          <a:solidFill>
                            <a:srgbClr val="FF0000"/>
                          </a:solidFill>
                          <a:latin typeface="Times New Roman" panose="02020603050405020304"/>
                          <a:ea typeface="楷体" panose="02010609060101010101" charset="-122"/>
                          <a:cs typeface="Times New Roman" panose="02020603050405020304"/>
                        </a:rPr>
                        <a:t>= Al(OH)</a:t>
                      </a:r>
                      <a:r>
                        <a:rPr lang="en-US" sz="2400" b="1" baseline="-25000">
                          <a:solidFill>
                            <a:srgbClr val="FF0000"/>
                          </a:solidFill>
                          <a:latin typeface="Times New Roman" panose="02020603050405020304"/>
                          <a:ea typeface="楷体" panose="02010609060101010101" charset="-122"/>
                          <a:cs typeface="Times New Roman" panose="02020603050405020304"/>
                        </a:rPr>
                        <a:t>3 </a:t>
                      </a:r>
                      <a:r>
                        <a:rPr lang="en-US" sz="2400" b="1">
                          <a:solidFill>
                            <a:srgbClr val="FF0000"/>
                          </a:solidFill>
                          <a:latin typeface="Times New Roman" panose="02020603050405020304"/>
                          <a:ea typeface="楷体" panose="02010609060101010101" charset="-122"/>
                          <a:cs typeface="Times New Roman" panose="02020603050405020304"/>
                        </a:rPr>
                        <a:t>↓ ＋ 3CO</a:t>
                      </a:r>
                      <a:r>
                        <a:rPr lang="en-US" sz="2400" b="1" baseline="-25000">
                          <a:solidFill>
                            <a:srgbClr val="FF0000"/>
                          </a:solidFill>
                          <a:latin typeface="Times New Roman" panose="02020603050405020304"/>
                          <a:ea typeface="楷体" panose="02010609060101010101" charset="-122"/>
                          <a:cs typeface="Times New Roman" panose="02020603050405020304"/>
                        </a:rPr>
                        <a:t>2</a:t>
                      </a:r>
                      <a:r>
                        <a:rPr lang="en-US" sz="2400" b="1">
                          <a:solidFill>
                            <a:srgbClr val="FF0000"/>
                          </a:solidFill>
                          <a:latin typeface="Times New Roman" panose="02020603050405020304"/>
                          <a:ea typeface="楷体" panose="02010609060101010101" charset="-122"/>
                          <a:cs typeface="Times New Roman" panose="02020603050405020304"/>
                        </a:rPr>
                        <a:t>↑</a:t>
                      </a:r>
                      <a:r>
                        <a:rPr lang="zh-CN" altLang="en-US" sz="2400" b="0">
                          <a:latin typeface="Times New Roman" panose="02020603050405020304"/>
                          <a:ea typeface="楷体" panose="02010609060101010101" charset="-122"/>
                          <a:cs typeface="Times New Roman" panose="02020603050405020304"/>
                        </a:rPr>
                        <a:t>（</a:t>
                      </a:r>
                      <a:r>
                        <a:rPr lang="zh-CN" altLang="en-US" sz="2400" b="1">
                          <a:solidFill>
                            <a:srgbClr val="FF0000"/>
                          </a:solidFill>
                          <a:latin typeface="Times New Roman" panose="02020603050405020304"/>
                          <a:ea typeface="楷体" panose="02010609060101010101" charset="-122"/>
                          <a:cs typeface="Times New Roman" panose="02020603050405020304"/>
                        </a:rPr>
                        <a:t>完全双水解</a:t>
                      </a:r>
                      <a:r>
                        <a:rPr lang="zh-CN" altLang="en-US" sz="2400" b="0">
                          <a:latin typeface="Times New Roman" panose="02020603050405020304"/>
                          <a:ea typeface="楷体" panose="02010609060101010101" charset="-122"/>
                          <a:cs typeface="Times New Roman" panose="02020603050405020304"/>
                        </a:rPr>
                        <a:t>）</a:t>
                      </a:r>
                      <a:endParaRPr lang="zh-CN" altLang="en-US" sz="2400" b="0">
                        <a:latin typeface="Times New Roman" panose="02020603050405020304"/>
                        <a:ea typeface="楷体" panose="02010609060101010101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0">
                <a:tc>
                  <a:txBody>
                    <a:bodyPr vert="horz" wrap="square"/>
                    <a:lstStyle/>
                    <a:p>
                      <a:pPr indent="0" algn="l" eaLnBrk="1" fontAlgn="auto" latinLnBrk="0" hangingPunct="1">
                        <a:lnSpc>
                          <a:spcPct val="125000"/>
                        </a:lnSpc>
                        <a:buNone/>
                      </a:pPr>
                      <a:r>
                        <a:rPr lang="en-US" sz="2400" b="0">
                          <a:latin typeface="Times New Roman" panose="02020603050405020304"/>
                          <a:ea typeface="楷体" panose="02010609060101010101" charset="-122"/>
                          <a:cs typeface="Times New Roman" panose="02020603050405020304"/>
                        </a:rPr>
                        <a:t>作</a:t>
                      </a:r>
                      <a:r>
                        <a:rPr lang="en-US" sz="2400" b="1">
                          <a:solidFill>
                            <a:srgbClr val="FF0000"/>
                          </a:solidFill>
                          <a:latin typeface="Times New Roman" panose="02020603050405020304"/>
                          <a:ea typeface="楷体" panose="02010609060101010101" charset="-122"/>
                          <a:cs typeface="Times New Roman" panose="02020603050405020304"/>
                        </a:rPr>
                        <a:t>净水剂</a:t>
                      </a:r>
                      <a:endParaRPr lang="en-US" altLang="en-US" sz="2400" b="1">
                        <a:solidFill>
                          <a:srgbClr val="FF0000"/>
                        </a:solidFill>
                        <a:latin typeface="Times New Roman" panose="02020603050405020304"/>
                        <a:ea typeface="楷体" panose="02010609060101010101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indent="0" algn="l" eaLnBrk="1" fontAlgn="auto" latinLnBrk="0" hangingPunct="1">
                        <a:lnSpc>
                          <a:spcPct val="125000"/>
                        </a:lnSpc>
                        <a:buNone/>
                      </a:pPr>
                      <a:r>
                        <a:rPr lang="en-US" sz="2400" b="0">
                          <a:latin typeface="Times New Roman" panose="02020603050405020304"/>
                          <a:ea typeface="楷体" panose="02010609060101010101" charset="-122"/>
                          <a:cs typeface="Times New Roman" panose="02020603050405020304"/>
                        </a:rPr>
                        <a:t>明矾可作净水剂，原理为</a:t>
                      </a:r>
                      <a:r>
                        <a:rPr lang="en-US" sz="2400" b="1">
                          <a:solidFill>
                            <a:srgbClr val="FF0000"/>
                          </a:solidFill>
                          <a:uFill>
                            <a:solidFill>
                              <a:srgbClr val="000000"/>
                            </a:solidFill>
                          </a:uFill>
                          <a:latin typeface="Times New Roman" panose="02020603050405020304"/>
                          <a:ea typeface="楷体" panose="02010609060101010101" charset="-122"/>
                          <a:cs typeface="Times New Roman" panose="02020603050405020304"/>
                        </a:rPr>
                        <a:t>Al</a:t>
                      </a:r>
                      <a:r>
                        <a:rPr lang="en-US" sz="2400" b="1" baseline="30000">
                          <a:solidFill>
                            <a:srgbClr val="FF0000"/>
                          </a:solidFill>
                          <a:uFill>
                            <a:solidFill>
                              <a:srgbClr val="000000"/>
                            </a:solidFill>
                          </a:uFill>
                          <a:latin typeface="Times New Roman" panose="02020603050405020304"/>
                          <a:ea typeface="楷体" panose="02010609060101010101" charset="-122"/>
                          <a:cs typeface="Times New Roman" panose="02020603050405020304"/>
                        </a:rPr>
                        <a:t>3＋</a:t>
                      </a:r>
                      <a:r>
                        <a:rPr lang="en-US" sz="2400" b="1">
                          <a:solidFill>
                            <a:srgbClr val="FF0000"/>
                          </a:solidFill>
                          <a:uFill>
                            <a:solidFill>
                              <a:srgbClr val="000000"/>
                            </a:solidFill>
                          </a:uFill>
                          <a:latin typeface="Times New Roman" panose="02020603050405020304"/>
                          <a:ea typeface="楷体" panose="02010609060101010101" charset="-122"/>
                          <a:cs typeface="Times New Roman" panose="02020603050405020304"/>
                        </a:rPr>
                        <a:t>＋3H</a:t>
                      </a:r>
                      <a:r>
                        <a:rPr lang="en-US" sz="2400" b="1" baseline="-25000">
                          <a:solidFill>
                            <a:srgbClr val="FF0000"/>
                          </a:solidFill>
                          <a:uFill>
                            <a:solidFill>
                              <a:srgbClr val="000000"/>
                            </a:solidFill>
                          </a:uFill>
                          <a:latin typeface="Times New Roman" panose="02020603050405020304"/>
                          <a:ea typeface="楷体" panose="02010609060101010101" charset="-122"/>
                          <a:cs typeface="Times New Roman" panose="02020603050405020304"/>
                        </a:rPr>
                        <a:t>2</a:t>
                      </a:r>
                      <a:r>
                        <a:rPr lang="en-US" sz="2400" b="1">
                          <a:solidFill>
                            <a:srgbClr val="FF0000"/>
                          </a:solidFill>
                          <a:uFill>
                            <a:solidFill>
                              <a:srgbClr val="000000"/>
                            </a:solidFill>
                          </a:uFill>
                          <a:latin typeface="Times New Roman" panose="02020603050405020304"/>
                          <a:ea typeface="楷体" panose="02010609060101010101" charset="-122"/>
                          <a:cs typeface="Times New Roman" panose="02020603050405020304"/>
                        </a:rPr>
                        <a:t>O</a:t>
                      </a:r>
                      <a:r>
                        <a:rPr lang="en-US" altLang="zh-CN" sz="2400" b="1">
                          <a:solidFill>
                            <a:srgbClr val="FF0000"/>
                          </a:solidFill>
                          <a:latin typeface="Times New Roman" panose="02020603050405020304"/>
                          <a:ea typeface="楷体" panose="02010609060101010101" charset="-122"/>
                          <a:cs typeface="Times New Roman" panose="02020603050405020304"/>
                          <a:sym typeface="+mn-ea"/>
                        </a:rPr>
                        <a:t>⇌</a:t>
                      </a:r>
                      <a:r>
                        <a:rPr lang="en-US" sz="2400" b="1">
                          <a:solidFill>
                            <a:srgbClr val="FF0000"/>
                          </a:solidFill>
                          <a:uFill>
                            <a:solidFill>
                              <a:srgbClr val="000000"/>
                            </a:solidFill>
                          </a:uFill>
                          <a:latin typeface="Times New Roman" panose="02020603050405020304"/>
                          <a:ea typeface="楷体" panose="02010609060101010101" charset="-122"/>
                          <a:cs typeface="Times New Roman" panose="02020603050405020304"/>
                        </a:rPr>
                        <a:t>Al(OH)</a:t>
                      </a:r>
                      <a:r>
                        <a:rPr lang="en-US" sz="2400" b="1" baseline="-25000">
                          <a:solidFill>
                            <a:srgbClr val="FF0000"/>
                          </a:solidFill>
                          <a:uFill>
                            <a:solidFill>
                              <a:srgbClr val="000000"/>
                            </a:solidFill>
                          </a:uFill>
                          <a:latin typeface="Times New Roman" panose="02020603050405020304"/>
                          <a:ea typeface="楷体" panose="02010609060101010101" charset="-122"/>
                          <a:cs typeface="Times New Roman" panose="02020603050405020304"/>
                        </a:rPr>
                        <a:t>3</a:t>
                      </a:r>
                      <a:r>
                        <a:rPr lang="en-US" sz="2400" b="1">
                          <a:solidFill>
                            <a:srgbClr val="FF0000"/>
                          </a:solidFill>
                          <a:uFill>
                            <a:solidFill>
                              <a:srgbClr val="000000"/>
                            </a:solidFill>
                          </a:uFill>
                          <a:latin typeface="Times New Roman" panose="02020603050405020304"/>
                          <a:ea typeface="楷体" panose="02010609060101010101" charset="-122"/>
                          <a:cs typeface="Times New Roman" panose="02020603050405020304"/>
                        </a:rPr>
                        <a:t>(胶体)＋3H</a:t>
                      </a:r>
                      <a:r>
                        <a:rPr lang="en-US" sz="2400" b="1" baseline="30000">
                          <a:solidFill>
                            <a:srgbClr val="FF0000"/>
                          </a:solidFill>
                          <a:uFill>
                            <a:solidFill>
                              <a:srgbClr val="000000"/>
                            </a:solidFill>
                          </a:uFill>
                          <a:latin typeface="Times New Roman" panose="02020603050405020304"/>
                          <a:ea typeface="楷体" panose="02010609060101010101" charset="-122"/>
                          <a:cs typeface="Times New Roman" panose="02020603050405020304"/>
                        </a:rPr>
                        <a:t>＋</a:t>
                      </a:r>
                      <a:endParaRPr lang="en-US" altLang="en-US" sz="2400" b="1" baseline="30000">
                        <a:solidFill>
                          <a:srgbClr val="FF0000"/>
                        </a:solidFill>
                        <a:uFill>
                          <a:solidFill>
                            <a:srgbClr val="000000"/>
                          </a:solidFill>
                        </a:uFill>
                        <a:latin typeface="Times New Roman" panose="02020603050405020304"/>
                        <a:ea typeface="楷体" panose="02010609060101010101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0">
                <a:tc>
                  <a:txBody>
                    <a:bodyPr vert="horz" wrap="square"/>
                    <a:lstStyle/>
                    <a:p>
                      <a:pPr indent="0" algn="l" eaLnBrk="1" fontAlgn="auto" latinLnBrk="0" hangingPunct="1">
                        <a:lnSpc>
                          <a:spcPct val="125000"/>
                        </a:lnSpc>
                        <a:buNone/>
                      </a:pPr>
                      <a:r>
                        <a:rPr lang="en-US" sz="2400" b="0">
                          <a:latin typeface="Times New Roman" panose="02020603050405020304"/>
                          <a:ea typeface="楷体" panose="02010609060101010101" charset="-122"/>
                          <a:cs typeface="Times New Roman" panose="02020603050405020304"/>
                        </a:rPr>
                        <a:t>化肥的使用</a:t>
                      </a:r>
                      <a:endParaRPr lang="en-US" altLang="en-US" sz="2400" b="0">
                        <a:latin typeface="Times New Roman" panose="02020603050405020304"/>
                        <a:ea typeface="楷体" panose="02010609060101010101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indent="0" algn="l" eaLnBrk="1" fontAlgn="auto" latinLnBrk="0" hangingPunct="1">
                        <a:lnSpc>
                          <a:spcPct val="125000"/>
                        </a:lnSpc>
                        <a:buNone/>
                      </a:pPr>
                      <a:r>
                        <a:rPr lang="en-US" sz="2400" b="0">
                          <a:latin typeface="Times New Roman" panose="02020603050405020304"/>
                          <a:ea typeface="楷体" panose="02010609060101010101" charset="-122"/>
                          <a:cs typeface="Times New Roman" panose="02020603050405020304"/>
                        </a:rPr>
                        <a:t>铵态氮肥</a:t>
                      </a:r>
                      <a:r>
                        <a:rPr lang="zh-CN" altLang="en-US" sz="2400" b="0">
                          <a:latin typeface="Times New Roman" panose="02020603050405020304"/>
                          <a:ea typeface="楷体" panose="02010609060101010101" charset="-122"/>
                          <a:cs typeface="Times New Roman" panose="02020603050405020304"/>
                        </a:rPr>
                        <a:t>（</a:t>
                      </a:r>
                      <a:r>
                        <a:rPr lang="en-US" altLang="zh-CN" sz="2400" b="1">
                          <a:solidFill>
                            <a:srgbClr val="FF0000"/>
                          </a:solidFill>
                          <a:latin typeface="Times New Roman" panose="02020603050405020304"/>
                          <a:ea typeface="楷体" panose="02010609060101010101" charset="-122"/>
                          <a:cs typeface="Times New Roman" panose="02020603050405020304"/>
                        </a:rPr>
                        <a:t>NH</a:t>
                      </a:r>
                      <a:r>
                        <a:rPr lang="en-US" altLang="zh-CN" sz="2400" b="1" baseline="-25000">
                          <a:solidFill>
                            <a:srgbClr val="FF0000"/>
                          </a:solidFill>
                          <a:latin typeface="Times New Roman" panose="02020603050405020304"/>
                          <a:ea typeface="楷体" panose="02010609060101010101" charset="-122"/>
                          <a:cs typeface="Times New Roman" panose="02020603050405020304"/>
                        </a:rPr>
                        <a:t>4</a:t>
                      </a:r>
                      <a:r>
                        <a:rPr lang="en-US" altLang="zh-CN" sz="2400" b="1" baseline="30000">
                          <a:solidFill>
                            <a:srgbClr val="FF0000"/>
                          </a:solidFill>
                          <a:latin typeface="Times New Roman" panose="02020603050405020304"/>
                          <a:ea typeface="楷体" panose="02010609060101010101" charset="-122"/>
                          <a:cs typeface="Times New Roman" panose="02020603050405020304"/>
                        </a:rPr>
                        <a:t>+</a:t>
                      </a:r>
                      <a:r>
                        <a:rPr lang="zh-CN" altLang="en-US" sz="2400" b="0">
                          <a:latin typeface="Times New Roman" panose="02020603050405020304"/>
                          <a:ea typeface="楷体" panose="02010609060101010101" charset="-122"/>
                          <a:cs typeface="Times New Roman" panose="02020603050405020304"/>
                        </a:rPr>
                        <a:t>）</a:t>
                      </a:r>
                      <a:r>
                        <a:rPr lang="en-US" sz="2400" b="0">
                          <a:latin typeface="Times New Roman" panose="02020603050405020304"/>
                          <a:ea typeface="楷体" panose="02010609060101010101" charset="-122"/>
                          <a:cs typeface="Times New Roman" panose="02020603050405020304"/>
                        </a:rPr>
                        <a:t>与草木灰</a:t>
                      </a:r>
                      <a:r>
                        <a:rPr lang="zh-CN" altLang="en-US" sz="2400" b="0">
                          <a:latin typeface="Times New Roman" panose="02020603050405020304"/>
                          <a:ea typeface="楷体" panose="02010609060101010101" charset="-122"/>
                          <a:cs typeface="Times New Roman" panose="02020603050405020304"/>
                        </a:rPr>
                        <a:t>（</a:t>
                      </a:r>
                      <a:r>
                        <a:rPr lang="en-US" altLang="zh-CN" sz="2400" b="1">
                          <a:solidFill>
                            <a:srgbClr val="FF0000"/>
                          </a:solidFill>
                          <a:latin typeface="Times New Roman" panose="02020603050405020304"/>
                          <a:ea typeface="楷体" panose="02010609060101010101" charset="-122"/>
                          <a:cs typeface="Times New Roman" panose="02020603050405020304"/>
                        </a:rPr>
                        <a:t>K</a:t>
                      </a:r>
                      <a:r>
                        <a:rPr lang="en-US" altLang="zh-CN" sz="2400" b="1" baseline="-25000">
                          <a:solidFill>
                            <a:srgbClr val="FF0000"/>
                          </a:solidFill>
                          <a:latin typeface="Times New Roman" panose="02020603050405020304"/>
                          <a:ea typeface="楷体" panose="02010609060101010101" charset="-122"/>
                          <a:cs typeface="Times New Roman" panose="02020603050405020304"/>
                        </a:rPr>
                        <a:t>2</a:t>
                      </a:r>
                      <a:r>
                        <a:rPr lang="en-US" altLang="zh-CN" sz="2400" b="1">
                          <a:solidFill>
                            <a:srgbClr val="FF0000"/>
                          </a:solidFill>
                          <a:latin typeface="Times New Roman" panose="02020603050405020304"/>
                          <a:ea typeface="楷体" panose="02010609060101010101" charset="-122"/>
                          <a:cs typeface="Times New Roman" panose="02020603050405020304"/>
                        </a:rPr>
                        <a:t>CO</a:t>
                      </a:r>
                      <a:r>
                        <a:rPr lang="en-US" altLang="zh-CN" sz="2400" b="1" baseline="-25000">
                          <a:solidFill>
                            <a:srgbClr val="FF0000"/>
                          </a:solidFill>
                          <a:latin typeface="Times New Roman" panose="02020603050405020304"/>
                          <a:ea typeface="楷体" panose="02010609060101010101" charset="-122"/>
                          <a:cs typeface="Times New Roman" panose="02020603050405020304"/>
                        </a:rPr>
                        <a:t>3</a:t>
                      </a:r>
                      <a:r>
                        <a:rPr lang="zh-CN" altLang="en-US" sz="2400" b="0">
                          <a:latin typeface="Times New Roman" panose="02020603050405020304"/>
                          <a:ea typeface="楷体" panose="02010609060101010101" charset="-122"/>
                          <a:cs typeface="Times New Roman" panose="02020603050405020304"/>
                        </a:rPr>
                        <a:t>）</a:t>
                      </a:r>
                      <a:r>
                        <a:rPr lang="en-US" sz="2400" b="0">
                          <a:latin typeface="Times New Roman" panose="02020603050405020304"/>
                          <a:ea typeface="楷体" panose="02010609060101010101" charset="-122"/>
                          <a:cs typeface="Times New Roman" panose="02020603050405020304"/>
                        </a:rPr>
                        <a:t>不得混用</a:t>
                      </a:r>
                      <a:endParaRPr lang="en-US" altLang="en-US" sz="2400" b="0">
                        <a:latin typeface="Times New Roman" panose="02020603050405020304"/>
                        <a:ea typeface="楷体" panose="02010609060101010101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0">
                <a:tc>
                  <a:txBody>
                    <a:bodyPr vert="horz" wrap="square"/>
                    <a:lstStyle/>
                    <a:p>
                      <a:pPr indent="0" algn="l" eaLnBrk="1" fontAlgn="auto" latinLnBrk="0" hangingPunct="1">
                        <a:lnSpc>
                          <a:spcPct val="125000"/>
                        </a:lnSpc>
                        <a:buNone/>
                      </a:pPr>
                      <a:r>
                        <a:rPr lang="en-US" sz="2400" b="0">
                          <a:latin typeface="Times New Roman" panose="02020603050405020304"/>
                          <a:ea typeface="楷体" panose="02010609060101010101" charset="-122"/>
                          <a:cs typeface="Times New Roman" panose="02020603050405020304"/>
                        </a:rPr>
                        <a:t>除锈剂</a:t>
                      </a:r>
                      <a:endParaRPr lang="en-US" altLang="en-US" sz="2400" b="0">
                        <a:latin typeface="Times New Roman" panose="02020603050405020304"/>
                        <a:ea typeface="楷体" panose="02010609060101010101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indent="0" algn="l" eaLnBrk="1" fontAlgn="auto" latinLnBrk="0" hangingPunct="1">
                        <a:lnSpc>
                          <a:spcPct val="125000"/>
                        </a:lnSpc>
                        <a:buNone/>
                      </a:pPr>
                      <a:r>
                        <a:rPr lang="en-US" sz="2400" b="0">
                          <a:latin typeface="Times New Roman" panose="02020603050405020304"/>
                          <a:ea typeface="楷体" panose="02010609060101010101" charset="-122"/>
                          <a:cs typeface="Times New Roman" panose="02020603050405020304"/>
                        </a:rPr>
                        <a:t>NH</a:t>
                      </a:r>
                      <a:r>
                        <a:rPr lang="en-US" sz="2400" b="0" baseline="-25000">
                          <a:latin typeface="Times New Roman" panose="02020603050405020304"/>
                          <a:ea typeface="楷体" panose="02010609060101010101" charset="-122"/>
                          <a:cs typeface="Times New Roman" panose="02020603050405020304"/>
                        </a:rPr>
                        <a:t>4</a:t>
                      </a:r>
                      <a:r>
                        <a:rPr lang="en-US" sz="2400" b="0">
                          <a:latin typeface="Times New Roman" panose="02020603050405020304"/>
                          <a:ea typeface="楷体" panose="02010609060101010101" charset="-122"/>
                          <a:cs typeface="Times New Roman" panose="02020603050405020304"/>
                        </a:rPr>
                        <a:t>Cl与ZnCl</a:t>
                      </a:r>
                      <a:r>
                        <a:rPr lang="en-US" sz="2400" b="0" baseline="-25000">
                          <a:latin typeface="Times New Roman" panose="02020603050405020304"/>
                          <a:ea typeface="楷体" panose="02010609060101010101" charset="-122"/>
                          <a:cs typeface="Times New Roman" panose="02020603050405020304"/>
                        </a:rPr>
                        <a:t>2</a:t>
                      </a:r>
                      <a:r>
                        <a:rPr lang="en-US" sz="2400" b="0">
                          <a:latin typeface="Times New Roman" panose="02020603050405020304"/>
                          <a:ea typeface="楷体" panose="02010609060101010101" charset="-122"/>
                          <a:cs typeface="Times New Roman" panose="02020603050405020304"/>
                        </a:rPr>
                        <a:t>溶液可作焊接金属时的除锈剂</a:t>
                      </a:r>
                      <a:endParaRPr lang="en-US" altLang="en-US" sz="2400" b="0">
                        <a:latin typeface="Times New Roman" panose="02020603050405020304"/>
                        <a:ea typeface="楷体" panose="02010609060101010101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0">
                <a:tc>
                  <a:txBody>
                    <a:bodyPr vert="horz" wrap="square"/>
                    <a:lstStyle/>
                    <a:p>
                      <a:pPr indent="0" algn="l" eaLnBrk="1" fontAlgn="auto" latinLnBrk="0" hangingPunct="1">
                        <a:lnSpc>
                          <a:spcPct val="125000"/>
                        </a:lnSpc>
                        <a:buNone/>
                      </a:pPr>
                      <a:r>
                        <a:rPr lang="en-US" sz="2400" b="0">
                          <a:latin typeface="Times New Roman" panose="02020603050405020304"/>
                          <a:ea typeface="楷体" panose="02010609060101010101" charset="-122"/>
                          <a:cs typeface="Times New Roman" panose="02020603050405020304"/>
                        </a:rPr>
                        <a:t>判断</a:t>
                      </a:r>
                      <a:r>
                        <a:rPr lang="en-US" sz="2400" b="1">
                          <a:solidFill>
                            <a:srgbClr val="7030A0"/>
                          </a:solidFill>
                          <a:latin typeface="Times New Roman" panose="02020603050405020304"/>
                          <a:ea typeface="楷体" panose="02010609060101010101" charset="-122"/>
                          <a:cs typeface="Times New Roman" panose="02020603050405020304"/>
                        </a:rPr>
                        <a:t>盐溶液蒸干时所得的产物</a:t>
                      </a:r>
                      <a:endParaRPr lang="en-US" altLang="en-US" sz="2400" b="1">
                        <a:solidFill>
                          <a:srgbClr val="7030A0"/>
                        </a:solidFill>
                        <a:latin typeface="Times New Roman" panose="02020603050405020304"/>
                        <a:ea typeface="楷体" panose="02010609060101010101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indent="0" algn="l" eaLnBrk="1" fontAlgn="auto" latinLnBrk="0" hangingPunct="1">
                        <a:lnSpc>
                          <a:spcPct val="125000"/>
                        </a:lnSpc>
                        <a:buNone/>
                      </a:pPr>
                      <a:r>
                        <a:rPr lang="en-US" sz="2400" b="0">
                          <a:latin typeface="Times New Roman" panose="02020603050405020304"/>
                          <a:ea typeface="楷体" panose="02010609060101010101" charset="-122"/>
                          <a:cs typeface="Times New Roman" panose="02020603050405020304"/>
                        </a:rPr>
                        <a:t>盐溶液水解生成</a:t>
                      </a:r>
                      <a:r>
                        <a:rPr lang="en-US" sz="2400" b="1">
                          <a:solidFill>
                            <a:srgbClr val="FF0000"/>
                          </a:solidFill>
                          <a:latin typeface="Times New Roman" panose="02020603050405020304"/>
                          <a:ea typeface="楷体" panose="02010609060101010101" charset="-122"/>
                          <a:cs typeface="Times New Roman" panose="02020603050405020304"/>
                        </a:rPr>
                        <a:t>易挥发性酸</a:t>
                      </a:r>
                      <a:r>
                        <a:rPr lang="en-US" sz="2400" b="0">
                          <a:latin typeface="Times New Roman" panose="02020603050405020304"/>
                          <a:ea typeface="楷体" panose="02010609060101010101" charset="-122"/>
                          <a:cs typeface="Times New Roman" panose="02020603050405020304"/>
                        </a:rPr>
                        <a:t>时，蒸干灼烧后一般得对应的</a:t>
                      </a:r>
                      <a:r>
                        <a:rPr lang="en-US" sz="2400" b="1">
                          <a:solidFill>
                            <a:srgbClr val="FF0000"/>
                          </a:solidFill>
                          <a:latin typeface="Times New Roman" panose="02020603050405020304"/>
                          <a:ea typeface="楷体" panose="02010609060101010101" charset="-122"/>
                          <a:cs typeface="Times New Roman" panose="02020603050405020304"/>
                        </a:rPr>
                        <a:t>氧化物</a:t>
                      </a:r>
                      <a:r>
                        <a:rPr lang="en-US" sz="2400" b="0">
                          <a:latin typeface="Times New Roman" panose="02020603050405020304"/>
                          <a:ea typeface="楷体" panose="02010609060101010101" charset="-122"/>
                          <a:cs typeface="Times New Roman" panose="02020603050405020304"/>
                        </a:rPr>
                        <a:t>，如</a:t>
                      </a:r>
                      <a:r>
                        <a:rPr lang="en-US" sz="2400" b="0">
                          <a:solidFill>
                            <a:schemeClr val="tx1"/>
                          </a:solidFill>
                          <a:latin typeface="Times New Roman" panose="02020603050405020304"/>
                          <a:ea typeface="楷体" panose="02010609060101010101" charset="-122"/>
                          <a:cs typeface="Times New Roman" panose="02020603050405020304"/>
                        </a:rPr>
                        <a:t>AlCl</a:t>
                      </a:r>
                      <a:r>
                        <a:rPr lang="en-US" sz="2400" b="0" baseline="-25000">
                          <a:solidFill>
                            <a:schemeClr val="tx1"/>
                          </a:solidFill>
                          <a:latin typeface="Times New Roman" panose="02020603050405020304"/>
                          <a:ea typeface="楷体" panose="02010609060101010101" charset="-122"/>
                          <a:cs typeface="Times New Roman" panose="02020603050405020304"/>
                        </a:rPr>
                        <a:t>3</a:t>
                      </a:r>
                      <a:r>
                        <a:rPr lang="en-US" sz="2400" b="0">
                          <a:solidFill>
                            <a:schemeClr val="tx1"/>
                          </a:solidFill>
                          <a:latin typeface="Times New Roman" panose="02020603050405020304"/>
                          <a:ea typeface="楷体" panose="02010609060101010101" charset="-122"/>
                          <a:cs typeface="Times New Roman" panose="02020603050405020304"/>
                        </a:rPr>
                        <a:t>(aq)蒸干得Al(OH)</a:t>
                      </a:r>
                      <a:r>
                        <a:rPr lang="en-US" sz="2400" b="0" baseline="-25000">
                          <a:solidFill>
                            <a:schemeClr val="tx1"/>
                          </a:solidFill>
                          <a:latin typeface="Times New Roman" panose="02020603050405020304"/>
                          <a:ea typeface="楷体" panose="02010609060101010101" charset="-122"/>
                          <a:cs typeface="Times New Roman" panose="02020603050405020304"/>
                        </a:rPr>
                        <a:t>3</a:t>
                      </a:r>
                      <a:r>
                        <a:rPr lang="en-US" sz="2400" b="0">
                          <a:solidFill>
                            <a:schemeClr val="tx1"/>
                          </a:solidFill>
                          <a:latin typeface="Times New Roman" panose="02020603050405020304"/>
                          <a:ea typeface="楷体" panose="02010609060101010101" charset="-122"/>
                          <a:cs typeface="Times New Roman" panose="02020603050405020304"/>
                        </a:rPr>
                        <a:t>，灼烧得Al</a:t>
                      </a:r>
                      <a:r>
                        <a:rPr lang="en-US" sz="2400" b="0" baseline="-25000">
                          <a:solidFill>
                            <a:schemeClr val="tx1"/>
                          </a:solidFill>
                          <a:latin typeface="Times New Roman" panose="02020603050405020304"/>
                          <a:ea typeface="楷体" panose="02010609060101010101" charset="-122"/>
                          <a:cs typeface="Times New Roman" panose="02020603050405020304"/>
                        </a:rPr>
                        <a:t>2</a:t>
                      </a:r>
                      <a:r>
                        <a:rPr lang="en-US" sz="2400" b="0">
                          <a:solidFill>
                            <a:schemeClr val="tx1"/>
                          </a:solidFill>
                          <a:latin typeface="Times New Roman" panose="02020603050405020304"/>
                          <a:ea typeface="楷体" panose="02010609060101010101" charset="-122"/>
                          <a:cs typeface="Times New Roman" panose="02020603050405020304"/>
                        </a:rPr>
                        <a:t>O</a:t>
                      </a:r>
                      <a:r>
                        <a:rPr lang="en-US" sz="2400" b="0" baseline="-25000">
                          <a:solidFill>
                            <a:schemeClr val="tx1"/>
                          </a:solidFill>
                          <a:latin typeface="Times New Roman" panose="02020603050405020304"/>
                          <a:ea typeface="楷体" panose="02010609060101010101" charset="-122"/>
                          <a:cs typeface="Times New Roman" panose="02020603050405020304"/>
                        </a:rPr>
                        <a:t>3</a:t>
                      </a:r>
                      <a:r>
                        <a:rPr lang="en-US" sz="2400" b="0">
                          <a:latin typeface="Times New Roman" panose="02020603050405020304"/>
                          <a:ea typeface="楷体" panose="02010609060101010101" charset="-122"/>
                          <a:cs typeface="Times New Roman" panose="02020603050405020304"/>
                        </a:rPr>
                        <a:t>。</a:t>
                      </a:r>
                      <a:endParaRPr lang="en-US" altLang="en-US" sz="2400" b="0">
                        <a:latin typeface="Times New Roman" panose="02020603050405020304"/>
                        <a:ea typeface="楷体" panose="02010609060101010101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contentPart p14:bwMode="auto" r:id="rId3">
        <p14:nvContentPartPr>
          <p14:cNvPr id="2" name="墨迹 1"/>
          <p14:cNvContentPartPr/>
          <p14:nvPr/>
        </p14:nvContentPartPr>
        <p14:xfrm>
          <a:off x="8574405" y="2660650"/>
          <a:ext cx="178435" cy="142875"/>
        </p14:xfrm>
      </p:contentPart>
      <p:contentPart p14:bwMode="auto" r:id="rId4">
        <p14:nvContentPartPr>
          <p14:cNvPr id="3" name="墨迹 2"/>
          <p14:cNvContentPartPr/>
          <p14:nvPr/>
        </p14:nvContentPartPr>
        <p14:xfrm>
          <a:off x="8592185" y="2651760"/>
          <a:ext cx="160655" cy="142875"/>
        </p14:xfrm>
      </p:contentPart>
    </p:spTree>
  </p:cSld>
  <p:clrMapOvr>
    <a:masterClrMapping/>
  </p:clrMapOvr>
  <p:transition/>
  <p:timing/>
</p:sld>
</file>

<file path=ppt/slides/slide2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文本框 3"/>
          <p:cNvSpPr txBox="1"/>
          <p:nvPr/>
        </p:nvSpPr>
        <p:spPr>
          <a:xfrm>
            <a:off x="838200" y="2057400"/>
            <a:ext cx="1466850" cy="1568450"/>
          </a:xfrm>
          <a:prstGeom prst="rect">
            <a:avLst/>
          </a:prstGeom>
          <a:gradFill>
            <a:gsLst>
              <a:gs pos="0">
                <a:srgbClr val="7B32B2"/>
              </a:gs>
              <a:gs pos="100000">
                <a:srgbClr val="401A5D"/>
              </a:gs>
            </a:gsLst>
            <a:lin scaled="0"/>
          </a:gradFill>
        </p:spPr>
        <p:txBody>
          <a:bodyPr wrap="square" rtlCol="0">
            <a:spAutoFit/>
          </a:bodyPr>
          <a:lstStyle/>
          <a:p>
            <a:pPr algn="ctr"/>
            <a:r>
              <a:rPr lang="en-US" altLang="zh-CN" sz="9600" b="1">
                <a:solidFill>
                  <a:schemeClr val="bg1"/>
                </a:solidFill>
                <a:latin typeface="Times New Roman" panose="02020603050405020304"/>
                <a:cs typeface="Times New Roman" panose="02020603050405020304"/>
              </a:rPr>
              <a:t>03</a:t>
            </a:r>
            <a:endParaRPr lang="en-US" altLang="zh-CN" sz="9600" b="1">
              <a:solidFill>
                <a:schemeClr val="bg1"/>
              </a:solidFill>
              <a:latin typeface="Times New Roman" panose="02020603050405020304"/>
              <a:cs typeface="Times New Roman" panose="02020603050405020304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2514600" y="2057400"/>
            <a:ext cx="8780145" cy="30460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9600">
                <a:solidFill>
                  <a:srgbClr val="7030A0"/>
                </a:solidFill>
                <a:latin typeface="汉仪尚巍手书W" panose="00020600040101010101" charset="-122"/>
                <a:ea typeface="汉仪尚巍手书W" panose="00020600040101010101" charset="-122"/>
              </a:rPr>
              <a:t>溶液中粒子浓度大小的比较</a:t>
            </a:r>
            <a:endParaRPr lang="zh-CN" altLang="en-US" sz="9600">
              <a:solidFill>
                <a:srgbClr val="7030A0"/>
              </a:solidFill>
              <a:latin typeface="汉仪尚巍手书W" panose="00020600040101010101" charset="-122"/>
              <a:ea typeface="汉仪尚巍手书W" panose="00020600040101010101" charset="-122"/>
            </a:endParaRPr>
          </a:p>
        </p:txBody>
      </p:sp>
    </p:spTree>
  </p:cSld>
  <p:clrMapOvr>
    <a:masterClrMapping/>
  </p:clrMapOvr>
  <p:transition/>
  <p:timing/>
</p:sld>
</file>

<file path=ppt/slides/slide2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76" name="矩形 75"/>
          <p:cNvSpPr/>
          <p:nvPr/>
        </p:nvSpPr>
        <p:spPr>
          <a:xfrm>
            <a:off x="228600" y="304800"/>
            <a:ext cx="3135630" cy="583565"/>
          </a:xfrm>
          <a:prstGeom prst="rect">
            <a:avLst/>
          </a:prstGeom>
          <a:noFill/>
          <a:ln w="28575">
            <a:noFill/>
          </a:ln>
        </p:spPr>
        <p:txBody>
          <a:bodyPr wrap="square" rtlCol="0" anchor="t">
            <a:spAutoFit/>
          </a:bodyPr>
          <a:lstStyle/>
          <a:p>
            <a:pPr lvl="0" algn="l" fontAlgn="base">
              <a:buClrTx/>
              <a:buSzTx/>
              <a:buFontTx/>
            </a:pPr>
            <a:r>
              <a:rPr lang="zh-CN" altLang="en-US" sz="3200" b="1">
                <a:solidFill>
                  <a:srgbClr val="0070C0"/>
                </a:solidFill>
                <a:latin typeface="Times New Roman" panose="02020603050405020304"/>
                <a:cs typeface="Times New Roman" panose="02020603050405020304"/>
                <a:sym typeface="+mn-ea"/>
              </a:rPr>
              <a:t>一、电离理论</a:t>
            </a:r>
            <a:endParaRPr lang="zh-CN" altLang="en-US" sz="3200" b="1">
              <a:solidFill>
                <a:srgbClr val="0070C0"/>
              </a:solidFill>
              <a:latin typeface="Times New Roman" panose="02020603050405020304"/>
              <a:cs typeface="Times New Roman" panose="02020603050405020304"/>
              <a:sym typeface="+mn-ea"/>
            </a:endParaRPr>
          </a:p>
        </p:txBody>
      </p:sp>
      <p:sp>
        <p:nvSpPr>
          <p:cNvPr id="77" name="文本框 76"/>
          <p:cNvSpPr txBox="1"/>
          <p:nvPr/>
        </p:nvSpPr>
        <p:spPr>
          <a:xfrm>
            <a:off x="152400" y="2198370"/>
            <a:ext cx="5911215" cy="4603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lvl="0" algn="l">
              <a:buClrTx/>
              <a:buSzTx/>
              <a:buFontTx/>
            </a:pPr>
            <a:r>
              <a:rPr lang="zh-CN" altLang="en-US" sz="2400" b="1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NH</a:t>
            </a:r>
            <a:r>
              <a:rPr lang="zh-CN" altLang="en-US" sz="2400" b="1" baseline="-25000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3</a:t>
            </a:r>
            <a:r>
              <a:rPr lang="zh-CN" altLang="en-US" sz="2400" b="1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·H</a:t>
            </a:r>
            <a:r>
              <a:rPr lang="zh-CN" altLang="en-US" sz="2400" b="1" baseline="-25000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2</a:t>
            </a:r>
            <a:r>
              <a:rPr lang="zh-CN" altLang="en-US" sz="2400" b="1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O溶液中各粒子浓度的大小关系是：</a:t>
            </a:r>
            <a:endParaRPr lang="zh-CN" altLang="en-US" sz="2400" b="1">
              <a:solidFill>
                <a:srgbClr val="7030A0"/>
              </a:solidFill>
              <a:latin typeface="Times New Roman" panose="02020603050405020304"/>
              <a:ea typeface="楷体" panose="02010609060101010101" charset="-122"/>
              <a:cs typeface="Times New Roman" panose="02020603050405020304"/>
              <a:sym typeface="+mn-ea"/>
            </a:endParaRPr>
          </a:p>
        </p:txBody>
      </p:sp>
      <p:sp>
        <p:nvSpPr>
          <p:cNvPr id="78" name="文本框 77"/>
          <p:cNvSpPr txBox="1"/>
          <p:nvPr/>
        </p:nvSpPr>
        <p:spPr>
          <a:xfrm>
            <a:off x="228600" y="1066800"/>
            <a:ext cx="11210290" cy="95313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lvl="0" algn="l" fontAlgn="base">
              <a:buClrTx/>
              <a:buSzTx/>
              <a:buFontTx/>
            </a:pPr>
            <a:r>
              <a:rPr sz="28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/>
                <a:ea typeface="宋体" panose="02010600030101010101" pitchFamily="2" charset="-122"/>
                <a:cs typeface="Times New Roman" panose="02020603050405020304"/>
                <a:sym typeface="+mn-ea"/>
              </a:rPr>
              <a:t>1</a:t>
            </a:r>
            <a:r>
              <a:rPr lang="zh-CN" sz="28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/>
                <a:ea typeface="宋体" panose="02010600030101010101" pitchFamily="2" charset="-122"/>
                <a:cs typeface="Times New Roman" panose="02020603050405020304"/>
                <a:sym typeface="+mn-ea"/>
              </a:rPr>
              <a:t>、</a:t>
            </a:r>
            <a:r>
              <a:rPr sz="28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/>
                <a:ea typeface="宋体" panose="02010600030101010101" pitchFamily="2" charset="-122"/>
                <a:cs typeface="Times New Roman" panose="02020603050405020304"/>
                <a:sym typeface="+mn-ea"/>
              </a:rPr>
              <a:t>弱电解质的电离是</a:t>
            </a:r>
            <a:r>
              <a:rPr sz="28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/>
                <a:ea typeface="宋体" panose="02010600030101010101" pitchFamily="2" charset="-122"/>
                <a:cs typeface="Times New Roman" panose="02020603050405020304"/>
                <a:sym typeface="+mn-ea"/>
              </a:rPr>
              <a:t>微弱</a:t>
            </a:r>
            <a:r>
              <a:rPr sz="28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/>
                <a:ea typeface="宋体" panose="02010600030101010101" pitchFamily="2" charset="-122"/>
                <a:cs typeface="Times New Roman" panose="02020603050405020304"/>
                <a:sym typeface="+mn-ea"/>
              </a:rPr>
              <a:t>的，电离产生的微粒都非常少，同时还要考虑</a:t>
            </a:r>
            <a:r>
              <a:rPr sz="28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/>
                <a:ea typeface="宋体" panose="02010600030101010101" pitchFamily="2" charset="-122"/>
                <a:cs typeface="Times New Roman" panose="02020603050405020304"/>
                <a:sym typeface="+mn-ea"/>
              </a:rPr>
              <a:t>水的电离</a:t>
            </a:r>
            <a:r>
              <a:rPr sz="28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/>
                <a:ea typeface="宋体" panose="02010600030101010101" pitchFamily="2" charset="-122"/>
                <a:cs typeface="Times New Roman" panose="02020603050405020304"/>
                <a:sym typeface="+mn-ea"/>
              </a:rPr>
              <a:t>。</a:t>
            </a:r>
            <a:endParaRPr sz="2800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/>
              <a:ea typeface="宋体" panose="02010600030101010101" pitchFamily="2" charset="-122"/>
              <a:cs typeface="Times New Roman" panose="02020603050405020304"/>
              <a:sym typeface="+mn-ea"/>
            </a:endParaRPr>
          </a:p>
        </p:txBody>
      </p:sp>
      <p:sp>
        <p:nvSpPr>
          <p:cNvPr id="79" name="文本框 78"/>
          <p:cNvSpPr txBox="1"/>
          <p:nvPr/>
        </p:nvSpPr>
        <p:spPr>
          <a:xfrm>
            <a:off x="6324600" y="2198370"/>
            <a:ext cx="4960620" cy="4603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l"/>
            <a:r>
              <a:rPr lang="zh-CN" altLang="en-US" sz="2400" b="1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c(NH</a:t>
            </a:r>
            <a:r>
              <a:rPr lang="zh-CN" altLang="en-US" sz="2400" b="1" baseline="-25000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3</a:t>
            </a:r>
            <a:r>
              <a:rPr lang="zh-CN" altLang="en-US" sz="2400" b="1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·H</a:t>
            </a:r>
            <a:r>
              <a:rPr lang="zh-CN" altLang="en-US" sz="2400" b="1" baseline="-25000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2</a:t>
            </a:r>
            <a:r>
              <a:rPr lang="zh-CN" altLang="en-US" sz="2400" b="1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O)&gt;c(OH</a:t>
            </a:r>
            <a:r>
              <a:rPr lang="zh-CN" altLang="en-US" sz="2400" b="1" baseline="30000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-</a:t>
            </a:r>
            <a:r>
              <a:rPr lang="zh-CN" altLang="en-US" sz="2400" b="1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)&gt;c(NH</a:t>
            </a:r>
            <a:r>
              <a:rPr lang="zh-CN" altLang="en-US" sz="2400" b="1" baseline="-25000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4</a:t>
            </a:r>
            <a:r>
              <a:rPr lang="zh-CN" altLang="en-US" sz="2400" b="1" baseline="30000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+</a:t>
            </a:r>
            <a:r>
              <a:rPr lang="zh-CN" altLang="en-US" sz="2400" b="1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)&gt;c(H</a:t>
            </a:r>
            <a:r>
              <a:rPr lang="zh-CN" altLang="en-US" sz="2400" b="1" baseline="30000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+</a:t>
            </a:r>
            <a:r>
              <a:rPr lang="zh-CN" altLang="en-US" sz="2400" b="1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)</a:t>
            </a:r>
            <a:endParaRPr lang="zh-CN" altLang="en-US" sz="2400" b="1">
              <a:solidFill>
                <a:srgbClr val="00B050"/>
              </a:solidFill>
              <a:latin typeface="Times New Roman" panose="02020603050405020304"/>
              <a:ea typeface="楷体" panose="02010609060101010101" charset="-122"/>
              <a:cs typeface="Times New Roman" panose="02020603050405020304"/>
              <a:sym typeface="+mn-ea"/>
            </a:endParaRPr>
          </a:p>
        </p:txBody>
      </p:sp>
      <p:sp>
        <p:nvSpPr>
          <p:cNvPr id="80" name="文本框 79"/>
          <p:cNvSpPr txBox="1"/>
          <p:nvPr/>
        </p:nvSpPr>
        <p:spPr>
          <a:xfrm>
            <a:off x="152400" y="2837180"/>
            <a:ext cx="6186805" cy="4603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lvl="0" algn="l">
              <a:buClrTx/>
              <a:buSzTx/>
              <a:buFontTx/>
            </a:pPr>
            <a:r>
              <a:rPr lang="en-US" altLang="zh-CN" sz="2400" b="1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CH</a:t>
            </a:r>
            <a:r>
              <a:rPr lang="en-US" altLang="zh-CN" sz="2400" b="1" baseline="-25000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3</a:t>
            </a:r>
            <a:r>
              <a:rPr lang="en-US" altLang="zh-CN" sz="2400" b="1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COOH</a:t>
            </a:r>
            <a:r>
              <a:rPr lang="zh-CN" altLang="en-US" sz="2400" b="1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溶液中各粒子浓度的大小关系是：</a:t>
            </a:r>
            <a:endParaRPr lang="zh-CN" altLang="en-US" sz="2400" b="1">
              <a:solidFill>
                <a:srgbClr val="7030A0"/>
              </a:solidFill>
              <a:latin typeface="Times New Roman" panose="02020603050405020304"/>
              <a:ea typeface="楷体" panose="02010609060101010101" charset="-122"/>
              <a:cs typeface="Times New Roman" panose="02020603050405020304"/>
              <a:sym typeface="+mn-ea"/>
            </a:endParaRPr>
          </a:p>
        </p:txBody>
      </p:sp>
      <p:sp>
        <p:nvSpPr>
          <p:cNvPr id="81" name="文本框 80"/>
          <p:cNvSpPr txBox="1"/>
          <p:nvPr/>
        </p:nvSpPr>
        <p:spPr>
          <a:xfrm>
            <a:off x="6324600" y="2837180"/>
            <a:ext cx="5588635" cy="4603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l"/>
            <a:r>
              <a:rPr lang="zh-CN" altLang="en-US" sz="2400" b="1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c(</a:t>
            </a:r>
            <a:r>
              <a:rPr lang="en-US" altLang="zh-CN" sz="2400" b="1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CH</a:t>
            </a:r>
            <a:r>
              <a:rPr lang="en-US" altLang="zh-CN" sz="2400" b="1" baseline="-25000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3</a:t>
            </a:r>
            <a:r>
              <a:rPr lang="en-US" altLang="zh-CN" sz="2400" b="1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COOH</a:t>
            </a:r>
            <a:r>
              <a:rPr lang="zh-CN" altLang="en-US" sz="2400" b="1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)&gt;c(H</a:t>
            </a:r>
            <a:r>
              <a:rPr lang="en-US" altLang="zh-CN" sz="2400" b="1" baseline="30000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+</a:t>
            </a:r>
            <a:r>
              <a:rPr lang="zh-CN" altLang="en-US" sz="2400" b="1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)&gt;c(</a:t>
            </a:r>
            <a:r>
              <a:rPr lang="en-US" altLang="zh-CN" sz="2400" b="1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CH</a:t>
            </a:r>
            <a:r>
              <a:rPr lang="en-US" altLang="zh-CN" sz="2400" b="1" baseline="-25000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3</a:t>
            </a:r>
            <a:r>
              <a:rPr lang="en-US" altLang="zh-CN" sz="2400" b="1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COO</a:t>
            </a:r>
            <a:r>
              <a:rPr lang="zh-CN" altLang="en-US" sz="2400" b="1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)&gt;c(</a:t>
            </a:r>
            <a:r>
              <a:rPr lang="en-US" altLang="zh-CN" sz="2400" b="1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OH</a:t>
            </a:r>
            <a:r>
              <a:rPr lang="en-US" altLang="zh-CN" sz="2400" b="1" baseline="30000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-</a:t>
            </a:r>
            <a:r>
              <a:rPr lang="zh-CN" altLang="en-US" sz="2400" b="1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)</a:t>
            </a:r>
            <a:endParaRPr lang="zh-CN" altLang="en-US" sz="2400" b="1">
              <a:solidFill>
                <a:srgbClr val="00B050"/>
              </a:solidFill>
              <a:latin typeface="Times New Roman" panose="02020603050405020304"/>
              <a:ea typeface="楷体" panose="02010609060101010101" charset="-122"/>
              <a:cs typeface="Times New Roman" panose="02020603050405020304"/>
              <a:sym typeface="+mn-ea"/>
            </a:endParaRPr>
          </a:p>
        </p:txBody>
      </p:sp>
      <p:sp>
        <p:nvSpPr>
          <p:cNvPr id="82" name="文本框 81"/>
          <p:cNvSpPr txBox="1"/>
          <p:nvPr/>
        </p:nvSpPr>
        <p:spPr>
          <a:xfrm>
            <a:off x="228600" y="3962400"/>
            <a:ext cx="10826750" cy="52197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lvl="0" algn="l" fontAlgn="base">
              <a:buClrTx/>
              <a:buSzTx/>
              <a:buFontTx/>
            </a:pPr>
            <a:r>
              <a:rPr lang="en-US" sz="28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/>
                <a:ea typeface="宋体" panose="02010600030101010101" pitchFamily="2" charset="-122"/>
                <a:cs typeface="Times New Roman" panose="02020603050405020304"/>
                <a:sym typeface="+mn-ea"/>
              </a:rPr>
              <a:t>2</a:t>
            </a:r>
            <a:r>
              <a:rPr lang="zh-CN" altLang="en-US" sz="28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/>
                <a:ea typeface="宋体" panose="02010600030101010101" pitchFamily="2" charset="-122"/>
                <a:cs typeface="Times New Roman" panose="02020603050405020304"/>
                <a:sym typeface="+mn-ea"/>
              </a:rPr>
              <a:t>、</a:t>
            </a:r>
            <a:r>
              <a:rPr sz="28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/>
                <a:ea typeface="宋体" panose="02010600030101010101" pitchFamily="2" charset="-122"/>
                <a:cs typeface="Times New Roman" panose="02020603050405020304"/>
                <a:sym typeface="+mn-ea"/>
              </a:rPr>
              <a:t>多元弱酸的电离是</a:t>
            </a:r>
            <a:r>
              <a:rPr sz="28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/>
                <a:ea typeface="宋体" panose="02010600030101010101" pitchFamily="2" charset="-122"/>
                <a:cs typeface="Times New Roman" panose="02020603050405020304"/>
                <a:sym typeface="+mn-ea"/>
              </a:rPr>
              <a:t>分步</a:t>
            </a:r>
            <a:r>
              <a:rPr sz="28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/>
                <a:ea typeface="宋体" panose="02010600030101010101" pitchFamily="2" charset="-122"/>
                <a:cs typeface="Times New Roman" panose="02020603050405020304"/>
                <a:sym typeface="+mn-ea"/>
              </a:rPr>
              <a:t>的，且</a:t>
            </a:r>
            <a:r>
              <a:rPr sz="28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/>
                <a:ea typeface="宋体" panose="02010600030101010101" pitchFamily="2" charset="-122"/>
                <a:cs typeface="Times New Roman" panose="02020603050405020304"/>
                <a:sym typeface="+mn-ea"/>
              </a:rPr>
              <a:t>第一步电离远大于第二步电离</a:t>
            </a:r>
            <a:r>
              <a:rPr sz="28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/>
                <a:ea typeface="宋体" panose="02010600030101010101" pitchFamily="2" charset="-122"/>
                <a:cs typeface="Times New Roman" panose="02020603050405020304"/>
                <a:sym typeface="+mn-ea"/>
              </a:rPr>
              <a:t>。</a:t>
            </a:r>
            <a:endParaRPr sz="2800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/>
              <a:ea typeface="宋体" panose="02010600030101010101" pitchFamily="2" charset="-122"/>
              <a:cs typeface="Times New Roman" panose="02020603050405020304"/>
              <a:sym typeface="+mn-ea"/>
            </a:endParaRPr>
          </a:p>
        </p:txBody>
      </p:sp>
      <p:sp>
        <p:nvSpPr>
          <p:cNvPr id="83" name="文本框 82"/>
          <p:cNvSpPr txBox="1"/>
          <p:nvPr/>
        </p:nvSpPr>
        <p:spPr>
          <a:xfrm>
            <a:off x="304800" y="4844415"/>
            <a:ext cx="5215890" cy="4603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lvl="0" algn="l">
              <a:buClrTx/>
              <a:buSzTx/>
              <a:buFontTx/>
            </a:pPr>
            <a:r>
              <a:rPr lang="en-US" altLang="zh-CN" sz="2400" b="1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H</a:t>
            </a:r>
            <a:r>
              <a:rPr lang="en-US" altLang="zh-CN" sz="2400" b="1" baseline="-25000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2</a:t>
            </a:r>
            <a:r>
              <a:rPr lang="en-US" altLang="zh-CN" sz="2400" b="1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S</a:t>
            </a:r>
            <a:r>
              <a:rPr lang="zh-CN" altLang="en-US" sz="2400" b="1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溶液中各粒子浓度的大小关系是：</a:t>
            </a:r>
            <a:endParaRPr lang="zh-CN" altLang="en-US" sz="2400" b="1">
              <a:solidFill>
                <a:srgbClr val="7030A0"/>
              </a:solidFill>
              <a:latin typeface="Times New Roman" panose="02020603050405020304"/>
              <a:ea typeface="楷体" panose="02010609060101010101" charset="-122"/>
              <a:cs typeface="Times New Roman" panose="02020603050405020304"/>
              <a:sym typeface="+mn-ea"/>
            </a:endParaRPr>
          </a:p>
        </p:txBody>
      </p:sp>
      <p:sp>
        <p:nvSpPr>
          <p:cNvPr id="84" name="文本框 83"/>
          <p:cNvSpPr txBox="1"/>
          <p:nvPr/>
        </p:nvSpPr>
        <p:spPr>
          <a:xfrm>
            <a:off x="5638800" y="4800600"/>
            <a:ext cx="5376545" cy="4603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l"/>
            <a:r>
              <a:rPr lang="zh-CN" altLang="en-US" sz="2400" b="1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c(H</a:t>
            </a:r>
            <a:r>
              <a:rPr lang="zh-CN" altLang="en-US" sz="2400" b="1" baseline="-25000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2</a:t>
            </a:r>
            <a:r>
              <a:rPr lang="zh-CN" altLang="en-US" sz="2400" b="1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S)＞c(H</a:t>
            </a:r>
            <a:r>
              <a:rPr lang="en-US" altLang="zh-CN" sz="2400" b="1" baseline="30000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+</a:t>
            </a:r>
            <a:r>
              <a:rPr lang="zh-CN" altLang="en-US" sz="2400" b="1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)＞c(HS</a:t>
            </a:r>
            <a:r>
              <a:rPr lang="en-US" altLang="zh-CN" sz="2400" b="1" baseline="30000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-</a:t>
            </a:r>
            <a:r>
              <a:rPr lang="zh-CN" altLang="en-US" sz="2400" b="1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)＞c(S</a:t>
            </a:r>
            <a:r>
              <a:rPr lang="zh-CN" altLang="en-US" sz="2400" b="1" baseline="30000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2</a:t>
            </a:r>
            <a:r>
              <a:rPr lang="en-US" altLang="zh-CN" sz="2400" b="1" baseline="30000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-</a:t>
            </a:r>
            <a:r>
              <a:rPr lang="zh-CN" altLang="en-US" sz="2400" b="1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)＞c(OH</a:t>
            </a:r>
            <a:r>
              <a:rPr lang="en-US" altLang="zh-CN" sz="2400" b="1" baseline="30000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-</a:t>
            </a:r>
            <a:r>
              <a:rPr lang="zh-CN" altLang="en-US" sz="2400" b="1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)</a:t>
            </a:r>
            <a:endParaRPr lang="zh-CN" altLang="en-US" sz="2400" b="1">
              <a:solidFill>
                <a:srgbClr val="00B050"/>
              </a:solidFill>
              <a:latin typeface="Times New Roman" panose="02020603050405020304"/>
              <a:ea typeface="楷体" panose="02010609060101010101" charset="-122"/>
              <a:cs typeface="Times New Roman" panose="02020603050405020304"/>
              <a:sym typeface="+mn-ea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9" grpId="0"/>
      <p:bldP spid="81" grpId="0"/>
      <p:bldP spid="84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76" name="矩形 75"/>
          <p:cNvSpPr/>
          <p:nvPr/>
        </p:nvSpPr>
        <p:spPr>
          <a:xfrm>
            <a:off x="228600" y="304800"/>
            <a:ext cx="3135630" cy="583565"/>
          </a:xfrm>
          <a:prstGeom prst="rect">
            <a:avLst/>
          </a:prstGeom>
          <a:noFill/>
          <a:ln w="28575">
            <a:noFill/>
          </a:ln>
        </p:spPr>
        <p:txBody>
          <a:bodyPr wrap="square" rtlCol="0" anchor="t">
            <a:spAutoFit/>
          </a:bodyPr>
          <a:lstStyle/>
          <a:p>
            <a:pPr lvl="0" algn="l" fontAlgn="base">
              <a:buClrTx/>
              <a:buSzTx/>
              <a:buFontTx/>
            </a:pPr>
            <a:r>
              <a:rPr lang="zh-CN" altLang="en-US" sz="3200" b="1">
                <a:solidFill>
                  <a:srgbClr val="0070C0"/>
                </a:solidFill>
                <a:latin typeface="Times New Roman" panose="02020603050405020304"/>
                <a:cs typeface="Times New Roman" panose="02020603050405020304"/>
                <a:sym typeface="+mn-ea"/>
              </a:rPr>
              <a:t>二、水解理论</a:t>
            </a:r>
            <a:endParaRPr lang="zh-CN" altLang="en-US" sz="3200" b="1">
              <a:solidFill>
                <a:srgbClr val="0070C0"/>
              </a:solidFill>
              <a:latin typeface="Times New Roman" panose="02020603050405020304"/>
              <a:cs typeface="Times New Roman" panose="02020603050405020304"/>
              <a:sym typeface="+mn-ea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52400" y="838200"/>
            <a:ext cx="11737340" cy="203009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lvl="0" algn="l" fontAlgn="base">
              <a:lnSpc>
                <a:spcPct val="150000"/>
              </a:lnSpc>
              <a:buClrTx/>
              <a:buSzTx/>
              <a:buFontTx/>
            </a:pPr>
            <a:r>
              <a:rPr lang="en-US" sz="28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/>
                <a:ea typeface="宋体" panose="02010600030101010101" pitchFamily="2" charset="-122"/>
                <a:cs typeface="Times New Roman" panose="02020603050405020304"/>
                <a:sym typeface="+mn-ea"/>
              </a:rPr>
              <a:t>1</a:t>
            </a:r>
            <a:r>
              <a:rPr lang="zh-CN" altLang="en-US" sz="28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/>
                <a:ea typeface="宋体" panose="02010600030101010101" pitchFamily="2" charset="-122"/>
                <a:cs typeface="Times New Roman" panose="02020603050405020304"/>
                <a:sym typeface="+mn-ea"/>
              </a:rPr>
              <a:t>、</a:t>
            </a:r>
            <a:r>
              <a:rPr sz="28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/>
                <a:ea typeface="宋体" panose="02010600030101010101" pitchFamily="2" charset="-122"/>
                <a:cs typeface="Times New Roman" panose="02020603050405020304"/>
                <a:sym typeface="+mn-ea"/>
              </a:rPr>
              <a:t>弱电解质离子的水解</a:t>
            </a:r>
            <a:r>
              <a:rPr lang="zh-CN" sz="28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/>
                <a:ea typeface="宋体" panose="02010600030101010101" pitchFamily="2" charset="-122"/>
                <a:cs typeface="Times New Roman" panose="02020603050405020304"/>
                <a:sym typeface="+mn-ea"/>
              </a:rPr>
              <a:t>是</a:t>
            </a:r>
            <a:r>
              <a:rPr lang="zh-CN" sz="28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/>
                <a:ea typeface="宋体" panose="02010600030101010101" pitchFamily="2" charset="-122"/>
                <a:cs typeface="Times New Roman" panose="02020603050405020304"/>
                <a:sym typeface="+mn-ea"/>
              </a:rPr>
              <a:t>微弱</a:t>
            </a:r>
            <a:r>
              <a:rPr lang="zh-CN" sz="28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/>
                <a:ea typeface="宋体" panose="02010600030101010101" pitchFamily="2" charset="-122"/>
                <a:cs typeface="Times New Roman" panose="02020603050405020304"/>
                <a:sym typeface="+mn-ea"/>
              </a:rPr>
              <a:t>的</a:t>
            </a:r>
            <a:r>
              <a:rPr sz="28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/>
                <a:ea typeface="宋体" panose="02010600030101010101" pitchFamily="2" charset="-122"/>
                <a:cs typeface="Times New Roman" panose="02020603050405020304"/>
                <a:sym typeface="+mn-ea"/>
              </a:rPr>
              <a:t>(水解相互促进的离子除外)，但由于</a:t>
            </a:r>
            <a:r>
              <a:rPr sz="28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/>
                <a:ea typeface="宋体" panose="02010600030101010101" pitchFamily="2" charset="-122"/>
                <a:cs typeface="Times New Roman" panose="02020603050405020304"/>
                <a:sym typeface="+mn-ea"/>
              </a:rPr>
              <a:t>水的电离</a:t>
            </a:r>
            <a:r>
              <a:rPr sz="28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/>
                <a:ea typeface="宋体" panose="02010600030101010101" pitchFamily="2" charset="-122"/>
                <a:cs typeface="Times New Roman" panose="02020603050405020304"/>
                <a:sym typeface="+mn-ea"/>
              </a:rPr>
              <a:t>，使水解后</a:t>
            </a:r>
            <a:r>
              <a:rPr sz="28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/>
                <a:ea typeface="宋体" panose="02010600030101010101" pitchFamily="2" charset="-122"/>
                <a:cs typeface="Times New Roman" panose="02020603050405020304"/>
                <a:sym typeface="+mn-ea"/>
              </a:rPr>
              <a:t>酸性溶液中c(H</a:t>
            </a:r>
            <a:r>
              <a:rPr sz="2800" b="1" baseline="3000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/>
                <a:ea typeface="宋体" panose="02010600030101010101" pitchFamily="2" charset="-122"/>
                <a:cs typeface="Times New Roman" panose="02020603050405020304"/>
                <a:sym typeface="+mn-ea"/>
              </a:rPr>
              <a:t>+</a:t>
            </a:r>
            <a:r>
              <a:rPr sz="28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/>
                <a:ea typeface="宋体" panose="02010600030101010101" pitchFamily="2" charset="-122"/>
                <a:cs typeface="Times New Roman" panose="02020603050405020304"/>
                <a:sym typeface="+mn-ea"/>
              </a:rPr>
              <a:t>)或碱性溶液中c(OH</a:t>
            </a:r>
            <a:r>
              <a:rPr sz="2800" b="1" baseline="3000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/>
                <a:ea typeface="宋体" panose="02010600030101010101" pitchFamily="2" charset="-122"/>
                <a:cs typeface="Times New Roman" panose="02020603050405020304"/>
                <a:sym typeface="+mn-ea"/>
              </a:rPr>
              <a:t>-</a:t>
            </a:r>
            <a:r>
              <a:rPr sz="28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/>
                <a:ea typeface="宋体" panose="02010600030101010101" pitchFamily="2" charset="-122"/>
                <a:cs typeface="Times New Roman" panose="02020603050405020304"/>
                <a:sym typeface="+mn-ea"/>
              </a:rPr>
              <a:t>)</a:t>
            </a:r>
            <a:r>
              <a:rPr sz="28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/>
                <a:ea typeface="宋体" panose="02010600030101010101" pitchFamily="2" charset="-122"/>
                <a:cs typeface="Times New Roman" panose="02020603050405020304"/>
                <a:sym typeface="+mn-ea"/>
              </a:rPr>
              <a:t>总是</a:t>
            </a:r>
            <a:r>
              <a:rPr sz="28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/>
                <a:ea typeface="宋体" panose="02010600030101010101" pitchFamily="2" charset="-122"/>
                <a:cs typeface="Times New Roman" panose="02020603050405020304"/>
                <a:sym typeface="+mn-ea"/>
              </a:rPr>
              <a:t>大于</a:t>
            </a:r>
            <a:r>
              <a:rPr sz="28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/>
                <a:ea typeface="宋体" panose="02010600030101010101" pitchFamily="2" charset="-122"/>
                <a:cs typeface="Times New Roman" panose="02020603050405020304"/>
                <a:sym typeface="+mn-ea"/>
              </a:rPr>
              <a:t>水解产生的</a:t>
            </a:r>
            <a:r>
              <a:rPr sz="28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/>
                <a:ea typeface="宋体" panose="02010600030101010101" pitchFamily="2" charset="-122"/>
                <a:cs typeface="Times New Roman" panose="02020603050405020304"/>
                <a:sym typeface="+mn-ea"/>
              </a:rPr>
              <a:t>弱电解质的浓度</a:t>
            </a:r>
            <a:r>
              <a:rPr sz="28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/>
                <a:ea typeface="宋体" panose="02010600030101010101" pitchFamily="2" charset="-122"/>
                <a:cs typeface="Times New Roman" panose="02020603050405020304"/>
                <a:sym typeface="+mn-ea"/>
              </a:rPr>
              <a:t>。</a:t>
            </a:r>
            <a:endParaRPr sz="2800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/>
              <a:ea typeface="宋体" panose="02010600030101010101" pitchFamily="2" charset="-122"/>
              <a:cs typeface="Times New Roman" panose="02020603050405020304"/>
              <a:sym typeface="+mn-ea"/>
            </a:endParaRPr>
          </a:p>
        </p:txBody>
      </p:sp>
      <p:sp>
        <p:nvSpPr>
          <p:cNvPr id="83" name="文本框 82"/>
          <p:cNvSpPr txBox="1"/>
          <p:nvPr/>
        </p:nvSpPr>
        <p:spPr>
          <a:xfrm>
            <a:off x="228600" y="2971800"/>
            <a:ext cx="5714365" cy="4603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lvl="0" algn="l">
              <a:buClrTx/>
              <a:buSzTx/>
              <a:buFontTx/>
            </a:pPr>
            <a:r>
              <a:rPr lang="en-US" altLang="zh-CN" sz="2400" b="1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NH</a:t>
            </a:r>
            <a:r>
              <a:rPr lang="en-US" altLang="zh-CN" sz="2400" b="1" baseline="-25000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4</a:t>
            </a:r>
            <a:r>
              <a:rPr lang="en-US" altLang="zh-CN" sz="2400" b="1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Cl</a:t>
            </a:r>
            <a:r>
              <a:rPr lang="zh-CN" altLang="en-US" sz="2400" b="1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溶液中各粒子浓度的大小关系是：</a:t>
            </a:r>
            <a:endParaRPr lang="zh-CN" altLang="en-US" sz="2400" b="1">
              <a:solidFill>
                <a:srgbClr val="7030A0"/>
              </a:solidFill>
              <a:latin typeface="Times New Roman" panose="02020603050405020304"/>
              <a:ea typeface="楷体" panose="02010609060101010101" charset="-122"/>
              <a:cs typeface="Times New Roman" panose="02020603050405020304"/>
              <a:sym typeface="+mn-ea"/>
            </a:endParaRPr>
          </a:p>
        </p:txBody>
      </p:sp>
      <p:sp>
        <p:nvSpPr>
          <p:cNvPr id="79" name="文本框 78"/>
          <p:cNvSpPr txBox="1"/>
          <p:nvPr/>
        </p:nvSpPr>
        <p:spPr>
          <a:xfrm>
            <a:off x="5715000" y="2980690"/>
            <a:ext cx="5814060" cy="4603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l"/>
            <a:r>
              <a:rPr lang="en-US" altLang="zh-CN" sz="2400" b="1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c(Cl</a:t>
            </a:r>
            <a:r>
              <a:rPr lang="en-US" altLang="zh-CN" sz="2400" b="1" baseline="30000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-</a:t>
            </a:r>
            <a:r>
              <a:rPr lang="en-US" altLang="zh-CN" sz="2400" b="1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)&gt;c(NH</a:t>
            </a:r>
            <a:r>
              <a:rPr lang="en-US" altLang="zh-CN" sz="2400" b="1" baseline="-25000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4</a:t>
            </a:r>
            <a:r>
              <a:rPr lang="en-US" altLang="zh-CN" sz="2400" b="1" baseline="30000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+</a:t>
            </a:r>
            <a:r>
              <a:rPr lang="en-US" altLang="zh-CN" sz="2400" b="1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)&gt;</a:t>
            </a:r>
            <a:r>
              <a:rPr lang="zh-CN" altLang="en-US" sz="2400" b="1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c(H</a:t>
            </a:r>
            <a:r>
              <a:rPr lang="zh-CN" altLang="en-US" sz="2400" b="1" baseline="30000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+</a:t>
            </a:r>
            <a:r>
              <a:rPr lang="zh-CN" altLang="en-US" sz="2400" b="1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)</a:t>
            </a:r>
            <a:r>
              <a:rPr lang="en-US" altLang="zh-CN" sz="2400" b="1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&gt;</a:t>
            </a:r>
            <a:r>
              <a:rPr lang="zh-CN" altLang="en-US" sz="2400" b="1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c(NH</a:t>
            </a:r>
            <a:r>
              <a:rPr lang="zh-CN" altLang="en-US" sz="2400" b="1" baseline="-25000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3</a:t>
            </a:r>
            <a:r>
              <a:rPr lang="zh-CN" altLang="en-US" sz="2400" b="1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·H</a:t>
            </a:r>
            <a:r>
              <a:rPr lang="zh-CN" altLang="en-US" sz="2400" b="1" baseline="-25000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2</a:t>
            </a:r>
            <a:r>
              <a:rPr lang="zh-CN" altLang="en-US" sz="2400" b="1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O)&gt;c(OH</a:t>
            </a:r>
            <a:r>
              <a:rPr lang="zh-CN" altLang="en-US" sz="2400" b="1" baseline="30000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-</a:t>
            </a:r>
            <a:r>
              <a:rPr lang="zh-CN" altLang="en-US" sz="2400" b="1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)</a:t>
            </a:r>
            <a:endParaRPr lang="zh-CN" altLang="en-US" sz="2400" b="1">
              <a:solidFill>
                <a:srgbClr val="00B050"/>
              </a:solidFill>
              <a:latin typeface="Times New Roman" panose="02020603050405020304"/>
              <a:ea typeface="楷体" panose="02010609060101010101" charset="-122"/>
              <a:cs typeface="Times New Roman" panose="02020603050405020304"/>
              <a:sym typeface="+mn-ea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152400" y="3581400"/>
            <a:ext cx="10901680" cy="52197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lvl="0" algn="l" fontAlgn="base">
              <a:buClrTx/>
              <a:buSzTx/>
              <a:buFontTx/>
            </a:pPr>
            <a:r>
              <a:rPr lang="en-US" sz="28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/>
                <a:ea typeface="宋体" panose="02010600030101010101" pitchFamily="2" charset="-122"/>
                <a:cs typeface="Times New Roman" panose="02020603050405020304"/>
                <a:sym typeface="+mn-ea"/>
              </a:rPr>
              <a:t>2</a:t>
            </a:r>
            <a:r>
              <a:rPr lang="zh-CN" altLang="en-US" sz="28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/>
                <a:ea typeface="宋体" panose="02010600030101010101" pitchFamily="2" charset="-122"/>
                <a:cs typeface="Times New Roman" panose="02020603050405020304"/>
                <a:sym typeface="+mn-ea"/>
              </a:rPr>
              <a:t>、</a:t>
            </a:r>
            <a:r>
              <a:rPr lang="en-US" sz="28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/>
                <a:ea typeface="宋体" panose="02010600030101010101" pitchFamily="2" charset="-122"/>
                <a:cs typeface="Times New Roman" panose="02020603050405020304"/>
                <a:sym typeface="+mn-ea"/>
              </a:rPr>
              <a:t>多元弱酸酸根离子的水解是</a:t>
            </a:r>
            <a:r>
              <a:rPr lang="en-US" sz="28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/>
                <a:ea typeface="宋体" panose="02010600030101010101" pitchFamily="2" charset="-122"/>
                <a:cs typeface="Times New Roman" panose="02020603050405020304"/>
                <a:sym typeface="+mn-ea"/>
              </a:rPr>
              <a:t>分步</a:t>
            </a:r>
            <a:r>
              <a:rPr lang="en-US" sz="28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/>
                <a:ea typeface="宋体" panose="02010600030101010101" pitchFamily="2" charset="-122"/>
                <a:cs typeface="Times New Roman" panose="02020603050405020304"/>
                <a:sym typeface="+mn-ea"/>
              </a:rPr>
              <a:t>进行的，且</a:t>
            </a:r>
            <a:r>
              <a:rPr lang="en-US" sz="28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/>
                <a:ea typeface="宋体" panose="02010600030101010101" pitchFamily="2" charset="-122"/>
                <a:cs typeface="Times New Roman" panose="02020603050405020304"/>
                <a:sym typeface="+mn-ea"/>
              </a:rPr>
              <a:t>以第一步水解为主</a:t>
            </a:r>
            <a:r>
              <a:rPr lang="zh-CN" altLang="en-US" sz="28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/>
                <a:ea typeface="宋体" panose="02010600030101010101" pitchFamily="2" charset="-122"/>
                <a:cs typeface="Times New Roman" panose="02020603050405020304"/>
                <a:sym typeface="+mn-ea"/>
              </a:rPr>
              <a:t>。</a:t>
            </a:r>
            <a:endParaRPr lang="zh-CN" altLang="en-US" sz="2800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/>
              <a:ea typeface="宋体" panose="02010600030101010101" pitchFamily="2" charset="-122"/>
              <a:cs typeface="Times New Roman" panose="02020603050405020304"/>
              <a:sym typeface="+mn-ea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228600" y="4243705"/>
            <a:ext cx="5714365" cy="4603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lvl="0" algn="l">
              <a:buClrTx/>
              <a:buSzTx/>
              <a:buFontTx/>
            </a:pPr>
            <a:r>
              <a:rPr lang="en-US" altLang="zh-CN" sz="2400" b="1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Na</a:t>
            </a:r>
            <a:r>
              <a:rPr lang="en-US" altLang="zh-CN" sz="2400" b="1" baseline="-25000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2</a:t>
            </a:r>
            <a:r>
              <a:rPr lang="en-US" altLang="zh-CN" sz="2400" b="1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CO</a:t>
            </a:r>
            <a:r>
              <a:rPr lang="en-US" altLang="zh-CN" sz="2400" b="1" baseline="-25000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3</a:t>
            </a:r>
            <a:r>
              <a:rPr lang="zh-CN" altLang="en-US" sz="2400" b="1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溶液中各粒子浓度的大小关系是：</a:t>
            </a:r>
            <a:endParaRPr lang="zh-CN" altLang="en-US" sz="2400" b="1">
              <a:solidFill>
                <a:srgbClr val="7030A0"/>
              </a:solidFill>
              <a:latin typeface="Times New Roman" panose="02020603050405020304"/>
              <a:ea typeface="楷体" panose="02010609060101010101" charset="-122"/>
              <a:cs typeface="Times New Roman" panose="02020603050405020304"/>
              <a:sym typeface="+mn-ea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4724400" y="4716780"/>
            <a:ext cx="6983730" cy="4603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l"/>
            <a:r>
              <a:rPr lang="en-US" altLang="zh-CN" sz="2400" b="1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c(Na</a:t>
            </a:r>
            <a:r>
              <a:rPr lang="en-US" altLang="zh-CN" sz="2400" b="1" baseline="30000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+</a:t>
            </a:r>
            <a:r>
              <a:rPr lang="en-US" altLang="zh-CN" sz="2400" b="1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)&gt;c(CO</a:t>
            </a:r>
            <a:r>
              <a:rPr lang="en-US" altLang="zh-CN" sz="2400" b="1" baseline="-25000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3</a:t>
            </a:r>
            <a:r>
              <a:rPr lang="en-US" altLang="zh-CN" sz="2400" b="1" baseline="30000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2-</a:t>
            </a:r>
            <a:r>
              <a:rPr lang="en-US" altLang="zh-CN" sz="2400" b="1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)&gt;</a:t>
            </a:r>
            <a:r>
              <a:rPr lang="zh-CN" altLang="en-US" sz="2400" b="1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c(</a:t>
            </a:r>
            <a:r>
              <a:rPr lang="en-US" altLang="zh-CN" sz="2400" b="1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O</a:t>
            </a:r>
            <a:r>
              <a:rPr lang="zh-CN" altLang="en-US" sz="2400" b="1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H</a:t>
            </a:r>
            <a:r>
              <a:rPr lang="en-US" altLang="zh-CN" sz="2400" b="1" baseline="30000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-</a:t>
            </a:r>
            <a:r>
              <a:rPr lang="zh-CN" altLang="en-US" sz="2400" b="1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)</a:t>
            </a:r>
            <a:r>
              <a:rPr lang="en-US" altLang="zh-CN" sz="2400" b="1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&gt;</a:t>
            </a:r>
            <a:r>
              <a:rPr lang="zh-CN" altLang="en-US" sz="2400" b="1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c(</a:t>
            </a:r>
            <a:r>
              <a:rPr lang="en-US" altLang="zh-CN" sz="2400" b="1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HCO</a:t>
            </a:r>
            <a:r>
              <a:rPr lang="en-US" altLang="zh-CN" sz="2400" b="1" baseline="-25000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3</a:t>
            </a:r>
            <a:r>
              <a:rPr lang="en-US" altLang="zh-CN" sz="2400" b="1" baseline="30000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-</a:t>
            </a:r>
            <a:r>
              <a:rPr lang="zh-CN" altLang="en-US" sz="2400" b="1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)&gt;c(</a:t>
            </a:r>
            <a:r>
              <a:rPr lang="en-US" altLang="zh-CN" sz="2400" b="1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H</a:t>
            </a:r>
            <a:r>
              <a:rPr lang="en-US" altLang="zh-CN" sz="2400" b="1" baseline="-25000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2</a:t>
            </a:r>
            <a:r>
              <a:rPr lang="en-US" altLang="zh-CN" sz="2400" b="1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CO</a:t>
            </a:r>
            <a:r>
              <a:rPr lang="en-US" altLang="zh-CN" sz="2400" b="1" baseline="-25000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3</a:t>
            </a:r>
            <a:r>
              <a:rPr lang="zh-CN" altLang="en-US" sz="2400" b="1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)</a:t>
            </a:r>
            <a:r>
              <a:rPr lang="en-US" altLang="zh-CN" sz="2400" b="1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&gt;</a:t>
            </a:r>
            <a:r>
              <a:rPr lang="zh-CN" altLang="en-US" sz="2400" b="1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c(</a:t>
            </a:r>
            <a:r>
              <a:rPr lang="en-US" altLang="zh-CN" sz="2400" b="1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H</a:t>
            </a:r>
            <a:r>
              <a:rPr lang="en-US" altLang="zh-CN" sz="2400" b="1" baseline="30000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+</a:t>
            </a:r>
            <a:r>
              <a:rPr lang="zh-CN" altLang="en-US" sz="2400" b="1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)</a:t>
            </a:r>
            <a:endParaRPr lang="zh-CN" altLang="en-US" sz="2400" b="1">
              <a:solidFill>
                <a:srgbClr val="00B050"/>
              </a:solidFill>
              <a:latin typeface="Times New Roman" panose="02020603050405020304"/>
              <a:ea typeface="楷体" panose="02010609060101010101" charset="-122"/>
              <a:cs typeface="Times New Roman" panose="02020603050405020304"/>
              <a:sym typeface="+mn-ea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195580" y="6136005"/>
            <a:ext cx="5257800" cy="4603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lvl="0" algn="l">
              <a:buClrTx/>
              <a:buSzTx/>
              <a:buFontTx/>
            </a:pPr>
            <a:r>
              <a:rPr lang="en-US" altLang="zh-CN" sz="2400" b="1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Na</a:t>
            </a:r>
            <a:r>
              <a:rPr lang="en-US" altLang="zh-CN" sz="2400" b="1" baseline="-25000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2</a:t>
            </a:r>
            <a:r>
              <a:rPr lang="en-US" altLang="zh-CN" sz="2400" b="1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S</a:t>
            </a:r>
            <a:r>
              <a:rPr lang="zh-CN" altLang="en-US" sz="2400" b="1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溶液中各粒子浓度的大小关系是：</a:t>
            </a:r>
            <a:endParaRPr lang="zh-CN" altLang="en-US" sz="2400" b="1">
              <a:solidFill>
                <a:srgbClr val="7030A0"/>
              </a:solidFill>
              <a:latin typeface="Times New Roman" panose="02020603050405020304"/>
              <a:ea typeface="楷体" panose="02010609060101010101" charset="-122"/>
              <a:cs typeface="Times New Roman" panose="02020603050405020304"/>
              <a:sym typeface="+mn-ea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5453380" y="6136005"/>
            <a:ext cx="5873750" cy="4603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l"/>
            <a:r>
              <a:rPr lang="en-US" altLang="zh-CN" sz="2400" b="1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c(Na</a:t>
            </a:r>
            <a:r>
              <a:rPr lang="en-US" altLang="zh-CN" sz="2400" b="1" baseline="30000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+</a:t>
            </a:r>
            <a:r>
              <a:rPr lang="en-US" altLang="zh-CN" sz="2400" b="1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)&gt;c(S</a:t>
            </a:r>
            <a:r>
              <a:rPr lang="en-US" altLang="zh-CN" sz="2400" b="1" baseline="30000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2-</a:t>
            </a:r>
            <a:r>
              <a:rPr lang="en-US" altLang="zh-CN" sz="2400" b="1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)&gt;</a:t>
            </a:r>
            <a:r>
              <a:rPr lang="zh-CN" altLang="en-US" sz="2400" b="1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c(</a:t>
            </a:r>
            <a:r>
              <a:rPr lang="en-US" altLang="zh-CN" sz="2400" b="1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O</a:t>
            </a:r>
            <a:r>
              <a:rPr lang="zh-CN" altLang="en-US" sz="2400" b="1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H</a:t>
            </a:r>
            <a:r>
              <a:rPr lang="en-US" altLang="zh-CN" sz="2400" b="1" baseline="30000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-</a:t>
            </a:r>
            <a:r>
              <a:rPr lang="zh-CN" altLang="en-US" sz="2400" b="1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)</a:t>
            </a:r>
            <a:r>
              <a:rPr lang="en-US" altLang="zh-CN" sz="2400" b="1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&gt;</a:t>
            </a:r>
            <a:r>
              <a:rPr lang="zh-CN" altLang="en-US" sz="2400" b="1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c(</a:t>
            </a:r>
            <a:r>
              <a:rPr lang="en-US" altLang="zh-CN" sz="2400" b="1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HS</a:t>
            </a:r>
            <a:r>
              <a:rPr lang="en-US" altLang="zh-CN" sz="2400" b="1" baseline="30000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-</a:t>
            </a:r>
            <a:r>
              <a:rPr lang="zh-CN" altLang="en-US" sz="2400" b="1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)&gt;c(</a:t>
            </a:r>
            <a:r>
              <a:rPr lang="en-US" altLang="zh-CN" sz="2400" b="1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H</a:t>
            </a:r>
            <a:r>
              <a:rPr lang="en-US" altLang="zh-CN" sz="2400" b="1" baseline="-25000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2</a:t>
            </a:r>
            <a:r>
              <a:rPr lang="en-US" altLang="zh-CN" sz="2400" b="1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S</a:t>
            </a:r>
            <a:r>
              <a:rPr lang="zh-CN" altLang="en-US" sz="2400" b="1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)</a:t>
            </a:r>
            <a:r>
              <a:rPr lang="en-US" altLang="zh-CN" sz="2400" b="1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&gt;</a:t>
            </a:r>
            <a:r>
              <a:rPr lang="zh-CN" altLang="en-US" sz="2400" b="1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c(</a:t>
            </a:r>
            <a:r>
              <a:rPr lang="en-US" altLang="zh-CN" sz="2400" b="1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H</a:t>
            </a:r>
            <a:r>
              <a:rPr lang="en-US" altLang="zh-CN" sz="2400" b="1" baseline="30000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+</a:t>
            </a:r>
            <a:r>
              <a:rPr lang="zh-CN" altLang="en-US" sz="2400" b="1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)</a:t>
            </a:r>
            <a:endParaRPr lang="zh-CN" altLang="en-US" sz="2400" b="1">
              <a:solidFill>
                <a:srgbClr val="00B050"/>
              </a:solidFill>
              <a:latin typeface="Times New Roman" panose="02020603050405020304"/>
              <a:ea typeface="楷体" panose="02010609060101010101" charset="-122"/>
              <a:cs typeface="Times New Roman" panose="02020603050405020304"/>
              <a:sym typeface="+mn-ea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228600" y="5189855"/>
            <a:ext cx="5714365" cy="4603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lvl="0" algn="l">
              <a:buClrTx/>
              <a:buSzTx/>
              <a:buFontTx/>
            </a:pPr>
            <a:r>
              <a:rPr lang="en-US" altLang="zh-CN" sz="2400" b="1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NaHCO</a:t>
            </a:r>
            <a:r>
              <a:rPr lang="en-US" altLang="zh-CN" sz="2400" b="1" baseline="-25000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3</a:t>
            </a:r>
            <a:r>
              <a:rPr lang="zh-CN" altLang="en-US" sz="2400" b="1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溶液中各粒子浓度的大小关系是：</a:t>
            </a:r>
            <a:endParaRPr lang="zh-CN" altLang="en-US" sz="2400" b="1">
              <a:solidFill>
                <a:srgbClr val="7030A0"/>
              </a:solidFill>
              <a:latin typeface="Times New Roman" panose="02020603050405020304"/>
              <a:ea typeface="楷体" panose="02010609060101010101" charset="-122"/>
              <a:cs typeface="Times New Roman" panose="02020603050405020304"/>
              <a:sym typeface="+mn-ea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4830445" y="5562600"/>
            <a:ext cx="7059295" cy="4603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l"/>
            <a:r>
              <a:rPr lang="en-US" altLang="zh-CN" sz="2400" b="1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c(Na</a:t>
            </a:r>
            <a:r>
              <a:rPr lang="en-US" altLang="zh-CN" sz="2400" b="1" baseline="30000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+</a:t>
            </a:r>
            <a:r>
              <a:rPr lang="en-US" altLang="zh-CN" sz="2400" b="1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)&gt;c(HCO</a:t>
            </a:r>
            <a:r>
              <a:rPr lang="en-US" altLang="zh-CN" sz="2400" b="1" baseline="-25000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3</a:t>
            </a:r>
            <a:r>
              <a:rPr lang="en-US" altLang="zh-CN" sz="2400" b="1" baseline="30000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-</a:t>
            </a:r>
            <a:r>
              <a:rPr lang="en-US" altLang="zh-CN" sz="2400" b="1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)&gt;</a:t>
            </a:r>
            <a:r>
              <a:rPr lang="zh-CN" altLang="en-US" sz="2400" b="1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c(</a:t>
            </a:r>
            <a:r>
              <a:rPr lang="en-US" altLang="zh-CN" sz="2400" b="1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O</a:t>
            </a:r>
            <a:r>
              <a:rPr lang="zh-CN" altLang="en-US" sz="2400" b="1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H</a:t>
            </a:r>
            <a:r>
              <a:rPr lang="en-US" altLang="zh-CN" sz="2400" b="1" baseline="30000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-</a:t>
            </a:r>
            <a:r>
              <a:rPr lang="zh-CN" altLang="en-US" sz="2400" b="1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)</a:t>
            </a:r>
            <a:r>
              <a:rPr lang="en-US" altLang="zh-CN" sz="2400" b="1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&gt;</a:t>
            </a:r>
            <a:r>
              <a:rPr lang="zh-CN" altLang="en-US" sz="2400" b="1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c(</a:t>
            </a:r>
            <a:r>
              <a:rPr lang="en-US" altLang="zh-CN" sz="2400" b="1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H</a:t>
            </a:r>
            <a:r>
              <a:rPr lang="en-US" altLang="zh-CN" sz="2400" b="1" baseline="-25000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2</a:t>
            </a:r>
            <a:r>
              <a:rPr lang="en-US" altLang="zh-CN" sz="2400" b="1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CO</a:t>
            </a:r>
            <a:r>
              <a:rPr lang="en-US" altLang="zh-CN" sz="2400" b="1" baseline="-25000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3</a:t>
            </a:r>
            <a:r>
              <a:rPr lang="zh-CN" altLang="en-US" sz="2400" b="1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)&gt;c(</a:t>
            </a:r>
            <a:r>
              <a:rPr lang="en-US" altLang="zh-CN" sz="2400" b="1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H</a:t>
            </a:r>
            <a:r>
              <a:rPr lang="en-US" altLang="zh-CN" sz="2400" b="1" baseline="30000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+</a:t>
            </a:r>
            <a:r>
              <a:rPr lang="zh-CN" altLang="en-US" sz="2400" b="1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)</a:t>
            </a:r>
            <a:r>
              <a:rPr lang="en-US" altLang="zh-CN" sz="2400" b="1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&gt;</a:t>
            </a:r>
            <a:r>
              <a:rPr lang="zh-CN" altLang="en-US" sz="2400" b="1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c(</a:t>
            </a:r>
            <a:r>
              <a:rPr lang="en-US" altLang="zh-CN" sz="2400" b="1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CO</a:t>
            </a:r>
            <a:r>
              <a:rPr lang="en-US" altLang="zh-CN" sz="2400" b="1" baseline="-25000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3</a:t>
            </a:r>
            <a:r>
              <a:rPr lang="en-US" altLang="zh-CN" sz="2400" b="1" baseline="30000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2-</a:t>
            </a:r>
            <a:r>
              <a:rPr lang="zh-CN" altLang="en-US" sz="2400" b="1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)</a:t>
            </a:r>
            <a:endParaRPr lang="zh-CN" altLang="en-US" sz="2400" b="1">
              <a:solidFill>
                <a:srgbClr val="00B050"/>
              </a:solidFill>
              <a:latin typeface="Times New Roman" panose="02020603050405020304"/>
              <a:ea typeface="楷体" panose="02010609060101010101" charset="-122"/>
              <a:cs typeface="Times New Roman" panose="02020603050405020304"/>
              <a:sym typeface="+mn-ea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9" grpId="0"/>
      <p:bldP spid="6" grpId="0"/>
      <p:bldP spid="10" grpId="0"/>
      <p:bldP spid="8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76" name="矩形 75"/>
          <p:cNvSpPr/>
          <p:nvPr/>
        </p:nvSpPr>
        <p:spPr>
          <a:xfrm>
            <a:off x="152400" y="152400"/>
            <a:ext cx="3135630" cy="583565"/>
          </a:xfrm>
          <a:prstGeom prst="rect">
            <a:avLst/>
          </a:prstGeom>
          <a:noFill/>
          <a:ln w="28575">
            <a:noFill/>
          </a:ln>
        </p:spPr>
        <p:txBody>
          <a:bodyPr wrap="square" rtlCol="0" anchor="t">
            <a:spAutoFit/>
          </a:bodyPr>
          <a:lstStyle/>
          <a:p>
            <a:pPr lvl="0" algn="l" fontAlgn="base">
              <a:buClrTx/>
              <a:buSzTx/>
              <a:buFontTx/>
            </a:pPr>
            <a:r>
              <a:rPr lang="zh-CN" altLang="en-US" sz="3200" b="1">
                <a:solidFill>
                  <a:srgbClr val="0070C0"/>
                </a:solidFill>
                <a:latin typeface="Times New Roman" panose="02020603050405020304"/>
                <a:cs typeface="Times New Roman" panose="02020603050405020304"/>
                <a:sym typeface="+mn-ea"/>
              </a:rPr>
              <a:t>三、三大守恒</a:t>
            </a:r>
            <a:endParaRPr lang="zh-CN" altLang="en-US" sz="3200" b="1">
              <a:solidFill>
                <a:srgbClr val="0070C0"/>
              </a:solidFill>
              <a:latin typeface="Times New Roman" panose="02020603050405020304"/>
              <a:cs typeface="Times New Roman" panose="02020603050405020304"/>
              <a:sym typeface="+mn-ea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304800" y="838200"/>
            <a:ext cx="2200910" cy="52197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fontAlgn="base">
              <a:buClrTx/>
              <a:buSzTx/>
              <a:buFontTx/>
            </a:pPr>
            <a:r>
              <a:rPr lang="en-US" sz="28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/>
                <a:ea typeface="宋体" panose="02010600030101010101" pitchFamily="2" charset="-122"/>
                <a:cs typeface="Times New Roman" panose="02020603050405020304"/>
                <a:sym typeface="+mn-ea"/>
              </a:rPr>
              <a:t>1、电荷守恒</a:t>
            </a:r>
            <a:endParaRPr lang="en-US" sz="2800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/>
              <a:ea typeface="宋体" panose="02010600030101010101" pitchFamily="2" charset="-122"/>
              <a:cs typeface="Times New Roman" panose="02020603050405020304"/>
              <a:sym typeface="+mn-ea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304800" y="2133600"/>
            <a:ext cx="2341880" cy="52197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fontAlgn="base">
              <a:buClrTx/>
              <a:buSzTx/>
              <a:buFontTx/>
            </a:pPr>
            <a:r>
              <a:rPr lang="en-US" sz="28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/>
                <a:ea typeface="宋体" panose="02010600030101010101" pitchFamily="2" charset="-122"/>
                <a:cs typeface="Times New Roman" panose="02020603050405020304"/>
                <a:sym typeface="+mn-ea"/>
              </a:rPr>
              <a:t>2、物料守恒</a:t>
            </a:r>
            <a:endParaRPr lang="en-US" sz="2800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/>
              <a:ea typeface="宋体" panose="02010600030101010101" pitchFamily="2" charset="-122"/>
              <a:cs typeface="Times New Roman" panose="02020603050405020304"/>
              <a:sym typeface="+mn-ea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314325" y="3368675"/>
            <a:ext cx="2200275" cy="52197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fontAlgn="base">
              <a:buClrTx/>
              <a:buSzTx/>
              <a:buFontTx/>
            </a:pPr>
            <a:r>
              <a:rPr lang="en-US" sz="28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/>
                <a:ea typeface="宋体" panose="02010600030101010101" pitchFamily="2" charset="-122"/>
                <a:cs typeface="Times New Roman" panose="02020603050405020304"/>
                <a:sym typeface="+mn-ea"/>
              </a:rPr>
              <a:t>3、质子守恒</a:t>
            </a:r>
            <a:endParaRPr lang="en-US" sz="2800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/>
              <a:ea typeface="宋体" panose="02010600030101010101" pitchFamily="2" charset="-122"/>
              <a:cs typeface="Times New Roman" panose="02020603050405020304"/>
              <a:sym typeface="+mn-ea"/>
            </a:endParaRPr>
          </a:p>
        </p:txBody>
      </p:sp>
      <p:pic>
        <p:nvPicPr>
          <p:cNvPr id="4" name="图片 -214748078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43200" y="609600"/>
            <a:ext cx="4425315" cy="98615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" name="文本框 4"/>
          <p:cNvSpPr txBox="1"/>
          <p:nvPr/>
        </p:nvSpPr>
        <p:spPr>
          <a:xfrm>
            <a:off x="2514600" y="2115820"/>
            <a:ext cx="7641590" cy="52197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lvl="0" algn="l" fontAlgn="base">
              <a:buClrTx/>
              <a:buSzTx/>
              <a:buFontTx/>
            </a:pPr>
            <a:r>
              <a:rPr lang="en-US" sz="28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/>
                <a:ea typeface="宋体" panose="02010600030101010101" pitchFamily="2" charset="-122"/>
                <a:cs typeface="Times New Roman" panose="02020603050405020304"/>
                <a:sym typeface="+mn-ea"/>
              </a:rPr>
              <a:t>(元素守恒)  : 变化前后某种</a:t>
            </a:r>
            <a:r>
              <a:rPr lang="en-US" sz="28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/>
                <a:ea typeface="宋体" panose="02010600030101010101" pitchFamily="2" charset="-122"/>
                <a:cs typeface="Times New Roman" panose="02020603050405020304"/>
                <a:sym typeface="+mn-ea"/>
              </a:rPr>
              <a:t>元素的原子个数守恒</a:t>
            </a:r>
            <a:r>
              <a:rPr lang="en-US" sz="28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/>
                <a:ea typeface="宋体" panose="02010600030101010101" pitchFamily="2" charset="-122"/>
                <a:cs typeface="Times New Roman" panose="02020603050405020304"/>
                <a:sym typeface="+mn-ea"/>
              </a:rPr>
              <a:t>。</a:t>
            </a:r>
            <a:endParaRPr lang="en-US" sz="2800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/>
              <a:ea typeface="宋体" panose="02010600030101010101" pitchFamily="2" charset="-122"/>
              <a:cs typeface="Times New Roman" panose="02020603050405020304"/>
              <a:sym typeface="+mn-ea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457200" y="2885440"/>
            <a:ext cx="3768090" cy="4603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lvl="0" algn="l">
              <a:buClrTx/>
              <a:buSzTx/>
              <a:buFontTx/>
            </a:pPr>
            <a:r>
              <a:rPr lang="en-US" altLang="zh-CN" sz="2400" b="1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NaHSO</a:t>
            </a:r>
            <a:r>
              <a:rPr lang="en-US" altLang="zh-CN" sz="2400" b="1" baseline="-25000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3</a:t>
            </a:r>
            <a:r>
              <a:rPr lang="en-US" altLang="zh-CN" sz="2400" b="1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溶液中</a:t>
            </a:r>
            <a:r>
              <a:rPr lang="zh-CN" altLang="zh-CN" sz="2400" b="1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物料守恒：</a:t>
            </a:r>
            <a:endParaRPr lang="zh-CN" altLang="zh-CN" sz="2400" b="1">
              <a:solidFill>
                <a:srgbClr val="7030A0"/>
              </a:solidFill>
              <a:latin typeface="Times New Roman" panose="02020603050405020304"/>
              <a:ea typeface="楷体" panose="02010609060101010101" charset="-122"/>
              <a:cs typeface="Times New Roman" panose="02020603050405020304"/>
              <a:sym typeface="+mn-ea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4419600" y="2885440"/>
            <a:ext cx="5045710" cy="4603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l"/>
            <a:r>
              <a:rPr lang="en-US" altLang="zh-CN" sz="2400" b="1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c(Na</a:t>
            </a:r>
            <a:r>
              <a:rPr lang="en-US" altLang="zh-CN" sz="2400" b="1" baseline="30000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+</a:t>
            </a:r>
            <a:r>
              <a:rPr lang="en-US" altLang="zh-CN" sz="2400" b="1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)=c(HSO</a:t>
            </a:r>
            <a:r>
              <a:rPr lang="en-US" altLang="zh-CN" sz="2400" b="1" baseline="-25000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3</a:t>
            </a:r>
            <a:r>
              <a:rPr lang="en-US" altLang="zh-CN" sz="2400" b="1" baseline="30000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-</a:t>
            </a:r>
            <a:r>
              <a:rPr lang="en-US" altLang="zh-CN" sz="2400" b="1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)+</a:t>
            </a:r>
            <a:r>
              <a:rPr lang="zh-CN" altLang="en-US" sz="2400" b="1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c(</a:t>
            </a:r>
            <a:r>
              <a:rPr lang="en-US" altLang="zh-CN" sz="2400" b="1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H</a:t>
            </a:r>
            <a:r>
              <a:rPr lang="en-US" altLang="zh-CN" sz="2400" b="1" baseline="-25000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2</a:t>
            </a:r>
            <a:r>
              <a:rPr lang="en-US" altLang="zh-CN" sz="2400" b="1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SO</a:t>
            </a:r>
            <a:r>
              <a:rPr lang="en-US" altLang="zh-CN" sz="2400" b="1" baseline="-25000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3</a:t>
            </a:r>
            <a:r>
              <a:rPr lang="zh-CN" altLang="en-US" sz="2400" b="1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)</a:t>
            </a:r>
            <a:r>
              <a:rPr lang="en-US" altLang="zh-CN" sz="2400" b="1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+</a:t>
            </a:r>
            <a:r>
              <a:rPr lang="zh-CN" altLang="en-US" sz="2400" b="1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c(</a:t>
            </a:r>
            <a:r>
              <a:rPr lang="en-US" altLang="zh-CN" sz="2400" b="1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SO</a:t>
            </a:r>
            <a:r>
              <a:rPr lang="en-US" altLang="zh-CN" sz="2400" b="1" baseline="-25000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3</a:t>
            </a:r>
            <a:r>
              <a:rPr lang="en-US" altLang="zh-CN" sz="2400" b="1" baseline="30000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2-</a:t>
            </a:r>
            <a:r>
              <a:rPr lang="zh-CN" altLang="en-US" sz="2400" b="1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)</a:t>
            </a:r>
            <a:endParaRPr lang="zh-CN" altLang="en-US" sz="2400" b="1">
              <a:solidFill>
                <a:srgbClr val="00B050"/>
              </a:solidFill>
              <a:latin typeface="Times New Roman" panose="02020603050405020304"/>
              <a:ea typeface="楷体" panose="02010609060101010101" charset="-122"/>
              <a:cs typeface="Times New Roman" panose="02020603050405020304"/>
              <a:sym typeface="+mn-ea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457200" y="1596390"/>
            <a:ext cx="3768090" cy="4603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lvl="0" algn="l">
              <a:buClrTx/>
              <a:buSzTx/>
              <a:buFontTx/>
            </a:pPr>
            <a:r>
              <a:rPr lang="en-US" altLang="zh-CN" sz="2400" b="1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NaHSO</a:t>
            </a:r>
            <a:r>
              <a:rPr lang="en-US" altLang="zh-CN" sz="2400" b="1" baseline="-25000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3</a:t>
            </a:r>
            <a:r>
              <a:rPr lang="en-US" altLang="zh-CN" sz="2400" b="1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溶液中</a:t>
            </a:r>
            <a:r>
              <a:rPr lang="zh-CN" altLang="en-US" sz="2400" b="1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电荷</a:t>
            </a:r>
            <a:r>
              <a:rPr lang="zh-CN" altLang="zh-CN" sz="2400" b="1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守恒：</a:t>
            </a:r>
            <a:endParaRPr lang="zh-CN" altLang="zh-CN" sz="2400" b="1">
              <a:solidFill>
                <a:srgbClr val="7030A0"/>
              </a:solidFill>
              <a:latin typeface="Times New Roman" panose="02020603050405020304"/>
              <a:ea typeface="楷体" panose="02010609060101010101" charset="-122"/>
              <a:cs typeface="Times New Roman" panose="02020603050405020304"/>
              <a:sym typeface="+mn-ea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4343400" y="1595755"/>
            <a:ext cx="5745480" cy="4603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l"/>
            <a:r>
              <a:rPr lang="en-US" altLang="zh-CN" sz="2400" b="1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c(Na</a:t>
            </a:r>
            <a:r>
              <a:rPr lang="en-US" altLang="zh-CN" sz="2400" b="1" baseline="30000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+</a:t>
            </a:r>
            <a:r>
              <a:rPr lang="en-US" altLang="zh-CN" sz="2400" b="1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)+</a:t>
            </a:r>
            <a:r>
              <a:rPr lang="zh-CN" altLang="en-US" sz="2400" b="1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c(</a:t>
            </a:r>
            <a:r>
              <a:rPr lang="en-US" altLang="zh-CN" sz="2400" b="1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H</a:t>
            </a:r>
            <a:r>
              <a:rPr lang="en-US" altLang="zh-CN" sz="2400" b="1" baseline="30000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+</a:t>
            </a:r>
            <a:r>
              <a:rPr lang="zh-CN" altLang="en-US" sz="2400" b="1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)</a:t>
            </a:r>
            <a:r>
              <a:rPr lang="en-US" altLang="zh-CN" sz="2400" b="1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=c(HSO</a:t>
            </a:r>
            <a:r>
              <a:rPr lang="en-US" altLang="zh-CN" sz="2400" b="1" baseline="-25000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3</a:t>
            </a:r>
            <a:r>
              <a:rPr lang="en-US" altLang="zh-CN" sz="2400" b="1" baseline="30000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-</a:t>
            </a:r>
            <a:r>
              <a:rPr lang="en-US" altLang="zh-CN" sz="2400" b="1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)+</a:t>
            </a:r>
            <a:r>
              <a:rPr lang="zh-CN" altLang="en-US" sz="2400" b="1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c(</a:t>
            </a:r>
            <a:r>
              <a:rPr lang="en-US" altLang="zh-CN" sz="2400" b="1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OH</a:t>
            </a:r>
            <a:r>
              <a:rPr lang="en-US" altLang="zh-CN" sz="2400" b="1" baseline="30000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-</a:t>
            </a:r>
            <a:r>
              <a:rPr lang="zh-CN" altLang="en-US" sz="2400" b="1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)</a:t>
            </a:r>
            <a:r>
              <a:rPr lang="en-US" altLang="zh-CN" sz="2400" b="1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+2</a:t>
            </a:r>
            <a:r>
              <a:rPr lang="zh-CN" altLang="en-US" sz="2400" b="1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c(</a:t>
            </a:r>
            <a:r>
              <a:rPr lang="en-US" altLang="zh-CN" sz="2400" b="1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SO</a:t>
            </a:r>
            <a:r>
              <a:rPr lang="en-US" altLang="zh-CN" sz="2400" b="1" baseline="-25000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3</a:t>
            </a:r>
            <a:r>
              <a:rPr lang="en-US" altLang="zh-CN" sz="2400" b="1" baseline="30000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2-</a:t>
            </a:r>
            <a:r>
              <a:rPr lang="zh-CN" altLang="en-US" sz="2400" b="1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)</a:t>
            </a:r>
            <a:endParaRPr lang="zh-CN" altLang="en-US" sz="2400" b="1">
              <a:solidFill>
                <a:srgbClr val="00B050"/>
              </a:solidFill>
              <a:latin typeface="Times New Roman" panose="02020603050405020304"/>
              <a:ea typeface="楷体" panose="02010609060101010101" charset="-122"/>
              <a:cs typeface="Times New Roman" panose="02020603050405020304"/>
              <a:sym typeface="+mn-ea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2819400" y="3368675"/>
            <a:ext cx="6889750" cy="52197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lvl="0" algn="l" fontAlgn="base">
              <a:buClrTx/>
              <a:buSzTx/>
              <a:buFontTx/>
            </a:pPr>
            <a:r>
              <a:rPr lang="en-US" sz="28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/>
                <a:ea typeface="宋体" panose="02010600030101010101" pitchFamily="2" charset="-122"/>
                <a:cs typeface="Times New Roman" panose="02020603050405020304"/>
                <a:sym typeface="+mn-ea"/>
              </a:rPr>
              <a:t>得到的质子(H</a:t>
            </a:r>
            <a:r>
              <a:rPr lang="en-US" sz="2800" b="1" baseline="300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/>
                <a:ea typeface="宋体" panose="02010600030101010101" pitchFamily="2" charset="-122"/>
                <a:cs typeface="Times New Roman" panose="02020603050405020304"/>
                <a:sym typeface="+mn-ea"/>
              </a:rPr>
              <a:t>＋</a:t>
            </a:r>
            <a:r>
              <a:rPr lang="en-US" sz="28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/>
                <a:ea typeface="宋体" panose="02010600030101010101" pitchFamily="2" charset="-122"/>
                <a:cs typeface="Times New Roman" panose="02020603050405020304"/>
                <a:sym typeface="+mn-ea"/>
              </a:rPr>
              <a:t>)数等于失去的质子(H</a:t>
            </a:r>
            <a:r>
              <a:rPr lang="en-US" sz="2800" b="1" baseline="300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/>
                <a:ea typeface="宋体" panose="02010600030101010101" pitchFamily="2" charset="-122"/>
                <a:cs typeface="Times New Roman" panose="02020603050405020304"/>
                <a:sym typeface="+mn-ea"/>
              </a:rPr>
              <a:t>＋</a:t>
            </a:r>
            <a:r>
              <a:rPr lang="en-US" sz="28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/>
                <a:ea typeface="宋体" panose="02010600030101010101" pitchFamily="2" charset="-122"/>
                <a:cs typeface="Times New Roman" panose="02020603050405020304"/>
                <a:sym typeface="+mn-ea"/>
              </a:rPr>
              <a:t>)数</a:t>
            </a:r>
            <a:endParaRPr lang="en-US" sz="2800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/>
              <a:ea typeface="宋体" panose="02010600030101010101" pitchFamily="2" charset="-122"/>
              <a:cs typeface="Times New Roman" panose="02020603050405020304"/>
              <a:sym typeface="+mn-ea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457200" y="4038600"/>
            <a:ext cx="3768090" cy="4603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lvl="0" algn="l">
              <a:buClrTx/>
              <a:buSzTx/>
              <a:buFontTx/>
            </a:pPr>
            <a:r>
              <a:rPr lang="en-US" altLang="zh-CN" sz="2400" b="1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NaHSO</a:t>
            </a:r>
            <a:r>
              <a:rPr lang="en-US" altLang="zh-CN" sz="2400" b="1" baseline="-25000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3</a:t>
            </a:r>
            <a:r>
              <a:rPr lang="en-US" altLang="zh-CN" sz="2400" b="1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溶液中</a:t>
            </a:r>
            <a:r>
              <a:rPr lang="zh-CN" altLang="en-US" sz="2400" b="1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质子</a:t>
            </a:r>
            <a:r>
              <a:rPr lang="zh-CN" altLang="zh-CN" sz="2400" b="1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守恒：</a:t>
            </a:r>
            <a:endParaRPr lang="zh-CN" altLang="zh-CN" sz="2400" b="1">
              <a:solidFill>
                <a:srgbClr val="7030A0"/>
              </a:solidFill>
              <a:latin typeface="Times New Roman" panose="02020603050405020304"/>
              <a:ea typeface="楷体" panose="02010609060101010101" charset="-122"/>
              <a:cs typeface="Times New Roman" panose="02020603050405020304"/>
              <a:sym typeface="+mn-ea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5292725" y="4876800"/>
            <a:ext cx="991235" cy="4603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altLang="zh-CN" sz="2400" b="1">
                <a:solidFill>
                  <a:srgbClr val="0070C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HSO</a:t>
            </a:r>
            <a:r>
              <a:rPr lang="en-US" altLang="zh-CN" sz="2400" b="1" baseline="-25000">
                <a:solidFill>
                  <a:srgbClr val="0070C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3</a:t>
            </a:r>
            <a:r>
              <a:rPr lang="en-US" altLang="zh-CN" sz="2400" b="1" baseline="30000">
                <a:solidFill>
                  <a:srgbClr val="0070C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-</a:t>
            </a:r>
            <a:endParaRPr lang="en-US" altLang="zh-CN" sz="2400" b="1" baseline="30000">
              <a:solidFill>
                <a:srgbClr val="0070C0"/>
              </a:solidFill>
              <a:latin typeface="Times New Roman" panose="02020603050405020304"/>
              <a:ea typeface="楷体" panose="02010609060101010101" charset="-122"/>
              <a:cs typeface="Times New Roman" panose="02020603050405020304"/>
              <a:sym typeface="+mn-ea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5410835" y="5638800"/>
            <a:ext cx="755650" cy="4603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altLang="zh-CN" sz="2400" b="1">
                <a:solidFill>
                  <a:srgbClr val="0070C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H</a:t>
            </a:r>
            <a:r>
              <a:rPr lang="en-US" altLang="zh-CN" sz="2400" b="1" baseline="-25000">
                <a:solidFill>
                  <a:srgbClr val="0070C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2</a:t>
            </a:r>
            <a:r>
              <a:rPr lang="en-US" altLang="zh-CN" sz="2400" b="1">
                <a:solidFill>
                  <a:srgbClr val="0070C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O</a:t>
            </a:r>
            <a:endParaRPr lang="en-US" altLang="zh-CN" sz="2400" b="1">
              <a:solidFill>
                <a:srgbClr val="0070C0"/>
              </a:solidFill>
              <a:latin typeface="Times New Roman" panose="02020603050405020304"/>
              <a:ea typeface="楷体" panose="02010609060101010101" charset="-122"/>
              <a:cs typeface="Times New Roman" panose="02020603050405020304"/>
              <a:sym typeface="+mn-ea"/>
            </a:endParaRPr>
          </a:p>
        </p:txBody>
      </p:sp>
      <p:cxnSp>
        <p:nvCxnSpPr>
          <p:cNvPr id="16" name="直接箭头连接符 15"/>
          <p:cNvCxnSpPr/>
          <p:nvPr/>
        </p:nvCxnSpPr>
        <p:spPr>
          <a:xfrm>
            <a:off x="6359525" y="5077460"/>
            <a:ext cx="1524000" cy="0"/>
          </a:xfrm>
          <a:prstGeom prst="straightConnector1">
            <a:avLst/>
          </a:prstGeom>
          <a:ln w="412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直接箭头连接符 16"/>
          <p:cNvCxnSpPr/>
          <p:nvPr/>
        </p:nvCxnSpPr>
        <p:spPr>
          <a:xfrm flipV="1">
            <a:off x="6402070" y="5839460"/>
            <a:ext cx="1523365" cy="15240"/>
          </a:xfrm>
          <a:prstGeom prst="straightConnector1">
            <a:avLst/>
          </a:prstGeom>
          <a:ln w="412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直接箭头连接符 17"/>
          <p:cNvCxnSpPr/>
          <p:nvPr/>
        </p:nvCxnSpPr>
        <p:spPr>
          <a:xfrm flipH="1" flipV="1">
            <a:off x="3844925" y="5077460"/>
            <a:ext cx="1295400" cy="21590"/>
          </a:xfrm>
          <a:prstGeom prst="straightConnector1">
            <a:avLst/>
          </a:prstGeom>
          <a:ln w="412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直接箭头连接符 18"/>
          <p:cNvCxnSpPr/>
          <p:nvPr/>
        </p:nvCxnSpPr>
        <p:spPr>
          <a:xfrm flipH="1" flipV="1">
            <a:off x="3886835" y="5839460"/>
            <a:ext cx="1295400" cy="15240"/>
          </a:xfrm>
          <a:prstGeom prst="straightConnector1">
            <a:avLst/>
          </a:prstGeom>
          <a:ln w="412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文本框 19"/>
          <p:cNvSpPr txBox="1"/>
          <p:nvPr/>
        </p:nvSpPr>
        <p:spPr>
          <a:xfrm>
            <a:off x="6519545" y="4544060"/>
            <a:ext cx="1297305" cy="4603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sz="2400" b="1">
                <a:solidFill>
                  <a:srgbClr val="FF000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失</a:t>
            </a:r>
            <a:r>
              <a:rPr lang="en-US" altLang="zh-CN" sz="2400" b="1">
                <a:solidFill>
                  <a:srgbClr val="FF000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1</a:t>
            </a:r>
            <a:r>
              <a:rPr lang="zh-CN" altLang="en-US" sz="2400" b="1">
                <a:solidFill>
                  <a:srgbClr val="FF000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个</a:t>
            </a:r>
            <a:r>
              <a:rPr lang="en-US" altLang="zh-CN" sz="2400" b="1">
                <a:solidFill>
                  <a:srgbClr val="FF000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H</a:t>
            </a:r>
            <a:r>
              <a:rPr lang="en-US" altLang="zh-CN" sz="2400" b="1" baseline="30000">
                <a:solidFill>
                  <a:srgbClr val="FF000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+</a:t>
            </a:r>
            <a:endParaRPr lang="en-US" altLang="zh-CN" sz="2400" b="1" baseline="30000">
              <a:solidFill>
                <a:srgbClr val="FF0000"/>
              </a:solidFill>
              <a:latin typeface="Times New Roman" panose="02020603050405020304"/>
              <a:ea typeface="楷体" panose="02010609060101010101" charset="-122"/>
              <a:cs typeface="Times New Roman" panose="02020603050405020304"/>
              <a:sym typeface="+mn-ea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6553200" y="5337175"/>
            <a:ext cx="1297305" cy="4603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sz="2400" b="1">
                <a:solidFill>
                  <a:srgbClr val="FF000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失</a:t>
            </a:r>
            <a:r>
              <a:rPr lang="en-US" altLang="zh-CN" sz="2400" b="1">
                <a:solidFill>
                  <a:srgbClr val="FF000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1</a:t>
            </a:r>
            <a:r>
              <a:rPr lang="zh-CN" altLang="en-US" sz="2400" b="1">
                <a:solidFill>
                  <a:srgbClr val="FF000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个</a:t>
            </a:r>
            <a:r>
              <a:rPr lang="en-US" altLang="zh-CN" sz="2400" b="1">
                <a:solidFill>
                  <a:srgbClr val="FF000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H</a:t>
            </a:r>
            <a:r>
              <a:rPr lang="en-US" altLang="zh-CN" sz="2400" b="1" baseline="30000">
                <a:solidFill>
                  <a:srgbClr val="FF000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+</a:t>
            </a:r>
            <a:endParaRPr lang="en-US" altLang="zh-CN" sz="2400" b="1" baseline="30000">
              <a:solidFill>
                <a:srgbClr val="FF0000"/>
              </a:solidFill>
              <a:latin typeface="Times New Roman" panose="02020603050405020304"/>
              <a:ea typeface="楷体" panose="02010609060101010101" charset="-122"/>
              <a:cs typeface="Times New Roman" panose="02020603050405020304"/>
              <a:sym typeface="+mn-ea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3919855" y="4517390"/>
            <a:ext cx="1297305" cy="4603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sz="2400" b="1">
                <a:solidFill>
                  <a:srgbClr val="FF000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得</a:t>
            </a:r>
            <a:r>
              <a:rPr lang="en-US" altLang="zh-CN" sz="2400" b="1">
                <a:solidFill>
                  <a:srgbClr val="FF000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1</a:t>
            </a:r>
            <a:r>
              <a:rPr lang="zh-CN" altLang="en-US" sz="2400" b="1">
                <a:solidFill>
                  <a:srgbClr val="FF000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个</a:t>
            </a:r>
            <a:r>
              <a:rPr lang="en-US" altLang="zh-CN" sz="2400" b="1">
                <a:solidFill>
                  <a:srgbClr val="FF000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H</a:t>
            </a:r>
            <a:r>
              <a:rPr lang="en-US" altLang="zh-CN" sz="2400" b="1" baseline="30000">
                <a:solidFill>
                  <a:srgbClr val="FF000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+</a:t>
            </a:r>
            <a:endParaRPr lang="en-US" altLang="zh-CN" sz="2400" b="1" baseline="30000">
              <a:solidFill>
                <a:srgbClr val="FF0000"/>
              </a:solidFill>
              <a:latin typeface="Times New Roman" panose="02020603050405020304"/>
              <a:ea typeface="楷体" panose="02010609060101010101" charset="-122"/>
              <a:cs typeface="Times New Roman" panose="02020603050405020304"/>
              <a:sym typeface="+mn-ea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3963035" y="5300345"/>
            <a:ext cx="1297305" cy="4603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sz="2400" b="1">
                <a:solidFill>
                  <a:srgbClr val="FF000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得</a:t>
            </a:r>
            <a:r>
              <a:rPr lang="en-US" altLang="zh-CN" sz="2400" b="1">
                <a:solidFill>
                  <a:srgbClr val="FF000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1</a:t>
            </a:r>
            <a:r>
              <a:rPr lang="zh-CN" altLang="en-US" sz="2400" b="1">
                <a:solidFill>
                  <a:srgbClr val="FF000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个</a:t>
            </a:r>
            <a:r>
              <a:rPr lang="en-US" altLang="zh-CN" sz="2400" b="1">
                <a:solidFill>
                  <a:srgbClr val="FF000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H</a:t>
            </a:r>
            <a:r>
              <a:rPr lang="en-US" altLang="zh-CN" sz="2400" b="1" baseline="30000">
                <a:solidFill>
                  <a:srgbClr val="FF000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+</a:t>
            </a:r>
            <a:endParaRPr lang="en-US" altLang="zh-CN" sz="2400" b="1" baseline="30000">
              <a:solidFill>
                <a:srgbClr val="FF0000"/>
              </a:solidFill>
              <a:latin typeface="Times New Roman" panose="02020603050405020304"/>
              <a:ea typeface="楷体" panose="02010609060101010101" charset="-122"/>
              <a:cs typeface="Times New Roman" panose="02020603050405020304"/>
              <a:sym typeface="+mn-ea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8035925" y="4852670"/>
            <a:ext cx="853440" cy="4603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altLang="zh-CN" sz="2400" b="1">
                <a:solidFill>
                  <a:srgbClr val="0070C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SO</a:t>
            </a:r>
            <a:r>
              <a:rPr lang="en-US" altLang="zh-CN" sz="2400" b="1" baseline="-25000">
                <a:solidFill>
                  <a:srgbClr val="0070C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3</a:t>
            </a:r>
            <a:r>
              <a:rPr lang="en-US" altLang="zh-CN" sz="2400" b="1" baseline="30000">
                <a:solidFill>
                  <a:srgbClr val="0070C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2-</a:t>
            </a:r>
            <a:endParaRPr lang="en-US" altLang="zh-CN" sz="2400" b="1" baseline="30000">
              <a:solidFill>
                <a:srgbClr val="0070C0"/>
              </a:solidFill>
              <a:latin typeface="Times New Roman" panose="02020603050405020304"/>
              <a:ea typeface="楷体" panose="02010609060101010101" charset="-122"/>
              <a:cs typeface="Times New Roman" panose="02020603050405020304"/>
              <a:sym typeface="+mn-ea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2701925" y="4879975"/>
            <a:ext cx="1024255" cy="4603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altLang="zh-CN" sz="2400" b="1">
                <a:solidFill>
                  <a:srgbClr val="0070C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H</a:t>
            </a:r>
            <a:r>
              <a:rPr lang="en-US" altLang="zh-CN" sz="2400" b="1" baseline="-25000">
                <a:solidFill>
                  <a:srgbClr val="0070C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2</a:t>
            </a:r>
            <a:r>
              <a:rPr lang="en-US" altLang="zh-CN" sz="2400" b="1">
                <a:solidFill>
                  <a:srgbClr val="0070C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SO</a:t>
            </a:r>
            <a:r>
              <a:rPr lang="en-US" altLang="zh-CN" sz="2400" b="1" baseline="-25000">
                <a:solidFill>
                  <a:srgbClr val="0070C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3</a:t>
            </a:r>
            <a:endParaRPr lang="en-US" altLang="zh-CN" sz="2400" b="1" baseline="30000">
              <a:solidFill>
                <a:srgbClr val="0070C0"/>
              </a:solidFill>
              <a:latin typeface="Times New Roman" panose="02020603050405020304"/>
              <a:ea typeface="楷体" panose="02010609060101010101" charset="-122"/>
              <a:cs typeface="Times New Roman" panose="02020603050405020304"/>
              <a:sym typeface="+mn-ea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8079740" y="5617210"/>
            <a:ext cx="722630" cy="4603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altLang="zh-CN" sz="2400" b="1">
                <a:solidFill>
                  <a:srgbClr val="0070C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OH</a:t>
            </a:r>
            <a:r>
              <a:rPr lang="en-US" altLang="zh-CN" sz="2400" b="1" baseline="30000">
                <a:solidFill>
                  <a:srgbClr val="0070C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-</a:t>
            </a:r>
            <a:endParaRPr lang="en-US" altLang="zh-CN" sz="2400" b="1" baseline="30000">
              <a:solidFill>
                <a:srgbClr val="0070C0"/>
              </a:solidFill>
              <a:latin typeface="Times New Roman" panose="02020603050405020304"/>
              <a:ea typeface="楷体" panose="02010609060101010101" charset="-122"/>
              <a:cs typeface="Times New Roman" panose="02020603050405020304"/>
              <a:sym typeface="+mn-ea"/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2072640" y="5673090"/>
            <a:ext cx="1739900" cy="4603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US" altLang="zh-CN" sz="2400" b="1">
                <a:solidFill>
                  <a:srgbClr val="0070C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H</a:t>
            </a:r>
            <a:r>
              <a:rPr lang="en-US" altLang="zh-CN" sz="2400" b="1" baseline="30000">
                <a:solidFill>
                  <a:srgbClr val="0070C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+</a:t>
            </a:r>
            <a:r>
              <a:rPr lang="zh-CN" altLang="en-US" sz="2400" b="1">
                <a:solidFill>
                  <a:srgbClr val="0070C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（</a:t>
            </a:r>
            <a:r>
              <a:rPr lang="en-US" altLang="zh-CN" sz="2400" b="1">
                <a:solidFill>
                  <a:srgbClr val="0070C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H</a:t>
            </a:r>
            <a:r>
              <a:rPr lang="en-US" altLang="zh-CN" sz="2400" b="1" baseline="-25000">
                <a:solidFill>
                  <a:srgbClr val="0070C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3</a:t>
            </a:r>
            <a:r>
              <a:rPr lang="en-US" altLang="zh-CN" sz="2400" b="1">
                <a:solidFill>
                  <a:srgbClr val="0070C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O</a:t>
            </a:r>
            <a:r>
              <a:rPr lang="en-US" altLang="zh-CN" sz="2400" b="1" baseline="30000">
                <a:solidFill>
                  <a:srgbClr val="0070C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+</a:t>
            </a:r>
            <a:r>
              <a:rPr lang="zh-CN" altLang="en-US" sz="2400" b="1">
                <a:solidFill>
                  <a:srgbClr val="0070C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）</a:t>
            </a:r>
            <a:endParaRPr lang="zh-CN" altLang="en-US" sz="2400" b="1">
              <a:solidFill>
                <a:srgbClr val="0070C0"/>
              </a:solidFill>
              <a:latin typeface="Times New Roman" panose="02020603050405020304"/>
              <a:ea typeface="楷体" panose="02010609060101010101" charset="-122"/>
              <a:cs typeface="Times New Roman" panose="02020603050405020304"/>
              <a:sym typeface="+mn-ea"/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4275455" y="4039235"/>
            <a:ext cx="4655185" cy="4603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l"/>
            <a:r>
              <a:rPr lang="en-US" altLang="zh-CN" sz="2400" b="1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c(H</a:t>
            </a:r>
            <a:r>
              <a:rPr lang="en-US" altLang="zh-CN" sz="2400" b="1" baseline="-25000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2</a:t>
            </a:r>
            <a:r>
              <a:rPr lang="en-US" altLang="zh-CN" sz="2400" b="1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SO</a:t>
            </a:r>
            <a:r>
              <a:rPr lang="en-US" altLang="zh-CN" sz="2400" b="1" baseline="-25000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3</a:t>
            </a:r>
            <a:r>
              <a:rPr lang="en-US" altLang="zh-CN" sz="2400" b="1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)+</a:t>
            </a:r>
            <a:r>
              <a:rPr lang="zh-CN" altLang="en-US" sz="2400" b="1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c(</a:t>
            </a:r>
            <a:r>
              <a:rPr lang="en-US" altLang="zh-CN" sz="2400" b="1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H</a:t>
            </a:r>
            <a:r>
              <a:rPr lang="en-US" altLang="zh-CN" sz="2400" b="1" baseline="30000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+</a:t>
            </a:r>
            <a:r>
              <a:rPr lang="zh-CN" altLang="en-US" sz="2400" b="1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)</a:t>
            </a:r>
            <a:r>
              <a:rPr lang="en-US" altLang="zh-CN" sz="2400" b="1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=</a:t>
            </a:r>
            <a:r>
              <a:rPr lang="zh-CN" altLang="en-US" sz="2400" b="1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c(</a:t>
            </a:r>
            <a:r>
              <a:rPr lang="en-US" altLang="zh-CN" sz="2400" b="1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OH</a:t>
            </a:r>
            <a:r>
              <a:rPr lang="en-US" altLang="zh-CN" sz="2400" b="1" baseline="30000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-</a:t>
            </a:r>
            <a:r>
              <a:rPr lang="zh-CN" altLang="en-US" sz="2400" b="1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)</a:t>
            </a:r>
            <a:r>
              <a:rPr lang="en-US" altLang="zh-CN" sz="2400" b="1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+</a:t>
            </a:r>
            <a:r>
              <a:rPr lang="zh-CN" altLang="en-US" sz="2400" b="1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c(</a:t>
            </a:r>
            <a:r>
              <a:rPr lang="en-US" altLang="zh-CN" sz="2400" b="1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SO</a:t>
            </a:r>
            <a:r>
              <a:rPr lang="en-US" altLang="zh-CN" sz="2400" b="1" baseline="-25000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3</a:t>
            </a:r>
            <a:r>
              <a:rPr lang="en-US" altLang="zh-CN" sz="2400" b="1" baseline="30000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2-</a:t>
            </a:r>
            <a:r>
              <a:rPr lang="zh-CN" altLang="en-US" sz="2400" b="1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)</a:t>
            </a:r>
            <a:endParaRPr lang="zh-CN" altLang="en-US" sz="2400" b="1">
              <a:solidFill>
                <a:srgbClr val="00B050"/>
              </a:solidFill>
              <a:latin typeface="Times New Roman" panose="02020603050405020304"/>
              <a:ea typeface="楷体" panose="02010609060101010101" charset="-122"/>
              <a:cs typeface="Times New Roman" panose="02020603050405020304"/>
              <a:sym typeface="+mn-ea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513715" y="6083300"/>
            <a:ext cx="8416925" cy="52197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lvl="0" algn="l" fontAlgn="base">
              <a:buClrTx/>
              <a:buSzTx/>
              <a:buFontTx/>
            </a:pPr>
            <a:r>
              <a:rPr lang="en-US" sz="28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/>
                <a:ea typeface="宋体" panose="02010600030101010101" pitchFamily="2" charset="-122"/>
                <a:cs typeface="Times New Roman" panose="02020603050405020304"/>
                <a:sym typeface="+mn-ea"/>
              </a:rPr>
              <a:t>质子守恒式可以由电荷守恒式和物料守恒式推导得出</a:t>
            </a:r>
            <a:endParaRPr lang="en-US" sz="2800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/>
              <a:ea typeface="宋体" panose="02010600030101010101" pitchFamily="2" charset="-122"/>
              <a:cs typeface="Times New Roman" panose="02020603050405020304"/>
              <a:sym typeface="+mn-ea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 nodeType="clickPar">
                      <p:stCondLst>
                        <p:cond delay="indefinite"/>
                      </p:stCondLst>
                      <p:childTnLst>
                        <p:par>
                          <p:cTn id="5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 nodeType="clickPar">
                      <p:stCondLst>
                        <p:cond delay="indefinite"/>
                      </p:stCondLst>
                      <p:childTnLst>
                        <p:par>
                          <p:cTn id="6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4" grpId="0"/>
      <p:bldP spid="15" grpId="0"/>
      <p:bldP spid="20" grpId="0"/>
      <p:bldP spid="24" grpId="0"/>
      <p:bldP spid="21" grpId="0"/>
      <p:bldP spid="27" grpId="0"/>
      <p:bldP spid="22" grpId="0"/>
      <p:bldP spid="25" grpId="0"/>
      <p:bldP spid="23" grpId="0"/>
      <p:bldP spid="28" grpId="0"/>
      <p:bldP spid="29" grpId="0"/>
      <p:bldP spid="13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76" name="矩形 75"/>
          <p:cNvSpPr/>
          <p:nvPr/>
        </p:nvSpPr>
        <p:spPr>
          <a:xfrm>
            <a:off x="228600" y="304800"/>
            <a:ext cx="5719445" cy="583565"/>
          </a:xfrm>
          <a:prstGeom prst="rect">
            <a:avLst/>
          </a:prstGeom>
          <a:noFill/>
          <a:ln w="28575">
            <a:noFill/>
          </a:ln>
        </p:spPr>
        <p:txBody>
          <a:bodyPr wrap="square" rtlCol="0" anchor="t">
            <a:spAutoFit/>
          </a:bodyPr>
          <a:lstStyle/>
          <a:p>
            <a:pPr lvl="0" algn="l" fontAlgn="base">
              <a:buClrTx/>
              <a:buSzTx/>
              <a:buFontTx/>
            </a:pPr>
            <a:r>
              <a:rPr lang="zh-CN" altLang="en-US" sz="3200" b="1">
                <a:solidFill>
                  <a:srgbClr val="0070C0"/>
                </a:solidFill>
                <a:latin typeface="Times New Roman" panose="02020603050405020304"/>
                <a:cs typeface="Times New Roman" panose="02020603050405020304"/>
                <a:sym typeface="+mn-ea"/>
              </a:rPr>
              <a:t>四、溶液中粒子浓度大小比较</a:t>
            </a:r>
            <a:endParaRPr lang="zh-CN" altLang="en-US" sz="3200" b="1">
              <a:solidFill>
                <a:srgbClr val="0070C0"/>
              </a:solidFill>
              <a:latin typeface="Times New Roman" panose="02020603050405020304"/>
              <a:cs typeface="Times New Roman" panose="02020603050405020304"/>
              <a:sym typeface="+mn-ea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228600" y="1828800"/>
            <a:ext cx="4954905" cy="4603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lvl="0" algn="l">
              <a:buClrTx/>
              <a:buSzTx/>
              <a:buFontTx/>
            </a:pPr>
            <a:r>
              <a:rPr lang="en-US" altLang="zh-CN" sz="2400" b="1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NaHSO</a:t>
            </a:r>
            <a:r>
              <a:rPr lang="en-US" altLang="zh-CN" sz="2400" b="1" baseline="-25000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3</a:t>
            </a:r>
            <a:r>
              <a:rPr lang="en-US" altLang="zh-CN" sz="2400" b="1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溶液中</a:t>
            </a:r>
            <a:r>
              <a:rPr lang="zh-CN" sz="2400" b="1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粒子浓度大小比较</a:t>
            </a:r>
            <a:r>
              <a:rPr lang="zh-CN" altLang="zh-CN" sz="2400" b="1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：</a:t>
            </a:r>
            <a:endParaRPr lang="zh-CN" altLang="zh-CN" sz="2400" b="1">
              <a:solidFill>
                <a:srgbClr val="7030A0"/>
              </a:solidFill>
              <a:latin typeface="Times New Roman" panose="02020603050405020304"/>
              <a:ea typeface="楷体" panose="02010609060101010101" charset="-122"/>
              <a:cs typeface="Times New Roman" panose="02020603050405020304"/>
              <a:sym typeface="+mn-ea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3583940" y="3276600"/>
            <a:ext cx="5024120" cy="4603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US" altLang="zh-CN" sz="2400" b="1">
                <a:solidFill>
                  <a:srgbClr val="0070C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NaHSO</a:t>
            </a:r>
            <a:r>
              <a:rPr lang="en-US" altLang="zh-CN" sz="2400" b="1" baseline="-25000">
                <a:solidFill>
                  <a:srgbClr val="0070C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3   </a:t>
            </a:r>
            <a:r>
              <a:rPr lang="en-US" altLang="zh-CN" sz="2400" b="1">
                <a:solidFill>
                  <a:srgbClr val="0070C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=   Na</a:t>
            </a:r>
            <a:r>
              <a:rPr lang="en-US" altLang="zh-CN" sz="2400" b="1" baseline="30000">
                <a:solidFill>
                  <a:srgbClr val="0070C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+   </a:t>
            </a:r>
            <a:r>
              <a:rPr lang="en-US" altLang="zh-CN" sz="2400" b="1">
                <a:solidFill>
                  <a:srgbClr val="0070C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+   HSO</a:t>
            </a:r>
            <a:r>
              <a:rPr lang="en-US" altLang="zh-CN" sz="2400" b="1" baseline="-25000">
                <a:solidFill>
                  <a:srgbClr val="0070C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3</a:t>
            </a:r>
            <a:r>
              <a:rPr lang="en-US" altLang="zh-CN" sz="2400" b="1" baseline="30000">
                <a:solidFill>
                  <a:srgbClr val="0070C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-</a:t>
            </a:r>
            <a:endParaRPr lang="en-US" altLang="zh-CN" sz="2400" b="1" baseline="30000">
              <a:solidFill>
                <a:srgbClr val="0070C0"/>
              </a:solidFill>
              <a:latin typeface="Times New Roman" panose="02020603050405020304"/>
              <a:ea typeface="楷体" panose="02010609060101010101" charset="-122"/>
              <a:cs typeface="Times New Roman" panose="02020603050405020304"/>
              <a:sym typeface="+mn-ea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3583940" y="4038600"/>
            <a:ext cx="4307205" cy="4603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US" altLang="zh-CN" sz="2400" b="1">
                <a:solidFill>
                  <a:srgbClr val="0070C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HSO</a:t>
            </a:r>
            <a:r>
              <a:rPr lang="en-US" altLang="zh-CN" sz="2400" b="1" baseline="-25000">
                <a:solidFill>
                  <a:srgbClr val="0070C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3</a:t>
            </a:r>
            <a:r>
              <a:rPr lang="en-US" altLang="zh-CN" sz="2400" b="1" baseline="30000">
                <a:solidFill>
                  <a:srgbClr val="0070C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- </a:t>
            </a:r>
            <a:r>
              <a:rPr lang="en-US" altLang="zh-CN" sz="2400" b="1">
                <a:solidFill>
                  <a:srgbClr val="0070C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⇌   H</a:t>
            </a:r>
            <a:r>
              <a:rPr lang="en-US" altLang="zh-CN" sz="2400" b="1" baseline="30000">
                <a:solidFill>
                  <a:srgbClr val="0070C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+   </a:t>
            </a:r>
            <a:r>
              <a:rPr lang="en-US" altLang="zh-CN" sz="2400" b="1">
                <a:solidFill>
                  <a:srgbClr val="0070C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+   SO</a:t>
            </a:r>
            <a:r>
              <a:rPr lang="en-US" altLang="zh-CN" sz="2400" b="1" baseline="-25000">
                <a:solidFill>
                  <a:srgbClr val="0070C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3</a:t>
            </a:r>
            <a:r>
              <a:rPr lang="en-US" altLang="zh-CN" sz="2400" b="1" baseline="30000">
                <a:solidFill>
                  <a:srgbClr val="0070C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2-</a:t>
            </a:r>
            <a:endParaRPr lang="en-US" altLang="zh-CN" sz="2400" b="1" baseline="30000">
              <a:solidFill>
                <a:srgbClr val="0070C0"/>
              </a:solidFill>
              <a:latin typeface="Times New Roman" panose="02020603050405020304"/>
              <a:ea typeface="楷体" panose="02010609060101010101" charset="-122"/>
              <a:cs typeface="Times New Roman" panose="02020603050405020304"/>
              <a:sym typeface="+mn-ea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3583940" y="4876800"/>
            <a:ext cx="4764405" cy="4603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US" altLang="zh-CN" sz="2400" b="1">
                <a:solidFill>
                  <a:srgbClr val="0070C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HSO</a:t>
            </a:r>
            <a:r>
              <a:rPr lang="en-US" altLang="zh-CN" sz="2400" b="1" baseline="-25000">
                <a:solidFill>
                  <a:srgbClr val="0070C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3</a:t>
            </a:r>
            <a:r>
              <a:rPr lang="en-US" altLang="zh-CN" sz="2400" b="1" baseline="30000">
                <a:solidFill>
                  <a:srgbClr val="0070C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-</a:t>
            </a:r>
            <a:r>
              <a:rPr lang="en-US" altLang="zh-CN" sz="2400" b="1" baseline="-25000">
                <a:solidFill>
                  <a:srgbClr val="0070C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 </a:t>
            </a:r>
            <a:r>
              <a:rPr lang="en-US" altLang="zh-CN" sz="2400" b="1">
                <a:solidFill>
                  <a:srgbClr val="0070C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+ H</a:t>
            </a:r>
            <a:r>
              <a:rPr lang="en-US" altLang="zh-CN" sz="2400" b="1" baseline="-25000">
                <a:solidFill>
                  <a:srgbClr val="0070C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2</a:t>
            </a:r>
            <a:r>
              <a:rPr lang="en-US" altLang="zh-CN" sz="2400" b="1">
                <a:solidFill>
                  <a:srgbClr val="0070C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O  </a:t>
            </a:r>
            <a:r>
              <a:rPr lang="en-US" altLang="zh-CN" sz="2400" b="1" baseline="-25000">
                <a:solidFill>
                  <a:srgbClr val="0070C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 </a:t>
            </a:r>
            <a:r>
              <a:rPr lang="en-US" altLang="zh-CN" sz="2400" b="1">
                <a:solidFill>
                  <a:srgbClr val="0070C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⇌   OH</a:t>
            </a:r>
            <a:r>
              <a:rPr lang="en-US" altLang="zh-CN" sz="2400" b="1" baseline="30000">
                <a:solidFill>
                  <a:srgbClr val="0070C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-   </a:t>
            </a:r>
            <a:r>
              <a:rPr lang="en-US" altLang="zh-CN" sz="2400" b="1">
                <a:solidFill>
                  <a:srgbClr val="0070C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+   H</a:t>
            </a:r>
            <a:r>
              <a:rPr lang="en-US" altLang="zh-CN" sz="2400" b="1" baseline="-25000">
                <a:solidFill>
                  <a:srgbClr val="0070C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2</a:t>
            </a:r>
            <a:r>
              <a:rPr lang="en-US" altLang="zh-CN" sz="2400" b="1">
                <a:solidFill>
                  <a:srgbClr val="0070C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SO</a:t>
            </a:r>
            <a:r>
              <a:rPr lang="en-US" altLang="zh-CN" sz="2400" b="1" baseline="-25000">
                <a:solidFill>
                  <a:srgbClr val="0070C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3</a:t>
            </a:r>
            <a:endParaRPr lang="en-US" altLang="zh-CN" sz="2400" b="1" baseline="-25000">
              <a:solidFill>
                <a:srgbClr val="0070C0"/>
              </a:solidFill>
              <a:latin typeface="Times New Roman" panose="02020603050405020304"/>
              <a:ea typeface="楷体" panose="02010609060101010101" charset="-122"/>
              <a:cs typeface="Times New Roman" panose="02020603050405020304"/>
              <a:sym typeface="+mn-ea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3583940" y="5638800"/>
            <a:ext cx="3014345" cy="4603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US" altLang="zh-CN" sz="2400" b="1">
                <a:solidFill>
                  <a:srgbClr val="0070C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H</a:t>
            </a:r>
            <a:r>
              <a:rPr lang="en-US" altLang="zh-CN" sz="2400" b="1" baseline="-25000">
                <a:solidFill>
                  <a:srgbClr val="0070C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2</a:t>
            </a:r>
            <a:r>
              <a:rPr lang="en-US" altLang="zh-CN" sz="2400" b="1">
                <a:solidFill>
                  <a:srgbClr val="0070C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O  </a:t>
            </a:r>
            <a:r>
              <a:rPr lang="en-US" altLang="zh-CN" sz="2400" b="1" baseline="-25000">
                <a:solidFill>
                  <a:srgbClr val="0070C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 </a:t>
            </a:r>
            <a:r>
              <a:rPr lang="en-US" altLang="zh-CN" sz="2400" b="1">
                <a:solidFill>
                  <a:srgbClr val="0070C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⇌   OH</a:t>
            </a:r>
            <a:r>
              <a:rPr lang="en-US" altLang="zh-CN" sz="2400" b="1" baseline="30000">
                <a:solidFill>
                  <a:srgbClr val="0070C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-   </a:t>
            </a:r>
            <a:r>
              <a:rPr lang="en-US" altLang="zh-CN" sz="2400" b="1">
                <a:solidFill>
                  <a:srgbClr val="0070C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+  H</a:t>
            </a:r>
            <a:r>
              <a:rPr lang="en-US" altLang="zh-CN" sz="2400" b="1" baseline="30000">
                <a:solidFill>
                  <a:srgbClr val="0070C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+</a:t>
            </a:r>
            <a:endParaRPr lang="en-US" altLang="zh-CN" sz="2400" b="1" baseline="30000">
              <a:solidFill>
                <a:srgbClr val="0070C0"/>
              </a:solidFill>
              <a:latin typeface="Times New Roman" panose="02020603050405020304"/>
              <a:ea typeface="楷体" panose="02010609060101010101" charset="-122"/>
              <a:cs typeface="Times New Roman" panose="02020603050405020304"/>
              <a:sym typeface="+mn-ea"/>
            </a:endParaRPr>
          </a:p>
        </p:txBody>
      </p:sp>
      <p:sp>
        <p:nvSpPr>
          <p:cNvPr id="78" name="文本框 77"/>
          <p:cNvSpPr txBox="1"/>
          <p:nvPr/>
        </p:nvSpPr>
        <p:spPr>
          <a:xfrm>
            <a:off x="228600" y="1066800"/>
            <a:ext cx="2452370" cy="52197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lvl="0" algn="l" fontAlgn="base">
              <a:buClrTx/>
              <a:buSzTx/>
              <a:buFontTx/>
            </a:pPr>
            <a:r>
              <a:rPr sz="28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/>
                <a:ea typeface="宋体" panose="02010600030101010101" pitchFamily="2" charset="-122"/>
                <a:cs typeface="Times New Roman" panose="02020603050405020304"/>
                <a:sym typeface="+mn-ea"/>
              </a:rPr>
              <a:t>1</a:t>
            </a:r>
            <a:r>
              <a:rPr lang="zh-CN" sz="28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/>
                <a:ea typeface="宋体" panose="02010600030101010101" pitchFamily="2" charset="-122"/>
                <a:cs typeface="Times New Roman" panose="02020603050405020304"/>
                <a:sym typeface="+mn-ea"/>
              </a:rPr>
              <a:t>、单一溶液</a:t>
            </a:r>
            <a:endParaRPr lang="en-US" sz="2800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/>
              <a:ea typeface="宋体" panose="02010600030101010101" pitchFamily="2" charset="-122"/>
              <a:cs typeface="Times New Roman" panose="02020603050405020304"/>
              <a:sym typeface="+mn-ea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5336540" y="2866390"/>
            <a:ext cx="55626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>
                <a:solidFill>
                  <a:srgbClr val="FF0000"/>
                </a:solidFill>
              </a:rPr>
              <a:t>①</a:t>
            </a:r>
            <a:endParaRPr lang="zh-CN" altLang="en-US" sz="2800" b="1">
              <a:solidFill>
                <a:srgbClr val="FF0000"/>
              </a:solidFill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6479540" y="2866390"/>
            <a:ext cx="55626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>
                <a:solidFill>
                  <a:srgbClr val="FF0000"/>
                </a:solidFill>
              </a:rPr>
              <a:t>②</a:t>
            </a:r>
            <a:endParaRPr lang="zh-CN" altLang="en-US" sz="2800" b="1">
              <a:solidFill>
                <a:srgbClr val="FF0000"/>
              </a:solidFill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4955540" y="3628390"/>
            <a:ext cx="55626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>
                <a:solidFill>
                  <a:srgbClr val="FF0000"/>
                </a:solidFill>
              </a:rPr>
              <a:t>③</a:t>
            </a:r>
            <a:endParaRPr lang="zh-CN" altLang="en-US" sz="2800" b="1">
              <a:solidFill>
                <a:srgbClr val="FF0000"/>
              </a:solidFill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5946140" y="3628390"/>
            <a:ext cx="55626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>
                <a:solidFill>
                  <a:srgbClr val="FF0000"/>
                </a:solidFill>
              </a:rPr>
              <a:t>④</a:t>
            </a:r>
            <a:endParaRPr lang="zh-CN" altLang="en-US" sz="2800" b="1">
              <a:solidFill>
                <a:srgbClr val="FF0000"/>
              </a:solidFill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6042025" y="4525010"/>
            <a:ext cx="55626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>
                <a:solidFill>
                  <a:srgbClr val="FF0000"/>
                </a:solidFill>
              </a:rPr>
              <a:t>⑤</a:t>
            </a:r>
            <a:endParaRPr lang="zh-CN" altLang="en-US" sz="2800" b="1">
              <a:solidFill>
                <a:srgbClr val="FF0000"/>
              </a:solidFill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7241540" y="4495165"/>
            <a:ext cx="55626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>
                <a:solidFill>
                  <a:srgbClr val="FF0000"/>
                </a:solidFill>
              </a:rPr>
              <a:t>⑥</a:t>
            </a:r>
            <a:endParaRPr lang="zh-CN" altLang="en-US" sz="2800" b="1">
              <a:solidFill>
                <a:srgbClr val="FF0000"/>
              </a:solidFill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3989705" y="2393950"/>
            <a:ext cx="7059295" cy="4603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l"/>
            <a:r>
              <a:rPr lang="en-US" altLang="zh-CN" sz="2400" b="1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c(Na</a:t>
            </a:r>
            <a:r>
              <a:rPr lang="en-US" altLang="zh-CN" sz="2400" b="1" baseline="30000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+</a:t>
            </a:r>
            <a:r>
              <a:rPr lang="en-US" altLang="zh-CN" sz="2400" b="1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)&gt;c(HSO</a:t>
            </a:r>
            <a:r>
              <a:rPr lang="en-US" altLang="zh-CN" sz="2400" b="1" baseline="-25000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3</a:t>
            </a:r>
            <a:r>
              <a:rPr lang="en-US" altLang="zh-CN" sz="2400" b="1" baseline="30000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-</a:t>
            </a:r>
            <a:r>
              <a:rPr lang="en-US" altLang="zh-CN" sz="2400" b="1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)&gt;</a:t>
            </a:r>
            <a:r>
              <a:rPr lang="zh-CN" altLang="en-US" sz="2400" b="1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c(</a:t>
            </a:r>
            <a:r>
              <a:rPr lang="en-US" altLang="zh-CN" sz="2400" b="1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H</a:t>
            </a:r>
            <a:r>
              <a:rPr lang="en-US" altLang="zh-CN" sz="2400" b="1" baseline="30000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+</a:t>
            </a:r>
            <a:r>
              <a:rPr lang="zh-CN" altLang="en-US" sz="2400" b="1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)</a:t>
            </a:r>
            <a:r>
              <a:rPr lang="en-US" altLang="zh-CN" sz="2400" b="1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&gt;</a:t>
            </a:r>
            <a:r>
              <a:rPr lang="zh-CN" altLang="en-US" sz="2400" b="1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c(</a:t>
            </a:r>
            <a:r>
              <a:rPr lang="en-US" altLang="zh-CN" sz="2400" b="1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SO</a:t>
            </a:r>
            <a:r>
              <a:rPr lang="en-US" altLang="zh-CN" sz="2400" b="1" baseline="-25000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3</a:t>
            </a:r>
            <a:r>
              <a:rPr lang="en-US" altLang="zh-CN" sz="2400" b="1" baseline="30000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2-</a:t>
            </a:r>
            <a:r>
              <a:rPr lang="zh-CN" altLang="en-US" sz="2400" b="1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)&gt;c(</a:t>
            </a:r>
            <a:r>
              <a:rPr lang="en-US" altLang="zh-CN" sz="2400" b="1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OH</a:t>
            </a:r>
            <a:r>
              <a:rPr lang="en-US" altLang="zh-CN" sz="2400" b="1" baseline="30000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-</a:t>
            </a:r>
            <a:r>
              <a:rPr lang="zh-CN" altLang="en-US" sz="2400" b="1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)</a:t>
            </a:r>
            <a:r>
              <a:rPr lang="en-US" altLang="zh-CN" sz="2400" b="1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&gt;</a:t>
            </a:r>
            <a:r>
              <a:rPr lang="zh-CN" altLang="en-US" sz="2400" b="1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c(</a:t>
            </a:r>
            <a:r>
              <a:rPr lang="en-US" altLang="zh-CN" sz="2400" b="1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H</a:t>
            </a:r>
            <a:r>
              <a:rPr lang="en-US" altLang="zh-CN" sz="2400" b="1" baseline="-25000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2</a:t>
            </a:r>
            <a:r>
              <a:rPr lang="en-US" altLang="zh-CN" sz="2400" b="1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SO</a:t>
            </a:r>
            <a:r>
              <a:rPr lang="en-US" altLang="zh-CN" sz="2400" b="1" baseline="-25000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3</a:t>
            </a:r>
            <a:r>
              <a:rPr lang="zh-CN" altLang="en-US" sz="2400" b="1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)</a:t>
            </a:r>
            <a:endParaRPr lang="zh-CN" altLang="en-US" sz="2400" b="1">
              <a:solidFill>
                <a:srgbClr val="00B050"/>
              </a:solidFill>
              <a:latin typeface="Times New Roman" panose="02020603050405020304"/>
              <a:ea typeface="楷体" panose="02010609060101010101" charset="-122"/>
              <a:cs typeface="Times New Roman" panose="02020603050405020304"/>
              <a:sym typeface="+mn-ea"/>
            </a:endParaRPr>
          </a:p>
        </p:txBody>
      </p:sp>
    </p:spTree>
  </p:cSld>
  <p:clrMapOvr>
    <a:masterClrMapping/>
  </p:clrMapOvr>
  <p:transition/>
  <p:timing/>
</p:sld>
</file>

<file path=ppt/slides/slide2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78" name="文本框 77"/>
          <p:cNvSpPr txBox="1"/>
          <p:nvPr/>
        </p:nvSpPr>
        <p:spPr>
          <a:xfrm>
            <a:off x="228600" y="457200"/>
            <a:ext cx="2452370" cy="52197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lvl="0" algn="l" fontAlgn="base">
              <a:buClrTx/>
              <a:buSzTx/>
              <a:buFontTx/>
            </a:pPr>
            <a:r>
              <a:rPr lang="en-US" sz="28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/>
                <a:ea typeface="宋体" panose="02010600030101010101" pitchFamily="2" charset="-122"/>
                <a:cs typeface="Times New Roman" panose="02020603050405020304"/>
                <a:sym typeface="+mn-ea"/>
              </a:rPr>
              <a:t>2</a:t>
            </a:r>
            <a:r>
              <a:rPr lang="zh-CN" sz="28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/>
                <a:ea typeface="宋体" panose="02010600030101010101" pitchFamily="2" charset="-122"/>
                <a:cs typeface="Times New Roman" panose="02020603050405020304"/>
                <a:sym typeface="+mn-ea"/>
              </a:rPr>
              <a:t>、混合溶液</a:t>
            </a:r>
            <a:endParaRPr lang="en-US" sz="2800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/>
              <a:ea typeface="宋体" panose="02010600030101010101" pitchFamily="2" charset="-122"/>
              <a:cs typeface="Times New Roman" panose="02020603050405020304"/>
              <a:sym typeface="+mn-ea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304800" y="1219200"/>
            <a:ext cx="11298555" cy="4603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lvl="0" algn="l">
              <a:buClrTx/>
              <a:buSzTx/>
              <a:buFontTx/>
            </a:pPr>
            <a:r>
              <a:rPr lang="en-US" altLang="zh-CN" sz="2400" b="1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0.1 mol/L NH</a:t>
            </a:r>
            <a:r>
              <a:rPr lang="en-US" altLang="zh-CN" sz="2400" b="1" baseline="-25000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4</a:t>
            </a:r>
            <a:r>
              <a:rPr lang="en-US" altLang="zh-CN" sz="2400" b="1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Cl</a:t>
            </a:r>
            <a:r>
              <a:rPr lang="zh-CN" altLang="en-US" sz="2400" b="1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和</a:t>
            </a:r>
            <a:r>
              <a:rPr lang="en-US" altLang="zh-CN" sz="2400" b="1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0.1 mol/L NH</a:t>
            </a:r>
            <a:r>
              <a:rPr lang="en-US" altLang="zh-CN" sz="2400" b="1" baseline="-25000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3</a:t>
            </a:r>
            <a:r>
              <a:rPr lang="en-US" altLang="zh-CN" sz="2400" b="1">
                <a:solidFill>
                  <a:srgbClr val="7030A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/>
                <a:sym typeface="+mn-ea"/>
              </a:rPr>
              <a:t>·</a:t>
            </a:r>
            <a:r>
              <a:rPr lang="en-US" altLang="zh-CN" sz="2400" b="1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H</a:t>
            </a:r>
            <a:r>
              <a:rPr lang="en-US" altLang="zh-CN" sz="2400" b="1" baseline="-25000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2</a:t>
            </a:r>
            <a:r>
              <a:rPr lang="en-US" altLang="zh-CN" sz="2400" b="1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O</a:t>
            </a:r>
            <a:r>
              <a:rPr lang="zh-CN" altLang="zh-CN" sz="2400" b="1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的混合</a:t>
            </a:r>
            <a:r>
              <a:rPr lang="en-US" altLang="zh-CN" sz="2400" b="1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溶液</a:t>
            </a:r>
            <a:r>
              <a:rPr lang="zh-CN" altLang="en-US" sz="2400" b="1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呈</a:t>
            </a:r>
            <a:r>
              <a:rPr lang="zh-CN" altLang="en-US" sz="2400" b="1">
                <a:solidFill>
                  <a:srgbClr val="FF000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碱性</a:t>
            </a:r>
            <a:r>
              <a:rPr lang="zh-CN" altLang="en-US" sz="2400" b="1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，各</a:t>
            </a:r>
            <a:r>
              <a:rPr lang="zh-CN" sz="2400" b="1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粒子浓度大小比较</a:t>
            </a:r>
            <a:r>
              <a:rPr lang="zh-CN" altLang="zh-CN" sz="2400" b="1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：</a:t>
            </a:r>
            <a:endParaRPr lang="zh-CN" altLang="zh-CN" sz="2400" b="1">
              <a:solidFill>
                <a:srgbClr val="7030A0"/>
              </a:solidFill>
              <a:latin typeface="Times New Roman" panose="02020603050405020304"/>
              <a:ea typeface="楷体" panose="02010609060101010101" charset="-122"/>
              <a:cs typeface="Times New Roman" panose="02020603050405020304"/>
              <a:sym typeface="+mn-ea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3581400" y="2743200"/>
            <a:ext cx="3324225" cy="4603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US" altLang="zh-CN" sz="2400" b="1">
                <a:solidFill>
                  <a:srgbClr val="0070C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NH</a:t>
            </a:r>
            <a:r>
              <a:rPr lang="en-US" altLang="zh-CN" sz="2400" b="1" baseline="-25000">
                <a:solidFill>
                  <a:srgbClr val="0070C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4</a:t>
            </a:r>
            <a:r>
              <a:rPr lang="en-US" altLang="zh-CN" sz="2400" b="1">
                <a:solidFill>
                  <a:srgbClr val="0070C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Cl  =  NH</a:t>
            </a:r>
            <a:r>
              <a:rPr lang="en-US" altLang="zh-CN" sz="2400" b="1" baseline="-25000">
                <a:solidFill>
                  <a:srgbClr val="0070C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4</a:t>
            </a:r>
            <a:r>
              <a:rPr lang="en-US" altLang="zh-CN" sz="2400" b="1" baseline="30000">
                <a:solidFill>
                  <a:srgbClr val="0070C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+</a:t>
            </a:r>
            <a:r>
              <a:rPr lang="en-US" altLang="zh-CN" sz="2400" b="1">
                <a:solidFill>
                  <a:srgbClr val="0070C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  +  Cl</a:t>
            </a:r>
            <a:r>
              <a:rPr lang="en-US" altLang="zh-CN" sz="2400" b="1" baseline="30000">
                <a:solidFill>
                  <a:srgbClr val="0070C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-</a:t>
            </a:r>
            <a:endParaRPr lang="en-US" altLang="zh-CN" sz="2400" b="1" baseline="30000">
              <a:solidFill>
                <a:srgbClr val="0070C0"/>
              </a:solidFill>
              <a:latin typeface="Times New Roman" panose="02020603050405020304"/>
              <a:ea typeface="楷体" panose="02010609060101010101" charset="-122"/>
              <a:cs typeface="Times New Roman" panose="02020603050405020304"/>
              <a:sym typeface="+mn-ea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3581400" y="3606800"/>
            <a:ext cx="3837940" cy="4603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US" altLang="zh-CN" sz="2400" b="1">
                <a:solidFill>
                  <a:srgbClr val="0070C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NH</a:t>
            </a:r>
            <a:r>
              <a:rPr lang="en-US" altLang="zh-CN" sz="2400" b="1" baseline="-25000">
                <a:solidFill>
                  <a:srgbClr val="0070C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3</a:t>
            </a:r>
            <a:r>
              <a:rPr lang="en-US" altLang="zh-CN" sz="2400" b="1">
                <a:solidFill>
                  <a:srgbClr val="0070C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·H</a:t>
            </a:r>
            <a:r>
              <a:rPr lang="en-US" altLang="zh-CN" sz="2400" b="1" baseline="-25000">
                <a:solidFill>
                  <a:srgbClr val="0070C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2</a:t>
            </a:r>
            <a:r>
              <a:rPr lang="en-US" altLang="zh-CN" sz="2400" b="1">
                <a:solidFill>
                  <a:srgbClr val="0070C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O ⇌ NH</a:t>
            </a:r>
            <a:r>
              <a:rPr lang="en-US" altLang="zh-CN" sz="2400" b="1" baseline="-25000">
                <a:solidFill>
                  <a:srgbClr val="0070C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4</a:t>
            </a:r>
            <a:r>
              <a:rPr lang="en-US" altLang="zh-CN" sz="2400" b="1" baseline="30000">
                <a:solidFill>
                  <a:srgbClr val="0070C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+</a:t>
            </a:r>
            <a:r>
              <a:rPr lang="en-US" altLang="zh-CN" sz="2400" b="1">
                <a:solidFill>
                  <a:srgbClr val="0070C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  +  OH</a:t>
            </a:r>
            <a:r>
              <a:rPr lang="en-US" altLang="zh-CN" sz="2400" b="1" baseline="30000">
                <a:solidFill>
                  <a:srgbClr val="0070C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-</a:t>
            </a:r>
            <a:endParaRPr lang="en-US" altLang="zh-CN" sz="2400" b="1" baseline="30000">
              <a:solidFill>
                <a:srgbClr val="0070C0"/>
              </a:solidFill>
              <a:latin typeface="Times New Roman" panose="02020603050405020304"/>
              <a:ea typeface="楷体" panose="02010609060101010101" charset="-122"/>
              <a:cs typeface="Times New Roman" panose="02020603050405020304"/>
              <a:sym typeface="+mn-ea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3581400" y="4470400"/>
            <a:ext cx="4620895" cy="4603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US" altLang="zh-CN" sz="2400" b="1">
                <a:solidFill>
                  <a:srgbClr val="0070C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NH</a:t>
            </a:r>
            <a:r>
              <a:rPr lang="en-US" altLang="zh-CN" sz="2400" b="1" baseline="-25000">
                <a:solidFill>
                  <a:srgbClr val="0070C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4</a:t>
            </a:r>
            <a:r>
              <a:rPr lang="en-US" altLang="zh-CN" sz="2400" b="1" baseline="30000">
                <a:solidFill>
                  <a:srgbClr val="0070C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+  </a:t>
            </a:r>
            <a:r>
              <a:rPr lang="en-US" altLang="zh-CN" sz="2400" b="1">
                <a:solidFill>
                  <a:srgbClr val="0070C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+  H</a:t>
            </a:r>
            <a:r>
              <a:rPr lang="en-US" altLang="zh-CN" sz="2400" b="1" baseline="-25000">
                <a:solidFill>
                  <a:srgbClr val="0070C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2</a:t>
            </a:r>
            <a:r>
              <a:rPr lang="en-US" altLang="zh-CN" sz="2400" b="1">
                <a:solidFill>
                  <a:srgbClr val="0070C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O ⇌ NH</a:t>
            </a:r>
            <a:r>
              <a:rPr lang="en-US" altLang="zh-CN" sz="2400" b="1" baseline="-25000">
                <a:solidFill>
                  <a:srgbClr val="0070C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3</a:t>
            </a:r>
            <a:r>
              <a:rPr lang="en-US" altLang="zh-CN" sz="2400" b="1">
                <a:solidFill>
                  <a:srgbClr val="0070C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·H</a:t>
            </a:r>
            <a:r>
              <a:rPr lang="en-US" altLang="zh-CN" sz="2400" b="1" baseline="-25000">
                <a:solidFill>
                  <a:srgbClr val="0070C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2</a:t>
            </a:r>
            <a:r>
              <a:rPr lang="en-US" altLang="zh-CN" sz="2400" b="1">
                <a:solidFill>
                  <a:srgbClr val="0070C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O  +  H</a:t>
            </a:r>
            <a:r>
              <a:rPr lang="en-US" altLang="zh-CN" sz="2400" b="1" baseline="30000">
                <a:solidFill>
                  <a:srgbClr val="0070C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+</a:t>
            </a:r>
            <a:endParaRPr lang="en-US" altLang="zh-CN" sz="2400" b="1" baseline="30000">
              <a:solidFill>
                <a:srgbClr val="0070C0"/>
              </a:solidFill>
              <a:latin typeface="Times New Roman" panose="02020603050405020304"/>
              <a:ea typeface="楷体" panose="02010609060101010101" charset="-122"/>
              <a:cs typeface="Times New Roman" panose="02020603050405020304"/>
              <a:sym typeface="+mn-ea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3581400" y="5334000"/>
            <a:ext cx="3014345" cy="4603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US" altLang="zh-CN" sz="2400" b="1">
                <a:solidFill>
                  <a:srgbClr val="0070C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H</a:t>
            </a:r>
            <a:r>
              <a:rPr lang="en-US" altLang="zh-CN" sz="2400" b="1" baseline="-25000">
                <a:solidFill>
                  <a:srgbClr val="0070C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2</a:t>
            </a:r>
            <a:r>
              <a:rPr lang="en-US" altLang="zh-CN" sz="2400" b="1">
                <a:solidFill>
                  <a:srgbClr val="0070C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O  </a:t>
            </a:r>
            <a:r>
              <a:rPr lang="en-US" altLang="zh-CN" sz="2400" b="1" baseline="-25000">
                <a:solidFill>
                  <a:srgbClr val="0070C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 </a:t>
            </a:r>
            <a:r>
              <a:rPr lang="en-US" altLang="zh-CN" sz="2400" b="1">
                <a:solidFill>
                  <a:srgbClr val="0070C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⇌   OH</a:t>
            </a:r>
            <a:r>
              <a:rPr lang="en-US" altLang="zh-CN" sz="2400" b="1" baseline="30000">
                <a:solidFill>
                  <a:srgbClr val="0070C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-   </a:t>
            </a:r>
            <a:r>
              <a:rPr lang="en-US" altLang="zh-CN" sz="2400" b="1">
                <a:solidFill>
                  <a:srgbClr val="0070C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+  H</a:t>
            </a:r>
            <a:r>
              <a:rPr lang="en-US" altLang="zh-CN" sz="2400" b="1" baseline="30000">
                <a:solidFill>
                  <a:srgbClr val="0070C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+</a:t>
            </a:r>
            <a:endParaRPr lang="en-US" altLang="zh-CN" sz="2400" b="1" baseline="30000">
              <a:solidFill>
                <a:srgbClr val="0070C0"/>
              </a:solidFill>
              <a:latin typeface="Times New Roman" panose="02020603050405020304"/>
              <a:ea typeface="楷体" panose="02010609060101010101" charset="-122"/>
              <a:cs typeface="Times New Roman" panose="02020603050405020304"/>
              <a:sym typeface="+mn-ea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5029200" y="2362200"/>
            <a:ext cx="55626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>
                <a:solidFill>
                  <a:srgbClr val="FF0000"/>
                </a:solidFill>
              </a:rPr>
              <a:t>①</a:t>
            </a:r>
            <a:endParaRPr lang="zh-CN" altLang="en-US" sz="2800" b="1">
              <a:solidFill>
                <a:srgbClr val="FF0000"/>
              </a:solidFill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6039485" y="2348865"/>
            <a:ext cx="55626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>
                <a:solidFill>
                  <a:srgbClr val="FF0000"/>
                </a:solidFill>
              </a:rPr>
              <a:t>②</a:t>
            </a:r>
            <a:endParaRPr lang="zh-CN" altLang="en-US" sz="2800" b="1">
              <a:solidFill>
                <a:srgbClr val="FF0000"/>
              </a:solidFill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4038600" y="3168015"/>
            <a:ext cx="55626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>
                <a:solidFill>
                  <a:srgbClr val="FF0000"/>
                </a:solidFill>
              </a:rPr>
              <a:t>③</a:t>
            </a:r>
            <a:endParaRPr lang="zh-CN" altLang="en-US" sz="2800" b="1">
              <a:solidFill>
                <a:srgbClr val="FF0000"/>
              </a:solidFill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6553200" y="3124200"/>
            <a:ext cx="55626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>
                <a:solidFill>
                  <a:srgbClr val="FF0000"/>
                </a:solidFill>
              </a:rPr>
              <a:t>④</a:t>
            </a:r>
            <a:endParaRPr lang="zh-CN" altLang="en-US" sz="2800" b="1">
              <a:solidFill>
                <a:srgbClr val="FF0000"/>
              </a:solidFill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7315200" y="3962400"/>
            <a:ext cx="55626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>
                <a:solidFill>
                  <a:srgbClr val="FF0000"/>
                </a:solidFill>
              </a:rPr>
              <a:t>⑤</a:t>
            </a:r>
            <a:endParaRPr lang="zh-CN" altLang="en-US" sz="2800" b="1">
              <a:solidFill>
                <a:srgbClr val="FF0000"/>
              </a:solidFill>
            </a:endParaRPr>
          </a:p>
        </p:txBody>
      </p:sp>
      <p:sp>
        <p:nvSpPr>
          <p:cNvPr id="79" name="文本框 78"/>
          <p:cNvSpPr txBox="1"/>
          <p:nvPr/>
        </p:nvSpPr>
        <p:spPr>
          <a:xfrm>
            <a:off x="2403475" y="1828800"/>
            <a:ext cx="5808345" cy="4603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l"/>
            <a:r>
              <a:rPr lang="en-US" altLang="zh-CN" sz="2400" b="1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c(NH</a:t>
            </a:r>
            <a:r>
              <a:rPr lang="en-US" altLang="zh-CN" sz="2400" b="1" baseline="-25000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4</a:t>
            </a:r>
            <a:r>
              <a:rPr lang="en-US" altLang="zh-CN" sz="2400" b="1" baseline="30000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+</a:t>
            </a:r>
            <a:r>
              <a:rPr lang="en-US" altLang="zh-CN" sz="2400" b="1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)&gt;c(Cl</a:t>
            </a:r>
            <a:r>
              <a:rPr lang="en-US" altLang="zh-CN" sz="2400" b="1" baseline="30000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-</a:t>
            </a:r>
            <a:r>
              <a:rPr lang="en-US" altLang="zh-CN" sz="2400" b="1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)&gt;</a:t>
            </a:r>
            <a:r>
              <a:rPr lang="zh-CN" altLang="en-US" sz="2400" b="1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c(NH</a:t>
            </a:r>
            <a:r>
              <a:rPr lang="zh-CN" altLang="en-US" sz="2400" b="1" baseline="-25000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3</a:t>
            </a:r>
            <a:r>
              <a:rPr lang="zh-CN" altLang="en-US" sz="2400" b="1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·H</a:t>
            </a:r>
            <a:r>
              <a:rPr lang="zh-CN" altLang="en-US" sz="2400" b="1" baseline="-25000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2</a:t>
            </a:r>
            <a:r>
              <a:rPr lang="zh-CN" altLang="en-US" sz="2400" b="1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O)</a:t>
            </a:r>
            <a:r>
              <a:rPr lang="en-US" altLang="zh-CN" sz="2400" b="1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&gt;</a:t>
            </a:r>
            <a:r>
              <a:rPr lang="zh-CN" altLang="en-US" sz="2400" b="1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c(OH</a:t>
            </a:r>
            <a:r>
              <a:rPr lang="zh-CN" altLang="en-US" sz="2400" b="1" baseline="30000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-</a:t>
            </a:r>
            <a:r>
              <a:rPr lang="zh-CN" altLang="en-US" sz="2400" b="1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)&gt;c(H</a:t>
            </a:r>
            <a:r>
              <a:rPr lang="zh-CN" altLang="en-US" sz="2400" b="1" baseline="30000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+</a:t>
            </a:r>
            <a:r>
              <a:rPr lang="zh-CN" altLang="en-US" sz="2400" b="1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)</a:t>
            </a:r>
            <a:endParaRPr lang="zh-CN" altLang="en-US" sz="2400" b="1">
              <a:solidFill>
                <a:srgbClr val="00B050"/>
              </a:solidFill>
              <a:latin typeface="Times New Roman" panose="02020603050405020304"/>
              <a:ea typeface="楷体" panose="02010609060101010101" charset="-122"/>
              <a:cs typeface="Times New Roman" panose="02020603050405020304"/>
              <a:sym typeface="+mn-ea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  <p:bldP spid="7" grpId="0"/>
      <p:bldP spid="8" grpId="0"/>
      <p:bldP spid="9" grpId="0"/>
      <p:bldP spid="10" grpId="0"/>
      <p:bldP spid="79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2" name="文本框 11"/>
          <p:cNvSpPr txBox="1"/>
          <p:nvPr/>
        </p:nvSpPr>
        <p:spPr>
          <a:xfrm>
            <a:off x="304800" y="914400"/>
            <a:ext cx="11298555" cy="4603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lvl="0" algn="l">
              <a:buClrTx/>
              <a:buSzTx/>
              <a:buFontTx/>
            </a:pPr>
            <a:r>
              <a:rPr lang="en-US" altLang="zh-CN" sz="2400" b="1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0.1 mol/L CH</a:t>
            </a:r>
            <a:r>
              <a:rPr lang="en-US" altLang="zh-CN" sz="2400" b="1" baseline="-25000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3</a:t>
            </a:r>
            <a:r>
              <a:rPr lang="en-US" altLang="zh-CN" sz="2400" b="1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COONa</a:t>
            </a:r>
            <a:r>
              <a:rPr lang="zh-CN" altLang="en-US" sz="2400" b="1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和</a:t>
            </a:r>
            <a:r>
              <a:rPr lang="en-US" altLang="zh-CN" sz="2400" b="1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0.1 mol/L CH</a:t>
            </a:r>
            <a:r>
              <a:rPr lang="en-US" altLang="zh-CN" sz="2400" b="1" baseline="-25000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3</a:t>
            </a:r>
            <a:r>
              <a:rPr lang="en-US" altLang="zh-CN" sz="2400" b="1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COOH</a:t>
            </a:r>
            <a:r>
              <a:rPr lang="zh-CN" altLang="zh-CN" sz="2400" b="1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的混合</a:t>
            </a:r>
            <a:r>
              <a:rPr lang="en-US" altLang="zh-CN" sz="2400" b="1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溶液</a:t>
            </a:r>
            <a:r>
              <a:rPr lang="zh-CN" altLang="en-US" sz="2400" b="1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，各</a:t>
            </a:r>
            <a:r>
              <a:rPr lang="zh-CN" sz="2400" b="1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粒子浓度大小比较</a:t>
            </a:r>
            <a:r>
              <a:rPr lang="zh-CN" altLang="zh-CN" sz="2400" b="1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：</a:t>
            </a:r>
            <a:endParaRPr lang="zh-CN" altLang="zh-CN" sz="2400" b="1">
              <a:solidFill>
                <a:srgbClr val="7030A0"/>
              </a:solidFill>
              <a:latin typeface="Times New Roman" panose="02020603050405020304"/>
              <a:ea typeface="楷体" panose="02010609060101010101" charset="-122"/>
              <a:cs typeface="Times New Roman" panose="02020603050405020304"/>
              <a:sym typeface="+mn-ea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2819400" y="2590800"/>
            <a:ext cx="5451475" cy="4603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US" altLang="zh-CN" sz="2400" b="1">
                <a:solidFill>
                  <a:srgbClr val="0070C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CH</a:t>
            </a:r>
            <a:r>
              <a:rPr lang="en-US" altLang="zh-CN" sz="2400" b="1" baseline="-25000">
                <a:solidFill>
                  <a:srgbClr val="0070C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3</a:t>
            </a:r>
            <a:r>
              <a:rPr lang="en-US" altLang="zh-CN" sz="2400" b="1">
                <a:solidFill>
                  <a:srgbClr val="0070C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COONa  =  Na</a:t>
            </a:r>
            <a:r>
              <a:rPr lang="en-US" altLang="zh-CN" sz="2400" b="1" baseline="30000">
                <a:solidFill>
                  <a:srgbClr val="0070C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+</a:t>
            </a:r>
            <a:r>
              <a:rPr lang="en-US" altLang="zh-CN" sz="2400" b="1">
                <a:solidFill>
                  <a:srgbClr val="0070C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  +  CH</a:t>
            </a:r>
            <a:r>
              <a:rPr lang="en-US" altLang="zh-CN" sz="2400" b="1" baseline="-25000">
                <a:solidFill>
                  <a:srgbClr val="0070C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3</a:t>
            </a:r>
            <a:r>
              <a:rPr lang="en-US" altLang="zh-CN" sz="2400" b="1">
                <a:solidFill>
                  <a:srgbClr val="0070C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COO</a:t>
            </a:r>
            <a:r>
              <a:rPr lang="en-US" altLang="zh-CN" sz="2400" b="1" baseline="30000">
                <a:solidFill>
                  <a:srgbClr val="0070C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-</a:t>
            </a:r>
            <a:endParaRPr lang="en-US" altLang="zh-CN" sz="2400" b="1" baseline="30000">
              <a:solidFill>
                <a:srgbClr val="0070C0"/>
              </a:solidFill>
              <a:latin typeface="Times New Roman" panose="02020603050405020304"/>
              <a:ea typeface="楷体" panose="02010609060101010101" charset="-122"/>
              <a:cs typeface="Times New Roman" panose="02020603050405020304"/>
              <a:sym typeface="+mn-ea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2819400" y="3454400"/>
            <a:ext cx="5503545" cy="4603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US" altLang="zh-CN" sz="2400" b="1">
                <a:solidFill>
                  <a:srgbClr val="0070C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CH</a:t>
            </a:r>
            <a:r>
              <a:rPr lang="en-US" altLang="zh-CN" sz="2400" b="1" baseline="-25000">
                <a:solidFill>
                  <a:srgbClr val="0070C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3</a:t>
            </a:r>
            <a:r>
              <a:rPr lang="en-US" altLang="zh-CN" sz="2400" b="1">
                <a:solidFill>
                  <a:srgbClr val="0070C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COOH ⇌CH</a:t>
            </a:r>
            <a:r>
              <a:rPr lang="en-US" altLang="zh-CN" sz="2400" b="1" baseline="-25000">
                <a:solidFill>
                  <a:srgbClr val="0070C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3</a:t>
            </a:r>
            <a:r>
              <a:rPr lang="en-US" altLang="zh-CN" sz="2400" b="1">
                <a:solidFill>
                  <a:srgbClr val="0070C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COO</a:t>
            </a:r>
            <a:r>
              <a:rPr lang="en-US" altLang="zh-CN" sz="2400" b="1" baseline="30000">
                <a:solidFill>
                  <a:srgbClr val="0070C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- </a:t>
            </a:r>
            <a:r>
              <a:rPr lang="en-US" altLang="zh-CN" sz="2400" b="1">
                <a:solidFill>
                  <a:srgbClr val="0070C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 +  H</a:t>
            </a:r>
            <a:r>
              <a:rPr lang="en-US" altLang="zh-CN" sz="2400" b="1" baseline="30000">
                <a:solidFill>
                  <a:srgbClr val="0070C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+</a:t>
            </a:r>
            <a:endParaRPr lang="en-US" altLang="zh-CN" sz="2400" b="1" baseline="30000">
              <a:solidFill>
                <a:srgbClr val="0070C0"/>
              </a:solidFill>
              <a:latin typeface="Times New Roman" panose="02020603050405020304"/>
              <a:ea typeface="楷体" panose="02010609060101010101" charset="-122"/>
              <a:cs typeface="Times New Roman" panose="02020603050405020304"/>
              <a:sym typeface="+mn-ea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2819400" y="4318000"/>
            <a:ext cx="5658485" cy="4603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US" altLang="zh-CN" sz="2400" b="1">
                <a:solidFill>
                  <a:srgbClr val="0070C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CH</a:t>
            </a:r>
            <a:r>
              <a:rPr lang="en-US" altLang="zh-CN" sz="2400" b="1" baseline="-25000">
                <a:solidFill>
                  <a:srgbClr val="0070C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3</a:t>
            </a:r>
            <a:r>
              <a:rPr lang="en-US" altLang="zh-CN" sz="2400" b="1">
                <a:solidFill>
                  <a:srgbClr val="0070C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COO</a:t>
            </a:r>
            <a:r>
              <a:rPr lang="en-US" altLang="zh-CN" sz="2400" b="1" baseline="30000">
                <a:solidFill>
                  <a:srgbClr val="0070C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-   </a:t>
            </a:r>
            <a:r>
              <a:rPr lang="en-US" altLang="zh-CN" sz="2400" b="1">
                <a:solidFill>
                  <a:srgbClr val="0070C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+  H</a:t>
            </a:r>
            <a:r>
              <a:rPr lang="en-US" altLang="zh-CN" sz="2400" b="1" baseline="-25000">
                <a:solidFill>
                  <a:srgbClr val="0070C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2</a:t>
            </a:r>
            <a:r>
              <a:rPr lang="en-US" altLang="zh-CN" sz="2400" b="1">
                <a:solidFill>
                  <a:srgbClr val="0070C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O ⇌ CH</a:t>
            </a:r>
            <a:r>
              <a:rPr lang="en-US" altLang="zh-CN" sz="2400" b="1" baseline="-25000">
                <a:solidFill>
                  <a:srgbClr val="0070C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3</a:t>
            </a:r>
            <a:r>
              <a:rPr lang="en-US" altLang="zh-CN" sz="2400" b="1">
                <a:solidFill>
                  <a:srgbClr val="0070C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COOH  +  OH</a:t>
            </a:r>
            <a:r>
              <a:rPr lang="en-US" altLang="zh-CN" sz="2400" b="1" baseline="30000">
                <a:solidFill>
                  <a:srgbClr val="0070C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-</a:t>
            </a:r>
            <a:endParaRPr lang="en-US" altLang="zh-CN" sz="2400" b="1" baseline="30000">
              <a:solidFill>
                <a:srgbClr val="0070C0"/>
              </a:solidFill>
              <a:latin typeface="Times New Roman" panose="02020603050405020304"/>
              <a:ea typeface="楷体" panose="02010609060101010101" charset="-122"/>
              <a:cs typeface="Times New Roman" panose="02020603050405020304"/>
              <a:sym typeface="+mn-ea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2819400" y="5181600"/>
            <a:ext cx="3014345" cy="4603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US" altLang="zh-CN" sz="2400" b="1">
                <a:solidFill>
                  <a:srgbClr val="0070C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H</a:t>
            </a:r>
            <a:r>
              <a:rPr lang="en-US" altLang="zh-CN" sz="2400" b="1" baseline="-25000">
                <a:solidFill>
                  <a:srgbClr val="0070C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2</a:t>
            </a:r>
            <a:r>
              <a:rPr lang="en-US" altLang="zh-CN" sz="2400" b="1">
                <a:solidFill>
                  <a:srgbClr val="0070C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O  </a:t>
            </a:r>
            <a:r>
              <a:rPr lang="en-US" altLang="zh-CN" sz="2400" b="1" baseline="-25000">
                <a:solidFill>
                  <a:srgbClr val="0070C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 </a:t>
            </a:r>
            <a:r>
              <a:rPr lang="en-US" altLang="zh-CN" sz="2400" b="1">
                <a:solidFill>
                  <a:srgbClr val="0070C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⇌   OH</a:t>
            </a:r>
            <a:r>
              <a:rPr lang="en-US" altLang="zh-CN" sz="2400" b="1" baseline="30000">
                <a:solidFill>
                  <a:srgbClr val="0070C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-   </a:t>
            </a:r>
            <a:r>
              <a:rPr lang="en-US" altLang="zh-CN" sz="2400" b="1">
                <a:solidFill>
                  <a:srgbClr val="0070C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+  H</a:t>
            </a:r>
            <a:r>
              <a:rPr lang="en-US" altLang="zh-CN" sz="2400" b="1" baseline="30000">
                <a:solidFill>
                  <a:srgbClr val="0070C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+</a:t>
            </a:r>
            <a:endParaRPr lang="en-US" altLang="zh-CN" sz="2400" b="1" baseline="30000">
              <a:solidFill>
                <a:srgbClr val="0070C0"/>
              </a:solidFill>
              <a:latin typeface="Times New Roman" panose="02020603050405020304"/>
              <a:ea typeface="楷体" panose="02010609060101010101" charset="-122"/>
              <a:cs typeface="Times New Roman" panose="02020603050405020304"/>
              <a:sym typeface="+mn-ea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6324600" y="2153920"/>
            <a:ext cx="55626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>
                <a:solidFill>
                  <a:srgbClr val="FF0000"/>
                </a:solidFill>
              </a:rPr>
              <a:t>①</a:t>
            </a:r>
            <a:endParaRPr lang="zh-CN" altLang="en-US" sz="2800" b="1">
              <a:solidFill>
                <a:srgbClr val="FF0000"/>
              </a:solidFill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5029200" y="2153920"/>
            <a:ext cx="55626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>
                <a:solidFill>
                  <a:srgbClr val="FF0000"/>
                </a:solidFill>
              </a:rPr>
              <a:t>②</a:t>
            </a:r>
            <a:endParaRPr lang="zh-CN" altLang="en-US" sz="2800" b="1">
              <a:solidFill>
                <a:srgbClr val="FF0000"/>
              </a:solidFill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3505200" y="3057525"/>
            <a:ext cx="55626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>
                <a:solidFill>
                  <a:srgbClr val="FF0000"/>
                </a:solidFill>
              </a:rPr>
              <a:t>③</a:t>
            </a:r>
            <a:endParaRPr lang="zh-CN" altLang="en-US" sz="2800" b="1">
              <a:solidFill>
                <a:srgbClr val="FF0000"/>
              </a:solidFill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6400800" y="2971800"/>
            <a:ext cx="55626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>
                <a:solidFill>
                  <a:srgbClr val="FF0000"/>
                </a:solidFill>
              </a:rPr>
              <a:t>④</a:t>
            </a:r>
            <a:endParaRPr lang="zh-CN" altLang="en-US" sz="2800" b="1">
              <a:solidFill>
                <a:srgbClr val="FF0000"/>
              </a:solidFill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7620000" y="3886200"/>
            <a:ext cx="55626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>
                <a:solidFill>
                  <a:srgbClr val="FF0000"/>
                </a:solidFill>
              </a:rPr>
              <a:t>⑤</a:t>
            </a:r>
            <a:endParaRPr lang="zh-CN" altLang="en-US" sz="2800" b="1">
              <a:solidFill>
                <a:srgbClr val="FF0000"/>
              </a:solidFill>
            </a:endParaRPr>
          </a:p>
        </p:txBody>
      </p:sp>
      <p:sp>
        <p:nvSpPr>
          <p:cNvPr id="79" name="文本框 78"/>
          <p:cNvSpPr txBox="1"/>
          <p:nvPr/>
        </p:nvSpPr>
        <p:spPr>
          <a:xfrm>
            <a:off x="2133600" y="1600200"/>
            <a:ext cx="7014210" cy="4603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l"/>
            <a:r>
              <a:rPr lang="en-US" altLang="zh-CN" sz="2400" b="1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c(CH</a:t>
            </a:r>
            <a:r>
              <a:rPr lang="en-US" altLang="zh-CN" sz="2400" b="1" baseline="-25000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3</a:t>
            </a:r>
            <a:r>
              <a:rPr lang="en-US" altLang="zh-CN" sz="2400" b="1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COO</a:t>
            </a:r>
            <a:r>
              <a:rPr lang="en-US" altLang="zh-CN" sz="2400" b="1" baseline="30000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-</a:t>
            </a:r>
            <a:r>
              <a:rPr lang="en-US" altLang="zh-CN" sz="2400" b="1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)&gt;c(Na</a:t>
            </a:r>
            <a:r>
              <a:rPr lang="en-US" altLang="zh-CN" sz="2400" b="1" baseline="30000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+</a:t>
            </a:r>
            <a:r>
              <a:rPr lang="en-US" altLang="zh-CN" sz="2400" b="1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)&gt;</a:t>
            </a:r>
            <a:r>
              <a:rPr lang="zh-CN" altLang="en-US" sz="2400" b="1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c(</a:t>
            </a:r>
            <a:r>
              <a:rPr lang="en-US" altLang="zh-CN" sz="2400" b="1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CH</a:t>
            </a:r>
            <a:r>
              <a:rPr lang="en-US" altLang="zh-CN" sz="2400" b="1" baseline="-25000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3</a:t>
            </a:r>
            <a:r>
              <a:rPr lang="en-US" altLang="zh-CN" sz="2400" b="1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COOH</a:t>
            </a:r>
            <a:r>
              <a:rPr lang="zh-CN" altLang="en-US" sz="2400" b="1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)</a:t>
            </a:r>
            <a:r>
              <a:rPr lang="en-US" altLang="zh-CN" sz="2400" b="1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&gt;</a:t>
            </a:r>
            <a:r>
              <a:rPr lang="zh-CN" altLang="en-US" sz="2400" b="1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c(</a:t>
            </a:r>
            <a:r>
              <a:rPr lang="en-US" altLang="zh-CN" sz="2400" b="1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H</a:t>
            </a:r>
            <a:r>
              <a:rPr lang="en-US" altLang="zh-CN" sz="2400" b="1" baseline="30000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+</a:t>
            </a:r>
            <a:r>
              <a:rPr lang="zh-CN" altLang="en-US" sz="2400" b="1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)&gt;c(</a:t>
            </a:r>
            <a:r>
              <a:rPr lang="en-US" altLang="zh-CN" sz="2400" b="1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OH</a:t>
            </a:r>
            <a:r>
              <a:rPr lang="en-US" altLang="zh-CN" sz="2400" b="1" baseline="30000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-</a:t>
            </a:r>
            <a:r>
              <a:rPr lang="zh-CN" altLang="en-US" sz="2400" b="1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)</a:t>
            </a:r>
            <a:endParaRPr lang="zh-CN" altLang="en-US" sz="2400" b="1">
              <a:solidFill>
                <a:srgbClr val="00B050"/>
              </a:solidFill>
              <a:latin typeface="Times New Roman" panose="02020603050405020304"/>
              <a:ea typeface="楷体" panose="02010609060101010101" charset="-122"/>
              <a:cs typeface="Times New Roman" panose="02020603050405020304"/>
              <a:sym typeface="+mn-ea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  <p:bldP spid="7" grpId="0"/>
      <p:bldP spid="8" grpId="0"/>
      <p:bldP spid="9" grpId="0"/>
      <p:bldP spid="10" grpId="0"/>
      <p:bldP spid="79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78" name="文本框 77"/>
          <p:cNvSpPr txBox="1"/>
          <p:nvPr/>
        </p:nvSpPr>
        <p:spPr>
          <a:xfrm>
            <a:off x="228600" y="457200"/>
            <a:ext cx="5941695" cy="52197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lvl="0" algn="l" fontAlgn="base">
              <a:buClrTx/>
              <a:buSzTx/>
              <a:buFontTx/>
            </a:pPr>
            <a:r>
              <a:rPr lang="en-US" sz="28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/>
                <a:ea typeface="宋体" panose="02010600030101010101" pitchFamily="2" charset="-122"/>
                <a:cs typeface="Times New Roman" panose="02020603050405020304"/>
                <a:sym typeface="+mn-ea"/>
              </a:rPr>
              <a:t>3</a:t>
            </a:r>
            <a:r>
              <a:rPr lang="zh-CN" sz="28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/>
                <a:ea typeface="宋体" panose="02010600030101010101" pitchFamily="2" charset="-122"/>
                <a:cs typeface="Times New Roman" panose="02020603050405020304"/>
                <a:sym typeface="+mn-ea"/>
              </a:rPr>
              <a:t>、不同溶液中同一离子浓度的比较</a:t>
            </a:r>
            <a:endParaRPr lang="en-US" sz="2800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/>
              <a:ea typeface="宋体" panose="02010600030101010101" pitchFamily="2" charset="-122"/>
              <a:cs typeface="Times New Roman" panose="02020603050405020304"/>
              <a:sym typeface="+mn-ea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533400" y="1600200"/>
            <a:ext cx="10702290" cy="119888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lvl="0" algn="l">
              <a:lnSpc>
                <a:spcPct val="150000"/>
              </a:lnSpc>
              <a:buClrTx/>
              <a:buSzTx/>
              <a:buFontTx/>
            </a:pPr>
            <a:r>
              <a:rPr lang="en-US" altLang="zh-CN" sz="2400" b="1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相同物质的量浓度的下列溶液中：</a:t>
            </a:r>
            <a:endParaRPr lang="en-US" altLang="zh-CN" sz="2400" b="1">
              <a:solidFill>
                <a:srgbClr val="7030A0"/>
              </a:solidFill>
              <a:latin typeface="Times New Roman" panose="02020603050405020304"/>
              <a:ea typeface="楷体" panose="02010609060101010101" charset="-122"/>
              <a:cs typeface="Times New Roman" panose="02020603050405020304"/>
              <a:sym typeface="+mn-ea"/>
            </a:endParaRPr>
          </a:p>
          <a:p>
            <a:pPr lvl="0" algn="l">
              <a:lnSpc>
                <a:spcPct val="150000"/>
              </a:lnSpc>
              <a:buClrTx/>
              <a:buSzTx/>
              <a:buFontTx/>
            </a:pPr>
            <a:r>
              <a:rPr lang="en-US" altLang="zh-CN" sz="2400" b="1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a．NH</a:t>
            </a:r>
            <a:r>
              <a:rPr lang="en-US" altLang="zh-CN" sz="2400" b="1" baseline="-25000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4</a:t>
            </a:r>
            <a:r>
              <a:rPr lang="en-US" altLang="zh-CN" sz="2400" b="1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Cl、 b.CH</a:t>
            </a:r>
            <a:r>
              <a:rPr lang="en-US" altLang="zh-CN" sz="2400" b="1" baseline="-25000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3</a:t>
            </a:r>
            <a:r>
              <a:rPr lang="en-US" altLang="zh-CN" sz="2400" b="1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COONH</a:t>
            </a:r>
            <a:r>
              <a:rPr lang="en-US" altLang="zh-CN" sz="2400" b="1" baseline="-25000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4</a:t>
            </a:r>
            <a:r>
              <a:rPr lang="en-US" altLang="zh-CN" sz="2400" b="1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、 c.NH</a:t>
            </a:r>
            <a:r>
              <a:rPr lang="en-US" altLang="zh-CN" sz="2400" b="1" baseline="-25000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4</a:t>
            </a:r>
            <a:r>
              <a:rPr lang="en-US" altLang="zh-CN" sz="2400" b="1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HSO</a:t>
            </a:r>
            <a:r>
              <a:rPr lang="en-US" altLang="zh-CN" sz="2400" b="1" baseline="-25000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4</a:t>
            </a:r>
            <a:r>
              <a:rPr lang="en-US" altLang="zh-CN" sz="2400" b="1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、d.(NH</a:t>
            </a:r>
            <a:r>
              <a:rPr lang="en-US" altLang="zh-CN" sz="2400" b="1" baseline="-25000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4</a:t>
            </a:r>
            <a:r>
              <a:rPr lang="en-US" altLang="zh-CN" sz="2400" b="1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)</a:t>
            </a:r>
            <a:r>
              <a:rPr lang="en-US" altLang="zh-CN" sz="2400" b="1" baseline="-25000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2</a:t>
            </a:r>
            <a:r>
              <a:rPr lang="en-US" altLang="zh-CN" sz="2400" b="1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SO</a:t>
            </a:r>
            <a:r>
              <a:rPr lang="en-US" altLang="zh-CN" sz="2400" b="1" baseline="-25000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4</a:t>
            </a:r>
            <a:r>
              <a:rPr lang="en-US" altLang="zh-CN" sz="2400" b="1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、e.(NH</a:t>
            </a:r>
            <a:r>
              <a:rPr lang="en-US" altLang="zh-CN" sz="2400" b="1" baseline="-25000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4</a:t>
            </a:r>
            <a:r>
              <a:rPr lang="en-US" altLang="zh-CN" sz="2400" b="1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)</a:t>
            </a:r>
            <a:r>
              <a:rPr lang="en-US" altLang="zh-CN" sz="2400" b="1" baseline="-25000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2</a:t>
            </a:r>
            <a:r>
              <a:rPr lang="en-US" altLang="zh-CN" sz="2400" b="1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Fe(SO</a:t>
            </a:r>
            <a:r>
              <a:rPr lang="en-US" altLang="zh-CN" sz="2400" b="1" baseline="-25000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4</a:t>
            </a:r>
            <a:r>
              <a:rPr lang="en-US" altLang="zh-CN" sz="2400" b="1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)</a:t>
            </a:r>
            <a:r>
              <a:rPr lang="en-US" altLang="zh-CN" sz="2400" b="1" baseline="-25000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2</a:t>
            </a:r>
            <a:r>
              <a:rPr lang="en-US" altLang="zh-CN" sz="2400" b="1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，</a:t>
            </a:r>
            <a:endParaRPr lang="en-US" altLang="zh-CN" sz="2400" b="1">
              <a:solidFill>
                <a:srgbClr val="7030A0"/>
              </a:solidFill>
              <a:latin typeface="Times New Roman" panose="02020603050405020304"/>
              <a:ea typeface="楷体" panose="02010609060101010101" charset="-122"/>
              <a:cs typeface="Times New Roman" panose="02020603050405020304"/>
              <a:sym typeface="+mn-ea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609600" y="3048000"/>
            <a:ext cx="4137025" cy="64516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l">
              <a:lnSpc>
                <a:spcPct val="150000"/>
              </a:lnSpc>
              <a:buClrTx/>
              <a:buSzTx/>
              <a:buFontTx/>
            </a:pPr>
            <a:r>
              <a:rPr lang="en-US" altLang="zh-CN" sz="2400" b="1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c(NH</a:t>
            </a:r>
            <a:r>
              <a:rPr lang="en-US" altLang="zh-CN" sz="2400" b="1" baseline="-25000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4</a:t>
            </a:r>
            <a:r>
              <a:rPr lang="en-US" altLang="zh-CN" sz="2400" b="1" baseline="30000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+</a:t>
            </a:r>
            <a:r>
              <a:rPr lang="en-US" altLang="zh-CN" sz="2400" b="1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)由大到小的顺序为</a:t>
            </a:r>
            <a:r>
              <a:rPr lang="zh-CN" altLang="en-US" sz="2400" b="1">
                <a:solidFill>
                  <a:srgbClr val="7030A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  <a:sym typeface="+mn-ea"/>
              </a:rPr>
              <a:t>：</a:t>
            </a:r>
            <a:endParaRPr lang="zh-CN" altLang="en-US" sz="2400" b="1">
              <a:solidFill>
                <a:srgbClr val="7030A0"/>
              </a:solidFill>
              <a:latin typeface="Times New Roman" panose="02020603050405020304"/>
              <a:ea typeface="楷体" panose="02010609060101010101" charset="-122"/>
              <a:cs typeface="Times New Roman" panose="02020603050405020304"/>
              <a:sym typeface="+mn-ea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4724400" y="3198495"/>
            <a:ext cx="2052320" cy="4603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US" altLang="zh-CN" sz="2400" b="1">
                <a:solidFill>
                  <a:srgbClr val="00B050"/>
                </a:solidFill>
                <a:latin typeface="Times New Roman" panose="02020603050405020304"/>
                <a:ea typeface="楷体" panose="02010609060101010101" charset="-122"/>
                <a:cs typeface="Times New Roman" panose="02020603050405020304"/>
              </a:rPr>
              <a:t>e&gt;d&gt;c&gt;a&gt;b</a:t>
            </a:r>
            <a:endParaRPr lang="en-US" altLang="zh-CN" sz="2400" b="1">
              <a:solidFill>
                <a:srgbClr val="00B050"/>
              </a:solidFill>
              <a:latin typeface="Times New Roman" panose="02020603050405020304"/>
              <a:ea typeface="楷体" panose="02010609060101010101" charset="-122"/>
              <a:cs typeface="Times New Roman" panose="02020603050405020304"/>
            </a:endParaRPr>
          </a:p>
        </p:txBody>
      </p:sp>
    </p:spTree>
  </p:cSld>
  <p:clrMapOvr>
    <a:masterClrMapping/>
  </p:clrMapOvr>
  <p:transition/>
  <p:timing/>
</p:sld>
</file>

<file path=ppt/slides/slide2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文本框 2"/>
          <p:cNvSpPr txBox="1"/>
          <p:nvPr/>
        </p:nvSpPr>
        <p:spPr>
          <a:xfrm>
            <a:off x="304800" y="304800"/>
            <a:ext cx="2463800" cy="768350"/>
          </a:xfrm>
          <a:prstGeom prst="rect">
            <a:avLst/>
          </a:prstGeom>
          <a:noFill/>
          <a:ln w="44450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4400" b="1">
                <a:ln w="15875">
                  <a:noFill/>
                </a:ln>
                <a:solidFill>
                  <a:srgbClr val="92D050"/>
                </a:solidFill>
                <a:latin typeface="楷体" panose="02010609060101010101" charset="-122"/>
                <a:ea typeface="楷体" panose="02010609060101010101" charset="-122"/>
              </a:rPr>
              <a:t>提炼重点</a:t>
            </a:r>
            <a:endParaRPr lang="zh-CN" altLang="en-US" sz="4400" b="1">
              <a:ln w="15875">
                <a:noFill/>
              </a:ln>
              <a:solidFill>
                <a:srgbClr val="92D050"/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533400" y="3058160"/>
            <a:ext cx="2035175" cy="44386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800">
                <a:latin typeface="宋体" panose="02010600030101010101" pitchFamily="2" charset="-122"/>
                <a:ea typeface="宋体" panose="02010600030101010101" pitchFamily="2" charset="-122"/>
                <a:cs typeface="PMingLiU" panose="02020500000000000000" charset="-120"/>
              </a:rPr>
              <a:t>盐类的水</a:t>
            </a:r>
            <a:r>
              <a:rPr sz="2800" spc="5">
                <a:latin typeface="宋体" panose="02010600030101010101" pitchFamily="2" charset="-122"/>
                <a:ea typeface="宋体" panose="02010600030101010101" pitchFamily="2" charset="-122"/>
                <a:cs typeface="PMingLiU" panose="02020500000000000000" charset="-120"/>
              </a:rPr>
              <a:t>解</a:t>
            </a:r>
            <a:endParaRPr sz="2800">
              <a:latin typeface="宋体" panose="02010600030101010101" pitchFamily="2" charset="-122"/>
              <a:ea typeface="宋体" panose="02010600030101010101" pitchFamily="2" charset="-122"/>
              <a:cs typeface="PMingLiU" panose="02020500000000000000" charset="-120"/>
            </a:endParaRPr>
          </a:p>
        </p:txBody>
      </p:sp>
      <p:sp>
        <p:nvSpPr>
          <p:cNvPr id="14" name="object 14"/>
          <p:cNvSpPr/>
          <p:nvPr/>
        </p:nvSpPr>
        <p:spPr>
          <a:xfrm>
            <a:off x="187960" y="2067560"/>
            <a:ext cx="11457305" cy="2456180"/>
          </a:xfrm>
          <a:prstGeom prst="rect">
            <a:avLst/>
          </a:prstGeom>
          <a:blipFill>
            <a:blip r:embed="rId2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280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8305800" y="2983230"/>
            <a:ext cx="3429635" cy="44323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800">
                <a:latin typeface="宋体" panose="02010600030101010101" pitchFamily="2" charset="-122"/>
                <a:ea typeface="宋体" panose="02010600030101010101" pitchFamily="2" charset="-122"/>
                <a:cs typeface="PMingLiU" panose="02020500000000000000" charset="-120"/>
              </a:rPr>
              <a:t>盐类水解的影响因素</a:t>
            </a:r>
            <a:endParaRPr sz="2800">
              <a:latin typeface="宋体" panose="02010600030101010101" pitchFamily="2" charset="-122"/>
              <a:ea typeface="宋体" panose="02010600030101010101" pitchFamily="2" charset="-122"/>
              <a:cs typeface="PMingLiU" panose="02020500000000000000" charset="-120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3429000" y="3426460"/>
            <a:ext cx="4421505" cy="44323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800">
                <a:latin typeface="宋体" panose="02010600030101010101" pitchFamily="2" charset="-122"/>
                <a:ea typeface="宋体" panose="02010600030101010101" pitchFamily="2" charset="-122"/>
                <a:cs typeface="PMingLiU" panose="02020500000000000000" charset="-120"/>
              </a:rPr>
              <a:t>盐类水解的影响因素及应用</a:t>
            </a:r>
            <a:endParaRPr sz="2800">
              <a:latin typeface="宋体" panose="02010600030101010101" pitchFamily="2" charset="-122"/>
              <a:ea typeface="宋体" panose="02010600030101010101" pitchFamily="2" charset="-122"/>
              <a:cs typeface="PMingLiU" panose="02020500000000000000" charset="-120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3429000" y="2133600"/>
            <a:ext cx="3376295" cy="44323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800">
                <a:latin typeface="宋体" panose="02010600030101010101" pitchFamily="2" charset="-122"/>
                <a:ea typeface="宋体" panose="02010600030101010101" pitchFamily="2" charset="-122"/>
                <a:cs typeface="PMingLiU" panose="02020500000000000000" charset="-120"/>
              </a:rPr>
              <a:t>盐类的水解及其规律</a:t>
            </a:r>
            <a:endParaRPr sz="2800">
              <a:latin typeface="宋体" panose="02010600030101010101" pitchFamily="2" charset="-122"/>
              <a:ea typeface="宋体" panose="02010600030101010101" pitchFamily="2" charset="-122"/>
              <a:cs typeface="PMingLiU" panose="02020500000000000000" charset="-120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8382000" y="3962400"/>
            <a:ext cx="2672080" cy="52197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sz="2800">
                <a:latin typeface="宋体" panose="02010600030101010101" pitchFamily="2" charset="-122"/>
                <a:ea typeface="宋体" panose="02010600030101010101" pitchFamily="2" charset="-122"/>
                <a:cs typeface="PMingLiU" panose="02020500000000000000" charset="-120"/>
                <a:sym typeface="+mn-ea"/>
              </a:rPr>
              <a:t>盐类水解的应用</a:t>
            </a:r>
            <a:endParaRPr lang="zh-CN" altLang="en-US"/>
          </a:p>
        </p:txBody>
      </p:sp>
      <p:pic>
        <p:nvPicPr>
          <p:cNvPr id="17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11341100" y="12623800"/>
            <a:ext cx="317500" cy="228600"/>
          </a:xfrm>
          <a:prstGeom prst="cube">
            <a:avLst/>
          </a:prstGeom>
        </p:spPr>
      </p:pic>
    </p:spTree>
  </p:cSld>
  <p:clrMapOvr>
    <a:masterClrMapping/>
  </p:clrMapOvr>
  <p:transition/>
  <p:timing/>
</p:sld>
</file>

<file path=ppt/tags/tag1.xml><?xml version="1.0" encoding="utf-8"?>
<p:tagLst xmlns:p="http://schemas.openxmlformats.org/presentationml/2006/main">
  <p:tag name="KSO_WM_UNIT_TABLE_BEAUTIFY" val="smartTable{7b6f40c2-9d93-47e9-8a9a-66bc237af7c8}"/>
  <p:tag name="TABLE_ENDDRAG_ORIGIN_RECT" val="906*366"/>
  <p:tag name="TABLE_ENDDRAG_RECT" val="25*96*906*366"/>
</p:tagLst>
</file>

<file path=ppt/tags/tag2.xml><?xml version="1.0" encoding="utf-8"?>
<p:tagLst xmlns:p="http://schemas.openxmlformats.org/presentationml/2006/main">
  <p:tag name="KSO_WM_UNIT_TABLE_BEAUTIFY" val="smartTable{fd2af765-dcdf-44c8-99e4-1ddc38908687}"/>
  <p:tag name="TABLE_ENDDRAG_ORIGIN_RECT" val="748*327"/>
  <p:tag name="TABLE_ENDDRAG_RECT" val="144*138*748*327"/>
</p:tagLst>
</file>

<file path=ppt/tags/tag3.xml><?xml version="1.0" encoding="utf-8"?>
<p:tagLst xmlns:p="http://schemas.openxmlformats.org/presentationml/2006/main">
  <p:tag name="KSO_WM_UNIT_TABLE_BEAUTIFY" val="smartTable{88566d75-3acd-4c40-a1b0-6232968b9091}"/>
  <p:tag name="TABLE_ENDDRAG_ORIGIN_RECT" val="893*360"/>
  <p:tag name="TABLE_ENDDRAG_RECT" val="30*138*893*360"/>
</p:tagLst>
</file>

<file path=ppt/tags/tag4.xml><?xml version="1.0" encoding="utf-8"?>
<p:tagLst xmlns:p="http://schemas.openxmlformats.org/presentationml/2006/main">
  <p:tag name="KSO_WM_UNIT_TABLE_BEAUTIFY" val="smartTable{ce5b6254-19bf-4d60-ba7d-621ae9d40db7}"/>
  <p:tag name="TABLE_ENDDRAG_ORIGIN_RECT" val="916*546"/>
  <p:tag name="TABLE_ENDDRAG_RECT" val="14*63*916*546"/>
</p:tagLst>
</file>

<file path=ppt/tags/tag5.xml><?xml version="1.0" encoding="utf-8"?>
<p:tagLst xmlns:p="http://schemas.openxmlformats.org/presentationml/2006/main">
  <p:tag name="AS_OS" val="Unix 3.10 unknown"/>
  <p:tag name="AS_RELEASE_DATE" val="2020.11.30"/>
  <p:tag name="AS_TITLE" val="Aspose.Slides for Java"/>
  <p:tag name="AS_VERSION" val="20.11"/>
  <p:tag name="COMMONDATA" val="eyJoZGlkIjoiOTA4YmJiNDUyOTk5MmQyZWYzZmUyYjM5OTFjNTZjODgifQ=="/>
  <p:tag name="KSO_WPP_MARK_KEY" val="bb8235fb-50d2-4602-b968-9095c4fa8299"/>
</p:tagLst>
</file>

<file path=ppt/theme/theme1.xml><?xml version="1.0" encoding="utf-8"?>
<a:theme xmlns:r="http://schemas.openxmlformats.org/officeDocument/2006/relationships"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r="http://schemas.openxmlformats.org/officeDocument/2006/relationships"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r="http://schemas.openxmlformats.org/officeDocument/2006/relationships"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&#65279;<?xml version="1.0" encoding="utf-8" standalone="yes"?><Relationships xmlns="http://schemas.openxmlformats.org/package/2006/relationships"><Relationship Id="rId1" Type="http://schemas.openxmlformats.org/officeDocument/2006/relationships/customXmlProps" Target="itemProps1.xml" /></Relationships>
</file>

<file path=customXml/item1.xml><?xml version="1.0" encoding="utf-8"?>
<s:customData xmlns="http://www.wps.cn/officeDocument/2013/wpsCustomData" xmlns:s="http://www.wps.cn/officeDocument/2013/wpsCustomData">
  <extobjs>
    <extobj name="61704547-3176-4FA0-AAD0-7DF1A1D1964B-1">
      <extobjdata type="61704547-3176-4FA0-AAD0-7DF1A1D1964B" data="ewoJImV4cHJlc3Npb24iIDogIntcImNvbmZpZ1wiOntcImNvbG9yXCI6XCIjMDAwXCJ9LFwic291cmNlXCI6XCJXM3NpZEhsd1pTSTZJbk4xWW5OamNtbHdkQ0lzSW1SaGRHRWlPbnNpYldGcGJpSTZXM3NpYVdRaU9pSmxZalZsT0RNM1lTMHpZakl6TFRReE16SXRPV0ZpTUMwME5XVXpOamRrTnpjMU9UUWlMQ0owZVhCbElqb2lkR1Y0ZENJc0lteGhZbVZzSWpvaVNDSjlYU3dpYzNWaUlqcGJleUpwWkNJNkltUTJZbVl4TmpGakxXVXpNekl0TkdJeE55MDRZMk0wTFdJMVpXRXpaakZpWldNM01DSXNJblI1Y0dVaU9pSjBaWGgwSWl3aWJHRmlaV3dpT2lJeUluMWRmU3dpYVdRaU9pSmhZakExWW1ZM01DMWhPRGxtTFRSa1kyVXRZV05oWlMxbVltTmpZalV5TkRObE1qY2lmU3g3SW1sa0lqb2lPR1ZoTmprMVltWXRNVFk1WWkwME56RTJMVGs1TmpNdE5HSTFZamN4TXpZeU1tTXpJaXdpZEhsd1pTSTZJblJsZUhRaUxDSnNZV0psYkNJNklrOGlmU3g3SW5SNWNHVWlPaUpxYjJsdWRDSXNJbWhoYzBGeWNtOTNJanAwY25WbExDSmtZWFJoSWpwN0luUnZjQ0k2VzNzaWRIbHdaU0k2SW5SbGVIUWlMQ0pzWVdKbGJDSTZJaVp1WW5Od095SXNJbkJzWVdObGFHOXNaR1Z5SWpwMGNuVmxMQ0pwWkNJNkltUTRZekppWkRJd0xURTVaV1F0TkRRNVlpMDRZV1UzTFRBMU5UbGhNV1U0TnpneE55SjlYU3dpWW05MGRHOXRJanBiZXlKMGVYQmxJam9pZEdWNGRDSXNJbXhoWW1Wc0lqb2lKbTVpYzNBN0lpd2ljR3hoWTJWb2IyeGtaWElpT25SeWRXVXNJbWxrSWpvaVkyVTNZMlk0WlRndE0yRmhaUzAwTkdFd0xXSm1Oakl0TlRBeFltSXdNMkpsWm1Wa0luMWRmU3dpYVdRaU9pSTBZMlZpWWpFek15MWhOalpqTFRSaE16a3RZVFZsWXkxak4ySTRObVF5TmprNU5qSWlmU3g3SW5SNWNHVWlPaUp6ZFhCbGNuTmpjbWx3ZENJc0ltUmhkR0VpT25zaWJXRnBiaUk2VzNzaWFXUWlPaUpoTXpVNU1tTXhaUzA1WVdJMUxUUmpaVGN0WWpRMFpDMWxaVEV3WVRNME1XVXpOMllpTENKMGVYQmxJam9pZEdWNGRDSXNJbXhoWW1Wc0lqb2lTQ0o5WFN3aWMzVndaWElpT2x0N0ltbGtJam9pTTJReU56bGxNamd0TnpreU1TMDBaalV6TFRoak9URXRPV00zTVRJMVptTmhNR1E1SWl3aWRIbHdaU0k2SW5SbGVIUWlMQ0pzWVdKbGJDSTZJaXNpZlYxOUxDSnBaQ0k2SW1WallqSXpPREpoTFdNeE1UQXROR1EzTVMxaU4ySmpMV1JpTURGa05HTmpabU13TkNKOUxIc2lhV1FpT2lJNU1tTXlaRGM0TVMwek1qbGpMVFJtTmpNdE9UazBaaTB3TlRoak5tSmpZbVV4WTJZaUxDSjBlWEJsSWpvaWRHVjRkQ0lzSW14aFltVnNJam9pS3lKOUxIc2lhV1FpT2lJd016TTJOalUwWWkweU1tSmhMVFJrTURRdFlqaGlOQzB4TTJSbU5tUm1NVEkzWTJRaUxDSjBlWEJsSWpvaWRHVjRkQ0lzSW14aFltVnNJam9pVHlKOUxIc2lkSGx3WlNJNkluTjFjR1Z5YzJOeWFYQjBJaXdpWkdGMFlTSTZleUp0WVdsdUlqcGJleUpwWkNJNkltWXdOMlpoWm1ZNExUbGtNell0TkdWbFpTMWhNVGt4TFRRM01XUXpNV1kxTURWaFlpSXNJblI1Y0dVaU9pSjBaWGgwSWl3aWJHRmlaV3dpT2lKSUluMWRMQ0p6ZFhCbGNpSTZXM3NpYVdRaU9pSXhNMkUxTlRGaE55MWhZbVUzTFRRNFpHRXRPRFE0TkMwek1EZ3pZbUpqTURnNU9XWWlMQ0owZVhCbElqb2lkR1Y0ZENJc0lteGhZbVZzSWpvaVh5SjlYWDBzSW1sa0lqb2lZelJoWmpNeE1EY3RNMlJqWWkwMFl6WmpMVGt4TnprdFpUQmhZbUpsTldFMk5XWXdJbjFkXCJ9IiwKCSJpbWFnZUJhc2U2NCIgOiAiUEhOMlp5Qm1iMjUwTFdaaGJXbHNlVDBpVkdsdFpYTWdUbVYzSUZKdmJXRnVJaUJvWldsbmFIUTlJalUyY0hnaUlIWnBaWGRDYjNnOUlqSXdJREV4TGpRd05qSTFJREkwTXk0ek1USTFJRFV4TGpVNU16YzFJaUJ6ZEhsc1pUMGljMmhoY0dVdGNtVnVaR1Z5YVc1bk9pQmpjbWx6Y0dWa1oyVnpPeUlnZUcxc2JuTTlJbWgwZEhBNkx5OTNkM2N1ZHpNdWIzSm5Mekl3TURBdmMzWm5JajRLSUNBZ0lEeGtaV1p6THo0OFp5QjRiV3h1Y3owaWFIUjBjRG92TDNkM2R5NTNNeTV2Y21jdk1qQXdNQzl6ZG1jaVBqeDBaWGgwSUhnOUlqSXdJaUI1UFNJME9TNDFJaUJtYVd4c1BTSWpNREF3TURBd0lpQnpkSGxzWlQwaVptOXVkQzF6YVhwbE9pQXpObkI0T3lJK1NEd3ZkR1Y0ZEQ0OGRHVjRkQ0I0UFNJME9DSWdlVDBpTlRnaUlHWnBiR3c5SWlNd01EQXdNREFpSUhOMGVXeGxQU0ptYjI1MExYTnBlbVU2SURJeGNIZzdJajR5UEM5MFpYaDBQangwWlhoMElIZzlJall4TGpneE1qVWlJSGs5SWpRNUxqVWlJR1pwYkd3OUlpTXdNREF3TURBaUlITjBlV3hsUFNKbWIyNTBMWE5wZW1VNklETTJjSGc3SWo1UFBDOTBaWGgwUGp4MFpYaDBJSGc5SWpFek1TNDRNVEkxSWlCNVBTSTBPUzQxSWlCbWFXeHNQU0lqTURBd01EQXdJaUJ6ZEhsc1pUMGlabTl1ZEMxemFYcGxPaUF6Tm5CNE95SStTRHd2ZEdWNGRENDhkR1Y0ZENCNFBTSXhOVGt1T0RFeU5TSWdlVDBpTXpNdU5EQTJNalVpSUdacGJHdzlJaU13TURBd01EQWlJSE4wZVd4bFBTSm1iMjUwTFhOcGVtVTZJREl4Y0hnN0lqNHJQQzkwWlhoMFBqeDBaWGgwSUhnOUlqRTNOU0lnZVQwaU5Ea3VOU0lnWm1sc2JEMGlJekF3TURBd01DSWdjM1I1YkdVOUltWnZiblF0YzJsNlpUb2dNelp3ZURzaVBpczhMM1JsZUhRK1BIUmxlSFFnZUQwaU1UazJMak14TWpVaUlIazlJalE1TGpVaUlHWnBiR3c5SWlNd01EQXdNREFpSUhOMGVXeGxQU0ptYjI1MExYTnBlbVU2SURNMmNIZzdJajVQUEM5MFpYaDBQangwWlhoMElIZzlJakl5TlM0ek1USTFJaUI1UFNJME9TNDFJaUJtYVd4c1BTSWpNREF3TURBd0lpQnpkSGxzWlQwaVptOXVkQzF6YVhwbE9pQXpObkI0T3lJK1NEd3ZkR1Y0ZEQ0OGRHVjRkQ0I0UFNJeU5UTXVNekV5TlNJZ2VUMGlNek11TkRBMk1qVWlJR1pwYkd3OUlpTXdNREF3TURBaUlITjBlV3hsUFNKbWIyNTBMWE5wZW1VNklESXhjSGc3SWo1ZlBDOTBaWGgwUGp4bklITjBjbTlyWlQwaUl6QXdNREF3TUNJZ2MzUjViR1U5SW5OMGNtOXJaUzEzYVdSMGFEb2dNWEI0T3lJZ2RISmhibk5tYjNKdFBTSnRZWFJ5YVhnb01Td3dMREFzTVN3d0xEQXBJajQ4Y0dGMGFDQmtQU0pOSURrd0xqZ3hNalVzTXprdU55Qk1JREV5Tmk0NE1USTFMRE01TGpjZ1RTQTVNQzQ0TVRJMUxEUXpMamNnVENBeE1qWXVPREV5TlN3ME15NDNJRm9pUGp3dmNHRjBhRDQ4Y0dGMGFDQmtQU0pOSURFeU5pNDRNVEkxTERNNUxqY2dUQ0F4TWpFdU9ERXlOU3d6TkM0M0lGb2dJajQ4TDNCaGRHZytQSEJoZEdnZ1pEMGlUU0E1TUM0NE1USTFMRFF6TGpjZ1RDQTVOUzQ0TVRJMUxEUTRMamNnV2lBaVBqd3ZjR0YwYUQ0OEwyYytQQzluUGp3dmMzWm5QZz09IiwKCSJ0eXBlIiA6ICJjaGVjbWlzdHJ5X2VxdWF0aW9uIgp9Cg=="/>
    </extobj>
  </extobjs>
</s:customData>
</file>

<file path=customXml/itemProps1.xml><?xml version="1.0" encoding="utf-8"?>
<ds:datastoreItem xmlns:ds="http://schemas.openxmlformats.org/officeDocument/2006/customXml" ds:itemID="{B51B294E-49A6-4E25-B89B-60CB11FD2C73}">
  <ds:schemaRefs/>
</ds:datastoreItem>
</file>

<file path=customXml/itemProps5.xml><?xml version="1.0" encoding="utf-8"?>
<ds:datastoreItem xmlns:ds="http://schemas.openxmlformats.org/officeDocument/2006/customXml" ds:itemID="s:customData">
  <ds:schemaRefs>
    <ds:schemaRef ds:uri="http://www.wps.cn/officeDocument/2013/wpsCustomData"/>
  </ds:schemaRefs>
</ds:datastoreItem>
</file>

<file path=docProps/app.xml><?xml version="1.0" encoding="utf-8"?>
<Properties xmlns:vt="http://schemas.openxmlformats.org/officeDocument/2006/docPropsVTypes" xmlns="http://schemas.openxmlformats.org/officeDocument/2006/extended-properties">
  <Company>学科网</Company>
  <Paragraphs>248</Paragraphs>
  <Slides>29</Slides>
  <Notes>3</Notes>
  <TotalTime>0</TotalTime>
  <HiddenSlides>0</HiddenSlides>
  <MMClips>0</MMClips>
  <ScaleCrop>0</ScaleCrop>
  <HeadingPairs>
    <vt:vector baseType="variant" size="6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29</vt:i4>
      </vt:variant>
    </vt:vector>
  </HeadingPairs>
  <TitlesOfParts>
    <vt:vector baseType="lpstr" size="38">
      <vt:lpstr>Arial</vt:lpstr>
      <vt:lpstr>Calibri</vt:lpstr>
      <vt:lpstr>楷体</vt:lpstr>
      <vt:lpstr>PMingLiU</vt:lpstr>
      <vt:lpstr>Calibri Light</vt:lpstr>
      <vt:lpstr>Times New Roman</vt:lpstr>
      <vt:lpstr>宋体</vt:lpstr>
      <vt:lpstr>汉仪尚巍手书W</vt:lpstr>
      <vt:lpstr>Office Theme</vt:lpstr>
      <vt:lpstr>PowerPoint Presentation</vt:lpstr>
      <vt:lpstr>一轮 复习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0</LinksUpToDate>
  <SharedDoc>0</SharedDoc>
  <HyperlinksChanged>0</HyperlinksChanged>
  <Application>Aspose.Slides for Java</Application>
  <AppVersion>20.1100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dc:creator>rbm.xkw.com</dc:creator>
  <cp:revision>1</cp:revision>
  <cp:lastPrinted>2022-07-03T11:24:25.662</cp:lastPrinted>
  <dcterms:created xsi:type="dcterms:W3CDTF">2022-07-03T11:24:25Z</dcterms:created>
  <dcterms:modified xsi:type="dcterms:W3CDTF">2022-07-03T03:24:26Z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</Properties>
</file>