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9"/>
  </p:notesMasterIdLst>
  <p:handoutMasterIdLst>
    <p:handoutMasterId r:id="rId80"/>
  </p:handoutMasterIdLst>
  <p:sldIdLst>
    <p:sldId id="1905" r:id="rId3"/>
    <p:sldId id="1677" r:id="rId4"/>
    <p:sldId id="1790" r:id="rId5"/>
    <p:sldId id="1678" r:id="rId6"/>
    <p:sldId id="1679" r:id="rId7"/>
    <p:sldId id="1908" r:id="rId8"/>
    <p:sldId id="1796" r:id="rId9"/>
    <p:sldId id="1893" r:id="rId10"/>
    <p:sldId id="1894" r:id="rId11"/>
    <p:sldId id="1895" r:id="rId12"/>
    <p:sldId id="1742" r:id="rId13"/>
    <p:sldId id="1934" r:id="rId14"/>
    <p:sldId id="1935" r:id="rId15"/>
    <p:sldId id="1932" r:id="rId16"/>
    <p:sldId id="1933" r:id="rId17"/>
    <p:sldId id="1743" r:id="rId18"/>
    <p:sldId id="1819" r:id="rId19"/>
    <p:sldId id="1821" r:id="rId20"/>
    <p:sldId id="1929" r:id="rId21"/>
    <p:sldId id="1930" r:id="rId22"/>
    <p:sldId id="1931" r:id="rId23"/>
    <p:sldId id="1864" r:id="rId24"/>
    <p:sldId id="1917" r:id="rId25"/>
    <p:sldId id="1833" r:id="rId26"/>
    <p:sldId id="1839" r:id="rId27"/>
    <p:sldId id="1997" r:id="rId28"/>
    <p:sldId id="1998" r:id="rId29"/>
    <p:sldId id="1918" r:id="rId30"/>
    <p:sldId id="1919" r:id="rId31"/>
    <p:sldId id="1809" r:id="rId32"/>
    <p:sldId id="1897" r:id="rId33"/>
    <p:sldId id="1823" r:id="rId34"/>
    <p:sldId id="1825" r:id="rId35"/>
    <p:sldId id="1909" r:id="rId36"/>
    <p:sldId id="1826" r:id="rId37"/>
    <p:sldId id="1829" r:id="rId38"/>
    <p:sldId id="1910" r:id="rId39"/>
    <p:sldId id="1830" r:id="rId40"/>
    <p:sldId id="1899" r:id="rId41"/>
    <p:sldId id="1810" r:id="rId42"/>
    <p:sldId id="1911" r:id="rId43"/>
    <p:sldId id="1900" r:id="rId44"/>
    <p:sldId id="1912" r:id="rId45"/>
    <p:sldId id="1913" r:id="rId46"/>
    <p:sldId id="1815" r:id="rId47"/>
    <p:sldId id="1914" r:id="rId48"/>
    <p:sldId id="1816" r:id="rId49"/>
    <p:sldId id="1915" r:id="rId50"/>
    <p:sldId id="1852" r:id="rId51"/>
    <p:sldId id="1863" r:id="rId52"/>
    <p:sldId id="1868" r:id="rId53"/>
    <p:sldId id="1869" r:id="rId54"/>
    <p:sldId id="1870" r:id="rId55"/>
    <p:sldId id="1693" r:id="rId56"/>
    <p:sldId id="1713" r:id="rId57"/>
    <p:sldId id="1920" r:id="rId58"/>
    <p:sldId id="1872" r:id="rId59"/>
    <p:sldId id="1873" r:id="rId60"/>
    <p:sldId id="1874" r:id="rId61"/>
    <p:sldId id="1875" r:id="rId62"/>
    <p:sldId id="1922" r:id="rId63"/>
    <p:sldId id="1876" r:id="rId64"/>
    <p:sldId id="1923" r:id="rId65"/>
    <p:sldId id="1877" r:id="rId66"/>
    <p:sldId id="1878" r:id="rId67"/>
    <p:sldId id="1879" r:id="rId68"/>
    <p:sldId id="1924" r:id="rId69"/>
    <p:sldId id="1881" r:id="rId70"/>
    <p:sldId id="1882" r:id="rId71"/>
    <p:sldId id="1925" r:id="rId72"/>
    <p:sldId id="1883" r:id="rId73"/>
    <p:sldId id="1884" r:id="rId74"/>
    <p:sldId id="1926" r:id="rId75"/>
    <p:sldId id="1886" r:id="rId76"/>
    <p:sldId id="1927" r:id="rId77"/>
    <p:sldId id="1928" r:id="rId78"/>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CC0000"/>
    <a:srgbClr val="0000FF"/>
    <a:srgbClr val="FFD966"/>
    <a:srgbClr val="660033"/>
    <a:srgbClr val="C0504D"/>
    <a:srgbClr val="C04F4D"/>
    <a:srgbClr val="B4C7E7"/>
    <a:srgbClr val="F3EFE5"/>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67" d="100"/>
          <a:sy n="67" d="100"/>
        </p:scale>
        <p:origin x="-294" y="-102"/>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3" Type="http://schemas.openxmlformats.org/officeDocument/2006/relationships/tableStyles" Target="tableStyles.xml"/><Relationship Id="rId82" Type="http://schemas.openxmlformats.org/officeDocument/2006/relationships/viewProps" Target="viewProps.xml"/><Relationship Id="rId81" Type="http://schemas.openxmlformats.org/officeDocument/2006/relationships/presProps" Target="presProps.xml"/><Relationship Id="rId80" Type="http://schemas.openxmlformats.org/officeDocument/2006/relationships/handoutMaster" Target="handoutMasters/handoutMaster1.xml"/><Relationship Id="rId8" Type="http://schemas.openxmlformats.org/officeDocument/2006/relationships/slide" Target="slides/slide6.xml"/><Relationship Id="rId79" Type="http://schemas.openxmlformats.org/officeDocument/2006/relationships/notesMaster" Target="notesMasters/notesMaster1.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54.xml"/><Relationship Id="rId8" Type="http://schemas.openxmlformats.org/officeDocument/2006/relationships/image" Target="../media/image11.png"/><Relationship Id="rId7" Type="http://schemas.openxmlformats.org/officeDocument/2006/relationships/slide" Target="slide49.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1.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slide" Target="slide3.xml"/><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8.png"/><Relationship Id="rId2" Type="http://schemas.openxmlformats.org/officeDocument/2006/relationships/slide" Target="slide32.xml"/><Relationship Id="rId1"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8.png"/><Relationship Id="rId2" Type="http://schemas.openxmlformats.org/officeDocument/2006/relationships/slide" Target="slide34.xml"/><Relationship Id="rId1" Type="http://schemas.openxmlformats.org/officeDocument/2006/relationships/image" Target="../media/image1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image" Target="../media/image13.png"/></Relationships>
</file>

<file path=ppt/slides/_rels/slide36.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7.wdp"/><Relationship Id="rId4" Type="http://schemas.openxmlformats.org/officeDocument/2006/relationships/image" Target="../media/image16.png"/><Relationship Id="rId3" Type="http://schemas.openxmlformats.org/officeDocument/2006/relationships/image" Target="../media/image18.png"/><Relationship Id="rId2" Type="http://schemas.openxmlformats.org/officeDocument/2006/relationships/slide" Target="slide37.xml"/><Relationship Id="rId1" Type="http://schemas.openxmlformats.org/officeDocument/2006/relationships/image" Target="../media/image1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image" Target="../media/image13.pn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8.png"/><Relationship Id="rId2" Type="http://schemas.openxmlformats.org/officeDocument/2006/relationships/slide" Target="slide43.xml"/><Relationship Id="rId1" Type="http://schemas.openxmlformats.org/officeDocument/2006/relationships/image" Target="../media/image1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png"/><Relationship Id="rId1" Type="http://schemas.openxmlformats.org/officeDocument/2006/relationships/image" Target="../media/image13.png"/></Relationships>
</file>

<file path=ppt/slides/_rels/slide4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7.wdp"/><Relationship Id="rId4" Type="http://schemas.openxmlformats.org/officeDocument/2006/relationships/image" Target="../media/image16.png"/><Relationship Id="rId3" Type="http://schemas.openxmlformats.org/officeDocument/2006/relationships/image" Target="../media/image18.png"/><Relationship Id="rId2" Type="http://schemas.openxmlformats.org/officeDocument/2006/relationships/slide" Target="slide46.xml"/><Relationship Id="rId1" Type="http://schemas.openxmlformats.org/officeDocument/2006/relationships/image" Target="../media/image1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slide" Target="slide3.xml"/><Relationship Id="rId3" Type="http://schemas.openxmlformats.org/officeDocument/2006/relationships/image" Target="../media/image18.png"/><Relationship Id="rId2" Type="http://schemas.openxmlformats.org/officeDocument/2006/relationships/slide" Target="slide48.xml"/><Relationship Id="rId1" Type="http://schemas.openxmlformats.org/officeDocument/2006/relationships/image" Target="../media/image13.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5.png"/><Relationship Id="rId1" Type="http://schemas.openxmlformats.org/officeDocument/2006/relationships/slide" Target="slide3.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5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 Target="slide53.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5.png"/><Relationship Id="rId1" Type="http://schemas.openxmlformats.org/officeDocument/2006/relationships/slide" Target="slide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55.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7.xml"/><Relationship Id="rId2" Type="http://schemas.openxmlformats.org/officeDocument/2006/relationships/slide" Target="slide55.xml"/><Relationship Id="rId18" Type="http://schemas.openxmlformats.org/officeDocument/2006/relationships/slideLayout" Target="../slideLayouts/slideLayout1.xml"/><Relationship Id="rId17" Type="http://schemas.openxmlformats.org/officeDocument/2006/relationships/image" Target="../media/image18.png"/><Relationship Id="rId16" Type="http://schemas.openxmlformats.org/officeDocument/2006/relationships/slide" Target="slide56.xml"/><Relationship Id="rId15" Type="http://schemas.openxmlformats.org/officeDocument/2006/relationships/slide" Target="slide74.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8.xml"/><Relationship Id="rId10" Type="http://schemas.openxmlformats.org/officeDocument/2006/relationships/slide" Target="slide66.xml"/><Relationship Id="rId1" Type="http://schemas.openxmlformats.org/officeDocument/2006/relationships/image" Target="../media/image13.png"/></Relationships>
</file>

<file path=ppt/slides/_rels/slide56.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57.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7.xml"/><Relationship Id="rId2" Type="http://schemas.openxmlformats.org/officeDocument/2006/relationships/slide" Target="slide55.xml"/><Relationship Id="rId16" Type="http://schemas.openxmlformats.org/officeDocument/2006/relationships/slideLayout" Target="../slideLayouts/slideLayout1.xml"/><Relationship Id="rId15" Type="http://schemas.openxmlformats.org/officeDocument/2006/relationships/slide" Target="slide74.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8.xml"/><Relationship Id="rId10" Type="http://schemas.openxmlformats.org/officeDocument/2006/relationships/slide" Target="slide66.xml"/><Relationship Id="rId1" Type="http://schemas.openxmlformats.org/officeDocument/2006/relationships/image" Target="../media/image13.png"/></Relationships>
</file>

<file path=ppt/slides/_rels/slide58.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2.xml"/><Relationship Id="rId7" Type="http://schemas.openxmlformats.org/officeDocument/2006/relationships/slide" Target="slide60.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7.xml"/><Relationship Id="rId3" Type="http://schemas.openxmlformats.org/officeDocument/2006/relationships/slide" Target="slide55.xml"/><Relationship Id="rId2" Type="http://schemas.openxmlformats.org/officeDocument/2006/relationships/image" Target="../media/image18.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72.xml"/><Relationship Id="rId14" Type="http://schemas.openxmlformats.org/officeDocument/2006/relationships/slide" Target="slide71.xml"/><Relationship Id="rId13" Type="http://schemas.openxmlformats.org/officeDocument/2006/relationships/slide" Target="slide69.xml"/><Relationship Id="rId12" Type="http://schemas.openxmlformats.org/officeDocument/2006/relationships/slide" Target="slide68.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3.png"/></Relationships>
</file>

<file path=ppt/slides/_rels/slide59.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2.xml"/><Relationship Id="rId7" Type="http://schemas.openxmlformats.org/officeDocument/2006/relationships/slide" Target="slide60.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7.xml"/><Relationship Id="rId3" Type="http://schemas.openxmlformats.org/officeDocument/2006/relationships/slide" Target="slide55.xml"/><Relationship Id="rId2" Type="http://schemas.openxmlformats.org/officeDocument/2006/relationships/image" Target="../media/image18.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72.xml"/><Relationship Id="rId14" Type="http://schemas.openxmlformats.org/officeDocument/2006/relationships/slide" Target="slide71.xml"/><Relationship Id="rId13" Type="http://schemas.openxmlformats.org/officeDocument/2006/relationships/slide" Target="slide69.xml"/><Relationship Id="rId12" Type="http://schemas.openxmlformats.org/officeDocument/2006/relationships/slide" Target="slide68.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3.png"/></Relationships>
</file>

<file path=ppt/slides/_rels/slide60.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5.xml"/><Relationship Id="rId3" Type="http://schemas.openxmlformats.org/officeDocument/2006/relationships/image" Target="../media/image18.png"/><Relationship Id="rId2" Type="http://schemas.openxmlformats.org/officeDocument/2006/relationships/slide" Target="slide61.xml"/><Relationship Id="rId18" Type="http://schemas.openxmlformats.org/officeDocument/2006/relationships/slideLayout" Target="../slideLayouts/slideLayout1.xml"/><Relationship Id="rId17" Type="http://schemas.openxmlformats.org/officeDocument/2006/relationships/slide" Target="slide74.xml"/><Relationship Id="rId16" Type="http://schemas.openxmlformats.org/officeDocument/2006/relationships/slide" Target="slide72.xml"/><Relationship Id="rId15" Type="http://schemas.openxmlformats.org/officeDocument/2006/relationships/slide" Target="slide71.xml"/><Relationship Id="rId14" Type="http://schemas.openxmlformats.org/officeDocument/2006/relationships/slide" Target="slide69.xml"/><Relationship Id="rId13" Type="http://schemas.openxmlformats.org/officeDocument/2006/relationships/slide" Target="slide68.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3.png"/></Relationships>
</file>

<file path=ppt/slides/_rels/slide61.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62.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5.xml"/><Relationship Id="rId3" Type="http://schemas.openxmlformats.org/officeDocument/2006/relationships/image" Target="../media/image18.png"/><Relationship Id="rId2" Type="http://schemas.openxmlformats.org/officeDocument/2006/relationships/slide" Target="slide63.xml"/><Relationship Id="rId18" Type="http://schemas.openxmlformats.org/officeDocument/2006/relationships/slideLayout" Target="../slideLayouts/slideLayout1.xml"/><Relationship Id="rId17" Type="http://schemas.openxmlformats.org/officeDocument/2006/relationships/slide" Target="slide74.xml"/><Relationship Id="rId16" Type="http://schemas.openxmlformats.org/officeDocument/2006/relationships/slide" Target="slide72.xml"/><Relationship Id="rId15" Type="http://schemas.openxmlformats.org/officeDocument/2006/relationships/slide" Target="slide71.xml"/><Relationship Id="rId14" Type="http://schemas.openxmlformats.org/officeDocument/2006/relationships/slide" Target="slide69.xml"/><Relationship Id="rId13" Type="http://schemas.openxmlformats.org/officeDocument/2006/relationships/slide" Target="slide68.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3.png"/></Relationships>
</file>

<file path=ppt/slides/_rels/slide63.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64.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2.xml"/><Relationship Id="rId7" Type="http://schemas.openxmlformats.org/officeDocument/2006/relationships/slide" Target="slide60.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7.xml"/><Relationship Id="rId3" Type="http://schemas.openxmlformats.org/officeDocument/2006/relationships/slide" Target="slide55.xml"/><Relationship Id="rId2" Type="http://schemas.openxmlformats.org/officeDocument/2006/relationships/image" Target="../media/image18.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72.xml"/><Relationship Id="rId14" Type="http://schemas.openxmlformats.org/officeDocument/2006/relationships/slide" Target="slide71.xml"/><Relationship Id="rId13" Type="http://schemas.openxmlformats.org/officeDocument/2006/relationships/slide" Target="slide69.xml"/><Relationship Id="rId12" Type="http://schemas.openxmlformats.org/officeDocument/2006/relationships/slide" Target="slide68.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3.png"/></Relationships>
</file>

<file path=ppt/slides/_rels/slide65.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7" Type="http://schemas.openxmlformats.org/officeDocument/2006/relationships/slideLayout" Target="../slideLayouts/slideLayout1.xml"/><Relationship Id="rId16" Type="http://schemas.openxmlformats.org/officeDocument/2006/relationships/image" Target="../media/image18.png"/><Relationship Id="rId15" Type="http://schemas.openxmlformats.org/officeDocument/2006/relationships/image" Target="../media/image13.png"/><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66.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7.xml"/><Relationship Id="rId2" Type="http://schemas.openxmlformats.org/officeDocument/2006/relationships/slide" Target="slide55.xml"/><Relationship Id="rId18" Type="http://schemas.openxmlformats.org/officeDocument/2006/relationships/slideLayout" Target="../slideLayouts/slideLayout1.xml"/><Relationship Id="rId17" Type="http://schemas.openxmlformats.org/officeDocument/2006/relationships/image" Target="../media/image18.png"/><Relationship Id="rId16" Type="http://schemas.openxmlformats.org/officeDocument/2006/relationships/slide" Target="slide67.xml"/><Relationship Id="rId15" Type="http://schemas.openxmlformats.org/officeDocument/2006/relationships/slide" Target="slide74.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8.xml"/><Relationship Id="rId10" Type="http://schemas.openxmlformats.org/officeDocument/2006/relationships/slide" Target="slide66.xml"/><Relationship Id="rId1" Type="http://schemas.openxmlformats.org/officeDocument/2006/relationships/image" Target="../media/image13.png"/></Relationships>
</file>

<file path=ppt/slides/_rels/slide67.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68.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2.xml"/><Relationship Id="rId7" Type="http://schemas.openxmlformats.org/officeDocument/2006/relationships/slide" Target="slide60.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7.xml"/><Relationship Id="rId3" Type="http://schemas.openxmlformats.org/officeDocument/2006/relationships/slide" Target="slide55.xml"/><Relationship Id="rId2" Type="http://schemas.openxmlformats.org/officeDocument/2006/relationships/image" Target="../media/image18.png"/><Relationship Id="rId17" Type="http://schemas.openxmlformats.org/officeDocument/2006/relationships/slideLayout" Target="../slideLayouts/slideLayout1.xml"/><Relationship Id="rId16" Type="http://schemas.openxmlformats.org/officeDocument/2006/relationships/slide" Target="slide74.xml"/><Relationship Id="rId15" Type="http://schemas.openxmlformats.org/officeDocument/2006/relationships/slide" Target="slide72.xml"/><Relationship Id="rId14" Type="http://schemas.openxmlformats.org/officeDocument/2006/relationships/slide" Target="slide71.xml"/><Relationship Id="rId13" Type="http://schemas.openxmlformats.org/officeDocument/2006/relationships/slide" Target="slide69.xml"/><Relationship Id="rId12" Type="http://schemas.openxmlformats.org/officeDocument/2006/relationships/slide" Target="slide68.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3.png"/></Relationships>
</file>

<file path=ppt/slides/_rels/slide69.xml.rels><?xml version="1.0" encoding="UTF-8" standalone="yes"?>
<Relationships xmlns="http://schemas.openxmlformats.org/package/2006/relationships"><Relationship Id="rId9" Type="http://schemas.openxmlformats.org/officeDocument/2006/relationships/slide" Target="slide62.xml"/><Relationship Id="rId8" Type="http://schemas.openxmlformats.org/officeDocument/2006/relationships/slide" Target="slide60.xml"/><Relationship Id="rId7" Type="http://schemas.openxmlformats.org/officeDocument/2006/relationships/slide" Target="slide59.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5.xml"/><Relationship Id="rId3" Type="http://schemas.openxmlformats.org/officeDocument/2006/relationships/image" Target="../media/image18.png"/><Relationship Id="rId2" Type="http://schemas.openxmlformats.org/officeDocument/2006/relationships/slide" Target="slide70.xml"/><Relationship Id="rId18" Type="http://schemas.openxmlformats.org/officeDocument/2006/relationships/slideLayout" Target="../slideLayouts/slideLayout1.xml"/><Relationship Id="rId17" Type="http://schemas.openxmlformats.org/officeDocument/2006/relationships/slide" Target="slide74.xml"/><Relationship Id="rId16" Type="http://schemas.openxmlformats.org/officeDocument/2006/relationships/slide" Target="slide72.xml"/><Relationship Id="rId15" Type="http://schemas.openxmlformats.org/officeDocument/2006/relationships/slide" Target="slide71.xml"/><Relationship Id="rId14" Type="http://schemas.openxmlformats.org/officeDocument/2006/relationships/slide" Target="slide69.xml"/><Relationship Id="rId13" Type="http://schemas.openxmlformats.org/officeDocument/2006/relationships/slide" Target="slide68.xml"/><Relationship Id="rId12" Type="http://schemas.openxmlformats.org/officeDocument/2006/relationships/slide" Target="slide66.xml"/><Relationship Id="rId11" Type="http://schemas.openxmlformats.org/officeDocument/2006/relationships/slide" Target="slide65.xml"/><Relationship Id="rId10" Type="http://schemas.openxmlformats.org/officeDocument/2006/relationships/slide" Target="slide64.xml"/><Relationship Id="rId1" Type="http://schemas.openxmlformats.org/officeDocument/2006/relationships/image" Target="../media/image13.png"/></Relationships>
</file>

<file path=ppt/slides/_rels/slide70.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71.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7.xml"/><Relationship Id="rId2" Type="http://schemas.openxmlformats.org/officeDocument/2006/relationships/slide" Target="slide55.xml"/><Relationship Id="rId16" Type="http://schemas.openxmlformats.org/officeDocument/2006/relationships/slideLayout" Target="../slideLayouts/slideLayout1.xml"/><Relationship Id="rId15" Type="http://schemas.openxmlformats.org/officeDocument/2006/relationships/slide" Target="slide74.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8.xml"/><Relationship Id="rId10" Type="http://schemas.openxmlformats.org/officeDocument/2006/relationships/slide" Target="slide66.xml"/><Relationship Id="rId1" Type="http://schemas.openxmlformats.org/officeDocument/2006/relationships/image" Target="../media/image13.png"/></Relationships>
</file>

<file path=ppt/slides/_rels/slide72.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5" Type="http://schemas.openxmlformats.org/officeDocument/2006/relationships/slideLayout" Target="../slideLayouts/slideLayout1.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7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2.xml"/><Relationship Id="rId6" Type="http://schemas.openxmlformats.org/officeDocument/2006/relationships/slide" Target="slide60.xml"/><Relationship Id="rId5" Type="http://schemas.openxmlformats.org/officeDocument/2006/relationships/slide" Target="slide59.xml"/><Relationship Id="rId4" Type="http://schemas.openxmlformats.org/officeDocument/2006/relationships/slide" Target="slide58.xml"/><Relationship Id="rId3" Type="http://schemas.openxmlformats.org/officeDocument/2006/relationships/slide" Target="slide57.xml"/><Relationship Id="rId2" Type="http://schemas.openxmlformats.org/officeDocument/2006/relationships/slide" Target="slide55.xml"/><Relationship Id="rId16" Type="http://schemas.openxmlformats.org/officeDocument/2006/relationships/slideLayout" Target="../slideLayouts/slideLayout1.xml"/><Relationship Id="rId15" Type="http://schemas.openxmlformats.org/officeDocument/2006/relationships/slide" Target="slide74.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8.xml"/><Relationship Id="rId10" Type="http://schemas.openxmlformats.org/officeDocument/2006/relationships/slide" Target="slide66.xml"/><Relationship Id="rId1" Type="http://schemas.openxmlformats.org/officeDocument/2006/relationships/image" Target="../media/image13.png"/></Relationships>
</file>

<file path=ppt/slides/_rels/slide74.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9" Type="http://schemas.openxmlformats.org/officeDocument/2006/relationships/slideLayout" Target="../slideLayouts/slideLayout1.xml"/><Relationship Id="rId18" Type="http://schemas.openxmlformats.org/officeDocument/2006/relationships/image" Target="../media/image15.png"/><Relationship Id="rId17" Type="http://schemas.openxmlformats.org/officeDocument/2006/relationships/slide" Target="slide3.xml"/><Relationship Id="rId16" Type="http://schemas.openxmlformats.org/officeDocument/2006/relationships/image" Target="../media/image13.png"/><Relationship Id="rId15" Type="http://schemas.openxmlformats.org/officeDocument/2006/relationships/slide" Target="slide75.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75.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9.xml"/><Relationship Id="rId3" Type="http://schemas.openxmlformats.org/officeDocument/2006/relationships/slide" Target="slide58.xml"/><Relationship Id="rId2" Type="http://schemas.openxmlformats.org/officeDocument/2006/relationships/slide" Target="slide57.xml"/><Relationship Id="rId17" Type="http://schemas.openxmlformats.org/officeDocument/2006/relationships/slideLayout" Target="../slideLayouts/slideLayout1.xml"/><Relationship Id="rId16" Type="http://schemas.openxmlformats.org/officeDocument/2006/relationships/image" Target="../media/image15.png"/><Relationship Id="rId15" Type="http://schemas.openxmlformats.org/officeDocument/2006/relationships/slide" Target="slide3.xml"/><Relationship Id="rId14" Type="http://schemas.openxmlformats.org/officeDocument/2006/relationships/slide" Target="slide74.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8.xml"/><Relationship Id="rId1" Type="http://schemas.openxmlformats.org/officeDocument/2006/relationships/slide" Target="slide55.xml"/></Relationships>
</file>

<file path=ppt/slides/_rels/slide76.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0.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9.xml"/><Relationship Id="rId2" Type="http://schemas.openxmlformats.org/officeDocument/2006/relationships/image" Target="../media/image2.png"/><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205361" y="2621292"/>
            <a:ext cx="5767779" cy="504056"/>
            <a:chOff x="3205361" y="2621292"/>
            <a:chExt cx="5767779" cy="504056"/>
          </a:xfrm>
        </p:grpSpPr>
        <p:sp>
          <p:nvSpPr>
            <p:cNvPr id="32" name="副标题 3"/>
            <p:cNvSpPr txBox="1"/>
            <p:nvPr/>
          </p:nvSpPr>
          <p:spPr>
            <a:xfrm>
              <a:off x="4176597" y="2621292"/>
              <a:ext cx="479654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十二</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发展中国特色社会主义文化</a:t>
              </a:r>
              <a:endParaRPr lang="zh-CN" altLang="en-US" sz="2000" dirty="0">
                <a:latin typeface="+mj-ea"/>
                <a:ea typeface="+mj-ea"/>
              </a:endParaRPr>
            </a:p>
          </p:txBody>
        </p:sp>
        <p:sp>
          <p:nvSpPr>
            <p:cNvPr id="33" name="副标题 3"/>
            <p:cNvSpPr txBox="1"/>
            <p:nvPr/>
          </p:nvSpPr>
          <p:spPr>
            <a:xfrm>
              <a:off x="320536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07014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1" name="标题 2"/>
          <p:cNvSpPr txBox="1"/>
          <p:nvPr/>
        </p:nvSpPr>
        <p:spPr>
          <a:xfrm>
            <a:off x="1655750" y="3513464"/>
            <a:ext cx="8774373"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lgn="just">
              <a:lnSpc>
                <a:spcPct val="130000"/>
              </a:lnSpc>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30</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zh-CN" sz="4400" b="1" kern="100" dirty="0" smtClean="0">
                <a:latin typeface="Times New Roman" panose="02020603050405020304"/>
                <a:ea typeface="微软雅黑" panose="020B0503020204020204" pitchFamily="34" charset="-122"/>
                <a:cs typeface="Times New Roman" panose="02020603050405020304"/>
              </a:rPr>
              <a:t>培养</a:t>
            </a:r>
            <a:r>
              <a:rPr lang="zh-CN" altLang="zh-CN" sz="4400" b="1" kern="100" dirty="0">
                <a:latin typeface="Times New Roman" panose="02020603050405020304"/>
                <a:ea typeface="微软雅黑" panose="020B0503020204020204" pitchFamily="34" charset="-122"/>
                <a:cs typeface="Times New Roman" panose="02020603050405020304"/>
              </a:rPr>
              <a:t>担当民族复兴</a:t>
            </a:r>
            <a:r>
              <a:rPr lang="zh-CN" altLang="zh-CN" sz="4400" b="1" kern="100" dirty="0" smtClean="0">
                <a:latin typeface="Times New Roman" panose="02020603050405020304"/>
                <a:ea typeface="微软雅黑" panose="020B0503020204020204" pitchFamily="34" charset="-122"/>
                <a:cs typeface="Times New Roman" panose="02020603050405020304"/>
              </a:rPr>
              <a:t>大任的</a:t>
            </a:r>
            <a:endParaRPr lang="en-US" altLang="zh-CN" sz="4400" b="1" kern="100" dirty="0" smtClean="0">
              <a:latin typeface="Times New Roman" panose="02020603050405020304"/>
              <a:ea typeface="微软雅黑" panose="020B0503020204020204" pitchFamily="34" charset="-122"/>
              <a:cs typeface="Times New Roman" panose="02020603050405020304"/>
            </a:endParaRPr>
          </a:p>
          <a:p>
            <a:pPr algn="just">
              <a:lnSpc>
                <a:spcPct val="130000"/>
              </a:lnSpc>
              <a:tabLst>
                <a:tab pos="2250440" algn="l"/>
              </a:tabLst>
            </a:pPr>
            <a:r>
              <a:rPr lang="en-US" altLang="zh-CN" sz="4400" b="1" kern="100" dirty="0">
                <a:latin typeface="Times New Roman" panose="02020603050405020304"/>
                <a:ea typeface="微软雅黑" panose="020B0503020204020204" pitchFamily="34" charset="-122"/>
                <a:cs typeface="Times New Roman" panose="02020603050405020304"/>
              </a:rPr>
              <a:t> </a:t>
            </a:r>
            <a:r>
              <a:rPr lang="en-US" altLang="zh-CN" sz="4400" b="1" kern="100" dirty="0" smtClean="0">
                <a:latin typeface="Times New Roman" panose="02020603050405020304"/>
                <a:ea typeface="微软雅黑" panose="020B0503020204020204" pitchFamily="34" charset="-122"/>
                <a:cs typeface="Times New Roman" panose="02020603050405020304"/>
              </a:rPr>
              <a:t>                </a:t>
            </a:r>
            <a:r>
              <a:rPr lang="zh-CN" altLang="zh-CN" sz="4400" b="1" kern="100" dirty="0" smtClean="0">
                <a:latin typeface="Times New Roman" panose="02020603050405020304"/>
                <a:ea typeface="微软雅黑" panose="020B0503020204020204" pitchFamily="34" charset="-122"/>
                <a:cs typeface="Times New Roman" panose="02020603050405020304"/>
              </a:rPr>
              <a:t>时代新人</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思想道德建设在文化建设中的地位。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建设社会主义核心价值体系。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社会主义荣辱观与公民道德基本规范。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思想道德修养与科学文化修养。</a:t>
            </a:r>
            <a:endParaRPr lang="zh-CN" altLang="zh-CN" sz="260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a:xfrm>
            <a:off x="1568227" y="2483128"/>
            <a:ext cx="1851789" cy="1821461"/>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培育和践行</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社会主义核</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心</a:t>
            </a:r>
            <a:r>
              <a:rPr lang="zh-CN" altLang="en-US" sz="2600" kern="100" dirty="0" smtClean="0">
                <a:latin typeface="Times New Roman" panose="02020603050405020304"/>
                <a:ea typeface="微软雅黑" panose="020B0503020204020204" pitchFamily="34" charset="-122"/>
                <a:cs typeface="Times New Roman" panose="02020603050405020304"/>
              </a:rPr>
              <a:t>价值观</a:t>
            </a:r>
            <a:endParaRPr lang="zh-CN" altLang="en-US" sz="2600" dirty="0">
              <a:ea typeface="微软雅黑" panose="020B0503020204020204" pitchFamily="34" charset="-122"/>
            </a:endParaRPr>
          </a:p>
        </p:txBody>
      </p:sp>
      <p:grpSp>
        <p:nvGrpSpPr>
          <p:cNvPr id="18" name="组合 17"/>
          <p:cNvGrpSpPr/>
          <p:nvPr/>
        </p:nvGrpSpPr>
        <p:grpSpPr>
          <a:xfrm>
            <a:off x="3350328" y="1862436"/>
            <a:ext cx="640250" cy="2531950"/>
            <a:chOff x="3679139" y="1315984"/>
            <a:chExt cx="640250" cy="2531950"/>
          </a:xfrm>
        </p:grpSpPr>
        <p:cxnSp>
          <p:nvCxnSpPr>
            <p:cNvPr id="92" name="直接连接符 91"/>
            <p:cNvCxnSpPr/>
            <p:nvPr/>
          </p:nvCxnSpPr>
          <p:spPr>
            <a:xfrm flipH="1">
              <a:off x="4003502" y="131598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4003502" y="384492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3994660" y="1316624"/>
              <a:ext cx="0" cy="2531310"/>
            </a:xfrm>
            <a:prstGeom prst="line">
              <a:avLst/>
            </a:prstGeom>
          </p:spPr>
          <p:style>
            <a:lnRef idx="1">
              <a:schemeClr val="dk1"/>
            </a:lnRef>
            <a:fillRef idx="0">
              <a:schemeClr val="dk1"/>
            </a:fillRef>
            <a:effectRef idx="0">
              <a:schemeClr val="dk1"/>
            </a:effectRef>
            <a:fontRef idx="minor">
              <a:schemeClr val="tx1"/>
            </a:fontRef>
          </p:style>
        </p:cxnSp>
        <p:cxnSp>
          <p:nvCxnSpPr>
            <p:cNvPr id="96" name="直接连接符 95"/>
            <p:cNvCxnSpPr/>
            <p:nvPr/>
          </p:nvCxnSpPr>
          <p:spPr>
            <a:xfrm flipH="1">
              <a:off x="3679139" y="2882420"/>
              <a:ext cx="640250" cy="0"/>
            </a:xfrm>
            <a:prstGeom prst="line">
              <a:avLst/>
            </a:prstGeom>
          </p:spPr>
          <p:style>
            <a:lnRef idx="1">
              <a:schemeClr val="dk1"/>
            </a:lnRef>
            <a:fillRef idx="0">
              <a:schemeClr val="dk1"/>
            </a:fillRef>
            <a:effectRef idx="0">
              <a:schemeClr val="dk1"/>
            </a:effectRef>
            <a:fontRef idx="minor">
              <a:schemeClr val="tx1"/>
            </a:fontRef>
          </p:style>
        </p:cxnSp>
      </p:gr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8448" y="1845618"/>
            <a:ext cx="1190214" cy="3093154"/>
          </a:xfrm>
          <a:prstGeom prst="rect">
            <a:avLst/>
          </a:prstGeom>
          <a:solidFill>
            <a:schemeClr val="accent5">
              <a:lumMod val="40000"/>
              <a:lumOff val="60000"/>
            </a:schemeClr>
          </a:solidFill>
        </p:spPr>
        <p:txBody>
          <a:bodyPr wrap="square">
            <a:spAutoFit/>
          </a:bodyPr>
          <a:lstStyle/>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培养担当民族</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复兴大任的</a:t>
            </a:r>
            <a:r>
              <a:rPr lang="zh-CN" altLang="en-US" sz="2600" kern="100" dirty="0">
                <a:latin typeface="Times New Roman" panose="02020603050405020304"/>
                <a:ea typeface="微软雅黑" panose="020B0503020204020204" pitchFamily="34" charset="-122"/>
                <a:cs typeface="Times New Roman" panose="02020603050405020304"/>
              </a:rPr>
              <a:t>时</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代</a:t>
            </a:r>
            <a:r>
              <a:rPr lang="zh-CN" altLang="en-US" sz="2600" kern="100" dirty="0" smtClean="0">
                <a:latin typeface="Times New Roman" panose="02020603050405020304"/>
                <a:ea typeface="微软雅黑" panose="020B0503020204020204" pitchFamily="34" charset="-122"/>
                <a:cs typeface="Times New Roman" panose="02020603050405020304"/>
              </a:rPr>
              <a:t>新人</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3937620" y="1621120"/>
            <a:ext cx="851515"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内涵</a:t>
            </a:r>
            <a:endParaRPr lang="zh-CN" altLang="en-US" sz="2600" dirty="0">
              <a:ea typeface="微软雅黑" panose="020B0503020204020204" pitchFamily="34" charset="-122"/>
            </a:endParaRPr>
          </a:p>
        </p:txBody>
      </p:sp>
      <p:sp>
        <p:nvSpPr>
          <p:cNvPr id="44" name="矩形 43"/>
          <p:cNvSpPr/>
          <p:nvPr/>
        </p:nvSpPr>
        <p:spPr>
          <a:xfrm>
            <a:off x="5737797" y="889427"/>
            <a:ext cx="5833812"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国家层面：富强、</a:t>
            </a:r>
            <a:r>
              <a:rPr lang="zh-CN" altLang="en-US" sz="2600" kern="100" dirty="0" smtClean="0">
                <a:latin typeface="Times New Roman" panose="02020603050405020304"/>
                <a:ea typeface="微软雅黑" panose="020B0503020204020204" pitchFamily="34" charset="-122"/>
                <a:cs typeface="Times New Roman" panose="02020603050405020304"/>
              </a:rPr>
              <a:t>①</a:t>
            </a:r>
            <a:r>
              <a:rPr lang="en-US" altLang="zh-CN" sz="2600" kern="100" dirty="0" smtClean="0">
                <a:latin typeface="Times New Roman" panose="02020603050405020304"/>
                <a:ea typeface="微软雅黑" panose="020B0503020204020204" pitchFamily="34" charset="-122"/>
                <a:cs typeface="Times New Roman" panose="02020603050405020304"/>
              </a:rPr>
              <a:t>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文明、和谐</a:t>
            </a:r>
            <a:endParaRPr lang="zh-CN" altLang="en-US" sz="2600" dirty="0">
              <a:ea typeface="微软雅黑" panose="020B0503020204020204" pitchFamily="34" charset="-122"/>
            </a:endParaRPr>
          </a:p>
        </p:txBody>
      </p:sp>
      <p:sp>
        <p:nvSpPr>
          <p:cNvPr id="45" name="矩形 44"/>
          <p:cNvSpPr/>
          <p:nvPr/>
        </p:nvSpPr>
        <p:spPr>
          <a:xfrm>
            <a:off x="3937620" y="3214821"/>
            <a:ext cx="1184940"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重要性</a:t>
            </a:r>
            <a:endParaRPr lang="zh-CN" altLang="en-US" sz="2600" dirty="0">
              <a:ea typeface="微软雅黑" panose="020B0503020204020204" pitchFamily="34" charset="-122"/>
            </a:endParaRPr>
          </a:p>
        </p:txBody>
      </p:sp>
      <p:sp>
        <p:nvSpPr>
          <p:cNvPr id="46" name="矩形 45"/>
          <p:cNvSpPr/>
          <p:nvPr/>
        </p:nvSpPr>
        <p:spPr>
          <a:xfrm>
            <a:off x="3937620" y="4146629"/>
            <a:ext cx="6264696" cy="492443"/>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培育和</a:t>
            </a:r>
            <a:r>
              <a:rPr lang="zh-CN" altLang="en-US" sz="2600" kern="100" dirty="0" smtClean="0">
                <a:latin typeface="Times New Roman" panose="02020603050405020304"/>
                <a:ea typeface="微软雅黑" panose="020B0503020204020204" pitchFamily="34" charset="-122"/>
                <a:cs typeface="Times New Roman" panose="02020603050405020304"/>
              </a:rPr>
              <a:t>践行</a:t>
            </a:r>
            <a:r>
              <a:rPr lang="en-US" altLang="zh-CN" sz="2600" kern="100" dirty="0">
                <a:latin typeface="微软雅黑" panose="020B0503020204020204" pitchFamily="34" charset="-122"/>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内化</a:t>
            </a:r>
            <a:r>
              <a:rPr lang="zh-CN" altLang="en-US" sz="2600" kern="100" dirty="0">
                <a:latin typeface="Times New Roman" panose="02020603050405020304"/>
                <a:ea typeface="微软雅黑" panose="020B0503020204020204" pitchFamily="34" charset="-122"/>
                <a:cs typeface="Times New Roman" panose="02020603050405020304"/>
              </a:rPr>
              <a:t>于心、外化于行</a:t>
            </a:r>
            <a:endParaRPr lang="zh-CN" altLang="en-US" sz="2600" dirty="0">
              <a:ea typeface="微软雅黑" panose="020B0503020204020204" pitchFamily="34" charset="-122"/>
            </a:endParaRPr>
          </a:p>
        </p:txBody>
      </p:sp>
      <p:sp>
        <p:nvSpPr>
          <p:cNvPr id="48" name="矩形 47"/>
          <p:cNvSpPr/>
          <p:nvPr/>
        </p:nvSpPr>
        <p:spPr>
          <a:xfrm>
            <a:off x="5737797" y="1495103"/>
            <a:ext cx="5999979"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社会层面：自由、平等、公正、</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a:t>
            </a:r>
            <a:endParaRPr lang="zh-CN" altLang="en-US" sz="2600" dirty="0">
              <a:ea typeface="微软雅黑" panose="020B0503020204020204" pitchFamily="34" charset="-122"/>
            </a:endParaRPr>
          </a:p>
        </p:txBody>
      </p:sp>
      <p:sp>
        <p:nvSpPr>
          <p:cNvPr id="51" name="矩形 50"/>
          <p:cNvSpPr/>
          <p:nvPr/>
        </p:nvSpPr>
        <p:spPr>
          <a:xfrm>
            <a:off x="5737797" y="2124125"/>
            <a:ext cx="5999979"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个人层面：</a:t>
            </a:r>
            <a:r>
              <a:rPr lang="zh-CN" altLang="en-US" sz="2600" kern="100" dirty="0" smtClean="0">
                <a:latin typeface="Times New Roman" panose="02020603050405020304"/>
                <a:ea typeface="微软雅黑" panose="020B0503020204020204" pitchFamily="34" charset="-122"/>
                <a:cs typeface="Times New Roman" panose="02020603050405020304"/>
              </a:rPr>
              <a:t>③</a:t>
            </a:r>
            <a:r>
              <a:rPr lang="en-US" altLang="zh-CN" sz="2600" kern="100" dirty="0" smtClean="0">
                <a:latin typeface="Times New Roman" panose="02020603050405020304"/>
                <a:ea typeface="微软雅黑" panose="020B0503020204020204" pitchFamily="34" charset="-122"/>
                <a:cs typeface="Times New Roman" panose="02020603050405020304"/>
              </a:rPr>
              <a:t>_____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敬业、诚信、友善</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2" name="矩形 51"/>
          <p:cNvSpPr/>
          <p:nvPr/>
        </p:nvSpPr>
        <p:spPr>
          <a:xfrm>
            <a:off x="5737797" y="2778477"/>
            <a:ext cx="5545778" cy="62151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当代中国精神的集中体现</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4" name="矩形 53"/>
          <p:cNvSpPr/>
          <p:nvPr/>
        </p:nvSpPr>
        <p:spPr>
          <a:xfrm>
            <a:off x="5737797" y="3426549"/>
            <a:ext cx="5545779"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凝魂聚气、</a:t>
            </a:r>
            <a:r>
              <a:rPr lang="zh-CN" altLang="en-US" sz="2600" kern="100" dirty="0" smtClean="0">
                <a:latin typeface="Times New Roman" panose="02020603050405020304"/>
                <a:ea typeface="微软雅黑" panose="020B0503020204020204" pitchFamily="34" charset="-122"/>
                <a:cs typeface="Times New Roman" panose="02020603050405020304"/>
              </a:rPr>
              <a:t>④</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基础工程</a:t>
            </a:r>
            <a:endParaRPr lang="zh-CN" altLang="en-US" sz="2600" kern="100" dirty="0">
              <a:latin typeface="Times New Roman" panose="02020603050405020304"/>
              <a:ea typeface="微软雅黑" panose="020B0503020204020204" pitchFamily="34" charset="-122"/>
              <a:cs typeface="Times New Roman" panose="02020603050405020304"/>
            </a:endParaRPr>
          </a:p>
        </p:txBody>
      </p:sp>
      <p:cxnSp>
        <p:nvCxnSpPr>
          <p:cNvPr id="62" name="直接连接符 61"/>
          <p:cNvCxnSpPr/>
          <p:nvPr/>
        </p:nvCxnSpPr>
        <p:spPr>
          <a:xfrm flipH="1">
            <a:off x="1277939" y="3429794"/>
            <a:ext cx="315887" cy="0"/>
          </a:xfrm>
          <a:prstGeom prst="line">
            <a:avLst/>
          </a:prstGeom>
        </p:spPr>
        <p:style>
          <a:lnRef idx="1">
            <a:schemeClr val="dk1"/>
          </a:lnRef>
          <a:fillRef idx="0">
            <a:schemeClr val="dk1"/>
          </a:fillRef>
          <a:effectRef idx="0">
            <a:schemeClr val="dk1"/>
          </a:effectRef>
          <a:fontRef idx="minor">
            <a:schemeClr val="tx1"/>
          </a:fontRef>
        </p:style>
      </p:cxnSp>
      <p:grpSp>
        <p:nvGrpSpPr>
          <p:cNvPr id="21" name="组合 20"/>
          <p:cNvGrpSpPr/>
          <p:nvPr/>
        </p:nvGrpSpPr>
        <p:grpSpPr>
          <a:xfrm>
            <a:off x="5093940" y="1249467"/>
            <a:ext cx="659651" cy="1286744"/>
            <a:chOff x="5422751" y="703015"/>
            <a:chExt cx="659651" cy="1286744"/>
          </a:xfrm>
        </p:grpSpPr>
        <p:cxnSp>
          <p:nvCxnSpPr>
            <p:cNvPr id="69" name="直接连接符 68"/>
            <p:cNvCxnSpPr/>
            <p:nvPr/>
          </p:nvCxnSpPr>
          <p:spPr>
            <a:xfrm flipH="1">
              <a:off x="5752028" y="703015"/>
              <a:ext cx="325458" cy="0"/>
            </a:xfrm>
            <a:prstGeom prst="line">
              <a:avLst/>
            </a:prstGeom>
          </p:spPr>
          <p:style>
            <a:lnRef idx="1">
              <a:schemeClr val="dk1"/>
            </a:lnRef>
            <a:fillRef idx="0">
              <a:schemeClr val="dk1"/>
            </a:fillRef>
            <a:effectRef idx="0">
              <a:schemeClr val="dk1"/>
            </a:effectRef>
            <a:fontRef idx="minor">
              <a:schemeClr val="tx1"/>
            </a:fontRef>
          </p:style>
        </p:cxnSp>
        <p:cxnSp>
          <p:nvCxnSpPr>
            <p:cNvPr id="70" name="直接连接符 69"/>
            <p:cNvCxnSpPr/>
            <p:nvPr/>
          </p:nvCxnSpPr>
          <p:spPr>
            <a:xfrm flipH="1">
              <a:off x="5752028" y="1989759"/>
              <a:ext cx="325458" cy="0"/>
            </a:xfrm>
            <a:prstGeom prst="line">
              <a:avLst/>
            </a:prstGeom>
          </p:spPr>
          <p:style>
            <a:lnRef idx="1">
              <a:schemeClr val="dk1"/>
            </a:lnRef>
            <a:fillRef idx="0">
              <a:schemeClr val="dk1"/>
            </a:fillRef>
            <a:effectRef idx="0">
              <a:schemeClr val="dk1"/>
            </a:effectRef>
            <a:fontRef idx="minor">
              <a:schemeClr val="tx1"/>
            </a:fontRef>
          </p:style>
        </p:cxnSp>
        <p:cxnSp>
          <p:nvCxnSpPr>
            <p:cNvPr id="72" name="直接连接符 71"/>
            <p:cNvCxnSpPr/>
            <p:nvPr/>
          </p:nvCxnSpPr>
          <p:spPr>
            <a:xfrm>
              <a:off x="5747972" y="703015"/>
              <a:ext cx="0" cy="1286744"/>
            </a:xfrm>
            <a:prstGeom prst="line">
              <a:avLst/>
            </a:prstGeom>
          </p:spPr>
          <p:style>
            <a:lnRef idx="1">
              <a:schemeClr val="dk1"/>
            </a:lnRef>
            <a:fillRef idx="0">
              <a:schemeClr val="dk1"/>
            </a:fillRef>
            <a:effectRef idx="0">
              <a:schemeClr val="dk1"/>
            </a:effectRef>
            <a:fontRef idx="minor">
              <a:schemeClr val="tx1"/>
            </a:fontRef>
          </p:style>
        </p:cxnSp>
        <p:cxnSp>
          <p:nvCxnSpPr>
            <p:cNvPr id="73" name="直接连接符 72"/>
            <p:cNvCxnSpPr/>
            <p:nvPr/>
          </p:nvCxnSpPr>
          <p:spPr>
            <a:xfrm flipH="1">
              <a:off x="5422751" y="1315984"/>
              <a:ext cx="659651" cy="0"/>
            </a:xfrm>
            <a:prstGeom prst="line">
              <a:avLst/>
            </a:prstGeom>
          </p:spPr>
          <p:style>
            <a:lnRef idx="1">
              <a:schemeClr val="dk1"/>
            </a:lnRef>
            <a:fillRef idx="0">
              <a:schemeClr val="dk1"/>
            </a:fillRef>
            <a:effectRef idx="0">
              <a:schemeClr val="dk1"/>
            </a:effectRef>
            <a:fontRef idx="minor">
              <a:schemeClr val="tx1"/>
            </a:fontRef>
          </p:style>
        </p:cxnSp>
      </p:grpSp>
      <p:grpSp>
        <p:nvGrpSpPr>
          <p:cNvPr id="20" name="组合 19"/>
          <p:cNvGrpSpPr/>
          <p:nvPr/>
        </p:nvGrpSpPr>
        <p:grpSpPr>
          <a:xfrm>
            <a:off x="5093940" y="3140725"/>
            <a:ext cx="653039" cy="664150"/>
            <a:chOff x="5422751" y="2594273"/>
            <a:chExt cx="653039" cy="664150"/>
          </a:xfrm>
        </p:grpSpPr>
        <p:cxnSp>
          <p:nvCxnSpPr>
            <p:cNvPr id="74" name="直接连接符 73"/>
            <p:cNvCxnSpPr/>
            <p:nvPr/>
          </p:nvCxnSpPr>
          <p:spPr>
            <a:xfrm flipH="1">
              <a:off x="5759903" y="259427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5" name="直接连接符 74"/>
            <p:cNvCxnSpPr/>
            <p:nvPr/>
          </p:nvCxnSpPr>
          <p:spPr>
            <a:xfrm flipH="1">
              <a:off x="5759903" y="325842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77" name="直接连接符 76"/>
            <p:cNvCxnSpPr/>
            <p:nvPr/>
          </p:nvCxnSpPr>
          <p:spPr>
            <a:xfrm>
              <a:off x="5751061" y="2594273"/>
              <a:ext cx="0" cy="660634"/>
            </a:xfrm>
            <a:prstGeom prst="line">
              <a:avLst/>
            </a:prstGeom>
          </p:spPr>
          <p:style>
            <a:lnRef idx="1">
              <a:schemeClr val="dk1"/>
            </a:lnRef>
            <a:fillRef idx="0">
              <a:schemeClr val="dk1"/>
            </a:fillRef>
            <a:effectRef idx="0">
              <a:schemeClr val="dk1"/>
            </a:effectRef>
            <a:fontRef idx="minor">
              <a:schemeClr val="tx1"/>
            </a:fontRef>
          </p:style>
        </p:cxnSp>
        <p:cxnSp>
          <p:nvCxnSpPr>
            <p:cNvPr id="78" name="直接连接符 77"/>
            <p:cNvCxnSpPr/>
            <p:nvPr/>
          </p:nvCxnSpPr>
          <p:spPr>
            <a:xfrm flipH="1">
              <a:off x="5422751" y="2891945"/>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12" name="TextBox 11"/>
          <p:cNvSpPr txBox="1"/>
          <p:nvPr/>
        </p:nvSpPr>
        <p:spPr>
          <a:xfrm>
            <a:off x="8714531" y="993135"/>
            <a:ext cx="86409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民主</a:t>
            </a:r>
            <a:endParaRPr lang="zh-CN" altLang="en-US" dirty="0">
              <a:solidFill>
                <a:srgbClr val="C00000"/>
              </a:solidFill>
            </a:endParaRPr>
          </a:p>
        </p:txBody>
      </p:sp>
      <p:sp>
        <p:nvSpPr>
          <p:cNvPr id="13" name="TextBox 12"/>
          <p:cNvSpPr txBox="1"/>
          <p:nvPr/>
        </p:nvSpPr>
        <p:spPr>
          <a:xfrm>
            <a:off x="10721726" y="1476053"/>
            <a:ext cx="930275" cy="692497"/>
          </a:xfrm>
          <a:prstGeom prst="rect">
            <a:avLst/>
          </a:prstGeom>
          <a:noFill/>
        </p:spPr>
        <p:txBody>
          <a:bodyPr wrap="square" rtlCol="0">
            <a:spAutoFit/>
          </a:bodyPr>
          <a:lstStyle/>
          <a:p>
            <a:pPr lvl="0">
              <a:lnSpc>
                <a:spcPct val="150000"/>
              </a:lnSpc>
            </a:pP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法治</a:t>
            </a:r>
            <a:endParaRPr lang="zh-CN" altLang="en-US" sz="2600" dirty="0">
              <a:solidFill>
                <a:srgbClr val="C00000"/>
              </a:solidFill>
              <a:ea typeface="微软雅黑" panose="020B0503020204020204" pitchFamily="34" charset="-122"/>
            </a:endParaRPr>
          </a:p>
        </p:txBody>
      </p:sp>
      <p:sp>
        <p:nvSpPr>
          <p:cNvPr id="14" name="TextBox 13"/>
          <p:cNvSpPr txBox="1"/>
          <p:nvPr/>
        </p:nvSpPr>
        <p:spPr>
          <a:xfrm>
            <a:off x="7795342" y="2231212"/>
            <a:ext cx="897448"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爱国</a:t>
            </a:r>
            <a:endParaRPr lang="zh-CN" altLang="en-US" dirty="0">
              <a:solidFill>
                <a:srgbClr val="C00000"/>
              </a:solidFill>
            </a:endParaRPr>
          </a:p>
        </p:txBody>
      </p:sp>
      <p:sp>
        <p:nvSpPr>
          <p:cNvPr id="15" name="TextBox 14"/>
          <p:cNvSpPr txBox="1"/>
          <p:nvPr/>
        </p:nvSpPr>
        <p:spPr>
          <a:xfrm>
            <a:off x="7796008" y="3546286"/>
            <a:ext cx="150830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强基</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固本</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12"/>
                                        </p:tgtEl>
                                      </p:cBhvr>
                                    </p:animEffect>
                                    <p:set>
                                      <p:cBhvr>
                                        <p:cTn id="27" dur="1" fill="hold">
                                          <p:stCondLst>
                                            <p:cond delay="499"/>
                                          </p:stCondLst>
                                        </p:cTn>
                                        <p:tgtEl>
                                          <p:spTgt spid="12"/>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3"/>
                                        </p:tgtEl>
                                      </p:cBhvr>
                                    </p:animEffect>
                                    <p:set>
                                      <p:cBhvr>
                                        <p:cTn id="30" dur="1" fill="hold">
                                          <p:stCondLst>
                                            <p:cond delay="499"/>
                                          </p:stCondLst>
                                        </p:cTn>
                                        <p:tgtEl>
                                          <p:spTgt spid="13"/>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5"/>
                                        </p:tgtEl>
                                      </p:cBhvr>
                                    </p:animEffect>
                                    <p:set>
                                      <p:cBhvr>
                                        <p:cTn id="36"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12" grpId="0"/>
      <p:bldP spid="12" grpId="1"/>
      <p:bldP spid="13" grpId="0"/>
      <p:bldP spid="13" grpId="1"/>
      <p:bldP spid="14" grpId="0"/>
      <p:bldP spid="14" grpId="1"/>
      <p:bldP spid="15" grpId="0"/>
      <p:bldP spid="15"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55"/>
          <p:cNvSpPr/>
          <p:nvPr/>
        </p:nvSpPr>
        <p:spPr>
          <a:xfrm>
            <a:off x="1595874" y="1295681"/>
            <a:ext cx="885800" cy="2492990"/>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加强思想</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道德建设</a:t>
            </a:r>
            <a:endParaRPr lang="zh-CN" altLang="en-US" sz="2600" dirty="0">
              <a:ea typeface="微软雅黑" panose="020B0503020204020204" pitchFamily="34" charset="-122"/>
            </a:endParaRPr>
          </a:p>
        </p:txBody>
      </p:sp>
      <p:sp>
        <p:nvSpPr>
          <p:cNvPr id="57" name="矩形 56"/>
          <p:cNvSpPr/>
          <p:nvPr/>
        </p:nvSpPr>
        <p:spPr>
          <a:xfrm>
            <a:off x="2806878" y="477466"/>
            <a:ext cx="6097984" cy="492443"/>
          </a:xfrm>
          <a:prstGeom prst="rect">
            <a:avLst/>
          </a:prstGeom>
        </p:spPr>
        <p:txBody>
          <a:bodyPr wrap="square">
            <a:spAutoFit/>
          </a:bodyPr>
          <a:lstStyle/>
          <a:p>
            <a:r>
              <a:rPr lang="zh-CN" altLang="en-US" sz="2600" kern="100" dirty="0" smtClean="0">
                <a:latin typeface="Times New Roman" panose="02020603050405020304"/>
                <a:ea typeface="微软雅黑" panose="020B0503020204020204" pitchFamily="34" charset="-122"/>
                <a:cs typeface="Times New Roman" panose="02020603050405020304"/>
              </a:rPr>
              <a:t>人民</a:t>
            </a:r>
            <a:r>
              <a:rPr lang="zh-CN" altLang="en-US" sz="2600" kern="100" dirty="0">
                <a:latin typeface="Times New Roman" panose="02020603050405020304"/>
                <a:ea typeface="微软雅黑" panose="020B0503020204020204" pitchFamily="34" charset="-122"/>
                <a:cs typeface="Times New Roman" panose="02020603050405020304"/>
              </a:rPr>
              <a:t>有信仰，国家有力量，民族</a:t>
            </a:r>
            <a:r>
              <a:rPr lang="zh-CN" altLang="en-US" sz="2600" kern="100" dirty="0" smtClean="0">
                <a:latin typeface="Times New Roman" panose="02020603050405020304"/>
                <a:ea typeface="微软雅黑" panose="020B0503020204020204" pitchFamily="34" charset="-122"/>
                <a:cs typeface="Times New Roman" panose="02020603050405020304"/>
              </a:rPr>
              <a:t>有希望</a:t>
            </a:r>
            <a:endParaRPr lang="zh-CN" altLang="en-US" sz="2600" dirty="0">
              <a:ea typeface="微软雅黑" panose="020B0503020204020204" pitchFamily="34" charset="-122"/>
            </a:endParaRPr>
          </a:p>
        </p:txBody>
      </p:sp>
      <p:cxnSp>
        <p:nvCxnSpPr>
          <p:cNvPr id="62" name="直接连接符 61"/>
          <p:cNvCxnSpPr/>
          <p:nvPr/>
        </p:nvCxnSpPr>
        <p:spPr>
          <a:xfrm flipH="1">
            <a:off x="1277939" y="2544329"/>
            <a:ext cx="315887" cy="0"/>
          </a:xfrm>
          <a:prstGeom prst="line">
            <a:avLst/>
          </a:prstGeom>
        </p:spPr>
        <p:style>
          <a:lnRef idx="1">
            <a:schemeClr val="dk1"/>
          </a:lnRef>
          <a:fillRef idx="0">
            <a:schemeClr val="dk1"/>
          </a:fillRef>
          <a:effectRef idx="0">
            <a:schemeClr val="dk1"/>
          </a:effectRef>
          <a:fontRef idx="minor">
            <a:schemeClr val="tx1"/>
          </a:fontRef>
        </p:style>
      </p:cxnSp>
      <p:sp>
        <p:nvSpPr>
          <p:cNvPr id="64" name="矩形 63"/>
          <p:cNvSpPr/>
          <p:nvPr/>
        </p:nvSpPr>
        <p:spPr>
          <a:xfrm>
            <a:off x="2806877" y="960621"/>
            <a:ext cx="8991554" cy="1221681"/>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开展理想信念教育：必须坚持学而信、学而思、</a:t>
            </a:r>
            <a:r>
              <a:rPr lang="zh-CN" altLang="en-US" sz="2600" kern="100" dirty="0" smtClean="0">
                <a:latin typeface="Times New Roman" panose="02020603050405020304"/>
                <a:ea typeface="微软雅黑" panose="020B0503020204020204" pitchFamily="34" charset="-122"/>
                <a:cs typeface="Times New Roman" panose="02020603050405020304"/>
              </a:rPr>
              <a:t>学而行，把</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学习</a:t>
            </a:r>
            <a:r>
              <a:rPr lang="zh-CN" altLang="en-US" sz="2600" kern="100" dirty="0">
                <a:latin typeface="Times New Roman" panose="02020603050405020304"/>
                <a:ea typeface="微软雅黑" panose="020B0503020204020204" pitchFamily="34" charset="-122"/>
                <a:cs typeface="Times New Roman" panose="02020603050405020304"/>
              </a:rPr>
              <a:t>成果转化为坚定的意志和自觉的</a:t>
            </a:r>
            <a:r>
              <a:rPr lang="zh-CN" altLang="en-US" sz="2600" kern="100" dirty="0" smtClean="0">
                <a:latin typeface="Times New Roman" panose="02020603050405020304"/>
                <a:ea typeface="微软雅黑" panose="020B0503020204020204" pitchFamily="34" charset="-122"/>
                <a:cs typeface="Times New Roman" panose="02020603050405020304"/>
              </a:rPr>
              <a:t>行动</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47" name="矩形 46"/>
          <p:cNvSpPr/>
          <p:nvPr/>
        </p:nvSpPr>
        <p:spPr>
          <a:xfrm>
            <a:off x="2780751" y="3088335"/>
            <a:ext cx="1296144" cy="2492990"/>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提高道德</a:t>
            </a:r>
            <a:r>
              <a:rPr lang="zh-CN" altLang="en-US" sz="2600" kern="100" dirty="0" smtClean="0">
                <a:latin typeface="Times New Roman" panose="02020603050405020304"/>
                <a:ea typeface="微软雅黑" panose="020B0503020204020204" pitchFamily="34" charset="-122"/>
                <a:cs typeface="Times New Roman" panose="02020603050405020304"/>
              </a:rPr>
              <a:t>水准和</a:t>
            </a:r>
            <a:r>
              <a:rPr lang="zh-CN" altLang="en-US" sz="2600" kern="100" dirty="0">
                <a:latin typeface="Times New Roman" panose="02020603050405020304"/>
                <a:ea typeface="微软雅黑" panose="020B0503020204020204" pitchFamily="34" charset="-122"/>
                <a:cs typeface="Times New Roman" panose="02020603050405020304"/>
              </a:rPr>
              <a:t>文明素养</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0" name="矩形 49"/>
          <p:cNvSpPr/>
          <p:nvPr/>
        </p:nvSpPr>
        <p:spPr>
          <a:xfrm>
            <a:off x="4209780" y="2167558"/>
            <a:ext cx="7790082" cy="4293483"/>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推进社会公德、职业道德、</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个</a:t>
            </a:r>
            <a:r>
              <a:rPr lang="zh-CN" altLang="en-US" sz="2600" kern="100" dirty="0" smtClean="0">
                <a:latin typeface="Times New Roman" panose="02020603050405020304"/>
                <a:ea typeface="微软雅黑" panose="020B0503020204020204" pitchFamily="34" charset="-122"/>
                <a:cs typeface="Times New Roman" panose="02020603050405020304"/>
              </a:rPr>
              <a:t>人品德</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建设</a:t>
            </a:r>
            <a:r>
              <a:rPr lang="zh-CN" altLang="en-US" sz="2600" kern="100" dirty="0">
                <a:latin typeface="Times New Roman" panose="02020603050405020304"/>
                <a:ea typeface="微软雅黑" panose="020B0503020204020204" pitchFamily="34" charset="-122"/>
                <a:cs typeface="Times New Roman" panose="02020603050405020304"/>
              </a:rPr>
              <a:t>，继承和弘扬传统美德</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加强</a:t>
            </a:r>
            <a:r>
              <a:rPr lang="zh-CN" altLang="en-US" sz="2600" kern="100" dirty="0">
                <a:latin typeface="Times New Roman" panose="02020603050405020304"/>
                <a:ea typeface="微软雅黑" panose="020B0503020204020204" pitchFamily="34" charset="-122"/>
                <a:cs typeface="Times New Roman" panose="02020603050405020304"/>
              </a:rPr>
              <a:t>和改进思想政治工作，深化群众性</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en-US" altLang="zh-CN" sz="2600" kern="100" dirty="0" smtClean="0">
                <a:latin typeface="Times New Roman" panose="02020603050405020304"/>
                <a:ea typeface="微软雅黑" panose="020B0503020204020204" pitchFamily="34" charset="-122"/>
                <a:cs typeface="Times New Roman" panose="02020603050405020304"/>
              </a:rPr>
              <a:t>_________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创建活动</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弘扬</a:t>
            </a:r>
            <a:r>
              <a:rPr lang="zh-CN" altLang="en-US" sz="2600" kern="100" dirty="0">
                <a:latin typeface="Times New Roman" panose="02020603050405020304"/>
                <a:ea typeface="微软雅黑" panose="020B0503020204020204" pitchFamily="34" charset="-122"/>
                <a:cs typeface="Times New Roman" panose="02020603050405020304"/>
              </a:rPr>
              <a:t>科学精神，提高全民</a:t>
            </a:r>
            <a:r>
              <a:rPr lang="zh-CN" altLang="en-US" sz="2600" kern="100" dirty="0" smtClean="0">
                <a:latin typeface="Times New Roman" panose="02020603050405020304"/>
                <a:ea typeface="微软雅黑" panose="020B0503020204020204" pitchFamily="34" charset="-122"/>
                <a:cs typeface="Times New Roman" panose="02020603050405020304"/>
              </a:rPr>
              <a:t>⑦</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推进</a:t>
            </a:r>
            <a:r>
              <a:rPr lang="zh-CN" altLang="en-US" sz="2600" kern="100" dirty="0">
                <a:latin typeface="Times New Roman" panose="02020603050405020304"/>
                <a:ea typeface="微软雅黑" panose="020B0503020204020204" pitchFamily="34" charset="-122"/>
                <a:cs typeface="Times New Roman" panose="02020603050405020304"/>
              </a:rPr>
              <a:t>诚信建设和志愿服务</a:t>
            </a:r>
            <a:r>
              <a:rPr lang="zh-CN" altLang="en-US" sz="2600" kern="100" dirty="0" smtClean="0">
                <a:latin typeface="Times New Roman" panose="02020603050405020304"/>
                <a:ea typeface="微软雅黑" panose="020B0503020204020204" pitchFamily="34" charset="-122"/>
                <a:cs typeface="Times New Roman" panose="02020603050405020304"/>
              </a:rPr>
              <a:t>制度化</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从</a:t>
            </a:r>
            <a:r>
              <a:rPr lang="zh-CN" altLang="en-US" sz="2600" kern="100" dirty="0">
                <a:latin typeface="Times New Roman" panose="02020603050405020304"/>
                <a:ea typeface="微软雅黑" panose="020B0503020204020204" pitchFamily="34" charset="-122"/>
                <a:cs typeface="Times New Roman" panose="02020603050405020304"/>
              </a:rPr>
              <a:t>我做起、从现在做起、从点滴小事做</a:t>
            </a:r>
            <a:r>
              <a:rPr lang="zh-CN" altLang="en-US" sz="2600" kern="100" dirty="0" smtClean="0">
                <a:latin typeface="Times New Roman" panose="02020603050405020304"/>
                <a:ea typeface="微软雅黑" panose="020B0503020204020204" pitchFamily="34" charset="-122"/>
                <a:cs typeface="Times New Roman" panose="02020603050405020304"/>
              </a:rPr>
              <a:t>起</a:t>
            </a:r>
            <a:endParaRPr lang="zh-CN" altLang="en-US" sz="2600" kern="100" dirty="0">
              <a:latin typeface="Times New Roman" panose="02020603050405020304"/>
              <a:ea typeface="微软雅黑" panose="020B0503020204020204" pitchFamily="34" charset="-122"/>
              <a:cs typeface="Times New Roman" panose="02020603050405020304"/>
            </a:endParaRPr>
          </a:p>
        </p:txBody>
      </p:sp>
      <p:grpSp>
        <p:nvGrpSpPr>
          <p:cNvPr id="10" name="组合 9"/>
          <p:cNvGrpSpPr/>
          <p:nvPr/>
        </p:nvGrpSpPr>
        <p:grpSpPr>
          <a:xfrm>
            <a:off x="2499092" y="753828"/>
            <a:ext cx="330555" cy="3581002"/>
            <a:chOff x="2835092" y="753828"/>
            <a:chExt cx="330555" cy="3581002"/>
          </a:xfrm>
        </p:grpSpPr>
        <p:cxnSp>
          <p:nvCxnSpPr>
            <p:cNvPr id="92" name="直接连接符 91"/>
            <p:cNvCxnSpPr/>
            <p:nvPr/>
          </p:nvCxnSpPr>
          <p:spPr>
            <a:xfrm flipH="1">
              <a:off x="3007705" y="753828"/>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998862" y="754468"/>
              <a:ext cx="0" cy="3580362"/>
            </a:xfrm>
            <a:prstGeom prst="line">
              <a:avLst/>
            </a:prstGeom>
          </p:spPr>
          <p:style>
            <a:lnRef idx="1">
              <a:schemeClr val="dk1"/>
            </a:lnRef>
            <a:fillRef idx="0">
              <a:schemeClr val="dk1"/>
            </a:fillRef>
            <a:effectRef idx="0">
              <a:schemeClr val="dk1"/>
            </a:effectRef>
            <a:fontRef idx="minor">
              <a:schemeClr val="tx1"/>
            </a:fontRef>
          </p:style>
        </p:cxnSp>
        <p:cxnSp>
          <p:nvCxnSpPr>
            <p:cNvPr id="58" name="直接连接符 57"/>
            <p:cNvCxnSpPr/>
            <p:nvPr/>
          </p:nvCxnSpPr>
          <p:spPr>
            <a:xfrm flipH="1">
              <a:off x="3007705" y="1332853"/>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59" name="直接连接符 58"/>
            <p:cNvCxnSpPr/>
            <p:nvPr/>
          </p:nvCxnSpPr>
          <p:spPr>
            <a:xfrm flipH="1">
              <a:off x="3007705" y="4334423"/>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71" name="直接连接符 70"/>
            <p:cNvCxnSpPr/>
            <p:nvPr/>
          </p:nvCxnSpPr>
          <p:spPr>
            <a:xfrm flipH="1">
              <a:off x="2835092" y="2544649"/>
              <a:ext cx="157942" cy="0"/>
            </a:xfrm>
            <a:prstGeom prst="line">
              <a:avLst/>
            </a:prstGeom>
          </p:spPr>
          <p:style>
            <a:lnRef idx="1">
              <a:schemeClr val="dk1"/>
            </a:lnRef>
            <a:fillRef idx="0">
              <a:schemeClr val="dk1"/>
            </a:fillRef>
            <a:effectRef idx="0">
              <a:schemeClr val="dk1"/>
            </a:effectRef>
            <a:fontRef idx="minor">
              <a:schemeClr val="tx1"/>
            </a:fontRef>
          </p:style>
        </p:cxnSp>
      </p:grpSp>
      <p:cxnSp>
        <p:nvCxnSpPr>
          <p:cNvPr id="60" name="直接连接符 59"/>
          <p:cNvCxnSpPr/>
          <p:nvPr/>
        </p:nvCxnSpPr>
        <p:spPr>
          <a:xfrm flipH="1">
            <a:off x="4084498" y="2569641"/>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a:off x="4075655" y="2570281"/>
            <a:ext cx="0" cy="3528285"/>
          </a:xfrm>
          <a:prstGeom prst="line">
            <a:avLst/>
          </a:prstGeom>
        </p:spPr>
        <p:style>
          <a:lnRef idx="1">
            <a:schemeClr val="dk1"/>
          </a:lnRef>
          <a:fillRef idx="0">
            <a:schemeClr val="dk1"/>
          </a:fillRef>
          <a:effectRef idx="0">
            <a:schemeClr val="dk1"/>
          </a:effectRef>
          <a:fontRef idx="minor">
            <a:schemeClr val="tx1"/>
          </a:fontRef>
        </p:style>
      </p:cxnSp>
      <p:cxnSp>
        <p:nvCxnSpPr>
          <p:cNvPr id="63" name="直接连接符 62"/>
          <p:cNvCxnSpPr/>
          <p:nvPr/>
        </p:nvCxnSpPr>
        <p:spPr>
          <a:xfrm flipH="1">
            <a:off x="4084498" y="3789834"/>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65" name="直接连接符 64"/>
          <p:cNvCxnSpPr/>
          <p:nvPr/>
        </p:nvCxnSpPr>
        <p:spPr>
          <a:xfrm flipH="1">
            <a:off x="4084498" y="4941962"/>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66" name="直接连接符 65"/>
          <p:cNvCxnSpPr/>
          <p:nvPr/>
        </p:nvCxnSpPr>
        <p:spPr>
          <a:xfrm flipH="1">
            <a:off x="4084498" y="5515930"/>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67" name="直接连接符 66"/>
          <p:cNvCxnSpPr/>
          <p:nvPr/>
        </p:nvCxnSpPr>
        <p:spPr>
          <a:xfrm flipH="1">
            <a:off x="4084498" y="6098566"/>
            <a:ext cx="157942" cy="0"/>
          </a:xfrm>
          <a:prstGeom prst="line">
            <a:avLst/>
          </a:prstGeom>
        </p:spPr>
        <p:style>
          <a:lnRef idx="1">
            <a:schemeClr val="dk1"/>
          </a:lnRef>
          <a:fillRef idx="0">
            <a:schemeClr val="dk1"/>
          </a:fillRef>
          <a:effectRef idx="0">
            <a:schemeClr val="dk1"/>
          </a:effectRef>
          <a:fontRef idx="minor">
            <a:schemeClr val="tx1"/>
          </a:fontRef>
        </p:style>
      </p:cxnSp>
      <p:cxnSp>
        <p:nvCxnSpPr>
          <p:cNvPr id="68" name="直接连接符 67"/>
          <p:cNvCxnSpPr/>
          <p:nvPr/>
        </p:nvCxnSpPr>
        <p:spPr>
          <a:xfrm flipH="1">
            <a:off x="3913125" y="4334423"/>
            <a:ext cx="157942"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8581578" y="2277666"/>
            <a:ext cx="1512168"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家庭美德</a:t>
            </a:r>
            <a:endParaRPr lang="zh-CN" altLang="en-US" dirty="0">
              <a:solidFill>
                <a:srgbClr val="C00000"/>
              </a:solidFill>
            </a:endParaRPr>
          </a:p>
        </p:txBody>
      </p:sp>
      <p:sp>
        <p:nvSpPr>
          <p:cNvPr id="17" name="TextBox 16"/>
          <p:cNvSpPr txBox="1"/>
          <p:nvPr/>
        </p:nvSpPr>
        <p:spPr>
          <a:xfrm>
            <a:off x="10271670" y="3323878"/>
            <a:ext cx="1656184" cy="692497"/>
          </a:xfrm>
          <a:prstGeom prst="rect">
            <a:avLst/>
          </a:prstGeom>
          <a:noFill/>
        </p:spPr>
        <p:txBody>
          <a:bodyPr wrap="square" rtlCol="0">
            <a:spAutoFit/>
          </a:bodyPr>
          <a:lstStyle/>
          <a:p>
            <a:pPr lvl="0">
              <a:lnSpc>
                <a:spcPct val="150000"/>
              </a:lnSpc>
            </a:pP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精神文明</a:t>
            </a:r>
            <a:endParaRPr lang="en-US" altLang="zh-CN"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22" name="TextBox 21"/>
          <p:cNvSpPr txBox="1"/>
          <p:nvPr/>
        </p:nvSpPr>
        <p:spPr>
          <a:xfrm>
            <a:off x="8279829" y="4517419"/>
            <a:ext cx="1584176" cy="621517"/>
          </a:xfrm>
          <a:prstGeom prst="rect">
            <a:avLst/>
          </a:prstGeom>
          <a:noFill/>
        </p:spPr>
        <p:txBody>
          <a:bodyPr wrap="square" rtlCol="0">
            <a:spAutoFit/>
          </a:bodyPr>
          <a:lstStyle/>
          <a:p>
            <a:pPr lvl="0">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科学</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素养</a:t>
            </a:r>
            <a:endParaRPr lang="en-US" altLang="zh-CN"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26" name="矩形 25"/>
          <p:cNvSpPr/>
          <p:nvPr/>
        </p:nvSpPr>
        <p:spPr>
          <a:xfrm>
            <a:off x="8448" y="909514"/>
            <a:ext cx="1190214" cy="3093154"/>
          </a:xfrm>
          <a:prstGeom prst="rect">
            <a:avLst/>
          </a:prstGeom>
          <a:solidFill>
            <a:schemeClr val="accent5">
              <a:lumMod val="40000"/>
              <a:lumOff val="60000"/>
            </a:schemeClr>
          </a:solidFill>
        </p:spPr>
        <p:txBody>
          <a:bodyPr wrap="square">
            <a:spAutoFit/>
          </a:bodyPr>
          <a:lstStyle/>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培养担当民族</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复兴大任的</a:t>
            </a:r>
            <a:r>
              <a:rPr lang="zh-CN" altLang="en-US" sz="2600" kern="100" dirty="0">
                <a:latin typeface="Times New Roman" panose="02020603050405020304"/>
                <a:ea typeface="微软雅黑" panose="020B0503020204020204" pitchFamily="34" charset="-122"/>
                <a:cs typeface="Times New Roman" panose="02020603050405020304"/>
              </a:rPr>
              <a:t>时</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代</a:t>
            </a:r>
            <a:r>
              <a:rPr lang="zh-CN" altLang="en-US" sz="2600" kern="100" dirty="0" smtClean="0">
                <a:latin typeface="Times New Roman" panose="02020603050405020304"/>
                <a:ea typeface="微软雅黑" panose="020B0503020204020204" pitchFamily="34" charset="-122"/>
                <a:cs typeface="Times New Roman" panose="02020603050405020304"/>
              </a:rPr>
              <a:t>新人</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linds(horizont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22"/>
                                        </p:tgtEl>
                                      </p:cBhvr>
                                    </p:animEffect>
                                    <p:set>
                                      <p:cBhvr>
                                        <p:cTn id="28"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16" grpId="0"/>
      <p:bldP spid="16" grpId="1"/>
      <p:bldP spid="17" grpId="0"/>
      <p:bldP spid="17" grpId="1"/>
      <p:bldP spid="22" grpId="0"/>
      <p:bldP spid="2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15290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社会主义核心价值观中，社会层面的价值取向是富强、民主、文明、和谐。</a:t>
            </a:r>
            <a:endParaRPr lang="zh-CN" altLang="zh-CN" sz="1050" kern="100" dirty="0">
              <a:solidFill>
                <a:prstClr val="black"/>
              </a:solidFill>
              <a:latin typeface="宋体" panose="02010600030101010101" pitchFamily="2" charset="-122"/>
              <a:cs typeface="Courier New" panose="02070309020205020404"/>
            </a:endParaRPr>
          </a:p>
        </p:txBody>
      </p:sp>
      <p:sp>
        <p:nvSpPr>
          <p:cNvPr id="5" name="矩形 4"/>
          <p:cNvSpPr/>
          <p:nvPr/>
        </p:nvSpPr>
        <p:spPr>
          <a:xfrm>
            <a:off x="406574" y="177271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错误。国家层面的价值目标是富强、民主、文明、和谐，社会层面的价值取向是自由、平等、公正、法治，个人层面的价值准则是爱国、敬业、诚信、友善。</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406574" y="354911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全面提高公民道德素质要以法治为重点。</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412533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错误。全面提高公民道德素质要以诚信为重点。</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8" name="矩形 17"/>
          <p:cNvSpPr/>
          <p:nvPr/>
        </p:nvSpPr>
        <p:spPr>
          <a:xfrm>
            <a:off x="406574" y="53654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406574" y="470139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3.</a:t>
            </a:r>
            <a:r>
              <a:rPr lang="zh-CN" altLang="zh-CN" sz="2600" kern="100" dirty="0">
                <a:latin typeface="Times New Roman" panose="02020603050405020304"/>
                <a:ea typeface="微软雅黑" panose="020B0503020204020204" pitchFamily="34" charset="-122"/>
                <a:cs typeface="Times New Roman" panose="02020603050405020304"/>
              </a:rPr>
              <a:t>践行社会主义核心价值观要求我们弘扬中华传统道德。</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406574" y="530184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错误。践行社会主义核心价值观要求我们弘扬中华传统美德。</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35097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4.</a:t>
            </a:r>
            <a:r>
              <a:rPr lang="zh-CN" altLang="zh-CN" sz="2600" kern="100" dirty="0">
                <a:latin typeface="Times New Roman" panose="02020603050405020304"/>
                <a:ea typeface="微软雅黑" panose="020B0503020204020204" pitchFamily="34" charset="-122"/>
                <a:cs typeface="Times New Roman" panose="02020603050405020304"/>
              </a:rPr>
              <a:t>培育和践行社会主义核心价值观是社会主义道德建设的基本任务。</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07105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错误。全面提高公民的道德素质是社会主义道德建设的基本任务。</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1653401"/>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5.</a:t>
            </a:r>
            <a:r>
              <a:rPr lang="zh-CN" altLang="zh-CN" sz="2600" kern="100" dirty="0">
                <a:latin typeface="Times New Roman" panose="02020603050405020304"/>
                <a:ea typeface="微软雅黑" panose="020B0503020204020204" pitchFamily="34" charset="-122"/>
                <a:cs typeface="Times New Roman" panose="02020603050405020304"/>
              </a:rPr>
              <a:t>培养担当民族复兴大任的时代新人，就要把开展理想信念教育作为凝魂聚气、强基固本的基础工程。</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805529"/>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错误。要把培育和践行社会主义核心价值观作为凝魂聚气、强基固本的基础工程。</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4662" y="400540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6.</a:t>
            </a:r>
            <a:r>
              <a:rPr lang="zh-CN" altLang="zh-CN" sz="2600" kern="100" dirty="0">
                <a:latin typeface="Times New Roman" panose="02020603050405020304"/>
                <a:ea typeface="微软雅黑" panose="020B0503020204020204" pitchFamily="34" charset="-122"/>
                <a:cs typeface="Times New Roman" panose="02020603050405020304"/>
              </a:rPr>
              <a:t>思想道德建设为我国经济社会发展提供智力支持。</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4605571"/>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错误。加强社会主义思想道德建设，能为中国特色社会主义现代化建设提供强有力的思想保证和精神动力。加强科学文化建设为我国经济社会发展提供了智力支持。</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63529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全面提高公民道德素质对社会主义现代化建设具有决定作用。</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24529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错误。夸大了思想道德建设的作用。</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185529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8.</a:t>
            </a:r>
            <a:r>
              <a:rPr lang="zh-CN" altLang="zh-CN" sz="2600" kern="100" dirty="0">
                <a:latin typeface="Times New Roman" panose="02020603050405020304"/>
                <a:ea typeface="微软雅黑" panose="020B0503020204020204" pitchFamily="34" charset="-122"/>
                <a:cs typeface="Times New Roman" panose="02020603050405020304"/>
              </a:rPr>
              <a:t>全面提高公民道德素质，要大力弘扬中华传统道德，弘扬时代新风。</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46943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错误。全面提高公民道德素质，要大力弘扬中华传统美德，弘扬时代新风。</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4662" y="366931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9.</a:t>
            </a:r>
            <a:r>
              <a:rPr lang="zh-CN" altLang="zh-CN" sz="2600" kern="100" dirty="0">
                <a:latin typeface="Times New Roman" panose="02020603050405020304"/>
                <a:ea typeface="微软雅黑" panose="020B0503020204020204" pitchFamily="34" charset="-122"/>
                <a:cs typeface="Times New Roman" panose="02020603050405020304"/>
              </a:rPr>
              <a:t>提高全民族文明素质，应当优先提高公民的科学文化修养。</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426963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错误。既要提高公民的科学文化修养，又要提高思想道德修养，二者没有先后之分。</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1283365"/>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10.</a:t>
            </a:r>
            <a:r>
              <a:rPr lang="zh-CN" altLang="zh-CN" sz="2600" kern="100" dirty="0">
                <a:latin typeface="Times New Roman" panose="02020603050405020304"/>
                <a:ea typeface="微软雅黑" panose="020B0503020204020204" pitchFamily="34" charset="-122"/>
                <a:cs typeface="Times New Roman" panose="02020603050405020304"/>
              </a:rPr>
              <a:t>优秀的村规民约、家风祖训作为精神力量决定着社会的发展，是社会主义思想道德建设的重点。</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249369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错误。优秀传统文化能够促进而非决定社会的发展；弘扬中华传统美德是思想道德建设的重要措施，社会主义思想道德建设的重点是诚信建设。</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8"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
                                            <p:txEl>
                                              <p:pRg st="0" end="0"/>
                                            </p:txEl>
                                          </p:spTgt>
                                        </p:tgtEl>
                                      </p:cBhvr>
                                    </p:animEffect>
                                    <p:set>
                                      <p:cBhvr>
                                        <p:cTn id="12"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5"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2598" y="405458"/>
            <a:ext cx="10945216" cy="6154313"/>
          </a:xfrm>
          <a:prstGeom prst="rect">
            <a:avLst/>
          </a:prstGeom>
        </p:spPr>
        <p:txBody>
          <a:bodyPr wrap="square">
            <a:spAutoFit/>
          </a:bodyPr>
          <a:lstStyle/>
          <a:p>
            <a:pPr>
              <a:lnSpc>
                <a:spcPts val="3400"/>
              </a:lnSpc>
            </a:pPr>
            <a:r>
              <a:rPr lang="en-US" altLang="zh-CN" dirty="0"/>
              <a:t>39.</a:t>
            </a:r>
            <a:r>
              <a:rPr lang="zh-CN" altLang="zh-CN" dirty="0"/>
              <a:t>阅读材料，完成下列要求。（</a:t>
            </a:r>
            <a:r>
              <a:rPr lang="en-US" altLang="zh-CN" dirty="0"/>
              <a:t>10</a:t>
            </a:r>
            <a:r>
              <a:rPr lang="zh-CN" altLang="zh-CN" dirty="0"/>
              <a:t>分）</a:t>
            </a:r>
            <a:endParaRPr lang="zh-CN" altLang="zh-CN" dirty="0"/>
          </a:p>
          <a:p>
            <a:pPr>
              <a:lnSpc>
                <a:spcPts val="3400"/>
              </a:lnSpc>
            </a:pPr>
            <a:r>
              <a:rPr lang="zh-CN" altLang="zh-CN" b="1" dirty="0"/>
              <a:t>材料</a:t>
            </a:r>
            <a:r>
              <a:rPr lang="en-US" altLang="zh-CN" dirty="0"/>
              <a:t>  </a:t>
            </a:r>
            <a:r>
              <a:rPr lang="en-US" altLang="zh-CN" dirty="0">
                <a:latin typeface="楷体" panose="02010609060101010101" pitchFamily="49" charset="-122"/>
                <a:ea typeface="楷体" panose="02010609060101010101" pitchFamily="49" charset="-122"/>
              </a:rPr>
              <a:t>2019</a:t>
            </a:r>
            <a:r>
              <a:rPr lang="zh-CN" altLang="zh-CN" dirty="0">
                <a:latin typeface="楷体" panose="02010609060101010101" pitchFamily="49" charset="-122"/>
                <a:ea typeface="楷体" panose="02010609060101010101" pitchFamily="49" charset="-122"/>
              </a:rPr>
              <a:t>年央视春晚语言类节目紧扣民生热点，紧接时代地气，全方位描绘了百姓幸福生活，记录了新时代发展步伐。在营造“欢乐吉祥，喜气洋洋”的节日氛围中，汲取中华民族优秀传统文化，创作了诸多带有传统文化特色的精品佳作。</a:t>
            </a:r>
            <a:endParaRPr lang="zh-CN" altLang="zh-CN" dirty="0">
              <a:latin typeface="楷体" panose="02010609060101010101" pitchFamily="49" charset="-122"/>
              <a:ea typeface="楷体" panose="02010609060101010101" pitchFamily="49" charset="-122"/>
            </a:endParaRPr>
          </a:p>
          <a:p>
            <a:pPr>
              <a:lnSpc>
                <a:spcPts val="3400"/>
              </a:lnSpc>
            </a:pPr>
            <a:r>
              <a:rPr lang="en-US" altLang="zh-CN" dirty="0" smtClean="0">
                <a:latin typeface="楷体" panose="02010609060101010101" pitchFamily="49" charset="-122"/>
                <a:ea typeface="楷体" panose="02010609060101010101" pitchFamily="49" charset="-122"/>
              </a:rPr>
              <a:t>    </a:t>
            </a:r>
            <a:r>
              <a:rPr lang="zh-CN" altLang="zh-CN" dirty="0" smtClean="0">
                <a:latin typeface="楷体" panose="02010609060101010101" pitchFamily="49" charset="-122"/>
                <a:ea typeface="楷体" panose="02010609060101010101" pitchFamily="49" charset="-122"/>
              </a:rPr>
              <a:t>在</a:t>
            </a:r>
            <a:r>
              <a:rPr lang="zh-CN" altLang="zh-CN" dirty="0">
                <a:latin typeface="楷体" panose="02010609060101010101" pitchFamily="49" charset="-122"/>
                <a:ea typeface="楷体" panose="02010609060101010101" pitchFamily="49" charset="-122"/>
              </a:rPr>
              <a:t>创意舞蹈作品《百狮报喜贺新春》中，中国优秀传统民间艺术舞狮带来了热烈的节曰氛围；相声《妙言趣语》将中国传统文化中的猜字谜、对对联等习俗用幽默的包被串联起来，让观众领略了中国传统文学的魅力；武术节目《少林魂》展现出少林武术的精气神，诉说着国人的侠客梦与家国情……</a:t>
            </a:r>
            <a:endParaRPr lang="zh-CN" altLang="zh-CN" dirty="0">
              <a:latin typeface="楷体" panose="02010609060101010101" pitchFamily="49" charset="-122"/>
              <a:ea typeface="楷体" panose="02010609060101010101" pitchFamily="49" charset="-122"/>
            </a:endParaRPr>
          </a:p>
          <a:p>
            <a:pPr>
              <a:lnSpc>
                <a:spcPts val="3400"/>
              </a:lnSpc>
            </a:pPr>
            <a:r>
              <a:rPr lang="en-US" altLang="zh-CN" dirty="0" smtClean="0">
                <a:latin typeface="楷体" panose="02010609060101010101" pitchFamily="49" charset="-122"/>
                <a:ea typeface="楷体" panose="02010609060101010101" pitchFamily="49" charset="-122"/>
              </a:rPr>
              <a:t>    2019</a:t>
            </a:r>
            <a:r>
              <a:rPr lang="zh-CN" altLang="zh-CN" dirty="0">
                <a:latin typeface="楷体" panose="02010609060101010101" pitchFamily="49" charset="-122"/>
                <a:ea typeface="楷体" panose="02010609060101010101" pitchFamily="49" charset="-122"/>
              </a:rPr>
              <a:t>年央视春晚大胆创新媒体内容和传播样式。在手机看央视春晚的同时，联合百度与抖音，继续以大小屏联动方式，在红包互动、内容互动上加大创新。通过这些精品佳作的艺术表达，真正做到了弘扬中国优秀传统文化，增强中华民族文化自信，也让世界感受到了中国优秀传统文化的悠久魅力和时代风采。</a:t>
            </a:r>
            <a:endParaRPr lang="zh-CN" altLang="zh-CN" dirty="0">
              <a:latin typeface="楷体" panose="02010609060101010101" pitchFamily="49" charset="-122"/>
              <a:ea typeface="楷体" panose="02010609060101010101" pitchFamily="49" charset="-122"/>
            </a:endParaRPr>
          </a:p>
          <a:p>
            <a:pPr>
              <a:lnSpc>
                <a:spcPts val="3400"/>
              </a:lnSpc>
            </a:pPr>
            <a:r>
              <a:rPr lang="zh-CN" altLang="zh-CN" dirty="0"/>
              <a:t>（</a:t>
            </a:r>
            <a:r>
              <a:rPr lang="en-US" altLang="zh-CN" dirty="0"/>
              <a:t>1</a:t>
            </a:r>
            <a:r>
              <a:rPr lang="zh-CN" altLang="zh-CN" dirty="0"/>
              <a:t>）结合材料一，运用《文化生活》的有关知识，分析央视春晚是如何增强文化自信的。（</a:t>
            </a:r>
            <a:r>
              <a:rPr lang="en-US" altLang="zh-CN" dirty="0"/>
              <a:t>10</a:t>
            </a:r>
            <a:r>
              <a:rPr lang="zh-CN" altLang="zh-CN" dirty="0"/>
              <a:t>分）</a:t>
            </a:r>
            <a:endParaRPr lang="zh-CN" altLang="zh-CN"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2598" y="189434"/>
            <a:ext cx="10729192" cy="5908040"/>
          </a:xfrm>
          <a:prstGeom prst="rect">
            <a:avLst/>
          </a:prstGeom>
        </p:spPr>
        <p:txBody>
          <a:bodyPr wrap="square">
            <a:spAutoFit/>
          </a:bodyPr>
          <a:lstStyle/>
          <a:p>
            <a:pPr lvl="0">
              <a:lnSpc>
                <a:spcPct val="150000"/>
              </a:lnSpc>
            </a:pPr>
            <a:r>
              <a:rPr lang="zh-CN" altLang="zh-CN" sz="2800" b="1" dirty="0">
                <a:latin typeface="楷体" panose="02010609060101010101" pitchFamily="49" charset="-122"/>
                <a:ea typeface="楷体" panose="02010609060101010101" pitchFamily="49" charset="-122"/>
              </a:rPr>
              <a:t> ①</a:t>
            </a:r>
            <a:r>
              <a:rPr lang="zh-CN" altLang="zh-CN" sz="2800" b="1" dirty="0">
                <a:solidFill>
                  <a:srgbClr val="FF0000"/>
                </a:solidFill>
                <a:latin typeface="楷体" panose="02010609060101010101" pitchFamily="49" charset="-122"/>
                <a:ea typeface="楷体" panose="02010609060101010101" pitchFamily="49" charset="-122"/>
              </a:rPr>
              <a:t>立足于</a:t>
            </a:r>
            <a:r>
              <a:rPr lang="zh-CN" altLang="zh-CN" sz="2800" b="1" dirty="0">
                <a:latin typeface="楷体" panose="02010609060101010101" pitchFamily="49" charset="-122"/>
                <a:ea typeface="楷体" panose="02010609060101010101" pitchFamily="49" charset="-122"/>
              </a:rPr>
              <a:t>人民群众的</a:t>
            </a:r>
            <a:r>
              <a:rPr lang="zh-CN" altLang="zh-CN" sz="2800" b="1" dirty="0">
                <a:solidFill>
                  <a:srgbClr val="FF0000"/>
                </a:solidFill>
                <a:latin typeface="楷体" panose="02010609060101010101" pitchFamily="49" charset="-122"/>
                <a:ea typeface="楷体" panose="02010609060101010101" pitchFamily="49" charset="-122"/>
              </a:rPr>
              <a:t>社会实践</a:t>
            </a:r>
            <a:r>
              <a:rPr lang="zh-CN" altLang="zh-CN" sz="2800" b="1" dirty="0">
                <a:latin typeface="楷体" panose="02010609060101010101" pitchFamily="49" charset="-122"/>
                <a:ea typeface="楷体" panose="02010609060101010101" pitchFamily="49" charset="-122"/>
              </a:rPr>
              <a:t>。央视</a:t>
            </a:r>
            <a:r>
              <a:rPr lang="zh-CN" altLang="zh-CN" sz="2800" b="1" dirty="0" smtClean="0">
                <a:latin typeface="楷体" panose="02010609060101010101" pitchFamily="49" charset="-122"/>
                <a:ea typeface="楷体" panose="02010609060101010101" pitchFamily="49" charset="-122"/>
              </a:rPr>
              <a:t>春晚</a:t>
            </a:r>
            <a:r>
              <a:rPr lang="zh-CN" altLang="zh-CN" sz="2800" b="1" dirty="0">
                <a:latin typeface="楷体" panose="02010609060101010101" pitchFamily="49" charset="-122"/>
                <a:ea typeface="楷体" panose="02010609060101010101" pitchFamily="49" charset="-122"/>
              </a:rPr>
              <a:t>语言类节目紧扣民生热点，紧接</a:t>
            </a:r>
            <a:r>
              <a:rPr lang="zh-CN" altLang="zh-CN" sz="2800" b="1" dirty="0">
                <a:solidFill>
                  <a:srgbClr val="FF0000"/>
                </a:solidFill>
                <a:latin typeface="楷体" panose="02010609060101010101" pitchFamily="49" charset="-122"/>
                <a:ea typeface="楷体" panose="02010609060101010101" pitchFamily="49" charset="-122"/>
              </a:rPr>
              <a:t>时代</a:t>
            </a:r>
            <a:r>
              <a:rPr lang="zh-CN" altLang="zh-CN" sz="2800" b="1" dirty="0">
                <a:latin typeface="楷体" panose="02010609060101010101" pitchFamily="49" charset="-122"/>
                <a:ea typeface="楷体" panose="02010609060101010101" pitchFamily="49" charset="-122"/>
              </a:rPr>
              <a:t>地气，全方位描绘了百姓幸福生活，记录了新时</a:t>
            </a:r>
            <a:r>
              <a:rPr lang="zh-CN" altLang="zh-CN" sz="2800" b="1" dirty="0">
                <a:solidFill>
                  <a:srgbClr val="FF0000"/>
                </a:solidFill>
                <a:latin typeface="楷体" panose="02010609060101010101" pitchFamily="49" charset="-122"/>
                <a:ea typeface="楷体" panose="02010609060101010101" pitchFamily="49" charset="-122"/>
              </a:rPr>
              <a:t>代发展步伐</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4</a:t>
            </a:r>
            <a:r>
              <a:rPr lang="zh-CN" altLang="zh-CN" sz="2800" b="1" dirty="0">
                <a:latin typeface="楷体" panose="02010609060101010101" pitchFamily="49" charset="-122"/>
                <a:ea typeface="楷体" panose="02010609060101010101" pitchFamily="49" charset="-122"/>
              </a:rPr>
              <a:t>分</a:t>
            </a:r>
            <a:r>
              <a:rPr lang="zh-CN" altLang="zh-CN" sz="2800" b="1" dirty="0" smtClean="0">
                <a:latin typeface="楷体" panose="02010609060101010101" pitchFamily="49" charset="-122"/>
                <a:ea typeface="楷体" panose="02010609060101010101" pitchFamily="49" charset="-122"/>
              </a:rPr>
              <a:t>）</a:t>
            </a:r>
            <a:endParaRPr lang="en-US" altLang="zh-CN" sz="2800" b="1" dirty="0" smtClean="0">
              <a:latin typeface="楷体" panose="02010609060101010101" pitchFamily="49" charset="-122"/>
              <a:ea typeface="楷体" panose="02010609060101010101" pitchFamily="49" charset="-122"/>
            </a:endParaRPr>
          </a:p>
          <a:p>
            <a:pPr lvl="0">
              <a:lnSpc>
                <a:spcPct val="150000"/>
              </a:lnSpc>
            </a:pPr>
            <a:r>
              <a:rPr lang="zh-CN" altLang="zh-CN" sz="2800" b="1" dirty="0">
                <a:latin typeface="楷体" panose="02010609060101010101" pitchFamily="49" charset="-122"/>
                <a:ea typeface="楷体" panose="02010609060101010101" pitchFamily="49" charset="-122"/>
              </a:rPr>
              <a:t>②继承传统，推陈出新。央视春晚汲取中华民族优秀传统文化，创作了诸多带有传统文化特色的精品佳作。（</a:t>
            </a:r>
            <a:r>
              <a:rPr lang="en-US" altLang="zh-CN" sz="2800" b="1" dirty="0">
                <a:latin typeface="楷体" panose="02010609060101010101" pitchFamily="49" charset="-122"/>
                <a:ea typeface="楷体" panose="02010609060101010101" pitchFamily="49" charset="-122"/>
              </a:rPr>
              <a:t>3</a:t>
            </a:r>
            <a:r>
              <a:rPr lang="zh-CN" altLang="zh-CN" sz="2800" b="1" dirty="0">
                <a:latin typeface="楷体" panose="02010609060101010101" pitchFamily="49" charset="-122"/>
                <a:ea typeface="楷体" panose="02010609060101010101" pitchFamily="49" charset="-122"/>
              </a:rPr>
              <a:t>分）</a:t>
            </a:r>
            <a:endParaRPr lang="zh-CN" altLang="zh-CN" sz="2800" b="1" dirty="0">
              <a:latin typeface="楷体" panose="02010609060101010101" pitchFamily="49" charset="-122"/>
              <a:ea typeface="楷体" panose="02010609060101010101" pitchFamily="49" charset="-122"/>
            </a:endParaRPr>
          </a:p>
          <a:p>
            <a:pPr>
              <a:lnSpc>
                <a:spcPct val="150000"/>
              </a:lnSpc>
            </a:pPr>
            <a:r>
              <a:rPr lang="zh-CN" altLang="zh-CN" sz="2800" b="1" dirty="0">
                <a:latin typeface="楷体" panose="02010609060101010101" pitchFamily="49" charset="-122"/>
                <a:ea typeface="楷体" panose="02010609060101010101" pitchFamily="49" charset="-122"/>
              </a:rPr>
              <a:t>③创新媒体内容和传播样式，发挥大众传媒对文化传播的促进作用。央视春晚热播体现了</a:t>
            </a:r>
            <a:r>
              <a:rPr lang="zh-CN" altLang="zh-CN" sz="2800" b="1" dirty="0">
                <a:solidFill>
                  <a:srgbClr val="FF0000"/>
                </a:solidFill>
                <a:latin typeface="楷体" panose="02010609060101010101" pitchFamily="49" charset="-122"/>
                <a:ea typeface="楷体" panose="02010609060101010101" pitchFamily="49" charset="-122"/>
              </a:rPr>
              <a:t>中国人民对中华文化价值的充分肯定，对中华文化发展前途充满信心</a:t>
            </a:r>
            <a:r>
              <a:rPr lang="zh-CN" altLang="zh-CN"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3</a:t>
            </a:r>
            <a:r>
              <a:rPr lang="zh-CN" altLang="zh-CN" sz="2800" b="1" dirty="0">
                <a:latin typeface="楷体" panose="02010609060101010101" pitchFamily="49" charset="-122"/>
                <a:ea typeface="楷体" panose="02010609060101010101" pitchFamily="49" charset="-122"/>
              </a:rPr>
              <a:t>分）</a:t>
            </a:r>
            <a:endParaRPr lang="zh-CN" altLang="zh-CN" sz="2800" b="1" dirty="0">
              <a:latin typeface="楷体" panose="02010609060101010101" pitchFamily="49" charset="-122"/>
              <a:ea typeface="楷体" panose="02010609060101010101" pitchFamily="49" charset="-122"/>
            </a:endParaRPr>
          </a:p>
          <a:p>
            <a:pPr>
              <a:lnSpc>
                <a:spcPct val="150000"/>
              </a:lnSpc>
            </a:pPr>
            <a:r>
              <a:rPr lang="zh-CN" altLang="zh-CN" sz="2800" b="1" dirty="0">
                <a:latin typeface="楷体" panose="02010609060101010101" pitchFamily="49" charset="-122"/>
                <a:ea typeface="楷体" panose="02010609060101010101" pitchFamily="49" charset="-122"/>
              </a:rPr>
              <a:t>（其他答案言之有理，可酌情给分）</a:t>
            </a:r>
            <a:endParaRPr lang="zh-CN" altLang="zh-CN" sz="28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8213" y="333449"/>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坚持社会主义核心价值体系</a:t>
            </a:r>
            <a:endParaRPr lang="en-US" altLang="zh-CN" sz="2600" b="1" kern="100" dirty="0">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坚持社会主义核心价值体系，是新时代坚持和发展中国特色社会主义的基本方略之一。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必须坚持马克思主义，牢固树立共产主义远大理想和中国特色社会主义共同理想，培育和践行社会主义核心价值观，不断增强意识形态领域主导权和话语权</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坚持社会主义核心价值体系，必须推动</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中华优秀传统文化</a:t>
            </a:r>
            <a:r>
              <a:rPr lang="zh-CN" altLang="zh-CN" sz="2600" kern="100" dirty="0">
                <a:latin typeface="Times New Roman" panose="02020603050405020304"/>
                <a:ea typeface="微软雅黑" panose="020B0503020204020204" pitchFamily="34" charset="-122"/>
                <a:cs typeface="Times New Roman" panose="02020603050405020304"/>
              </a:rPr>
              <a:t>创造性转化、创新性发展，继承</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革命文化，</a:t>
            </a:r>
            <a:r>
              <a:rPr lang="zh-CN" altLang="zh-CN" sz="2600" kern="100" dirty="0">
                <a:latin typeface="Times New Roman" panose="02020603050405020304"/>
                <a:ea typeface="微软雅黑" panose="020B0503020204020204" pitchFamily="34" charset="-122"/>
                <a:cs typeface="Times New Roman" panose="02020603050405020304"/>
              </a:rPr>
              <a:t>发展</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社会主义先进文化</a:t>
            </a:r>
            <a:r>
              <a:rPr lang="zh-CN" altLang="zh-CN" sz="2600" kern="100" dirty="0">
                <a:latin typeface="Times New Roman" panose="02020603050405020304"/>
                <a:ea typeface="微软雅黑" panose="020B0503020204020204" pitchFamily="34" charset="-122"/>
                <a:cs typeface="Times New Roman" panose="02020603050405020304"/>
              </a:rPr>
              <a:t>，</a:t>
            </a:r>
            <a:r>
              <a:rPr lang="zh-CN" altLang="zh-CN" sz="2600" kern="100" dirty="0">
                <a:solidFill>
                  <a:srgbClr val="0000CC"/>
                </a:solidFill>
                <a:latin typeface="Times New Roman" panose="02020603050405020304"/>
                <a:ea typeface="微软雅黑" panose="020B0503020204020204" pitchFamily="34" charset="-122"/>
                <a:cs typeface="Times New Roman" panose="02020603050405020304"/>
              </a:rPr>
              <a:t>不忘本来、吸收外来、面向未来，</a:t>
            </a:r>
            <a:r>
              <a:rPr lang="zh-CN" altLang="zh-CN" sz="2600" kern="100" dirty="0">
                <a:latin typeface="Times New Roman" panose="02020603050405020304"/>
                <a:ea typeface="微软雅黑" panose="020B0503020204020204" pitchFamily="34" charset="-122"/>
                <a:cs typeface="Times New Roman" panose="02020603050405020304"/>
              </a:rPr>
              <a:t>更好构筑中国精神、中国价值、中国力量，为人民提供精神指引。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坚持社会主义核心价值体系，党必须牢牢掌握意识形态工作领导权</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33450"/>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3.</a:t>
            </a:r>
            <a:r>
              <a:rPr lang="zh-CN" altLang="zh-CN" sz="2600" b="1" kern="100" dirty="0">
                <a:solidFill>
                  <a:srgbClr val="FF0000"/>
                </a:solidFill>
                <a:latin typeface="+mj-ea"/>
                <a:ea typeface="+mj-ea"/>
                <a:cs typeface="Times New Roman" panose="02020603050405020304"/>
              </a:rPr>
              <a:t>牢牢掌握意识形态工作领导权</a:t>
            </a:r>
            <a:endParaRPr lang="en-US" altLang="zh-CN" sz="2600" b="1" kern="100" dirty="0">
              <a:solidFill>
                <a:srgbClr val="FF0000"/>
              </a:solidFill>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党牢牢掌握意识形态工作领导权，</a:t>
            </a:r>
            <a:r>
              <a:rPr lang="zh-CN" altLang="zh-CN" sz="2600" kern="100" dirty="0">
                <a:solidFill>
                  <a:srgbClr val="0000CC"/>
                </a:solidFill>
                <a:latin typeface="Times New Roman" panose="02020603050405020304"/>
                <a:ea typeface="微软雅黑" panose="020B0503020204020204" pitchFamily="34" charset="-122"/>
                <a:cs typeface="Times New Roman" panose="02020603050405020304"/>
              </a:rPr>
              <a:t>必须推进马克思主义中国化时代化大众化，使全体人民在理想信念、价值理念、道德观念上紧紧团结在一起。</a:t>
            </a:r>
            <a:endParaRPr lang="zh-CN" altLang="zh-CN" sz="2600" kern="100" dirty="0">
              <a:solidFill>
                <a:srgbClr val="0000CC"/>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党牢牢掌握意识形态工作领导权，必须加强理论武装，</a:t>
            </a:r>
            <a:r>
              <a:rPr lang="zh-CN" altLang="zh-CN" sz="2600" kern="100" dirty="0">
                <a:solidFill>
                  <a:srgbClr val="0000CC"/>
                </a:solidFill>
                <a:latin typeface="Times New Roman" panose="02020603050405020304"/>
                <a:ea typeface="微软雅黑" panose="020B0503020204020204" pitchFamily="34" charset="-122"/>
                <a:cs typeface="Times New Roman" panose="02020603050405020304"/>
              </a:rPr>
              <a:t>推动习近平新时代中国特色社会主义思想深入人心，凝聚民族复兴的坚定意志和磅礴力量</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党牢牢掌握意识形态工作领导权，</a:t>
            </a:r>
            <a:r>
              <a:rPr lang="zh-CN" altLang="zh-CN" sz="2600" kern="100" dirty="0">
                <a:solidFill>
                  <a:srgbClr val="0000CC"/>
                </a:solidFill>
                <a:latin typeface="Times New Roman" panose="02020603050405020304"/>
                <a:ea typeface="微软雅黑" panose="020B0503020204020204" pitchFamily="34" charset="-122"/>
                <a:cs typeface="Times New Roman" panose="02020603050405020304"/>
              </a:rPr>
              <a:t>必须坚持正确舆论导向，高度重视传播手段建设和创新，提高新闻舆论传播力、引导力、影响力、公信力；加强互联网内容建设，建立网络综合治理体系，营造清朗的网络空间；加强阵地建设和管理，注意区分政治原则问题、思想认识问题、学术观点问题，旗帜鲜明反对和抵制各种错误观点</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730844" y="945531"/>
            <a:ext cx="10729401" cy="524002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60000"/>
              </a:lnSpc>
            </a:pPr>
            <a:r>
              <a:rPr lang="en-US" altLang="zh-CN" sz="3200" b="1" kern="100" dirty="0">
                <a:latin typeface="+mj-ea"/>
                <a:ea typeface="+mj-ea"/>
                <a:cs typeface="Courier New" panose="02070309020205020404"/>
              </a:rPr>
              <a:t>1.</a:t>
            </a:r>
            <a:r>
              <a:rPr lang="zh-CN" altLang="zh-CN" sz="3200" b="1" kern="100" dirty="0">
                <a:latin typeface="+mj-ea"/>
                <a:ea typeface="+mj-ea"/>
                <a:cs typeface="Courier New" panose="02070309020205020404"/>
              </a:rPr>
              <a:t>社会主义核心价值观的内涵</a:t>
            </a:r>
            <a:r>
              <a:rPr lang="en-US" altLang="zh-CN" sz="3200" b="1" kern="100" dirty="0">
                <a:latin typeface="+mj-ea"/>
                <a:ea typeface="+mj-ea"/>
                <a:cs typeface="Courier New" panose="02070309020205020404"/>
              </a:rPr>
              <a:t>(</a:t>
            </a:r>
            <a:r>
              <a:rPr lang="zh-CN" altLang="zh-CN" sz="3200" b="1" kern="100" dirty="0">
                <a:latin typeface="+mj-ea"/>
                <a:ea typeface="+mj-ea"/>
                <a:cs typeface="Courier New" panose="02070309020205020404"/>
              </a:rPr>
              <a:t>是什么</a:t>
            </a:r>
            <a:r>
              <a:rPr lang="en-US" altLang="zh-CN" sz="3200" b="1" kern="100" dirty="0" smtClean="0">
                <a:latin typeface="+mj-ea"/>
                <a:ea typeface="+mj-ea"/>
                <a:cs typeface="Courier New" panose="02070309020205020404"/>
              </a:rPr>
              <a:t>)</a:t>
            </a:r>
            <a:endParaRPr lang="en-US" altLang="zh-CN" sz="3200" b="1" kern="100" dirty="0">
              <a:latin typeface="+mj-ea"/>
              <a:ea typeface="+mj-ea"/>
              <a:cs typeface="Courier New" panose="02070309020205020404"/>
            </a:endParaRPr>
          </a:p>
          <a:p>
            <a:pPr algn="just">
              <a:lnSpc>
                <a:spcPct val="260000"/>
              </a:lnSpc>
              <a:spcAft>
                <a:spcPts val="0"/>
              </a:spcAft>
            </a:pP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rPr>
              <a:t>富强、民主、文明、和谐</a:t>
            </a:r>
            <a:r>
              <a:rPr lang="zh-CN" altLang="zh-CN" sz="3200" kern="100" dirty="0">
                <a:latin typeface="Times New Roman" panose="02020603050405020304"/>
                <a:ea typeface="微软雅黑" panose="020B0503020204020204" pitchFamily="34" charset="-122"/>
                <a:cs typeface="Times New Roman" panose="02020603050405020304"/>
              </a:rPr>
              <a:t>是国家层面的价值目标</a:t>
            </a:r>
            <a:r>
              <a:rPr lang="zh-CN" altLang="zh-CN" sz="3200" kern="100" dirty="0" smtClean="0">
                <a:latin typeface="Times New Roman" panose="02020603050405020304"/>
                <a:ea typeface="微软雅黑" panose="020B0503020204020204" pitchFamily="34" charset="-122"/>
                <a:cs typeface="Times New Roman" panose="02020603050405020304"/>
              </a:rPr>
              <a:t>；</a:t>
            </a:r>
            <a:endParaRPr lang="en-US" altLang="zh-CN" sz="3200" kern="100" dirty="0" smtClean="0">
              <a:latin typeface="Times New Roman" panose="02020603050405020304"/>
              <a:ea typeface="微软雅黑" panose="020B0503020204020204" pitchFamily="34" charset="-122"/>
              <a:cs typeface="Times New Roman" panose="02020603050405020304"/>
            </a:endParaRPr>
          </a:p>
          <a:p>
            <a:pPr algn="just">
              <a:lnSpc>
                <a:spcPct val="260000"/>
              </a:lnSpc>
              <a:spcAft>
                <a:spcPts val="0"/>
              </a:spcAft>
            </a:pPr>
            <a:r>
              <a:rPr lang="zh-CN" altLang="zh-CN" sz="3200" kern="100" dirty="0" smtClean="0">
                <a:solidFill>
                  <a:srgbClr val="FF0000"/>
                </a:solidFill>
                <a:latin typeface="Times New Roman" panose="02020603050405020304"/>
                <a:ea typeface="微软雅黑" panose="020B0503020204020204" pitchFamily="34" charset="-122"/>
                <a:cs typeface="Times New Roman" panose="02020603050405020304"/>
              </a:rPr>
              <a:t>自由</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rPr>
              <a:t>、平等、公正、法治</a:t>
            </a:r>
            <a:r>
              <a:rPr lang="zh-CN" altLang="zh-CN" sz="3200" kern="100" dirty="0">
                <a:latin typeface="Times New Roman" panose="02020603050405020304"/>
                <a:ea typeface="微软雅黑" panose="020B0503020204020204" pitchFamily="34" charset="-122"/>
                <a:cs typeface="Times New Roman" panose="02020603050405020304"/>
              </a:rPr>
              <a:t>是社会层面的价值取向</a:t>
            </a:r>
            <a:r>
              <a:rPr lang="zh-CN" altLang="zh-CN" sz="3200" kern="100" dirty="0" smtClean="0">
                <a:latin typeface="Times New Roman" panose="02020603050405020304"/>
                <a:ea typeface="微软雅黑" panose="020B0503020204020204" pitchFamily="34" charset="-122"/>
                <a:cs typeface="Times New Roman" panose="02020603050405020304"/>
              </a:rPr>
              <a:t>；</a:t>
            </a:r>
            <a:endParaRPr lang="en-US" altLang="zh-CN" sz="3200" kern="100" dirty="0" smtClean="0">
              <a:latin typeface="Times New Roman" panose="02020603050405020304"/>
              <a:ea typeface="微软雅黑" panose="020B0503020204020204" pitchFamily="34" charset="-122"/>
              <a:cs typeface="Times New Roman" panose="02020603050405020304"/>
            </a:endParaRPr>
          </a:p>
          <a:p>
            <a:pPr algn="just">
              <a:lnSpc>
                <a:spcPct val="260000"/>
              </a:lnSpc>
              <a:spcAft>
                <a:spcPts val="0"/>
              </a:spcAft>
            </a:pPr>
            <a:r>
              <a:rPr lang="zh-CN" altLang="zh-CN" sz="3200" kern="100" dirty="0" smtClean="0">
                <a:solidFill>
                  <a:srgbClr val="FF0000"/>
                </a:solidFill>
                <a:latin typeface="Times New Roman" panose="02020603050405020304"/>
                <a:ea typeface="微软雅黑" panose="020B0503020204020204" pitchFamily="34" charset="-122"/>
                <a:cs typeface="Times New Roman" panose="02020603050405020304"/>
              </a:rPr>
              <a:t>爱国</a:t>
            </a:r>
            <a:r>
              <a:rPr lang="zh-CN" altLang="zh-CN" sz="3200" kern="100" dirty="0">
                <a:solidFill>
                  <a:srgbClr val="FF0000"/>
                </a:solidFill>
                <a:latin typeface="Times New Roman" panose="02020603050405020304"/>
                <a:ea typeface="微软雅黑" panose="020B0503020204020204" pitchFamily="34" charset="-122"/>
                <a:cs typeface="Times New Roman" panose="02020603050405020304"/>
              </a:rPr>
              <a:t>、敬业、诚信、友善</a:t>
            </a:r>
            <a:r>
              <a:rPr lang="zh-CN" altLang="zh-CN" sz="3200" kern="100" dirty="0">
                <a:latin typeface="Times New Roman" panose="02020603050405020304"/>
                <a:ea typeface="微软雅黑" panose="020B0503020204020204" pitchFamily="34" charset="-122"/>
                <a:cs typeface="Times New Roman" panose="02020603050405020304"/>
              </a:rPr>
              <a:t>是公民个人层面的价值准则</a:t>
            </a:r>
            <a:r>
              <a:rPr lang="zh-CN" altLang="zh-CN" sz="3200" kern="100" dirty="0" smtClean="0">
                <a:latin typeface="Times New Roman" panose="02020603050405020304"/>
                <a:ea typeface="微软雅黑" panose="020B0503020204020204" pitchFamily="34" charset="-122"/>
                <a:cs typeface="Times New Roman" panose="02020603050405020304"/>
              </a:rPr>
              <a:t>。</a:t>
            </a:r>
            <a:endParaRPr lang="zh-CN" altLang="zh-CN" sz="3200" kern="100" dirty="0">
              <a:latin typeface="宋体" panose="02010600030101010101" pitchFamily="2" charset="-122"/>
              <a:cs typeface="Courier New" panose="020703090202050204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核心考点一　培育和践行社会主义核心价值观</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21482"/>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培育和践行社会主义核心价值观的重要性</a:t>
            </a:r>
            <a:r>
              <a:rPr lang="en-US" altLang="zh-CN" sz="2600" b="1" kern="100" dirty="0">
                <a:latin typeface="+mj-ea"/>
                <a:ea typeface="+mj-ea"/>
                <a:cs typeface="Courier New" panose="02070309020205020404"/>
              </a:rPr>
              <a:t>(</a:t>
            </a:r>
            <a:r>
              <a:rPr lang="zh-CN" altLang="zh-CN" sz="2600" b="1" kern="100" dirty="0">
                <a:latin typeface="+mj-ea"/>
                <a:ea typeface="+mj-ea"/>
                <a:cs typeface="Courier New" panose="02070309020205020404"/>
              </a:rPr>
              <a:t>为什么</a:t>
            </a:r>
            <a:r>
              <a:rPr lang="en-US" altLang="zh-CN" sz="2600" b="1" kern="100" dirty="0" smtClean="0">
                <a:latin typeface="+mj-ea"/>
                <a:ea typeface="+mj-ea"/>
                <a:cs typeface="Courier New" panose="02070309020205020404"/>
              </a:rPr>
              <a:t>)</a:t>
            </a:r>
            <a:endParaRPr lang="en-US" altLang="zh-CN" sz="260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核心价值观，</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承载着一个民族、一个国家的精神追求</a:t>
            </a:r>
            <a:r>
              <a:rPr lang="zh-CN" altLang="zh-CN" sz="2600" kern="100" dirty="0">
                <a:latin typeface="Times New Roman" panose="02020603050405020304"/>
                <a:ea typeface="微软雅黑" panose="020B0503020204020204" pitchFamily="34" charset="-122"/>
                <a:cs typeface="Times New Roman" panose="02020603050405020304"/>
              </a:rPr>
              <a:t>，体现着一个社会评判是非曲直的价值标准。一个国家的文化软实力，</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从根本上说，取决于其核心价值观的生命力、凝聚力、感召力。</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社会主义核心价值观是当代中国精神的集中体现。</a:t>
            </a:r>
            <a:r>
              <a:rPr lang="zh-CN" altLang="zh-CN" sz="2600" kern="100" dirty="0">
                <a:latin typeface="Times New Roman" panose="02020603050405020304"/>
                <a:ea typeface="微软雅黑" panose="020B0503020204020204" pitchFamily="34" charset="-122"/>
                <a:cs typeface="Times New Roman" panose="02020603050405020304"/>
              </a:rPr>
              <a:t>社会主义核心价值观既体现了社会主义本质要求，继承了中华优秀传统文化，也吸收了世界文明有益成果，体现了时代精神。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发展中国特色社会主义文化，培养担当民族复兴大任的时代新人，就要把培育和践行社会主义核心价值观作为</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凝魂聚气、强基固本的基础工程</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41533"/>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3.</a:t>
            </a:r>
            <a:r>
              <a:rPr lang="zh-CN" altLang="zh-CN" sz="2600" b="1" kern="100" dirty="0">
                <a:latin typeface="+mj-ea"/>
                <a:ea typeface="+mj-ea"/>
                <a:cs typeface="Courier New" panose="02070309020205020404"/>
              </a:rPr>
              <a:t>培育和践行社会主义核心价值观的措施</a:t>
            </a:r>
            <a:r>
              <a:rPr lang="en-US" altLang="zh-CN" sz="2600" b="1" kern="100" dirty="0">
                <a:latin typeface="+mj-ea"/>
                <a:ea typeface="+mj-ea"/>
                <a:cs typeface="Courier New" panose="02070309020205020404"/>
              </a:rPr>
              <a:t>(</a:t>
            </a:r>
            <a:r>
              <a:rPr lang="zh-CN" altLang="zh-CN" sz="2600" b="1" kern="100" dirty="0">
                <a:latin typeface="+mj-ea"/>
                <a:ea typeface="+mj-ea"/>
                <a:cs typeface="Courier New" panose="02070309020205020404"/>
              </a:rPr>
              <a:t>怎么样</a:t>
            </a:r>
            <a:r>
              <a:rPr lang="en-US" altLang="zh-CN" sz="2600" b="1" kern="100" dirty="0" smtClean="0">
                <a:latin typeface="+mj-ea"/>
                <a:ea typeface="+mj-ea"/>
                <a:cs typeface="Courier New" panose="02070309020205020404"/>
              </a:rPr>
              <a:t>)</a:t>
            </a:r>
            <a:endParaRPr lang="en-US" altLang="zh-CN" sz="2600" b="1" kern="100" dirty="0" smtClean="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solidFill>
                  <a:schemeClr val="tx1"/>
                </a:solidFill>
                <a:latin typeface="Times New Roman" panose="02020603050405020304"/>
                <a:ea typeface="微软雅黑" panose="020B0503020204020204" pitchFamily="34" charset="-122"/>
                <a:cs typeface="Times New Roman" panose="02020603050405020304"/>
              </a:rPr>
              <a:t>强化教育引导、实践养成、制度保障，发挥社会主义核心价值观对国民教育、精神文明创建、精神文化产品创作生产传播的引领作用，</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把社会主义核心价值观融入社会发展各方面，转化为人们的情感认同和行为习惯。</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solidFill>
                  <a:schemeClr val="tx1"/>
                </a:solidFill>
                <a:latin typeface="Times New Roman" panose="02020603050405020304"/>
                <a:ea typeface="微软雅黑" panose="020B0503020204020204" pitchFamily="34" charset="-122"/>
                <a:cs typeface="Times New Roman" panose="02020603050405020304"/>
              </a:rPr>
              <a:t>使社会主义核心价值观的影响像空气一样无所不在、无时不有；使社会主义核心价值观与人们日常生活紧密联系起来，在落细、落小、落实上下功夫；</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使社会主义核心价值观内化为人们的精神追求，外化为人们的自觉行动。</a:t>
            </a:r>
            <a:endParaRPr lang="zh-CN" altLang="zh-CN" sz="2600" kern="100" dirty="0">
              <a:solidFill>
                <a:srgbClr val="FF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solidFill>
                  <a:schemeClr val="tx1"/>
                </a:solidFill>
                <a:latin typeface="Times New Roman" panose="02020603050405020304"/>
                <a:ea typeface="微软雅黑" panose="020B0503020204020204" pitchFamily="34" charset="-122"/>
                <a:cs typeface="Times New Roman" panose="02020603050405020304"/>
              </a:rPr>
              <a:t>深入</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挖掘中华优秀传统文化</a:t>
            </a:r>
            <a:r>
              <a:rPr lang="zh-CN" altLang="zh-CN" sz="2600" kern="100" dirty="0">
                <a:solidFill>
                  <a:schemeClr val="tx1"/>
                </a:solidFill>
                <a:latin typeface="Times New Roman" panose="02020603050405020304"/>
                <a:ea typeface="微软雅黑" panose="020B0503020204020204" pitchFamily="34" charset="-122"/>
                <a:cs typeface="Times New Roman" panose="02020603050405020304"/>
              </a:rPr>
              <a:t>蕴含的思想观念、人文精神、道德规范，结合时代要求</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继承创新</a:t>
            </a:r>
            <a:r>
              <a:rPr lang="zh-CN" altLang="zh-CN" sz="2600" kern="100" dirty="0">
                <a:solidFill>
                  <a:schemeClr val="tx1"/>
                </a:solidFill>
                <a:latin typeface="Times New Roman" panose="02020603050405020304"/>
                <a:ea typeface="微软雅黑" panose="020B0503020204020204" pitchFamily="34" charset="-122"/>
                <a:cs typeface="Times New Roman" panose="02020603050405020304"/>
              </a:rPr>
              <a:t>，让中华文化展现出永久魅力和</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时代风采</a:t>
            </a:r>
            <a:r>
              <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rPr>
              <a:t>。</a:t>
            </a:r>
            <a:endPar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90548" y="0"/>
            <a:ext cx="11783839" cy="7017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355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marL="914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marL="1371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marL="18288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marL="22860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marL="2743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marL="3200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marL="3657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习近平在</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2019</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年新年贺词中说：</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2019</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年，有机遇也有挑战，大家还要一起拼搏、一起奋斗</a:t>
            </a:r>
            <a:r>
              <a:rPr kumimoji="0" lang="en-US" altLang="zh-CN"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这个时候，快递小哥、环卫工人、出租车司机以及千千万万的劳动者，还在辛勤工作，我们要感谢这些美好生活的创造者、守护者。</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endParaRPr kumimoji="0" lang="zh-CN" altLang="en-US" sz="2000" b="0" i="0" u="none" strike="noStrike" cap="none" normalizeH="0" baseline="0" dirty="0" smtClean="0">
              <a:ln>
                <a:noFill/>
              </a:ln>
              <a:effectLst/>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四川甘孜藏族自治州有一条往返</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1208</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公里、平均好吧</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3500</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米以上的雪域邮路，它是沟通藏区与内地的邮政主动脉，党重要的声音和各种邮件通过邮车送上雪域高原。</a:t>
            </a:r>
            <a:endParaRPr kumimoji="0" lang="zh-CN" altLang="en-US" sz="2000" b="0" i="0" u="none" strike="noStrike" cap="none" normalizeH="0" baseline="0" dirty="0" smtClean="0">
              <a:ln>
                <a:noFill/>
              </a:ln>
              <a:effectLst/>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邮车驾驶员其美多吉秉持</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人在，邮件在！</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的敬业精神，凭借精湛的驾驶技术和丰富的出车经验，克服缺氧、</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风搅雪</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、孤寂等困难，驾驶邮车奔驰在白雪皑皑的</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生命禁区</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，服务藏区</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30</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年，未发生一次责任事故，给雪域高原的人们带去美好生活的希望。</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我只是一名普普通通的邮车驾驶员，但看到老百姓拆包裹的样子，心里就开心。</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2018</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年，其美多吉带领班组的康巴汉子们安全行驶</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62.49</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万公里，向西藏运送邮件</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41</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万件，运送省内邮件</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37</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万件。他们用奉献、忠诚于生命铸就了爱岗敬业、顽强拼搏的雪域邮路精神。</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2018</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年，其美多吉所在的康定</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德格邮路被交通部命名为</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其美多吉雪线邮路</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a:t>
            </a:r>
            <a:endParaRPr kumimoji="0" lang="zh-CN" altLang="en-US" sz="2000" b="0" i="0" u="none" strike="noStrike" cap="none" normalizeH="0" baseline="0" dirty="0" smtClean="0">
              <a:ln>
                <a:noFill/>
              </a:ln>
              <a:effectLst/>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其美多吉被评为</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时代楷模</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和</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感动中国</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2018</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年度人物</a:t>
            </a:r>
            <a:r>
              <a:rPr kumimoji="0" lang="zh-CN" altLang="en-US" sz="2000" b="0" i="0" u="none" strike="noStrike" cap="none" normalizeH="0" baseline="0" dirty="0" smtClean="0">
                <a:ln>
                  <a:noFill/>
                </a:ln>
                <a:effectLst/>
                <a:latin typeface="Arial" panose="020B0604020202020204"/>
                <a:ea typeface="楷体" panose="02010609060101010101" pitchFamily="49" charset="-122"/>
                <a:cs typeface="宋体" panose="02010600030101010101" pitchFamily="2" charset="-122"/>
              </a:rPr>
              <a:t>”</a:t>
            </a:r>
            <a:r>
              <a:rPr kumimoji="0" lang="zh-CN" altLang="en-US" sz="2000" b="0" i="0" u="none" strike="noStrike" cap="none" normalizeH="0" baseline="0" dirty="0" smtClean="0">
                <a:ln>
                  <a:noFill/>
                </a:ln>
                <a:effectLst/>
                <a:latin typeface="楷体" panose="02010609060101010101" pitchFamily="49" charset="-122"/>
                <a:ea typeface="楷体" panose="02010609060101010101" pitchFamily="49" charset="-122"/>
                <a:cs typeface="宋体" panose="02010600030101010101" pitchFamily="2" charset="-122"/>
              </a:rPr>
              <a:t>。</a:t>
            </a:r>
            <a:endParaRPr kumimoji="0" lang="zh-CN" altLang="en-US" sz="2000" b="0" i="0" u="none" strike="noStrike" cap="none" normalizeH="0" baseline="0" dirty="0" smtClean="0">
              <a:ln>
                <a:noFill/>
              </a:ln>
              <a:effectLst/>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2</a:t>
            </a: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）运用文化生活的知识，谈谈其美多吉先进事迹对我们培育和践行爱岗敬业精神的启示。（</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10</a:t>
            </a: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a:t>
            </a:r>
            <a:endParaRPr kumimoji="0" lang="zh-CN" altLang="en-US" sz="2000" b="0" i="0" u="none" strike="noStrike" cap="none" normalizeH="0" baseline="0" dirty="0" smtClean="0">
              <a:ln>
                <a:noFill/>
              </a:ln>
              <a:effectLst/>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3</a:t>
            </a: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）新中国成立</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70</a:t>
            </a: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年来，千千万万的劳动者不断为中华民族精神增添新的时代内容。请写出其中两种精神的名称。（</a:t>
            </a:r>
            <a:r>
              <a:rPr kumimoji="0" lang="en-US" altLang="zh-CN" sz="2000" b="0" i="0" u="none" strike="noStrike" cap="none" normalizeH="0" baseline="0" dirty="0" smtClean="0">
                <a:ln>
                  <a:noFill/>
                </a:ln>
                <a:effectLst/>
                <a:latin typeface="宋体" panose="02010600030101010101" pitchFamily="2" charset="-122"/>
                <a:cs typeface="宋体" panose="02010600030101010101" pitchFamily="2" charset="-122"/>
              </a:rPr>
              <a:t>4</a:t>
            </a:r>
            <a:r>
              <a:rPr kumimoji="0" lang="zh-CN" altLang="en-US" sz="2000" b="0" i="0" u="none" strike="noStrike" cap="none" normalizeH="0" baseline="0" dirty="0" smtClean="0">
                <a:ln>
                  <a:noFill/>
                </a:ln>
                <a:effectLst/>
                <a:latin typeface="宋体" panose="02010600030101010101" pitchFamily="2" charset="-122"/>
                <a:cs typeface="宋体" panose="02010600030101010101" pitchFamily="2" charset="-122"/>
              </a:rPr>
              <a:t>分）</a:t>
            </a:r>
            <a:endParaRPr kumimoji="0" lang="zh-CN" altLang="en-US" sz="2000" b="0" i="0" u="none" strike="noStrike" cap="none" normalizeH="0" baseline="0" dirty="0" smtClean="0">
              <a:ln>
                <a:noFill/>
              </a:ln>
              <a:effectLst/>
              <a:cs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2598" y="549474"/>
            <a:ext cx="11017224" cy="4708981"/>
          </a:xfrm>
          <a:prstGeom prst="rect">
            <a:avLst/>
          </a:prstGeom>
        </p:spPr>
        <p:txBody>
          <a:bodyPr wrap="square">
            <a:spAutoFit/>
          </a:bodyPr>
          <a:lstStyle/>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r>
              <a:rPr lang="en-US" altLang="zh-CN"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2</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）敬业是社会主义核心价值观的重要内容，爱岗敬业是做好本职工作的基本要求</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要</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热爱工作、终于职守</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要</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苦练本领、精益求精</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要</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心系人民、甘于奉献</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0670" y="759471"/>
            <a:ext cx="7272808" cy="4708981"/>
          </a:xfrm>
          <a:prstGeom prst="rect">
            <a:avLst/>
          </a:prstGeom>
        </p:spPr>
        <p:txBody>
          <a:bodyPr wrap="square">
            <a:spAutoFit/>
          </a:bodyPr>
          <a:lstStyle/>
          <a:p>
            <a:pPr lvl="0" indent="355600" defTabSz="914400" eaLnBrk="0" fontAlgn="base" hangingPunct="0">
              <a:lnSpc>
                <a:spcPct val="150000"/>
              </a:lnSpc>
              <a:spcBef>
                <a:spcPct val="0"/>
              </a:spcBef>
              <a:spcAft>
                <a:spcPct val="0"/>
              </a:spcAft>
            </a:pP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r>
              <a:rPr lang="en-US" altLang="zh-CN"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3</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）雷锋精神</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“两弹一星”</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精神</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大庆</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精神</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抗洪</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精神</a:t>
            </a: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a:p>
            <a:pPr lvl="0" indent="355600" defTabSz="914400" eaLnBrk="0" fontAlgn="base" hangingPunct="0">
              <a:lnSpc>
                <a:spcPct val="150000"/>
              </a:lnSpc>
              <a:spcBef>
                <a:spcPct val="0"/>
              </a:spcBef>
              <a:spcAft>
                <a:spcPct val="0"/>
              </a:spcAft>
            </a:pPr>
            <a:r>
              <a:rPr lang="zh-CN" altLang="en-US" sz="4000" b="1" dirty="0" smtClean="0">
                <a:solidFill>
                  <a:srgbClr val="CC0000"/>
                </a:solidFill>
                <a:latin typeface="华文仿宋" panose="02010600040101010101" pitchFamily="2" charset="-122"/>
                <a:ea typeface="华文仿宋" panose="02010600040101010101" pitchFamily="2" charset="-122"/>
                <a:cs typeface="宋体" panose="02010600030101010101" pitchFamily="2" charset="-122"/>
              </a:rPr>
              <a:t>          载</a:t>
            </a:r>
            <a:r>
              <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rPr>
              <a:t>人航天精神。</a:t>
            </a:r>
            <a:endParaRPr lang="zh-CN" altLang="en-US" sz="4000" b="1" dirty="0">
              <a:solidFill>
                <a:srgbClr val="CC0000"/>
              </a:solidFill>
              <a:latin typeface="华文仿宋" panose="02010600040101010101" pitchFamily="2" charset="-122"/>
              <a:ea typeface="华文仿宋" panose="02010600040101010101" pitchFamily="2" charset="-122"/>
              <a:cs typeface="宋体" panose="02010600030101010101"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0678" y="110921"/>
            <a:ext cx="11349190" cy="491680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30000"/>
              </a:lnSpc>
              <a:spcAft>
                <a:spcPts val="0"/>
              </a:spcAft>
            </a:pPr>
            <a:r>
              <a:rPr lang="zh-CN" altLang="zh-CN"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kern="100" dirty="0">
                <a:latin typeface="Times New Roman" panose="02020603050405020304"/>
                <a:ea typeface="微软雅黑" panose="020B0503020204020204" pitchFamily="34" charset="-122"/>
                <a:cs typeface="Times New Roman" panose="02020603050405020304"/>
              </a:rPr>
              <a:t>　</a:t>
            </a:r>
            <a:r>
              <a:rPr lang="en-US" altLang="zh-CN" kern="100" dirty="0">
                <a:latin typeface="Times New Roman" panose="02020603050405020304"/>
                <a:ea typeface="微软雅黑" panose="020B0503020204020204" pitchFamily="34" charset="-122"/>
                <a:cs typeface="Courier New" panose="02070309020205020404"/>
              </a:rPr>
              <a:t>(2015·</a:t>
            </a:r>
            <a:r>
              <a:rPr lang="zh-CN" altLang="zh-CN" kern="100" dirty="0">
                <a:latin typeface="Times New Roman" panose="02020603050405020304"/>
                <a:ea typeface="微软雅黑" panose="020B0503020204020204" pitchFamily="34" charset="-122"/>
                <a:cs typeface="Times New Roman" panose="02020603050405020304"/>
              </a:rPr>
              <a:t>全国</a:t>
            </a:r>
            <a:r>
              <a:rPr lang="en-US" altLang="zh-CN" kern="100" dirty="0">
                <a:latin typeface="宋体" panose="02010600030101010101" pitchFamily="2" charset="-122"/>
                <a:ea typeface="微软雅黑" panose="020B0503020204020204" pitchFamily="34" charset="-122"/>
                <a:cs typeface="Times New Roman" panose="02020603050405020304"/>
              </a:rPr>
              <a:t>Ⅰ</a:t>
            </a:r>
            <a:r>
              <a:rPr lang="en-US" altLang="zh-CN" kern="100" dirty="0">
                <a:latin typeface="Times New Roman" panose="02020603050405020304"/>
                <a:ea typeface="微软雅黑" panose="020B0503020204020204" pitchFamily="34" charset="-122"/>
                <a:cs typeface="Courier New" panose="02070309020205020404"/>
              </a:rPr>
              <a:t>)</a:t>
            </a:r>
            <a:r>
              <a:rPr lang="zh-CN" altLang="zh-CN" kern="100" dirty="0">
                <a:latin typeface="Times New Roman" panose="02020603050405020304"/>
                <a:ea typeface="微软雅黑" panose="020B0503020204020204" pitchFamily="34" charset="-122"/>
                <a:cs typeface="Times New Roman" panose="02020603050405020304"/>
              </a:rPr>
              <a:t>阅读材料，完成下面要求。</a:t>
            </a:r>
            <a:endParaRPr lang="zh-CN" altLang="zh-CN" kern="100" dirty="0">
              <a:latin typeface="宋体" panose="02010600030101010101" pitchFamily="2" charset="-122"/>
              <a:cs typeface="Courier New" panose="02070309020205020404"/>
            </a:endParaRPr>
          </a:p>
          <a:p>
            <a:pPr algn="just">
              <a:lnSpc>
                <a:spcPct val="130000"/>
              </a:lnSpc>
              <a:spcAft>
                <a:spcPts val="0"/>
              </a:spcAft>
            </a:pPr>
            <a:r>
              <a:rPr lang="zh-CN" altLang="zh-CN" kern="100" dirty="0">
                <a:latin typeface="楷体" panose="02010609060101010101" pitchFamily="49" charset="-122"/>
                <a:ea typeface="楷体" panose="02010609060101010101" pitchFamily="49" charset="-122"/>
                <a:cs typeface="楷体" panose="02010609060101010101" pitchFamily="49" charset="-122"/>
              </a:rPr>
              <a:t>    培育和弘扬社会主义核心价值观必须立足中华优秀传统文化。我们要保护和传承优秀传统文化，让居民望得见山，看得见水，记得住乡愁。</a:t>
            </a:r>
            <a:endParaRPr lang="zh-CN" altLang="zh-CN" kern="100" dirty="0">
              <a:latin typeface="楷体" panose="02010609060101010101" pitchFamily="49" charset="-122"/>
              <a:ea typeface="楷体" panose="02010609060101010101" pitchFamily="49" charset="-122"/>
              <a:cs typeface="楷体" panose="02010609060101010101" pitchFamily="49" charset="-122"/>
            </a:endParaRPr>
          </a:p>
          <a:p>
            <a:pPr algn="just">
              <a:lnSpc>
                <a:spcPct val="130000"/>
              </a:lnSpc>
              <a:spcAft>
                <a:spcPts val="0"/>
              </a:spcAft>
            </a:pPr>
            <a:r>
              <a:rPr lang="zh-CN" altLang="zh-CN" kern="100" dirty="0">
                <a:latin typeface="楷体" panose="02010609060101010101" pitchFamily="49" charset="-122"/>
                <a:ea typeface="楷体" panose="02010609060101010101" pitchFamily="49" charset="-122"/>
                <a:cs typeface="楷体" panose="02010609060101010101" pitchFamily="49" charset="-122"/>
              </a:rPr>
              <a:t>    纪录片《记住乡愁》于</a:t>
            </a:r>
            <a:r>
              <a:rPr lang="en-US" altLang="zh-CN" kern="100" dirty="0">
                <a:latin typeface="楷体" panose="02010609060101010101" pitchFamily="49" charset="-122"/>
                <a:ea typeface="楷体" panose="02010609060101010101" pitchFamily="49" charset="-122"/>
                <a:cs typeface="楷体" panose="02010609060101010101" pitchFamily="49" charset="-122"/>
              </a:rPr>
              <a:t>2015</a:t>
            </a:r>
            <a:r>
              <a:rPr lang="zh-CN" altLang="zh-CN" kern="100" dirty="0">
                <a:latin typeface="楷体" panose="02010609060101010101" pitchFamily="49" charset="-122"/>
                <a:ea typeface="楷体" panose="02010609060101010101" pitchFamily="49" charset="-122"/>
                <a:cs typeface="楷体" panose="02010609060101010101" pitchFamily="49" charset="-122"/>
              </a:rPr>
              <a:t>年元旦在央视首播。该片选取</a:t>
            </a:r>
            <a:r>
              <a:rPr lang="en-US" altLang="zh-CN" kern="100" dirty="0">
                <a:latin typeface="楷体" panose="02010609060101010101" pitchFamily="49" charset="-122"/>
                <a:ea typeface="楷体" panose="02010609060101010101" pitchFamily="49" charset="-122"/>
                <a:cs typeface="楷体" panose="02010609060101010101" pitchFamily="49" charset="-122"/>
              </a:rPr>
              <a:t>100</a:t>
            </a:r>
            <a:r>
              <a:rPr lang="zh-CN" altLang="zh-CN" kern="100" dirty="0">
                <a:latin typeface="楷体" panose="02010609060101010101" pitchFamily="49" charset="-122"/>
                <a:ea typeface="楷体" panose="02010609060101010101" pitchFamily="49" charset="-122"/>
                <a:cs typeface="楷体" panose="02010609060101010101" pitchFamily="49" charset="-122"/>
              </a:rPr>
              <a:t>多个传统村落，围绕中华美德的千百年传承，一集一村落、一村一传奇，采取纪实手法讲述一个个生动感人的故事：有坚守精忠报国、宁死不屈民族气节的，有传承诚信为本、诚实待人村风的，有秉持积善成德、助人为乐精神的，有倡导邻里和睦、守望相助的，有崇尚尊重生命、敬畏自然的</a:t>
            </a:r>
            <a:r>
              <a:rPr lang="en-US" altLang="zh-CN" kern="100" dirty="0" smtClean="0">
                <a:latin typeface="楷体" panose="02010609060101010101" pitchFamily="49" charset="-122"/>
                <a:ea typeface="楷体" panose="02010609060101010101" pitchFamily="49" charset="-122"/>
                <a:cs typeface="楷体" panose="02010609060101010101" pitchFamily="49" charset="-122"/>
              </a:rPr>
              <a:t>……</a:t>
            </a:r>
            <a:endParaRPr lang="en-US" altLang="zh-CN" kern="100" dirty="0" smtClean="0">
              <a:latin typeface="楷体" panose="02010609060101010101" pitchFamily="49" charset="-122"/>
              <a:ea typeface="楷体" panose="02010609060101010101" pitchFamily="49" charset="-122"/>
              <a:cs typeface="楷体" panose="02010609060101010101" pitchFamily="49" charset="-122"/>
            </a:endParaRPr>
          </a:p>
          <a:p>
            <a:pPr lvl="0" algn="just">
              <a:lnSpc>
                <a:spcPct val="130000"/>
              </a:lnSpc>
            </a:pPr>
            <a:r>
              <a:rPr lang="zh-CN" altLang="zh-CN" kern="100" dirty="0">
                <a:solidFill>
                  <a:prstClr val="black"/>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zh-CN" kern="100" dirty="0">
                <a:latin typeface="Times New Roman" panose="02020603050405020304"/>
                <a:ea typeface="微软雅黑" panose="020B0503020204020204" pitchFamily="34" charset="-122"/>
                <a:cs typeface="Times New Roman" panose="02020603050405020304"/>
                <a:sym typeface="+mn-ea"/>
              </a:rPr>
              <a:t>    培育和践行社会主义核心价值观需要记住乡愁、传承中华传统美德。运用文化生活知识对此加以说明。</a:t>
            </a:r>
            <a:endParaRPr lang="zh-CN" altLang="zh-CN"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0850" y="198755"/>
            <a:ext cx="11267440" cy="6462395"/>
          </a:xfrm>
          <a:prstGeom prst="rect">
            <a:avLst/>
          </a:prstGeom>
          <a:noFill/>
        </p:spPr>
        <p:txBody>
          <a:bodyPr wrap="square" rtlCol="0" anchor="t">
            <a:spAutoFit/>
          </a:bodyPr>
          <a:p>
            <a:pPr marL="71755">
              <a:lnSpc>
                <a:spcPct val="150000"/>
              </a:lnSpc>
              <a:spcAft>
                <a:spcPts val="0"/>
              </a:spcAft>
            </a:pPr>
            <a:r>
              <a:rPr lang="en-US" altLang="zh-CN" sz="2800" b="1" kern="100" dirty="0">
                <a:latin typeface="仿宋" panose="02010609060101010101" charset="-122"/>
                <a:ea typeface="仿宋" panose="02010609060101010101" charset="-122"/>
                <a:cs typeface="Times New Roman" panose="02020603050405020304"/>
                <a:sym typeface="+mn-ea"/>
              </a:rPr>
              <a:t>    </a:t>
            </a:r>
            <a:r>
              <a:rPr lang="zh-CN" sz="2800" b="1" kern="100" dirty="0">
                <a:latin typeface="仿宋" panose="02010609060101010101" charset="-122"/>
                <a:ea typeface="仿宋" panose="02010609060101010101" charset="-122"/>
                <a:cs typeface="Times New Roman" panose="02020603050405020304"/>
                <a:sym typeface="+mn-ea"/>
              </a:rPr>
              <a:t>社会主义核心价值观与中华优秀传统文化相承接，中华传统美德是传统文化的精华，是涵养社会主义核心价值观的重要源泉。</a:t>
            </a:r>
            <a:r>
              <a:rPr lang="zh-CN" sz="2800" b="1" kern="100" dirty="0">
                <a:latin typeface="仿宋" panose="02010609060101010101" charset="-122"/>
                <a:ea typeface="仿宋" panose="02010609060101010101" charset="-122"/>
                <a:cs typeface="Times New Roman" panose="02020603050405020304"/>
                <a:sym typeface="+mn-ea"/>
              </a:rPr>
              <a:t>（4分）</a:t>
            </a:r>
            <a:endParaRPr lang="zh-CN" sz="2800" b="1" kern="100" dirty="0">
              <a:latin typeface="仿宋" panose="02010609060101010101" charset="-122"/>
              <a:ea typeface="仿宋" panose="02010609060101010101" charset="-122"/>
              <a:cs typeface="Times New Roman" panose="02020603050405020304"/>
              <a:sym typeface="+mn-ea"/>
            </a:endParaRPr>
          </a:p>
          <a:p>
            <a:pPr marL="71755">
              <a:lnSpc>
                <a:spcPct val="150000"/>
              </a:lnSpc>
              <a:spcAft>
                <a:spcPts val="0"/>
              </a:spcAft>
            </a:pPr>
            <a:r>
              <a:rPr lang="zh-CN" sz="2800">
                <a:ea typeface="宋体" panose="02010600030101010101" pitchFamily="2" charset="-122"/>
                <a:sym typeface="+mn-ea"/>
              </a:rPr>
              <a:t>      </a:t>
            </a:r>
            <a:r>
              <a:rPr lang="zh-CN" sz="2800">
                <a:solidFill>
                  <a:srgbClr val="0000CC"/>
                </a:solidFill>
                <a:ea typeface="宋体" panose="02010600030101010101" pitchFamily="2" charset="-122"/>
                <a:sym typeface="+mn-ea"/>
              </a:rPr>
              <a:t> </a:t>
            </a:r>
            <a:r>
              <a:rPr lang="zh-CN">
                <a:solidFill>
                  <a:srgbClr val="0000CC"/>
                </a:solidFill>
                <a:latin typeface="楷体" panose="02010609060101010101" pitchFamily="49" charset="-122"/>
                <a:ea typeface="楷体" panose="02010609060101010101" pitchFamily="49" charset="-122"/>
                <a:cs typeface="楷体" panose="02010609060101010101" pitchFamily="49" charset="-122"/>
                <a:sym typeface="+mn-ea"/>
              </a:rPr>
              <a:t>核心价值观与是对传统文化的继承与发展（2 分） ； 传统文化是重要源泉（来源、基础） （2 分） ；</a:t>
            </a:r>
            <a:endParaRPr lang="zh-CN" sz="2800" b="1" kern="100" dirty="0">
              <a:solidFill>
                <a:srgbClr val="0000CC"/>
              </a:solidFill>
              <a:latin typeface="仿宋" panose="02010609060101010101" charset="-122"/>
              <a:ea typeface="仿宋" panose="02010609060101010101" charset="-122"/>
              <a:cs typeface="Times New Roman" panose="02020603050405020304"/>
              <a:sym typeface="+mn-ea"/>
            </a:endParaRPr>
          </a:p>
          <a:p>
            <a:pPr marL="71755">
              <a:lnSpc>
                <a:spcPct val="150000"/>
              </a:lnSpc>
              <a:spcAft>
                <a:spcPts val="0"/>
              </a:spcAft>
            </a:pPr>
            <a:r>
              <a:rPr lang="zh-CN" sz="2800" b="1" kern="100" dirty="0">
                <a:latin typeface="仿宋" panose="02010609060101010101" charset="-122"/>
                <a:ea typeface="仿宋" panose="02010609060101010101" charset="-122"/>
                <a:cs typeface="Times New Roman" panose="02020603050405020304"/>
                <a:sym typeface="+mn-ea"/>
              </a:rPr>
              <a:t>    乡愁反映了人们对</a:t>
            </a:r>
            <a:r>
              <a:rPr lang="zh-CN" sz="2800" b="1" kern="100" dirty="0">
                <a:solidFill>
                  <a:srgbClr val="FF0000"/>
                </a:solidFill>
                <a:latin typeface="仿宋" panose="02010609060101010101" charset="-122"/>
                <a:ea typeface="仿宋" panose="02010609060101010101" charset="-122"/>
                <a:cs typeface="Times New Roman" panose="02020603050405020304"/>
                <a:sym typeface="+mn-ea"/>
              </a:rPr>
              <a:t>中华传统文化的眷恋之情</a:t>
            </a:r>
            <a:r>
              <a:rPr lang="zh-CN" sz="2800" b="1" kern="100" dirty="0">
                <a:latin typeface="仿宋" panose="02010609060101010101" charset="-122"/>
                <a:ea typeface="仿宋" panose="02010609060101010101" charset="-122"/>
                <a:cs typeface="Times New Roman" panose="02020603050405020304"/>
                <a:sym typeface="+mn-ea"/>
              </a:rPr>
              <a:t>，体现了当代人对</a:t>
            </a:r>
            <a:r>
              <a:rPr lang="zh-CN" sz="2800" b="1" kern="100" dirty="0">
                <a:solidFill>
                  <a:srgbClr val="FF0000"/>
                </a:solidFill>
                <a:latin typeface="仿宋" panose="02010609060101010101" charset="-122"/>
                <a:ea typeface="仿宋" panose="02010609060101010101" charset="-122"/>
                <a:cs typeface="Times New Roman" panose="02020603050405020304"/>
                <a:sym typeface="+mn-ea"/>
              </a:rPr>
              <a:t>传承中华传统美德</a:t>
            </a:r>
            <a:r>
              <a:rPr lang="zh-CN" sz="2800" b="1" kern="100" dirty="0">
                <a:latin typeface="仿宋" panose="02010609060101010101" charset="-122"/>
                <a:ea typeface="仿宋" panose="02010609060101010101" charset="-122"/>
                <a:cs typeface="Times New Roman" panose="02020603050405020304"/>
                <a:sym typeface="+mn-ea"/>
              </a:rPr>
              <a:t>的愿望和期盼；（4分）</a:t>
            </a:r>
            <a:endParaRPr lang="zh-CN" sz="2800" b="1" kern="100" dirty="0">
              <a:latin typeface="仿宋" panose="02010609060101010101" charset="-122"/>
              <a:ea typeface="仿宋" panose="02010609060101010101" charset="-122"/>
              <a:cs typeface="Times New Roman" panose="02020603050405020304"/>
              <a:sym typeface="+mn-ea"/>
            </a:endParaRPr>
          </a:p>
          <a:p>
            <a:pPr marL="71755">
              <a:lnSpc>
                <a:spcPct val="150000"/>
              </a:lnSpc>
              <a:spcAft>
                <a:spcPts val="0"/>
              </a:spcAft>
            </a:pPr>
            <a:r>
              <a:rPr lang="zh-CN" sz="2800">
                <a:ea typeface="宋体" panose="02010600030101010101" pitchFamily="2" charset="-122"/>
                <a:sym typeface="+mn-ea"/>
              </a:rPr>
              <a:t>      </a:t>
            </a:r>
            <a:r>
              <a:rPr lang="zh-CN" sz="2400">
                <a:solidFill>
                  <a:srgbClr val="0000CC"/>
                </a:solidFill>
                <a:latin typeface="楷体" panose="02010609060101010101" pitchFamily="49" charset="-122"/>
                <a:ea typeface="楷体" panose="02010609060101010101" pitchFamily="49" charset="-122"/>
                <a:cs typeface="楷体" panose="02010609060101010101" pitchFamily="49" charset="-122"/>
                <a:sym typeface="+mn-ea"/>
              </a:rPr>
              <a:t> 乡愁与传统文化的关系（2 分） ；传统文化的作用；</a:t>
            </a:r>
            <a:endParaRPr lang="zh-CN" sz="2800" b="1" kern="100" dirty="0">
              <a:latin typeface="仿宋" panose="02010609060101010101" charset="-122"/>
              <a:ea typeface="仿宋" panose="02010609060101010101" charset="-122"/>
              <a:cs typeface="Times New Roman" panose="02020603050405020304"/>
              <a:sym typeface="+mn-ea"/>
            </a:endParaRPr>
          </a:p>
          <a:p>
            <a:pPr marL="71755">
              <a:lnSpc>
                <a:spcPct val="150000"/>
              </a:lnSpc>
              <a:spcAft>
                <a:spcPts val="0"/>
              </a:spcAft>
            </a:pPr>
            <a:r>
              <a:rPr lang="zh-CN" sz="2800" b="1" kern="100" dirty="0">
                <a:latin typeface="仿宋" panose="02010609060101010101" charset="-122"/>
                <a:ea typeface="仿宋" panose="02010609060101010101" charset="-122"/>
                <a:cs typeface="Times New Roman" panose="02020603050405020304"/>
                <a:sym typeface="+mn-ea"/>
              </a:rPr>
              <a:t>    记住乡愁、传承中华传统美德，为培育和践行社会主义核心价值观提供了</a:t>
            </a:r>
            <a:r>
              <a:rPr lang="zh-CN" sz="2800" b="1" kern="100" dirty="0">
                <a:solidFill>
                  <a:srgbClr val="FF0000"/>
                </a:solidFill>
                <a:latin typeface="仿宋" panose="02010609060101010101" charset="-122"/>
                <a:ea typeface="仿宋" panose="02010609060101010101" charset="-122"/>
                <a:cs typeface="Times New Roman" panose="02020603050405020304"/>
                <a:sym typeface="+mn-ea"/>
              </a:rPr>
              <a:t>重要载体</a:t>
            </a:r>
            <a:r>
              <a:rPr lang="zh-CN" sz="2800" b="1" kern="100" dirty="0">
                <a:latin typeface="仿宋" panose="02010609060101010101" charset="-122"/>
                <a:ea typeface="仿宋" panose="02010609060101010101" charset="-122"/>
                <a:cs typeface="Times New Roman" panose="02020603050405020304"/>
                <a:sym typeface="+mn-ea"/>
              </a:rPr>
              <a:t>和丰厚的</a:t>
            </a:r>
            <a:r>
              <a:rPr lang="zh-CN" sz="2800" b="1" kern="100" dirty="0">
                <a:solidFill>
                  <a:srgbClr val="FF0000"/>
                </a:solidFill>
                <a:latin typeface="仿宋" panose="02010609060101010101" charset="-122"/>
                <a:ea typeface="仿宋" panose="02010609060101010101" charset="-122"/>
                <a:cs typeface="Times New Roman" panose="02020603050405020304"/>
                <a:sym typeface="+mn-ea"/>
              </a:rPr>
              <a:t>历史文化养料</a:t>
            </a:r>
            <a:r>
              <a:rPr lang="zh-CN" sz="2800" b="1" kern="100" dirty="0">
                <a:latin typeface="仿宋" panose="02010609060101010101" charset="-122"/>
                <a:ea typeface="仿宋" panose="02010609060101010101" charset="-122"/>
                <a:cs typeface="Times New Roman" panose="02020603050405020304"/>
                <a:sym typeface="+mn-ea"/>
              </a:rPr>
              <a:t>。（4分）</a:t>
            </a:r>
            <a:endParaRPr lang="zh-CN" sz="2800" b="1" kern="100" dirty="0">
              <a:latin typeface="仿宋" panose="02010609060101010101" charset="-122"/>
              <a:ea typeface="仿宋" panose="02010609060101010101" charset="-122"/>
              <a:cs typeface="Times New Roman" panose="02020603050405020304"/>
              <a:sym typeface="+mn-ea"/>
            </a:endParaRPr>
          </a:p>
          <a:p>
            <a:pPr marL="71755">
              <a:lnSpc>
                <a:spcPct val="150000"/>
              </a:lnSpc>
              <a:spcAft>
                <a:spcPts val="0"/>
              </a:spcAft>
            </a:pPr>
            <a:r>
              <a:rPr lang="zh-CN" sz="2400">
                <a:solidFill>
                  <a:schemeClr val="tx2"/>
                </a:solidFill>
                <a:latin typeface="楷体" panose="02010609060101010101" pitchFamily="49" charset="-122"/>
                <a:ea typeface="楷体" panose="02010609060101010101" pitchFamily="49" charset="-122"/>
                <a:cs typeface="楷体" panose="02010609060101010101" pitchFamily="49" charset="-122"/>
                <a:sym typeface="+mn-ea"/>
              </a:rPr>
              <a:t>     </a:t>
            </a:r>
            <a:r>
              <a:rPr lang="zh-CN" sz="2400">
                <a:solidFill>
                  <a:srgbClr val="0000CC"/>
                </a:solidFill>
                <a:latin typeface="楷体" panose="02010609060101010101" pitchFamily="49" charset="-122"/>
                <a:ea typeface="楷体" panose="02010609060101010101" pitchFamily="49" charset="-122"/>
                <a:cs typeface="楷体" panose="02010609060101010101" pitchFamily="49" charset="-122"/>
                <a:sym typeface="+mn-ea"/>
              </a:rPr>
              <a:t>提供了重要载体（2 分） ；丰富核心价值观。 （2 分）</a:t>
            </a:r>
            <a:r>
              <a:rPr lang="zh-CN" sz="2800">
                <a:ea typeface="宋体" panose="02010600030101010101" pitchFamily="2" charset="-122"/>
                <a:sym typeface="+mn-ea"/>
              </a:rPr>
              <a:t> </a:t>
            </a:r>
            <a:endParaRPr lang="zh-CN" sz="2800" b="1" kern="100" dirty="0">
              <a:latin typeface="仿宋" panose="02010609060101010101" charset="-122"/>
              <a:ea typeface="仿宋" panose="02010609060101010101" charset="-122"/>
              <a:cs typeface="Times New Roman" panose="02020603050405020304"/>
              <a:sym typeface="+mn-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1241288"/>
            <a:ext cx="1116124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加强理想信念</a:t>
            </a:r>
            <a:r>
              <a:rPr lang="zh-CN" altLang="zh-CN" sz="2600" b="1" kern="100" dirty="0" smtClean="0">
                <a:latin typeface="微软雅黑" panose="020B0503020204020204" pitchFamily="34" charset="-122"/>
                <a:ea typeface="微软雅黑" panose="020B0503020204020204" pitchFamily="34" charset="-122"/>
                <a:cs typeface="Times New Roman" panose="02020603050405020304"/>
              </a:rPr>
              <a:t>教育</a:t>
            </a:r>
            <a:endParaRPr lang="en-US" altLang="zh-CN" sz="2600" b="1" kern="100" dirty="0" smtClean="0">
              <a:latin typeface="微软雅黑" panose="020B0503020204020204" pitchFamily="34" charset="-122"/>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人民有信仰，国家有力量，民族有希望。一个国家、一个民族，要同心同德迈向前进，关键是高举理想信念的旗帜。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开展理想信念教育，必须深化中国特色社会主义和中国梦宣传教育，弘扬民族精神和时代精神，加强爱国主义、集体主义、社会主义教育，引导人们树立正确的历史观、民族观、国家观、文化观，坚定共产主义远大理想和中国特色社会主义共同理想。</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开展理想信念教育，必须坚持学而信、学而思、学而行，把学习成果转化为坚定的意志和自觉的行动</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核心考点二　加强思想道德建设</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pSp>
        <p:nvGrpSpPr>
          <p:cNvPr id="20" name="组合 19"/>
          <p:cNvGrpSpPr/>
          <p:nvPr/>
        </p:nvGrpSpPr>
        <p:grpSpPr>
          <a:xfrm>
            <a:off x="537664" y="776505"/>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2" name="矩形 21"/>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1088698" y="756445"/>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03586" y="89276"/>
            <a:ext cx="1158324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加强思想道德</a:t>
            </a:r>
            <a:r>
              <a:rPr lang="zh-CN" altLang="zh-CN" sz="2600" b="1" kern="100" dirty="0" smtClean="0">
                <a:latin typeface="微软雅黑" panose="020B0503020204020204" pitchFamily="34" charset="-122"/>
                <a:ea typeface="微软雅黑" panose="020B0503020204020204" pitchFamily="34" charset="-122"/>
                <a:cs typeface="Times New Roman" panose="02020603050405020304"/>
              </a:rPr>
              <a:t>建设</a:t>
            </a:r>
            <a:endParaRPr lang="en-US" altLang="zh-CN" sz="2600" b="1" kern="100" dirty="0" smtClean="0">
              <a:latin typeface="微软雅黑" panose="020B0503020204020204" pitchFamily="34" charset="-122"/>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深入实施公民道德建设工程，推进社会公德、职业道德、家庭美德、个人品德建设，激励人们向上向善、孝老爱亲，忠于祖国、忠于人民。要继承和弘扬我国人民在长期实践中培育和形成的传统美德，激发人们形成善良的道德意愿、道德情感，培育正确的道德判断和道德责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加强和改进思想政治工作，深化群众性精神文明创建活动。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弘扬科学精神，普及科学知识，开展移风易俗、弘扬时代新风行动，抵制腐朽落后文化侵蚀，提高全民科学素养。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推进诚信建设和志愿服务制度化，强化社会责任意识、规则意识、奉献意识。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我们要成为担当民族复兴大任的时代新人，就必须脚踏实地、不尚空谈、重在行动，从我做起、从现在做起、从点滴小事做起</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81000" y="-125095"/>
            <a:ext cx="11428730" cy="7108825"/>
          </a:xfrm>
          <a:prstGeom prst="rect">
            <a:avLst/>
          </a:prstGeom>
          <a:noFill/>
          <a:ln w="9525">
            <a:noFill/>
          </a:ln>
        </p:spPr>
        <p:txBody>
          <a:bodyPr wrap="square">
            <a:spAutoFit/>
          </a:bodyPr>
          <a:p>
            <a:pPr marL="138430" indent="-138430"/>
            <a:r>
              <a:rPr lang="en-US" b="0">
                <a:latin typeface="Calibri" panose="020F0502020204030204" charset="0"/>
                <a:ea typeface="宋体" panose="02010600030101010101" pitchFamily="2" charset="-122"/>
                <a:cs typeface="Times New Roman" panose="02020603050405020304" pitchFamily="18" charset="0"/>
              </a:rPr>
              <a:t>40.</a:t>
            </a:r>
            <a:r>
              <a:rPr lang="zh-CN" b="0">
                <a:latin typeface="Calibri" panose="020F0502020204030204" charset="0"/>
                <a:ea typeface="宋体" panose="02010600030101010101" pitchFamily="2" charset="-122"/>
              </a:rPr>
              <a:t>阅读材料，完成下列要求。（</a:t>
            </a:r>
            <a:r>
              <a:rPr lang="en-US" b="0">
                <a:latin typeface="Calibri" panose="020F0502020204030204" charset="0"/>
                <a:ea typeface="宋体" panose="02010600030101010101" pitchFamily="2" charset="-122"/>
                <a:cs typeface="Times New Roman" panose="02020603050405020304" pitchFamily="18" charset="0"/>
              </a:rPr>
              <a:t>26</a:t>
            </a:r>
            <a:r>
              <a:rPr lang="zh-CN" b="0">
                <a:latin typeface="Calibri" panose="020F0502020204030204" charset="0"/>
                <a:ea typeface="宋体" panose="02010600030101010101" pitchFamily="2" charset="-122"/>
              </a:rPr>
              <a:t>分）</a:t>
            </a:r>
            <a:r>
              <a:rPr lang="zh-CN" b="0">
                <a:ea typeface="宋体" panose="02010600030101010101" pitchFamily="2" charset="-122"/>
              </a:rPr>
              <a:t></a:t>
            </a:r>
            <a:r>
              <a:rPr lang="zh-CN" b="0">
                <a:latin typeface="楷体" panose="02010609060101010101" pitchFamily="49" charset="-122"/>
                <a:ea typeface="楷体" panose="02010609060101010101" pitchFamily="49" charset="-122"/>
                <a:cs typeface="楷体" panose="02010609060101010101" pitchFamily="49" charset="-122"/>
              </a:rPr>
              <a:t>    脱贫攻坚是历史给出的时代考题，广大青年成为解答时代考题的生力军乡村网红青年小甘搭乘“短视频十电商”的快车，开辟山区农产品销售新渠道，</a:t>
            </a:r>
            <a:r>
              <a:rPr lang="en-US" b="0">
                <a:latin typeface="楷体" panose="02010609060101010101" pitchFamily="49" charset="-122"/>
                <a:ea typeface="楷体" panose="02010609060101010101" pitchFamily="49" charset="-122"/>
                <a:cs typeface="楷体" panose="02010609060101010101" pitchFamily="49" charset="-122"/>
              </a:rPr>
              <a:t>2018</a:t>
            </a:r>
            <a:r>
              <a:rPr lang="zh-CN" b="0">
                <a:latin typeface="楷体" panose="02010609060101010101" pitchFamily="49" charset="-122"/>
                <a:ea typeface="楷体" panose="02010609060101010101" pitchFamily="49" charset="-122"/>
                <a:cs typeface="楷体" panose="02010609060101010101" pitchFamily="49" charset="-122"/>
              </a:rPr>
              <a:t>年，其团队共推介销售农副产品</a:t>
            </a:r>
            <a:r>
              <a:rPr lang="en-US" b="0">
                <a:latin typeface="楷体" panose="02010609060101010101" pitchFamily="49" charset="-122"/>
                <a:ea typeface="楷体" panose="02010609060101010101" pitchFamily="49" charset="-122"/>
                <a:cs typeface="楷体" panose="02010609060101010101" pitchFamily="49" charset="-122"/>
              </a:rPr>
              <a:t>400</a:t>
            </a:r>
            <a:r>
              <a:rPr lang="zh-CN" b="0">
                <a:latin typeface="楷体" panose="02010609060101010101" pitchFamily="49" charset="-122"/>
                <a:ea typeface="楷体" panose="02010609060101010101" pitchFamily="49" charset="-122"/>
                <a:cs typeface="楷体" panose="02010609060101010101" pitchFamily="49" charset="-122"/>
              </a:rPr>
              <a:t>多万公斤，产值超过</a:t>
            </a:r>
            <a:r>
              <a:rPr lang="en-US" b="0">
                <a:latin typeface="楷体" panose="02010609060101010101" pitchFamily="49" charset="-122"/>
                <a:ea typeface="楷体" panose="02010609060101010101" pitchFamily="49" charset="-122"/>
                <a:cs typeface="楷体" panose="02010609060101010101" pitchFamily="49" charset="-122"/>
              </a:rPr>
              <a:t>2300</a:t>
            </a:r>
            <a:r>
              <a:rPr lang="zh-CN" b="0">
                <a:latin typeface="楷体" panose="02010609060101010101" pitchFamily="49" charset="-122"/>
                <a:ea typeface="楷体" panose="02010609060101010101" pitchFamily="49" charset="-122"/>
                <a:cs typeface="楷体" panose="02010609060101010101" pitchFamily="49" charset="-122"/>
              </a:rPr>
              <a:t>万元，实现了和大山里的乡亲们“一起走上致富路”的理想。    青年教师胡博士，“一门心思帮助村民脱贫”，运用大数据，精准解决农村贫国户就业和培训难题。他与当地的就业部门合作，打遗智能就业平台，实现劳动力与岗位智能化匹配，</a:t>
            </a:r>
            <a:r>
              <a:rPr lang="en-US" b="0">
                <a:latin typeface="楷体" panose="02010609060101010101" pitchFamily="49" charset="-122"/>
                <a:ea typeface="楷体" panose="02010609060101010101" pitchFamily="49" charset="-122"/>
                <a:cs typeface="楷体" panose="02010609060101010101" pitchFamily="49" charset="-122"/>
              </a:rPr>
              <a:t>3</a:t>
            </a:r>
            <a:r>
              <a:rPr lang="zh-CN" b="0">
                <a:latin typeface="楷体" panose="02010609060101010101" pitchFamily="49" charset="-122"/>
                <a:ea typeface="楷体" panose="02010609060101010101" pitchFamily="49" charset="-122"/>
                <a:cs typeface="楷体" panose="02010609060101010101" pitchFamily="49" charset="-122"/>
              </a:rPr>
              <a:t>年推荐就业岗位超</a:t>
            </a:r>
            <a:r>
              <a:rPr lang="en-US" b="0">
                <a:latin typeface="楷体" panose="02010609060101010101" pitchFamily="49" charset="-122"/>
                <a:ea typeface="楷体" panose="02010609060101010101" pitchFamily="49" charset="-122"/>
                <a:cs typeface="楷体" panose="02010609060101010101" pitchFamily="49" charset="-122"/>
              </a:rPr>
              <a:t>12</a:t>
            </a:r>
            <a:r>
              <a:rPr lang="zh-CN" b="0">
                <a:latin typeface="楷体" panose="02010609060101010101" pitchFamily="49" charset="-122"/>
                <a:ea typeface="楷体" panose="02010609060101010101" pitchFamily="49" charset="-122"/>
                <a:cs typeface="楷体" panose="02010609060101010101" pitchFamily="49" charset="-122"/>
              </a:rPr>
              <a:t>万次</a:t>
            </a:r>
            <a:r>
              <a:rPr lang="en-US" b="0">
                <a:latin typeface="楷体" panose="02010609060101010101" pitchFamily="49" charset="-122"/>
                <a:ea typeface="楷体" panose="02010609060101010101" pitchFamily="49" charset="-122"/>
                <a:cs typeface="楷体" panose="02010609060101010101" pitchFamily="49" charset="-122"/>
              </a:rPr>
              <a:t>;</a:t>
            </a:r>
            <a:r>
              <a:rPr lang="zh-CN" b="0">
                <a:latin typeface="楷体" panose="02010609060101010101" pitchFamily="49" charset="-122"/>
                <a:ea typeface="楷体" panose="02010609060101010101" pitchFamily="49" charset="-122"/>
                <a:cs typeface="楷体" panose="02010609060101010101" pitchFamily="49" charset="-122"/>
              </a:rPr>
              <a:t>开发培训人员智能化管理体系，有针对性地为贫困户提供订单式岗位培训。    青年学子小锋体学创业，投身高效晶硅太阳能材料的批量制造，致力于光伏扶贫他使用公司自产太阳能电池板，帮助居民在自家屋项建光伏电站，将太阳能资源转化为电能，居民从售电款中获得分红，目前已有陕西、河北、广西等地千户居民成功脱贫立志“帮老百姓脱贫”的海归青年小静辞摔北京的工作，返回“中国山楂之乡”创业。她组建山楂研发团队，用科技提升山楂的附加值，促进山楂产业转型升级</a:t>
            </a:r>
            <a:r>
              <a:rPr lang="en-US" b="0">
                <a:latin typeface="楷体" panose="02010609060101010101" pitchFamily="49" charset="-122"/>
                <a:ea typeface="楷体" panose="02010609060101010101" pitchFamily="49" charset="-122"/>
                <a:cs typeface="楷体" panose="02010609060101010101" pitchFamily="49" charset="-122"/>
              </a:rPr>
              <a:t>;</a:t>
            </a:r>
            <a:r>
              <a:rPr lang="zh-CN" b="0">
                <a:latin typeface="楷体" panose="02010609060101010101" pitchFamily="49" charset="-122"/>
                <a:ea typeface="楷体" panose="02010609060101010101" pitchFamily="49" charset="-122"/>
                <a:cs typeface="楷体" panose="02010609060101010101" pitchFamily="49" charset="-122"/>
              </a:rPr>
              <a:t>通过吸纳</a:t>
            </a:r>
            <a:r>
              <a:rPr lang="en-US" b="0">
                <a:latin typeface="楷体" panose="02010609060101010101" pitchFamily="49" charset="-122"/>
                <a:ea typeface="楷体" panose="02010609060101010101" pitchFamily="49" charset="-122"/>
                <a:cs typeface="楷体" panose="02010609060101010101" pitchFamily="49" charset="-122"/>
              </a:rPr>
              <a:t>1400</a:t>
            </a:r>
            <a:r>
              <a:rPr lang="zh-CN" b="0">
                <a:latin typeface="楷体" panose="02010609060101010101" pitchFamily="49" charset="-122"/>
                <a:ea typeface="楷体" panose="02010609060101010101" pitchFamily="49" charset="-122"/>
                <a:cs typeface="楷体" panose="02010609060101010101" pitchFamily="49" charset="-122"/>
              </a:rPr>
              <a:t>余户贫国户入股、建立扶贫工厂、带动就业等，帮助当地农民增收。    在脱贫攻坚的主战场，一代青年正用青春演着一个个精彩的扶贫故事，涓涓细流正汇聚成乡村振兴的时代洪流，</a:t>
            </a:r>
            <a:r>
              <a:rPr lang="zh-CN" b="0">
                <a:latin typeface="Calibri" panose="020F0502020204030204" charset="0"/>
                <a:ea typeface="宋体" panose="02010600030101010101" pitchFamily="2" charset="-122"/>
              </a:rPr>
              <a:t>    运用文化生活知识，说明上述扶贫故事给新时代青年担当使命的启示。（</a:t>
            </a:r>
            <a:r>
              <a:rPr lang="en-US" b="0">
                <a:latin typeface="Calibri" panose="020F0502020204030204" charset="0"/>
                <a:ea typeface="宋体" panose="02010600030101010101" pitchFamily="2" charset="-122"/>
                <a:cs typeface="Times New Roman" panose="02020603050405020304" pitchFamily="18" charset="0"/>
              </a:rPr>
              <a:t>10</a:t>
            </a:r>
            <a:r>
              <a:rPr lang="zh-CN" b="0">
                <a:latin typeface="Calibri" panose="020F0502020204030204" charset="0"/>
                <a:ea typeface="宋体" panose="02010600030101010101" pitchFamily="2" charset="-122"/>
              </a:rPr>
              <a:t>分）</a:t>
            </a:r>
            <a:endParaRPr lang="zh-CN"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95325" y="504190"/>
            <a:ext cx="10799445" cy="5408295"/>
          </a:xfrm>
          <a:prstGeom prst="rect">
            <a:avLst/>
          </a:prstGeom>
          <a:noFill/>
          <a:ln w="9525">
            <a:noFill/>
          </a:ln>
        </p:spPr>
        <p:txBody>
          <a:bodyPr wrap="square">
            <a:spAutoFit/>
          </a:bodyPr>
          <a:p>
            <a:pPr marL="14605" indent="-14605">
              <a:lnSpc>
                <a:spcPct val="160000"/>
              </a:lnSpc>
            </a:pPr>
            <a:r>
              <a:rPr lang="en-US" altLang="zh-CN" sz="3600" b="0">
                <a:latin typeface="仿宋" panose="02010609060101010101" charset="-122"/>
                <a:ea typeface="仿宋" panose="02010609060101010101" charset="-122"/>
                <a:cs typeface="仿宋" panose="02010609060101010101" charset="-122"/>
              </a:rPr>
              <a:t>    </a:t>
            </a:r>
            <a:r>
              <a:rPr lang="zh-CN" sz="3600" b="0">
                <a:latin typeface="仿宋" panose="02010609060101010101" charset="-122"/>
                <a:ea typeface="仿宋" panose="02010609060101010101" charset="-122"/>
                <a:cs typeface="仿宋" panose="02010609060101010101" charset="-122"/>
              </a:rPr>
              <a:t>理想指引人生</a:t>
            </a:r>
            <a:r>
              <a:rPr lang="en-US" sz="3600" b="0">
                <a:latin typeface="仿宋" panose="02010609060101010101" charset="-122"/>
                <a:ea typeface="仿宋" panose="02010609060101010101" charset="-122"/>
                <a:cs typeface="仿宋" panose="02010609060101010101" charset="-122"/>
              </a:rPr>
              <a:t>,</a:t>
            </a:r>
            <a:r>
              <a:rPr lang="zh-CN" sz="3600" b="0">
                <a:latin typeface="仿宋" panose="02010609060101010101" charset="-122"/>
                <a:ea typeface="仿宋" panose="02010609060101010101" charset="-122"/>
                <a:cs typeface="仿宋" panose="02010609060101010101" charset="-122"/>
              </a:rPr>
              <a:t>奋斗成就事业</a:t>
            </a:r>
            <a:r>
              <a:rPr lang="en-US" sz="3600" b="0">
                <a:latin typeface="仿宋" panose="02010609060101010101" charset="-122"/>
                <a:ea typeface="仿宋" panose="02010609060101010101" charset="-122"/>
                <a:cs typeface="仿宋" panose="02010609060101010101" charset="-122"/>
              </a:rPr>
              <a:t>,</a:t>
            </a:r>
            <a:r>
              <a:rPr lang="zh-CN" sz="3600" b="0">
                <a:latin typeface="仿宋" panose="02010609060101010101" charset="-122"/>
                <a:ea typeface="仿宋" panose="02010609060101010101" charset="-122"/>
                <a:cs typeface="仿宋" panose="02010609060101010101" charset="-122"/>
              </a:rPr>
              <a:t>新时代青年要志存高远</a:t>
            </a:r>
            <a:r>
              <a:rPr lang="en-US" sz="3600" b="0">
                <a:latin typeface="仿宋" panose="02010609060101010101" charset="-122"/>
                <a:ea typeface="仿宋" panose="02010609060101010101" charset="-122"/>
                <a:cs typeface="仿宋" panose="02010609060101010101" charset="-122"/>
              </a:rPr>
              <a:t>,</a:t>
            </a:r>
            <a:r>
              <a:rPr lang="zh-CN" sz="3600" b="0">
                <a:latin typeface="仿宋" panose="02010609060101010101" charset="-122"/>
                <a:ea typeface="仿宋" panose="02010609060101010101" charset="-122"/>
                <a:cs typeface="仿宋" panose="02010609060101010101" charset="-122"/>
              </a:rPr>
              <a:t>确立为国家富强、民族复兴、人民幸福而奋斗的伟大理想；</a:t>
            </a:r>
            <a:endParaRPr lang="zh-CN" sz="3600" b="0">
              <a:latin typeface="仿宋" panose="02010609060101010101" charset="-122"/>
              <a:ea typeface="仿宋" panose="02010609060101010101" charset="-122"/>
              <a:cs typeface="仿宋" panose="02010609060101010101" charset="-122"/>
            </a:endParaRPr>
          </a:p>
          <a:p>
            <a:pPr marL="138430" indent="-138430">
              <a:lnSpc>
                <a:spcPct val="160000"/>
              </a:lnSpc>
            </a:pPr>
            <a:r>
              <a:rPr lang="zh-CN" sz="3600" b="0">
                <a:latin typeface="仿宋" panose="02010609060101010101" charset="-122"/>
                <a:ea typeface="仿宋" panose="02010609060101010101" charset="-122"/>
                <a:cs typeface="仿宋" panose="02010609060101010101" charset="-122"/>
              </a:rPr>
              <a:t>    要解放思想、开拓创新</a:t>
            </a:r>
            <a:r>
              <a:rPr lang="en-US" sz="3600" b="0">
                <a:latin typeface="仿宋" panose="02010609060101010101" charset="-122"/>
                <a:ea typeface="仿宋" panose="02010609060101010101" charset="-122"/>
                <a:cs typeface="仿宋" panose="02010609060101010101" charset="-122"/>
              </a:rPr>
              <a:t>,</a:t>
            </a:r>
            <a:r>
              <a:rPr lang="zh-CN" sz="3600" b="0">
                <a:latin typeface="仿宋" panose="02010609060101010101" charset="-122"/>
                <a:ea typeface="仿宋" panose="02010609060101010101" charset="-122"/>
                <a:cs typeface="仿宋" panose="02010609060101010101" charset="-122"/>
              </a:rPr>
              <a:t>勇做时代的弄儿；</a:t>
            </a:r>
            <a:endParaRPr lang="zh-CN" sz="3600" b="0">
              <a:latin typeface="仿宋" panose="02010609060101010101" charset="-122"/>
              <a:ea typeface="仿宋" panose="02010609060101010101" charset="-122"/>
              <a:cs typeface="仿宋" panose="02010609060101010101" charset="-122"/>
            </a:endParaRPr>
          </a:p>
          <a:p>
            <a:pPr marL="0" indent="0">
              <a:lnSpc>
                <a:spcPct val="160000"/>
              </a:lnSpc>
            </a:pPr>
            <a:r>
              <a:rPr lang="zh-CN" sz="3600" b="0">
                <a:latin typeface="仿宋" panose="02010609060101010101" charset="-122"/>
                <a:ea typeface="仿宋" panose="02010609060101010101" charset="-122"/>
                <a:cs typeface="仿宋" panose="02010609060101010101" charset="-122"/>
              </a:rPr>
              <a:t>    要脚实地、锤炼本领</a:t>
            </a:r>
            <a:r>
              <a:rPr lang="en-US" sz="3600" b="0">
                <a:latin typeface="仿宋" panose="02010609060101010101" charset="-122"/>
                <a:ea typeface="仿宋" panose="02010609060101010101" charset="-122"/>
                <a:cs typeface="仿宋" panose="02010609060101010101" charset="-122"/>
              </a:rPr>
              <a:t>,</a:t>
            </a:r>
            <a:r>
              <a:rPr lang="zh-CN" sz="3600" b="0">
                <a:latin typeface="仿宋" panose="02010609060101010101" charset="-122"/>
                <a:ea typeface="仿宋" panose="02010609060101010101" charset="-122"/>
                <a:cs typeface="仿宋" panose="02010609060101010101" charset="-122"/>
              </a:rPr>
              <a:t>为推动经济社会发展贡献智慧和力量。</a:t>
            </a:r>
            <a:endParaRPr lang="zh-CN" altLang="en-US" sz="3600">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742" y="802126"/>
            <a:ext cx="1152612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微软雅黑" panose="020B0503020204020204" pitchFamily="34" charset="-122"/>
                <a:ea typeface="微软雅黑" panose="020B0503020204020204" pitchFamily="34" charset="-122"/>
                <a:cs typeface="Courier New" panose="02070309020205020404"/>
              </a:rPr>
              <a:t>1.</a:t>
            </a:r>
            <a:r>
              <a:rPr lang="zh-CN" altLang="zh-CN" sz="2600" b="1" kern="100" dirty="0">
                <a:latin typeface="Times New Roman" panose="02020603050405020304"/>
                <a:ea typeface="微软雅黑" panose="020B0503020204020204" pitchFamily="34" charset="-122"/>
                <a:cs typeface="Times New Roman" panose="02020603050405020304"/>
              </a:rPr>
              <a:t>培育和践行社会主义核心价值观的重要意义</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社会主义核心价值观作为一种精神力量，对社会发展产生深刻影响。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文化反作用于政治，给予政治以重大影响。培育和践行社会主义核心价值观，能为我国社会发展提供思想保障。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文化越来越成为民族凝聚力和创造力的重要源泉，越来越成为综合国力竞争的重要因素。培育和践行社会主义核心价值观，有利于推动全社会形成共同的价值追求，提高我国文化软实力</a:t>
            </a:r>
            <a:r>
              <a:rPr lang="zh-CN" altLang="zh-CN" sz="2600" kern="100" dirty="0" smtClean="0">
                <a:latin typeface="Times New Roman" panose="02020603050405020304"/>
                <a:ea typeface="微软雅黑" panose="020B0503020204020204" pitchFamily="34" charset="-122"/>
                <a:cs typeface="Times New Roman" panose="02020603050405020304"/>
              </a:rPr>
              <a:t>。</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en-US" altLang="zh-CN" sz="2600" kern="100" dirty="0">
              <a:latin typeface="宋体" panose="02010600030101010101" pitchFamily="2" charset="-122"/>
              <a:cs typeface="Courier New" panose="02070309020205020404"/>
            </a:endParaRPr>
          </a:p>
          <a:p>
            <a:pPr algn="just">
              <a:lnSpc>
                <a:spcPct val="150000"/>
              </a:lnSpc>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文化影响人们的实践活动、认识活动和思维方式。培育和践行社会主义核心价值观，有利于引导人们坚定理想信念，转变思维方式，采取自觉行动。有利于提高人的道德素质，促进人的全面发展，培养担当民族复兴大任的时代新人。</a:t>
            </a: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zh-CN" altLang="zh-CN" sz="1050" kern="100" dirty="0">
              <a:latin typeface="宋体" panose="02010600030101010101" pitchFamily="2" charset="-122"/>
              <a:cs typeface="Courier New" panose="02070309020205020404"/>
            </a:endParaRPr>
          </a:p>
        </p:txBody>
      </p:sp>
      <p:grpSp>
        <p:nvGrpSpPr>
          <p:cNvPr id="7" name="组合 6"/>
          <p:cNvGrpSpPr/>
          <p:nvPr/>
        </p:nvGrpSpPr>
        <p:grpSpPr>
          <a:xfrm>
            <a:off x="537664" y="281502"/>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261442"/>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3846" y="333450"/>
            <a:ext cx="11412000"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微软雅黑" panose="020B0503020204020204" pitchFamily="34" charset="-122"/>
                <a:ea typeface="微软雅黑" panose="020B0503020204020204" pitchFamily="34" charset="-122"/>
                <a:cs typeface="Courier New" panose="02070309020205020404"/>
              </a:rPr>
              <a:t>2.</a:t>
            </a:r>
            <a:r>
              <a:rPr lang="zh-CN" altLang="zh-CN" sz="2600" b="1" kern="100" dirty="0">
                <a:latin typeface="Times New Roman" panose="02020603050405020304"/>
                <a:ea typeface="微软雅黑" panose="020B0503020204020204" pitchFamily="34" charset="-122"/>
                <a:cs typeface="Times New Roman" panose="02020603050405020304"/>
              </a:rPr>
              <a:t>如何培育和践行社会主义核心价值观</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文化对人的影响离不开特定的文化活动和文化环境，培育和践行社会主义核心价值观要营造良好的文化氛围。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内化于心，外化于行，把社会主义核心价值观融入社会发展各方面，使社会主义核心价值观内化为人们的精神追求，外化为人们的自觉行动。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深入挖掘中华优秀传统文化蕴含的思想观念、人文精神、道德规范，结合时代要求继承创新，让中华文化展现出永久魅力和时代风采。</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加强思想道德建设，开展理想信念教育，提高公民道德素质。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立足于新时代中国特色社会主义的伟大实践，脚踏实地，使社会主义核心价值观与人们日常生活紧密联系起来，在落细、落小、落实上下功夫。</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38622" y="1494627"/>
          <a:ext cx="10513168" cy="3870335"/>
        </p:xfrm>
        <a:graphic>
          <a:graphicData uri="http://schemas.openxmlformats.org/drawingml/2006/table">
            <a:tbl>
              <a:tblPr/>
              <a:tblGrid>
                <a:gridCol w="1925827"/>
                <a:gridCol w="2898709"/>
                <a:gridCol w="5688632"/>
              </a:tblGrid>
              <a:tr h="675469">
                <a:tc>
                  <a:txBody>
                    <a:bodyPr/>
                    <a:lstStyle/>
                    <a:p>
                      <a:pPr marL="71755" algn="ctr">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考点</a:t>
                      </a:r>
                      <a:r>
                        <a:rPr lang="zh-CN" sz="2600" kern="100" baseline="0" dirty="0" smtClean="0">
                          <a:effectLst/>
                          <a:latin typeface="Times New Roman" panose="02020603050405020304"/>
                          <a:ea typeface="微软雅黑" panose="020B0503020204020204" pitchFamily="34" charset="-122"/>
                          <a:cs typeface="Times New Roman" panose="02020603050405020304"/>
                        </a:rPr>
                        <a:t>展示</a:t>
                      </a:r>
                      <a:endParaRPr lang="zh-CN" sz="2600" kern="100" baseline="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五年考题</a:t>
                      </a:r>
                      <a:endParaRPr lang="zh-CN" sz="2600" kern="100" baseline="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考情分析</a:t>
                      </a:r>
                      <a:endParaRPr lang="zh-CN" sz="2600" kern="100" baseline="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94866">
                <a:tc>
                  <a:txBody>
                    <a:bodyPr/>
                    <a:lstStyle/>
                    <a:p>
                      <a:pPr marL="71755" algn="l">
                        <a:lnSpc>
                          <a:spcPct val="15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培育和践行社会主义核心价值观</a:t>
                      </a:r>
                      <a:endParaRPr lang="zh-CN" sz="2600" kern="100" baseline="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2016</a:t>
                      </a:r>
                      <a:r>
                        <a:rPr lang="zh-CN" sz="2600" kern="100" baseline="0" dirty="0">
                          <a:effectLst/>
                          <a:latin typeface="Times New Roman" panose="02020603050405020304"/>
                          <a:ea typeface="微软雅黑" panose="020B0503020204020204" pitchFamily="34" charset="-122"/>
                          <a:cs typeface="Times New Roman" panose="02020603050405020304"/>
                        </a:rPr>
                        <a:t>全国丙卷</a:t>
                      </a:r>
                      <a:r>
                        <a:rPr lang="en-US" sz="2600" kern="100" baseline="0" dirty="0">
                          <a:effectLst/>
                          <a:latin typeface="Times New Roman" panose="02020603050405020304"/>
                          <a:ea typeface="微软雅黑" panose="020B0503020204020204" pitchFamily="34" charset="-122"/>
                          <a:cs typeface="Courier New" panose="02070309020205020404"/>
                        </a:rPr>
                        <a:t>·21</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2015</a:t>
                      </a:r>
                      <a:r>
                        <a:rPr lang="zh-CN" sz="2600" kern="100" baseline="0" dirty="0">
                          <a:effectLst/>
                          <a:latin typeface="Times New Roman" panose="02020603050405020304"/>
                          <a:ea typeface="微软雅黑" panose="020B0503020204020204" pitchFamily="34" charset="-122"/>
                          <a:cs typeface="Times New Roman" panose="02020603050405020304"/>
                        </a:rPr>
                        <a:t>全国</a:t>
                      </a:r>
                      <a:r>
                        <a:rPr lang="en-US" sz="2600" kern="100" baseline="0" dirty="0">
                          <a:effectLst/>
                          <a:latin typeface="宋体" panose="02010600030101010101" pitchFamily="2" charset="-122"/>
                          <a:ea typeface="微软雅黑" panose="020B0503020204020204" pitchFamily="34" charset="-122"/>
                          <a:cs typeface="Times New Roman" panose="02020603050405020304"/>
                        </a:rPr>
                        <a:t>Ⅰ</a:t>
                      </a:r>
                      <a:r>
                        <a:rPr lang="en-US" sz="2600" kern="100" baseline="0" dirty="0">
                          <a:effectLst/>
                          <a:latin typeface="Times New Roman" panose="02020603050405020304"/>
                          <a:ea typeface="微软雅黑" panose="020B0503020204020204" pitchFamily="34" charset="-122"/>
                          <a:cs typeface="Courier New" panose="02070309020205020404"/>
                        </a:rPr>
                        <a:t>·20</a:t>
                      </a:r>
                      <a:endParaRPr lang="zh-CN" sz="2600" kern="100" baseline="0" dirty="0">
                        <a:effectLst/>
                        <a:latin typeface="宋体" panose="02010600030101010101" pitchFamily="2" charset="-122"/>
                        <a:cs typeface="Courier New" panose="02070309020205020404"/>
                      </a:endParaRPr>
                    </a:p>
                    <a:p>
                      <a:pPr marL="71755" algn="ctr">
                        <a:lnSpc>
                          <a:spcPct val="15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2015</a:t>
                      </a:r>
                      <a:r>
                        <a:rPr lang="zh-CN" sz="2600" kern="100" baseline="0" dirty="0">
                          <a:effectLst/>
                          <a:latin typeface="Times New Roman" panose="02020603050405020304"/>
                          <a:ea typeface="微软雅黑" panose="020B0503020204020204" pitchFamily="34" charset="-122"/>
                          <a:cs typeface="Times New Roman" panose="02020603050405020304"/>
                        </a:rPr>
                        <a:t>全国</a:t>
                      </a:r>
                      <a:r>
                        <a:rPr lang="en-US" sz="2600" kern="100" baseline="0" dirty="0">
                          <a:effectLst/>
                          <a:latin typeface="宋体" panose="02010600030101010101" pitchFamily="2" charset="-122"/>
                          <a:ea typeface="微软雅黑" panose="020B0503020204020204" pitchFamily="34" charset="-122"/>
                          <a:cs typeface="Times New Roman" panose="02020603050405020304"/>
                        </a:rPr>
                        <a:t>Ⅰ</a:t>
                      </a:r>
                      <a:r>
                        <a:rPr lang="en-US" sz="2600" kern="100" baseline="0" dirty="0">
                          <a:effectLst/>
                          <a:latin typeface="Times New Roman" panose="02020603050405020304"/>
                          <a:ea typeface="微软雅黑" panose="020B0503020204020204" pitchFamily="34" charset="-122"/>
                          <a:cs typeface="Courier New" panose="02070309020205020404"/>
                        </a:rPr>
                        <a:t>·39(1)</a:t>
                      </a:r>
                      <a:endParaRPr lang="zh-CN" sz="2600" kern="100" baseline="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常以典型人物的先进事迹或培育和践行社会主义核心价值观的典型事例为背景，以选择题或主观题考查社会主义核心价值观的知识，且主观题常联系其他考点进行考查，难度较大。</a:t>
                      </a:r>
                      <a:endParaRPr lang="zh-CN" sz="2600" kern="100" baseline="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290017"/>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　社会主义核心价值观的内涵</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(2015·</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自强不息，厚德载物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实事求是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大学校训引导莘莘学子成长成才。</a:t>
            </a:r>
            <a:r>
              <a:rPr lang="en-US" altLang="zh-CN" sz="2600" kern="100" dirty="0">
                <a:latin typeface="Times New Roman" panose="02020603050405020304"/>
                <a:ea typeface="微软雅黑" panose="020B0503020204020204" pitchFamily="34" charset="-122"/>
                <a:cs typeface="Courier New" panose="02070309020205020404"/>
              </a:rPr>
              <a:t>2014</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月，某报推出《校训的故事》专栏，挖掘和阐述大学校训的文化内涵、历史传承与当代价值，传播社会主义核心价值观，引起了社会强烈反响。《校训的故事》引起社会强烈反响的原因</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校训的实质内涵与社会主义核心价值观相契合</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校训是传播社会主义核心价值观的生动载体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校训全面反映了社会主义核心价值观的时代内涵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校训宣传是培育社会主义核心价值观的基本途径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324518" y="565469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37506"/>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从</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自强不息，厚德载物</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实事求是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我们可以推出校训的实质内涵与社会主义核心价值观相契合，所以</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通过</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大众媒体传播社会主义核心价值观，《校训的故事》才会引起社会强烈反响，故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校训全面反映了社会主义核心价值观的时代内涵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的说法，不符合客观实际，故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校训</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宣传并不是培育社会主义核心价值观的基本途径，基本的途径应是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践行和行动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排除。故选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29130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培育和践行社会主义核心价值观的重要性</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人类社会发展的历史表明，对一个民族、一个国家来说，最持久、最深层的力量是全社会共同认可的核心价值观。核心价值观，承载着一个民族、一个国家的精神追求，体现着一个社会评判是非曲直的价值标准。可见，培育和践行社会主义核心</a:t>
            </a:r>
            <a:r>
              <a:rPr lang="zh-CN" altLang="zh-CN" sz="2600" kern="100" dirty="0" smtClean="0">
                <a:latin typeface="Times New Roman" panose="02020603050405020304"/>
                <a:ea typeface="微软雅黑" panose="020B0503020204020204" pitchFamily="34" charset="-122"/>
                <a:cs typeface="Times New Roman" panose="02020603050405020304"/>
              </a:rPr>
              <a:t>价值观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是中国特色社会主义文化建设的中心环节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能更好地构筑中国精神、中国价值和中国力量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可为促进我国经济的发展提供强大的智力支持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能为中国社会发展提供源源不断的道德滋养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5106144" y="566003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3990" y="13173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思想道德建设是中国特色社会主义文化建设的中心环节，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科学</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文化建设为经济的发展提供强大的智力支持，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765498"/>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如何培育和践行社会主义核心</a:t>
            </a:r>
            <a:r>
              <a:rPr lang="zh-CN" altLang="zh-CN" sz="2600" b="1" kern="100" dirty="0" smtClean="0">
                <a:latin typeface="Times New Roman" panose="02020603050405020304"/>
                <a:ea typeface="微软雅黑" panose="020B0503020204020204" pitchFamily="34" charset="-122"/>
                <a:cs typeface="Times New Roman" panose="02020603050405020304"/>
              </a:rPr>
              <a:t>价值观</a:t>
            </a:r>
            <a:endParaRPr lang="en-US"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为者常成、行者常至，社会主义核心价值观的生命力在于实践。践行社会主义核心价值观要求</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明是非，知荣辱　</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弘扬中华传统道德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尊重包容错误价值观　</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从我做起，注重行动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7461346" y="37444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53894" y="436605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应该是弘扬中华传统美德</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99466"/>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26</a:t>
            </a:r>
            <a:r>
              <a:rPr lang="zh-CN" altLang="zh-CN" sz="2600" kern="100" dirty="0">
                <a:latin typeface="Times New Roman" panose="02020603050405020304"/>
                <a:ea typeface="微软雅黑" panose="020B0503020204020204" pitchFamily="34" charset="-122"/>
                <a:cs typeface="Times New Roman" panose="02020603050405020304"/>
              </a:rPr>
              <a:t>日，第四届中华慈孝文化论坛暨中华慈孝人物颁奖盛典在杭州举行，来自海内外的</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位具有典型性和代表性的</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中华慈孝人物</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组织代表</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一一登台，讲述感人故事，传递人性至美，呼唤人间大爱。开展这一活动，</a:t>
            </a:r>
            <a:r>
              <a:rPr lang="zh-CN" altLang="zh-CN" sz="2600" kern="100" dirty="0" smtClean="0">
                <a:latin typeface="Times New Roman" panose="02020603050405020304"/>
                <a:ea typeface="微软雅黑" panose="020B0503020204020204" pitchFamily="34" charset="-122"/>
                <a:cs typeface="Times New Roman" panose="02020603050405020304"/>
              </a:rPr>
              <a:t>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不忘初心，牢记使命，践行社会主义核心价值观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明辨善恶，砥砺自我，大力弘扬中华传统道德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扶正祛邪，扬善惩恶，引领良好风尚形成和发展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凝聚共识，尊重多样，满足人民群众的文化需求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89121" y="567456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3173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传统道德既有精华又有糟粕，</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干与满足人民群众的文化需求没有直接关系，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3483763"/>
            <a:ext cx="11377264"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礼让斑马线</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体现了人们以实际行动践行社会主义核心价值观，有利于推动社会主义精神文明建设，促进社会主义核心价值观的培育，</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③④</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符合题意</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人民群众</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是文化建设的主体，</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①</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说法错误</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该</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项活动能够推动市民自觉弘扬中华传统美德而不是传统道德，</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②</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406574" y="-73204"/>
            <a:ext cx="11377264"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浙江省交通运输厅推广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礼让斑马线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行动，全省市区公交礼让率达</a:t>
            </a:r>
            <a:r>
              <a:rPr lang="en-US" altLang="zh-CN" sz="2600" kern="100" dirty="0">
                <a:latin typeface="Times New Roman" panose="02020603050405020304"/>
                <a:ea typeface="微软雅黑" panose="020B0503020204020204" pitchFamily="34" charset="-122"/>
                <a:cs typeface="Courier New" panose="02070309020205020404"/>
              </a:rPr>
              <a:t>100%</a:t>
            </a:r>
            <a:r>
              <a:rPr lang="zh-CN" altLang="zh-CN" sz="2600" kern="100" dirty="0">
                <a:latin typeface="Times New Roman" panose="02020603050405020304"/>
                <a:ea typeface="微软雅黑" panose="020B0503020204020204" pitchFamily="34" charset="-122"/>
                <a:cs typeface="Times New Roman" panose="02020603050405020304"/>
              </a:rPr>
              <a:t>，出租车礼让率也超</a:t>
            </a:r>
            <a:r>
              <a:rPr lang="en-US" altLang="zh-CN" sz="2600" kern="100" dirty="0">
                <a:latin typeface="Times New Roman" panose="02020603050405020304"/>
                <a:ea typeface="微软雅黑" panose="020B0503020204020204" pitchFamily="34" charset="-122"/>
                <a:cs typeface="Courier New" panose="02070309020205020404"/>
              </a:rPr>
              <a:t>95%</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礼让斑马线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成为浙江的一道亮丽风景线。这一</a:t>
            </a:r>
            <a:r>
              <a:rPr lang="zh-CN" altLang="zh-CN" sz="2600" kern="100" dirty="0" smtClean="0">
                <a:latin typeface="Times New Roman" panose="02020603050405020304"/>
                <a:ea typeface="微软雅黑" panose="020B0503020204020204" pitchFamily="34" charset="-122"/>
                <a:cs typeface="Times New Roman" panose="02020603050405020304"/>
              </a:rPr>
              <a:t>活动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体现了政府在文化建设中的主体</a:t>
            </a:r>
            <a:r>
              <a:rPr lang="zh-CN" altLang="zh-CN" sz="2600" kern="100" dirty="0" smtClean="0">
                <a:latin typeface="Times New Roman" panose="02020603050405020304"/>
                <a:ea typeface="微软雅黑" panose="020B0503020204020204" pitchFamily="34" charset="-122"/>
                <a:cs typeface="Times New Roman" panose="02020603050405020304"/>
              </a:rPr>
              <a:t>作用</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推动市民自觉弘扬中华传统道德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有利于推动社会主义精神文明</a:t>
            </a:r>
            <a:r>
              <a:rPr lang="zh-CN" altLang="zh-CN" sz="2600" kern="100" dirty="0" smtClean="0">
                <a:latin typeface="Times New Roman" panose="02020603050405020304"/>
                <a:ea typeface="微软雅黑" panose="020B0503020204020204" pitchFamily="34" charset="-122"/>
                <a:cs typeface="Times New Roman" panose="02020603050405020304"/>
              </a:rPr>
              <a:t>建设</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促进社会主义核心价值观的培育</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7751390" y="290135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6" name="矩形 5"/>
          <p:cNvSpPr/>
          <p:nvPr/>
        </p:nvSpPr>
        <p:spPr>
          <a:xfrm>
            <a:off x="434648" y="1101280"/>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考情分析：</a:t>
            </a:r>
            <a:r>
              <a:rPr lang="zh-CN" altLang="zh-CN" sz="2600" kern="100" dirty="0">
                <a:latin typeface="Times New Roman" panose="02020603050405020304"/>
                <a:ea typeface="微软雅黑" panose="020B0503020204020204" pitchFamily="34" charset="-122"/>
                <a:cs typeface="Times New Roman" panose="02020603050405020304"/>
              </a:rPr>
              <a:t>党的十九大报告提出，要培养担当民族复兴大任的时代新人。所以本考点尽管在近几年的全国卷试题中没有出现过，仍要引起高度重视。</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4265627"/>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题干强调了信仰的力量，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信仰</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是一种精神力量，不能直接转化为物质力量，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信仰</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文化提供的是精神动力，</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406574" y="4541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加强理想信念教育</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习近平在党的十九大报告中指出：人民有信仰，国家有力量，民族有希望。对此下列理解正确的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信仰是一种精神力量可以直接转化为国家硬实力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要开展理想信念教育，树立正确的文化核心素养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信仰文化是促进国家和民族兴旺发达的主导力量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信仰文化为国家和民族发展提供强大的智力支持</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84845" y="244177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blinds(horizontal)">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nodeType="clickEffect">
                                  <p:stCondLst>
                                    <p:cond delay="0"/>
                                  </p:stCondLst>
                                  <p:childTnLst>
                                    <p:animEffect transition="out" filter="fade">
                                      <p:cBhvr>
                                        <p:cTn id="37" dur="500"/>
                                        <p:tgtEl>
                                          <p:spTgt spid="6">
                                            <p:txEl>
                                              <p:pRg st="0" end="0"/>
                                            </p:txEl>
                                          </p:spTgt>
                                        </p:tgtEl>
                                      </p:cBhvr>
                                    </p:animEffect>
                                    <p:set>
                                      <p:cBhvr>
                                        <p:cTn id="38" dur="1" fill="hold">
                                          <p:stCondLst>
                                            <p:cond delay="499"/>
                                          </p:stCondLst>
                                        </p:cTn>
                                        <p:tgtEl>
                                          <p:spTgt spid="6">
                                            <p:txEl>
                                              <p:pRg st="0" end="0"/>
                                            </p:txEl>
                                          </p:spTgt>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6">
                                            <p:txEl>
                                              <p:pRg st="1" end="1"/>
                                            </p:txEl>
                                          </p:spTgt>
                                        </p:tgtEl>
                                      </p:cBhvr>
                                    </p:animEffect>
                                    <p:set>
                                      <p:cBhvr>
                                        <p:cTn id="41" dur="1" fill="hold">
                                          <p:stCondLst>
                                            <p:cond delay="499"/>
                                          </p:stCondLst>
                                        </p:cTn>
                                        <p:tgtEl>
                                          <p:spTgt spid="6">
                                            <p:txEl>
                                              <p:pRg st="1" end="1"/>
                                            </p:txEl>
                                          </p:spTgt>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6">
                                            <p:txEl>
                                              <p:pRg st="2" end="2"/>
                                            </p:txEl>
                                          </p:spTgt>
                                        </p:tgtEl>
                                      </p:cBhvr>
                                    </p:animEffect>
                                    <p:set>
                                      <p:cBhvr>
                                        <p:cTn id="44" dur="1" fill="hold">
                                          <p:stCondLst>
                                            <p:cond delay="499"/>
                                          </p:stCondLst>
                                        </p:cTn>
                                        <p:tgtEl>
                                          <p:spTgt spid="6">
                                            <p:txEl>
                                              <p:pRg st="2" end="2"/>
                                            </p:txEl>
                                          </p:spTgt>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6">
                                            <p:txEl>
                                              <p:pRg st="3" end="3"/>
                                            </p:txEl>
                                          </p:spTgt>
                                        </p:tgtEl>
                                      </p:cBhvr>
                                    </p:animEffect>
                                    <p:set>
                                      <p:cBhvr>
                                        <p:cTn id="47"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52049"/>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习近平说：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理想信念是中国共产党人的政治灵魂。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我们开展理想信念教育要</a:t>
            </a:r>
            <a:r>
              <a:rPr lang="zh-CN" altLang="zh-CN" sz="2600" kern="100" dirty="0" smtClean="0">
                <a:latin typeface="Times New Roman" panose="02020603050405020304"/>
                <a:ea typeface="微软雅黑" panose="020B0503020204020204" pitchFamily="34" charset="-122"/>
                <a:cs typeface="Times New Roman" panose="02020603050405020304"/>
              </a:rPr>
              <a:t>做到</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深化中国特色社会主义和中国梦宣传教育</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发展喜闻乐见的大众文化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普及科学知识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弘扬以改革创新为核心的民族精神</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942924"/>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开展理想信念教育，要宣传中国特色社会主义和中国梦，引导人们树立正确的国家观，</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两项不符合题意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民族</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精神的核心是爱国主义，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270706" y="157263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23925"/>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加强思想道德建设</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不论时代发生多大变化，不论生活格局发生多大变化，我们都要注重家庭、注重家教、注重家风，发扬光大中华民族传统家庭美德，促进家庭和睦，使千千万万个家庭成为国家发展、民族进步、社会和谐的重要基点。之所以要大力弘扬中华民族传统家庭美德，是</a:t>
            </a:r>
            <a:r>
              <a:rPr lang="zh-CN" altLang="zh-CN" sz="2600" kern="100" dirty="0" smtClean="0">
                <a:latin typeface="Times New Roman" panose="02020603050405020304"/>
                <a:ea typeface="微软雅黑" panose="020B0503020204020204" pitchFamily="34" charset="-122"/>
                <a:cs typeface="Times New Roman" panose="02020603050405020304"/>
              </a:rPr>
              <a:t>因为</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社会主义道德建设必须以家庭美德建设为重点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家庭美德是涵养社会主义核心价值观的重要源泉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家庭美德深深植根于中华传统优秀文化之中</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家庭美德建设是全面提高公民道德素质的要求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115669" y="568312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3173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社会主义道德建设以诚信为重点，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强调弘扬中华民族传统家庭美德的原因，</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不是原因。</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93490"/>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　每一个道德模范的背后都有一个不同寻常的故事，每一个故事都折射了时代的光芒，更书写着时代的感动，他们代表着一个庞大的道德群体，用自己的行动感召着社会、用自己的所为诠释着道德的真谛。对他们的表彰</a:t>
            </a:r>
            <a:r>
              <a:rPr lang="zh-CN" altLang="zh-CN" sz="2600" kern="100" dirty="0" smtClean="0">
                <a:latin typeface="Times New Roman" panose="02020603050405020304"/>
                <a:ea typeface="微软雅黑" panose="020B0503020204020204" pitchFamily="34" charset="-122"/>
                <a:cs typeface="Times New Roman" panose="02020603050405020304"/>
              </a:rPr>
              <a:t>有利于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增强社会主义意识形态的</a:t>
            </a:r>
            <a:r>
              <a:rPr lang="zh-CN" altLang="zh-CN" sz="2600" kern="100" dirty="0" smtClean="0">
                <a:latin typeface="Times New Roman" panose="02020603050405020304"/>
                <a:ea typeface="微软雅黑" panose="020B0503020204020204" pitchFamily="34" charset="-122"/>
                <a:cs typeface="Times New Roman" panose="02020603050405020304"/>
              </a:rPr>
              <a:t>凝聚力</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弘扬中华传统道德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提高公民的思想道德修养</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从根本上引领当前我国社会各种思潮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739405" y="428436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06574" y="4912643"/>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传统道德有精华也有糟粕，我们要弘扬中华传统美德，</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是错误的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说法过于绝对，排除。</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827981"/>
            <a:ext cx="11412000"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日，中共中央宣传部授予中船重工第七六〇研究所抗灾抢险英雄群体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时代楷模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称号。黄群等</a:t>
            </a:r>
            <a:r>
              <a:rPr lang="en-US" altLang="zh-CN" sz="2600" kern="100" dirty="0">
                <a:latin typeface="Times New Roman" panose="02020603050405020304"/>
                <a:ea typeface="微软雅黑" panose="020B0503020204020204" pitchFamily="34" charset="-122"/>
                <a:cs typeface="Courier New" panose="02070309020205020404"/>
              </a:rPr>
              <a:t>17</a:t>
            </a:r>
            <a:r>
              <a:rPr lang="zh-CN" altLang="zh-CN" sz="2600" kern="100" dirty="0">
                <a:latin typeface="Times New Roman" panose="02020603050405020304"/>
                <a:ea typeface="微软雅黑" panose="020B0503020204020204" pitchFamily="34" charset="-122"/>
                <a:cs typeface="Times New Roman" panose="02020603050405020304"/>
              </a:rPr>
              <a:t>名同志面对台风和巨浪，挺身而出、英勇无惧，为保护国家重点试验平台壮烈牺牲，用实际行动诠释了共产党员对党忠诚、恪尽职守、不怕牺牲的优秀品格。</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时代楷模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的事迹厚重感人，影响深远，在全社会引起强烈反响。这告诉</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榜样的力量对人的价值观形成起决定作用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先进典型事迹是人们道德素养的核心与标准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应从先进事迹中汲取精神养分，感悟道德力量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要践行爱国、敬业、诚信、友善的价值准则</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7419925" y="610358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34648" y="129320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榜样的力量对人的价值观形成起导向作用，而不是决定作用，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人们</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道德素养的核心是世界观、人生观、价值观，社会主义核心价值观是道德素养的标准，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0089" y="505632"/>
            <a:ext cx="11530234"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月，浙江省在省直机关党团员中启动了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倾情援疆我先行，点亮万个微心愿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活动。活动面向受援民族地区贫困家庭的中小学生征集到</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万多个</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微心愿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，在微信平台发布后很快被认领一空。小到一双鞋子、一个书包，大到一辆自行车，价值数百万元的物资逐一发放给许愿人。开展上述</a:t>
            </a:r>
            <a:r>
              <a:rPr lang="zh-CN" altLang="zh-CN" sz="2600" kern="100" dirty="0" smtClean="0">
                <a:latin typeface="Times New Roman" panose="02020603050405020304"/>
                <a:ea typeface="微软雅黑" panose="020B0503020204020204" pitchFamily="34" charset="-122"/>
                <a:cs typeface="Times New Roman" panose="02020603050405020304"/>
              </a:rPr>
              <a:t>活动</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彰显了大众传媒能满足人们多样化的文化需求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丰富和发展了中华民族精神的基本内涵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是培育和践行社会主义核心价值观的生动实践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有利于为实现民族复兴的中国梦凝聚力量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B.</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7499446" y="52999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11" grpId="0"/>
      <p:bldP spid="11" grpId="1"/>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621482"/>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题干不反映人们通过大众传媒满足文化需求，而是利用技术平台开展送爱心活动，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点亮微心愿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弘扬了中华民族的团结精神，在形式上是一种创新，但在基本内涵上并没有实现发展，</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点亮微心愿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活动体现了社会主义核心价值观中的和谐、爱国、友善等内容，通过这一活动培育和践行了社会主义核心价值观，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点亮微心愿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活动能够增强参与者的民族团结意识和中华民族共同体意识，从而为实现民族复兴凝聚力量，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本题答案选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7" name="图片 6">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Effect transition="in" filter="blinds(horizontal)">
                                      <p:cBhvr>
                                        <p:cTn id="23" dur="75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090775" y="-8554"/>
            <a:ext cx="8070507"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培育和践行社会主义核心</a:t>
            </a:r>
            <a:r>
              <a:rPr lang="zh-CN" altLang="zh-CN" sz="2800" b="1" kern="100" dirty="0" smtClean="0">
                <a:solidFill>
                  <a:prstClr val="white"/>
                </a:solidFill>
                <a:latin typeface="Times New Roman" panose="02020603050405020304"/>
                <a:ea typeface="微软雅黑" panose="020B0503020204020204" pitchFamily="34" charset="-122"/>
                <a:cs typeface="Times New Roman" panose="02020603050405020304"/>
              </a:rPr>
              <a:t>价值观</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065962" y="1269554"/>
          <a:ext cx="10058489" cy="4034735"/>
        </p:xfrm>
        <a:graphic>
          <a:graphicData uri="http://schemas.openxmlformats.org/drawingml/2006/table">
            <a:tbl>
              <a:tblPr/>
              <a:tblGrid>
                <a:gridCol w="1273513"/>
                <a:gridCol w="8784976"/>
              </a:tblGrid>
              <a:tr h="494816">
                <a:tc gridSpan="2">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设问方式</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2576279">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运用文化生活知识，分析培育和践行社会主义核心价值观对</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的重要意义</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运用文化生活知识，说明</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对培育和践行社会主义核心价值观的积极作用</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4096">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运用文化生活知识，分析如何加强社会主义核心价值观教育</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72885"/>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近年来，南宁市把培育和弘扬社会主义核心价值观作为凝魂聚气、强基固本的基础工程来抓。从学校抓起，打造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一校一品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，营造校园文化氛围，寓教于乐、融教于趣、化教于心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将核心价值观教育融入学生学习、生活中。该市充分运用各类宣传阵地弘扬主旋律，传播核心价值观。全市</a:t>
            </a:r>
            <a:r>
              <a:rPr lang="en-US" altLang="zh-CN" sz="2600" kern="100" dirty="0">
                <a:latin typeface="Times New Roman" panose="02020603050405020304"/>
                <a:ea typeface="微软雅黑" panose="020B0503020204020204" pitchFamily="34" charset="-122"/>
                <a:cs typeface="Courier New" panose="02070309020205020404"/>
              </a:rPr>
              <a:t>2 100</a:t>
            </a:r>
            <a:r>
              <a:rPr lang="zh-CN" altLang="zh-CN" sz="2600" kern="100" dirty="0">
                <a:latin typeface="Times New Roman" panose="02020603050405020304"/>
                <a:ea typeface="微软雅黑" panose="020B0503020204020204" pitchFamily="34" charset="-122"/>
                <a:cs typeface="Times New Roman" panose="02020603050405020304"/>
              </a:rPr>
              <a:t>多个工地围档、</a:t>
            </a:r>
            <a:r>
              <a:rPr lang="en-US" altLang="zh-CN" sz="2600" kern="100" dirty="0">
                <a:latin typeface="Times New Roman" panose="02020603050405020304"/>
                <a:ea typeface="微软雅黑" panose="020B0503020204020204" pitchFamily="34" charset="-122"/>
                <a:cs typeface="Courier New" panose="02070309020205020404"/>
              </a:rPr>
              <a:t>30</a:t>
            </a:r>
            <a:r>
              <a:rPr lang="zh-CN" altLang="zh-CN" sz="2600" kern="100" dirty="0">
                <a:latin typeface="Times New Roman" panose="02020603050405020304"/>
                <a:ea typeface="微软雅黑" panose="020B0503020204020204" pitchFamily="34" charset="-122"/>
                <a:cs typeface="Times New Roman" panose="02020603050405020304"/>
              </a:rPr>
              <a:t>个户外大型</a:t>
            </a:r>
            <a:r>
              <a:rPr lang="en-US" altLang="zh-CN" sz="2600" kern="100" dirty="0">
                <a:latin typeface="Times New Roman" panose="02020603050405020304"/>
                <a:ea typeface="微软雅黑" panose="020B0503020204020204" pitchFamily="34" charset="-122"/>
                <a:cs typeface="Courier New" panose="02070309020205020404"/>
              </a:rPr>
              <a:t>LED</a:t>
            </a:r>
            <a:r>
              <a:rPr lang="zh-CN" altLang="zh-CN" sz="2600" kern="100" dirty="0">
                <a:latin typeface="Times New Roman" panose="02020603050405020304"/>
                <a:ea typeface="微软雅黑" panose="020B0503020204020204" pitchFamily="34" charset="-122"/>
                <a:cs typeface="Times New Roman" panose="02020603050405020304"/>
              </a:rPr>
              <a:t>电子屏和</a:t>
            </a:r>
            <a:r>
              <a:rPr lang="en-US" altLang="zh-CN" sz="2600" kern="100" dirty="0">
                <a:latin typeface="Times New Roman" panose="02020603050405020304"/>
                <a:ea typeface="微软雅黑" panose="020B0503020204020204" pitchFamily="34" charset="-122"/>
                <a:cs typeface="Courier New" panose="02070309020205020404"/>
              </a:rPr>
              <a:t>500</a:t>
            </a:r>
            <a:r>
              <a:rPr lang="zh-CN" altLang="zh-CN" sz="2600" kern="100" dirty="0">
                <a:latin typeface="Times New Roman" panose="02020603050405020304"/>
                <a:ea typeface="微软雅黑" panose="020B0503020204020204" pitchFamily="34" charset="-122"/>
                <a:cs typeface="Times New Roman" panose="02020603050405020304"/>
              </a:rPr>
              <a:t>台楼宇电视、</a:t>
            </a:r>
            <a:r>
              <a:rPr lang="en-US" altLang="zh-CN" sz="2600" kern="100" dirty="0">
                <a:latin typeface="Times New Roman" panose="02020603050405020304"/>
                <a:ea typeface="微软雅黑" panose="020B0503020204020204" pitchFamily="34" charset="-122"/>
                <a:cs typeface="Courier New" panose="02070309020205020404"/>
              </a:rPr>
              <a:t>400</a:t>
            </a:r>
            <a:r>
              <a:rPr lang="zh-CN" altLang="zh-CN" sz="2600" kern="100" dirty="0">
                <a:latin typeface="Times New Roman" panose="02020603050405020304"/>
                <a:ea typeface="微软雅黑" panose="020B0503020204020204" pitchFamily="34" charset="-122"/>
                <a:cs typeface="Times New Roman" panose="02020603050405020304"/>
              </a:rPr>
              <a:t>个地铁灯箱、</a:t>
            </a:r>
            <a:r>
              <a:rPr lang="en-US" altLang="zh-CN" sz="2600" kern="100" dirty="0">
                <a:latin typeface="Times New Roman" panose="02020603050405020304"/>
                <a:ea typeface="微软雅黑" panose="020B0503020204020204" pitchFamily="34" charset="-122"/>
                <a:cs typeface="Courier New" panose="02070309020205020404"/>
              </a:rPr>
              <a:t>6 720</a:t>
            </a:r>
            <a:r>
              <a:rPr lang="zh-CN" altLang="zh-CN" sz="2600" kern="100" dirty="0">
                <a:latin typeface="Times New Roman" panose="02020603050405020304"/>
                <a:ea typeface="微软雅黑" panose="020B0503020204020204" pitchFamily="34" charset="-122"/>
                <a:cs typeface="Times New Roman" panose="02020603050405020304"/>
              </a:rPr>
              <a:t>辆出租车、</a:t>
            </a:r>
            <a:r>
              <a:rPr lang="en-US" altLang="zh-CN" sz="2600" kern="100" dirty="0">
                <a:latin typeface="Times New Roman" panose="02020603050405020304"/>
                <a:ea typeface="微软雅黑" panose="020B0503020204020204" pitchFamily="34" charset="-122"/>
                <a:cs typeface="Courier New" panose="02070309020205020404"/>
              </a:rPr>
              <a:t>3 500</a:t>
            </a:r>
            <a:r>
              <a:rPr lang="zh-CN" altLang="zh-CN" sz="2600" kern="100" dirty="0">
                <a:latin typeface="Times New Roman" panose="02020603050405020304"/>
                <a:ea typeface="微软雅黑" panose="020B0503020204020204" pitchFamily="34" charset="-122"/>
                <a:cs typeface="Times New Roman" panose="02020603050405020304"/>
              </a:rPr>
              <a:t>辆公交车、</a:t>
            </a:r>
            <a:r>
              <a:rPr lang="en-US" altLang="zh-CN" sz="2600" kern="100" dirty="0">
                <a:latin typeface="Times New Roman" panose="02020603050405020304"/>
                <a:ea typeface="微软雅黑" panose="020B0503020204020204" pitchFamily="34" charset="-122"/>
                <a:cs typeface="Courier New" panose="02070309020205020404"/>
              </a:rPr>
              <a:t>2 600</a:t>
            </a:r>
            <a:r>
              <a:rPr lang="zh-CN" altLang="zh-CN" sz="2600" kern="100" dirty="0">
                <a:latin typeface="Times New Roman" panose="02020603050405020304"/>
                <a:ea typeface="微软雅黑" panose="020B0503020204020204" pitchFamily="34" charset="-122"/>
                <a:cs typeface="Times New Roman" panose="02020603050405020304"/>
              </a:rPr>
              <a:t>座公交车站等社会资源，共同唱响核心价值观主基调。该市紧紧围绕核心价值观要义，大力宣传不同领域道德模范。市属媒体长期开设学习楷模专题专栏，宣传更多的凡人善举、</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最美人物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effectLst/>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269554"/>
            <a:ext cx="1152128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平民英雄，用最鲜活、最直观的导向感染广大市民，使市民学有榜样。南宁市连续三年被评为全国文明城市，核心价值观已深入人心、蔚然风行</a:t>
            </a:r>
            <a:r>
              <a:rPr lang="zh-CN"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a:t>
            </a:r>
            <a:endParaRPr lang="en-US" altLang="zh-CN" sz="2600" kern="100" dirty="0">
              <a:solidFill>
                <a:prstClr val="black"/>
              </a:solidFill>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结合材料并运用文化生活知识，谈谈南宁市是怎样培育社会主义核心价值观的</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pic>
        <p:nvPicPr>
          <p:cNvPr id="6"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43846" y="689292"/>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教育是文化传播的重要途径，南宁市各学校以立德树人为根本任务，将核心价值观融入到学生学习生活中。</a:t>
            </a:r>
            <a:endParaRPr lang="zh-CN" altLang="zh-CN" sz="2600" kern="100" dirty="0">
              <a:solidFill>
                <a:srgbClr val="C00000"/>
              </a:solidFill>
              <a:latin typeface="宋体" panose="02010600030101010101" pitchFamily="2" charset="-122"/>
              <a:cs typeface="Courier New" panose="02070309020205020404"/>
            </a:endParaRPr>
          </a:p>
          <a:p>
            <a:pPr lvl="0" algn="just">
              <a:lnSpc>
                <a:spcPct val="150000"/>
              </a:lnSpc>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文化对人的影响离不开特定的文化活动和文化环境，南宁市积极开展多种文化活动，营造良好的文化氛围，以此影响人们的思想和行为。</a:t>
            </a:r>
            <a:endParaRPr lang="zh-CN" altLang="zh-CN" sz="2600" kern="100" dirty="0">
              <a:solidFill>
                <a:srgbClr val="C00000"/>
              </a:solidFill>
              <a:latin typeface="宋体" panose="02010600030101010101" pitchFamily="2" charset="-122"/>
              <a:cs typeface="Courier New" panose="02070309020205020404"/>
            </a:endParaRPr>
          </a:p>
          <a:p>
            <a:pPr lvl="0" algn="just">
              <a:lnSpc>
                <a:spcPct val="150000"/>
              </a:lnSpc>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大众传媒是文化传播的主要手段，南宁市通过电子屏、市属媒体弘扬正能量，培育核心价值观。</a:t>
            </a:r>
            <a:endParaRPr lang="zh-CN" altLang="zh-CN" sz="2600" kern="100" dirty="0">
              <a:solidFill>
                <a:srgbClr val="C00000"/>
              </a:solidFill>
              <a:latin typeface="宋体" panose="02010600030101010101" pitchFamily="2" charset="-122"/>
              <a:cs typeface="Courier New" panose="02070309020205020404"/>
            </a:endParaRPr>
          </a:p>
          <a:p>
            <a:pPr lvl="0" algn="just">
              <a:lnSpc>
                <a:spcPct val="150000"/>
              </a:lnSpc>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(4)</a:t>
            </a:r>
            <a:r>
              <a:rPr lang="zh-CN" altLang="zh-CN" sz="2600" kern="100" dirty="0">
                <a:solidFill>
                  <a:srgbClr val="C00000"/>
                </a:solidFill>
                <a:latin typeface="宋体" panose="02010600030101010101" pitchFamily="2" charset="-122"/>
                <a:ea typeface="微软雅黑" panose="020B0503020204020204" pitchFamily="34" charset="-122"/>
                <a:cs typeface="Courier New" panose="02070309020205020404"/>
              </a:rPr>
              <a:t>思想道德建设是发展中国特色社会主义文化的中心环节，南宁市宣传道德模范，推动学习宣传道德模范常态化，提高市民道德素质，培育社会主义核心价值观。</a:t>
            </a:r>
            <a:endParaRPr lang="zh-CN" altLang="zh-CN" sz="2600" kern="100" dirty="0">
              <a:solidFill>
                <a:srgbClr val="C00000"/>
              </a:solidFill>
              <a:latin typeface="宋体" panose="02010600030101010101" pitchFamily="2" charset="-122"/>
              <a:cs typeface="Courier New" panose="02070309020205020404"/>
            </a:endParaRPr>
          </a:p>
        </p:txBody>
      </p:sp>
      <p:pic>
        <p:nvPicPr>
          <p:cNvPr id="6" name="图片 5">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20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一把钥匙，打开一扇门，传递珍贵的邻里之情。广西南宁有位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钥匙阿姨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，许多下班晚的家长为了让孩子早回家，十多年来都习惯将钥匙交给她保管。这种举动从一个</a:t>
            </a:r>
            <a:r>
              <a:rPr lang="zh-CN" altLang="zh-CN" sz="2600" kern="100" dirty="0" smtClean="0">
                <a:latin typeface="Times New Roman" panose="02020603050405020304"/>
                <a:ea typeface="微软雅黑" panose="020B0503020204020204" pitchFamily="34" charset="-122"/>
                <a:cs typeface="Times New Roman" panose="02020603050405020304"/>
              </a:rPr>
              <a:t>侧面</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传承了邻里互信互助的美德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体现了传统文化的性质和前进方向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践行了社会主义核心价值观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为我国经济社会发展提供了智力支持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16859" y="523698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95"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2"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9554"/>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钥匙阿姨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的举动从一个侧面传承了邻里互信互助的美德，也是践行社会主义核心价值观的体现，故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表述与题意无关，题目中没有涉及传统文化的性质和前进方向</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57657" y="837506"/>
            <a:ext cx="11275098"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泱泱华夏，源远流长。自古以来，助人为乐都是我们中华民族的传统美德。在当下的现代社会中，拥有奉献精神的人越来越多。他们身上的这些</a:t>
            </a:r>
            <a:r>
              <a:rPr lang="zh-CN" altLang="zh-CN" sz="2600" kern="100" dirty="0" smtClean="0">
                <a:latin typeface="Times New Roman" panose="02020603050405020304"/>
                <a:ea typeface="微软雅黑" panose="020B0503020204020204" pitchFamily="34" charset="-122"/>
                <a:cs typeface="Times New Roman" panose="02020603050405020304"/>
              </a:rPr>
              <a:t>美德</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凝结了中华民族的共同价值追求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体现了社会主义核心价值观的要求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进一步提升了公民的科学文化修养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成为全体社会成员奉行的道德规范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345660" y="443172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62163"/>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3.2017</a:t>
            </a:r>
            <a:r>
              <a:rPr lang="zh-CN" altLang="zh-CN" sz="2600" kern="100" dirty="0">
                <a:latin typeface="Times New Roman" panose="02020603050405020304"/>
                <a:ea typeface="微软雅黑" panose="020B0503020204020204" pitchFamily="34" charset="-122"/>
                <a:cs typeface="Times New Roman" panose="02020603050405020304"/>
              </a:rPr>
              <a:t>年央视重磅推出主题为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中华骄傲</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的《开学第一课》，共分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字以正源、武以振魂、文以载道、棋以明智、丝绸新路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五个板块，引发全国中小学生广泛收看。这一节目的播出</a:t>
            </a:r>
            <a:r>
              <a:rPr lang="zh-CN" altLang="zh-CN" sz="2600" kern="100" dirty="0" smtClean="0">
                <a:latin typeface="Times New Roman" panose="02020603050405020304"/>
                <a:ea typeface="微软雅黑" panose="020B0503020204020204" pitchFamily="34" charset="-122"/>
                <a:cs typeface="Times New Roman" panose="02020603050405020304"/>
              </a:rPr>
              <a:t>旨在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弘扬中华传统文化，培育民族精神，增强中国自信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发挥大众传媒在选择、传递和创造文化方面的强大功能</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引导中小学生自觉践行社会主义核心价值观，坚定文化自信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发挥教育作为文化传播的主要手段在传承文化中的传递功能</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986699"/>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教育具有选择、传递、创造文化的特定功能，</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教育</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是文化传播的途径不是手段，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720994" y="434426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33450"/>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日，苏南某市举办了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传承弘扬雷锋精神，共创新时代新作为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的志愿服务主题活动。通过朗诵、大合唱、情景剧等形式，志愿者展演了学雷锋志愿服务先进典型的感人事迹。开展这一活动</a:t>
            </a:r>
            <a:r>
              <a:rPr lang="zh-CN" altLang="zh-CN" sz="2600" kern="100" dirty="0" smtClean="0">
                <a:latin typeface="Times New Roman" panose="02020603050405020304"/>
                <a:ea typeface="微软雅黑" panose="020B0503020204020204" pitchFamily="34" charset="-122"/>
                <a:cs typeface="Times New Roman" panose="02020603050405020304"/>
              </a:rPr>
              <a:t>有利于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保障人民群众的基本文化</a:t>
            </a:r>
            <a:r>
              <a:rPr lang="zh-CN" altLang="zh-CN" sz="2600" kern="100" dirty="0" smtClean="0">
                <a:latin typeface="Times New Roman" panose="02020603050405020304"/>
                <a:ea typeface="微软雅黑" panose="020B0503020204020204" pitchFamily="34" charset="-122"/>
                <a:cs typeface="Times New Roman" panose="02020603050405020304"/>
              </a:rPr>
              <a:t>权益</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培育践行社会主义核心价值观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提高公民的思想道德</a:t>
            </a:r>
            <a:r>
              <a:rPr lang="zh-CN" altLang="zh-CN" sz="2600" kern="100" dirty="0" smtClean="0">
                <a:latin typeface="Times New Roman" panose="02020603050405020304"/>
                <a:ea typeface="微软雅黑" panose="020B0503020204020204" pitchFamily="34" charset="-122"/>
                <a:cs typeface="Times New Roman" panose="02020603050405020304"/>
              </a:rPr>
              <a:t>素质</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培育以改革创新为核心的民族精神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098231" y="331363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矩形 21"/>
          <p:cNvSpPr/>
          <p:nvPr/>
        </p:nvSpPr>
        <p:spPr>
          <a:xfrm>
            <a:off x="406574" y="393385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与材料无关，发展公益性文化事业是保障人民群众的基本文化权益的主要途径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表述错误，中华民族精神的核心是爱国主义，时代精神的核心是改革创新。</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2">
                                            <p:txEl>
                                              <p:pRg st="0" end="0"/>
                                            </p:txEl>
                                          </p:spTgt>
                                        </p:tgtEl>
                                        <p:attrNameLst>
                                          <p:attrName>style.visibility</p:attrName>
                                        </p:attrNameLst>
                                      </p:cBhvr>
                                      <p:to>
                                        <p:strVal val="visible"/>
                                      </p:to>
                                    </p:set>
                                    <p:animEffect transition="in" filter="blinds(horizontal)">
                                      <p:cBhvr>
                                        <p:cTn id="18" dur="500"/>
                                        <p:tgtEl>
                                          <p:spTgt spid="2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2">
                                            <p:txEl>
                                              <p:pRg st="1" end="1"/>
                                            </p:txEl>
                                          </p:spTgt>
                                        </p:tgtEl>
                                        <p:attrNameLst>
                                          <p:attrName>style.visibility</p:attrName>
                                        </p:attrNameLst>
                                      </p:cBhvr>
                                      <p:to>
                                        <p:strVal val="visible"/>
                                      </p:to>
                                    </p:set>
                                    <p:animEffect transition="in" filter="blinds(horizontal)">
                                      <p:cBhvr>
                                        <p:cTn id="23" dur="500"/>
                                        <p:tgtEl>
                                          <p:spTgt spid="22">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2">
                                            <p:txEl>
                                              <p:pRg st="0" end="0"/>
                                            </p:txEl>
                                          </p:spTgt>
                                        </p:tgtEl>
                                      </p:cBhvr>
                                    </p:animEffect>
                                    <p:set>
                                      <p:cBhvr>
                                        <p:cTn id="28" dur="1" fill="hold">
                                          <p:stCondLst>
                                            <p:cond delay="499"/>
                                          </p:stCondLst>
                                        </p:cTn>
                                        <p:tgtEl>
                                          <p:spTgt spid="22">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2">
                                            <p:txEl>
                                              <p:pRg st="1" end="1"/>
                                            </p:txEl>
                                          </p:spTgt>
                                        </p:tgtEl>
                                      </p:cBhvr>
                                    </p:animEffect>
                                    <p:set>
                                      <p:cBhvr>
                                        <p:cTn id="31" dur="1" fill="hold">
                                          <p:stCondLst>
                                            <p:cond delay="499"/>
                                          </p:stCondLst>
                                        </p:cTn>
                                        <p:tgtEl>
                                          <p:spTgt spid="22">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5757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如今，走在大街上，到处可见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社会主义核心价值观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的宣传标语，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社会主义核心价值观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还被编成歌曲、童谣、小故事在民间传颂。对此，下列说法正确的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这是在用人民群众喜闻乐见的方式弘扬主旋律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这能够为社会主义现代化建设提供强大的智力支持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这有利于增强社会主义意识形态的吸引力和凝聚力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这对建设社会主义现代化强国起决定作用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②③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46918" y="48340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9320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社会主义精神文明建设能为改革开放和社会主义现代化建设提供强大的智力支持、思想保证、精神动力，故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夸大了社会主义核心价值观的作用，故错误。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9349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国家广电总局发出通知要求，广播电台、电视台在国庆节、五一国际劳动节等重要的国家法定节日、纪念日应当依法播放国歌，播放国歌应当与前后节目相协调，维护国歌尊严。广电总局作出这样的要求</a:t>
            </a:r>
            <a:r>
              <a:rPr lang="zh-CN" altLang="zh-CN" sz="2600" kern="100" dirty="0" smtClean="0">
                <a:latin typeface="Times New Roman" panose="02020603050405020304"/>
                <a:ea typeface="微软雅黑" panose="020B0503020204020204" pitchFamily="34" charset="-122"/>
                <a:cs typeface="Times New Roman" panose="02020603050405020304"/>
              </a:rPr>
              <a:t>旨在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克服传媒的商业性，规范文化市场秩序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创新道德教育形式，弘扬爱国主义精神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发展文化产业，保障人民基本文化权益</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培育核心价值观，牢筑凝魂聚气的基础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7409214" y="486189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955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广电总局作出这样的要求，旨在创新形式、营造氛围，弘扬爱国主义，推动社会主义核心价值体系建设，培育核心价值观，牢筑凝魂聚气、强基固本的基础，</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《中国共产党廉洁自律准则》为党员干部划定了道德高线。习近平总书记强调：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越是领导机关，越是领导干部，越要廉洁自律，加强监督，以身作则，当好表率。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这要求党员</a:t>
            </a:r>
            <a:r>
              <a:rPr lang="zh-CN" altLang="zh-CN" sz="2600" kern="100" dirty="0" smtClean="0">
                <a:latin typeface="Times New Roman" panose="02020603050405020304"/>
                <a:ea typeface="微软雅黑" panose="020B0503020204020204" pitchFamily="34" charset="-122"/>
                <a:cs typeface="Times New Roman" panose="02020603050405020304"/>
              </a:rPr>
              <a:t>干部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工作开拓创新，树立正确的</a:t>
            </a:r>
            <a:r>
              <a:rPr lang="zh-CN" altLang="zh-CN" sz="2600" kern="100" dirty="0" smtClean="0">
                <a:latin typeface="Times New Roman" panose="02020603050405020304"/>
                <a:ea typeface="微软雅黑" panose="020B0503020204020204" pitchFamily="34" charset="-122"/>
                <a:cs typeface="Times New Roman" panose="02020603050405020304"/>
              </a:rPr>
              <a:t>发展观</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做到知行合一，树立正确的真理观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坚定理想信念，树立正确的</a:t>
            </a:r>
            <a:r>
              <a:rPr lang="zh-CN" altLang="zh-CN" sz="2600" kern="100" dirty="0" smtClean="0">
                <a:latin typeface="Times New Roman" panose="02020603050405020304"/>
                <a:ea typeface="微软雅黑" panose="020B0503020204020204" pitchFamily="34" charset="-122"/>
                <a:cs typeface="Times New Roman" panose="02020603050405020304"/>
              </a:rPr>
              <a:t>人生观</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注重修身养德，树立正确的群众观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789834"/>
            <a:ext cx="1116124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习近平总书记强调：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越是领导机关，越是领导干部，越要廉洁自律，加强监督，以身作则，当好表率。</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这要求党员干部要坚定理想信念，树立正确的人生观，注重修身养德，树立正确的群众观，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正确但在材料中未涉及，排除。</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7512184" y="319056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5418"/>
            <a:ext cx="11412000" cy="524468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8.</a:t>
            </a:r>
            <a:r>
              <a:rPr lang="zh-CN" altLang="zh-CN" sz="2500" kern="100" dirty="0">
                <a:latin typeface="Times New Roman" panose="02020603050405020304"/>
                <a:ea typeface="微软雅黑" panose="020B0503020204020204" pitchFamily="34" charset="-122"/>
                <a:cs typeface="Times New Roman" panose="02020603050405020304"/>
              </a:rPr>
              <a:t>自</a:t>
            </a:r>
            <a:r>
              <a:rPr lang="en-US" altLang="zh-CN" sz="2500" kern="100" dirty="0">
                <a:latin typeface="Times New Roman" panose="02020603050405020304"/>
                <a:ea typeface="微软雅黑" panose="020B0503020204020204" pitchFamily="34" charset="-122"/>
                <a:cs typeface="Courier New" panose="02070309020205020404"/>
              </a:rPr>
              <a:t>2018</a:t>
            </a:r>
            <a:r>
              <a:rPr lang="zh-CN" altLang="zh-CN" sz="2500" kern="100" dirty="0">
                <a:latin typeface="Times New Roman" panose="02020603050405020304"/>
                <a:ea typeface="微软雅黑" panose="020B0503020204020204" pitchFamily="34" charset="-122"/>
                <a:cs typeface="Times New Roman" panose="02020603050405020304"/>
              </a:rPr>
              <a:t>年</a:t>
            </a:r>
            <a:r>
              <a:rPr lang="en-US" altLang="zh-CN" sz="2500" kern="100" dirty="0">
                <a:latin typeface="Times New Roman" panose="02020603050405020304"/>
                <a:ea typeface="微软雅黑" panose="020B0503020204020204" pitchFamily="34" charset="-122"/>
                <a:cs typeface="Courier New" panose="02070309020205020404"/>
              </a:rPr>
              <a:t>5</a:t>
            </a:r>
            <a:r>
              <a:rPr lang="zh-CN" altLang="zh-CN" sz="2500" kern="100" dirty="0">
                <a:latin typeface="Times New Roman" panose="02020603050405020304"/>
                <a:ea typeface="微软雅黑" panose="020B0503020204020204" pitchFamily="34" charset="-122"/>
                <a:cs typeface="Times New Roman" panose="02020603050405020304"/>
              </a:rPr>
              <a:t>月</a:t>
            </a:r>
            <a:r>
              <a:rPr lang="en-US" altLang="zh-CN" sz="2500" kern="100" dirty="0">
                <a:latin typeface="Times New Roman" panose="02020603050405020304"/>
                <a:ea typeface="微软雅黑" panose="020B0503020204020204" pitchFamily="34" charset="-122"/>
                <a:cs typeface="Courier New" panose="02070309020205020404"/>
              </a:rPr>
              <a:t>1</a:t>
            </a:r>
            <a:r>
              <a:rPr lang="zh-CN" altLang="zh-CN" sz="2500" kern="100" dirty="0">
                <a:latin typeface="Times New Roman" panose="02020603050405020304"/>
                <a:ea typeface="微软雅黑" panose="020B0503020204020204" pitchFamily="34" charset="-122"/>
                <a:cs typeface="Times New Roman" panose="02020603050405020304"/>
              </a:rPr>
              <a:t>日起，由十三届全国人大常委会第二次会议表决通过的《中华人民共和国英雄烈士保护法》正式施行。惩治亵渎英烈的行为、明确保护英烈的责任主体、强化英烈事迹和精神宣传教育</a:t>
            </a:r>
            <a:r>
              <a:rPr lang="en-US" altLang="zh-CN" sz="2500" kern="100" dirty="0">
                <a:latin typeface="宋体" panose="02010600030101010101" pitchFamily="2" charset="-122"/>
                <a:ea typeface="微软雅黑" panose="020B0503020204020204" pitchFamily="34" charset="-122"/>
                <a:cs typeface="Times New Roman" panose="02020603050405020304"/>
              </a:rPr>
              <a:t>……</a:t>
            </a:r>
            <a:r>
              <a:rPr lang="zh-CN" altLang="zh-CN" sz="2500" kern="100" dirty="0">
                <a:latin typeface="Times New Roman" panose="02020603050405020304"/>
                <a:ea typeface="微软雅黑" panose="020B0503020204020204" pitchFamily="34" charset="-122"/>
                <a:cs typeface="Times New Roman" panose="02020603050405020304"/>
              </a:rPr>
              <a:t>保护英雄烈士的法律体系日益完善。《中华人民共和国英雄烈士保护法》的制定和</a:t>
            </a:r>
            <a:r>
              <a:rPr lang="zh-CN" altLang="zh-CN" sz="2500" kern="100" dirty="0" smtClean="0">
                <a:latin typeface="Times New Roman" panose="02020603050405020304"/>
                <a:ea typeface="微软雅黑" panose="020B0503020204020204" pitchFamily="34" charset="-122"/>
                <a:cs typeface="Times New Roman" panose="02020603050405020304"/>
              </a:rPr>
              <a:t>施行</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①</a:t>
            </a:r>
            <a:r>
              <a:rPr lang="zh-CN" altLang="zh-CN" sz="2500" kern="100" dirty="0">
                <a:latin typeface="Times New Roman" panose="02020603050405020304"/>
                <a:ea typeface="微软雅黑" panose="020B0503020204020204" pitchFamily="34" charset="-122"/>
                <a:cs typeface="Times New Roman" panose="02020603050405020304"/>
              </a:rPr>
              <a:t>缘于英烈精神是各个时期的中华民族精神的突出体现</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②</a:t>
            </a:r>
            <a:r>
              <a:rPr lang="zh-CN" altLang="zh-CN" sz="2500" kern="100" dirty="0">
                <a:latin typeface="Times New Roman" panose="02020603050405020304"/>
                <a:ea typeface="微软雅黑" panose="020B0503020204020204" pitchFamily="34" charset="-122"/>
                <a:cs typeface="Times New Roman" panose="02020603050405020304"/>
              </a:rPr>
              <a:t>有利于弘扬英烈精神，培育和践行社会主义核心价值观</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③</a:t>
            </a:r>
            <a:r>
              <a:rPr lang="zh-CN" altLang="zh-CN" sz="2500" kern="100" dirty="0">
                <a:latin typeface="Times New Roman" panose="02020603050405020304"/>
                <a:ea typeface="微软雅黑" panose="020B0503020204020204" pitchFamily="34" charset="-122"/>
                <a:cs typeface="Times New Roman" panose="02020603050405020304"/>
              </a:rPr>
              <a:t>将从根源上杜绝亵渎英烈的言行，维护英烈尊严</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宋体" panose="02010600030101010101" pitchFamily="2" charset="-122"/>
                <a:ea typeface="微软雅黑" panose="020B0503020204020204" pitchFamily="34" charset="-122"/>
                <a:cs typeface="Times New Roman" panose="02020603050405020304"/>
              </a:rPr>
              <a:t>④</a:t>
            </a:r>
            <a:r>
              <a:rPr lang="zh-CN" altLang="zh-CN" sz="2500" kern="100" dirty="0">
                <a:latin typeface="Times New Roman" panose="02020603050405020304"/>
                <a:ea typeface="微软雅黑" panose="020B0503020204020204" pitchFamily="34" charset="-122"/>
                <a:cs typeface="Times New Roman" panose="02020603050405020304"/>
              </a:rPr>
              <a:t>是建设有强大吸引力的社会主义意识形态的内在要求</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A.</a:t>
            </a:r>
            <a:r>
              <a:rPr lang="en-US" altLang="zh-CN" sz="2500" kern="100" dirty="0">
                <a:latin typeface="宋体" panose="02010600030101010101" pitchFamily="2" charset="-122"/>
                <a:ea typeface="微软雅黑" panose="020B0503020204020204" pitchFamily="34" charset="-122"/>
                <a:cs typeface="Times New Roman" panose="02020603050405020304"/>
              </a:rPr>
              <a:t>①②</a:t>
            </a:r>
            <a:r>
              <a:rPr lang="en-US" altLang="zh-CN" sz="2500" kern="100" dirty="0">
                <a:latin typeface="Times New Roman" panose="02020603050405020304"/>
                <a:ea typeface="微软雅黑" panose="020B0503020204020204" pitchFamily="34" charset="-122"/>
                <a:cs typeface="Courier New" panose="02070309020205020404"/>
              </a:rPr>
              <a:t>  </a:t>
            </a:r>
            <a:r>
              <a:rPr lang="en-US" altLang="zh-CN" sz="2500" kern="100" dirty="0" smtClean="0">
                <a:latin typeface="Times New Roman" panose="02020603050405020304"/>
                <a:ea typeface="微软雅黑" panose="020B0503020204020204" pitchFamily="34" charset="-122"/>
                <a:cs typeface="Courier New" panose="02070309020205020404"/>
              </a:rPr>
              <a:t>                B</a:t>
            </a:r>
            <a:r>
              <a:rPr lang="en-US" altLang="zh-CN" sz="2500" kern="100" dirty="0">
                <a:latin typeface="Times New Roman" panose="02020603050405020304"/>
                <a:ea typeface="微软雅黑" panose="020B0503020204020204" pitchFamily="34" charset="-122"/>
                <a:cs typeface="Courier New" panose="02070309020205020404"/>
              </a:rPr>
              <a:t>.</a:t>
            </a:r>
            <a:r>
              <a:rPr lang="en-US" altLang="zh-CN" sz="2500" kern="100" dirty="0">
                <a:latin typeface="宋体" panose="02010600030101010101" pitchFamily="2" charset="-122"/>
                <a:ea typeface="微软雅黑" panose="020B0503020204020204" pitchFamily="34" charset="-122"/>
                <a:cs typeface="Times New Roman" panose="02020603050405020304"/>
              </a:rPr>
              <a:t>①④</a:t>
            </a:r>
            <a:r>
              <a:rPr lang="en-US" altLang="zh-CN" sz="2500" kern="100" dirty="0">
                <a:latin typeface="Times New Roman" panose="02020603050405020304"/>
                <a:ea typeface="微软雅黑" panose="020B0503020204020204" pitchFamily="34" charset="-122"/>
                <a:cs typeface="Courier New" panose="02070309020205020404"/>
              </a:rPr>
              <a:t>  </a:t>
            </a:r>
            <a:r>
              <a:rPr lang="en-US" altLang="zh-CN" sz="2500" kern="100" dirty="0" smtClean="0">
                <a:latin typeface="Times New Roman" panose="02020603050405020304"/>
                <a:ea typeface="微软雅黑" panose="020B0503020204020204" pitchFamily="34" charset="-122"/>
                <a:cs typeface="Courier New" panose="02070309020205020404"/>
              </a:rPr>
              <a:t>               C</a:t>
            </a:r>
            <a:r>
              <a:rPr lang="en-US" altLang="zh-CN" sz="2500" kern="100" dirty="0">
                <a:latin typeface="Times New Roman" panose="02020603050405020304"/>
                <a:ea typeface="微软雅黑" panose="020B0503020204020204" pitchFamily="34" charset="-122"/>
                <a:cs typeface="Courier New" panose="02070309020205020404"/>
              </a:rPr>
              <a:t>.</a:t>
            </a:r>
            <a:r>
              <a:rPr lang="en-US" altLang="zh-CN" sz="2500" kern="100" dirty="0">
                <a:latin typeface="宋体" panose="02010600030101010101" pitchFamily="2" charset="-122"/>
                <a:ea typeface="微软雅黑" panose="020B0503020204020204" pitchFamily="34" charset="-122"/>
                <a:cs typeface="Times New Roman" panose="02020603050405020304"/>
              </a:rPr>
              <a:t>②③</a:t>
            </a:r>
            <a:r>
              <a:rPr lang="en-US" altLang="zh-CN" sz="2500" kern="100" dirty="0">
                <a:latin typeface="Times New Roman" panose="02020603050405020304"/>
                <a:ea typeface="微软雅黑" panose="020B0503020204020204" pitchFamily="34" charset="-122"/>
                <a:cs typeface="Courier New" panose="02070309020205020404"/>
              </a:rPr>
              <a:t>  </a:t>
            </a:r>
            <a:r>
              <a:rPr lang="en-US" altLang="zh-CN" sz="2500" kern="100" dirty="0" smtClean="0">
                <a:latin typeface="Times New Roman" panose="02020603050405020304"/>
                <a:ea typeface="微软雅黑" panose="020B0503020204020204" pitchFamily="34" charset="-122"/>
                <a:cs typeface="Courier New" panose="02070309020205020404"/>
              </a:rPr>
              <a:t>               D</a:t>
            </a:r>
            <a:r>
              <a:rPr lang="en-US" altLang="zh-CN" sz="2500" kern="100" dirty="0">
                <a:latin typeface="Times New Roman" panose="02020603050405020304"/>
                <a:ea typeface="微软雅黑" panose="020B0503020204020204" pitchFamily="34" charset="-122"/>
                <a:cs typeface="Courier New" panose="02070309020205020404"/>
              </a:rPr>
              <a:t>.</a:t>
            </a:r>
            <a:r>
              <a:rPr lang="en-US" altLang="zh-CN" sz="2500" kern="100" dirty="0">
                <a:latin typeface="宋体" panose="02010600030101010101" pitchFamily="2" charset="-122"/>
                <a:ea typeface="微软雅黑" panose="020B0503020204020204" pitchFamily="34" charset="-122"/>
                <a:cs typeface="Times New Roman" panose="02020603050405020304"/>
              </a:rPr>
              <a:t>②④</a:t>
            </a:r>
            <a:endParaRPr lang="zh-CN" altLang="zh-CN" sz="2500" kern="100" dirty="0">
              <a:effectLst/>
              <a:latin typeface="宋体" panose="02010600030101010101" pitchFamily="2" charset="-122"/>
              <a:cs typeface="Courier New" panose="02070309020205020404"/>
            </a:endParaRPr>
          </a:p>
        </p:txBody>
      </p:sp>
      <p:sp>
        <p:nvSpPr>
          <p:cNvPr id="61" name="TextBox 60"/>
          <p:cNvSpPr txBox="1"/>
          <p:nvPr/>
        </p:nvSpPr>
        <p:spPr>
          <a:xfrm>
            <a:off x="7218759" y="45819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4" name="矩形 23"/>
          <p:cNvSpPr/>
          <p:nvPr/>
        </p:nvSpPr>
        <p:spPr>
          <a:xfrm>
            <a:off x="406574" y="5234311"/>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5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5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不是立法的原因，故不符合题意</a:t>
            </a:r>
            <a:r>
              <a:rPr lang="zh-CN" altLang="zh-CN" sz="25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5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5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5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杜绝</a:t>
            </a:r>
            <a:r>
              <a:rPr lang="en-US" altLang="zh-CN" sz="25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500" kern="100" dirty="0">
                <a:solidFill>
                  <a:srgbClr val="002060"/>
                </a:solidFill>
                <a:latin typeface="Times New Roman" panose="02020603050405020304"/>
                <a:ea typeface="微软雅黑" panose="020B0503020204020204" pitchFamily="34" charset="-122"/>
                <a:cs typeface="Times New Roman" panose="02020603050405020304"/>
              </a:rPr>
              <a:t>说法绝对化。</a:t>
            </a:r>
            <a:endParaRPr lang="zh-CN" altLang="zh-CN" sz="2500" kern="100" dirty="0">
              <a:solidFill>
                <a:srgbClr val="002060"/>
              </a:solidFill>
              <a:effectLst/>
              <a:latin typeface="宋体" panose="02010600030101010101" pitchFamily="2" charset="-122"/>
              <a:cs typeface="Courier New" panose="02070309020205020404"/>
            </a:endParaRPr>
          </a:p>
        </p:txBody>
      </p:sp>
      <p:pic>
        <p:nvPicPr>
          <p:cNvPr id="62" name="Picture 4" descr="\\0吕芳\g\答案 拷贝.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blinds(horizontal)">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4">
                                            <p:txEl>
                                              <p:pRg st="1" end="1"/>
                                            </p:txEl>
                                          </p:spTgt>
                                        </p:tgtEl>
                                        <p:attrNameLst>
                                          <p:attrName>style.visibility</p:attrName>
                                        </p:attrNameLst>
                                      </p:cBhvr>
                                      <p:to>
                                        <p:strVal val="visible"/>
                                      </p:to>
                                    </p:set>
                                    <p:animEffect transition="in" filter="blinds(horizontal)">
                                      <p:cBhvr>
                                        <p:cTn id="23" dur="500"/>
                                        <p:tgtEl>
                                          <p:spTgt spid="2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24">
                                            <p:txEl>
                                              <p:pRg st="0" end="0"/>
                                            </p:txEl>
                                          </p:spTgt>
                                        </p:tgtEl>
                                      </p:cBhvr>
                                    </p:animEffect>
                                    <p:set>
                                      <p:cBhvr>
                                        <p:cTn id="28" dur="1" fill="hold">
                                          <p:stCondLst>
                                            <p:cond delay="499"/>
                                          </p:stCondLst>
                                        </p:cTn>
                                        <p:tgtEl>
                                          <p:spTgt spid="24">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24">
                                            <p:txEl>
                                              <p:pRg st="1" end="1"/>
                                            </p:txEl>
                                          </p:spTgt>
                                        </p:tgtEl>
                                      </p:cBhvr>
                                    </p:animEffect>
                                    <p:set>
                                      <p:cBhvr>
                                        <p:cTn id="31" dur="1" fill="hold">
                                          <p:stCondLst>
                                            <p:cond delay="499"/>
                                          </p:stCondLst>
                                        </p:cTn>
                                        <p:tgtEl>
                                          <p:spTgt spid="24">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P spid="24" grpId="0" uiExpand="1" build="allAtOnce"/>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7746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穷有信，富而仁。河南新密一学生骑电动车不慎撞坏路边宝马车。肇事后，该学生给车主留言致歉，并包上打工挣来的</a:t>
            </a:r>
            <a:r>
              <a:rPr lang="en-US" altLang="zh-CN" sz="2600" kern="100" dirty="0">
                <a:latin typeface="Times New Roman" panose="02020603050405020304"/>
                <a:ea typeface="微软雅黑" panose="020B0503020204020204" pitchFamily="34" charset="-122"/>
                <a:cs typeface="Courier New" panose="02070309020205020404"/>
              </a:rPr>
              <a:t>300</a:t>
            </a:r>
            <a:r>
              <a:rPr lang="zh-CN" altLang="zh-CN" sz="2600" kern="100" dirty="0">
                <a:latin typeface="Times New Roman" panose="02020603050405020304"/>
                <a:ea typeface="微软雅黑" panose="020B0503020204020204" pitchFamily="34" charset="-122"/>
                <a:cs typeface="Times New Roman" panose="02020603050405020304"/>
              </a:rPr>
              <a:t>多元现金以示补偿。宝马车主薛先生被该学生的行为打动，决定不予追究并多方苦寻肇事学生予以资助。对此事的正确评价</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该学生以微小的付出避免了巨额的赔偿值得学习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该学生诚实和敢于承担责任是我们学习的榜样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车主不追责将成为主流价值选择引领公序良俗</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车主的仁义和爱心是值得弘扬的正能量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7512184" y="522628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3"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1266090"/>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我们要学习的不是如何</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以微小的付出避免巨额赔偿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学生诚实和敢于承担责任是我们学习的榜样，</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不追责</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不会成为主流的价值选择，</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车主</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的仁义和爱心是值得弘扬的正能量，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77466"/>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日，中央精神文明指导委员会召开第一次全会，会议指出要抓好青少年思想道德建设，培养担当民族复兴大任的时代新人。之所以要抓好青少年的思想道德建设是</a:t>
            </a:r>
            <a:r>
              <a:rPr lang="zh-CN" altLang="zh-CN" sz="2600" kern="100" dirty="0" smtClean="0">
                <a:latin typeface="Times New Roman" panose="02020603050405020304"/>
                <a:ea typeface="微软雅黑" panose="020B0503020204020204" pitchFamily="34" charset="-122"/>
                <a:cs typeface="Times New Roman" panose="02020603050405020304"/>
              </a:rPr>
              <a:t>因为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全面提高公民道德素质是社会主义道德建设的根本任务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思想道德建设是社会主义核心价值体系建设的基本内容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深化精神文明建设就要把学习宣传思想道德模范常态化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社会主义思想道德集中体现了中国特色社会主义文化的性质</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70168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社会主义思想道德集中体现了中国特色社会主义文化的性质，所以要抓好青少年思想道德建设，</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98646" y="404570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2148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时代新人的标准是什么？或许每个人都有不同的答案。新时代召唤时代新人，新时代造就时代新人。以深化社会主义核心价值观主题教育活动为契机，充分调动各方力量积极参与建设成就时代新人。时代新人</a:t>
            </a:r>
            <a:r>
              <a:rPr lang="zh-CN" altLang="zh-CN" sz="2600" kern="100" dirty="0" smtClean="0">
                <a:latin typeface="Times New Roman" panose="02020603050405020304"/>
                <a:ea typeface="微软雅黑" panose="020B0503020204020204" pitchFamily="34" charset="-122"/>
                <a:cs typeface="Times New Roman" panose="02020603050405020304"/>
              </a:rPr>
              <a:t>建设</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彰显主流价值，弘扬时代精神，凝聚投身新时代的磅礴力量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引领艺术创作发展方向，促进传承和弘扬中华优秀传统文化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推动社会主义核心价值观转化为情感认同和行为习惯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凸显世界观、人生观、价值观在人的素养中的地位和作用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54074" y="47670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514586" y="1197546"/>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spc="4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时代新人建设彰显主流价值，弘扬时代精神，凝聚投身新时代的磅礴力量，</a:t>
            </a:r>
            <a:r>
              <a:rPr lang="en-US" altLang="zh-CN" sz="2600" kern="100" spc="4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rPr>
              <a:t>时代</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新人建设并不引领艺术创作发展方向，</a:t>
            </a:r>
            <a:r>
              <a:rPr lang="en-US" altLang="zh-CN" sz="2600" kern="100" spc="4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不选</a:t>
            </a:r>
            <a:r>
              <a:rPr lang="zh-CN"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4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spc="40" dirty="0" smtClean="0">
                <a:solidFill>
                  <a:srgbClr val="002060"/>
                </a:solidFill>
                <a:latin typeface="Times New Roman" panose="02020603050405020304"/>
                <a:ea typeface="微软雅黑" panose="020B0503020204020204" pitchFamily="34" charset="-122"/>
                <a:cs typeface="Times New Roman" panose="02020603050405020304"/>
              </a:rPr>
              <a:t>时代</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新人建设凸显世界观、人生观、价值观在人的素养中的地位和作用，</a:t>
            </a:r>
            <a:r>
              <a:rPr lang="en-US" altLang="zh-CN" sz="2600" kern="100" spc="4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spc="4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spc="4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905758"/>
            <a:ext cx="11076375"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我国现行的广告法规定：国家鼓励、支持开展公益广告宣传活动，大众传播媒介有义务发布公益广告。此项规定的文化意义</a:t>
            </a:r>
            <a:r>
              <a:rPr lang="zh-CN" altLang="zh-CN" sz="2600" kern="100" dirty="0" smtClean="0">
                <a:latin typeface="Times New Roman" panose="02020603050405020304"/>
                <a:ea typeface="微软雅黑" panose="020B0503020204020204" pitchFamily="34" charset="-122"/>
                <a:cs typeface="Times New Roman" panose="02020603050405020304"/>
              </a:rPr>
              <a:t>在于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弘扬社会主义核心价值观成为文化企业的首要任务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有利于公民在文化消费活动中提升自身的道德修养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有效发挥了大众传媒在精神文明建设中的宣介作用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充分发挥了公益广告对经济建设与发展的推动作用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3406527" y="446775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257393"/>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13.2008</a:t>
            </a:r>
            <a:r>
              <a:rPr lang="zh-CN" altLang="zh-CN" sz="2600" kern="100" dirty="0">
                <a:latin typeface="Times New Roman" panose="02020603050405020304"/>
                <a:ea typeface="微软雅黑" panose="020B0503020204020204" pitchFamily="34" charset="-122"/>
                <a:cs typeface="Times New Roman" panose="02020603050405020304"/>
              </a:rPr>
              <a:t>年，我国开始实施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海外高层次人才引进计划</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大年用最短的时间辞职、卖掉房子和诊所、办好了回国手续。归国七年多来，他担任国家多个技术攻关项目的首席专家，经常工作到凌晨，几乎没有休过寒暑假和节假日，甚至多次累倒在工作岗位上，这种工作状态，直到生命最后一刻。以他带领的团队研制出的我国第一台万米科学钻</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地壳一号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为标志，配备自主研制综合地球物理数据分析一体化的软件系统，使我国的深部探测能力已经达到国际一流水平，局部处于国际领先地位，国际学界惊叹中国正式进入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深地时代</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，黄大年被誉为新时代海归科技报国的楷模，实现了自己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振兴中华，乃我辈之责</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的誓言。黄大年被评为</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年感动中国人物。</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47746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kern="100" dirty="0">
                <a:latin typeface="Times New Roman" panose="02020603050405020304"/>
                <a:ea typeface="微软雅黑" panose="020B0503020204020204" pitchFamily="34" charset="-122"/>
                <a:cs typeface="Times New Roman" panose="02020603050405020304"/>
              </a:rPr>
              <a:t>结合材料，运用社会主义核心价值观的知识，说明黄大年的事迹对我们践行社会主义核心价值观的启示。</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21">
            <a:hlinkClick r:id="rId2"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3"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4"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5"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6"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7"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8"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9"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0"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1"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2"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3"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4"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5"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矩形 25"/>
          <p:cNvSpPr/>
          <p:nvPr/>
        </p:nvSpPr>
        <p:spPr>
          <a:xfrm>
            <a:off x="350768" y="176985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社会主义核心价值观是当代中国精神的集中体现，凝结着全体人民的价值追求。爱国、敬业、诚信、友善是公民个人层面的价值准则。</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大力发扬爱国主义精神，确立报国之志，把个人的前途和命运同国家民族的前途和命运紧紧联系在一起。</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立足于新时代中国特色社会主义的伟大实践，脚踏实地，把对祖国的爱融入爱岗敬业、奉献社会的行动中。</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(4)</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践行社会主义核心价值观要内化于心，外化于行。</a:t>
            </a:r>
            <a:endParaRPr lang="zh-CN" altLang="zh-CN" sz="2600" kern="100" dirty="0">
              <a:solidFill>
                <a:srgbClr val="C0000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blinds(horizontal)">
                                      <p:cBhvr>
                                        <p:cTn id="7" dur="500"/>
                                        <p:tgtEl>
                                          <p:spTgt spid="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6">
                                            <p:txEl>
                                              <p:pRg st="1" end="1"/>
                                            </p:txEl>
                                          </p:spTgt>
                                        </p:tgtEl>
                                        <p:attrNameLst>
                                          <p:attrName>style.visibility</p:attrName>
                                        </p:attrNameLst>
                                      </p:cBhvr>
                                      <p:to>
                                        <p:strVal val="visible"/>
                                      </p:to>
                                    </p:set>
                                    <p:animEffect transition="in" filter="blinds(horizontal)">
                                      <p:cBhvr>
                                        <p:cTn id="12" dur="500"/>
                                        <p:tgtEl>
                                          <p:spTgt spid="2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6">
                                            <p:txEl>
                                              <p:pRg st="2" end="2"/>
                                            </p:txEl>
                                          </p:spTgt>
                                        </p:tgtEl>
                                        <p:attrNameLst>
                                          <p:attrName>style.visibility</p:attrName>
                                        </p:attrNameLst>
                                      </p:cBhvr>
                                      <p:to>
                                        <p:strVal val="visible"/>
                                      </p:to>
                                    </p:set>
                                    <p:animEffect transition="in" filter="blinds(horizontal)">
                                      <p:cBhvr>
                                        <p:cTn id="17" dur="500"/>
                                        <p:tgtEl>
                                          <p:spTgt spid="2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6">
                                            <p:txEl>
                                              <p:pRg st="3" end="3"/>
                                            </p:txEl>
                                          </p:spTgt>
                                        </p:tgtEl>
                                        <p:attrNameLst>
                                          <p:attrName>style.visibility</p:attrName>
                                        </p:attrNameLst>
                                      </p:cBhvr>
                                      <p:to>
                                        <p:strVal val="visible"/>
                                      </p:to>
                                    </p:set>
                                    <p:animEffect transition="in" filter="blinds(horizontal)">
                                      <p:cBhvr>
                                        <p:cTn id="22" dur="500"/>
                                        <p:tgtEl>
                                          <p:spTgt spid="2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6">
                                            <p:txEl>
                                              <p:pRg st="0" end="0"/>
                                            </p:txEl>
                                          </p:spTgt>
                                        </p:tgtEl>
                                      </p:cBhvr>
                                    </p:animEffect>
                                    <p:set>
                                      <p:cBhvr>
                                        <p:cTn id="27" dur="1" fill="hold">
                                          <p:stCondLst>
                                            <p:cond delay="499"/>
                                          </p:stCondLst>
                                        </p:cTn>
                                        <p:tgtEl>
                                          <p:spTgt spid="26">
                                            <p:txEl>
                                              <p:pRg st="0" end="0"/>
                                            </p:txEl>
                                          </p:spTgt>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26">
                                            <p:txEl>
                                              <p:pRg st="1" end="1"/>
                                            </p:txEl>
                                          </p:spTgt>
                                        </p:tgtEl>
                                      </p:cBhvr>
                                    </p:animEffect>
                                    <p:set>
                                      <p:cBhvr>
                                        <p:cTn id="30" dur="1" fill="hold">
                                          <p:stCondLst>
                                            <p:cond delay="499"/>
                                          </p:stCondLst>
                                        </p:cTn>
                                        <p:tgtEl>
                                          <p:spTgt spid="26">
                                            <p:txEl>
                                              <p:pRg st="1" end="1"/>
                                            </p:txEl>
                                          </p:spTgt>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26">
                                            <p:txEl>
                                              <p:pRg st="2" end="2"/>
                                            </p:txEl>
                                          </p:spTgt>
                                        </p:tgtEl>
                                      </p:cBhvr>
                                    </p:animEffect>
                                    <p:set>
                                      <p:cBhvr>
                                        <p:cTn id="33" dur="1" fill="hold">
                                          <p:stCondLst>
                                            <p:cond delay="499"/>
                                          </p:stCondLst>
                                        </p:cTn>
                                        <p:tgtEl>
                                          <p:spTgt spid="26">
                                            <p:txEl>
                                              <p:pRg st="2" end="2"/>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26">
                                            <p:txEl>
                                              <p:pRg st="3" end="3"/>
                                            </p:txEl>
                                          </p:spTgt>
                                        </p:tgtEl>
                                      </p:cBhvr>
                                    </p:animEffect>
                                    <p:set>
                                      <p:cBhvr>
                                        <p:cTn id="36" dur="1" fill="hold">
                                          <p:stCondLst>
                                            <p:cond delay="499"/>
                                          </p:stCondLst>
                                        </p:cTn>
                                        <p:tgtEl>
                                          <p:spTgt spid="26">
                                            <p:txEl>
                                              <p:pRg st="3" end="3"/>
                                            </p:txEl>
                                          </p:spTgt>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740654"/>
            <a:ext cx="1116124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国无德不兴，人无德不立。就世界范围的各国发展经验来看，进入中等收入阶段后，一个国家的社会和文化诸领域相对于低收入阶段将发生重要变化。伴随着社会发展，社会道德也会出现阶段性的变化。社会的道德滑坡既是社会转型的产物，同时也构成社会转型的障碍。党的十九大提出：深入实施公民道德建设工程，推进社会公德、职业道德、家庭美德、个人品德建设，激励人们向上向善、孝老爱亲，忠于祖国、忠于人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结合材料，运用加强思想道德建设的知识，谈谈党和政府应如何深入实施公民道德建设工程。</a:t>
            </a:r>
            <a:endParaRPr lang="zh-CN" altLang="zh-CN" sz="260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4" name="Picture 4" descr="\\0吕芳\g\答案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5" name="图片 24">
            <a:hlinkClick r:id="rId17" action="ppaction://hlinksldjump"/>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909514"/>
            <a:ext cx="1116124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深入实施公民道德建设工程，推进社会公德、职业道德、家庭美德、个人品德建设。</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加强和改进思想政治工作，深化群众性精神文明创建活动。</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弘扬科学精神，普及科学知识，开展移风易俗、弘扬时代新风行动，抵制腐朽落后文化侵蚀，提高全民科学素养。</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(4)</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要推进诚信建设和志愿服务制度化，强化社会责任意识、规则意识、奉献意识。</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21303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25447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9592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337374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78822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420270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461717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503165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544613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860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634158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682255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730352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778449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4" name="图片 23">
            <a:hlinkClick r:id="rId15" action="ppaction://hlinksldjump"/>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205361" y="2621292"/>
            <a:ext cx="5767779" cy="504056"/>
            <a:chOff x="3205361" y="2621292"/>
            <a:chExt cx="5767779" cy="504056"/>
          </a:xfrm>
        </p:grpSpPr>
        <p:sp>
          <p:nvSpPr>
            <p:cNvPr id="32" name="副标题 3"/>
            <p:cNvSpPr txBox="1"/>
            <p:nvPr/>
          </p:nvSpPr>
          <p:spPr>
            <a:xfrm>
              <a:off x="4176597" y="2621292"/>
              <a:ext cx="479654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十二</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发展中国特色社会主义文化</a:t>
              </a:r>
              <a:endParaRPr lang="zh-CN" altLang="en-US" sz="2000" dirty="0">
                <a:latin typeface="+mj-ea"/>
                <a:ea typeface="+mj-ea"/>
              </a:endParaRPr>
            </a:p>
          </p:txBody>
        </p:sp>
        <p:sp>
          <p:nvSpPr>
            <p:cNvPr id="33" name="副标题 3"/>
            <p:cNvSpPr txBox="1"/>
            <p:nvPr/>
          </p:nvSpPr>
          <p:spPr>
            <a:xfrm>
              <a:off x="320536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07014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1" name="标题 2"/>
          <p:cNvSpPr txBox="1"/>
          <p:nvPr/>
        </p:nvSpPr>
        <p:spPr>
          <a:xfrm>
            <a:off x="1655750" y="3513464"/>
            <a:ext cx="8774373"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lgn="just">
              <a:lnSpc>
                <a:spcPct val="130000"/>
              </a:lnSpc>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30</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zh-CN" sz="4400" b="1" kern="100" dirty="0" smtClean="0">
                <a:latin typeface="Times New Roman" panose="02020603050405020304"/>
                <a:ea typeface="微软雅黑" panose="020B0503020204020204" pitchFamily="34" charset="-122"/>
                <a:cs typeface="Times New Roman" panose="02020603050405020304"/>
              </a:rPr>
              <a:t>培养</a:t>
            </a:r>
            <a:r>
              <a:rPr lang="zh-CN" altLang="zh-CN" sz="4400" b="1" kern="100" dirty="0">
                <a:latin typeface="Times New Roman" panose="02020603050405020304"/>
                <a:ea typeface="微软雅黑" panose="020B0503020204020204" pitchFamily="34" charset="-122"/>
                <a:cs typeface="Times New Roman" panose="02020603050405020304"/>
              </a:rPr>
              <a:t>担当民族复兴</a:t>
            </a:r>
            <a:r>
              <a:rPr lang="zh-CN" altLang="zh-CN" sz="4400" b="1" kern="100" dirty="0" smtClean="0">
                <a:latin typeface="Times New Roman" panose="02020603050405020304"/>
                <a:ea typeface="微软雅黑" panose="020B0503020204020204" pitchFamily="34" charset="-122"/>
                <a:cs typeface="Times New Roman" panose="02020603050405020304"/>
              </a:rPr>
              <a:t>大任的</a:t>
            </a:r>
            <a:endParaRPr lang="en-US" altLang="zh-CN" sz="4400" b="1" kern="100" dirty="0" smtClean="0">
              <a:latin typeface="Times New Roman" panose="02020603050405020304"/>
              <a:ea typeface="微软雅黑" panose="020B0503020204020204" pitchFamily="34" charset="-122"/>
              <a:cs typeface="Times New Roman" panose="02020603050405020304"/>
            </a:endParaRPr>
          </a:p>
          <a:p>
            <a:pPr algn="just">
              <a:lnSpc>
                <a:spcPct val="130000"/>
              </a:lnSpc>
              <a:tabLst>
                <a:tab pos="2250440" algn="l"/>
              </a:tabLst>
            </a:pPr>
            <a:r>
              <a:rPr lang="en-US" altLang="zh-CN" sz="4400" b="1" kern="100" dirty="0">
                <a:latin typeface="Times New Roman" panose="02020603050405020304"/>
                <a:ea typeface="微软雅黑" panose="020B0503020204020204" pitchFamily="34" charset="-122"/>
                <a:cs typeface="Times New Roman" panose="02020603050405020304"/>
              </a:rPr>
              <a:t> </a:t>
            </a:r>
            <a:r>
              <a:rPr lang="en-US" altLang="zh-CN" sz="4400" b="1" kern="100" dirty="0" smtClean="0">
                <a:latin typeface="Times New Roman" panose="02020603050405020304"/>
                <a:ea typeface="微软雅黑" panose="020B0503020204020204" pitchFamily="34" charset="-122"/>
                <a:cs typeface="Times New Roman" panose="02020603050405020304"/>
              </a:rPr>
              <a:t>                </a:t>
            </a:r>
            <a:r>
              <a:rPr lang="zh-CN" altLang="zh-CN" sz="4400" b="1" kern="100" dirty="0" smtClean="0">
                <a:latin typeface="Times New Roman" panose="02020603050405020304"/>
                <a:ea typeface="微软雅黑" panose="020B0503020204020204" pitchFamily="34" charset="-122"/>
                <a:cs typeface="Times New Roman" panose="02020603050405020304"/>
              </a:rPr>
              <a:t>时代新人</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MH" val="20161208115441"/>
  <p:tag name="MH_LIBRARY" val="GRAPHIC"/>
  <p:tag name="MH_ORDER" val="任意多边形 10"/>
</p:tagLst>
</file>

<file path=ppt/tags/tag7.xml><?xml version="1.0" encoding="utf-8"?>
<p:tagLst xmlns:p="http://schemas.openxmlformats.org/presentationml/2006/main">
  <p:tag name="MH" val="20161208115441"/>
  <p:tag name="MH_LIBRARY" val="GRAPHIC"/>
  <p:tag name="MH_ORDER" val="任意多边形 10"/>
</p:tagLst>
</file>

<file path=ppt/tags/tag8.xml><?xml version="1.0" encoding="utf-8"?>
<p:tagLst xmlns:p="http://schemas.openxmlformats.org/presentationml/2006/main">
  <p:tag name="PA" val="v4.1.3"/>
</p:tagLst>
</file>

<file path=ppt/tags/tag9.xml><?xml version="1.0" encoding="utf-8"?>
<p:tagLst xmlns:p="http://schemas.openxmlformats.org/presentationml/2006/main">
  <p:tag name="PA" val="v4.1.3"/>
</p:tagLst>
</file>

<file path=ppt/tags/tag10.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16025</Words>
  <Application>WPS 演示</Application>
  <PresentationFormat>自定义</PresentationFormat>
  <Paragraphs>1189</Paragraphs>
  <Slides>76</Slides>
  <Notes>0</Notes>
  <HiddenSlides>13</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76</vt:i4>
      </vt:variant>
    </vt:vector>
  </HeadingPairs>
  <TitlesOfParts>
    <vt:vector size="98"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Calibri</vt:lpstr>
      <vt:lpstr>楷体</vt:lpstr>
      <vt:lpstr>Arial</vt:lpstr>
      <vt:lpstr>华文仿宋</vt:lpstr>
      <vt:lpstr>仿宋</vt:lpstr>
      <vt:lpstr>华文细黑</vt:lpstr>
      <vt:lpstr>Broadway</vt:lpstr>
      <vt:lpstr>经典繁仿黑</vt:lpstr>
      <vt:lpstr>黑体</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4289</cp:revision>
  <dcterms:created xsi:type="dcterms:W3CDTF">2014-11-27T01:03:00Z</dcterms:created>
  <dcterms:modified xsi:type="dcterms:W3CDTF">2021-01-14T06:17:02Z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