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60" r:id="rId1"/>
  </p:sldMasterIdLst>
  <p:sldIdLst>
    <p:sldId id="256" r:id="rId2"/>
    <p:sldId id="258" r:id="rId3"/>
    <p:sldId id="261" r:id="rId4"/>
    <p:sldId id="262" r:id="rId5"/>
    <p:sldId id="270" r:id="rId6"/>
    <p:sldId id="293" r:id="rId7"/>
    <p:sldId id="294" r:id="rId8"/>
    <p:sldId id="271" r:id="rId9"/>
    <p:sldId id="272" r:id="rId10"/>
    <p:sldId id="266" r:id="rId11"/>
    <p:sldId id="267" r:id="rId12"/>
    <p:sldId id="269" r:id="rId13"/>
    <p:sldId id="274" r:id="rId14"/>
    <p:sldId id="275" r:id="rId15"/>
    <p:sldId id="276" r:id="rId16"/>
    <p:sldId id="277" r:id="rId17"/>
    <p:sldId id="278" r:id="rId18"/>
    <p:sldId id="280" r:id="rId19"/>
    <p:sldId id="281" r:id="rId20"/>
    <p:sldId id="282" r:id="rId21"/>
    <p:sldId id="279" r:id="rId22"/>
    <p:sldId id="273" r:id="rId23"/>
    <p:sldId id="263" r:id="rId24"/>
    <p:sldId id="264" r:id="rId25"/>
    <p:sldId id="283" r:id="rId26"/>
    <p:sldId id="286" r:id="rId27"/>
    <p:sldId id="287" r:id="rId28"/>
    <p:sldId id="285" r:id="rId29"/>
  </p:sldIdLst>
  <p:sldSz cx="12192000" cy="6858000"/>
  <p:notesSz cx="6858000" cy="9144000"/>
  <p:custDataLst>
    <p:tags r:id="rId30"/>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autoAdjust="0"/>
    <p:restoredTop sz="94660"/>
  </p:normalViewPr>
  <p:slideViewPr>
    <p:cSldViewPr snapToGrid="0">
      <p:cViewPr varScale="1">
        <p:scale>
          <a:sx n="115" d="100"/>
          <a:sy n="115" d="100"/>
        </p:scale>
        <p:origin x="498" y="96"/>
      </p:cViewPr>
      <p:guideLst>
        <p:guide orient="horz" pos="2160"/>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tags" Target="tags/tag45.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CN" altLang="en-US" smtClean="0"/>
              <a:t>单击此处编辑母版标题样式</a:t>
            </a:r>
            <a:endParaRPr lang="en-US"/>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单击以编辑母版副标题样式</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7" name="Freeform 6"/>
          <p:cNvSpPr/>
          <p:nvPr/>
        </p:nvSpPr>
        <p:spPr bwMode="auto">
          <a:xfrm>
            <a:off x="0" y="4323810"/>
            <a:ext cx="1744652" cy="778589"/>
          </a:xfrm>
          <a:custGeom>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4529540"/>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0809490"/>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a:xfrm>
            <a:off x="2592925" y="624110"/>
            <a:ext cx="8911687" cy="1280890"/>
          </a:xfrm>
        </p:spPr>
        <p:txBody>
          <a:bodyPr/>
          <a:lstStyle/>
          <a:p>
            <a:r>
              <a:rPr lang="zh-CN" altLang="en-US" smtClean="0"/>
              <a:t>单击此处编辑母版标题样式</a:t>
            </a:r>
            <a:endParaRPr lang="en-US"/>
          </a:p>
        </p:txBody>
      </p:sp>
      <p:sp>
        <p:nvSpPr>
          <p:cNvPr id="3" name="Content Placeholder 2"/>
          <p:cNvSpPr>
            <a:spLocks noGrp="1"/>
          </p:cNvSpPr>
          <p:nvPr>
            <p:ph idx="1"/>
          </p:nvPr>
        </p:nvSpPr>
        <p:spPr>
          <a:xfrm>
            <a:off x="2589212" y="2133600"/>
            <a:ext cx="8915400" cy="3777622"/>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415798324"/>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CN" altLang="en-US" smtClean="0"/>
              <a:t>单击此处编辑母版标题样式</a:t>
            </a:r>
            <a:endParaRPr lang="en-US"/>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684701983"/>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8" name="Title 7"/>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0"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11" name="Slide Number Placeholder 5"/>
          <p:cNvSpPr>
            <a:spLocks noGrp="1"/>
          </p:cNvSpPr>
          <p:nvPr>
            <p:ph type="sldNum" sz="quarter" idx="12"/>
          </p:nvPr>
        </p:nvSpPr>
        <p:spPr>
          <a:xfrm>
            <a:off x="531812" y="787782"/>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4173879886"/>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Title 9"/>
          <p:cNvSpPr>
            <a:spLocks noGrp="1"/>
          </p:cNvSpPr>
          <p:nvPr>
            <p:ph type="title"/>
          </p:nvPr>
        </p:nvSpPr>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6"/>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12"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13" name="Slide Number Placeholder 5"/>
          <p:cNvSpPr>
            <a:spLocks noGrp="1"/>
          </p:cNvSpPr>
          <p:nvPr>
            <p:ph type="sldNum" sz="quarter" idx="12"/>
          </p:nvPr>
        </p:nvSpPr>
        <p:spPr>
          <a:xfrm>
            <a:off x="531812" y="787782"/>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104876468"/>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7"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5" name="Slide Number Placeholder 4"/>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559613454"/>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6"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4" name="Slide Number Placeholder 3"/>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837497647"/>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CN" altLang="en-US" smtClean="0"/>
              <a:t>单击此处编辑母版标题样式</a:t>
            </a:r>
            <a:endParaRPr lang="en-US"/>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520471346"/>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9EFD9D74-47D9-4702-A33C-335B63B48DBF}"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FABC47A4-756D-490B-A52F-7D9E2C9FC05F}" type="slidenum">
              <a:rPr lang="zh-CN" altLang="en-US" smtClean="0"/>
              <a:t>‹#›</a:t>
            </a:fld>
            <a:endParaRPr lang="zh-CN" altLang="en-US"/>
          </a:p>
        </p:txBody>
      </p:sp>
    </p:spTree>
    <p:extLst>
      <p:ext uri="{BB962C8B-B14F-4D97-AF65-F5344CB8AC3E}">
        <p14:creationId xmlns:p14="http://schemas.microsoft.com/office/powerpoint/2010/main" val="3328475015"/>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描述">
    <p:spTree>
      <p:nvGrpSpPr>
        <p:cNvPr id="1" name=""/>
        <p:cNvGrpSpPr/>
        <p:nvPr/>
      </p:nvGrpSpPr>
      <p:grpSpPr>
        <a:xfrm>
          <a:off x="0" y="0"/>
          <a: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CN" altLang="en-US" smtClean="0"/>
              <a:t>单击此处编辑母版标题样式</a:t>
            </a:r>
            <a:endParaRPr lang="en-US"/>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590298108"/>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引言">
    <p:spTree>
      <p:nvGrpSpPr>
        <p:cNvPr id="1" name=""/>
        <p:cNvGrpSpPr/>
        <p:nvPr/>
      </p:nvGrpSpPr>
      <p:grpSpPr>
        <a:xfrm>
          <a:off x="0" y="0"/>
          <a: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smtClean="0"/>
              <a:t>单击此处编辑母版标题样式</a:t>
            </a:r>
            <a:endParaRPr lang="en-US"/>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编辑母版文本样式</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11" name="Freeform 11"/>
          <p:cNvSpPr/>
          <p:nvPr/>
        </p:nvSpPr>
        <p:spPr bwMode="auto">
          <a:xfrm flipV="1">
            <a:off x="-4189" y="31781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49AE70B2-8BF9-45C0-BB95-33D1B9D3A854}" type="slidenum">
              <a:rPr lang="zh-CN" altLang="en-US" smtClean="0"/>
              <a:t>‹#›</a:t>
            </a:fld>
            <a:endParaRPr lang="zh-CN"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218208054"/>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名片">
    <p:spTree>
      <p:nvGrpSpPr>
        <p:cNvPr id="1" name=""/>
        <p:cNvGrpSpPr/>
        <p:nvPr/>
      </p:nvGrpSpPr>
      <p:grpSpPr>
        <a:xfrm>
          <a:off x="0" y="0"/>
          <a: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CN" altLang="en-US" smtClean="0"/>
              <a:t>单击此处编辑母版标题样式</a:t>
            </a:r>
            <a:endParaRPr lang="en-US"/>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175988911"/>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引言名片">
    <p:spTree>
      <p:nvGrpSpPr>
        <p:cNvPr id="1" name=""/>
        <p:cNvGrpSpPr/>
        <p:nvPr/>
      </p:nvGrpSpPr>
      <p:grpSpPr>
        <a:xfrm>
          <a:off x="0" y="0"/>
          <a: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smtClean="0"/>
              <a:t>单击此处编辑母版标题样式</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编辑母版文本样式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1"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49AE70B2-8BF9-45C0-BB95-33D1B9D3A854}" type="slidenum">
              <a:rPr lang="zh-CN" altLang="en-US" smtClean="0"/>
              <a:t>‹#›</a:t>
            </a:fld>
            <a:endParaRPr lang="zh-CN"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2244540514"/>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真或假">
    <p:spTree>
      <p:nvGrpSpPr>
        <p:cNvPr id="1" name=""/>
        <p:cNvGrpSpPr/>
        <p:nvPr/>
      </p:nvGrpSpPr>
      <p:grpSpPr>
        <a:xfrm>
          <a:off x="0" y="0"/>
          <a: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CN" altLang="en-US" smtClean="0"/>
              <a:t>单击此处编辑母版标题样式</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编辑母版文本样式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537108448"/>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ncho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350003001"/>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12737204"/>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2022/4/6</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2022/4/6</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2022/4/6</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image" Target="file:///D:\qq&#25991;&#20214;\712321467\Image\C2C\Image2\%7b75232B38-A165-1FB7-499C-2E1C792CACB5%7d.png" TargetMode="External" /><Relationship Id="rId21" Type="http://schemas.openxmlformats.org/officeDocument/2006/relationships/image" Target="../media/image1.png" /><Relationship Id="rId22"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p:txBody>
        </p:sp>
        <p:sp>
          <p:nvSpPr>
            <p:cNvPr id="25" name="Freeform 12"/>
            <p:cNvSpPr/>
            <p:nvPr/>
          </p:nvSpPr>
          <p:spPr bwMode="auto">
            <a:xfrm>
              <a:off x="2597151" y="2779713"/>
              <a:ext cx="550863" cy="1978025"/>
            </a:xfrm>
            <a:custGeom>
              <a:rect l="0" t="0" r="r" b="b"/>
              <a:pathLst>
                <a:path w="140" h="502">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p:txBody>
        </p:sp>
        <p:sp>
          <p:nvSpPr>
            <p:cNvPr id="26" name="Freeform 13"/>
            <p:cNvSpPr/>
            <p:nvPr/>
          </p:nvSpPr>
          <p:spPr bwMode="auto">
            <a:xfrm>
              <a:off x="3175001" y="4730750"/>
              <a:ext cx="519113" cy="1209675"/>
            </a:xfrm>
            <a:custGeom>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p:txBody>
        </p:sp>
        <p:sp>
          <p:nvSpPr>
            <p:cNvPr id="27" name="Freeform 14"/>
            <p:cNvSpPr/>
            <p:nvPr/>
          </p:nvSpPr>
          <p:spPr bwMode="auto">
            <a:xfrm>
              <a:off x="3305176" y="5630863"/>
              <a:ext cx="146050" cy="309563"/>
            </a:xfrm>
            <a:custGeom>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p:txBody>
        </p:sp>
        <p:sp>
          <p:nvSpPr>
            <p:cNvPr id="28" name="Freeform 15"/>
            <p:cNvSpPr/>
            <p:nvPr/>
          </p:nvSpPr>
          <p:spPr bwMode="auto">
            <a:xfrm>
              <a:off x="2573338" y="2817813"/>
              <a:ext cx="700088" cy="2835275"/>
            </a:xfrm>
            <a:custGeom>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p:txBody>
        </p:sp>
        <p:sp>
          <p:nvSpPr>
            <p:cNvPr id="29" name="Freeform 16"/>
            <p:cNvSpPr/>
            <p:nvPr/>
          </p:nvSpPr>
          <p:spPr bwMode="auto">
            <a:xfrm>
              <a:off x="2506663" y="285750"/>
              <a:ext cx="90488" cy="2493963"/>
            </a:xfrm>
            <a:custGeom>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p:txBody>
        </p:sp>
        <p:sp>
          <p:nvSpPr>
            <p:cNvPr id="30" name="Freeform 17"/>
            <p:cNvSpPr/>
            <p:nvPr/>
          </p:nvSpPr>
          <p:spPr bwMode="auto">
            <a:xfrm>
              <a:off x="2554288" y="2598738"/>
              <a:ext cx="66675" cy="420688"/>
            </a:xfrm>
            <a:custGeom>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p:txBody>
        </p:sp>
        <p:sp>
          <p:nvSpPr>
            <p:cNvPr id="31" name="Freeform 18"/>
            <p:cNvSpPr/>
            <p:nvPr/>
          </p:nvSpPr>
          <p:spPr bwMode="auto">
            <a:xfrm>
              <a:off x="3143251" y="4757738"/>
              <a:ext cx="161925" cy="873125"/>
            </a:xfrm>
            <a:custGeom>
              <a:rect l="0" t="0" r="r" b="b"/>
              <a:pathLst>
                <a:path w="41" h="22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p:txBody>
        </p:sp>
        <p:sp>
          <p:nvSpPr>
            <p:cNvPr id="32" name="Freeform 19"/>
            <p:cNvSpPr/>
            <p:nvPr/>
          </p:nvSpPr>
          <p:spPr bwMode="auto">
            <a:xfrm>
              <a:off x="3148013" y="1282700"/>
              <a:ext cx="1768475" cy="3448050"/>
            </a:xfrm>
            <a:custGeom>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p:txBody>
        </p:sp>
        <p:sp>
          <p:nvSpPr>
            <p:cNvPr id="33" name="Freeform 20"/>
            <p:cNvSpPr/>
            <p:nvPr/>
          </p:nvSpPr>
          <p:spPr bwMode="auto">
            <a:xfrm>
              <a:off x="3273426" y="5653088"/>
              <a:ext cx="138113" cy="287338"/>
            </a:xfrm>
            <a:custGeom>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p:txBody>
        </p:sp>
        <p:sp>
          <p:nvSpPr>
            <p:cNvPr id="34" name="Freeform 21"/>
            <p:cNvSpPr/>
            <p:nvPr/>
          </p:nvSpPr>
          <p:spPr bwMode="auto">
            <a:xfrm>
              <a:off x="3143251" y="4656138"/>
              <a:ext cx="31750" cy="188913"/>
            </a:xfrm>
            <a:custGeom>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p:txBody>
        </p:sp>
        <p:sp>
          <p:nvSpPr>
            <p:cNvPr id="35" name="Freeform 22"/>
            <p:cNvSpPr/>
            <p:nvPr/>
          </p:nvSpPr>
          <p:spPr bwMode="auto">
            <a:xfrm>
              <a:off x="3211513" y="5410200"/>
              <a:ext cx="203200" cy="530225"/>
            </a:xfrm>
            <a:custGeom>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p:txBody>
        </p:sp>
        <p:sp>
          <p:nvSpPr>
            <p:cNvPr id="12" name="Freeform 28"/>
            <p:cNvSpPr/>
            <p:nvPr/>
          </p:nvSpPr>
          <p:spPr bwMode="auto">
            <a:xfrm>
              <a:off x="7061201" y="3771900"/>
              <a:ext cx="350838" cy="1309688"/>
            </a:xfrm>
            <a:custGeom>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p:txBody>
        </p:sp>
        <p:sp>
          <p:nvSpPr>
            <p:cNvPr id="13" name="Freeform 29"/>
            <p:cNvSpPr/>
            <p:nvPr/>
          </p:nvSpPr>
          <p:spPr bwMode="auto">
            <a:xfrm>
              <a:off x="7439026" y="5053013"/>
              <a:ext cx="357188" cy="820738"/>
            </a:xfrm>
            <a:custGeom>
              <a:rect l="0" t="0" r="r" b="b"/>
              <a:pathLst>
                <a:path w="90" h="206">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p:txBody>
        </p:sp>
        <p:sp>
          <p:nvSpPr>
            <p:cNvPr id="14" name="Freeform 30"/>
            <p:cNvSpPr/>
            <p:nvPr/>
          </p:nvSpPr>
          <p:spPr bwMode="auto">
            <a:xfrm>
              <a:off x="7037388" y="3811588"/>
              <a:ext cx="457200" cy="1852613"/>
            </a:xfrm>
            <a:custGeom>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p:txBody>
        </p:sp>
        <p:sp>
          <p:nvSpPr>
            <p:cNvPr id="15" name="Freeform 31"/>
            <p:cNvSpPr/>
            <p:nvPr/>
          </p:nvSpPr>
          <p:spPr bwMode="auto">
            <a:xfrm>
              <a:off x="6992938" y="1263650"/>
              <a:ext cx="144463" cy="2508250"/>
            </a:xfrm>
            <a:custGeom>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p:txBody>
        </p:sp>
        <p:sp>
          <p:nvSpPr>
            <p:cNvPr id="16" name="Freeform 32"/>
            <p:cNvSpPr/>
            <p:nvPr/>
          </p:nvSpPr>
          <p:spPr bwMode="auto">
            <a:xfrm>
              <a:off x="7526338" y="5640388"/>
              <a:ext cx="111125" cy="233363"/>
            </a:xfrm>
            <a:custGeom>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p:txBody>
        </p:sp>
        <p:sp>
          <p:nvSpPr>
            <p:cNvPr id="17" name="Freeform 33"/>
            <p:cNvSpPr/>
            <p:nvPr/>
          </p:nvSpPr>
          <p:spPr bwMode="auto">
            <a:xfrm>
              <a:off x="7021513" y="3598863"/>
              <a:ext cx="68263" cy="423863"/>
            </a:xfrm>
            <a:custGeom>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p:txBody>
        </p:sp>
        <p:sp>
          <p:nvSpPr>
            <p:cNvPr id="18" name="Freeform 34"/>
            <p:cNvSpPr/>
            <p:nvPr/>
          </p:nvSpPr>
          <p:spPr bwMode="auto">
            <a:xfrm>
              <a:off x="7412038" y="2801938"/>
              <a:ext cx="1168400" cy="2251075"/>
            </a:xfrm>
            <a:custGeom>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p:txBody>
        </p:sp>
        <p:sp>
          <p:nvSpPr>
            <p:cNvPr id="19" name="Freeform 35"/>
            <p:cNvSpPr/>
            <p:nvPr/>
          </p:nvSpPr>
          <p:spPr bwMode="auto">
            <a:xfrm>
              <a:off x="7494588" y="5664200"/>
              <a:ext cx="100013" cy="209550"/>
            </a:xfrm>
            <a:custGeom>
              <a:rect l="0" t="0" r="r" b="b"/>
              <a:pathLst>
                <a:path w="25" h="52">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p:txBody>
        </p:sp>
        <p:sp>
          <p:nvSpPr>
            <p:cNvPr id="20" name="Freeform 36"/>
            <p:cNvSpPr/>
            <p:nvPr/>
          </p:nvSpPr>
          <p:spPr bwMode="auto">
            <a:xfrm>
              <a:off x="7412038" y="5081588"/>
              <a:ext cx="114300" cy="558800"/>
            </a:xfrm>
            <a:custGeom>
              <a:rect l="0" t="0" r="r" b="b"/>
              <a:pathLst>
                <a:path w="28"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p:txBody>
        </p:sp>
        <p:sp>
          <p:nvSpPr>
            <p:cNvPr id="21" name="Freeform 37"/>
            <p:cNvSpPr/>
            <p:nvPr/>
          </p:nvSpPr>
          <p:spPr bwMode="auto">
            <a:xfrm>
              <a:off x="7412038" y="4978400"/>
              <a:ext cx="31750" cy="188913"/>
            </a:xfrm>
            <a:custGeom>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p:txBody>
        </p:sp>
        <p:sp>
          <p:nvSpPr>
            <p:cNvPr id="22" name="Freeform 38"/>
            <p:cNvSpPr/>
            <p:nvPr/>
          </p:nvSpPr>
          <p:spPr bwMode="auto">
            <a:xfrm>
              <a:off x="7439026" y="5434013"/>
              <a:ext cx="174625" cy="439738"/>
            </a:xfrm>
            <a:custGeom>
              <a:rect l="0" t="0" r="r" b="b"/>
              <a:pathLst>
                <a:path w="44" h="110">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CN" altLang="en-US" smtClean="0"/>
              <a:t>单击此处编辑母版标题样式</a:t>
            </a:r>
            <a:endParaRPr lang="en-US"/>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60FBDFE-C587-4B4C-A407-44438C67B59E}" type="datetimeFigureOut">
              <a:rPr lang="zh-CN" altLang="en-US" smtClean="0"/>
              <a:t>2022/4/6</a:t>
            </a:fld>
            <a:endParaRPr lang="zh-CN"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9AE70B2-8BF9-45C0-BB95-33D1B9D3A854}" type="slidenum">
              <a:rPr lang="zh-CN" altLang="en-US" smtClean="0"/>
              <a:t>‹#›</a:t>
            </a:fld>
            <a:endParaRPr lang="zh-CN" altLang="en-US"/>
          </a:p>
        </p:txBody>
      </p:sp>
      <p:pic>
        <p:nvPicPr>
          <p:cNvPr id="36" name="图片 1073743875" descr="学科网 zxxk.com"/>
          <p:cNvPicPr>
            <a:picLocks noChangeAspect="1"/>
          </p:cNvPicPr>
          <p:nvPr/>
        </p:nvPicPr>
        <p:blipFill>
          <a:blip r:embed="rId21" r:link="rId20"/>
          <a:stretch>
            <a:fillRect/>
          </a:stretch>
        </p:blipFill>
        <p:spPr>
          <a:xfrm>
            <a:off x="838200" y="365125"/>
            <a:ext cx="9525" cy="9525"/>
          </a:xfrm>
          <a:prstGeom prst="rect">
            <a:avLst/>
          </a:prstGeom>
          <a:noFill/>
          <a:ln>
            <a:noFill/>
            <a:miter lim="800000"/>
          </a:ln>
        </p:spPr>
      </p:pic>
    </p:spTree>
    <p:extLst>
      <p:ext uri="{BB962C8B-B14F-4D97-AF65-F5344CB8AC3E}">
        <p14:creationId xmlns:p14="http://schemas.microsoft.com/office/powerpoint/2010/main" val="39921164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56" r:id="rId17"/>
    <p:sldLayoutId id="2147483658" r:id="rId18"/>
    <p:sldLayoutId id="2147483659" r:id="rId19"/>
  </p:sldLayoutIdLst>
  <p:transition/>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6.xml" /><Relationship Id="rId3" Type="http://schemas.openxmlformats.org/officeDocument/2006/relationships/tags" Target="../tags/tag1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9.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0.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5.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8.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0.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5.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6.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8.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9.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0.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3.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tags" Target="../tags/tag44.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custDataLst>
              <p:tags r:id="rId2"/>
            </p:custDataLst>
          </p:nvPr>
        </p:nvSpPr>
        <p:spPr>
          <a:xfrm>
            <a:off x="2115387" y="2651760"/>
            <a:ext cx="8915399" cy="1020028"/>
          </a:xfrm>
        </p:spPr>
        <p:txBody>
          <a:bodyPr/>
          <a:lstStyle/>
          <a:p>
            <a:r>
              <a:rPr lang="en-US" altLang="zh-CN"/>
              <a:t>2022</a:t>
            </a:r>
            <a:r>
              <a:rPr lang="zh-CN" altLang="zh-CN"/>
              <a:t>年中央经济工作会议</a:t>
            </a:r>
          </a:p>
        </p:txBody>
      </p:sp>
    </p:spTree>
    <p:custDataLst>
      <p:tags r:id="rId3"/>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04767" y="1270981"/>
            <a:ext cx="11530965" cy="2306955"/>
          </a:xfrm>
          <a:prstGeom prst="rect">
            <a:avLst/>
          </a:prstGeom>
          <a:noFill/>
        </p:spPr>
        <p:txBody>
          <a:bodyPr wrap="square" rtlCol="0">
            <a:spAutoFit/>
          </a:bodyPr>
          <a:lstStyle/>
          <a:p>
            <a:pPr fontAlgn="auto">
              <a:lnSpc>
                <a:spcPct val="150000"/>
              </a:lnSpc>
            </a:pP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【时政链接】</a:t>
            </a:r>
          </a:p>
          <a:p>
            <a:pPr fontAlgn="auto">
              <a:lnSpc>
                <a:spcPct val="150000"/>
              </a:lnSpc>
            </a:pPr>
            <a:r>
              <a:rPr lang="en-US" altLang="zh-CN" sz="2400" b="1">
                <a:latin typeface="微软雅黑" panose="020b0503020204020204" charset="-122"/>
                <a:ea typeface="微软雅黑" panose="020b0503020204020204" charset="-122"/>
                <a:cs typeface="微软雅黑" panose="020b0503020204020204" charset="-122"/>
              </a:rPr>
              <a:t>   </a:t>
            </a:r>
            <a:r>
              <a:rPr lang="zh-CN" altLang="en-US" sz="2400" b="1">
                <a:latin typeface="微软雅黑" panose="020b0503020204020204" charset="-122"/>
                <a:ea typeface="微软雅黑" panose="020b0503020204020204" charset="-122"/>
                <a:cs typeface="微软雅黑" panose="020b0503020204020204" charset="-122"/>
              </a:rPr>
              <a:t>2021年12月8日-10日，中央经济工作会议在北京举行。会议总结2021年经济工作，分析当前经济形势，部署2022年经济工作。</a:t>
            </a:r>
          </a:p>
          <a:p>
            <a:pPr fontAlgn="auto">
              <a:lnSpc>
                <a:spcPct val="150000"/>
              </a:lnSpc>
            </a:pPr>
            <a:r>
              <a:rPr lang="en-US" altLang="zh-CN" sz="2400" b="1">
                <a:latin typeface="微软雅黑" panose="020b0503020204020204" charset="-122"/>
                <a:ea typeface="微软雅黑" panose="020b0503020204020204" charset="-122"/>
                <a:cs typeface="微软雅黑" panose="020b0503020204020204" charset="-122"/>
              </a:rPr>
              <a:t>  </a:t>
            </a:r>
          </a:p>
        </p:txBody>
      </p:sp>
    </p:spTree>
    <p:custDataLst>
      <p:tags r:id="rId2"/>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54025" y="257175"/>
            <a:ext cx="11284585" cy="5262245"/>
          </a:xfrm>
          <a:prstGeom prst="rect">
            <a:avLst/>
          </a:prstGeom>
          <a:noFill/>
        </p:spPr>
        <p:txBody>
          <a:bodyPr wrap="square" rtlCol="0">
            <a:spAutoFit/>
          </a:bodyPr>
          <a:lstStyle/>
          <a:p>
            <a:pPr fontAlgn="auto">
              <a:lnSpc>
                <a:spcPct val="150000"/>
              </a:lnSpc>
            </a:pPr>
            <a:r>
              <a:rPr lang="zh-CN" altLang="en-US" sz="2400" b="1">
                <a:solidFill>
                  <a:srgbClr val="C00000"/>
                </a:solidFill>
              </a:rPr>
              <a:t>一、回顾</a:t>
            </a:r>
            <a:r>
              <a:rPr lang="en-US" altLang="zh-CN" sz="2400" b="1">
                <a:solidFill>
                  <a:srgbClr val="C00000"/>
                </a:solidFill>
              </a:rPr>
              <a:t>2021</a:t>
            </a:r>
            <a:r>
              <a:rPr lang="zh-CN" altLang="en-US" sz="2400" b="1">
                <a:solidFill>
                  <a:srgbClr val="C00000"/>
                </a:solidFill>
              </a:rPr>
              <a:t>年中国经济发展</a:t>
            </a:r>
            <a:endParaRPr lang="en-US" altLang="zh-CN" sz="2400" b="1">
              <a:solidFill>
                <a:srgbClr val="C00000"/>
              </a:solidFill>
            </a:endParaRPr>
          </a:p>
          <a:p>
            <a:pPr fontAlgn="auto">
              <a:lnSpc>
                <a:spcPct val="150000"/>
              </a:lnSpc>
            </a:pPr>
            <a:r>
              <a:rPr lang="en-US" altLang="zh-CN" sz="2000" b="1">
                <a:latin typeface="微软雅黑" panose="020b0503020204020204" charset="-122"/>
                <a:ea typeface="微软雅黑" panose="020b0503020204020204" charset="-122"/>
                <a:cs typeface="微软雅黑" panose="020b0503020204020204" charset="-122"/>
                <a:sym typeface="+mn-ea"/>
              </a:rPr>
              <a:t>    会议认为，2021年是党和国家历史上具有里程碑意义的一年。我们隆重庆祝中国共产党成立一百周年，实现第一个百年奋斗目标，开启向第二个百年奋斗目标进军新征程，沉着应对百年变局和世纪疫情，构建新发展格局迈出新步伐，高质量发展取得新成效，实现了“十四五”良好开局。我国经济发展和疫情防控保持全球领先地位，国家战略科技力量加快壮大，产业链韧性得到提升，改革开放向纵深推进，民生保障有力有效，生态文明建设持续推进。</a:t>
            </a:r>
            <a:endParaRPr lang="en-US" altLang="zh-CN" sz="2000" b="1">
              <a:latin typeface="微软雅黑" panose="020b0503020204020204" charset="-122"/>
              <a:ea typeface="微软雅黑" panose="020b0503020204020204" charset="-122"/>
              <a:cs typeface="微软雅黑" panose="020b0503020204020204" charset="-122"/>
            </a:endParaRPr>
          </a:p>
          <a:p>
            <a:pPr fontAlgn="auto">
              <a:lnSpc>
                <a:spcPct val="150000"/>
              </a:lnSpc>
            </a:pPr>
            <a:r>
              <a:rPr lang="en-US" altLang="zh-CN" sz="2000" b="1">
                <a:latin typeface="微软雅黑" panose="020b0503020204020204" charset="-122"/>
                <a:ea typeface="微软雅黑" panose="020b0503020204020204" charset="-122"/>
                <a:cs typeface="微软雅黑" panose="020b0503020204020204" charset="-122"/>
              </a:rPr>
              <a:t>     </a:t>
            </a:r>
            <a:r>
              <a:rPr lang="zh-CN" altLang="en-US" sz="2000" b="1">
                <a:latin typeface="微软雅黑" panose="020b0503020204020204" charset="-122"/>
                <a:ea typeface="微软雅黑" panose="020b0503020204020204" charset="-122"/>
                <a:cs typeface="微软雅黑" panose="020b0503020204020204" charset="-122"/>
              </a:rPr>
              <a:t>会议指出，在充分肯定成绩的同时，必须看到我国经济发展面临</a:t>
            </a:r>
            <a:r>
              <a:rPr lang="zh-CN" altLang="en-US" sz="2000" b="1">
                <a:solidFill>
                  <a:srgbClr val="C00000"/>
                </a:solidFill>
                <a:latin typeface="微软雅黑" panose="020b0503020204020204" charset="-122"/>
                <a:ea typeface="微软雅黑" panose="020b0503020204020204" charset="-122"/>
                <a:cs typeface="微软雅黑" panose="020b0503020204020204" charset="-122"/>
              </a:rPr>
              <a:t>需求收缩、供给冲击、预期转弱</a:t>
            </a:r>
            <a:r>
              <a:rPr lang="zh-CN" altLang="en-US" sz="2000" b="1">
                <a:latin typeface="微软雅黑" panose="020b0503020204020204" charset="-122"/>
                <a:ea typeface="微软雅黑" panose="020b0503020204020204" charset="-122"/>
                <a:cs typeface="微软雅黑" panose="020b0503020204020204" charset="-122"/>
              </a:rPr>
              <a:t>三重压力。世纪疫情冲击下，百年变局加速演进，外部环境更趋复杂严峻和不确定。我们既要正视困难，又要坚定信心。我国经济韧性强，长期向好的基本面不会改变。无论国际风云如何变幻，我们都要坚定不移做好自己的事情，不断做强经济基础，增强科技创新能力，坚持多边主义，主动对标高标准国际经贸规则，以高水平开放促进深层次改革、推动高质量发展。</a:t>
            </a:r>
          </a:p>
        </p:txBody>
      </p:sp>
    </p:spTree>
    <p:custDataLst>
      <p:tags r:id="rId2"/>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58165" y="1213370"/>
            <a:ext cx="11397615" cy="3969385"/>
          </a:xfrm>
          <a:prstGeom prst="rect">
            <a:avLst/>
          </a:prstGeom>
          <a:noFill/>
        </p:spPr>
        <p:txBody>
          <a:bodyPr wrap="square" rtlCol="0">
            <a:spAutoFit/>
          </a:bodyPr>
          <a:lstStyle/>
          <a:p>
            <a:pPr fontAlgn="auto">
              <a:lnSpc>
                <a:spcPct val="150000"/>
              </a:lnSpc>
            </a:pPr>
            <a:r>
              <a:rPr lang="en-US" altLang="zh-CN" sz="2400" b="1"/>
              <a:t>     </a:t>
            </a:r>
            <a:r>
              <a:rPr lang="zh-CN" altLang="en-US" sz="2400" b="1"/>
              <a:t>会议认为，在应对风险挑战的实践中，我们进一步积累了对做好经济工作的规律性认识。</a:t>
            </a:r>
          </a:p>
          <a:p>
            <a:pPr fontAlgn="auto">
              <a:lnSpc>
                <a:spcPct val="150000"/>
              </a:lnSpc>
            </a:pPr>
            <a:r>
              <a:rPr lang="en-US" altLang="zh-CN" sz="2400" b="1"/>
              <a:t>1.</a:t>
            </a:r>
            <a:r>
              <a:rPr lang="zh-CN" altLang="en-US" sz="2400" b="1"/>
              <a:t>必须坚持党中央集中统一领导，沉着应对重大挑战，步调一致向前进。</a:t>
            </a:r>
          </a:p>
          <a:p>
            <a:pPr fontAlgn="auto">
              <a:lnSpc>
                <a:spcPct val="150000"/>
              </a:lnSpc>
            </a:pPr>
            <a:r>
              <a:rPr lang="en-US" altLang="zh-CN" sz="2400" b="1"/>
              <a:t>2.</a:t>
            </a:r>
            <a:r>
              <a:rPr lang="zh-CN" altLang="en-US" sz="2400" b="1"/>
              <a:t>必须坚持高质量发展，坚持以经济建设为中心是党的基本路线的要求，全党都要聚精会神贯彻执行，推动经济实现质的稳步提升和量的合理增长。</a:t>
            </a:r>
          </a:p>
          <a:p>
            <a:pPr fontAlgn="auto">
              <a:lnSpc>
                <a:spcPct val="150000"/>
              </a:lnSpc>
            </a:pPr>
            <a:r>
              <a:rPr lang="en-US" altLang="zh-CN" sz="2400" b="1"/>
              <a:t>3.</a:t>
            </a:r>
            <a:r>
              <a:rPr lang="zh-CN" altLang="en-US" sz="2400" b="1"/>
              <a:t>必须坚持稳中求进，调整政策和推动改革要把握好时度效，坚持先立后破、稳扎稳打。必须加强统筹协调，坚持系统观念。</a:t>
            </a:r>
          </a:p>
        </p:txBody>
      </p:sp>
    </p:spTree>
    <p:custDataLst>
      <p:tags r:id="rId2"/>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72745" y="283730"/>
            <a:ext cx="11819255" cy="6185535"/>
          </a:xfrm>
          <a:prstGeom prst="rect">
            <a:avLst/>
          </a:prstGeom>
          <a:noFill/>
        </p:spPr>
        <p:txBody>
          <a:bodyPr wrap="square" rtlCol="0">
            <a:spAutoFit/>
          </a:bodyPr>
          <a:lstStyle/>
          <a:p>
            <a:pPr fontAlgn="auto">
              <a:lnSpc>
                <a:spcPct val="150000"/>
              </a:lnSpc>
            </a:pPr>
            <a:r>
              <a:rPr lang="zh-CN" altLang="en-US" sz="2400" b="1">
                <a:solidFill>
                  <a:srgbClr val="FF0000"/>
                </a:solidFill>
              </a:rPr>
              <a:t>【理论评析】</a:t>
            </a:r>
            <a:endParaRPr lang="zh-CN" altLang="en-US" sz="2800" b="1">
              <a:solidFill>
                <a:srgbClr val="FF0000"/>
              </a:solidFill>
            </a:endParaRPr>
          </a:p>
          <a:p>
            <a:pPr fontAlgn="auto">
              <a:lnSpc>
                <a:spcPct val="150000"/>
              </a:lnSpc>
            </a:pPr>
            <a:r>
              <a:rPr lang="zh-CN" altLang="en-US" sz="2400" b="1">
                <a:solidFill>
                  <a:schemeClr val="tx1"/>
                </a:solidFill>
                <a:latin typeface="微软雅黑" panose="020b0503020204020204" charset="-122"/>
                <a:ea typeface="微软雅黑" panose="020b0503020204020204" charset="-122"/>
                <a:cs typeface="微软雅黑" panose="020b0503020204020204" charset="-122"/>
              </a:rPr>
              <a:t>（一）经济生活</a:t>
            </a:r>
          </a:p>
          <a:p>
            <a:pPr fontAlgn="auto">
              <a:lnSpc>
                <a:spcPct val="150000"/>
              </a:lnSpc>
            </a:pPr>
            <a:r>
              <a:rPr lang="en-US" altLang="zh-CN" sz="2400" b="1">
                <a:solidFill>
                  <a:schemeClr val="tx1"/>
                </a:solidFill>
                <a:latin typeface="微软雅黑" panose="020b0503020204020204" charset="-122"/>
                <a:ea typeface="微软雅黑" panose="020b0503020204020204" charset="-122"/>
                <a:cs typeface="微软雅黑" panose="020b0503020204020204" charset="-122"/>
              </a:rPr>
              <a:t>1.</a:t>
            </a:r>
            <a:r>
              <a:rPr lang="zh-CN" altLang="en-US" sz="2400" b="1">
                <a:latin typeface="微软雅黑" panose="020b0503020204020204" charset="-122"/>
                <a:ea typeface="微软雅黑" panose="020b0503020204020204" charset="-122"/>
                <a:cs typeface="微软雅黑" panose="020b0503020204020204" charset="-122"/>
                <a:sym typeface="+mn-ea"/>
              </a:rPr>
              <a:t>我国经济发展面临需求收缩、供给冲击、预期转弱三重压力。</a:t>
            </a:r>
            <a:endParaRPr lang="zh-CN" altLang="en-US" sz="2400" b="1">
              <a:latin typeface="微软雅黑" panose="020b0503020204020204" charset="-122"/>
              <a:ea typeface="微软雅黑" panose="020b0503020204020204" charset="-122"/>
              <a:cs typeface="微软雅黑" panose="020b0503020204020204" charset="-122"/>
            </a:endParaRPr>
          </a:p>
          <a:p>
            <a:pPr fontAlgn="auto">
              <a:lnSpc>
                <a:spcPct val="150000"/>
              </a:lnSpc>
            </a:pPr>
            <a:r>
              <a:rPr lang="zh-CN" altLang="en-US" sz="2400" b="1">
                <a:latin typeface="Calibri" panose="020f0502020204030204" charset="0"/>
                <a:ea typeface="微软雅黑" panose="020b0503020204020204" charset="-122"/>
                <a:cs typeface="微软雅黑" panose="020b0503020204020204" charset="-122"/>
                <a:sym typeface="+mn-ea"/>
              </a:rPr>
              <a:t>①</a:t>
            </a:r>
            <a:r>
              <a:rPr lang="zh-CN" altLang="en-US" sz="2400" b="1">
                <a:latin typeface="微软雅黑" panose="020b0503020204020204" charset="-122"/>
                <a:ea typeface="微软雅黑" panose="020b0503020204020204" charset="-122"/>
                <a:cs typeface="微软雅黑" panose="020b0503020204020204" charset="-122"/>
                <a:sym typeface="+mn-ea"/>
              </a:rPr>
              <a:t>需求收缩则主要指消费与投资需求不足；</a:t>
            </a:r>
          </a:p>
          <a:p>
            <a:pPr fontAlgn="auto">
              <a:lnSpc>
                <a:spcPct val="150000"/>
              </a:lnSpc>
            </a:pPr>
            <a:r>
              <a:rPr lang="zh-CN" altLang="en-US" sz="2400" b="1">
                <a:latin typeface="Calibri" panose="020f0502020204030204" charset="0"/>
                <a:ea typeface="微软雅黑" panose="020b0503020204020204" charset="-122"/>
                <a:cs typeface="微软雅黑" panose="020b0503020204020204" charset="-122"/>
                <a:sym typeface="+mn-ea"/>
              </a:rPr>
              <a:t>②</a:t>
            </a:r>
            <a:r>
              <a:rPr lang="zh-CN" altLang="en-US" sz="2400" b="1">
                <a:latin typeface="微软雅黑" panose="020b0503020204020204" charset="-122"/>
                <a:ea typeface="微软雅黑" panose="020b0503020204020204" charset="-122"/>
                <a:cs typeface="微软雅黑" panose="020b0503020204020204" charset="-122"/>
                <a:sym typeface="+mn-ea"/>
              </a:rPr>
              <a:t>供给冲击主要指产业链与供应链的稳定性受到冲击、卡脖子技术无法自主、大宗商品价格处于高位给国内生产成本带来压力以及国内近期面临的能耗双控与拉闸限电等等；</a:t>
            </a:r>
          </a:p>
          <a:p>
            <a:pPr fontAlgn="auto">
              <a:lnSpc>
                <a:spcPct val="150000"/>
              </a:lnSpc>
            </a:pPr>
            <a:r>
              <a:rPr lang="zh-CN" altLang="en-US" sz="2400" b="1">
                <a:latin typeface="Calibri" panose="020f0502020204030204" charset="0"/>
                <a:ea typeface="微软雅黑" panose="020b0503020204020204" charset="-122"/>
                <a:cs typeface="微软雅黑" panose="020b0503020204020204" charset="-122"/>
                <a:sym typeface="+mn-ea"/>
              </a:rPr>
              <a:t>③</a:t>
            </a:r>
            <a:r>
              <a:rPr lang="zh-CN" altLang="en-US" sz="2400" b="1">
                <a:latin typeface="微软雅黑" panose="020b0503020204020204" charset="-122"/>
                <a:ea typeface="微软雅黑" panose="020b0503020204020204" charset="-122"/>
                <a:cs typeface="微软雅黑" panose="020b0503020204020204" charset="-122"/>
                <a:sym typeface="+mn-ea"/>
              </a:rPr>
              <a:t>预期转弱则主要指目前市场对未来半年的国内经济和政策导向生了悲观预期等。</a:t>
            </a:r>
          </a:p>
          <a:p>
            <a:pPr fontAlgn="auto">
              <a:lnSpc>
                <a:spcPct val="150000"/>
              </a:lnSpc>
            </a:pPr>
            <a:r>
              <a:rPr lang="en-US" altLang="zh-CN" sz="2400" b="1">
                <a:solidFill>
                  <a:schemeClr val="tx1"/>
                </a:solidFill>
                <a:latin typeface="微软雅黑" panose="020b0503020204020204" charset="-122"/>
                <a:ea typeface="微软雅黑" panose="020b0503020204020204" charset="-122"/>
                <a:cs typeface="微软雅黑" panose="020b0503020204020204" charset="-122"/>
              </a:rPr>
              <a:t>2.</a:t>
            </a:r>
            <a:r>
              <a:rPr lang="zh-CN" altLang="en-US" sz="2400" b="1">
                <a:latin typeface="微软雅黑" panose="020b0503020204020204" charset="-122"/>
                <a:ea typeface="微软雅黑" panose="020b0503020204020204" charset="-122"/>
                <a:cs typeface="微软雅黑" panose="020b0503020204020204" charset="-122"/>
                <a:sym typeface="+mn-ea"/>
              </a:rPr>
              <a:t>我国坚定不移地贯彻新发展理念，转变经济发展方式，经济发展质量和效益不断提升。尽管面对复杂的疫情形势，但我们仍能准确把握和判断形势，精准施策，经济发展实现正增长。</a:t>
            </a:r>
            <a:endParaRPr lang="zh-CN" altLang="en-US" sz="2400" b="1">
              <a:solidFill>
                <a:schemeClr val="tx1"/>
              </a:solidFill>
              <a:latin typeface="微软雅黑" panose="020b0503020204020204" charset="-122"/>
              <a:ea typeface="微软雅黑" panose="020b0503020204020204" charset="-122"/>
              <a:cs typeface="微软雅黑" panose="020b0503020204020204" charset="-122"/>
            </a:endParaRPr>
          </a:p>
          <a:p>
            <a:pPr fontAlgn="auto">
              <a:lnSpc>
                <a:spcPct val="150000"/>
              </a:lnSpc>
            </a:pPr>
            <a:endParaRPr lang="en-US" altLang="zh-CN" sz="2400" b="1">
              <a:solidFill>
                <a:schemeClr val="tx1"/>
              </a:solidFill>
              <a:latin typeface="微软雅黑" panose="020b0503020204020204" charset="-122"/>
              <a:ea typeface="微软雅黑" panose="020b0503020204020204" charset="-122"/>
              <a:cs typeface="微软雅黑" panose="020b0503020204020204" charset="-122"/>
            </a:endParaRPr>
          </a:p>
        </p:txBody>
      </p:sp>
    </p:spTree>
    <p:custDataLst>
      <p:tags r:id="rId2"/>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76885" y="623224"/>
            <a:ext cx="11715115" cy="3415030"/>
          </a:xfrm>
          <a:prstGeom prst="rect">
            <a:avLst/>
          </a:prstGeom>
          <a:noFill/>
        </p:spPr>
        <p:txBody>
          <a:bodyPr wrap="square" rtlCol="0">
            <a:spAutoFit/>
          </a:bodyPr>
          <a:lstStyle/>
          <a:p>
            <a:pPr fontAlgn="auto">
              <a:lnSpc>
                <a:spcPct val="150000"/>
              </a:lnSpc>
            </a:pPr>
            <a:r>
              <a:rPr lang="en-US" altLang="zh-CN" sz="2400" b="1">
                <a:solidFill>
                  <a:schemeClr val="tx1"/>
                </a:solidFill>
              </a:rPr>
              <a:t>3.</a:t>
            </a:r>
            <a:r>
              <a:rPr lang="zh-CN" altLang="en-US" sz="2400" b="1">
                <a:solidFill>
                  <a:schemeClr val="tx1"/>
                </a:solidFill>
              </a:rPr>
              <a:t>从消费角度，分析扩大内需。</a:t>
            </a:r>
          </a:p>
          <a:p>
            <a:pPr fontAlgn="auto">
              <a:lnSpc>
                <a:spcPct val="150000"/>
              </a:lnSpc>
            </a:pPr>
            <a:r>
              <a:rPr lang="zh-CN" altLang="en-US" sz="2400" b="1">
                <a:solidFill>
                  <a:schemeClr val="tx1"/>
                </a:solidFill>
              </a:rPr>
              <a:t>（</a:t>
            </a:r>
            <a:r>
              <a:rPr lang="en-US" altLang="zh-CN" sz="2400" b="1">
                <a:solidFill>
                  <a:schemeClr val="tx1"/>
                </a:solidFill>
              </a:rPr>
              <a:t>1</a:t>
            </a:r>
            <a:r>
              <a:rPr lang="zh-CN" altLang="en-US" sz="2400" b="1">
                <a:solidFill>
                  <a:schemeClr val="tx1"/>
                </a:solidFill>
              </a:rPr>
              <a:t>）经济发展水平是提高居民消费水平的根本因素，要促进消费水平必须保持经济稳定增长。</a:t>
            </a:r>
          </a:p>
          <a:p>
            <a:pPr fontAlgn="auto">
              <a:lnSpc>
                <a:spcPct val="150000"/>
              </a:lnSpc>
            </a:pPr>
            <a:r>
              <a:rPr lang="zh-CN" altLang="en-US" sz="2400" b="1">
                <a:solidFill>
                  <a:schemeClr val="tx1"/>
                </a:solidFill>
              </a:rPr>
              <a:t>（</a:t>
            </a:r>
            <a:r>
              <a:rPr lang="en-US" altLang="zh-CN" sz="2400" b="1">
                <a:solidFill>
                  <a:schemeClr val="tx1"/>
                </a:solidFill>
              </a:rPr>
              <a:t>2</a:t>
            </a:r>
            <a:r>
              <a:rPr lang="zh-CN" altLang="en-US" sz="2400" b="1">
                <a:solidFill>
                  <a:schemeClr val="tx1"/>
                </a:solidFill>
              </a:rPr>
              <a:t>）收入是消费的基础和前提。保持经济增长，实现充分就业，不断提高收入水平，完善分配制度。同时，改善人们的未来收入预期，完善社会保障制度。调节收入分配，</a:t>
            </a:r>
            <a:r>
              <a:rPr lang="zh-CN" altLang="en-US" sz="2400" b="1">
                <a:sym typeface="+mn-ea"/>
              </a:rPr>
              <a:t>优化收入分配结构，扩大中等收入群体，</a:t>
            </a:r>
            <a:r>
              <a:rPr lang="zh-CN" altLang="en-US" sz="2400" b="1">
                <a:solidFill>
                  <a:schemeClr val="tx1"/>
                </a:solidFill>
              </a:rPr>
              <a:t>缩小收入差距，提高社会整体消费水平。</a:t>
            </a:r>
          </a:p>
        </p:txBody>
      </p:sp>
    </p:spTree>
    <p:custDataLst>
      <p:tags r:id="rId2"/>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76885" y="66271"/>
            <a:ext cx="11715115" cy="4523105"/>
          </a:xfrm>
          <a:prstGeom prst="rect">
            <a:avLst/>
          </a:prstGeom>
          <a:noFill/>
        </p:spPr>
        <p:txBody>
          <a:bodyPr wrap="square" rtlCol="0">
            <a:spAutoFit/>
          </a:bodyPr>
          <a:lstStyle/>
          <a:p>
            <a:pPr fontAlgn="auto">
              <a:lnSpc>
                <a:spcPct val="150000"/>
              </a:lnSpc>
            </a:pPr>
            <a:endParaRPr lang="zh-CN" altLang="en-US" sz="2400" b="1">
              <a:solidFill>
                <a:srgbClr val="C00000"/>
              </a:solidFill>
            </a:endParaRPr>
          </a:p>
          <a:p>
            <a:pPr fontAlgn="auto">
              <a:lnSpc>
                <a:spcPct val="150000"/>
              </a:lnSpc>
            </a:pPr>
            <a:r>
              <a:rPr lang="en-US" altLang="zh-CN" sz="2400" b="1">
                <a:solidFill>
                  <a:schemeClr val="tx1"/>
                </a:solidFill>
              </a:rPr>
              <a:t>4.</a:t>
            </a:r>
            <a:r>
              <a:rPr lang="zh-CN" altLang="en-US" sz="2400" b="1">
                <a:solidFill>
                  <a:schemeClr val="tx1"/>
                </a:solidFill>
              </a:rPr>
              <a:t>从投资角度，分析扩大内需。</a:t>
            </a:r>
          </a:p>
          <a:p>
            <a:pPr fontAlgn="auto">
              <a:lnSpc>
                <a:spcPct val="150000"/>
              </a:lnSpc>
            </a:pPr>
            <a:r>
              <a:rPr lang="zh-CN" altLang="en-US" sz="2400" b="1">
                <a:solidFill>
                  <a:schemeClr val="tx1"/>
                </a:solidFill>
              </a:rPr>
              <a:t>（</a:t>
            </a:r>
            <a:r>
              <a:rPr lang="en-US" altLang="zh-CN" sz="2400" b="1">
                <a:solidFill>
                  <a:schemeClr val="tx1"/>
                </a:solidFill>
              </a:rPr>
              <a:t>1</a:t>
            </a:r>
            <a:r>
              <a:rPr lang="zh-CN" altLang="en-US" sz="2400" b="1">
                <a:solidFill>
                  <a:schemeClr val="tx1"/>
                </a:solidFill>
              </a:rPr>
              <a:t>）增加财政支出，</a:t>
            </a:r>
            <a:r>
              <a:rPr lang="zh-CN" altLang="en-US" sz="2400" b="1">
                <a:sym typeface="+mn-ea"/>
              </a:rPr>
              <a:t>增加公共消费，提高教育、医疗、养老、育幼等公共服务支出</a:t>
            </a:r>
          </a:p>
          <a:p>
            <a:pPr fontAlgn="auto">
              <a:lnSpc>
                <a:spcPct val="150000"/>
              </a:lnSpc>
            </a:pPr>
            <a:r>
              <a:rPr lang="zh-CN" altLang="en-US" sz="2400" b="1">
                <a:solidFill>
                  <a:schemeClr val="tx1"/>
                </a:solidFill>
              </a:rPr>
              <a:t>（</a:t>
            </a:r>
            <a:r>
              <a:rPr lang="en-US" altLang="zh-CN" sz="2400" b="1">
                <a:solidFill>
                  <a:schemeClr val="tx1"/>
                </a:solidFill>
              </a:rPr>
              <a:t>2</a:t>
            </a:r>
            <a:r>
              <a:rPr lang="zh-CN" altLang="en-US" sz="2400" b="1">
                <a:solidFill>
                  <a:schemeClr val="tx1"/>
                </a:solidFill>
              </a:rPr>
              <a:t>）</a:t>
            </a:r>
            <a:r>
              <a:rPr lang="zh-CN" altLang="en-US" sz="2400" b="1">
                <a:sym typeface="+mn-ea"/>
              </a:rPr>
              <a:t>增强投资增长后劲，继续发挥关键领域投资拉动经济中的作用。增加基础设施建设投入，带动相关部门经济发展。大力发展数字经济，加大新型基础设施投资力度；要扩大制造业设备更新和技术改造投资</a:t>
            </a:r>
          </a:p>
          <a:p>
            <a:pPr fontAlgn="auto">
              <a:lnSpc>
                <a:spcPct val="150000"/>
              </a:lnSpc>
            </a:pPr>
            <a:r>
              <a:rPr lang="en-US" altLang="zh-CN" sz="2400" b="1">
                <a:solidFill>
                  <a:schemeClr val="tx1"/>
                </a:solidFill>
              </a:rPr>
              <a:t>2.</a:t>
            </a:r>
            <a:r>
              <a:rPr lang="zh-CN" altLang="en-US" sz="2400" b="1">
                <a:solidFill>
                  <a:schemeClr val="tx1"/>
                </a:solidFill>
              </a:rPr>
              <a:t>财政是国家治理的基础和重要支柱。财政是促进社会公平、改善人民生活的物质保障。</a:t>
            </a:r>
          </a:p>
          <a:p>
            <a:pPr fontAlgn="auto">
              <a:lnSpc>
                <a:spcPct val="150000"/>
              </a:lnSpc>
            </a:pPr>
            <a:r>
              <a:rPr lang="zh-CN" altLang="en-US" sz="2400" b="1">
                <a:solidFill>
                  <a:schemeClr val="tx1"/>
                </a:solidFill>
              </a:rPr>
              <a:t>财政具有促进资源合理配置的作用，财政具有促进国民经济平稳运行的作用。</a:t>
            </a:r>
          </a:p>
        </p:txBody>
      </p:sp>
    </p:spTree>
    <p:custDataLst>
      <p:tags r:id="rId2"/>
    </p:custData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23949" y="631767"/>
            <a:ext cx="11384511" cy="4524315"/>
          </a:xfrm>
          <a:prstGeom prst="rect">
            <a:avLst/>
          </a:prstGeom>
          <a:noFill/>
        </p:spPr>
        <p:txBody>
          <a:bodyPr wrap="square" rtlCol="0" anchor="t">
            <a:spAutoFit/>
          </a:bodyPr>
          <a:lstStyle/>
          <a:p>
            <a:pPr fontAlgn="auto">
              <a:lnSpc>
                <a:spcPct val="150000"/>
              </a:lnSpc>
            </a:pPr>
            <a:r>
              <a:rPr lang="en-US" altLang="zh-CN" sz="2400" b="1">
                <a:latin typeface="微软雅黑" panose="020b0503020204020204" charset="-122"/>
                <a:ea typeface="微软雅黑" panose="020b0503020204020204" charset="-122"/>
                <a:cs typeface="微软雅黑" panose="020b0503020204020204" charset="-122"/>
                <a:sym typeface="+mn-ea"/>
              </a:rPr>
              <a:t>5.</a:t>
            </a:r>
            <a:r>
              <a:rPr lang="zh-CN" altLang="en-US" sz="2400" b="1">
                <a:latin typeface="微软雅黑" panose="020b0503020204020204" charset="-122"/>
                <a:ea typeface="微软雅黑" panose="020b0503020204020204" charset="-122"/>
                <a:cs typeface="微软雅黑" panose="020b0503020204020204" charset="-122"/>
                <a:sym typeface="+mn-ea"/>
              </a:rPr>
              <a:t>党的领导是我国社会主义市场经济体制的一个重要特征。党的领导是中国特色社会主义最本质的特征，</a:t>
            </a:r>
            <a:r>
              <a:rPr lang="zh-CN" altLang="en-US" sz="2400" b="1">
                <a:sym typeface="+mn-ea"/>
              </a:rPr>
              <a:t>必须坚持党中央集中统一领导，沉着应对重大挑战，步调一致向前进。</a:t>
            </a:r>
          </a:p>
          <a:p>
            <a:pPr fontAlgn="auto">
              <a:lnSpc>
                <a:spcPct val="150000"/>
              </a:lnSpc>
            </a:pPr>
            <a:r>
              <a:rPr lang="en-US" altLang="zh-CN" sz="2400" b="1">
                <a:latin typeface="微软雅黑" panose="020b0503020204020204" charset="-122"/>
                <a:ea typeface="微软雅黑" panose="020b0503020204020204" charset="-122"/>
                <a:cs typeface="微软雅黑" panose="020b0503020204020204" charset="-122"/>
                <a:sym typeface="+mn-ea"/>
              </a:rPr>
              <a:t>6.</a:t>
            </a:r>
            <a:r>
              <a:rPr lang="zh-CN" altLang="en-US" sz="2400" b="1">
                <a:latin typeface="微软雅黑" panose="020b0503020204020204" charset="-122"/>
                <a:ea typeface="微软雅黑" panose="020b0503020204020204" charset="-122"/>
                <a:cs typeface="微软雅黑" panose="020b0503020204020204" charset="-122"/>
                <a:sym typeface="+mn-ea"/>
              </a:rPr>
              <a:t>科学的宏观调控是社会主义市场经济体制的内在要求。我国能够集中人力、物力、财力办大事，统筹规划，调动各方面的积极性。</a:t>
            </a:r>
          </a:p>
          <a:p>
            <a:pPr fontAlgn="auto">
              <a:lnSpc>
                <a:spcPct val="150000"/>
              </a:lnSpc>
            </a:pPr>
            <a:r>
              <a:rPr lang="en-US" altLang="zh-CN" sz="2400" b="1">
                <a:sym typeface="+mn-ea"/>
              </a:rPr>
              <a:t>7.</a:t>
            </a:r>
            <a:r>
              <a:rPr lang="zh-CN" altLang="en-US" sz="2400" b="1">
                <a:sym typeface="+mn-ea"/>
              </a:rPr>
              <a:t>科技创新是我国经济发展的战略支撑。创新是经济发展的第一动力。我国坚持实施创新驱动发展战略，科技创新取得重大进展。</a:t>
            </a:r>
            <a:endParaRPr lang="en-US" altLang="zh-CN" sz="2400" b="1">
              <a:solidFill>
                <a:schemeClr val="tx1"/>
              </a:solidFill>
            </a:endParaRPr>
          </a:p>
          <a:p>
            <a:pPr fontAlgn="auto">
              <a:lnSpc>
                <a:spcPct val="150000"/>
              </a:lnSpc>
            </a:pPr>
            <a:endParaRPr lang="en-US" altLang="zh-CN" sz="2400" b="1">
              <a:latin typeface="微软雅黑" panose="020b0503020204020204" charset="-122"/>
              <a:ea typeface="微软雅黑" panose="020b0503020204020204" charset="-122"/>
              <a:cs typeface="微软雅黑" panose="020b0503020204020204" charset="-122"/>
              <a:sym typeface="+mn-ea"/>
            </a:endParaRPr>
          </a:p>
        </p:txBody>
      </p:sp>
    </p:spTree>
    <p:custDataLst>
      <p:tags r:id="rId2"/>
    </p:custData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53060" y="118745"/>
            <a:ext cx="11501120" cy="6739255"/>
          </a:xfrm>
          <a:prstGeom prst="rect">
            <a:avLst/>
          </a:prstGeom>
          <a:noFill/>
        </p:spPr>
        <p:txBody>
          <a:bodyPr wrap="square" rtlCol="0">
            <a:spAutoFit/>
          </a:bodyPr>
          <a:lstStyle/>
          <a:p>
            <a:pPr fontAlgn="auto">
              <a:lnSpc>
                <a:spcPct val="150000"/>
              </a:lnSpc>
            </a:pPr>
            <a:r>
              <a:rPr lang="zh-CN" altLang="en-US" sz="2400" b="1">
                <a:sym typeface="+mn-ea"/>
              </a:rPr>
              <a:t>（二）政治生活</a:t>
            </a:r>
          </a:p>
          <a:p>
            <a:pPr fontAlgn="auto">
              <a:lnSpc>
                <a:spcPct val="150000"/>
              </a:lnSpc>
            </a:pPr>
            <a:r>
              <a:rPr lang="en-US" altLang="zh-CN" sz="2400" b="1">
                <a:solidFill>
                  <a:schemeClr val="tx1"/>
                </a:solidFill>
              </a:rPr>
              <a:t>1.</a:t>
            </a:r>
            <a:r>
              <a:rPr lang="zh-CN" altLang="en-US" sz="2400" b="1">
                <a:solidFill>
                  <a:schemeClr val="tx1"/>
                </a:solidFill>
              </a:rPr>
              <a:t>中国共产党是我国最高政治领导力量，在我国经济发展中发挥总揽全局、协调各方的领导核心作用。</a:t>
            </a:r>
          </a:p>
          <a:p>
            <a:pPr fontAlgn="auto">
              <a:lnSpc>
                <a:spcPct val="150000"/>
              </a:lnSpc>
            </a:pPr>
            <a:r>
              <a:rPr lang="en-US" altLang="zh-CN" sz="2400" b="1">
                <a:solidFill>
                  <a:schemeClr val="tx1"/>
                </a:solidFill>
              </a:rPr>
              <a:t>2.</a:t>
            </a:r>
            <a:r>
              <a:rPr lang="zh-CN" altLang="en-US" sz="2400" b="1">
                <a:solidFill>
                  <a:schemeClr val="tx1"/>
                </a:solidFill>
              </a:rPr>
              <a:t>坚持党的政治领导。党在中央经济工作会议上为</a:t>
            </a:r>
            <a:r>
              <a:rPr lang="en-US" altLang="zh-CN" sz="2400" b="1">
                <a:solidFill>
                  <a:schemeClr val="tx1"/>
                </a:solidFill>
              </a:rPr>
              <a:t>2022</a:t>
            </a:r>
            <a:r>
              <a:rPr lang="zh-CN" altLang="en-US" sz="2400" b="1">
                <a:solidFill>
                  <a:schemeClr val="tx1"/>
                </a:solidFill>
              </a:rPr>
              <a:t>年总体布局体现了党的政治领导，党的领导是各族人民迎难而上的根本依靠。</a:t>
            </a:r>
          </a:p>
          <a:p>
            <a:pPr fontAlgn="auto">
              <a:lnSpc>
                <a:spcPct val="150000"/>
              </a:lnSpc>
            </a:pPr>
            <a:r>
              <a:rPr lang="en-US" altLang="zh-CN" sz="2400" b="1">
                <a:solidFill>
                  <a:schemeClr val="tx1"/>
                </a:solidFill>
              </a:rPr>
              <a:t>3.</a:t>
            </a:r>
            <a:r>
              <a:rPr lang="zh-CN" altLang="en-US" sz="2400" b="1">
                <a:solidFill>
                  <a:schemeClr val="tx1"/>
                </a:solidFill>
              </a:rPr>
              <a:t>坚持以人民为中心的发展思想。脱贫攻坚战的胜利，体现了人民至上。中国共产党心里始终装着人民，始终把人民利益放在最高位置，为人民谋福利。</a:t>
            </a:r>
          </a:p>
          <a:p>
            <a:pPr fontAlgn="auto">
              <a:lnSpc>
                <a:spcPct val="150000"/>
              </a:lnSpc>
            </a:pPr>
            <a:r>
              <a:rPr lang="en-US" altLang="zh-CN" sz="2400" b="1">
                <a:solidFill>
                  <a:schemeClr val="tx1"/>
                </a:solidFill>
              </a:rPr>
              <a:t>4.</a:t>
            </a:r>
            <a:r>
              <a:rPr lang="zh-CN" altLang="en-US" sz="2400" b="1">
                <a:solidFill>
                  <a:schemeClr val="tx1"/>
                </a:solidFill>
              </a:rPr>
              <a:t>坚定我国的道路自信、制度自信、文化自信、理论自信，坚持集中力量办大事的制度优势。中国特色社会主义制度具有自身独特的优势。</a:t>
            </a:r>
          </a:p>
          <a:p>
            <a:pPr fontAlgn="auto">
              <a:lnSpc>
                <a:spcPct val="150000"/>
              </a:lnSpc>
            </a:pPr>
            <a:r>
              <a:rPr lang="en-US" altLang="zh-CN" sz="2400" b="1">
                <a:sym typeface="+mn-ea"/>
              </a:rPr>
              <a:t>5.</a:t>
            </a:r>
            <a:r>
              <a:rPr lang="zh-CN" altLang="en-US" sz="2400" b="1">
                <a:sym typeface="+mn-ea"/>
              </a:rPr>
              <a:t>中国共产党坚持科学执政、民主执政。科学决策是化危为机的根本方法，中国共产党准确把握国际国内发展形势，精准施策，把握了经济社会发展规律。坚持为人民执政，为人民服务。</a:t>
            </a:r>
            <a:endParaRPr lang="zh-CN" altLang="en-US" sz="2400" b="1">
              <a:solidFill>
                <a:schemeClr val="tx1"/>
              </a:solidFill>
            </a:endParaRPr>
          </a:p>
        </p:txBody>
      </p:sp>
    </p:spTree>
    <p:custDataLst>
      <p:tags r:id="rId2"/>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24460" y="228600"/>
            <a:ext cx="11613515" cy="4523105"/>
          </a:xfrm>
          <a:prstGeom prst="rect">
            <a:avLst/>
          </a:prstGeom>
          <a:noFill/>
        </p:spPr>
        <p:txBody>
          <a:bodyPr wrap="square" rtlCol="0">
            <a:spAutoFit/>
          </a:bodyPr>
          <a:lstStyle/>
          <a:p>
            <a:pPr fontAlgn="auto">
              <a:lnSpc>
                <a:spcPct val="150000"/>
              </a:lnSpc>
            </a:pPr>
            <a:r>
              <a:rPr lang="zh-CN" altLang="en-US" sz="2400" b="1">
                <a:solidFill>
                  <a:schemeClr val="tx1"/>
                </a:solidFill>
              </a:rPr>
              <a:t>（三）生活与哲学</a:t>
            </a:r>
          </a:p>
          <a:p>
            <a:pPr fontAlgn="auto">
              <a:lnSpc>
                <a:spcPct val="150000"/>
              </a:lnSpc>
            </a:pPr>
            <a:r>
              <a:rPr lang="en-US" altLang="zh-CN" sz="2400" b="1">
                <a:solidFill>
                  <a:schemeClr val="tx1"/>
                </a:solidFill>
              </a:rPr>
              <a:t>1.</a:t>
            </a:r>
            <a:r>
              <a:rPr lang="zh-CN" altLang="en-US" sz="2400" b="1">
                <a:solidFill>
                  <a:schemeClr val="tx1"/>
                </a:solidFill>
              </a:rPr>
              <a:t>物质与意识的辩证关系：（社会存在与社会意识同理分析）</a:t>
            </a:r>
          </a:p>
          <a:p>
            <a:pPr fontAlgn="auto">
              <a:lnSpc>
                <a:spcPct val="150000"/>
              </a:lnSpc>
            </a:pPr>
            <a:r>
              <a:rPr lang="zh-CN" altLang="en-US" sz="2400" b="1">
                <a:solidFill>
                  <a:schemeClr val="tx1"/>
                </a:solidFill>
              </a:rPr>
              <a:t>（</a:t>
            </a:r>
            <a:r>
              <a:rPr lang="en-US" altLang="zh-CN" sz="2400" b="1">
                <a:solidFill>
                  <a:schemeClr val="tx1"/>
                </a:solidFill>
              </a:rPr>
              <a:t>1</a:t>
            </a:r>
            <a:r>
              <a:rPr lang="zh-CN" altLang="en-US" sz="2400" b="1">
                <a:solidFill>
                  <a:schemeClr val="tx1"/>
                </a:solidFill>
              </a:rPr>
              <a:t>）物质决定意识，要求一切从实际出发。中央经济工作会议客观的分析了我国经济发展的形势，指出，</a:t>
            </a:r>
            <a:r>
              <a:rPr lang="zh-CN" altLang="en-US" sz="2400" b="1">
                <a:latin typeface="微软雅黑" panose="020b0503020204020204" charset="-122"/>
                <a:ea typeface="微软雅黑" panose="020b0503020204020204" charset="-122"/>
                <a:cs typeface="微软雅黑" panose="020b0503020204020204" charset="-122"/>
                <a:sym typeface="+mn-ea"/>
              </a:rPr>
              <a:t>必须看到我国经济发展面临</a:t>
            </a:r>
            <a:r>
              <a:rPr lang="zh-CN" altLang="en-US" sz="2400" b="1">
                <a:sym typeface="+mn-ea"/>
              </a:rPr>
              <a:t>需求收缩、供给冲击、预期转弱</a:t>
            </a:r>
            <a:r>
              <a:rPr lang="zh-CN" altLang="en-US" sz="2400" b="1">
                <a:latin typeface="微软雅黑" panose="020b0503020204020204" charset="-122"/>
                <a:ea typeface="微软雅黑" panose="020b0503020204020204" charset="-122"/>
                <a:cs typeface="微软雅黑" panose="020b0503020204020204" charset="-122"/>
                <a:sym typeface="+mn-ea"/>
              </a:rPr>
              <a:t>三重压力。</a:t>
            </a:r>
            <a:r>
              <a:rPr lang="zh-CN" altLang="en-US" sz="2400" b="1">
                <a:solidFill>
                  <a:schemeClr val="tx1"/>
                </a:solidFill>
              </a:rPr>
              <a:t>做到了主观与客观具体、历史的统一；同时，会议提出的重点任务和发展方向也是从实际出发的表现；</a:t>
            </a:r>
          </a:p>
          <a:p>
            <a:pPr fontAlgn="auto">
              <a:lnSpc>
                <a:spcPct val="150000"/>
              </a:lnSpc>
            </a:pPr>
            <a:r>
              <a:rPr lang="zh-CN" altLang="en-US" sz="2400" b="1">
                <a:solidFill>
                  <a:schemeClr val="tx1"/>
                </a:solidFill>
              </a:rPr>
              <a:t>（</a:t>
            </a:r>
            <a:r>
              <a:rPr lang="en-US" altLang="zh-CN" sz="2400" b="1">
                <a:solidFill>
                  <a:schemeClr val="tx1"/>
                </a:solidFill>
              </a:rPr>
              <a:t>2</a:t>
            </a:r>
            <a:r>
              <a:rPr lang="zh-CN" altLang="en-US" sz="2400" b="1">
                <a:solidFill>
                  <a:schemeClr val="tx1"/>
                </a:solidFill>
              </a:rPr>
              <a:t>）意识具有能动的反作用，能在人们认识和改造世界中具有指导作用。会议提出的未来发展重点任务和行动方案必将进一步促我国经济的发展上一个新的台阶。</a:t>
            </a:r>
          </a:p>
        </p:txBody>
      </p:sp>
    </p:spTree>
    <p:custDataLst>
      <p:tags r:id="rId2"/>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40335" y="598805"/>
            <a:ext cx="11613515" cy="5631180"/>
          </a:xfrm>
          <a:prstGeom prst="rect">
            <a:avLst/>
          </a:prstGeom>
          <a:noFill/>
        </p:spPr>
        <p:txBody>
          <a:bodyPr wrap="square" rtlCol="0">
            <a:spAutoFit/>
          </a:bodyPr>
          <a:lstStyle/>
          <a:p>
            <a:pPr fontAlgn="auto">
              <a:lnSpc>
                <a:spcPct val="150000"/>
              </a:lnSpc>
            </a:pPr>
            <a:r>
              <a:rPr lang="en-US" altLang="zh-CN" sz="2400" b="1">
                <a:solidFill>
                  <a:schemeClr val="tx1"/>
                </a:solidFill>
              </a:rPr>
              <a:t>2.</a:t>
            </a:r>
            <a:r>
              <a:rPr lang="zh-CN" altLang="en-US" sz="2400" b="1">
                <a:solidFill>
                  <a:schemeClr val="tx1"/>
                </a:solidFill>
              </a:rPr>
              <a:t>实践与认识的辩证关系：</a:t>
            </a:r>
          </a:p>
          <a:p>
            <a:pPr fontAlgn="auto">
              <a:lnSpc>
                <a:spcPct val="150000"/>
              </a:lnSpc>
            </a:pPr>
            <a:r>
              <a:rPr lang="zh-CN" altLang="en-US" sz="2400" b="1">
                <a:solidFill>
                  <a:schemeClr val="tx1"/>
                </a:solidFill>
              </a:rPr>
              <a:t>（</a:t>
            </a:r>
            <a:r>
              <a:rPr lang="en-US" altLang="zh-CN" sz="2400" b="1">
                <a:solidFill>
                  <a:schemeClr val="tx1"/>
                </a:solidFill>
              </a:rPr>
              <a:t>1</a:t>
            </a:r>
            <a:r>
              <a:rPr lang="zh-CN" altLang="en-US" sz="2400" b="1">
                <a:solidFill>
                  <a:schemeClr val="tx1"/>
                </a:solidFill>
              </a:rPr>
              <a:t>）实践是认识的基础（来源、动力、检验标准和目的）我们对于经济形式的深刻认识和把握是在我国经济社会发展实践中获得和深化的。</a:t>
            </a:r>
          </a:p>
          <a:p>
            <a:pPr fontAlgn="auto">
              <a:lnSpc>
                <a:spcPct val="150000"/>
              </a:lnSpc>
            </a:pPr>
            <a:r>
              <a:rPr lang="zh-CN" altLang="en-US" sz="2400" b="1">
                <a:solidFill>
                  <a:schemeClr val="tx1"/>
                </a:solidFill>
              </a:rPr>
              <a:t>（</a:t>
            </a:r>
            <a:r>
              <a:rPr lang="en-US" altLang="zh-CN" sz="2400" b="1">
                <a:solidFill>
                  <a:schemeClr val="tx1"/>
                </a:solidFill>
              </a:rPr>
              <a:t>2</a:t>
            </a:r>
            <a:r>
              <a:rPr lang="zh-CN" altLang="en-US" sz="2400" b="1">
                <a:solidFill>
                  <a:schemeClr val="tx1"/>
                </a:solidFill>
              </a:rPr>
              <a:t>）认识具有反作用，正确的认识和科学理论具有促进作用。在正确认识经济发展形势的基础上，提出正确的发展规划，这些正确的规划具有重要的指导和促进作用。</a:t>
            </a:r>
          </a:p>
          <a:p>
            <a:pPr fontAlgn="auto">
              <a:lnSpc>
                <a:spcPct val="150000"/>
              </a:lnSpc>
            </a:pPr>
            <a:r>
              <a:rPr lang="en-US" altLang="zh-CN" sz="2400" b="1">
                <a:solidFill>
                  <a:schemeClr val="tx1"/>
                </a:solidFill>
              </a:rPr>
              <a:t>3.</a:t>
            </a:r>
            <a:r>
              <a:rPr lang="zh-CN" altLang="en-US" sz="2400" b="1">
                <a:solidFill>
                  <a:schemeClr val="tx1"/>
                </a:solidFill>
              </a:rPr>
              <a:t>物质世界是绝对运动与相对静止的统一。宏观政策的连续性、稳定性体现了相对静止的一面，但经济形势又有同以往不同的一面，体现了差异性和绝对运动的一面。</a:t>
            </a:r>
          </a:p>
          <a:p>
            <a:pPr fontAlgn="auto">
              <a:lnSpc>
                <a:spcPct val="150000"/>
              </a:lnSpc>
            </a:pPr>
            <a:r>
              <a:rPr lang="en-US" altLang="zh-CN" sz="2400" b="1">
                <a:solidFill>
                  <a:schemeClr val="tx1"/>
                </a:solidFill>
              </a:rPr>
              <a:t>4.</a:t>
            </a:r>
            <a:r>
              <a:rPr lang="zh-CN" altLang="en-US" sz="2400" b="1">
                <a:solidFill>
                  <a:schemeClr val="tx1"/>
                </a:solidFill>
              </a:rPr>
              <a:t>矛盾是对立统一，具有普遍性。要求我们用一分为二的观点看问题。</a:t>
            </a:r>
          </a:p>
          <a:p>
            <a:pPr fontAlgn="auto">
              <a:lnSpc>
                <a:spcPct val="150000"/>
              </a:lnSpc>
            </a:pPr>
            <a:r>
              <a:rPr lang="zh-CN" altLang="en-US" sz="2400" b="1">
                <a:solidFill>
                  <a:schemeClr val="tx1"/>
                </a:solidFill>
              </a:rPr>
              <a:t>经济会议一方面肯定了经济发展中的成绩，同时也清晰地指出了存在的风险和存在的问题，做到了全面、客观的分析问题</a:t>
            </a:r>
          </a:p>
        </p:txBody>
      </p:sp>
    </p:spTree>
    <p:custDataLst>
      <p:tags r:id="rId2"/>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140335" y="598805"/>
            <a:ext cx="11613515" cy="3969385"/>
          </a:xfrm>
          <a:prstGeom prst="rect">
            <a:avLst/>
          </a:prstGeom>
          <a:noFill/>
        </p:spPr>
        <p:txBody>
          <a:bodyPr wrap="square" rtlCol="0">
            <a:spAutoFit/>
          </a:bodyPr>
          <a:lstStyle/>
          <a:p>
            <a:pPr fontAlgn="auto">
              <a:lnSpc>
                <a:spcPct val="150000"/>
              </a:lnSpc>
            </a:pPr>
            <a:r>
              <a:rPr lang="en-US" altLang="zh-CN" sz="2400" b="1">
                <a:solidFill>
                  <a:schemeClr val="tx1"/>
                </a:solidFill>
              </a:rPr>
              <a:t>5.</a:t>
            </a:r>
            <a:r>
              <a:rPr lang="zh-CN" altLang="en-US" sz="2400" b="1">
                <a:solidFill>
                  <a:schemeClr val="tx1"/>
                </a:solidFill>
              </a:rPr>
              <a:t>矛盾双方相互依存，并且在一定条件下相互转化。</a:t>
            </a:r>
          </a:p>
          <a:p>
            <a:pPr fontAlgn="auto">
              <a:lnSpc>
                <a:spcPct val="150000"/>
              </a:lnSpc>
            </a:pPr>
            <a:r>
              <a:rPr lang="zh-CN" altLang="en-US" sz="2400" b="1">
                <a:solidFill>
                  <a:schemeClr val="tx1"/>
                </a:solidFill>
              </a:rPr>
              <a:t>中央经济工作会议中提出，我们要增强忧患意识，坚持底线思维是体现。我们要居安思危，防止变好的经济形势因为外界的不确定因素和风险变得更加危险。</a:t>
            </a:r>
          </a:p>
          <a:p>
            <a:pPr fontAlgn="auto">
              <a:lnSpc>
                <a:spcPct val="150000"/>
              </a:lnSpc>
            </a:pPr>
            <a:r>
              <a:rPr lang="en-US" altLang="zh-CN" sz="2400" b="1">
                <a:solidFill>
                  <a:schemeClr val="tx1"/>
                </a:solidFill>
              </a:rPr>
              <a:t>6.</a:t>
            </a:r>
            <a:r>
              <a:rPr lang="zh-CN" altLang="en-US" sz="2400" b="1">
                <a:solidFill>
                  <a:schemeClr val="tx1"/>
                </a:solidFill>
              </a:rPr>
              <a:t>主要矛盾在事物发展中其决定作用，我们要善于抓主要矛盾，抓住重点和关键。我们在经济发展中坚持以供给侧改革为主线体现了抓主要矛盾。</a:t>
            </a:r>
          </a:p>
          <a:p>
            <a:pPr fontAlgn="auto">
              <a:lnSpc>
                <a:spcPct val="150000"/>
              </a:lnSpc>
            </a:pPr>
            <a:r>
              <a:rPr lang="en-US" altLang="zh-CN" sz="2400" b="1">
                <a:solidFill>
                  <a:schemeClr val="tx1"/>
                </a:solidFill>
              </a:rPr>
              <a:t>7.</a:t>
            </a:r>
            <a:r>
              <a:rPr lang="zh-CN" altLang="en-US" sz="2400" b="1">
                <a:solidFill>
                  <a:schemeClr val="tx1"/>
                </a:solidFill>
              </a:rPr>
              <a:t>联系具有普遍性，要求用联系的观点看问题。要</a:t>
            </a:r>
            <a:r>
              <a:rPr lang="zh-CN" altLang="en-US" sz="2400" b="1">
                <a:latin typeface="微软雅黑" panose="020b0503020204020204" charset="-122"/>
                <a:ea typeface="微软雅黑" panose="020b0503020204020204" charset="-122"/>
                <a:cs typeface="微软雅黑" panose="020b0503020204020204" charset="-122"/>
                <a:sym typeface="+mn-ea"/>
              </a:rPr>
              <a:t>统筹发展和安全，统筹经济与社会发展，坚持系统观念。</a:t>
            </a:r>
            <a:endParaRPr lang="zh-CN" altLang="en-US" sz="2400" b="1">
              <a:solidFill>
                <a:schemeClr val="tx1"/>
              </a:solidFill>
            </a:endParaRPr>
          </a:p>
        </p:txBody>
      </p:sp>
    </p:spTree>
    <p:custDataLst>
      <p:tags r:id="rId2"/>
    </p:custDataLst>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200" y="305435"/>
            <a:ext cx="11736070" cy="5631180"/>
          </a:xfrm>
          <a:prstGeom prst="rect">
            <a:avLst/>
          </a:prstGeom>
          <a:noFill/>
        </p:spPr>
        <p:txBody>
          <a:bodyPr wrap="square" rtlCol="0">
            <a:spAutoFit/>
          </a:bodyPr>
          <a:lstStyle/>
          <a:p>
            <a:pPr fontAlgn="auto">
              <a:lnSpc>
                <a:spcPct val="150000"/>
              </a:lnSpc>
            </a:pPr>
            <a:r>
              <a:rPr lang="zh-CN" altLang="en-US" sz="2400" b="1">
                <a:solidFill>
                  <a:srgbClr val="C00000"/>
                </a:solidFill>
                <a:sym typeface="+mn-ea"/>
              </a:rPr>
              <a:t>二、确定</a:t>
            </a:r>
            <a:r>
              <a:rPr lang="en-US" altLang="zh-CN" sz="2400" b="1">
                <a:solidFill>
                  <a:srgbClr val="C00000"/>
                </a:solidFill>
                <a:sym typeface="+mn-ea"/>
              </a:rPr>
              <a:t>2022</a:t>
            </a:r>
            <a:r>
              <a:rPr lang="zh-CN" altLang="en-US" sz="2400" b="1">
                <a:solidFill>
                  <a:srgbClr val="C00000"/>
                </a:solidFill>
                <a:sym typeface="+mn-ea"/>
              </a:rPr>
              <a:t>年经济工作</a:t>
            </a:r>
          </a:p>
          <a:p>
            <a:pPr fontAlgn="auto">
              <a:lnSpc>
                <a:spcPct val="150000"/>
              </a:lnSpc>
            </a:pPr>
            <a:r>
              <a:rPr lang="en-US" altLang="zh-CN" sz="2400" b="1"/>
              <a:t>     </a:t>
            </a:r>
            <a:r>
              <a:rPr lang="zh-CN" altLang="en-US" sz="2400" b="1"/>
              <a:t>做好明年经济工作，要以习近平新时代中国特色社会主义思想为指导，全面贯彻落实党的十九大和十九届历次全会精神，弘扬伟大建党精神，坚持稳中求进工作总基调，完整、准确、全面贯彻新发展理念，加快构建新发展格局，全面深化改革开放，坚持创新驱动发展，推动高质量发展，坚持以供给侧结构性改革为主线，统筹疫情防控和经济社会发展，统筹发展和安全，继续做好“六稳”、“六保”工作，持续改善民生，着力稳定宏观经济大盘，保持经济运行在合理区间，保持社会大局稳定，迎接党的二十大胜利召开。</a:t>
            </a:r>
          </a:p>
          <a:p>
            <a:pPr fontAlgn="auto">
              <a:lnSpc>
                <a:spcPct val="150000"/>
              </a:lnSpc>
            </a:pPr>
            <a:r>
              <a:rPr lang="en-US" altLang="zh-CN" sz="2400" b="1"/>
              <a:t>     2022</a:t>
            </a:r>
            <a:r>
              <a:rPr lang="zh-CN" altLang="en-US" sz="2400" b="1"/>
              <a:t>年经济工作要稳字当头、稳中求进，各地区各部门要担负起稳定宏观经济的责任，各方面要积极推出有利于经济稳定的政策，政策发力适当靠前。</a:t>
            </a:r>
          </a:p>
        </p:txBody>
      </p:sp>
    </p:spTree>
    <p:custDataLst>
      <p:tags r:id="rId2"/>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200" y="305435"/>
            <a:ext cx="11736070" cy="4523105"/>
          </a:xfrm>
          <a:prstGeom prst="rect">
            <a:avLst/>
          </a:prstGeom>
          <a:noFill/>
        </p:spPr>
        <p:txBody>
          <a:bodyPr wrap="square" rtlCol="0">
            <a:spAutoFit/>
          </a:bodyPr>
          <a:lstStyle/>
          <a:p>
            <a:pPr fontAlgn="auto">
              <a:lnSpc>
                <a:spcPct val="150000"/>
              </a:lnSpc>
            </a:pPr>
            <a:r>
              <a:rPr lang="en-US" altLang="zh-CN" sz="2400" b="1"/>
              <a:t>1.是宏观政策要稳健有效。</a:t>
            </a:r>
          </a:p>
          <a:p>
            <a:pPr fontAlgn="auto">
              <a:lnSpc>
                <a:spcPct val="150000"/>
              </a:lnSpc>
            </a:pPr>
            <a:r>
              <a:rPr lang="en-US" altLang="zh-CN" sz="2400" b="1"/>
              <a:t>要继续实施积极的财政政策和稳健的货币政策。积极的财政政策要提升效能，更加注重精准、可持续。要保证财政支出强度，加快支出进度。实施新的减税降费政策，强化对中小微企业、个体工商户、制造业、风险化解等的支持力度，适度超前开展基础设施投资。</a:t>
            </a:r>
          </a:p>
          <a:p>
            <a:pPr fontAlgn="auto">
              <a:lnSpc>
                <a:spcPct val="150000"/>
              </a:lnSpc>
            </a:pPr>
            <a:r>
              <a:rPr lang="en-US" altLang="zh-CN" sz="2400" b="1"/>
              <a:t>稳健的货币政策要灵活适度，保持流动性合理充裕。引导金融机构加大对实体经济特别是小微企业、科技创新、绿色发展的支持。财政政策和货币政策要协调联动，跨周期和逆周期宏观调控政策要有机结合。实施好扩大内需战略，增强发展内生动力。</a:t>
            </a:r>
          </a:p>
        </p:txBody>
      </p:sp>
    </p:spTree>
    <p:custDataLst>
      <p:tags r:id="rId2"/>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200" y="305435"/>
            <a:ext cx="11736070" cy="5354320"/>
          </a:xfrm>
          <a:prstGeom prst="rect">
            <a:avLst/>
          </a:prstGeom>
          <a:noFill/>
        </p:spPr>
        <p:txBody>
          <a:bodyPr wrap="square" rtlCol="0">
            <a:spAutoFit/>
          </a:bodyPr>
          <a:lstStyle/>
          <a:p>
            <a:pPr fontAlgn="auto">
              <a:lnSpc>
                <a:spcPct val="150000"/>
              </a:lnSpc>
            </a:pPr>
            <a:r>
              <a:rPr lang="en-US" altLang="zh-CN" sz="2400" b="1"/>
              <a:t>2.微观政策要持续激发市场主体活力。</a:t>
            </a:r>
          </a:p>
          <a:p>
            <a:pPr fontAlgn="auto">
              <a:lnSpc>
                <a:spcPct val="150000"/>
              </a:lnSpc>
            </a:pPr>
            <a:r>
              <a:rPr lang="en-US" altLang="zh-CN" sz="2000" b="1">
                <a:latin typeface="黑体" panose="02010609060101010101" charset="-122"/>
                <a:ea typeface="黑体" panose="02010609060101010101" charset="-122"/>
              </a:rPr>
              <a:t>要提振市场主体信心，深入推进公平竞争政策实施，加强反垄断和反不正当竞争，以公正监管保障公平竞争。强化知识产权保护，营造各类所有制企业竞相发展的良好环境。强化契约精神，有效治理恶意拖欠账款和逃废债行为。</a:t>
            </a:r>
          </a:p>
          <a:p>
            <a:pPr fontAlgn="auto">
              <a:lnSpc>
                <a:spcPct val="150000"/>
              </a:lnSpc>
            </a:pPr>
            <a:r>
              <a:rPr lang="en-US" altLang="zh-CN" sz="2400" b="1"/>
              <a:t>3.结构政策要着力畅通国民经济循环。</a:t>
            </a:r>
          </a:p>
          <a:p>
            <a:pPr fontAlgn="auto">
              <a:lnSpc>
                <a:spcPct val="150000"/>
              </a:lnSpc>
            </a:pPr>
            <a:r>
              <a:rPr lang="en-US" altLang="zh-CN" sz="2000" b="1">
                <a:latin typeface="黑体" panose="02010609060101010101" charset="-122"/>
                <a:ea typeface="黑体" panose="02010609060101010101" charset="-122"/>
                <a:cs typeface="黑体" panose="02010609060101010101" charset="-122"/>
              </a:rPr>
              <a:t>要深化供给侧结构性改革，重在畅通国内大循环，重在突破供给约束堵点，重在打通生产、分配、流通、消费各环节。要提升制造业核心竞争力，启动一批产业基础再造工程项目，激发涌现一大批“专精特新”企业。加快形成内外联通、安全高效的物流网络。加快数字化改造，促进传统产业升级。要坚持房子是用来住的、不是用来炒的定位，加强预期引导，探索新的发展模式，坚持租购并举，加快发展长租房市场，推进保障性住房建设，支持商品房市场更好满足购房者的合理住房需求，因城施策促进房地产业良性循环和健康发展。</a:t>
            </a:r>
          </a:p>
        </p:txBody>
      </p:sp>
    </p:spTree>
    <p:custDataLst>
      <p:tags r:id="rId2"/>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76225" y="144145"/>
            <a:ext cx="11638915" cy="6185535"/>
          </a:xfrm>
          <a:prstGeom prst="rect">
            <a:avLst/>
          </a:prstGeom>
          <a:noFill/>
        </p:spPr>
        <p:txBody>
          <a:bodyPr wrap="square" rtlCol="0">
            <a:spAutoFit/>
          </a:bodyPr>
          <a:lstStyle/>
          <a:p>
            <a:pPr fontAlgn="auto">
              <a:lnSpc>
                <a:spcPct val="150000"/>
              </a:lnSpc>
            </a:pPr>
            <a:r>
              <a:rPr lang="en-US" altLang="zh-CN" sz="2400" b="1"/>
              <a:t>4.</a:t>
            </a:r>
            <a:r>
              <a:rPr lang="zh-CN" altLang="en-US" sz="2400" b="1"/>
              <a:t>是科技政策要扎实落地。</a:t>
            </a:r>
          </a:p>
          <a:p>
            <a:pPr fontAlgn="auto">
              <a:lnSpc>
                <a:spcPct val="150000"/>
              </a:lnSpc>
            </a:pPr>
            <a:r>
              <a:rPr lang="zh-CN" altLang="en-US" sz="2400" b="1"/>
              <a:t>要实施科技体制改革三年行动方案，制定实施基础研究十年规划。强化国家战略科技力量，发挥好国家实验室作用，重组全国重点实验室，推进科研院所改革。强化企业创新主体地位，深化产学研结合。完善优化科技创新生态，形成扎实的科研作风。继续开展国际科技合作。</a:t>
            </a:r>
          </a:p>
          <a:p>
            <a:pPr fontAlgn="auto">
              <a:lnSpc>
                <a:spcPct val="150000"/>
              </a:lnSpc>
            </a:pPr>
            <a:r>
              <a:rPr lang="en-US" altLang="zh-CN" sz="2400" b="1"/>
              <a:t>5.</a:t>
            </a:r>
            <a:r>
              <a:rPr lang="zh-CN" altLang="en-US" sz="2400" b="1"/>
              <a:t>是改革开放政策要激活发展动力。</a:t>
            </a:r>
          </a:p>
          <a:p>
            <a:pPr fontAlgn="auto">
              <a:lnSpc>
                <a:spcPct val="150000"/>
              </a:lnSpc>
            </a:pPr>
            <a:r>
              <a:rPr lang="zh-CN" altLang="en-US" sz="2400" b="1"/>
              <a:t>要抓好要素市场化配置综合改革试点，全面实行股票发行注册制，完成国企改革三年行动任务，稳步推进电网、铁路等自然垄断行业改革。调动地方改革积极性，鼓励各地因地制宜、主动改革。扩大高水平对外开放，推动制度型开放，落实好外资企业国民待遇，吸引更多跨国公司投资，推动重大外资项目加快落地。推动共建“一带一路”高质量发展。</a:t>
            </a:r>
          </a:p>
        </p:txBody>
      </p:sp>
    </p:spTree>
    <p:custDataLst>
      <p:tags r:id="rId2"/>
    </p:custData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200" y="386080"/>
            <a:ext cx="11639550" cy="3969385"/>
          </a:xfrm>
          <a:prstGeom prst="rect">
            <a:avLst/>
          </a:prstGeom>
          <a:noFill/>
        </p:spPr>
        <p:txBody>
          <a:bodyPr wrap="square" rtlCol="0">
            <a:spAutoFit/>
          </a:bodyPr>
          <a:lstStyle/>
          <a:p>
            <a:pPr fontAlgn="auto">
              <a:lnSpc>
                <a:spcPct val="150000"/>
              </a:lnSpc>
            </a:pPr>
            <a:r>
              <a:rPr lang="en-US" altLang="zh-CN" sz="2400" b="1"/>
              <a:t>6.</a:t>
            </a:r>
            <a:r>
              <a:rPr lang="zh-CN" altLang="en-US" sz="2400" b="1"/>
              <a:t>是区域政策要增强发展的平衡性协调性。</a:t>
            </a:r>
          </a:p>
          <a:p>
            <a:pPr fontAlgn="auto">
              <a:lnSpc>
                <a:spcPct val="150000"/>
              </a:lnSpc>
            </a:pPr>
            <a:r>
              <a:rPr lang="zh-CN" altLang="en-US" sz="2400" b="1"/>
              <a:t>要深入实施区域重大战略和区域协调发展战略，促进东、中、西和东北地区协调发展。全面推进乡村振兴，提升新型城镇化建设质量。</a:t>
            </a:r>
          </a:p>
          <a:p>
            <a:pPr fontAlgn="auto">
              <a:lnSpc>
                <a:spcPct val="150000"/>
              </a:lnSpc>
            </a:pPr>
            <a:r>
              <a:rPr lang="en-US" altLang="zh-CN" sz="2400" b="1"/>
              <a:t>7.</a:t>
            </a:r>
            <a:r>
              <a:rPr lang="zh-CN" altLang="en-US" sz="2400" b="1"/>
              <a:t>是社会政策要兜住兜牢民生底线。</a:t>
            </a:r>
          </a:p>
          <a:p>
            <a:pPr fontAlgn="auto">
              <a:lnSpc>
                <a:spcPct val="150000"/>
              </a:lnSpc>
            </a:pPr>
            <a:r>
              <a:rPr lang="zh-CN" altLang="en-US" sz="2400" b="1"/>
              <a:t>要统筹推进经济发展和民生保障，健全常住地提供基本公共服务制度。解决好高校毕业生等青年就业问题，健全灵活就业劳动用工和社会保障政策。推进基本养老保险全国统筹。推动新的生育政策落地见效，积极应对人口老龄化。</a:t>
            </a:r>
          </a:p>
        </p:txBody>
      </p:sp>
    </p:spTree>
    <p:custDataLst>
      <p:tags r:id="rId2"/>
    </p:custData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255905" y="244475"/>
            <a:ext cx="11279505" cy="6185535"/>
          </a:xfrm>
          <a:prstGeom prst="rect">
            <a:avLst/>
          </a:prstGeom>
          <a:noFill/>
        </p:spPr>
        <p:txBody>
          <a:bodyPr wrap="square" rtlCol="0">
            <a:spAutoFit/>
          </a:bodyPr>
          <a:lstStyle/>
          <a:p>
            <a:pPr fontAlgn="auto">
              <a:lnSpc>
                <a:spcPct val="150000"/>
              </a:lnSpc>
            </a:pPr>
            <a:r>
              <a:rPr lang="zh-CN" altLang="en-US" sz="2400" b="1">
                <a:solidFill>
                  <a:srgbClr val="C00000"/>
                </a:solidFill>
              </a:rPr>
              <a:t>【理论评析】</a:t>
            </a:r>
          </a:p>
          <a:p>
            <a:pPr fontAlgn="auto">
              <a:lnSpc>
                <a:spcPct val="150000"/>
              </a:lnSpc>
            </a:pPr>
            <a:r>
              <a:rPr lang="en-US" altLang="zh-CN" sz="2400" b="1"/>
              <a:t>1.</a:t>
            </a:r>
            <a:r>
              <a:rPr lang="zh-CN" altLang="en-US" sz="2400" b="1"/>
              <a:t>财政的作用：国家财政是国家治理的基础和支柱，在社会经济生活中发挥着巨大的作用。</a:t>
            </a:r>
          </a:p>
          <a:p>
            <a:pPr fontAlgn="auto">
              <a:lnSpc>
                <a:spcPct val="150000"/>
              </a:lnSpc>
            </a:pPr>
            <a:r>
              <a:rPr lang="zh-CN" altLang="en-US" sz="2400" b="1"/>
              <a:t>（</a:t>
            </a:r>
            <a:r>
              <a:rPr lang="en-US" altLang="zh-CN" sz="2400" b="1"/>
              <a:t>1</a:t>
            </a:r>
            <a:r>
              <a:rPr lang="zh-CN" altLang="en-US" sz="2400" b="1"/>
              <a:t>）国家财政是存进社会公平、改善人民生活的物质保障。</a:t>
            </a:r>
          </a:p>
          <a:p>
            <a:pPr fontAlgn="auto">
              <a:lnSpc>
                <a:spcPct val="150000"/>
              </a:lnSpc>
            </a:pPr>
            <a:r>
              <a:rPr lang="zh-CN" altLang="en-US" sz="2400" b="1"/>
              <a:t>（</a:t>
            </a:r>
            <a:r>
              <a:rPr lang="en-US" altLang="zh-CN" sz="2400" b="1"/>
              <a:t>2</a:t>
            </a:r>
            <a:r>
              <a:rPr lang="zh-CN" altLang="en-US" sz="2400" b="1"/>
              <a:t>）国家财政具有促进资源合理配置的作用。</a:t>
            </a:r>
          </a:p>
          <a:p>
            <a:pPr fontAlgn="auto">
              <a:lnSpc>
                <a:spcPct val="150000"/>
              </a:lnSpc>
            </a:pPr>
            <a:r>
              <a:rPr lang="zh-CN" altLang="en-US" sz="2400" b="1"/>
              <a:t>（</a:t>
            </a:r>
            <a:r>
              <a:rPr lang="en-US" altLang="zh-CN" sz="2400" b="1"/>
              <a:t>3</a:t>
            </a:r>
            <a:r>
              <a:rPr lang="zh-CN" altLang="en-US" sz="2400" b="1"/>
              <a:t>）国家财政具有促进国民经济平稳运行的作用。</a:t>
            </a:r>
          </a:p>
          <a:p>
            <a:pPr fontAlgn="auto">
              <a:lnSpc>
                <a:spcPct val="150000"/>
              </a:lnSpc>
            </a:pPr>
            <a:r>
              <a:rPr lang="en-US" altLang="zh-CN" sz="2400" b="1"/>
              <a:t>2.</a:t>
            </a:r>
            <a:r>
              <a:rPr lang="zh-CN" altLang="en-US" sz="2400" b="1"/>
              <a:t>财政政策</a:t>
            </a:r>
          </a:p>
          <a:p>
            <a:pPr fontAlgn="auto">
              <a:lnSpc>
                <a:spcPct val="150000"/>
              </a:lnSpc>
            </a:pPr>
            <a:r>
              <a:rPr lang="en-US" altLang="zh-CN" sz="2400" b="1"/>
              <a:t>2022</a:t>
            </a:r>
            <a:r>
              <a:rPr lang="zh-CN" altLang="en-US" sz="2400" b="1"/>
              <a:t>年将继续实行积极的财政政策，通过优化财政支出结构和方向，促进经济发展提质增效，重点加强保就业保民生方面的支出，更好地发挥财政调节国民经济平稳运行和促进社会公平、改善人民生活的作用。</a:t>
            </a:r>
          </a:p>
          <a:p>
            <a:pPr fontAlgn="auto">
              <a:lnSpc>
                <a:spcPct val="150000"/>
              </a:lnSpc>
            </a:pPr>
            <a:r>
              <a:rPr lang="zh-CN" altLang="en-US" sz="2400" b="1"/>
              <a:t>同时，优化和落实税收优惠政策，继续推行结构性减税</a:t>
            </a:r>
          </a:p>
        </p:txBody>
      </p:sp>
    </p:spTree>
    <p:custDataLst>
      <p:tags r:id="rId2"/>
    </p:custData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228600" y="321945"/>
            <a:ext cx="11279505" cy="5631180"/>
          </a:xfrm>
          <a:prstGeom prst="rect">
            <a:avLst/>
          </a:prstGeom>
          <a:noFill/>
        </p:spPr>
        <p:txBody>
          <a:bodyPr wrap="square" rtlCol="0">
            <a:spAutoFit/>
          </a:bodyPr>
          <a:lstStyle/>
          <a:p>
            <a:pPr fontAlgn="auto">
              <a:lnSpc>
                <a:spcPct val="150000"/>
              </a:lnSpc>
            </a:pPr>
            <a:r>
              <a:rPr lang="en-US" altLang="zh-CN" sz="2400" b="1"/>
              <a:t>3.</a:t>
            </a:r>
            <a:r>
              <a:rPr lang="zh-CN" altLang="en-US" sz="2400" b="1"/>
              <a:t>货币政策</a:t>
            </a:r>
          </a:p>
          <a:p>
            <a:pPr fontAlgn="auto">
              <a:lnSpc>
                <a:spcPct val="150000"/>
              </a:lnSpc>
            </a:pPr>
            <a:r>
              <a:rPr lang="zh-CN" altLang="en-US" sz="2400" b="1"/>
              <a:t>稳健的货币政策要灵活精准、合理适度。重点引导金融机构服务实体经济和小微企业发展，解决中小企业融资难问题，保证小微企业融资更便利，综合融资成本稳中有降，有利于更好地促进小微企业和实体经济发展</a:t>
            </a:r>
          </a:p>
          <a:p>
            <a:pPr fontAlgn="auto">
              <a:lnSpc>
                <a:spcPct val="150000"/>
              </a:lnSpc>
            </a:pPr>
            <a:r>
              <a:rPr lang="en-US" altLang="zh-CN" sz="2400" b="1">
                <a:sym typeface="+mn-ea"/>
              </a:rPr>
              <a:t>4.</a:t>
            </a:r>
            <a:r>
              <a:rPr lang="zh-CN" altLang="en-US" sz="2400" b="1">
                <a:sym typeface="+mn-ea"/>
              </a:rPr>
              <a:t>减税降负对企业发展的意义</a:t>
            </a:r>
            <a:endParaRPr lang="zh-CN" altLang="en-US" sz="2400" b="1"/>
          </a:p>
          <a:p>
            <a:pPr fontAlgn="auto">
              <a:lnSpc>
                <a:spcPct val="150000"/>
              </a:lnSpc>
            </a:pPr>
            <a:r>
              <a:rPr lang="zh-CN" altLang="en-US" sz="2400" b="1">
                <a:sym typeface="+mn-ea"/>
              </a:rPr>
              <a:t>（</a:t>
            </a:r>
            <a:r>
              <a:rPr lang="en-US" altLang="zh-CN" sz="2400" b="1">
                <a:sym typeface="+mn-ea"/>
              </a:rPr>
              <a:t>1</a:t>
            </a:r>
            <a:r>
              <a:rPr lang="zh-CN" altLang="en-US" sz="2400" b="1">
                <a:sym typeface="+mn-ea"/>
              </a:rPr>
              <a:t>）有利于减轻企业负担，降低企业成本，增加企业所得；</a:t>
            </a:r>
            <a:endParaRPr lang="zh-CN" altLang="en-US" sz="2400" b="1"/>
          </a:p>
          <a:p>
            <a:pPr fontAlgn="auto">
              <a:lnSpc>
                <a:spcPct val="150000"/>
              </a:lnSpc>
            </a:pPr>
            <a:r>
              <a:rPr lang="zh-CN" altLang="en-US" sz="2400" b="1">
                <a:sym typeface="+mn-ea"/>
              </a:rPr>
              <a:t>（</a:t>
            </a:r>
            <a:r>
              <a:rPr lang="en-US" altLang="zh-CN" sz="2400" b="1">
                <a:sym typeface="+mn-ea"/>
              </a:rPr>
              <a:t>2</a:t>
            </a:r>
            <a:r>
              <a:rPr lang="zh-CN" altLang="en-US" sz="2400" b="1">
                <a:sym typeface="+mn-ea"/>
              </a:rPr>
              <a:t>）推动企业扩大生产规模，增加投资；</a:t>
            </a:r>
            <a:endParaRPr lang="zh-CN" altLang="en-US" sz="2400" b="1"/>
          </a:p>
          <a:p>
            <a:pPr fontAlgn="auto">
              <a:lnSpc>
                <a:spcPct val="150000"/>
              </a:lnSpc>
            </a:pPr>
            <a:r>
              <a:rPr lang="zh-CN" altLang="en-US" sz="2400" b="1">
                <a:sym typeface="+mn-ea"/>
              </a:rPr>
              <a:t>（</a:t>
            </a:r>
            <a:r>
              <a:rPr lang="en-US" altLang="zh-CN" sz="2400" b="1">
                <a:sym typeface="+mn-ea"/>
              </a:rPr>
              <a:t>3</a:t>
            </a:r>
            <a:r>
              <a:rPr lang="zh-CN" altLang="en-US" sz="2400" b="1">
                <a:sym typeface="+mn-ea"/>
              </a:rPr>
              <a:t>）激发企业活力，提高企业自主创新能力，促进企业转型升级，提高生产效率，提高竞争力；</a:t>
            </a:r>
            <a:endParaRPr lang="zh-CN" altLang="en-US" sz="2400" b="1"/>
          </a:p>
          <a:p>
            <a:pPr fontAlgn="auto">
              <a:lnSpc>
                <a:spcPct val="150000"/>
              </a:lnSpc>
            </a:pPr>
            <a:r>
              <a:rPr lang="zh-CN" altLang="en-US" sz="2400" b="1">
                <a:sym typeface="+mn-ea"/>
              </a:rPr>
              <a:t>（</a:t>
            </a:r>
            <a:r>
              <a:rPr lang="en-US" altLang="zh-CN" sz="2400" b="1">
                <a:sym typeface="+mn-ea"/>
              </a:rPr>
              <a:t>4</a:t>
            </a:r>
            <a:r>
              <a:rPr lang="zh-CN" altLang="en-US" sz="2400" b="1">
                <a:sym typeface="+mn-ea"/>
              </a:rPr>
              <a:t>）鼓励创新创业（或有利于大众创业、万众创新）</a:t>
            </a:r>
            <a:endParaRPr lang="zh-CN" altLang="en-US" sz="2400" b="1"/>
          </a:p>
        </p:txBody>
      </p:sp>
    </p:spTree>
    <p:custDataLst>
      <p:tags r:id="rId2"/>
    </p:custData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28600" y="321945"/>
            <a:ext cx="11279505" cy="5815965"/>
          </a:xfrm>
          <a:prstGeom prst="rect">
            <a:avLst/>
          </a:prstGeom>
          <a:noFill/>
        </p:spPr>
        <p:txBody>
          <a:bodyPr wrap="square" rtlCol="0">
            <a:spAutoFit/>
          </a:bodyPr>
          <a:lstStyle/>
          <a:p>
            <a:pPr fontAlgn="auto">
              <a:lnSpc>
                <a:spcPct val="150000"/>
              </a:lnSpc>
            </a:pPr>
            <a:r>
              <a:rPr lang="en-US" sz="2400" b="1"/>
              <a:t>5.</a:t>
            </a:r>
            <a:r>
              <a:rPr lang="zh-CN" altLang="en-US" sz="2400" b="1"/>
              <a:t>大力发展实体经济，深化供给侧结构性改革，加快发展先进制造业，提升制造业核心竞争力；加快数字化改造，促进传统产业升级，转变经济发展方式，促进经济高质量发展。</a:t>
            </a:r>
          </a:p>
          <a:p>
            <a:pPr fontAlgn="auto">
              <a:lnSpc>
                <a:spcPct val="150000"/>
              </a:lnSpc>
            </a:pPr>
            <a:r>
              <a:rPr lang="zh-CN" altLang="en-US" sz="2400" b="1"/>
              <a:t>【推进供给侧结构性改革，要从生产端入手，重点是促进产能过剩有效化解，促进产业优化充足，降低企业成本，发展战略性新兴产业和现代服务业，增加公共产品和服务供给，增强供给结构对需求变化的适应性和灵活性】</a:t>
            </a:r>
          </a:p>
          <a:p>
            <a:pPr fontAlgn="auto">
              <a:lnSpc>
                <a:spcPct val="150000"/>
              </a:lnSpc>
            </a:pPr>
            <a:r>
              <a:rPr lang="en-US" altLang="zh-CN" sz="2400" b="1"/>
              <a:t>6.</a:t>
            </a:r>
            <a:r>
              <a:rPr lang="zh-CN" altLang="en-US" sz="2400" b="1"/>
              <a:t>专精特新：（专业化、精致性、特色化、创新性）</a:t>
            </a:r>
          </a:p>
          <a:p>
            <a:pPr fontAlgn="auto">
              <a:lnSpc>
                <a:spcPct val="150000"/>
              </a:lnSpc>
            </a:pPr>
            <a:r>
              <a:rPr lang="zh-CN" altLang="en-US" sz="2000" b="1"/>
              <a:t>要集中在新一代信息技术、高端装备制造、新能源、新材料、生物医药等中高端产业，科技含量高、设备工艺先进、管理体系完善，市场竞争力强，专精特新”企业往往是以科技创新为灵魂、以聚集人才为支撑，长期专注产业链、供应链中的关键环节，技术上精益求精，管理实力较强、配套能力突出，产品质量高，在现代产业体系中发挥着不可替代的重要作用。</a:t>
            </a:r>
          </a:p>
        </p:txBody>
      </p:sp>
    </p:spTree>
    <p:custDataLst>
      <p:tags r:id="rId2"/>
    </p:custData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47015" y="417830"/>
            <a:ext cx="11298555" cy="4954270"/>
          </a:xfrm>
          <a:prstGeom prst="rect">
            <a:avLst/>
          </a:prstGeom>
          <a:noFill/>
        </p:spPr>
        <p:txBody>
          <a:bodyPr wrap="square" rtlCol="0">
            <a:spAutoFit/>
          </a:bodyPr>
          <a:lstStyle/>
          <a:p>
            <a:pPr fontAlgn="auto">
              <a:lnSpc>
                <a:spcPct val="150000"/>
              </a:lnSpc>
            </a:pPr>
            <a:r>
              <a:rPr lang="en-US" altLang="zh-CN" sz="2400" b="1"/>
              <a:t>7.</a:t>
            </a:r>
            <a:r>
              <a:rPr lang="zh-CN" altLang="en-US" sz="2400" b="1"/>
              <a:t>科技创新角度</a:t>
            </a:r>
          </a:p>
          <a:p>
            <a:pPr fontAlgn="auto">
              <a:lnSpc>
                <a:spcPct val="150000"/>
              </a:lnSpc>
            </a:pPr>
            <a:r>
              <a:rPr lang="zh-CN" altLang="en-US" sz="2400" b="1"/>
              <a:t>（</a:t>
            </a:r>
            <a:r>
              <a:rPr lang="en-US" altLang="zh-CN" sz="2400" b="1"/>
              <a:t>1</a:t>
            </a:r>
            <a:r>
              <a:rPr lang="zh-CN" altLang="en-US" sz="2400" b="1"/>
              <a:t>）原因：</a:t>
            </a:r>
          </a:p>
          <a:p>
            <a:pPr fontAlgn="auto">
              <a:lnSpc>
                <a:spcPct val="150000"/>
              </a:lnSpc>
            </a:pPr>
            <a:r>
              <a:rPr lang="zh-CN" altLang="en-US" sz="2400" b="1">
                <a:latin typeface="Calibri" panose="020f0502020204030204" charset="0"/>
              </a:rPr>
              <a:t>①</a:t>
            </a:r>
            <a:r>
              <a:rPr lang="zh-CN" altLang="en-US" sz="2400" b="1"/>
              <a:t>创新是引领发展的第一动力，是建设现代化经济体系的战略支撑，是发展的基点。</a:t>
            </a:r>
            <a:r>
              <a:rPr lang="zh-CN" altLang="en-US" sz="2400" b="1">
                <a:latin typeface="Calibri" panose="020f0502020204030204" charset="0"/>
              </a:rPr>
              <a:t>②</a:t>
            </a:r>
            <a:r>
              <a:rPr lang="zh-CN" altLang="en-US" sz="2400" b="1"/>
              <a:t>有利于促进经济结构战略性调整，推动经济高质量发展</a:t>
            </a:r>
          </a:p>
          <a:p>
            <a:pPr fontAlgn="auto">
              <a:lnSpc>
                <a:spcPct val="150000"/>
              </a:lnSpc>
            </a:pPr>
            <a:r>
              <a:rPr lang="zh-CN" altLang="en-US" sz="2400" b="1">
                <a:latin typeface="Calibri" panose="020f0502020204030204" charset="0"/>
              </a:rPr>
              <a:t>③</a:t>
            </a:r>
            <a:r>
              <a:rPr lang="zh-CN" altLang="en-US" sz="2400" b="1"/>
              <a:t>坚持创新发展理念，有利于降低资源能源消耗，保护生态环境，增强我国经济的可持续发展能力。</a:t>
            </a:r>
            <a:endParaRPr lang="zh-CN" altLang="en-US" sz="2800"/>
          </a:p>
          <a:p>
            <a:pPr fontAlgn="auto">
              <a:lnSpc>
                <a:spcPct val="150000"/>
              </a:lnSpc>
            </a:pPr>
            <a:r>
              <a:rPr lang="zh-CN" altLang="en-US" sz="2400" b="1">
                <a:latin typeface="微软雅黑" panose="020b0503020204020204" charset="-122"/>
                <a:ea typeface="微软雅黑" panose="020b0503020204020204" charset="-122"/>
              </a:rPr>
              <a:t>④</a:t>
            </a:r>
            <a:r>
              <a:rPr lang="zh-CN" altLang="en-US" sz="2400" b="1"/>
              <a:t>有利于提高自主创新能力，维护我国的经济安全；有利于提高我企业的国际竞争力和企业的经济效益。</a:t>
            </a:r>
          </a:p>
          <a:p>
            <a:endParaRPr lang="zh-CN" altLang="en-US" sz="2800"/>
          </a:p>
        </p:txBody>
      </p:sp>
    </p:spTree>
    <p:custDataLst>
      <p:tags r:id="rId2"/>
    </p:custDataLst>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17500" y="283845"/>
            <a:ext cx="11557000" cy="4523105"/>
          </a:xfrm>
          <a:prstGeom prst="rect">
            <a:avLst/>
          </a:prstGeom>
          <a:noFill/>
        </p:spPr>
        <p:txBody>
          <a:bodyPr wrap="square" rtlCol="0">
            <a:spAutoFit/>
          </a:bodyPr>
          <a:lstStyle/>
          <a:p>
            <a:pPr fontAlgn="auto">
              <a:lnSpc>
                <a:spcPct val="150000"/>
              </a:lnSpc>
            </a:pPr>
            <a:r>
              <a:rPr lang="zh-CN" altLang="en-US" sz="2400" b="1">
                <a:latin typeface="微软雅黑" panose="020b0503020204020204" charset="-122"/>
                <a:ea typeface="微软雅黑" panose="020b0503020204020204" charset="-122"/>
                <a:cs typeface="微软雅黑" panose="020b0503020204020204" charset="-122"/>
              </a:rPr>
              <a:t>（</a:t>
            </a:r>
            <a:r>
              <a:rPr lang="en-US" altLang="zh-CN" sz="2400" b="1">
                <a:latin typeface="微软雅黑" panose="020b0503020204020204" charset="-122"/>
                <a:ea typeface="微软雅黑" panose="020b0503020204020204" charset="-122"/>
                <a:cs typeface="微软雅黑" panose="020b0503020204020204" charset="-122"/>
              </a:rPr>
              <a:t>2</a:t>
            </a:r>
            <a:r>
              <a:rPr lang="zh-CN" altLang="en-US" sz="2400" b="1">
                <a:latin typeface="微软雅黑" panose="020b0503020204020204" charset="-122"/>
                <a:ea typeface="微软雅黑" panose="020b0503020204020204" charset="-122"/>
                <a:cs typeface="微软雅黑" panose="020b0503020204020204" charset="-122"/>
              </a:rPr>
              <a:t>）科技创新的措施</a:t>
            </a:r>
          </a:p>
          <a:p>
            <a:pPr fontAlgn="auto">
              <a:lnSpc>
                <a:spcPct val="150000"/>
              </a:lnSpc>
            </a:pPr>
            <a:r>
              <a:rPr lang="zh-CN" altLang="en-US" sz="2400" b="1">
                <a:latin typeface="微软雅黑" panose="020b0503020204020204" charset="-122"/>
                <a:ea typeface="微软雅黑" panose="020b0503020204020204" charset="-122"/>
                <a:cs typeface="微软雅黑" panose="020b0503020204020204" charset="-122"/>
              </a:rPr>
              <a:t>   国家：实施科教兴国战略和人才强国战略；加强宏观调控，加大财政、税收、信贷对科技创新的支持力度，依法保护知识产权；完善分配制度，坚持按劳分配为主体、多种分配方式并存，鼓励技术要素参与分配</a:t>
            </a:r>
          </a:p>
          <a:p>
            <a:pPr fontAlgn="auto">
              <a:lnSpc>
                <a:spcPct val="150000"/>
              </a:lnSpc>
            </a:pPr>
            <a:r>
              <a:rPr lang="zh-CN" altLang="en-US" sz="2400" b="1">
                <a:latin typeface="微软雅黑" panose="020b0503020204020204" charset="-122"/>
                <a:ea typeface="微软雅黑" panose="020b0503020204020204" charset="-122"/>
                <a:cs typeface="微软雅黑" panose="020b0503020204020204" charset="-122"/>
              </a:rPr>
              <a:t>   企业：加大对科技创新的投入；完善分配政策，建立鼓励创新的体制机制；提高经营者和劳动者素质；引进国外先进技术并注意消化、吸收和在创新</a:t>
            </a:r>
          </a:p>
          <a:p>
            <a:pPr fontAlgn="auto">
              <a:lnSpc>
                <a:spcPct val="150000"/>
              </a:lnSpc>
            </a:pPr>
            <a:r>
              <a:rPr lang="zh-CN" altLang="en-US" sz="2400" b="1">
                <a:latin typeface="微软雅黑" panose="020b0503020204020204" charset="-122"/>
                <a:ea typeface="微软雅黑" panose="020b0503020204020204" charset="-122"/>
                <a:cs typeface="微软雅黑" panose="020b0503020204020204" charset="-122"/>
              </a:rPr>
              <a:t>   劳动者：学习科学文化知识，提高科学文化素质；参加职业技能培训，提高自身职业技能。</a:t>
            </a:r>
          </a:p>
        </p:txBody>
      </p:sp>
    </p:spTree>
    <p:custDataLst>
      <p:tags r:id="rId2"/>
    </p:custData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38760" y="335915"/>
            <a:ext cx="11715115" cy="6185535"/>
          </a:xfrm>
          <a:prstGeom prst="rect">
            <a:avLst/>
          </a:prstGeom>
          <a:noFill/>
        </p:spPr>
        <p:txBody>
          <a:bodyPr wrap="square" rtlCol="0">
            <a:spAutoFit/>
          </a:bodyPr>
          <a:lstStyle/>
          <a:p>
            <a:pPr fontAlgn="auto">
              <a:lnSpc>
                <a:spcPct val="150000"/>
              </a:lnSpc>
            </a:pPr>
            <a:r>
              <a:rPr lang="zh-CN" altLang="en-US" sz="2400" b="1">
                <a:solidFill>
                  <a:schemeClr val="tx1"/>
                </a:solidFill>
              </a:rPr>
              <a:t>【改革开放角度】</a:t>
            </a:r>
          </a:p>
          <a:p>
            <a:pPr fontAlgn="auto">
              <a:lnSpc>
                <a:spcPct val="150000"/>
              </a:lnSpc>
            </a:pPr>
            <a:r>
              <a:rPr lang="en-US" altLang="zh-CN" sz="2400" b="1">
                <a:solidFill>
                  <a:schemeClr val="tx1"/>
                </a:solidFill>
              </a:rPr>
              <a:t>1.</a:t>
            </a:r>
            <a:r>
              <a:rPr lang="zh-CN" altLang="en-US" sz="2400" b="1">
                <a:solidFill>
                  <a:schemeClr val="tx1"/>
                </a:solidFill>
              </a:rPr>
              <a:t>贯彻新发展理念：开放。坚持开放发展，必须顺应我国经济深度融入世界经济的趋势，奉行互利共赢的开放战略，遵循共商共建共享的原则，发展更高层次的开放型经济体系。</a:t>
            </a:r>
          </a:p>
          <a:p>
            <a:pPr fontAlgn="auto">
              <a:lnSpc>
                <a:spcPct val="150000"/>
              </a:lnSpc>
            </a:pPr>
            <a:r>
              <a:rPr lang="en-US" altLang="zh-CN" sz="2400" b="1">
                <a:solidFill>
                  <a:schemeClr val="tx1"/>
                </a:solidFill>
              </a:rPr>
              <a:t>2.</a:t>
            </a:r>
            <a:r>
              <a:rPr lang="zh-CN" altLang="en-US" sz="2400" b="1">
                <a:solidFill>
                  <a:schemeClr val="tx1"/>
                </a:solidFill>
              </a:rPr>
              <a:t>坚持和完善社会主义市场经济体制。市场经济的完善需要形成统一开放、竞争有序的现代市场体系，需要有健全的法律法规和道德规范，以及健全社会信用制度。</a:t>
            </a:r>
          </a:p>
          <a:p>
            <a:pPr fontAlgn="auto">
              <a:lnSpc>
                <a:spcPct val="150000"/>
              </a:lnSpc>
            </a:pPr>
            <a:r>
              <a:rPr lang="en-US" altLang="zh-CN" sz="2400" b="1">
                <a:solidFill>
                  <a:schemeClr val="tx1"/>
                </a:solidFill>
              </a:rPr>
              <a:t>3.</a:t>
            </a:r>
            <a:r>
              <a:rPr lang="zh-CN" altLang="en-US" sz="2400" b="1">
                <a:solidFill>
                  <a:schemeClr val="tx1"/>
                </a:solidFill>
              </a:rPr>
              <a:t>放宽市场准入，</a:t>
            </a:r>
            <a:r>
              <a:rPr lang="zh-CN" altLang="en-US" sz="2400" b="1">
                <a:sym typeface="+mn-ea"/>
              </a:rPr>
              <a:t>促进公平竞争，保护知识产权，建设统一大市场，营造市场化、法治化、国际化营商环境。</a:t>
            </a:r>
          </a:p>
          <a:p>
            <a:pPr fontAlgn="auto">
              <a:lnSpc>
                <a:spcPct val="150000"/>
              </a:lnSpc>
            </a:pPr>
            <a:r>
              <a:rPr lang="en-US" altLang="zh-CN" sz="2400" b="1">
                <a:solidFill>
                  <a:schemeClr val="tx1"/>
                </a:solidFill>
              </a:rPr>
              <a:t>4.</a:t>
            </a:r>
            <a:r>
              <a:rPr lang="zh-CN" altLang="en-US" sz="2400" b="1">
                <a:solidFill>
                  <a:schemeClr val="tx1"/>
                </a:solidFill>
              </a:rPr>
              <a:t>完善社会主义市场经济体制，需要正确理顺政府和市场的关系，让市场在资源配置中起决定性作用。政府应当简政放权，发挥科学的宏观调控职能，更好的为企业和市场服务。</a:t>
            </a:r>
          </a:p>
        </p:txBody>
      </p:sp>
    </p:spTree>
    <p:custDataLst>
      <p:tags r:id="rId2"/>
    </p:custData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44475" y="335915"/>
            <a:ext cx="11703050" cy="6185535"/>
          </a:xfrm>
          <a:prstGeom prst="rect">
            <a:avLst/>
          </a:prstGeom>
          <a:noFill/>
        </p:spPr>
        <p:txBody>
          <a:bodyPr wrap="square" rtlCol="0">
            <a:spAutoFit/>
          </a:bodyPr>
          <a:lstStyle/>
          <a:p>
            <a:pPr fontAlgn="auto">
              <a:lnSpc>
                <a:spcPct val="150000"/>
              </a:lnSpc>
            </a:pPr>
            <a:r>
              <a:rPr lang="zh-CN" altLang="en-US" sz="2400" b="1">
                <a:solidFill>
                  <a:srgbClr val="C00000"/>
                </a:solidFill>
              </a:rPr>
              <a:t>会议认为，进入新发展阶段，我国发展内外环境发生深刻变化，面临许多新的重大理论和实践问题，需要正确认识和把握。</a:t>
            </a:r>
          </a:p>
          <a:p>
            <a:pPr fontAlgn="auto">
              <a:lnSpc>
                <a:spcPct val="150000"/>
              </a:lnSpc>
            </a:pPr>
            <a:r>
              <a:rPr lang="en-US" altLang="zh-CN" sz="2400" b="1">
                <a:solidFill>
                  <a:srgbClr val="C00000"/>
                </a:solidFill>
              </a:rPr>
              <a:t>1.</a:t>
            </a:r>
            <a:r>
              <a:rPr lang="zh-CN" altLang="en-US" sz="2400" b="1">
                <a:solidFill>
                  <a:srgbClr val="C00000"/>
                </a:solidFill>
              </a:rPr>
              <a:t>要正确认识和把握实现共同富裕的战略目标和实践途径。</a:t>
            </a:r>
          </a:p>
          <a:p>
            <a:pPr fontAlgn="auto">
              <a:lnSpc>
                <a:spcPct val="150000"/>
              </a:lnSpc>
            </a:pPr>
            <a:r>
              <a:rPr lang="zh-CN" altLang="en-US" sz="2400" b="1">
                <a:solidFill>
                  <a:schemeClr val="tx1"/>
                </a:solidFill>
              </a:rPr>
              <a:t>实现共同富裕目标，首先要通过全国人民共同奋斗把“蛋糕”做大做好，然后通过合理的制度安排把“蛋糕”切好分好。</a:t>
            </a:r>
          </a:p>
          <a:p>
            <a:pPr fontAlgn="auto">
              <a:lnSpc>
                <a:spcPct val="150000"/>
              </a:lnSpc>
            </a:pPr>
            <a:r>
              <a:rPr lang="zh-CN" altLang="en-US" sz="2400" b="1">
                <a:solidFill>
                  <a:schemeClr val="tx1"/>
                </a:solidFill>
              </a:rPr>
              <a:t>要在推动高质量发展中强化就业优先导向，提高经济增长的就业带动力。</a:t>
            </a:r>
          </a:p>
          <a:p>
            <a:pPr fontAlgn="auto">
              <a:lnSpc>
                <a:spcPct val="150000"/>
              </a:lnSpc>
            </a:pPr>
            <a:r>
              <a:rPr lang="zh-CN" altLang="en-US" sz="2400" b="1">
                <a:solidFill>
                  <a:schemeClr val="tx1"/>
                </a:solidFill>
              </a:rPr>
              <a:t>要发挥分配的功能和作用，坚持按劳分配为主体，完善按要素分配政策，加大税收、社保、转移支付等的调节力度。</a:t>
            </a:r>
          </a:p>
          <a:p>
            <a:pPr fontAlgn="auto">
              <a:lnSpc>
                <a:spcPct val="150000"/>
              </a:lnSpc>
            </a:pPr>
            <a:r>
              <a:rPr lang="zh-CN" altLang="en-US" sz="2400" b="1">
                <a:solidFill>
                  <a:schemeClr val="tx1"/>
                </a:solidFill>
              </a:rPr>
              <a:t>支持有意愿有能力的企业和社会群体积极参与公益慈善事业。</a:t>
            </a:r>
          </a:p>
          <a:p>
            <a:pPr fontAlgn="auto">
              <a:lnSpc>
                <a:spcPct val="150000"/>
              </a:lnSpc>
            </a:pPr>
            <a:r>
              <a:rPr lang="zh-CN" altLang="en-US" sz="2400" b="1">
                <a:solidFill>
                  <a:schemeClr val="tx1"/>
                </a:solidFill>
              </a:rPr>
              <a:t>要坚持尽力而为、量力而行，完善公共服务政策制度体系，在教育、医疗、养老、住房等人民群众最关心的领域精准提供基本公共服务。</a:t>
            </a:r>
          </a:p>
        </p:txBody>
      </p:sp>
    </p:spTree>
    <p:custDataLst>
      <p:tags r:id="rId2"/>
    </p:custData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44475" y="335915"/>
            <a:ext cx="11703050" cy="6185535"/>
          </a:xfrm>
          <a:prstGeom prst="rect">
            <a:avLst/>
          </a:prstGeom>
          <a:noFill/>
        </p:spPr>
        <p:txBody>
          <a:bodyPr wrap="square" rtlCol="0">
            <a:spAutoFit/>
          </a:bodyPr>
          <a:lstStyle/>
          <a:p>
            <a:pPr fontAlgn="auto">
              <a:lnSpc>
                <a:spcPct val="150000"/>
              </a:lnSpc>
            </a:pPr>
            <a:r>
              <a:rPr lang="en-US" sz="2400" b="1">
                <a:solidFill>
                  <a:srgbClr val="C00000"/>
                </a:solidFill>
              </a:rPr>
              <a:t>2.要正确认识和把握资本的特性和行为规律。</a:t>
            </a:r>
          </a:p>
          <a:p>
            <a:pPr fontAlgn="auto">
              <a:lnSpc>
                <a:spcPct val="150000"/>
              </a:lnSpc>
            </a:pPr>
            <a:r>
              <a:rPr lang="zh-CN" altLang="en-US" sz="2400" b="1">
                <a:solidFill>
                  <a:schemeClr val="tx1"/>
                </a:solidFill>
              </a:rPr>
              <a:t>要支持和引导资本规范健康发展，坚持和完善社会主义基本经济制度，毫不动摇巩固和发展公有制经济，毫不动摇鼓励、支持、引导非公有制经济发展。</a:t>
            </a:r>
          </a:p>
          <a:p>
            <a:pPr fontAlgn="auto">
              <a:lnSpc>
                <a:spcPct val="150000"/>
              </a:lnSpc>
            </a:pPr>
            <a:r>
              <a:rPr lang="en-US" sz="2400" b="1">
                <a:solidFill>
                  <a:srgbClr val="C00000"/>
                </a:solidFill>
              </a:rPr>
              <a:t>3.要正确认识和把握初级产品供给保障。</a:t>
            </a:r>
          </a:p>
          <a:p>
            <a:pPr fontAlgn="auto">
              <a:lnSpc>
                <a:spcPct val="150000"/>
              </a:lnSpc>
            </a:pPr>
            <a:r>
              <a:rPr lang="en-US" altLang="zh-CN" sz="2400" b="1">
                <a:solidFill>
                  <a:schemeClr val="tx1"/>
                </a:solidFill>
              </a:rPr>
              <a:t>要坚持节约优先，实施全面节约战略。在生产领域，推进资源全面节约、集约、循环利用。</a:t>
            </a:r>
          </a:p>
          <a:p>
            <a:pPr fontAlgn="auto">
              <a:lnSpc>
                <a:spcPct val="150000"/>
              </a:lnSpc>
            </a:pPr>
            <a:r>
              <a:rPr lang="en-US" sz="2400" b="1">
                <a:solidFill>
                  <a:srgbClr val="C00000"/>
                </a:solidFill>
              </a:rPr>
              <a:t>4.要正确认识和把握防范化解重大风险。</a:t>
            </a:r>
          </a:p>
          <a:p>
            <a:pPr fontAlgn="auto">
              <a:lnSpc>
                <a:spcPct val="150000"/>
              </a:lnSpc>
            </a:pPr>
            <a:r>
              <a:rPr lang="en-US" sz="2400" b="1">
                <a:solidFill>
                  <a:srgbClr val="C00000"/>
                </a:solidFill>
              </a:rPr>
              <a:t>5.要正确认识和把握碳达峰碳中和。</a:t>
            </a:r>
          </a:p>
          <a:p>
            <a:pPr fontAlgn="auto">
              <a:lnSpc>
                <a:spcPct val="150000"/>
              </a:lnSpc>
            </a:pPr>
            <a:r>
              <a:rPr lang="en-US" altLang="zh-CN" sz="2400" b="1">
                <a:solidFill>
                  <a:schemeClr val="tx1"/>
                </a:solidFill>
              </a:rPr>
              <a:t>实现碳达峰碳中和是推动高质量发展的内在要求，要坚定不移推进</a:t>
            </a:r>
            <a:r>
              <a:rPr lang="zh-CN" altLang="en-US" sz="2400" b="1">
                <a:solidFill>
                  <a:schemeClr val="tx1"/>
                </a:solidFill>
              </a:rPr>
              <a:t>。要立足以煤为主的基本国情，抓好煤炭清洁高效利用，增加新能源消纳能力，推动煤炭和新能源优化组合。要狠抓绿色低碳技术攻关。</a:t>
            </a:r>
          </a:p>
        </p:txBody>
      </p:sp>
    </p:spTree>
    <p:custDataLst>
      <p:tags r:id="rId2"/>
    </p:custDataLst>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70205" y="564515"/>
            <a:ext cx="11452225" cy="6739255"/>
          </a:xfrm>
          <a:prstGeom prst="rect">
            <a:avLst/>
          </a:prstGeom>
          <a:noFill/>
        </p:spPr>
        <p:txBody>
          <a:bodyPr wrap="square" rtlCol="0">
            <a:spAutoFit/>
          </a:bodyPr>
          <a:lstStyle/>
          <a:p>
            <a:pPr fontAlgn="auto">
              <a:lnSpc>
                <a:spcPct val="150000"/>
              </a:lnSpc>
            </a:pPr>
            <a:r>
              <a:rPr lang="zh-CN" altLang="en-US" sz="2400" b="1">
                <a:solidFill>
                  <a:srgbClr val="C00000"/>
                </a:solidFill>
              </a:rPr>
              <a:t>【知识链接】</a:t>
            </a:r>
          </a:p>
          <a:p>
            <a:pPr fontAlgn="auto">
              <a:lnSpc>
                <a:spcPct val="150000"/>
              </a:lnSpc>
            </a:pPr>
            <a:r>
              <a:rPr lang="en-US" altLang="zh-CN" sz="2400" b="1"/>
              <a:t>1.</a:t>
            </a:r>
            <a:r>
              <a:rPr lang="zh-CN" altLang="en-US" sz="2400" b="1"/>
              <a:t>发挥政府的经济职能，制定经济发展规划和碳排放实施行动方案，运用经济手段、法律手段和必要的行政手段，引导市场主体自觉降低能源消耗，低碳生产和运行。</a:t>
            </a:r>
          </a:p>
          <a:p>
            <a:pPr fontAlgn="auto">
              <a:lnSpc>
                <a:spcPct val="150000"/>
              </a:lnSpc>
            </a:pPr>
            <a:r>
              <a:rPr lang="en-US" altLang="zh-CN" sz="2400" b="1"/>
              <a:t>2.</a:t>
            </a:r>
            <a:r>
              <a:rPr lang="zh-CN" altLang="en-US" sz="2400" b="1"/>
              <a:t>贯彻新发展理念，坚持绿色发展和可持续发展，实现人与自然和谐共生。</a:t>
            </a:r>
          </a:p>
          <a:p>
            <a:pPr fontAlgn="auto">
              <a:lnSpc>
                <a:spcPct val="150000"/>
              </a:lnSpc>
            </a:pPr>
            <a:r>
              <a:rPr lang="en-US" altLang="zh-CN" sz="2400" b="1"/>
              <a:t>3.</a:t>
            </a:r>
            <a:r>
              <a:rPr lang="zh-CN" altLang="en-US" sz="2400" b="1"/>
              <a:t>优化产业结构，转变经济发展方式，大力发展新能源行业和绿色行业，形成节约资源和保护环境的格局。</a:t>
            </a:r>
          </a:p>
          <a:p>
            <a:pPr fontAlgn="auto">
              <a:lnSpc>
                <a:spcPct val="150000"/>
              </a:lnSpc>
            </a:pPr>
            <a:r>
              <a:rPr lang="en-US" altLang="zh-CN" sz="2400" b="1"/>
              <a:t>4.</a:t>
            </a:r>
            <a:r>
              <a:rPr lang="zh-CN" altLang="en-US" sz="2400" b="1"/>
              <a:t>实施创新驱动发展战略，不断提高自主创新能力和科技水平，提高资源的有效利用率，节约资源，杜绝浪费。</a:t>
            </a:r>
          </a:p>
          <a:p>
            <a:pPr fontAlgn="auto">
              <a:lnSpc>
                <a:spcPct val="150000"/>
              </a:lnSpc>
            </a:pPr>
            <a:r>
              <a:rPr lang="en-US" altLang="zh-CN" sz="2400" b="1"/>
              <a:t>5.</a:t>
            </a:r>
            <a:r>
              <a:rPr lang="zh-CN" altLang="en-US" sz="2400" b="1"/>
              <a:t>发展绿色产业的意义：有利于经济健康可持续发展，有利于资源节约型和环境友好社会的建设；有利于转变经济发展方式，有利于产业结构调整；促进经济高质量发展；有利于引导人们低碳生活，树立绿色发展和绿色消费的理念。</a:t>
            </a:r>
          </a:p>
          <a:p>
            <a:pPr fontAlgn="auto">
              <a:lnSpc>
                <a:spcPct val="150000"/>
              </a:lnSpc>
            </a:pPr>
            <a:endParaRPr lang="zh-CN" altLang="en-US" sz="2400" b="1"/>
          </a:p>
        </p:txBody>
      </p:sp>
    </p:spTree>
    <p:custDataLst>
      <p:tags r:id="rId2"/>
    </p:custDataLst>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70205" y="564515"/>
            <a:ext cx="11452225" cy="5077460"/>
          </a:xfrm>
          <a:prstGeom prst="rect">
            <a:avLst/>
          </a:prstGeom>
          <a:noFill/>
        </p:spPr>
        <p:txBody>
          <a:bodyPr wrap="square" rtlCol="0">
            <a:spAutoFit/>
          </a:bodyPr>
          <a:lstStyle/>
          <a:p>
            <a:pPr fontAlgn="auto">
              <a:lnSpc>
                <a:spcPct val="150000"/>
              </a:lnSpc>
            </a:pPr>
            <a:r>
              <a:rPr lang="zh-CN" altLang="en-US" sz="2400" b="1">
                <a:solidFill>
                  <a:srgbClr val="C00000"/>
                </a:solidFill>
              </a:rPr>
              <a:t>【对应训练】</a:t>
            </a:r>
          </a:p>
          <a:p>
            <a:pPr fontAlgn="auto">
              <a:lnSpc>
                <a:spcPct val="150000"/>
              </a:lnSpc>
            </a:pPr>
            <a:r>
              <a:rPr lang="zh-CN" altLang="en-US" sz="2400" b="1"/>
              <a:t>运用政治生活知识，说明我国政府在解决污染防治中怎样履职尽责？</a:t>
            </a:r>
          </a:p>
          <a:p>
            <a:pPr fontAlgn="auto">
              <a:lnSpc>
                <a:spcPct val="150000"/>
              </a:lnSpc>
            </a:pPr>
            <a:r>
              <a:rPr lang="zh-CN" altLang="en-US" sz="2400" b="1"/>
              <a:t>（</a:t>
            </a:r>
            <a:r>
              <a:rPr lang="en-US" altLang="zh-CN" sz="2400" b="1"/>
              <a:t>1</a:t>
            </a:r>
            <a:r>
              <a:rPr lang="zh-CN" altLang="en-US" sz="2400" b="1"/>
              <a:t>）政府坚持对人民负责原则，明确权责关系，防止权力缺失，加快推动生态文明建设长效机制，加强环保督察、问责。</a:t>
            </a:r>
          </a:p>
          <a:p>
            <a:pPr fontAlgn="auto">
              <a:lnSpc>
                <a:spcPct val="150000"/>
              </a:lnSpc>
            </a:pPr>
            <a:r>
              <a:rPr lang="zh-CN" altLang="en-US" sz="2400" b="1"/>
              <a:t>（</a:t>
            </a:r>
            <a:r>
              <a:rPr lang="en-US" altLang="zh-CN" sz="2400" b="1"/>
              <a:t>2</a:t>
            </a:r>
            <a:r>
              <a:rPr lang="zh-CN" altLang="en-US" sz="2400" b="1"/>
              <a:t>）坚持依法行政，将政府权力纳入法制化轨道，贯彻落实国家有关环保的法律、法规，加快污染防治制度建设。</a:t>
            </a:r>
          </a:p>
          <a:p>
            <a:pPr fontAlgn="auto">
              <a:lnSpc>
                <a:spcPct val="150000"/>
              </a:lnSpc>
            </a:pPr>
            <a:r>
              <a:rPr lang="zh-CN" altLang="en-US" sz="2400" b="1"/>
              <a:t>（</a:t>
            </a:r>
            <a:r>
              <a:rPr lang="en-US" altLang="zh-CN" sz="2400" b="1"/>
              <a:t>3</a:t>
            </a:r>
            <a:r>
              <a:rPr lang="zh-CN" altLang="en-US" sz="2400" b="1"/>
              <a:t>）政府履行经济建设职能、生态文明建设职能，加快制定环保规划、生态补偿变，保护红线规定等。</a:t>
            </a:r>
          </a:p>
          <a:p>
            <a:pPr fontAlgn="auto">
              <a:lnSpc>
                <a:spcPct val="150000"/>
              </a:lnSpc>
            </a:pPr>
            <a:r>
              <a:rPr lang="zh-CN" altLang="en-US" sz="2400" b="1"/>
              <a:t>（</a:t>
            </a:r>
            <a:r>
              <a:rPr lang="en-US" altLang="zh-CN" sz="2400" b="1"/>
              <a:t>4</a:t>
            </a:r>
            <a:r>
              <a:rPr lang="zh-CN" altLang="en-US" sz="2400" b="1"/>
              <a:t>）政府要转变职能，自觉接受人民的监督，为百姓监督环保问题提供便利。</a:t>
            </a:r>
          </a:p>
        </p:txBody>
      </p:sp>
    </p:spTree>
    <p:custDataLst>
      <p:tags r:id="rId2"/>
    </p:custDataLst>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New picture"/>
          <p:cNvPicPr/>
          <p:nvPr/>
        </p:nvPicPr>
        <p:blipFill>
          <a:blip r:embed="rId2"/>
          <a:stretch>
            <a:fillRect/>
          </a:stretch>
        </p:blipFill>
        <p:spPr>
          <a:xfrm>
            <a:off x="11531600" y="10223500"/>
            <a:ext cx="355600" cy="266700"/>
          </a:xfrm>
          <a:prstGeom prst="cube">
            <a:avLst/>
          </a:prstGeom>
        </p:spPr>
      </p:pic>
    </p:spTree>
    <p:custDataLst>
      <p:tags r:id="rId3"/>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6.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custom20205176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17.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18.xml><?xml version="1.0" encoding="utf-8"?>
<p:tagLst xmlns:p="http://schemas.openxmlformats.org/presentationml/2006/main">
  <p:tag name="KSO_WM_BEAUTIFY_FLAG" val="#wm#"/>
  <p:tag name="KSO_WM_TEMPLATE_CATEGORY" val="custom"/>
  <p:tag name="KSO_WM_TEMPLATE_INDEX" val="20205176"/>
</p:tagLst>
</file>

<file path=ppt/tags/tag19.xml><?xml version="1.0" encoding="utf-8"?>
<p:tagLst xmlns:p="http://schemas.openxmlformats.org/presentationml/2006/main">
  <p:tag name="KSO_WM_BEAUTIFY_FLAG" val="#wm#"/>
  <p:tag name="KSO_WM_TEMPLATE_CATEGORY" val="custom"/>
  <p:tag name="KSO_WM_TEMPLATE_INDEX" val="20205176"/>
</p:tagLst>
</file>

<file path=ppt/tags/tag20.xml><?xml version="1.0" encoding="utf-8"?>
<p:tagLst xmlns:p="http://schemas.openxmlformats.org/presentationml/2006/main">
  <p:tag name="KSO_WM_BEAUTIFY_FLAG" val="#wm#"/>
  <p:tag name="KSO_WM_TEMPLATE_CATEGORY" val="custom"/>
  <p:tag name="KSO_WM_TEMPLATE_INDEX" val="20205176"/>
</p:tagLst>
</file>

<file path=ppt/tags/tag21.xml><?xml version="1.0" encoding="utf-8"?>
<p:tagLst xmlns:p="http://schemas.openxmlformats.org/presentationml/2006/main">
  <p:tag name="KSO_WM_BEAUTIFY_FLAG" val="#wm#"/>
  <p:tag name="KSO_WM_TEMPLATE_CATEGORY" val="custom"/>
  <p:tag name="KSO_WM_TEMPLATE_INDEX" val="20205176"/>
</p:tagLst>
</file>

<file path=ppt/tags/tag22.xml><?xml version="1.0" encoding="utf-8"?>
<p:tagLst xmlns:p="http://schemas.openxmlformats.org/presentationml/2006/main">
  <p:tag name="KSO_WM_BEAUTIFY_FLAG" val="#wm#"/>
  <p:tag name="KSO_WM_TEMPLATE_CATEGORY" val="custom"/>
  <p:tag name="KSO_WM_TEMPLATE_INDEX" val="20205176"/>
</p:tagLst>
</file>

<file path=ppt/tags/tag23.xml><?xml version="1.0" encoding="utf-8"?>
<p:tagLst xmlns:p="http://schemas.openxmlformats.org/presentationml/2006/main">
  <p:tag name="KSO_WM_BEAUTIFY_FLAG" val="#wm#"/>
  <p:tag name="KSO_WM_TEMPLATE_CATEGORY" val="custom"/>
  <p:tag name="KSO_WM_TEMPLATE_INDEX" val="20205176"/>
</p:tagLst>
</file>

<file path=ppt/tags/tag24.xml><?xml version="1.0" encoding="utf-8"?>
<p:tagLst xmlns:p="http://schemas.openxmlformats.org/presentationml/2006/main">
  <p:tag name="KSO_WM_BEAUTIFY_FLAG" val="#wm#"/>
  <p:tag name="KSO_WM_TEMPLATE_CATEGORY" val="custom"/>
  <p:tag name="KSO_WM_TEMPLATE_INDEX" val="20205176"/>
</p:tagLst>
</file>

<file path=ppt/tags/tag25.xml><?xml version="1.0" encoding="utf-8"?>
<p:tagLst xmlns:p="http://schemas.openxmlformats.org/presentationml/2006/main">
  <p:tag name="KSO_WM_BEAUTIFY_FLAG" val="#wm#"/>
  <p:tag name="KSO_WM_TEMPLATE_CATEGORY" val="custom"/>
  <p:tag name="KSO_WM_TEMPLATE_INDEX" val="20205176"/>
</p:tagLst>
</file>

<file path=ppt/tags/tag26.xml><?xml version="1.0" encoding="utf-8"?>
<p:tagLst xmlns:p="http://schemas.openxmlformats.org/presentationml/2006/main">
  <p:tag name="KSO_WM_BEAUTIFY_FLAG" val="#wm#"/>
  <p:tag name="KSO_WM_TEMPLATE_CATEGORY" val="custom"/>
  <p:tag name="KSO_WM_TEMPLATE_INDEX" val="20205176"/>
</p:tagLst>
</file>

<file path=ppt/tags/tag27.xml><?xml version="1.0" encoding="utf-8"?>
<p:tagLst xmlns:p="http://schemas.openxmlformats.org/presentationml/2006/main">
  <p:tag name="KSO_WM_BEAUTIFY_FLAG" val="#wm#"/>
  <p:tag name="KSO_WM_TEMPLATE_CATEGORY" val="custom"/>
  <p:tag name="KSO_WM_TEMPLATE_INDEX" val="20205176"/>
</p:tagLst>
</file>

<file path=ppt/tags/tag28.xml><?xml version="1.0" encoding="utf-8"?>
<p:tagLst xmlns:p="http://schemas.openxmlformats.org/presentationml/2006/main">
  <p:tag name="KSO_WM_BEAUTIFY_FLAG" val="#wm#"/>
  <p:tag name="KSO_WM_TEMPLATE_CATEGORY" val="custom"/>
  <p:tag name="KSO_WM_TEMPLATE_INDEX" val="20205176"/>
</p:tagLst>
</file>

<file path=ppt/tags/tag29.xml><?xml version="1.0" encoding="utf-8"?>
<p:tagLst xmlns:p="http://schemas.openxmlformats.org/presentationml/2006/main">
  <p:tag name="KSO_WM_BEAUTIFY_FLAG" val="#wm#"/>
  <p:tag name="KSO_WM_TEMPLATE_CATEGORY" val="custom"/>
  <p:tag name="KSO_WM_TEMPLATE_INDEX" val="20205176"/>
</p:tagLst>
</file>

<file path=ppt/tags/tag30.xml><?xml version="1.0" encoding="utf-8"?>
<p:tagLst xmlns:p="http://schemas.openxmlformats.org/presentationml/2006/main">
  <p:tag name="KSO_WM_BEAUTIFY_FLAG" val="#wm#"/>
  <p:tag name="KSO_WM_TEMPLATE_CATEGORY" val="custom"/>
  <p:tag name="KSO_WM_TEMPLATE_INDEX" val="20205176"/>
</p:tagLst>
</file>

<file path=ppt/tags/tag31.xml><?xml version="1.0" encoding="utf-8"?>
<p:tagLst xmlns:p="http://schemas.openxmlformats.org/presentationml/2006/main">
  <p:tag name="KSO_WM_BEAUTIFY_FLAG" val="#wm#"/>
  <p:tag name="KSO_WM_TEMPLATE_CATEGORY" val="custom"/>
  <p:tag name="KSO_WM_TEMPLATE_INDEX" val="20205176"/>
</p:tagLst>
</file>

<file path=ppt/tags/tag32.xml><?xml version="1.0" encoding="utf-8"?>
<p:tagLst xmlns:p="http://schemas.openxmlformats.org/presentationml/2006/main">
  <p:tag name="KSO_WM_BEAUTIFY_FLAG" val="#wm#"/>
  <p:tag name="KSO_WM_TEMPLATE_CATEGORY" val="custom"/>
  <p:tag name="KSO_WM_TEMPLATE_INDEX" val="20205176"/>
</p:tagLst>
</file>

<file path=ppt/tags/tag33.xml><?xml version="1.0" encoding="utf-8"?>
<p:tagLst xmlns:p="http://schemas.openxmlformats.org/presentationml/2006/main">
  <p:tag name="KSO_WM_BEAUTIFY_FLAG" val="#wm#"/>
  <p:tag name="KSO_WM_TEMPLATE_CATEGORY" val="custom"/>
  <p:tag name="KSO_WM_TEMPLATE_INDEX" val="20205176"/>
</p:tagLst>
</file>

<file path=ppt/tags/tag34.xml><?xml version="1.0" encoding="utf-8"?>
<p:tagLst xmlns:p="http://schemas.openxmlformats.org/presentationml/2006/main">
  <p:tag name="KSO_WM_BEAUTIFY_FLAG" val="#wm#"/>
  <p:tag name="KSO_WM_TEMPLATE_CATEGORY" val="custom"/>
  <p:tag name="KSO_WM_TEMPLATE_INDEX" val="20205081"/>
</p:tagLst>
</file>

<file path=ppt/tags/tag35.xml><?xml version="1.0" encoding="utf-8"?>
<p:tagLst xmlns:p="http://schemas.openxmlformats.org/presentationml/2006/main">
  <p:tag name="KSO_WM_BEAUTIFY_FLAG" val="#wm#"/>
  <p:tag name="KSO_WM_TEMPLATE_CATEGORY" val="custom"/>
  <p:tag name="KSO_WM_TEMPLATE_INDEX" val="20205081"/>
</p:tagLst>
</file>

<file path=ppt/tags/tag36.xml><?xml version="1.0" encoding="utf-8"?>
<p:tagLst xmlns:p="http://schemas.openxmlformats.org/presentationml/2006/main">
  <p:tag name="KSO_WM_BEAUTIFY_FLAG" val="#wm#"/>
  <p:tag name="KSO_WM_TEMPLATE_CATEGORY" val="custom"/>
  <p:tag name="KSO_WM_TEMPLATE_INDEX" val="20205081"/>
</p:tagLst>
</file>

<file path=ppt/tags/tag37.xml><?xml version="1.0" encoding="utf-8"?>
<p:tagLst xmlns:p="http://schemas.openxmlformats.org/presentationml/2006/main">
  <p:tag name="KSO_WM_BEAUTIFY_FLAG" val="#wm#"/>
  <p:tag name="KSO_WM_TEMPLATE_CATEGORY" val="custom"/>
  <p:tag name="KSO_WM_TEMPLATE_INDEX" val="20205176"/>
</p:tagLst>
</file>

<file path=ppt/tags/tag38.xml><?xml version="1.0" encoding="utf-8"?>
<p:tagLst xmlns:p="http://schemas.openxmlformats.org/presentationml/2006/main">
  <p:tag name="KSO_WM_BEAUTIFY_FLAG" val="#wm#"/>
  <p:tag name="KSO_WM_TEMPLATE_CATEGORY" val="custom"/>
  <p:tag name="KSO_WM_TEMPLATE_INDEX" val="20205176"/>
</p:tagLst>
</file>

<file path=ppt/tags/tag39.xml><?xml version="1.0" encoding="utf-8"?>
<p:tagLst xmlns:p="http://schemas.openxmlformats.org/presentationml/2006/main">
  <p:tag name="KSO_WM_BEAUTIFY_FLAG" val="#wm#"/>
  <p:tag name="KSO_WM_TEMPLATE_CATEGORY" val="custom"/>
  <p:tag name="KSO_WM_TEMPLATE_INDEX" val="20205176"/>
</p:tagLst>
</file>

<file path=ppt/tags/tag40.xml><?xml version="1.0" encoding="utf-8"?>
<p:tagLst xmlns:p="http://schemas.openxmlformats.org/presentationml/2006/main">
  <p:tag name="KSO_WM_BEAUTIFY_FLAG" val="#wm#"/>
  <p:tag name="KSO_WM_TEMPLATE_CATEGORY" val="custom"/>
  <p:tag name="KSO_WM_TEMPLATE_INDEX" val="20205176"/>
</p:tagLst>
</file>

<file path=ppt/tags/tag41.xml><?xml version="1.0" encoding="utf-8"?>
<p:tagLst xmlns:p="http://schemas.openxmlformats.org/presentationml/2006/main">
  <p:tag name="KSO_WM_BEAUTIFY_FLAG" val="#wm#"/>
  <p:tag name="KSO_WM_TEMPLATE_CATEGORY" val="custom"/>
  <p:tag name="KSO_WM_TEMPLATE_INDEX" val="20205176"/>
</p:tagLst>
</file>

<file path=ppt/tags/tag42.xml><?xml version="1.0" encoding="utf-8"?>
<p:tagLst xmlns:p="http://schemas.openxmlformats.org/presentationml/2006/main">
  <p:tag name="KSO_WM_BEAUTIFY_FLAG" val="#wm#"/>
  <p:tag name="KSO_WM_TEMPLATE_CATEGORY" val="custom"/>
  <p:tag name="KSO_WM_TEMPLATE_INDEX" val="20205176"/>
</p:tagLst>
</file>

<file path=ppt/tags/tag43.xml><?xml version="1.0" encoding="utf-8"?>
<p:tagLst xmlns:p="http://schemas.openxmlformats.org/presentationml/2006/main">
  <p:tag name="KSO_WM_BEAUTIFY_FLAG" val="#wm#"/>
  <p:tag name="KSO_WM_TEMPLATE_CATEGORY" val="custom"/>
  <p:tag name="KSO_WM_TEMPLATE_INDEX" val="20205176"/>
</p:tagLst>
</file>

<file path=ppt/tags/tag44.xml><?xml version="1.0" encoding="utf-8"?>
<p:tagLst xmlns:p="http://schemas.openxmlformats.org/presentationml/2006/main">
  <p:tag name="KSO_WM_BEAUTIFY_FLAG" val="#wm#"/>
  <p:tag name="KSO_WM_TEMPLATE_CATEGORY" val="custom"/>
  <p:tag name="KSO_WM_TEMPLATE_INDEX" val="20205176"/>
</p:tagLst>
</file>

<file path=ppt/tags/tag45.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丝状">
  <a:themeElements>
    <a:clrScheme name="丝状">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丝状">
      <a:majorFont>
        <a:latin typeface="Century Gothic" panose="020b0502020202020204"/>
        <a:ea typeface="Arial"/>
        <a:cs typeface="Arial"/>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Arial"/>
        <a:cs typeface="Arial"/>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丝状">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vt="http://schemas.openxmlformats.org/officeDocument/2006/docPropsVTypes" xmlns="http://schemas.openxmlformats.org/officeDocument/2006/extended-properties">
  <Company>学科网</Company>
  <Paragraphs>126</Paragraphs>
  <Slides>28</Slides>
  <Notes>0</Notes>
  <TotalTime>0</TotalTime>
  <HiddenSlides>0</HiddenSlides>
  <MMClips>0</MMClips>
  <ScaleCrop>0</ScaleCrop>
  <HeadingPairs>
    <vt:vector baseType="variant" size="6">
      <vt:variant>
        <vt:lpstr>Fonts used</vt:lpstr>
      </vt:variant>
      <vt:variant>
        <vt:i4>6</vt:i4>
      </vt:variant>
      <vt:variant>
        <vt:lpstr>Theme</vt:lpstr>
      </vt:variant>
      <vt:variant>
        <vt:i4>1</vt:i4>
      </vt:variant>
      <vt:variant>
        <vt:lpstr>Slide Titles</vt:lpstr>
      </vt:variant>
      <vt:variant>
        <vt:i4>28</vt:i4>
      </vt:variant>
    </vt:vector>
  </HeadingPairs>
  <TitlesOfParts>
    <vt:vector baseType="lpstr" size="35">
      <vt:lpstr>Arial</vt:lpstr>
      <vt:lpstr>Century Gothic</vt:lpstr>
      <vt:lpstr>Wingdings 3</vt:lpstr>
      <vt:lpstr>微软雅黑</vt:lpstr>
      <vt:lpstr>Calibri</vt:lpstr>
      <vt:lpstr>黑体</vt:lpstr>
      <vt:lpstr>丝状</vt:lpstr>
      <vt:lpstr>2022年中央经济工作会议</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2022-04-06T14:37:39.559</cp:lastPrinted>
  <dcterms:created xsi:type="dcterms:W3CDTF">2022-04-06T14:37:39Z</dcterms:created>
  <dcterms:modified xsi:type="dcterms:W3CDTF">2022-04-06T06:37:40Z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