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9"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1746402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2016/9/18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slide" Target="slide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 Target="slide12.xml"/><Relationship Id="rId7" Type="http://schemas.openxmlformats.org/officeDocument/2006/relationships/slide" Target="slide16.xml"/><Relationship Id="rId2" Type="http://schemas.openxmlformats.org/officeDocument/2006/relationships/slide" Target="slide11.xml"/><Relationship Id="rId1" Type="http://schemas.openxmlformats.org/officeDocument/2006/relationships/slideLayout" Target="../slideLayouts/slideLayout12.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3.xml"/></Relationships>
</file>

<file path=ppt/slides/_rels/slide10.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slide" Target="slide11.xml"/><Relationship Id="rId7" Type="http://schemas.openxmlformats.org/officeDocument/2006/relationships/slide" Target="slide15.xml"/><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7" Type="http://schemas.openxmlformats.org/officeDocument/2006/relationships/slide" Target="slide16.xml"/><Relationship Id="rId2" Type="http://schemas.openxmlformats.org/officeDocument/2006/relationships/slide" Target="slide11.xml"/><Relationship Id="rId1" Type="http://schemas.openxmlformats.org/officeDocument/2006/relationships/slideLayout" Target="../slideLayouts/slideLayout12.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3.xml"/></Relationships>
</file>

<file path=ppt/slides/_rels/slide12.xml.rels><?xml version="1.0" encoding="UTF-8" standalone="yes"?>
<Relationships xmlns="http://schemas.openxmlformats.org/package/2006/relationships"><Relationship Id="rId3" Type="http://schemas.openxmlformats.org/officeDocument/2006/relationships/slide" Target="slide12.xml"/><Relationship Id="rId7" Type="http://schemas.openxmlformats.org/officeDocument/2006/relationships/slide" Target="slide16.xml"/><Relationship Id="rId2" Type="http://schemas.openxmlformats.org/officeDocument/2006/relationships/slide" Target="slide11.xml"/><Relationship Id="rId1" Type="http://schemas.openxmlformats.org/officeDocument/2006/relationships/slideLayout" Target="../slideLayouts/slideLayout12.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7" Type="http://schemas.openxmlformats.org/officeDocument/2006/relationships/slide" Target="slide16.xml"/><Relationship Id="rId2" Type="http://schemas.openxmlformats.org/officeDocument/2006/relationships/slide" Target="slide11.xml"/><Relationship Id="rId1" Type="http://schemas.openxmlformats.org/officeDocument/2006/relationships/slideLayout" Target="../slideLayouts/slideLayout12.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3.xml"/></Relationships>
</file>

<file path=ppt/slides/_rels/slide14.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slide" Target="slide11.xml"/><Relationship Id="rId7" Type="http://schemas.openxmlformats.org/officeDocument/2006/relationships/slide" Target="slide15.xml"/><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1428736"/>
            <a:ext cx="3143240" cy="2131677"/>
          </a:xfrm>
          <a:prstGeom prst="rect">
            <a:avLst/>
          </a:prstGeom>
        </p:spPr>
      </p:pic>
      <p:sp>
        <p:nvSpPr>
          <p:cNvPr id="5" name="矩形 4"/>
          <p:cNvSpPr/>
          <p:nvPr/>
        </p:nvSpPr>
        <p:spPr>
          <a:xfrm>
            <a:off x="5143504" y="642918"/>
            <a:ext cx="2441694" cy="886397"/>
          </a:xfrm>
          <a:prstGeom prst="rect">
            <a:avLst/>
          </a:prstGeom>
        </p:spPr>
        <p:txBody>
          <a:bodyPr wrap="none">
            <a:spAutoFit/>
          </a:bodyPr>
          <a:lstStyle/>
          <a:p>
            <a:pPr>
              <a:lnSpc>
                <a:spcPct val="130000"/>
              </a:lnSpc>
            </a:pPr>
            <a:r>
              <a:rPr lang="zh-CN" altLang="en-US" sz="4400" b="1" dirty="0" smtClean="0">
                <a:latin typeface="Times New Roman" pitchFamily="18" charset="0"/>
                <a:ea typeface="微软雅黑" panose="020B0503020204020204" pitchFamily="34" charset="-122"/>
                <a:cs typeface="Times New Roman" pitchFamily="18" charset="0"/>
              </a:rPr>
              <a:t>细胞呼吸</a:t>
            </a:r>
            <a:endParaRPr lang="zh-CN" altLang="en-US" sz="4400" b="1" dirty="0">
              <a:latin typeface="Times New Roman" pitchFamily="18" charset="0"/>
              <a:ea typeface="微软雅黑" panose="020B0503020204020204" pitchFamily="34" charset="-122"/>
              <a:cs typeface="Times New Roman" pitchFamily="18" charset="0"/>
            </a:endParaRPr>
          </a:p>
        </p:txBody>
      </p:sp>
      <p:sp>
        <p:nvSpPr>
          <p:cNvPr id="6" name="副标题 5">
            <a:hlinkClick r:id="rId3" action="ppaction://hlinksldjump"/>
          </p:cNvPr>
          <p:cNvSpPr>
            <a:spLocks noGrp="1"/>
          </p:cNvSpPr>
          <p:nvPr>
            <p:ph type="subTitle" idx="1"/>
          </p:nvPr>
        </p:nvSpPr>
        <p:spPr>
          <a:xfrm>
            <a:off x="2285984" y="2357430"/>
            <a:ext cx="6400800" cy="692497"/>
          </a:xfrm>
          <a:prstGeom prst="rect">
            <a:avLst/>
          </a:prstGeom>
        </p:spPr>
        <p:txBody>
          <a:bodyPr wrap="square">
            <a:spAutoFit/>
          </a:bodyPr>
          <a:lstStyle/>
          <a:p>
            <a:pPr>
              <a:lnSpc>
                <a:spcPct val="130000"/>
              </a:lnSpc>
            </a:pPr>
            <a:r>
              <a:rPr lang="zh-CN" altLang="en-US" sz="3000" b="1" dirty="0">
                <a:solidFill>
                  <a:srgbClr val="3114AC"/>
                </a:solidFill>
                <a:latin typeface="微软雅黑" pitchFamily="34" charset="-122"/>
                <a:ea typeface="微软雅黑" pitchFamily="34" charset="-122"/>
              </a:rPr>
              <a:t>考点一　细胞呼吸的原理</a:t>
            </a:r>
          </a:p>
        </p:txBody>
      </p:sp>
      <p:sp>
        <p:nvSpPr>
          <p:cNvPr id="7" name="矩形 6">
            <a:hlinkClick r:id="rId4" action="ppaction://hlinksldjump"/>
          </p:cNvPr>
          <p:cNvSpPr/>
          <p:nvPr/>
        </p:nvSpPr>
        <p:spPr>
          <a:xfrm>
            <a:off x="285720" y="4000504"/>
            <a:ext cx="7494359" cy="633956"/>
          </a:xfrm>
          <a:prstGeom prst="rect">
            <a:avLst/>
          </a:prstGeom>
        </p:spPr>
        <p:txBody>
          <a:bodyPr wrap="none">
            <a:spAutoFit/>
          </a:bodyPr>
          <a:lstStyle/>
          <a:p>
            <a:pPr>
              <a:lnSpc>
                <a:spcPct val="130000"/>
              </a:lnSpc>
            </a:pPr>
            <a:r>
              <a:rPr lang="zh-CN" altLang="en-US" sz="3000" b="1" dirty="0">
                <a:solidFill>
                  <a:srgbClr val="3114AC"/>
                </a:solidFill>
                <a:latin typeface="微软雅黑" pitchFamily="34" charset="-122"/>
                <a:ea typeface="微软雅黑" pitchFamily="34" charset="-122"/>
              </a:rPr>
              <a:t>考点二　影响细胞呼吸的外界因素及其应用</a:t>
            </a:r>
          </a:p>
        </p:txBody>
      </p:sp>
      <p:sp>
        <p:nvSpPr>
          <p:cNvPr id="8" name="矩形 7">
            <a:hlinkClick r:id="" action="ppaction://noaction"/>
          </p:cNvPr>
          <p:cNvSpPr/>
          <p:nvPr/>
        </p:nvSpPr>
        <p:spPr>
          <a:xfrm>
            <a:off x="1142976" y="5357826"/>
            <a:ext cx="6596678" cy="633700"/>
          </a:xfrm>
          <a:prstGeom prst="rect">
            <a:avLst/>
          </a:prstGeom>
        </p:spPr>
        <p:txBody>
          <a:bodyPr wrap="none">
            <a:spAutoFit/>
          </a:bodyPr>
          <a:lstStyle/>
          <a:p>
            <a:pPr>
              <a:lnSpc>
                <a:spcPct val="130000"/>
              </a:lnSpc>
            </a:pPr>
            <a:r>
              <a:rPr lang="zh-CN" altLang="en-US" sz="3000" b="1" dirty="0">
                <a:solidFill>
                  <a:srgbClr val="3114AC"/>
                </a:solidFill>
                <a:latin typeface="Times New Roman" pitchFamily="18" charset="0"/>
                <a:ea typeface="微软雅黑" pitchFamily="34" charset="-122"/>
                <a:cs typeface="Times New Roman" pitchFamily="18" charset="0"/>
              </a:rPr>
              <a:t>考点</a:t>
            </a:r>
            <a:r>
              <a:rPr lang="zh-CN" altLang="en-US" sz="3000" b="1" dirty="0" smtClean="0">
                <a:solidFill>
                  <a:srgbClr val="3114AC"/>
                </a:solidFill>
                <a:latin typeface="Times New Roman" pitchFamily="18" charset="0"/>
                <a:ea typeface="微软雅黑" pitchFamily="34" charset="-122"/>
                <a:cs typeface="Times New Roman" pitchFamily="18" charset="0"/>
              </a:rPr>
              <a:t>三</a:t>
            </a:r>
            <a:r>
              <a:rPr lang="en-US" altLang="zh-CN" sz="3000" b="1" dirty="0" smtClean="0">
                <a:solidFill>
                  <a:srgbClr val="3114AC"/>
                </a:solidFill>
                <a:latin typeface="Times New Roman" pitchFamily="18" charset="0"/>
                <a:ea typeface="Times New Roman" pitchFamily="18" charset="0"/>
                <a:cs typeface="Times New Roman" pitchFamily="18" charset="0"/>
              </a:rPr>
              <a:t>(</a:t>
            </a:r>
            <a:r>
              <a:rPr lang="zh-CN" altLang="en-US" sz="3000" b="1" dirty="0" smtClean="0">
                <a:solidFill>
                  <a:srgbClr val="3114AC"/>
                </a:solidFill>
                <a:latin typeface="Times New Roman" pitchFamily="18" charset="0"/>
                <a:ea typeface="微软雅黑" pitchFamily="34" charset="-122"/>
                <a:cs typeface="Times New Roman" pitchFamily="18" charset="0"/>
              </a:rPr>
              <a:t>实验</a:t>
            </a:r>
            <a:r>
              <a:rPr lang="en-US" altLang="zh-CN" sz="3000" b="1" dirty="0">
                <a:solidFill>
                  <a:srgbClr val="3114AC"/>
                </a:solidFill>
                <a:latin typeface="Times New Roman" pitchFamily="18" charset="0"/>
                <a:ea typeface="Times New Roman" pitchFamily="18" charset="0"/>
                <a:cs typeface="Times New Roman" pitchFamily="18" charset="0"/>
              </a:rPr>
              <a:t>)</a:t>
            </a:r>
            <a:r>
              <a:rPr lang="zh-CN" altLang="en-US" sz="3000" b="1" dirty="0">
                <a:solidFill>
                  <a:srgbClr val="3114AC"/>
                </a:solidFill>
                <a:latin typeface="Times New Roman" pitchFamily="18" charset="0"/>
                <a:ea typeface="微软雅黑" pitchFamily="34" charset="-122"/>
                <a:cs typeface="Times New Roman" pitchFamily="18" charset="0"/>
              </a:rPr>
              <a:t>　探究酵母菌的呼吸方式</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7222" y="5214950"/>
            <a:ext cx="8229600" cy="1143000"/>
          </a:xfrm>
        </p:spPr>
        <p:txBody>
          <a:bodyPr/>
          <a:lstStyle/>
          <a:p>
            <a:r>
              <a:rPr lang="en-US" altLang="zh-CN" dirty="0" smtClean="0"/>
              <a:t>ATP</a:t>
            </a:r>
            <a:r>
              <a:rPr lang="zh-CN" altLang="en-US" dirty="0" smtClean="0"/>
              <a:t>的主要来源</a:t>
            </a:r>
            <a:r>
              <a:rPr lang="en-US" altLang="zh-CN" dirty="0" smtClean="0"/>
              <a:t>---</a:t>
            </a:r>
            <a:r>
              <a:rPr lang="zh-CN" altLang="en-US" dirty="0" smtClean="0"/>
              <a:t>细胞呼吸</a:t>
            </a:r>
            <a:endParaRPr lang="zh-CN" altLang="en-US" dirty="0"/>
          </a:p>
        </p:txBody>
      </p:sp>
      <p:sp>
        <p:nvSpPr>
          <p:cNvPr id="3" name="内容占位符 2"/>
          <p:cNvSpPr>
            <a:spLocks noGrp="1"/>
          </p:cNvSpPr>
          <p:nvPr>
            <p:ph idx="1"/>
          </p:nvPr>
        </p:nvSpPr>
        <p:spPr>
          <a:xfrm>
            <a:off x="357158" y="1428736"/>
            <a:ext cx="8229600" cy="3786214"/>
          </a:xfrm>
        </p:spPr>
        <p:txBody>
          <a:bodyPr>
            <a:normAutofit lnSpcReduction="10000"/>
          </a:bodyPr>
          <a:lstStyle/>
          <a:p>
            <a:pPr>
              <a:buNone/>
            </a:pPr>
            <a:r>
              <a:rPr lang="zh-CN" altLang="en-US" b="1" dirty="0" smtClean="0">
                <a:solidFill>
                  <a:srgbClr val="FF0000"/>
                </a:solidFill>
              </a:rPr>
              <a:t>概念</a:t>
            </a:r>
            <a:r>
              <a:rPr lang="en-US" altLang="zh-CN" b="1" dirty="0" smtClean="0">
                <a:solidFill>
                  <a:srgbClr val="FF0000"/>
                </a:solidFill>
              </a:rPr>
              <a:t>:</a:t>
            </a:r>
            <a:r>
              <a:rPr lang="zh-CN" altLang="en-US" dirty="0" smtClean="0"/>
              <a:t>是指有机物在细胞内经过一系列的氧化分解</a:t>
            </a:r>
            <a:r>
              <a:rPr lang="en-US" altLang="zh-CN" dirty="0" smtClean="0"/>
              <a:t>,</a:t>
            </a:r>
            <a:r>
              <a:rPr lang="zh-CN" altLang="en-US" dirty="0" smtClean="0"/>
              <a:t>生成二氧化碳或其他产物</a:t>
            </a:r>
            <a:r>
              <a:rPr lang="en-US" altLang="zh-CN" dirty="0" smtClean="0"/>
              <a:t>,</a:t>
            </a:r>
            <a:r>
              <a:rPr lang="zh-CN" altLang="en-US" dirty="0" smtClean="0"/>
              <a:t>释放出能量并生成</a:t>
            </a:r>
            <a:r>
              <a:rPr lang="en-US" altLang="zh-CN" dirty="0" smtClean="0"/>
              <a:t>ATP</a:t>
            </a:r>
            <a:r>
              <a:rPr lang="zh-CN" altLang="en-US" dirty="0" smtClean="0"/>
              <a:t>的过程</a:t>
            </a:r>
            <a:r>
              <a:rPr lang="en-US" altLang="zh-CN" dirty="0" smtClean="0"/>
              <a:t>.</a:t>
            </a:r>
            <a:r>
              <a:rPr lang="zh-CN" altLang="en-US" dirty="0" smtClean="0"/>
              <a:t>又称</a:t>
            </a:r>
            <a:r>
              <a:rPr lang="zh-CN" altLang="en-US" dirty="0" smtClean="0">
                <a:solidFill>
                  <a:schemeClr val="accent1"/>
                </a:solidFill>
              </a:rPr>
              <a:t>呼吸作用</a:t>
            </a:r>
            <a:r>
              <a:rPr lang="en-US" altLang="zh-CN" dirty="0" smtClean="0"/>
              <a:t>.</a:t>
            </a:r>
          </a:p>
          <a:p>
            <a:pPr>
              <a:buNone/>
            </a:pPr>
            <a:endParaRPr lang="en-US" altLang="zh-CN" dirty="0" smtClean="0"/>
          </a:p>
          <a:p>
            <a:pPr>
              <a:buNone/>
            </a:pPr>
            <a:r>
              <a:rPr lang="zh-CN" altLang="en-US" b="1" dirty="0" smtClean="0">
                <a:solidFill>
                  <a:srgbClr val="FF0000"/>
                </a:solidFill>
              </a:rPr>
              <a:t>分类</a:t>
            </a:r>
            <a:r>
              <a:rPr lang="en-US" altLang="zh-CN" b="1" dirty="0" smtClean="0">
                <a:solidFill>
                  <a:srgbClr val="FF0000"/>
                </a:solidFill>
              </a:rPr>
              <a:t>:</a:t>
            </a:r>
            <a:r>
              <a:rPr lang="zh-CN" altLang="en-US" dirty="0" smtClean="0"/>
              <a:t>有氧呼吸和无氧呼吸</a:t>
            </a:r>
            <a:r>
              <a:rPr lang="en-US" altLang="zh-CN" dirty="0" smtClean="0"/>
              <a:t>.</a:t>
            </a:r>
          </a:p>
          <a:p>
            <a:pPr>
              <a:buNone/>
            </a:pPr>
            <a:endParaRPr lang="en-US" altLang="zh-CN" dirty="0" smtClean="0"/>
          </a:p>
          <a:p>
            <a:pPr>
              <a:buNone/>
            </a:pPr>
            <a:r>
              <a:rPr lang="zh-CN" altLang="en-US" b="1" dirty="0" smtClean="0">
                <a:solidFill>
                  <a:srgbClr val="FF0000"/>
                </a:solidFill>
              </a:rPr>
              <a:t>实质</a:t>
            </a:r>
            <a:r>
              <a:rPr lang="en-US" altLang="zh-CN" b="1" dirty="0" smtClean="0">
                <a:solidFill>
                  <a:srgbClr val="FF0000"/>
                </a:solidFill>
              </a:rPr>
              <a:t>:</a:t>
            </a:r>
            <a:r>
              <a:rPr lang="zh-CN" altLang="en-US" dirty="0" smtClean="0"/>
              <a:t>氧化分解有机物</a:t>
            </a:r>
            <a:r>
              <a:rPr lang="en-US" altLang="zh-CN" dirty="0" smtClean="0"/>
              <a:t>,</a:t>
            </a:r>
            <a:r>
              <a:rPr lang="zh-CN" altLang="en-US" dirty="0" smtClean="0"/>
              <a:t>释放能量</a:t>
            </a:r>
            <a:r>
              <a:rPr lang="en-US" altLang="zh-CN" dirty="0" smtClean="0"/>
              <a:t>.</a:t>
            </a:r>
            <a:endParaRPr lang="zh-CN" altLang="en-US" dirty="0"/>
          </a:p>
        </p:txBody>
      </p:sp>
      <p:sp>
        <p:nvSpPr>
          <p:cNvPr id="4" name="TextBox 3"/>
          <p:cNvSpPr txBox="1"/>
          <p:nvPr/>
        </p:nvSpPr>
        <p:spPr>
          <a:xfrm>
            <a:off x="285720" y="357166"/>
            <a:ext cx="5262980" cy="646331"/>
          </a:xfrm>
          <a:prstGeom prst="rect">
            <a:avLst/>
          </a:prstGeom>
          <a:noFill/>
        </p:spPr>
        <p:txBody>
          <a:bodyPr wrap="none" rtlCol="0">
            <a:spAutoFit/>
          </a:bodyPr>
          <a:lstStyle/>
          <a:p>
            <a:pPr algn="r"/>
            <a:r>
              <a:rPr lang="zh-CN" altLang="en-US" sz="3600" b="1" dirty="0">
                <a:latin typeface="微软雅黑" pitchFamily="34" charset="-122"/>
                <a:ea typeface="微软雅黑" pitchFamily="34" charset="-122"/>
              </a:rPr>
              <a:t>考点一　细胞呼吸的</a:t>
            </a:r>
            <a:r>
              <a:rPr lang="zh-CN" altLang="en-US" sz="3600" b="1" dirty="0" smtClean="0">
                <a:latin typeface="微软雅黑" pitchFamily="34" charset="-122"/>
                <a:ea typeface="微软雅黑" pitchFamily="34" charset="-122"/>
              </a:rPr>
              <a:t>原理</a:t>
            </a:r>
            <a:endParaRPr lang="zh-CN" altLang="en-US" sz="3600"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zh-CN" altLang="en-US" b="1" dirty="0" smtClean="0">
                <a:solidFill>
                  <a:schemeClr val="accent1"/>
                </a:solidFill>
              </a:rPr>
              <a:t>一</a:t>
            </a:r>
            <a:r>
              <a:rPr lang="en-US" altLang="zh-CN" b="1" dirty="0" smtClean="0">
                <a:solidFill>
                  <a:schemeClr val="accent1"/>
                </a:solidFill>
              </a:rPr>
              <a:t>.</a:t>
            </a:r>
            <a:r>
              <a:rPr lang="zh-CN" altLang="en-US" b="1" dirty="0" smtClean="0">
                <a:solidFill>
                  <a:schemeClr val="accent1"/>
                </a:solidFill>
              </a:rPr>
              <a:t>有氧呼吸</a:t>
            </a:r>
            <a:r>
              <a:rPr lang="en-US" altLang="zh-CN" b="1" dirty="0" smtClean="0"/>
              <a:t>(</a:t>
            </a:r>
            <a:r>
              <a:rPr lang="zh-CN" altLang="en-US" b="1" dirty="0" smtClean="0"/>
              <a:t>绝大多数生物</a:t>
            </a:r>
            <a:r>
              <a:rPr lang="en-US" altLang="zh-CN" b="1" dirty="0" smtClean="0"/>
              <a:t>)</a:t>
            </a:r>
            <a:endParaRPr lang="zh-CN" altLang="en-US" b="1" dirty="0"/>
          </a:p>
        </p:txBody>
      </p:sp>
      <p:sp>
        <p:nvSpPr>
          <p:cNvPr id="4" name="矩形 3"/>
          <p:cNvSpPr/>
          <p:nvPr/>
        </p:nvSpPr>
        <p:spPr>
          <a:xfrm>
            <a:off x="0" y="1571612"/>
            <a:ext cx="11233247" cy="651200"/>
          </a:xfrm>
          <a:prstGeom prst="rect">
            <a:avLst/>
          </a:prstGeom>
        </p:spPr>
        <p:txBody>
          <a:bodyPr wrap="square" lIns="121917" tIns="60958" rIns="121917" bIns="60958">
            <a:spAutoFit/>
          </a:bodyPr>
          <a:lstStyle/>
          <a:p>
            <a:pPr>
              <a:lnSpc>
                <a:spcPct val="150000"/>
              </a:lnSpc>
            </a:pPr>
            <a:r>
              <a:rPr lang="en-US" altLang="zh-CN" sz="2600" b="1" dirty="0" smtClean="0">
                <a:latin typeface="Times New Roman" panose="02020603050405020304" pitchFamily="18" charset="0"/>
                <a:ea typeface="华文细黑" panose="02010600040101010101" pitchFamily="2" charset="-122"/>
              </a:rPr>
              <a:t>(</a:t>
            </a:r>
            <a:r>
              <a:rPr lang="en-US" altLang="zh-CN" sz="2600" b="1" dirty="0">
                <a:latin typeface="Times New Roman" panose="02020603050405020304" pitchFamily="18" charset="0"/>
                <a:ea typeface="华文细黑" panose="02010600040101010101" pitchFamily="2" charset="-122"/>
              </a:rPr>
              <a:t>1)</a:t>
            </a:r>
            <a:r>
              <a:rPr lang="zh-CN" altLang="en-US" sz="2600" b="1" dirty="0">
                <a:latin typeface="Times New Roman" panose="02020603050405020304" pitchFamily="18" charset="0"/>
                <a:ea typeface="华文细黑" panose="02010600040101010101" pitchFamily="2" charset="-122"/>
              </a:rPr>
              <a:t>写出有氧呼吸的总反应式，并标出各种元素的来源和去路。</a:t>
            </a:r>
          </a:p>
        </p:txBody>
      </p:sp>
      <p:pic>
        <p:nvPicPr>
          <p:cNvPr id="5" name="Picture 2" descr="115"/>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2976" y="3143248"/>
            <a:ext cx="6808029" cy="17234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15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428728" y="500042"/>
            <a:ext cx="6697617" cy="6205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 name="文本框 3"/>
          <p:cNvSpPr txBox="1"/>
          <p:nvPr/>
        </p:nvSpPr>
        <p:spPr bwMode="auto">
          <a:xfrm>
            <a:off x="7493004" y="59302"/>
            <a:ext cx="1660525" cy="472712"/>
          </a:xfrm>
          <a:prstGeom prst="rect">
            <a:avLst/>
          </a:prstGeom>
          <a:noFill/>
        </p:spPr>
        <p:txBody>
          <a:bodyPr lIns="102382" tIns="51190" rIns="102382" bIns="51190">
            <a:spAutoFit/>
          </a:bodyPr>
          <a:lstStyle>
            <a:lvl1pPr>
              <a:defRPr>
                <a:solidFill>
                  <a:schemeClr val="tx1"/>
                </a:solidFill>
                <a:latin typeface="Arial" charset="0"/>
                <a:ea typeface="微软雅黑"/>
                <a:cs typeface="微软雅黑"/>
              </a:defRPr>
            </a:lvl1pPr>
            <a:lvl2pPr marL="742950" indent="-285750">
              <a:defRPr>
                <a:solidFill>
                  <a:schemeClr val="tx1"/>
                </a:solidFill>
                <a:latin typeface="Arial" charset="0"/>
                <a:ea typeface="微软雅黑"/>
                <a:cs typeface="微软雅黑"/>
              </a:defRPr>
            </a:lvl2pPr>
            <a:lvl3pPr marL="1143000" indent="-228600">
              <a:defRPr>
                <a:solidFill>
                  <a:schemeClr val="tx1"/>
                </a:solidFill>
                <a:latin typeface="Arial" charset="0"/>
                <a:ea typeface="微软雅黑"/>
                <a:cs typeface="微软雅黑"/>
              </a:defRPr>
            </a:lvl3pPr>
            <a:lvl4pPr marL="1600200" indent="-228600">
              <a:defRPr>
                <a:solidFill>
                  <a:schemeClr val="tx1"/>
                </a:solidFill>
                <a:latin typeface="Arial" charset="0"/>
                <a:ea typeface="微软雅黑"/>
                <a:cs typeface="微软雅黑"/>
              </a:defRPr>
            </a:lvl4pPr>
            <a:lvl5pPr marL="2057400" indent="-228600">
              <a:defRPr>
                <a:solidFill>
                  <a:schemeClr val="tx1"/>
                </a:solidFill>
                <a:latin typeface="Arial" charset="0"/>
                <a:ea typeface="微软雅黑"/>
                <a:cs typeface="微软雅黑"/>
              </a:defRPr>
            </a:lvl5pPr>
            <a:lvl6pPr marL="2514600" indent="-228600" fontAlgn="base">
              <a:spcBef>
                <a:spcPct val="0"/>
              </a:spcBef>
              <a:spcAft>
                <a:spcPct val="0"/>
              </a:spcAft>
              <a:defRPr>
                <a:solidFill>
                  <a:schemeClr val="tx1"/>
                </a:solidFill>
                <a:latin typeface="Arial" charset="0"/>
                <a:ea typeface="微软雅黑"/>
                <a:cs typeface="微软雅黑"/>
              </a:defRPr>
            </a:lvl6pPr>
            <a:lvl7pPr marL="2971800" indent="-228600" fontAlgn="base">
              <a:spcBef>
                <a:spcPct val="0"/>
              </a:spcBef>
              <a:spcAft>
                <a:spcPct val="0"/>
              </a:spcAft>
              <a:defRPr>
                <a:solidFill>
                  <a:schemeClr val="tx1"/>
                </a:solidFill>
                <a:latin typeface="Arial" charset="0"/>
                <a:ea typeface="微软雅黑"/>
                <a:cs typeface="微软雅黑"/>
              </a:defRPr>
            </a:lvl7pPr>
            <a:lvl8pPr marL="3429000" indent="-228600" fontAlgn="base">
              <a:spcBef>
                <a:spcPct val="0"/>
              </a:spcBef>
              <a:spcAft>
                <a:spcPct val="0"/>
              </a:spcAft>
              <a:defRPr>
                <a:solidFill>
                  <a:schemeClr val="tx1"/>
                </a:solidFill>
                <a:latin typeface="Arial" charset="0"/>
                <a:ea typeface="微软雅黑"/>
                <a:cs typeface="微软雅黑"/>
              </a:defRPr>
            </a:lvl8pPr>
            <a:lvl9pPr marL="3886200" indent="-228600" fontAlgn="base">
              <a:spcBef>
                <a:spcPct val="0"/>
              </a:spcBef>
              <a:spcAft>
                <a:spcPct val="0"/>
              </a:spcAft>
              <a:defRPr>
                <a:solidFill>
                  <a:schemeClr val="tx1"/>
                </a:solidFill>
                <a:latin typeface="Arial" charset="0"/>
                <a:ea typeface="微软雅黑"/>
                <a:cs typeface="微软雅黑"/>
              </a:defRPr>
            </a:lvl9pPr>
          </a:lstStyle>
          <a:p>
            <a:pPr algn="ctr" eaLnBrk="1" hangingPunct="1"/>
            <a:r>
              <a:rPr lang="zh-CN" altLang="en-US" sz="2400" b="1" dirty="0">
                <a:solidFill>
                  <a:schemeClr val="bg1"/>
                </a:solidFill>
                <a:latin typeface="华文细黑" pitchFamily="2" charset="-122"/>
                <a:ea typeface="华文细黑" pitchFamily="2" charset="-122"/>
              </a:rPr>
              <a:t>知识梳理</a:t>
            </a:r>
          </a:p>
        </p:txBody>
      </p:sp>
      <p:sp>
        <p:nvSpPr>
          <p:cNvPr id="41" name="矩形 40"/>
          <p:cNvSpPr/>
          <p:nvPr/>
        </p:nvSpPr>
        <p:spPr>
          <a:xfrm>
            <a:off x="34905" y="25092"/>
            <a:ext cx="8912150" cy="61122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填写下列有氧呼吸的过程和场所</a:t>
            </a:r>
          </a:p>
        </p:txBody>
      </p:sp>
      <p:sp>
        <p:nvSpPr>
          <p:cNvPr id="2" name="矩形 1"/>
          <p:cNvSpPr/>
          <p:nvPr/>
        </p:nvSpPr>
        <p:spPr>
          <a:xfrm>
            <a:off x="4490980" y="573233"/>
            <a:ext cx="1269306"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7" name="矩形 36"/>
          <p:cNvSpPr/>
          <p:nvPr/>
        </p:nvSpPr>
        <p:spPr>
          <a:xfrm>
            <a:off x="4956243" y="1299195"/>
            <a:ext cx="830913"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8" name="矩形 37"/>
          <p:cNvSpPr/>
          <p:nvPr/>
        </p:nvSpPr>
        <p:spPr>
          <a:xfrm>
            <a:off x="6372615" y="1287642"/>
            <a:ext cx="1396716"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9" name="矩形 38"/>
          <p:cNvSpPr/>
          <p:nvPr/>
        </p:nvSpPr>
        <p:spPr>
          <a:xfrm>
            <a:off x="4517255" y="2611077"/>
            <a:ext cx="1269306"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40" name="矩形 39"/>
          <p:cNvSpPr/>
          <p:nvPr/>
        </p:nvSpPr>
        <p:spPr>
          <a:xfrm>
            <a:off x="4972687" y="3314796"/>
            <a:ext cx="1519716"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42" name="矩形 41"/>
          <p:cNvSpPr/>
          <p:nvPr/>
        </p:nvSpPr>
        <p:spPr>
          <a:xfrm>
            <a:off x="6881057" y="3314795"/>
            <a:ext cx="1519716"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43" name="矩形 42"/>
          <p:cNvSpPr/>
          <p:nvPr/>
        </p:nvSpPr>
        <p:spPr>
          <a:xfrm>
            <a:off x="4490980" y="4687638"/>
            <a:ext cx="1519716"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44" name="矩形 43"/>
          <p:cNvSpPr/>
          <p:nvPr/>
        </p:nvSpPr>
        <p:spPr>
          <a:xfrm>
            <a:off x="4919545" y="5369970"/>
            <a:ext cx="2299093" cy="6277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45" name="矩形 44"/>
          <p:cNvSpPr/>
          <p:nvPr/>
        </p:nvSpPr>
        <p:spPr>
          <a:xfrm>
            <a:off x="6570482" y="5381211"/>
            <a:ext cx="1127250"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8" name="TextBox 17"/>
          <p:cNvSpPr txBox="1"/>
          <p:nvPr/>
        </p:nvSpPr>
        <p:spPr>
          <a:xfrm>
            <a:off x="4071934" y="571480"/>
            <a:ext cx="2090866"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细胞质基质</a:t>
            </a:r>
          </a:p>
        </p:txBody>
      </p:sp>
      <p:sp>
        <p:nvSpPr>
          <p:cNvPr id="19" name="TextBox 18"/>
          <p:cNvSpPr txBox="1"/>
          <p:nvPr/>
        </p:nvSpPr>
        <p:spPr>
          <a:xfrm>
            <a:off x="4572000" y="1285860"/>
            <a:ext cx="1566378"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C</a:t>
            </a:r>
            <a:r>
              <a:rPr lang="en-US" altLang="zh-CN" b="1" baseline="-25000" dirty="0" smtClean="0"/>
              <a:t>6</a:t>
            </a:r>
            <a:r>
              <a:rPr lang="en-US" altLang="zh-CN" b="1" dirty="0" smtClean="0"/>
              <a:t>H</a:t>
            </a:r>
            <a:r>
              <a:rPr lang="en-US" altLang="zh-CN" b="1" baseline="-25000" dirty="0"/>
              <a:t>12</a:t>
            </a:r>
            <a:r>
              <a:rPr lang="en-US" altLang="zh-CN" b="1" dirty="0" smtClean="0"/>
              <a:t>O</a:t>
            </a:r>
            <a:r>
              <a:rPr lang="en-US" altLang="zh-CN" b="1" baseline="-25000" dirty="0"/>
              <a:t>6</a:t>
            </a:r>
            <a:endParaRPr lang="zh-CN" altLang="en-US" b="1" baseline="-25000" dirty="0"/>
          </a:p>
        </p:txBody>
      </p:sp>
      <p:sp>
        <p:nvSpPr>
          <p:cNvPr id="20" name="TextBox 19"/>
          <p:cNvSpPr txBox="1"/>
          <p:nvPr/>
        </p:nvSpPr>
        <p:spPr>
          <a:xfrm>
            <a:off x="6215074" y="1285860"/>
            <a:ext cx="235745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C</a:t>
            </a:r>
            <a:r>
              <a:rPr lang="en-US" altLang="zh-CN" b="1" baseline="-25000" dirty="0"/>
              <a:t>3</a:t>
            </a:r>
            <a:r>
              <a:rPr lang="en-US" altLang="zh-CN" b="1" dirty="0" smtClean="0"/>
              <a:t>H</a:t>
            </a:r>
            <a:r>
              <a:rPr lang="en-US" altLang="zh-CN" b="1" baseline="-25000" dirty="0"/>
              <a:t>4</a:t>
            </a:r>
            <a:r>
              <a:rPr lang="en-US" altLang="zh-CN" b="1" dirty="0" smtClean="0"/>
              <a:t>O</a:t>
            </a:r>
            <a:r>
              <a:rPr lang="en-US" altLang="zh-CN" b="1" baseline="-25000" dirty="0"/>
              <a:t>3</a:t>
            </a:r>
            <a:r>
              <a:rPr lang="en-US" altLang="zh-CN" b="1" dirty="0" smtClean="0"/>
              <a:t>+4</a:t>
            </a:r>
            <a:r>
              <a:rPr lang="zh-CN" altLang="en-US" b="1" dirty="0" smtClean="0"/>
              <a:t>［</a:t>
            </a:r>
            <a:r>
              <a:rPr lang="en-US" altLang="zh-CN" b="1" dirty="0" smtClean="0"/>
              <a:t>H</a:t>
            </a:r>
            <a:r>
              <a:rPr lang="zh-CN" altLang="en-US" b="1" dirty="0" smtClean="0"/>
              <a:t>］</a:t>
            </a:r>
            <a:endParaRPr lang="zh-CN" altLang="en-US" b="1" dirty="0"/>
          </a:p>
        </p:txBody>
      </p:sp>
      <p:sp>
        <p:nvSpPr>
          <p:cNvPr id="22" name="TextBox 21"/>
          <p:cNvSpPr txBox="1"/>
          <p:nvPr/>
        </p:nvSpPr>
        <p:spPr>
          <a:xfrm>
            <a:off x="4420252" y="2641826"/>
            <a:ext cx="1937698"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线粒体基质</a:t>
            </a:r>
          </a:p>
        </p:txBody>
      </p:sp>
      <p:sp>
        <p:nvSpPr>
          <p:cNvPr id="24" name="TextBox 23"/>
          <p:cNvSpPr txBox="1"/>
          <p:nvPr/>
        </p:nvSpPr>
        <p:spPr>
          <a:xfrm>
            <a:off x="4742427" y="3378948"/>
            <a:ext cx="2102530"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2C</a:t>
            </a:r>
            <a:r>
              <a:rPr lang="en-US" altLang="zh-CN" b="1" baseline="-25000" dirty="0"/>
              <a:t>3</a:t>
            </a:r>
            <a:r>
              <a:rPr lang="en-US" altLang="zh-CN" b="1" dirty="0" smtClean="0"/>
              <a:t>H</a:t>
            </a:r>
            <a:r>
              <a:rPr lang="en-US" altLang="zh-CN" b="1" baseline="-25000" dirty="0"/>
              <a:t>4</a:t>
            </a:r>
            <a:r>
              <a:rPr lang="en-US" altLang="zh-CN" b="1" dirty="0" smtClean="0"/>
              <a:t>O</a:t>
            </a:r>
            <a:r>
              <a:rPr lang="en-US" altLang="zh-CN" b="1" baseline="-25000" dirty="0"/>
              <a:t>3</a:t>
            </a:r>
            <a:r>
              <a:rPr lang="en-US" altLang="zh-CN" b="1" dirty="0" smtClean="0"/>
              <a:t>+6H</a:t>
            </a:r>
            <a:r>
              <a:rPr lang="en-US" altLang="zh-CN" b="1" baseline="-25000" dirty="0"/>
              <a:t>2</a:t>
            </a:r>
            <a:r>
              <a:rPr lang="en-US" altLang="zh-CN" b="1" dirty="0" smtClean="0"/>
              <a:t>O</a:t>
            </a:r>
            <a:endParaRPr lang="zh-CN" altLang="en-US" b="1" dirty="0"/>
          </a:p>
        </p:txBody>
      </p:sp>
      <p:sp>
        <p:nvSpPr>
          <p:cNvPr id="25" name="TextBox 24"/>
          <p:cNvSpPr txBox="1"/>
          <p:nvPr/>
        </p:nvSpPr>
        <p:spPr>
          <a:xfrm>
            <a:off x="6732521" y="3361740"/>
            <a:ext cx="1912286"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6CO</a:t>
            </a:r>
            <a:r>
              <a:rPr lang="en-US" altLang="zh-CN" b="1" baseline="-25000" dirty="0"/>
              <a:t>2</a:t>
            </a:r>
            <a:r>
              <a:rPr lang="en-US" altLang="zh-CN" b="1" dirty="0" smtClean="0"/>
              <a:t>+20</a:t>
            </a:r>
            <a:r>
              <a:rPr lang="zh-CN" altLang="en-US" b="1" dirty="0" smtClean="0"/>
              <a:t>［</a:t>
            </a:r>
            <a:r>
              <a:rPr lang="en-US" altLang="zh-CN" b="1" dirty="0" smtClean="0"/>
              <a:t>H</a:t>
            </a:r>
            <a:r>
              <a:rPr lang="zh-CN" altLang="en-US" b="1" dirty="0" smtClean="0"/>
              <a:t>］</a:t>
            </a:r>
            <a:endParaRPr lang="zh-CN" altLang="en-US" b="1" dirty="0"/>
          </a:p>
        </p:txBody>
      </p:sp>
      <p:sp>
        <p:nvSpPr>
          <p:cNvPr id="33" name="TextBox 32"/>
          <p:cNvSpPr txBox="1"/>
          <p:nvPr/>
        </p:nvSpPr>
        <p:spPr>
          <a:xfrm>
            <a:off x="4392046" y="4719714"/>
            <a:ext cx="210877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线粒体内膜</a:t>
            </a:r>
            <a:endParaRPr lang="zh-CN" altLang="en-US" b="1" dirty="0"/>
          </a:p>
        </p:txBody>
      </p:sp>
      <p:sp>
        <p:nvSpPr>
          <p:cNvPr id="34" name="TextBox 33"/>
          <p:cNvSpPr txBox="1"/>
          <p:nvPr/>
        </p:nvSpPr>
        <p:spPr>
          <a:xfrm>
            <a:off x="4872013" y="5316755"/>
            <a:ext cx="2052494"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24</a:t>
            </a:r>
            <a:r>
              <a:rPr lang="zh-CN" altLang="en-US" b="1" dirty="0" smtClean="0"/>
              <a:t>［</a:t>
            </a:r>
            <a:r>
              <a:rPr lang="en-US" altLang="zh-CN" b="1" dirty="0" smtClean="0"/>
              <a:t>H</a:t>
            </a:r>
            <a:r>
              <a:rPr lang="zh-CN" altLang="en-US" b="1" dirty="0" smtClean="0"/>
              <a:t>］</a:t>
            </a:r>
            <a:r>
              <a:rPr lang="en-US" altLang="zh-CN" b="1" dirty="0" smtClean="0"/>
              <a:t>+6O</a:t>
            </a:r>
            <a:r>
              <a:rPr lang="en-US" altLang="zh-CN" b="1" baseline="-25000" dirty="0"/>
              <a:t>2</a:t>
            </a:r>
            <a:endParaRPr lang="zh-CN" altLang="en-US" b="1" baseline="-25000" dirty="0"/>
          </a:p>
        </p:txBody>
      </p:sp>
      <p:sp>
        <p:nvSpPr>
          <p:cNvPr id="46" name="矩形 45"/>
          <p:cNvSpPr/>
          <p:nvPr/>
        </p:nvSpPr>
        <p:spPr>
          <a:xfrm>
            <a:off x="5786446" y="5857892"/>
            <a:ext cx="624689" cy="4818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6" name="TextBox 35"/>
          <p:cNvSpPr txBox="1"/>
          <p:nvPr/>
        </p:nvSpPr>
        <p:spPr>
          <a:xfrm>
            <a:off x="6000760" y="5954383"/>
            <a:ext cx="783189"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大量</a:t>
            </a:r>
          </a:p>
        </p:txBody>
      </p:sp>
      <p:sp>
        <p:nvSpPr>
          <p:cNvPr id="3" name="TextBox 2"/>
          <p:cNvSpPr txBox="1"/>
          <p:nvPr/>
        </p:nvSpPr>
        <p:spPr>
          <a:xfrm>
            <a:off x="4876915" y="5406958"/>
            <a:ext cx="3024730" cy="354549"/>
          </a:xfrm>
          <a:prstGeom prst="rect">
            <a:avLst/>
          </a:prstGeom>
          <a:noFill/>
        </p:spPr>
        <p:txBody>
          <a:bodyPr wrap="square" lIns="76800" tIns="38400" rIns="76800" bIns="38400" rtlCol="0">
            <a:spAutoFit/>
          </a:bodyPr>
          <a:lstStyle/>
          <a:p>
            <a:r>
              <a:rPr lang="en-US" altLang="zh-CN" dirty="0"/>
              <a:t>____________</a:t>
            </a:r>
            <a:r>
              <a:rPr lang="en-US" altLang="zh-CN" dirty="0" smtClean="0"/>
              <a:t>→_______</a:t>
            </a:r>
            <a:endParaRPr lang="zh-CN" altLang="en-US" dirty="0"/>
          </a:p>
        </p:txBody>
      </p:sp>
      <p:sp>
        <p:nvSpPr>
          <p:cNvPr id="6" name="TextBox 5"/>
          <p:cNvSpPr txBox="1"/>
          <p:nvPr/>
        </p:nvSpPr>
        <p:spPr>
          <a:xfrm>
            <a:off x="6450423" y="5212867"/>
            <a:ext cx="432104" cy="354549"/>
          </a:xfrm>
          <a:prstGeom prst="rect">
            <a:avLst/>
          </a:prstGeom>
          <a:noFill/>
        </p:spPr>
        <p:txBody>
          <a:bodyPr wrap="square" lIns="76800" tIns="38400" rIns="76800" bIns="38400" rtlCol="0">
            <a:spAutoFit/>
          </a:bodyPr>
          <a:lstStyle/>
          <a:p>
            <a:r>
              <a:rPr lang="zh-CN" altLang="en-US" b="1" dirty="0">
                <a:ea typeface="华文细黑" panose="02010600040101010101" pitchFamily="2" charset="-122"/>
              </a:rPr>
              <a:t>酶</a:t>
            </a:r>
          </a:p>
        </p:txBody>
      </p:sp>
      <p:sp>
        <p:nvSpPr>
          <p:cNvPr id="35" name="TextBox 34"/>
          <p:cNvSpPr txBox="1"/>
          <p:nvPr/>
        </p:nvSpPr>
        <p:spPr>
          <a:xfrm>
            <a:off x="6672656" y="5301865"/>
            <a:ext cx="1566378"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12H</a:t>
            </a:r>
            <a:r>
              <a:rPr lang="en-US" altLang="zh-CN" b="1" baseline="-25000" dirty="0"/>
              <a:t>2</a:t>
            </a:r>
            <a:r>
              <a:rPr lang="en-US" altLang="zh-CN" b="1" dirty="0" smtClean="0"/>
              <a:t>O</a:t>
            </a:r>
            <a:endParaRPr lang="zh-CN" altLang="en-US" b="1" dirty="0"/>
          </a:p>
        </p:txBody>
      </p:sp>
      <p:sp>
        <p:nvSpPr>
          <p:cNvPr id="27" name="矩形 2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8" name="圆角矩形 27"/>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4169664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linds(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linds(horizontal)">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blinds(horizontal)">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blinds(horizontal)">
                                      <p:cBhvr>
                                        <p:cTn id="42" dur="500"/>
                                        <p:tgtEl>
                                          <p:spTgt spid="3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blinds(horizontal)">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blinds(horizontal)">
                                      <p:cBhvr>
                                        <p:cTn id="52" dur="500"/>
                                        <p:tgtEl>
                                          <p:spTgt spid="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1" nodeType="clickEffect">
                                  <p:stCondLst>
                                    <p:cond delay="0"/>
                                  </p:stCondLst>
                                  <p:childTnLst>
                                    <p:animEffect transition="out" filter="fade">
                                      <p:cBhvr>
                                        <p:cTn id="56" dur="500"/>
                                        <p:tgtEl>
                                          <p:spTgt spid="18"/>
                                        </p:tgtEl>
                                      </p:cBhvr>
                                    </p:animEffect>
                                    <p:set>
                                      <p:cBhvr>
                                        <p:cTn id="57" dur="1" fill="hold">
                                          <p:stCondLst>
                                            <p:cond delay="499"/>
                                          </p:stCondLst>
                                        </p:cTn>
                                        <p:tgtEl>
                                          <p:spTgt spid="18"/>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20"/>
                                        </p:tgtEl>
                                      </p:cBhvr>
                                    </p:animEffect>
                                    <p:set>
                                      <p:cBhvr>
                                        <p:cTn id="63" dur="1" fill="hold">
                                          <p:stCondLst>
                                            <p:cond delay="499"/>
                                          </p:stCondLst>
                                        </p:cTn>
                                        <p:tgtEl>
                                          <p:spTgt spid="20"/>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22"/>
                                        </p:tgtEl>
                                      </p:cBhvr>
                                    </p:animEffect>
                                    <p:set>
                                      <p:cBhvr>
                                        <p:cTn id="66" dur="1" fill="hold">
                                          <p:stCondLst>
                                            <p:cond delay="499"/>
                                          </p:stCondLst>
                                        </p:cTn>
                                        <p:tgtEl>
                                          <p:spTgt spid="22"/>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24"/>
                                        </p:tgtEl>
                                      </p:cBhvr>
                                    </p:animEffect>
                                    <p:set>
                                      <p:cBhvr>
                                        <p:cTn id="69" dur="1" fill="hold">
                                          <p:stCondLst>
                                            <p:cond delay="499"/>
                                          </p:stCondLst>
                                        </p:cTn>
                                        <p:tgtEl>
                                          <p:spTgt spid="24"/>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25"/>
                                        </p:tgtEl>
                                      </p:cBhvr>
                                    </p:animEffect>
                                    <p:set>
                                      <p:cBhvr>
                                        <p:cTn id="72" dur="1" fill="hold">
                                          <p:stCondLst>
                                            <p:cond delay="499"/>
                                          </p:stCondLst>
                                        </p:cTn>
                                        <p:tgtEl>
                                          <p:spTgt spid="25"/>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33"/>
                                        </p:tgtEl>
                                      </p:cBhvr>
                                    </p:animEffect>
                                    <p:set>
                                      <p:cBhvr>
                                        <p:cTn id="75" dur="1" fill="hold">
                                          <p:stCondLst>
                                            <p:cond delay="499"/>
                                          </p:stCondLst>
                                        </p:cTn>
                                        <p:tgtEl>
                                          <p:spTgt spid="33"/>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34"/>
                                        </p:tgtEl>
                                      </p:cBhvr>
                                    </p:animEffect>
                                    <p:set>
                                      <p:cBhvr>
                                        <p:cTn id="78" dur="1" fill="hold">
                                          <p:stCondLst>
                                            <p:cond delay="499"/>
                                          </p:stCondLst>
                                        </p:cTn>
                                        <p:tgtEl>
                                          <p:spTgt spid="34"/>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35"/>
                                        </p:tgtEl>
                                      </p:cBhvr>
                                    </p:animEffect>
                                    <p:set>
                                      <p:cBhvr>
                                        <p:cTn id="81" dur="1" fill="hold">
                                          <p:stCondLst>
                                            <p:cond delay="499"/>
                                          </p:stCondLst>
                                        </p:cTn>
                                        <p:tgtEl>
                                          <p:spTgt spid="35"/>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36"/>
                                        </p:tgtEl>
                                      </p:cBhvr>
                                    </p:animEffect>
                                    <p:set>
                                      <p:cBhvr>
                                        <p:cTn id="84"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18" grpId="0"/>
      <p:bldP spid="18" grpId="1"/>
      <p:bldP spid="19" grpId="0"/>
      <p:bldP spid="19" grpId="1"/>
      <p:bldP spid="20" grpId="0"/>
      <p:bldP spid="20" grpId="1"/>
      <p:bldP spid="22" grpId="0"/>
      <p:bldP spid="22" grpId="1"/>
      <p:bldP spid="24" grpId="0"/>
      <p:bldP spid="24" grpId="1"/>
      <p:bldP spid="25" grpId="0"/>
      <p:bldP spid="25" grpId="1"/>
      <p:bldP spid="33" grpId="0"/>
      <p:bldP spid="33" grpId="1"/>
      <p:bldP spid="34" grpId="0"/>
      <p:bldP spid="34" grpId="1"/>
      <p:bldP spid="36" grpId="0"/>
      <p:bldP spid="36" grpId="1"/>
      <p:bldP spid="35" grpId="0"/>
      <p:bldP spid="35"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2673922" y="5670889"/>
            <a:ext cx="5827168" cy="703562"/>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gn="ctr">
              <a:lnSpc>
                <a:spcPct val="150000"/>
              </a:lnSpc>
            </a:pPr>
            <a:r>
              <a:rPr lang="en-US" altLang="zh-CN" b="1" kern="1200" dirty="0">
                <a:cs typeface="+mn-cs"/>
              </a:rPr>
              <a:t>C</a:t>
            </a:r>
            <a:r>
              <a:rPr lang="en-US" altLang="zh-CN" b="1" kern="1200" baseline="-25000" dirty="0">
                <a:cs typeface="+mn-cs"/>
              </a:rPr>
              <a:t>6</a:t>
            </a:r>
            <a:r>
              <a:rPr lang="en-US" altLang="zh-CN" b="1" kern="1200" dirty="0">
                <a:cs typeface="+mn-cs"/>
              </a:rPr>
              <a:t>H</a:t>
            </a:r>
            <a:r>
              <a:rPr lang="en-US" altLang="zh-CN" b="1" kern="1200" baseline="-25000" dirty="0">
                <a:cs typeface="+mn-cs"/>
              </a:rPr>
              <a:t>12</a:t>
            </a:r>
            <a:r>
              <a:rPr lang="en-US" altLang="zh-CN" b="1" kern="1200" dirty="0">
                <a:cs typeface="+mn-cs"/>
              </a:rPr>
              <a:t>O</a:t>
            </a:r>
            <a:r>
              <a:rPr lang="en-US" altLang="zh-CN" b="1" kern="1200" baseline="-25000" dirty="0">
                <a:cs typeface="+mn-cs"/>
              </a:rPr>
              <a:t>6</a:t>
            </a:r>
            <a:r>
              <a:rPr lang="en-US" altLang="zh-CN" b="1" kern="1200" spc="-420" dirty="0">
                <a:cs typeface="+mn-cs"/>
              </a:rPr>
              <a:t>―→   </a:t>
            </a:r>
            <a:r>
              <a:rPr lang="en-US" altLang="zh-CN" b="1" kern="1200" dirty="0">
                <a:cs typeface="+mn-cs"/>
              </a:rPr>
              <a:t>2C</a:t>
            </a:r>
            <a:r>
              <a:rPr lang="en-US" altLang="zh-CN" b="1" kern="1200" baseline="-25000" dirty="0">
                <a:cs typeface="+mn-cs"/>
              </a:rPr>
              <a:t>3</a:t>
            </a:r>
            <a:r>
              <a:rPr lang="en-US" altLang="zh-CN" b="1" kern="1200" dirty="0">
                <a:cs typeface="+mn-cs"/>
              </a:rPr>
              <a:t>H</a:t>
            </a:r>
            <a:r>
              <a:rPr lang="en-US" altLang="zh-CN" b="1" kern="1200" baseline="-25000" dirty="0">
                <a:cs typeface="+mn-cs"/>
              </a:rPr>
              <a:t>6</a:t>
            </a:r>
            <a:r>
              <a:rPr lang="en-US" altLang="zh-CN" b="1" kern="1200" dirty="0">
                <a:cs typeface="+mn-cs"/>
              </a:rPr>
              <a:t>O</a:t>
            </a:r>
            <a:r>
              <a:rPr lang="en-US" altLang="zh-CN" b="1" kern="1200" baseline="-25000" dirty="0">
                <a:cs typeface="+mn-cs"/>
              </a:rPr>
              <a:t>3</a:t>
            </a:r>
            <a:r>
              <a:rPr lang="en-US" altLang="zh-CN" b="1" kern="1200" dirty="0">
                <a:cs typeface="+mn-cs"/>
              </a:rPr>
              <a:t>(</a:t>
            </a:r>
            <a:r>
              <a:rPr lang="zh-CN" altLang="en-US" b="1" kern="1200" dirty="0">
                <a:cs typeface="+mn-cs"/>
              </a:rPr>
              <a:t>乳酸</a:t>
            </a:r>
            <a:r>
              <a:rPr lang="en-US" altLang="zh-CN" b="1" kern="1200" dirty="0">
                <a:cs typeface="+mn-cs"/>
              </a:rPr>
              <a:t>)</a:t>
            </a:r>
            <a:r>
              <a:rPr lang="zh-CN" altLang="en-US" b="1" kern="1200" dirty="0" smtClean="0">
                <a:cs typeface="+mn-cs"/>
              </a:rPr>
              <a:t>＋少量能量</a:t>
            </a:r>
            <a:endParaRPr lang="zh-CN" altLang="zh-CN" b="1" dirty="0">
              <a:cs typeface="Courier New"/>
            </a:endParaRPr>
          </a:p>
        </p:txBody>
      </p:sp>
      <p:sp>
        <p:nvSpPr>
          <p:cNvPr id="24" name="矩形 23"/>
          <p:cNvSpPr/>
          <p:nvPr/>
        </p:nvSpPr>
        <p:spPr>
          <a:xfrm>
            <a:off x="34905" y="4723277"/>
            <a:ext cx="9109095" cy="2134723"/>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写出无氧呼吸的反应式</a:t>
            </a:r>
          </a:p>
          <a:p>
            <a:pPr>
              <a:lnSpc>
                <a:spcPct val="150000"/>
              </a:lnSpc>
            </a:pPr>
            <a:r>
              <a:rPr lang="zh-CN" altLang="en-US" sz="2200" b="1" dirty="0" smtClean="0">
                <a:latin typeface="Times New Roman" panose="02020603050405020304" pitchFamily="18" charset="0"/>
                <a:ea typeface="华文细黑" panose="02010600040101010101" pitchFamily="2" charset="-122"/>
              </a:rPr>
              <a:t>①分解成酒精的反应式：</a:t>
            </a:r>
            <a:r>
              <a:rPr lang="en-US" altLang="zh-CN" sz="2200" b="1" u="sng"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a:t>
            </a:r>
          </a:p>
          <a:p>
            <a:pPr>
              <a:lnSpc>
                <a:spcPct val="150000"/>
              </a:lnSpc>
            </a:pPr>
            <a:r>
              <a:rPr lang="zh-CN" altLang="en-US" sz="2200" b="1" dirty="0" smtClean="0">
                <a:latin typeface="Times New Roman" panose="02020603050405020304" pitchFamily="18" charset="0"/>
                <a:ea typeface="华文细黑" panose="02010600040101010101" pitchFamily="2" charset="-122"/>
              </a:rPr>
              <a:t>②转化成乳酸的反应式：</a:t>
            </a:r>
            <a:r>
              <a:rPr lang="en-US" altLang="zh-CN" sz="2200" b="1" u="sng" dirty="0" smtClean="0">
                <a:latin typeface="Times New Roman" panose="02020603050405020304" pitchFamily="18" charset="0"/>
                <a:ea typeface="华文细黑" panose="02010600040101010101" pitchFamily="2" charset="-122"/>
              </a:rPr>
              <a:t>		</a:t>
            </a:r>
            <a:r>
              <a:rPr lang="en-US" altLang="zh-CN" sz="2200" b="1" u="sng" dirty="0" smtClean="0">
                <a:solidFill>
                  <a:srgbClr val="FF0000"/>
                </a:solidFill>
                <a:latin typeface="Times New Roman" panose="02020603050405020304" pitchFamily="18" charset="0"/>
                <a:ea typeface="华文细黑" panose="02010600040101010101" pitchFamily="2" charset="-122"/>
              </a:rPr>
              <a:t>	</a:t>
            </a:r>
            <a:r>
              <a:rPr lang="en-US" altLang="zh-CN" sz="2200" b="1" u="sng"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28" name="TextBox 27"/>
          <p:cNvSpPr txBox="1"/>
          <p:nvPr/>
        </p:nvSpPr>
        <p:spPr>
          <a:xfrm>
            <a:off x="2661393" y="5059363"/>
            <a:ext cx="7268457" cy="703562"/>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gn="ctr">
              <a:lnSpc>
                <a:spcPct val="150000"/>
              </a:lnSpc>
            </a:pPr>
            <a:r>
              <a:rPr lang="en-US" altLang="zh-CN" b="1" kern="1200" dirty="0">
                <a:cs typeface="+mn-cs"/>
              </a:rPr>
              <a:t>C</a:t>
            </a:r>
            <a:r>
              <a:rPr lang="en-US" altLang="zh-CN" b="1" kern="1200" baseline="-25000" dirty="0">
                <a:cs typeface="+mn-cs"/>
              </a:rPr>
              <a:t>6</a:t>
            </a:r>
            <a:r>
              <a:rPr lang="en-US" altLang="zh-CN" b="1" kern="1200" dirty="0">
                <a:cs typeface="+mn-cs"/>
              </a:rPr>
              <a:t>H</a:t>
            </a:r>
            <a:r>
              <a:rPr lang="en-US" altLang="zh-CN" b="1" kern="1200" baseline="-25000" dirty="0">
                <a:cs typeface="+mn-cs"/>
              </a:rPr>
              <a:t>12</a:t>
            </a:r>
            <a:r>
              <a:rPr lang="en-US" altLang="zh-CN" b="1" kern="1200" dirty="0">
                <a:cs typeface="+mn-cs"/>
              </a:rPr>
              <a:t>O</a:t>
            </a:r>
            <a:r>
              <a:rPr lang="en-US" altLang="zh-CN" b="1" kern="1200" baseline="-25000" dirty="0">
                <a:cs typeface="+mn-cs"/>
              </a:rPr>
              <a:t>6</a:t>
            </a:r>
            <a:r>
              <a:rPr lang="en-US" altLang="zh-CN" b="1" kern="1200" spc="-420" dirty="0">
                <a:cs typeface="+mn-cs"/>
              </a:rPr>
              <a:t>―→   </a:t>
            </a:r>
            <a:r>
              <a:rPr lang="en-US" altLang="zh-CN" b="1" kern="1200" dirty="0">
                <a:cs typeface="+mn-cs"/>
              </a:rPr>
              <a:t>2C</a:t>
            </a:r>
            <a:r>
              <a:rPr lang="en-US" altLang="zh-CN" b="1" kern="1200" baseline="-25000" dirty="0">
                <a:cs typeface="+mn-cs"/>
              </a:rPr>
              <a:t>2</a:t>
            </a:r>
            <a:r>
              <a:rPr lang="en-US" altLang="zh-CN" b="1" kern="1200" dirty="0">
                <a:cs typeface="+mn-cs"/>
              </a:rPr>
              <a:t>H</a:t>
            </a:r>
            <a:r>
              <a:rPr lang="en-US" altLang="zh-CN" b="1" kern="1200" baseline="-25000" dirty="0">
                <a:cs typeface="+mn-cs"/>
              </a:rPr>
              <a:t>5</a:t>
            </a:r>
            <a:r>
              <a:rPr lang="en-US" altLang="zh-CN" b="1" kern="1200" dirty="0">
                <a:cs typeface="+mn-cs"/>
              </a:rPr>
              <a:t>OH(</a:t>
            </a:r>
            <a:r>
              <a:rPr lang="zh-CN" altLang="en-US" b="1" kern="1200" dirty="0">
                <a:cs typeface="+mn-cs"/>
              </a:rPr>
              <a:t>酒精</a:t>
            </a:r>
            <a:r>
              <a:rPr lang="en-US" altLang="zh-CN" b="1" kern="1200" dirty="0">
                <a:cs typeface="+mn-cs"/>
              </a:rPr>
              <a:t>)</a:t>
            </a:r>
            <a:r>
              <a:rPr lang="zh-CN" altLang="en-US" b="1" kern="1200" dirty="0">
                <a:cs typeface="+mn-cs"/>
              </a:rPr>
              <a:t>＋</a:t>
            </a:r>
            <a:r>
              <a:rPr lang="en-US" altLang="zh-CN" b="1" kern="1200" dirty="0">
                <a:cs typeface="+mn-cs"/>
              </a:rPr>
              <a:t>2CO</a:t>
            </a:r>
            <a:r>
              <a:rPr lang="en-US" altLang="zh-CN" b="1" kern="1200" baseline="-25000" dirty="0">
                <a:cs typeface="+mn-cs"/>
              </a:rPr>
              <a:t>2</a:t>
            </a:r>
            <a:r>
              <a:rPr lang="zh-CN" altLang="en-US" b="1" kern="1200" dirty="0">
                <a:cs typeface="+mn-cs"/>
              </a:rPr>
              <a:t>＋少量</a:t>
            </a:r>
            <a:r>
              <a:rPr lang="zh-CN" altLang="en-US" b="1" kern="1200" dirty="0" smtClean="0">
                <a:cs typeface="+mn-cs"/>
              </a:rPr>
              <a:t>能量</a:t>
            </a:r>
            <a:endParaRPr lang="zh-CN" altLang="zh-CN" b="1" dirty="0">
              <a:cs typeface="Courier New"/>
            </a:endParaRPr>
          </a:p>
        </p:txBody>
      </p:sp>
      <p:sp>
        <p:nvSpPr>
          <p:cNvPr id="41" name="矩形 40"/>
          <p:cNvSpPr/>
          <p:nvPr/>
        </p:nvSpPr>
        <p:spPr>
          <a:xfrm>
            <a:off x="25213" y="-98575"/>
            <a:ext cx="8426032" cy="1119061"/>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无氧呼吸</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完善无氧呼吸的过程</a:t>
            </a:r>
          </a:p>
        </p:txBody>
      </p:sp>
      <p:graphicFrame>
        <p:nvGraphicFramePr>
          <p:cNvPr id="2" name="表格 1"/>
          <p:cNvGraphicFramePr>
            <a:graphicFrameLocks noGrp="1"/>
          </p:cNvGraphicFramePr>
          <p:nvPr>
            <p:extLst>
              <p:ext uri="{D42A27DB-BD31-4B8C-83A1-F6EECF244321}">
                <p14:modId xmlns="" xmlns:p14="http://schemas.microsoft.com/office/powerpoint/2010/main" val="3067205085"/>
              </p:ext>
            </p:extLst>
          </p:nvPr>
        </p:nvGraphicFramePr>
        <p:xfrm>
          <a:off x="196945" y="1300841"/>
          <a:ext cx="8696098" cy="3726846"/>
        </p:xfrm>
        <a:graphic>
          <a:graphicData uri="http://schemas.openxmlformats.org/drawingml/2006/table">
            <a:tbl>
              <a:tblPr>
                <a:tableStyleId>{5C22544A-7EE6-4342-B048-85BDC9FD1C3A}</a:tableStyleId>
              </a:tblPr>
              <a:tblGrid>
                <a:gridCol w="1106776"/>
                <a:gridCol w="6113621"/>
                <a:gridCol w="1475701"/>
              </a:tblGrid>
              <a:tr h="652282">
                <a:tc>
                  <a:txBody>
                    <a:bodyPr/>
                    <a:lstStyle/>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阶段</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具体过程</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a:effectLst/>
                          <a:latin typeface="Times New Roman" panose="02020603050405020304" pitchFamily="18" charset="0"/>
                          <a:ea typeface="华文细黑" panose="02010600040101010101" pitchFamily="2" charset="-122"/>
                        </a:rPr>
                        <a:t>发生场所</a:t>
                      </a:r>
                      <a:endParaRPr lang="zh-CN" sz="2600" b="1" i="0" kern="10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91484">
                <a:tc>
                  <a:txBody>
                    <a:bodyPr/>
                    <a:lstStyle/>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第一阶段</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C</a:t>
                      </a:r>
                      <a:r>
                        <a:rPr lang="en-US" sz="2600" b="1" i="0" kern="100" baseline="-25000" dirty="0" smtClean="0">
                          <a:effectLst/>
                          <a:latin typeface="Times New Roman" panose="02020603050405020304" pitchFamily="18" charset="0"/>
                          <a:ea typeface="华文细黑" panose="02010600040101010101" pitchFamily="2" charset="-122"/>
                        </a:rPr>
                        <a:t>6</a:t>
                      </a:r>
                      <a:r>
                        <a:rPr lang="en-US" sz="2600" b="1" i="0" kern="100" dirty="0" smtClean="0">
                          <a:effectLst/>
                          <a:latin typeface="Times New Roman" panose="02020603050405020304" pitchFamily="18" charset="0"/>
                          <a:ea typeface="华文细黑" panose="02010600040101010101" pitchFamily="2" charset="-122"/>
                        </a:rPr>
                        <a:t>H</a:t>
                      </a:r>
                      <a:r>
                        <a:rPr lang="en-US" sz="2600" b="1" i="0" kern="100" baseline="-25000" dirty="0" smtClean="0">
                          <a:effectLst/>
                          <a:latin typeface="Times New Roman" panose="02020603050405020304" pitchFamily="18" charset="0"/>
                          <a:ea typeface="华文细黑" panose="02010600040101010101" pitchFamily="2" charset="-122"/>
                        </a:rPr>
                        <a:t>12</a:t>
                      </a:r>
                      <a:r>
                        <a:rPr lang="en-US" sz="2600" b="1" i="0" kern="100" dirty="0" smtClean="0">
                          <a:effectLst/>
                          <a:latin typeface="Times New Roman" panose="02020603050405020304" pitchFamily="18" charset="0"/>
                          <a:ea typeface="华文细黑" panose="02010600040101010101" pitchFamily="2" charset="-122"/>
                        </a:rPr>
                        <a:t>O</a:t>
                      </a:r>
                      <a:r>
                        <a:rPr lang="en-US" sz="2600" b="1" i="0" kern="100" baseline="-25000" dirty="0" smtClean="0">
                          <a:effectLst/>
                          <a:latin typeface="Times New Roman" panose="02020603050405020304" pitchFamily="18" charset="0"/>
                          <a:ea typeface="华文细黑" panose="02010600040101010101" pitchFamily="2" charset="-122"/>
                        </a:rPr>
                        <a:t>6</a:t>
                      </a:r>
                      <a:r>
                        <a:rPr lang="en-US" sz="2600" b="1" i="0" kern="100" dirty="0" smtClean="0">
                          <a:effectLst/>
                          <a:latin typeface="Times New Roman" panose="02020603050405020304" pitchFamily="18" charset="0"/>
                          <a:ea typeface="华文细黑" panose="02010600040101010101" pitchFamily="2" charset="-122"/>
                        </a:rPr>
                        <a:t>→</a:t>
                      </a:r>
                      <a:r>
                        <a:rPr lang="en-US" sz="2600" b="1" i="0" kern="100" baseline="-25000" dirty="0" smtClean="0">
                          <a:effectLst/>
                          <a:latin typeface="Times New Roman" panose="02020603050405020304" pitchFamily="18" charset="0"/>
                          <a:ea typeface="华文细黑" panose="02010600040101010101" pitchFamily="2" charset="-122"/>
                        </a:rPr>
                        <a:t> </a:t>
                      </a:r>
                      <a:r>
                        <a:rPr lang="en-US" sz="2600" b="1" i="0" kern="100" baseline="0" dirty="0" smtClean="0">
                          <a:effectLst/>
                          <a:latin typeface="Times New Roman" panose="02020603050405020304" pitchFamily="18" charset="0"/>
                          <a:ea typeface="华文细黑" panose="02010600040101010101" pitchFamily="2" charset="-122"/>
                        </a:rPr>
                        <a:t> </a:t>
                      </a:r>
                      <a:r>
                        <a:rPr lang="en-US" sz="2600" b="1" i="0" u="sng" kern="100" dirty="0" smtClean="0">
                          <a:effectLst/>
                          <a:latin typeface="Times New Roman" panose="02020603050405020304" pitchFamily="18" charset="0"/>
                          <a:ea typeface="华文细黑" panose="02010600040101010101" pitchFamily="2" charset="-122"/>
                        </a:rPr>
                        <a:t>C</a:t>
                      </a:r>
                      <a:r>
                        <a:rPr lang="en-US" sz="2600" b="1" i="0" u="sng" kern="100" baseline="-25000" dirty="0" smtClean="0">
                          <a:effectLst/>
                          <a:latin typeface="Times New Roman" panose="02020603050405020304" pitchFamily="18" charset="0"/>
                          <a:ea typeface="华文细黑" panose="02010600040101010101" pitchFamily="2" charset="-122"/>
                        </a:rPr>
                        <a:t>3</a:t>
                      </a:r>
                      <a:r>
                        <a:rPr lang="en-US" sz="2600" b="1" i="0" u="sng" kern="100" dirty="0" smtClean="0">
                          <a:effectLst/>
                          <a:latin typeface="Times New Roman" panose="02020603050405020304" pitchFamily="18" charset="0"/>
                          <a:ea typeface="华文细黑" panose="02010600040101010101" pitchFamily="2" charset="-122"/>
                        </a:rPr>
                        <a:t>H</a:t>
                      </a:r>
                      <a:r>
                        <a:rPr lang="en-US" sz="2600" b="1" i="0" u="sng" kern="100" baseline="-25000" dirty="0" smtClean="0">
                          <a:effectLst/>
                          <a:latin typeface="Times New Roman" panose="02020603050405020304" pitchFamily="18" charset="0"/>
                          <a:ea typeface="华文细黑" panose="02010600040101010101" pitchFamily="2" charset="-122"/>
                        </a:rPr>
                        <a:t>4</a:t>
                      </a:r>
                      <a:r>
                        <a:rPr lang="en-US" sz="2600" b="1" i="0" u="sng" kern="100" dirty="0" smtClean="0">
                          <a:effectLst/>
                          <a:latin typeface="Times New Roman" panose="02020603050405020304" pitchFamily="18" charset="0"/>
                          <a:ea typeface="华文细黑" panose="02010600040101010101" pitchFamily="2" charset="-122"/>
                        </a:rPr>
                        <a:t>O</a:t>
                      </a:r>
                      <a:r>
                        <a:rPr lang="en-US" sz="2600" b="1" i="0" u="sng" kern="100" baseline="-25000" dirty="0" smtClean="0">
                          <a:effectLst/>
                          <a:latin typeface="Times New Roman" panose="02020603050405020304" pitchFamily="18" charset="0"/>
                          <a:ea typeface="华文细黑" panose="02010600040101010101" pitchFamily="2" charset="-122"/>
                        </a:rPr>
                        <a:t>3</a:t>
                      </a:r>
                      <a:r>
                        <a:rPr lang="en-US" sz="2600" b="1" i="0" u="sng" kern="100" dirty="0">
                          <a:effectLst/>
                          <a:latin typeface="Times New Roman" panose="02020603050405020304" pitchFamily="18" charset="0"/>
                          <a:ea typeface="华文细黑" panose="02010600040101010101" pitchFamily="2" charset="-122"/>
                        </a:rPr>
                        <a:t>(</a:t>
                      </a:r>
                      <a:r>
                        <a:rPr lang="zh-CN" sz="2600" b="1" i="0" u="sng" kern="100" dirty="0">
                          <a:effectLst/>
                          <a:latin typeface="Times New Roman" panose="02020603050405020304" pitchFamily="18" charset="0"/>
                          <a:ea typeface="华文细黑" panose="02010600040101010101" pitchFamily="2" charset="-122"/>
                        </a:rPr>
                        <a:t>丙酮酸</a:t>
                      </a:r>
                      <a:r>
                        <a:rPr lang="en-US" sz="2600" b="1" i="0" u="sng" kern="100" dirty="0">
                          <a:effectLst/>
                          <a:latin typeface="Times New Roman" panose="02020603050405020304" pitchFamily="18" charset="0"/>
                          <a:ea typeface="华文细黑" panose="02010600040101010101" pitchFamily="2" charset="-122"/>
                        </a:rPr>
                        <a:t>)</a:t>
                      </a:r>
                      <a:r>
                        <a:rPr lang="zh-CN" sz="2600" b="1" i="0" u="sng" kern="100" dirty="0">
                          <a:effectLst/>
                          <a:latin typeface="Times New Roman" panose="02020603050405020304" pitchFamily="18" charset="0"/>
                          <a:ea typeface="华文细黑" panose="02010600040101010101" pitchFamily="2" charset="-122"/>
                        </a:rPr>
                        <a:t>＋</a:t>
                      </a:r>
                      <a:r>
                        <a:rPr lang="en-US" sz="2600" b="1" i="0" u="sng" kern="100" dirty="0">
                          <a:effectLst/>
                          <a:latin typeface="Times New Roman" panose="02020603050405020304" pitchFamily="18" charset="0"/>
                          <a:ea typeface="华文细黑" panose="02010600040101010101" pitchFamily="2" charset="-122"/>
                        </a:rPr>
                        <a:t>4[H]</a:t>
                      </a:r>
                      <a:r>
                        <a:rPr lang="zh-CN" sz="2600" b="1" i="0" u="sng" kern="100" dirty="0" smtClean="0">
                          <a:effectLst/>
                          <a:latin typeface="Times New Roman" panose="02020603050405020304" pitchFamily="18" charset="0"/>
                          <a:ea typeface="华文细黑" panose="02010600040101010101" pitchFamily="2" charset="-122"/>
                        </a:rPr>
                        <a:t>＋</a:t>
                      </a:r>
                      <a:r>
                        <a:rPr lang="en-US" altLang="zh-CN" sz="2600" b="1" i="0" u="sng" kern="100" baseline="0" dirty="0" smtClean="0">
                          <a:effectLst/>
                          <a:latin typeface="Times New Roman" panose="02020603050405020304" pitchFamily="18" charset="0"/>
                          <a:ea typeface="华文细黑" panose="02010600040101010101" pitchFamily="2" charset="-122"/>
                        </a:rPr>
                        <a:t>                                                        </a:t>
                      </a:r>
                      <a:endParaRPr lang="en-US" altLang="zh-CN" sz="2600" b="1" i="0" u="sng" kern="100" dirty="0" smtClean="0">
                        <a:effectLst/>
                        <a:latin typeface="Times New Roman" panose="02020603050405020304" pitchFamily="18" charset="0"/>
                        <a:ea typeface="华文细黑" panose="02010600040101010101" pitchFamily="2" charset="-122"/>
                      </a:endParaRPr>
                    </a:p>
                    <a:p>
                      <a:pPr algn="ctr">
                        <a:lnSpc>
                          <a:spcPct val="150000"/>
                        </a:lnSpc>
                        <a:spcAft>
                          <a:spcPts val="0"/>
                        </a:spcAft>
                      </a:pPr>
                      <a:r>
                        <a:rPr lang="zh-CN" sz="2600" b="1" i="0" u="sng" kern="100" dirty="0" smtClean="0">
                          <a:effectLst/>
                          <a:latin typeface="Times New Roman" panose="02020603050405020304" pitchFamily="18" charset="0"/>
                          <a:ea typeface="华文细黑" panose="02010600040101010101" pitchFamily="2" charset="-122"/>
                        </a:rPr>
                        <a:t>能量</a:t>
                      </a:r>
                      <a:r>
                        <a:rPr lang="en-US" sz="2600" b="1" i="0" u="sng" kern="100" dirty="0" smtClean="0">
                          <a:effectLst/>
                          <a:latin typeface="Times New Roman" panose="02020603050405020304" pitchFamily="18" charset="0"/>
                          <a:ea typeface="华文细黑" panose="02010600040101010101" pitchFamily="2" charset="-122"/>
                        </a:rPr>
                        <a:t>(</a:t>
                      </a:r>
                      <a:r>
                        <a:rPr lang="zh-CN" sz="2600" b="1" i="0" u="sng" kern="100" dirty="0" smtClean="0">
                          <a:effectLst/>
                          <a:latin typeface="Times New Roman" panose="02020603050405020304" pitchFamily="18" charset="0"/>
                          <a:ea typeface="华文细黑" panose="02010600040101010101" pitchFamily="2" charset="-122"/>
                        </a:rPr>
                        <a:t>少量</a:t>
                      </a:r>
                      <a:r>
                        <a:rPr lang="en-US" sz="2600" b="1" i="0" u="sng" kern="100" dirty="0" smtClean="0">
                          <a:effectLst/>
                          <a:latin typeface="Times New Roman" panose="02020603050405020304" pitchFamily="18" charset="0"/>
                          <a:ea typeface="华文细黑" panose="02010600040101010101" pitchFamily="2" charset="-122"/>
                        </a:rPr>
                        <a:t>ATP)</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lnSpc>
                          <a:spcPct val="150000"/>
                        </a:lnSpc>
                        <a:spcAft>
                          <a:spcPts val="0"/>
                        </a:spcAft>
                      </a:pPr>
                      <a:r>
                        <a:rPr lang="zh-CN" sz="2600" b="1" i="0" u="sng" kern="100" dirty="0">
                          <a:effectLst/>
                          <a:latin typeface="Times New Roman" panose="02020603050405020304" pitchFamily="18" charset="0"/>
                          <a:ea typeface="华文细黑" panose="02010600040101010101" pitchFamily="2" charset="-122"/>
                        </a:rPr>
                        <a:t>细胞质基质</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95844">
                <a:tc>
                  <a:txBody>
                    <a:bodyPr/>
                    <a:lstStyle/>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第二阶段</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2C</a:t>
                      </a:r>
                      <a:r>
                        <a:rPr lang="en-US" sz="2600" b="1" i="0" kern="100" baseline="-25000" dirty="0" smtClean="0">
                          <a:effectLst/>
                          <a:latin typeface="Times New Roman" panose="02020603050405020304" pitchFamily="18" charset="0"/>
                          <a:ea typeface="华文细黑" panose="02010600040101010101" pitchFamily="2" charset="-122"/>
                        </a:rPr>
                        <a:t>3</a:t>
                      </a:r>
                      <a:r>
                        <a:rPr lang="en-US" sz="2600" b="1" i="0" kern="100" dirty="0" smtClean="0">
                          <a:effectLst/>
                          <a:latin typeface="Times New Roman" panose="02020603050405020304" pitchFamily="18" charset="0"/>
                          <a:ea typeface="华文细黑" panose="02010600040101010101" pitchFamily="2" charset="-122"/>
                        </a:rPr>
                        <a:t>H</a:t>
                      </a:r>
                      <a:r>
                        <a:rPr lang="en-US" sz="2600" b="1" i="0" kern="100" baseline="-25000" dirty="0" smtClean="0">
                          <a:effectLst/>
                          <a:latin typeface="Times New Roman" panose="02020603050405020304" pitchFamily="18" charset="0"/>
                          <a:ea typeface="华文细黑" panose="02010600040101010101" pitchFamily="2" charset="-122"/>
                        </a:rPr>
                        <a:t>4</a:t>
                      </a:r>
                      <a:r>
                        <a:rPr lang="en-US" sz="2600" b="1" i="0" kern="100" dirty="0" smtClean="0">
                          <a:effectLst/>
                          <a:latin typeface="Times New Roman" panose="02020603050405020304" pitchFamily="18" charset="0"/>
                          <a:ea typeface="华文细黑" panose="02010600040101010101" pitchFamily="2" charset="-122"/>
                        </a:rPr>
                        <a:t>O</a:t>
                      </a:r>
                      <a:r>
                        <a:rPr lang="en-US" sz="2600" b="1" i="0" kern="100" baseline="-25000" dirty="0" smtClean="0">
                          <a:effectLst/>
                          <a:latin typeface="Times New Roman" panose="02020603050405020304" pitchFamily="18" charset="0"/>
                          <a:ea typeface="华文细黑" panose="02010600040101010101" pitchFamily="2" charset="-122"/>
                        </a:rPr>
                        <a:t>3</a:t>
                      </a:r>
                      <a:r>
                        <a:rPr lang="zh-CN" sz="2600" b="1" i="0" kern="100" dirty="0" smtClean="0">
                          <a:effectLst/>
                          <a:latin typeface="Times New Roman" panose="02020603050405020304" pitchFamily="18" charset="0"/>
                          <a:ea typeface="华文细黑" panose="02010600040101010101" pitchFamily="2" charset="-122"/>
                        </a:rPr>
                        <a:t>＋</a:t>
                      </a:r>
                      <a:r>
                        <a:rPr lang="en-US" sz="2600" b="1" i="0" kern="100" dirty="0">
                          <a:effectLst/>
                          <a:latin typeface="Times New Roman" panose="02020603050405020304" pitchFamily="18" charset="0"/>
                          <a:ea typeface="华文细黑" panose="02010600040101010101" pitchFamily="2" charset="-122"/>
                        </a:rPr>
                        <a:t>4[H</a:t>
                      </a:r>
                      <a:r>
                        <a:rPr lang="en-US" sz="2600" b="1" i="0" kern="100" dirty="0" smtClean="0">
                          <a:effectLst/>
                          <a:latin typeface="Times New Roman" panose="02020603050405020304" pitchFamily="18" charset="0"/>
                          <a:ea typeface="华文细黑" panose="02010600040101010101" pitchFamily="2" charset="-122"/>
                        </a:rPr>
                        <a:t>] → </a:t>
                      </a:r>
                      <a:r>
                        <a:rPr lang="en-US" sz="2600" b="1" i="0" u="sng" kern="100" dirty="0" smtClean="0">
                          <a:effectLst/>
                          <a:latin typeface="Times New Roman" panose="02020603050405020304" pitchFamily="18" charset="0"/>
                          <a:ea typeface="华文细黑" panose="02010600040101010101" pitchFamily="2" charset="-122"/>
                        </a:rPr>
                        <a:t>2C</a:t>
                      </a:r>
                      <a:r>
                        <a:rPr lang="en-US" sz="2600" b="1" i="0" u="sng" kern="100" baseline="-25000" dirty="0" smtClean="0">
                          <a:effectLst/>
                          <a:latin typeface="Times New Roman" panose="02020603050405020304" pitchFamily="18" charset="0"/>
                          <a:ea typeface="华文细黑" panose="02010600040101010101" pitchFamily="2" charset="-122"/>
                        </a:rPr>
                        <a:t>2</a:t>
                      </a:r>
                      <a:r>
                        <a:rPr lang="en-US" sz="2600" b="1" i="0" u="sng" kern="100" dirty="0" smtClean="0">
                          <a:effectLst/>
                          <a:latin typeface="Times New Roman" panose="02020603050405020304" pitchFamily="18" charset="0"/>
                          <a:ea typeface="华文细黑" panose="02010600040101010101" pitchFamily="2" charset="-122"/>
                        </a:rPr>
                        <a:t>H</a:t>
                      </a:r>
                      <a:r>
                        <a:rPr lang="en-US" sz="2600" b="1" i="0" u="sng" kern="100" baseline="-25000" dirty="0" smtClean="0">
                          <a:effectLst/>
                          <a:latin typeface="Times New Roman" panose="02020603050405020304" pitchFamily="18" charset="0"/>
                          <a:ea typeface="华文细黑" panose="02010600040101010101" pitchFamily="2" charset="-122"/>
                        </a:rPr>
                        <a:t>5</a:t>
                      </a:r>
                      <a:r>
                        <a:rPr lang="en-US" sz="2600" b="1" i="0" u="sng" kern="100" dirty="0" smtClean="0">
                          <a:effectLst/>
                          <a:latin typeface="Times New Roman" panose="02020603050405020304" pitchFamily="18" charset="0"/>
                          <a:ea typeface="华文细黑" panose="02010600040101010101" pitchFamily="2" charset="-122"/>
                        </a:rPr>
                        <a:t>OH</a:t>
                      </a:r>
                      <a:r>
                        <a:rPr lang="en-US" sz="2600" b="1" i="0" u="sng" kern="100" dirty="0">
                          <a:effectLst/>
                          <a:latin typeface="Times New Roman" panose="02020603050405020304" pitchFamily="18" charset="0"/>
                          <a:ea typeface="华文细黑" panose="02010600040101010101" pitchFamily="2" charset="-122"/>
                        </a:rPr>
                        <a:t>(</a:t>
                      </a:r>
                      <a:r>
                        <a:rPr lang="zh-CN" sz="2600" b="1" i="0" u="sng" kern="100" dirty="0">
                          <a:effectLst/>
                          <a:latin typeface="Times New Roman" panose="02020603050405020304" pitchFamily="18" charset="0"/>
                          <a:ea typeface="华文细黑" panose="02010600040101010101" pitchFamily="2" charset="-122"/>
                        </a:rPr>
                        <a:t>酒精</a:t>
                      </a:r>
                      <a:r>
                        <a:rPr lang="en-US" sz="2600" b="1" i="0" u="sng" kern="100" dirty="0">
                          <a:effectLst/>
                          <a:latin typeface="Times New Roman" panose="02020603050405020304" pitchFamily="18" charset="0"/>
                          <a:ea typeface="华文细黑" panose="02010600040101010101" pitchFamily="2" charset="-122"/>
                        </a:rPr>
                        <a:t>)</a:t>
                      </a:r>
                      <a:r>
                        <a:rPr lang="zh-CN" sz="2600" b="1" i="0" u="sng" kern="100" dirty="0">
                          <a:effectLst/>
                          <a:latin typeface="Times New Roman" panose="02020603050405020304" pitchFamily="18" charset="0"/>
                          <a:ea typeface="华文细黑" panose="02010600040101010101" pitchFamily="2" charset="-122"/>
                        </a:rPr>
                        <a:t>＋</a:t>
                      </a:r>
                      <a:r>
                        <a:rPr lang="en-US" sz="2600" b="1" i="0" u="sng" kern="100" dirty="0">
                          <a:effectLst/>
                          <a:latin typeface="Times New Roman" panose="02020603050405020304" pitchFamily="18" charset="0"/>
                          <a:ea typeface="华文细黑" panose="02010600040101010101" pitchFamily="2" charset="-122"/>
                        </a:rPr>
                        <a:t>2CO</a:t>
                      </a:r>
                      <a:r>
                        <a:rPr lang="en-US" sz="2600" b="1" i="0" u="sng" kern="100" baseline="-25000" dirty="0">
                          <a:effectLst/>
                          <a:latin typeface="Times New Roman" panose="02020603050405020304" pitchFamily="18" charset="0"/>
                          <a:ea typeface="华文细黑" panose="02010600040101010101" pitchFamily="2" charset="-122"/>
                        </a:rPr>
                        <a:t>2</a:t>
                      </a:r>
                      <a:endParaRPr lang="zh-CN" sz="2600" b="1" i="0" kern="100" dirty="0">
                        <a:effectLst/>
                        <a:latin typeface="Times New Roman" panose="02020603050405020304" pitchFamily="18" charset="0"/>
                        <a:ea typeface="华文细黑" panose="02010600040101010101" pitchFamily="2" charset="-122"/>
                      </a:endParaRPr>
                    </a:p>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或者</a:t>
                      </a:r>
                      <a:r>
                        <a:rPr lang="en-US" sz="2600" b="1" i="0" kern="100" dirty="0">
                          <a:effectLst/>
                          <a:latin typeface="Times New Roman" panose="02020603050405020304" pitchFamily="18" charset="0"/>
                          <a:ea typeface="华文细黑" panose="02010600040101010101" pitchFamily="2" charset="-122"/>
                        </a:rPr>
                        <a:t>2C</a:t>
                      </a:r>
                      <a:r>
                        <a:rPr lang="en-US" sz="2600" b="1" i="0" kern="100" baseline="-25000" dirty="0">
                          <a:effectLst/>
                          <a:latin typeface="Times New Roman" panose="02020603050405020304" pitchFamily="18" charset="0"/>
                          <a:ea typeface="华文细黑" panose="02010600040101010101" pitchFamily="2" charset="-122"/>
                        </a:rPr>
                        <a:t>3</a:t>
                      </a:r>
                      <a:r>
                        <a:rPr lang="en-US" sz="2600" b="1" i="0" kern="100" dirty="0">
                          <a:effectLst/>
                          <a:latin typeface="Times New Roman" panose="02020603050405020304" pitchFamily="18" charset="0"/>
                          <a:ea typeface="华文细黑" panose="02010600040101010101" pitchFamily="2" charset="-122"/>
                        </a:rPr>
                        <a:t>H</a:t>
                      </a:r>
                      <a:r>
                        <a:rPr lang="en-US" sz="2600" b="1" i="0" kern="100" baseline="-25000" dirty="0">
                          <a:effectLst/>
                          <a:latin typeface="Times New Roman" panose="02020603050405020304" pitchFamily="18" charset="0"/>
                          <a:ea typeface="华文细黑" panose="02010600040101010101" pitchFamily="2" charset="-122"/>
                        </a:rPr>
                        <a:t>4</a:t>
                      </a:r>
                      <a:r>
                        <a:rPr lang="en-US" sz="2600" b="1" i="0" kern="100" dirty="0">
                          <a:effectLst/>
                          <a:latin typeface="Times New Roman" panose="02020603050405020304" pitchFamily="18" charset="0"/>
                          <a:ea typeface="华文细黑" panose="02010600040101010101" pitchFamily="2" charset="-122"/>
                        </a:rPr>
                        <a:t>O</a:t>
                      </a:r>
                      <a:r>
                        <a:rPr lang="en-US" sz="2600" b="1" i="0" kern="100" baseline="-25000" dirty="0">
                          <a:effectLst/>
                          <a:latin typeface="Times New Roman" panose="02020603050405020304" pitchFamily="18" charset="0"/>
                          <a:ea typeface="华文细黑" panose="02010600040101010101" pitchFamily="2" charset="-122"/>
                        </a:rPr>
                        <a:t>3</a:t>
                      </a:r>
                      <a:r>
                        <a:rPr lang="zh-CN" sz="2600" b="1" i="0" kern="100" dirty="0">
                          <a:effectLst/>
                          <a:latin typeface="Times New Roman" panose="02020603050405020304" pitchFamily="18" charset="0"/>
                          <a:ea typeface="华文细黑" panose="02010600040101010101" pitchFamily="2" charset="-122"/>
                        </a:rPr>
                        <a:t>＋</a:t>
                      </a:r>
                      <a:r>
                        <a:rPr lang="en-US" sz="2600" b="1" i="0" kern="100" dirty="0">
                          <a:effectLst/>
                          <a:latin typeface="Times New Roman" panose="02020603050405020304" pitchFamily="18" charset="0"/>
                          <a:ea typeface="华文细黑" panose="02010600040101010101" pitchFamily="2" charset="-122"/>
                        </a:rPr>
                        <a:t>4[H</a:t>
                      </a:r>
                      <a:r>
                        <a:rPr lang="en-US" sz="2600" b="1" i="0" kern="100" dirty="0" smtClean="0">
                          <a:effectLst/>
                          <a:latin typeface="Times New Roman" panose="02020603050405020304" pitchFamily="18" charset="0"/>
                          <a:ea typeface="华文细黑" panose="02010600040101010101" pitchFamily="2" charset="-122"/>
                        </a:rPr>
                        <a:t>] →</a:t>
                      </a:r>
                      <a:r>
                        <a:rPr lang="en-US" sz="2600" b="1" i="0" u="sng" kern="100" dirty="0" smtClean="0">
                          <a:effectLst/>
                          <a:latin typeface="Times New Roman" panose="02020603050405020304" pitchFamily="18" charset="0"/>
                          <a:ea typeface="华文细黑" panose="02010600040101010101" pitchFamily="2" charset="-122"/>
                        </a:rPr>
                        <a:t>2C</a:t>
                      </a:r>
                      <a:r>
                        <a:rPr lang="en-US" sz="2600" b="1" i="0" u="sng" kern="100" baseline="-25000" dirty="0" smtClean="0">
                          <a:effectLst/>
                          <a:latin typeface="Times New Roman" panose="02020603050405020304" pitchFamily="18" charset="0"/>
                          <a:ea typeface="华文细黑" panose="02010600040101010101" pitchFamily="2" charset="-122"/>
                        </a:rPr>
                        <a:t>3</a:t>
                      </a:r>
                      <a:r>
                        <a:rPr lang="en-US" sz="2600" b="1" i="0" u="sng" kern="100" dirty="0" smtClean="0">
                          <a:effectLst/>
                          <a:latin typeface="Times New Roman" panose="02020603050405020304" pitchFamily="18" charset="0"/>
                          <a:ea typeface="华文细黑" panose="02010600040101010101" pitchFamily="2" charset="-122"/>
                        </a:rPr>
                        <a:t>H</a:t>
                      </a:r>
                      <a:r>
                        <a:rPr lang="en-US" sz="2600" b="1" i="0" u="sng" kern="100" baseline="-25000" dirty="0" smtClean="0">
                          <a:effectLst/>
                          <a:latin typeface="Times New Roman" panose="02020603050405020304" pitchFamily="18" charset="0"/>
                          <a:ea typeface="华文细黑" panose="02010600040101010101" pitchFamily="2" charset="-122"/>
                        </a:rPr>
                        <a:t>6</a:t>
                      </a:r>
                      <a:r>
                        <a:rPr lang="en-US" sz="2600" b="1" i="0" u="sng" kern="100" dirty="0" smtClean="0">
                          <a:effectLst/>
                          <a:latin typeface="Times New Roman" panose="02020603050405020304" pitchFamily="18" charset="0"/>
                          <a:ea typeface="华文细黑" panose="02010600040101010101" pitchFamily="2" charset="-122"/>
                        </a:rPr>
                        <a:t>O</a:t>
                      </a:r>
                      <a:r>
                        <a:rPr lang="en-US" sz="2600" b="1" i="0" u="sng" kern="100" baseline="-25000" dirty="0" smtClean="0">
                          <a:effectLst/>
                          <a:latin typeface="Times New Roman" panose="02020603050405020304" pitchFamily="18" charset="0"/>
                          <a:ea typeface="华文细黑" panose="02010600040101010101" pitchFamily="2" charset="-122"/>
                        </a:rPr>
                        <a:t>3</a:t>
                      </a:r>
                      <a:r>
                        <a:rPr lang="en-US" sz="2600" b="1" i="0" u="sng" kern="100" dirty="0">
                          <a:effectLst/>
                          <a:latin typeface="Times New Roman" panose="02020603050405020304" pitchFamily="18" charset="0"/>
                          <a:ea typeface="华文细黑" panose="02010600040101010101" pitchFamily="2" charset="-122"/>
                        </a:rPr>
                        <a:t>(</a:t>
                      </a:r>
                      <a:r>
                        <a:rPr lang="zh-CN" sz="2600" b="1" i="0" u="sng" kern="100" dirty="0">
                          <a:effectLst/>
                          <a:latin typeface="Times New Roman" panose="02020603050405020304" pitchFamily="18" charset="0"/>
                          <a:ea typeface="华文细黑" panose="02010600040101010101" pitchFamily="2" charset="-122"/>
                        </a:rPr>
                        <a:t>乳酸</a:t>
                      </a:r>
                      <a:r>
                        <a:rPr lang="en-US" sz="2600" b="1" i="0" u="sng" kern="100" dirty="0">
                          <a:effectLst/>
                          <a:latin typeface="Times New Roman" panose="02020603050405020304" pitchFamily="18" charset="0"/>
                          <a:ea typeface="华文细黑" panose="02010600040101010101" pitchFamily="2" charset="-122"/>
                        </a:rPr>
                        <a:t>)</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CN" altLang="en-US"/>
                    </a:p>
                  </a:txBody>
                  <a:tcPr/>
                </a:tc>
              </a:tr>
            </a:tbl>
          </a:graphicData>
        </a:graphic>
      </p:graphicFrame>
      <p:sp>
        <p:nvSpPr>
          <p:cNvPr id="12" name="TextBox 11"/>
          <p:cNvSpPr txBox="1"/>
          <p:nvPr/>
        </p:nvSpPr>
        <p:spPr>
          <a:xfrm>
            <a:off x="2857488" y="1928802"/>
            <a:ext cx="432104" cy="354549"/>
          </a:xfrm>
          <a:prstGeom prst="rect">
            <a:avLst/>
          </a:prstGeom>
          <a:noFill/>
        </p:spPr>
        <p:txBody>
          <a:bodyPr wrap="square" lIns="76800" tIns="38400" rIns="76800" bIns="38400" rtlCol="0">
            <a:spAutoFit/>
          </a:bodyPr>
          <a:lstStyle/>
          <a:p>
            <a:r>
              <a:rPr lang="zh-CN" altLang="en-US" b="1" dirty="0">
                <a:ea typeface="华文细黑" panose="02010600040101010101" pitchFamily="2" charset="-122"/>
              </a:rPr>
              <a:t>酶</a:t>
            </a:r>
          </a:p>
        </p:txBody>
      </p:sp>
      <p:sp>
        <p:nvSpPr>
          <p:cNvPr id="13" name="TextBox 12"/>
          <p:cNvSpPr txBox="1"/>
          <p:nvPr/>
        </p:nvSpPr>
        <p:spPr>
          <a:xfrm>
            <a:off x="3786182" y="3214686"/>
            <a:ext cx="432104" cy="354549"/>
          </a:xfrm>
          <a:prstGeom prst="rect">
            <a:avLst/>
          </a:prstGeom>
          <a:noFill/>
        </p:spPr>
        <p:txBody>
          <a:bodyPr wrap="square" lIns="76800" tIns="38400" rIns="76800" bIns="38400" rtlCol="0">
            <a:spAutoFit/>
          </a:bodyPr>
          <a:lstStyle/>
          <a:p>
            <a:r>
              <a:rPr lang="zh-CN" altLang="en-US" b="1" dirty="0">
                <a:ea typeface="华文细黑" panose="02010600040101010101" pitchFamily="2" charset="-122"/>
              </a:rPr>
              <a:t>酶</a:t>
            </a:r>
          </a:p>
        </p:txBody>
      </p:sp>
      <p:sp>
        <p:nvSpPr>
          <p:cNvPr id="14" name="TextBox 13"/>
          <p:cNvSpPr txBox="1"/>
          <p:nvPr/>
        </p:nvSpPr>
        <p:spPr>
          <a:xfrm>
            <a:off x="4572000" y="4429132"/>
            <a:ext cx="432104" cy="354549"/>
          </a:xfrm>
          <a:prstGeom prst="rect">
            <a:avLst/>
          </a:prstGeom>
          <a:noFill/>
        </p:spPr>
        <p:txBody>
          <a:bodyPr wrap="square" lIns="76800" tIns="38400" rIns="76800" bIns="38400" rtlCol="0">
            <a:spAutoFit/>
          </a:bodyPr>
          <a:lstStyle/>
          <a:p>
            <a:r>
              <a:rPr lang="zh-CN" altLang="en-US" b="1" dirty="0">
                <a:ea typeface="华文细黑" panose="02010600040101010101" pitchFamily="2" charset="-122"/>
              </a:rPr>
              <a:t>酶</a:t>
            </a:r>
          </a:p>
        </p:txBody>
      </p:sp>
      <p:sp>
        <p:nvSpPr>
          <p:cNvPr id="25" name="TextBox 24"/>
          <p:cNvSpPr txBox="1"/>
          <p:nvPr/>
        </p:nvSpPr>
        <p:spPr>
          <a:xfrm>
            <a:off x="3931464" y="5028890"/>
            <a:ext cx="432104" cy="354549"/>
          </a:xfrm>
          <a:prstGeom prst="rect">
            <a:avLst/>
          </a:prstGeom>
          <a:noFill/>
        </p:spPr>
        <p:txBody>
          <a:bodyPr wrap="square" lIns="76800" tIns="38400" rIns="76800" bIns="38400" rtlCol="0">
            <a:spAutoFit/>
          </a:bodyPr>
          <a:lstStyle/>
          <a:p>
            <a:r>
              <a:rPr lang="zh-CN" altLang="en-US" b="1" dirty="0">
                <a:solidFill>
                  <a:srgbClr val="FF0000"/>
                </a:solidFill>
                <a:ea typeface="华文细黑" panose="02010600040101010101" pitchFamily="2" charset="-122"/>
              </a:rPr>
              <a:t>酶</a:t>
            </a:r>
          </a:p>
        </p:txBody>
      </p:sp>
      <p:sp>
        <p:nvSpPr>
          <p:cNvPr id="26" name="TextBox 25"/>
          <p:cNvSpPr txBox="1"/>
          <p:nvPr/>
        </p:nvSpPr>
        <p:spPr>
          <a:xfrm>
            <a:off x="3962614" y="5660707"/>
            <a:ext cx="432104" cy="354549"/>
          </a:xfrm>
          <a:prstGeom prst="rect">
            <a:avLst/>
          </a:prstGeom>
          <a:noFill/>
        </p:spPr>
        <p:txBody>
          <a:bodyPr wrap="square" lIns="76800" tIns="38400" rIns="76800" bIns="38400" rtlCol="0">
            <a:spAutoFit/>
          </a:bodyPr>
          <a:lstStyle/>
          <a:p>
            <a:r>
              <a:rPr lang="zh-CN" altLang="en-US" b="1" dirty="0">
                <a:solidFill>
                  <a:srgbClr val="FF0000"/>
                </a:solidFill>
                <a:ea typeface="华文细黑" panose="02010600040101010101" pitchFamily="2" charset="-122"/>
              </a:rPr>
              <a:t>酶</a:t>
            </a:r>
          </a:p>
        </p:txBody>
      </p:sp>
      <p:sp>
        <p:nvSpPr>
          <p:cNvPr id="27" name="圆角矩形 26"/>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10528205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blinds(horizontal)">
                                      <p:cBhvr>
                                        <p:cTn id="7" dur="500"/>
                                        <p:tgtEl>
                                          <p:spTgt spid="2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blinds(horizontal)">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blinds(horizontal)">
                                      <p:cBhvr>
                                        <p:cTn id="15" dur="500"/>
                                        <p:tgtEl>
                                          <p:spTgt spid="29"/>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blinds(horizontal)">
                                      <p:cBhvr>
                                        <p:cTn id="18" dur="500"/>
                                        <p:tgtEl>
                                          <p:spTgt spid="26"/>
                                        </p:tgtEl>
                                      </p:cBhvr>
                                    </p:animEffect>
                                  </p:childTnLst>
                                </p:cTn>
                              </p:par>
                            </p:childTnLst>
                          </p:cTn>
                        </p:par>
                      </p:childTnLst>
                    </p:cTn>
                  </p:par>
                </p:childTnLst>
              </p:cTn>
              <p:nextCondLst>
                <p:cond evt="onClick" delay="0">
                  <p:tgtEl>
                    <p:spTgt spid="27"/>
                  </p:tgtEl>
                </p:cond>
              </p:nextCondLst>
            </p:seq>
          </p:childTnLst>
        </p:cTn>
      </p:par>
    </p:tnLst>
    <p:bldLst>
      <p:bldP spid="29" grpId="0"/>
      <p:bldP spid="28" grpId="0"/>
      <p:bldP spid="2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714356"/>
            <a:ext cx="7786742" cy="707886"/>
          </a:xfrm>
          <a:prstGeom prst="rect">
            <a:avLst/>
          </a:prstGeom>
          <a:noFill/>
        </p:spPr>
        <p:txBody>
          <a:bodyPr wrap="square" rtlCol="0">
            <a:spAutoFit/>
          </a:bodyPr>
          <a:lstStyle/>
          <a:p>
            <a:r>
              <a:rPr lang="zh-CN" altLang="en-US" sz="4000" b="1" dirty="0" smtClean="0">
                <a:solidFill>
                  <a:srgbClr val="FF0000"/>
                </a:solidFill>
              </a:rPr>
              <a:t>比较有氧呼吸和无氧呼吸的不同</a:t>
            </a:r>
            <a:r>
              <a:rPr lang="en-US" altLang="zh-CN" sz="4000" b="1" dirty="0" smtClean="0">
                <a:solidFill>
                  <a:srgbClr val="FF0000"/>
                </a:solidFill>
              </a:rPr>
              <a:t>?</a:t>
            </a:r>
            <a:endParaRPr lang="zh-CN" altLang="en-US" sz="4000" b="1" dirty="0">
              <a:solidFill>
                <a:srgbClr val="FF0000"/>
              </a:solidFill>
            </a:endParaRPr>
          </a:p>
        </p:txBody>
      </p:sp>
      <p:sp>
        <p:nvSpPr>
          <p:cNvPr id="3" name="TextBox 2"/>
          <p:cNvSpPr txBox="1"/>
          <p:nvPr/>
        </p:nvSpPr>
        <p:spPr>
          <a:xfrm>
            <a:off x="857224" y="1714488"/>
            <a:ext cx="8001056" cy="1231106"/>
          </a:xfrm>
          <a:prstGeom prst="rect">
            <a:avLst/>
          </a:prstGeom>
          <a:noFill/>
        </p:spPr>
        <p:txBody>
          <a:bodyPr wrap="square" rtlCol="0">
            <a:spAutoFit/>
          </a:bodyPr>
          <a:lstStyle/>
          <a:p>
            <a:r>
              <a:rPr lang="zh-CN" altLang="en-US" sz="2800" b="1" dirty="0" smtClean="0">
                <a:solidFill>
                  <a:schemeClr val="accent1"/>
                </a:solidFill>
              </a:rPr>
              <a:t>有氧呼吸</a:t>
            </a:r>
            <a:r>
              <a:rPr lang="en-US" altLang="zh-CN" sz="2800" b="1" dirty="0" smtClean="0">
                <a:solidFill>
                  <a:schemeClr val="accent1"/>
                </a:solidFill>
              </a:rPr>
              <a:t>:</a:t>
            </a:r>
            <a:r>
              <a:rPr lang="zh-CN" altLang="en-US" sz="2800" b="1" dirty="0" smtClean="0">
                <a:solidFill>
                  <a:schemeClr val="accent1"/>
                </a:solidFill>
              </a:rPr>
              <a:t>彻底氧化分解</a:t>
            </a:r>
            <a:r>
              <a:rPr lang="en-US" altLang="zh-CN" sz="2800" b="1" dirty="0" smtClean="0">
                <a:solidFill>
                  <a:schemeClr val="accent1"/>
                </a:solidFill>
              </a:rPr>
              <a:t>,</a:t>
            </a:r>
            <a:r>
              <a:rPr lang="zh-CN" altLang="en-US" sz="2800" b="1" dirty="0" smtClean="0">
                <a:solidFill>
                  <a:schemeClr val="accent1"/>
                </a:solidFill>
              </a:rPr>
              <a:t>释放能量多</a:t>
            </a:r>
            <a:r>
              <a:rPr lang="en-US" altLang="zh-CN" sz="2800" b="1" dirty="0" smtClean="0">
                <a:solidFill>
                  <a:schemeClr val="accent1"/>
                </a:solidFill>
              </a:rPr>
              <a:t>.</a:t>
            </a:r>
            <a:r>
              <a:rPr lang="zh-CN" altLang="en-US" sz="2800" b="1" dirty="0" smtClean="0">
                <a:solidFill>
                  <a:schemeClr val="accent1"/>
                </a:solidFill>
              </a:rPr>
              <a:t> </a:t>
            </a:r>
            <a:endParaRPr lang="en-US" altLang="zh-CN" sz="2800" b="1" dirty="0" smtClean="0">
              <a:solidFill>
                <a:schemeClr val="accent1"/>
              </a:solidFill>
            </a:endParaRPr>
          </a:p>
          <a:p>
            <a:r>
              <a:rPr lang="zh-CN" altLang="en-US" sz="2800" b="1" dirty="0" smtClean="0">
                <a:solidFill>
                  <a:schemeClr val="accent1"/>
                </a:solidFill>
              </a:rPr>
              <a:t>无氧呼吸</a:t>
            </a:r>
            <a:r>
              <a:rPr lang="en-US" altLang="zh-CN" sz="2800" b="1" dirty="0" smtClean="0">
                <a:solidFill>
                  <a:schemeClr val="accent1"/>
                </a:solidFill>
              </a:rPr>
              <a:t>:</a:t>
            </a:r>
            <a:r>
              <a:rPr lang="zh-CN" altLang="en-US" sz="2800" b="1" dirty="0" smtClean="0">
                <a:solidFill>
                  <a:schemeClr val="accent1"/>
                </a:solidFill>
              </a:rPr>
              <a:t>不彻底氧化分解</a:t>
            </a:r>
            <a:r>
              <a:rPr lang="en-US" altLang="zh-CN" sz="2800" b="1" dirty="0" smtClean="0">
                <a:solidFill>
                  <a:schemeClr val="accent1"/>
                </a:solidFill>
              </a:rPr>
              <a:t>,</a:t>
            </a:r>
            <a:r>
              <a:rPr lang="zh-CN" altLang="en-US" sz="2800" b="1" dirty="0" smtClean="0">
                <a:solidFill>
                  <a:schemeClr val="accent1"/>
                </a:solidFill>
              </a:rPr>
              <a:t>释放能量少</a:t>
            </a:r>
            <a:r>
              <a:rPr lang="en-US" altLang="zh-CN" sz="2800" b="1" dirty="0" smtClean="0">
                <a:solidFill>
                  <a:schemeClr val="accent1"/>
                </a:solidFill>
              </a:rPr>
              <a:t>.</a:t>
            </a:r>
          </a:p>
          <a:p>
            <a:endParaRPr lang="zh-CN" altLang="en-US" dirty="0"/>
          </a:p>
        </p:txBody>
      </p:sp>
      <p:sp>
        <p:nvSpPr>
          <p:cNvPr id="4" name="TextBox 3"/>
          <p:cNvSpPr txBox="1"/>
          <p:nvPr/>
        </p:nvSpPr>
        <p:spPr>
          <a:xfrm>
            <a:off x="785786" y="3000372"/>
            <a:ext cx="8001056" cy="1231106"/>
          </a:xfrm>
          <a:prstGeom prst="rect">
            <a:avLst/>
          </a:prstGeom>
          <a:noFill/>
        </p:spPr>
        <p:txBody>
          <a:bodyPr wrap="square" rtlCol="0">
            <a:spAutoFit/>
          </a:bodyPr>
          <a:lstStyle/>
          <a:p>
            <a:r>
              <a:rPr lang="zh-CN" altLang="en-US" sz="2800" b="1" dirty="0" smtClean="0"/>
              <a:t>有氧呼吸</a:t>
            </a:r>
            <a:r>
              <a:rPr lang="en-US" altLang="zh-CN" sz="2800" b="1" dirty="0" smtClean="0"/>
              <a:t>:</a:t>
            </a:r>
            <a:r>
              <a:rPr lang="zh-CN" altLang="en-US" sz="2800" b="1" dirty="0" smtClean="0"/>
              <a:t>三个阶段都释放能量</a:t>
            </a:r>
            <a:r>
              <a:rPr lang="en-US" altLang="zh-CN" sz="2800" b="1" dirty="0" smtClean="0"/>
              <a:t>.</a:t>
            </a:r>
          </a:p>
          <a:p>
            <a:r>
              <a:rPr lang="zh-CN" altLang="en-US" sz="2800" b="1" dirty="0" smtClean="0"/>
              <a:t>无氧呼吸</a:t>
            </a:r>
            <a:r>
              <a:rPr lang="en-US" altLang="zh-CN" sz="2800" b="1" dirty="0" smtClean="0"/>
              <a:t>:</a:t>
            </a:r>
            <a:r>
              <a:rPr lang="zh-CN" altLang="en-US" sz="2800" b="1" dirty="0" smtClean="0"/>
              <a:t>只有第一个阶段释放能量</a:t>
            </a:r>
            <a:r>
              <a:rPr lang="en-US" altLang="zh-CN" dirty="0" smtClean="0"/>
              <a:t>.</a:t>
            </a:r>
          </a:p>
          <a:p>
            <a:endParaRPr lang="zh-CN" altLang="en-US" dirty="0"/>
          </a:p>
        </p:txBody>
      </p:sp>
      <p:sp>
        <p:nvSpPr>
          <p:cNvPr id="5" name="TextBox 4"/>
          <p:cNvSpPr txBox="1"/>
          <p:nvPr/>
        </p:nvSpPr>
        <p:spPr>
          <a:xfrm>
            <a:off x="857224" y="4357694"/>
            <a:ext cx="7929618" cy="954107"/>
          </a:xfrm>
          <a:prstGeom prst="rect">
            <a:avLst/>
          </a:prstGeom>
          <a:noFill/>
        </p:spPr>
        <p:txBody>
          <a:bodyPr wrap="square" rtlCol="0">
            <a:spAutoFit/>
          </a:bodyPr>
          <a:lstStyle/>
          <a:p>
            <a:r>
              <a:rPr lang="zh-CN" altLang="en-US" sz="2800" b="1" dirty="0" smtClean="0">
                <a:solidFill>
                  <a:schemeClr val="accent1"/>
                </a:solidFill>
              </a:rPr>
              <a:t>有氧呼吸</a:t>
            </a:r>
            <a:r>
              <a:rPr lang="en-US" altLang="zh-CN" sz="2800" b="1" dirty="0" smtClean="0">
                <a:solidFill>
                  <a:schemeClr val="accent1"/>
                </a:solidFill>
              </a:rPr>
              <a:t>:</a:t>
            </a:r>
            <a:r>
              <a:rPr lang="zh-CN" altLang="en-US" sz="2800" b="1" dirty="0" smtClean="0">
                <a:solidFill>
                  <a:schemeClr val="accent1"/>
                </a:solidFill>
              </a:rPr>
              <a:t>绝大数生物动物</a:t>
            </a:r>
            <a:r>
              <a:rPr lang="en-US" altLang="zh-CN" sz="2800" b="1" dirty="0" smtClean="0">
                <a:solidFill>
                  <a:schemeClr val="accent1"/>
                </a:solidFill>
              </a:rPr>
              <a:t>,</a:t>
            </a:r>
            <a:r>
              <a:rPr lang="zh-CN" altLang="en-US" sz="2800" b="1" dirty="0" smtClean="0">
                <a:solidFill>
                  <a:schemeClr val="accent1"/>
                </a:solidFill>
              </a:rPr>
              <a:t>植物</a:t>
            </a:r>
            <a:r>
              <a:rPr lang="en-US" altLang="zh-CN" sz="2800" b="1" dirty="0" smtClean="0">
                <a:solidFill>
                  <a:schemeClr val="accent1"/>
                </a:solidFill>
              </a:rPr>
              <a:t>,</a:t>
            </a:r>
            <a:r>
              <a:rPr lang="zh-CN" altLang="en-US" sz="2800" b="1" dirty="0" smtClean="0">
                <a:solidFill>
                  <a:schemeClr val="accent1"/>
                </a:solidFill>
              </a:rPr>
              <a:t>人等</a:t>
            </a:r>
            <a:endParaRPr lang="en-US" altLang="zh-CN" sz="2800" b="1" dirty="0" smtClean="0">
              <a:solidFill>
                <a:schemeClr val="accent1"/>
              </a:solidFill>
            </a:endParaRPr>
          </a:p>
          <a:p>
            <a:r>
              <a:rPr lang="zh-CN" altLang="en-US" sz="2800" b="1" dirty="0" smtClean="0">
                <a:solidFill>
                  <a:schemeClr val="accent1"/>
                </a:solidFill>
              </a:rPr>
              <a:t>无氧呼吸</a:t>
            </a:r>
            <a:r>
              <a:rPr lang="en-US" altLang="zh-CN" sz="2800" b="1" dirty="0" smtClean="0">
                <a:solidFill>
                  <a:schemeClr val="accent1"/>
                </a:solidFill>
              </a:rPr>
              <a:t>:</a:t>
            </a:r>
            <a:r>
              <a:rPr lang="zh-CN" altLang="en-US" sz="2800" b="1" dirty="0" smtClean="0">
                <a:solidFill>
                  <a:schemeClr val="accent1"/>
                </a:solidFill>
              </a:rPr>
              <a:t>少数细菌乳酸菌</a:t>
            </a:r>
            <a:r>
              <a:rPr lang="en-US" altLang="zh-CN" sz="2800" b="1" dirty="0" smtClean="0">
                <a:solidFill>
                  <a:schemeClr val="accent1"/>
                </a:solidFill>
              </a:rPr>
              <a:t>,</a:t>
            </a:r>
            <a:r>
              <a:rPr lang="zh-CN" altLang="en-US" sz="2800" b="1" dirty="0" smtClean="0">
                <a:solidFill>
                  <a:schemeClr val="accent1"/>
                </a:solidFill>
              </a:rPr>
              <a:t>坡伤风杆菌等</a:t>
            </a:r>
            <a:endParaRPr lang="zh-CN" altLang="en-US" sz="2800" b="1" dirty="0">
              <a:solidFill>
                <a:schemeClr val="accen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blinds(horizontal)">
                                      <p:cBhvr>
                                        <p:cTn id="15" dur="5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allAtOnce"/>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62039" y="992532"/>
            <a:ext cx="9055081" cy="4858546"/>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判断下列说法的正误</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有氧呼吸只有在第三阶段才能产生</a:t>
            </a:r>
            <a:r>
              <a:rPr lang="en-US" altLang="zh-CN" sz="2200" b="1" dirty="0">
                <a:latin typeface="Times New Roman" panose="02020603050405020304" pitchFamily="18" charset="0"/>
                <a:ea typeface="华文细黑" panose="02010600040101010101" pitchFamily="2" charset="-122"/>
              </a:rPr>
              <a:t>ATP(</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有氧呼吸的酶存在于细胞质基质、线粒体内膜、线粒体基质中</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呼吸作用产生的能量均以热能释放</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细胞内葡萄糖分解成丙酮酸和</a:t>
            </a:r>
            <a:r>
              <a:rPr lang="en-US" altLang="zh-CN" sz="2200" b="1" dirty="0">
                <a:latin typeface="Times New Roman" panose="02020603050405020304" pitchFamily="18" charset="0"/>
                <a:ea typeface="华文细黑" panose="02010600040101010101" pitchFamily="2" charset="-122"/>
              </a:rPr>
              <a:t>[H]</a:t>
            </a:r>
            <a:r>
              <a:rPr lang="zh-CN" altLang="en-US" sz="2200" b="1" dirty="0">
                <a:latin typeface="Times New Roman" panose="02020603050405020304" pitchFamily="18" charset="0"/>
                <a:ea typeface="华文细黑" panose="02010600040101010101" pitchFamily="2" charset="-122"/>
              </a:rPr>
              <a:t>的反应，只发生在细胞有氧时</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p:txBody>
      </p:sp>
      <p:sp>
        <p:nvSpPr>
          <p:cNvPr id="4" name="TextBox 3"/>
          <p:cNvSpPr txBox="1"/>
          <p:nvPr/>
        </p:nvSpPr>
        <p:spPr>
          <a:xfrm>
            <a:off x="216052" y="2172200"/>
            <a:ext cx="4915187"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呼吸</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三个阶段都能产生</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5" name="TextBox 4"/>
          <p:cNvSpPr txBox="1"/>
          <p:nvPr/>
        </p:nvSpPr>
        <p:spPr>
          <a:xfrm>
            <a:off x="216052" y="3419929"/>
            <a:ext cx="7021694"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呼吸的场所是细胞质</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基质、线粒体内膜、线粒体</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基质。</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TextBox 5"/>
          <p:cNvSpPr txBox="1"/>
          <p:nvPr/>
        </p:nvSpPr>
        <p:spPr>
          <a:xfrm>
            <a:off x="251002" y="4547914"/>
            <a:ext cx="8337071"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细胞呼吸产生的能量，一部分以热能的形式散失，一部分储存在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中</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7" name="TextBox 6"/>
          <p:cNvSpPr txBox="1"/>
          <p:nvPr/>
        </p:nvSpPr>
        <p:spPr>
          <a:xfrm>
            <a:off x="216052" y="5726967"/>
            <a:ext cx="8868539"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有氧呼吸和无氧呼吸的第一阶段反应相同，都能分解葡萄糖产生</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丙酮酸和</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矩形 7"/>
          <p:cNvSpPr/>
          <p:nvPr/>
        </p:nvSpPr>
        <p:spPr>
          <a:xfrm>
            <a:off x="4873206" y="1590925"/>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p>
        </p:txBody>
      </p:sp>
      <p:sp>
        <p:nvSpPr>
          <p:cNvPr id="9" name="矩形 8"/>
          <p:cNvSpPr/>
          <p:nvPr/>
        </p:nvSpPr>
        <p:spPr>
          <a:xfrm>
            <a:off x="7433232" y="2848499"/>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p>
        </p:txBody>
      </p:sp>
      <p:sp>
        <p:nvSpPr>
          <p:cNvPr id="10" name="矩形 9"/>
          <p:cNvSpPr/>
          <p:nvPr/>
        </p:nvSpPr>
        <p:spPr>
          <a:xfrm>
            <a:off x="4414383" y="3971983"/>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p>
        </p:txBody>
      </p:sp>
      <p:sp>
        <p:nvSpPr>
          <p:cNvPr id="12" name="矩形 11"/>
          <p:cNvSpPr/>
          <p:nvPr/>
        </p:nvSpPr>
        <p:spPr>
          <a:xfrm>
            <a:off x="7505159" y="5163760"/>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6" name="矩形 15"/>
          <p:cNvSpPr/>
          <p:nvPr/>
        </p:nvSpPr>
        <p:spPr>
          <a:xfrm>
            <a:off x="-249449" y="117400"/>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诊断与思考</a:t>
            </a:r>
            <a:endParaRPr lang="zh-CN" altLang="zh-CN" sz="2400" b="1" kern="100" dirty="0">
              <a:solidFill>
                <a:schemeClr val="bg1"/>
              </a:solidFill>
              <a:latin typeface="+mj-ea"/>
              <a:ea typeface="+mj-ea"/>
              <a:cs typeface="Courier New"/>
            </a:endParaRPr>
          </a:p>
        </p:txBody>
      </p:sp>
      <p:sp>
        <p:nvSpPr>
          <p:cNvPr id="17" name="矩形 16"/>
          <p:cNvSpPr/>
          <p:nvPr/>
        </p:nvSpPr>
        <p:spPr>
          <a:xfrm>
            <a:off x="0" y="345967"/>
            <a:ext cx="1655296" cy="609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8" name="矩形 17"/>
          <p:cNvSpPr/>
          <p:nvPr/>
        </p:nvSpPr>
        <p:spPr>
          <a:xfrm>
            <a:off x="-259226" y="261382"/>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诊断与思考</a:t>
            </a:r>
            <a:endParaRPr lang="zh-CN" altLang="zh-CN" sz="2400" b="1" kern="100" dirty="0">
              <a:solidFill>
                <a:schemeClr val="bg1"/>
              </a:solidFill>
              <a:latin typeface="+mj-ea"/>
              <a:ea typeface="+mj-ea"/>
              <a:cs typeface="Courier New"/>
            </a:endParaRPr>
          </a:p>
        </p:txBody>
      </p:sp>
      <p:sp>
        <p:nvSpPr>
          <p:cNvPr id="14" name="矩形 13"/>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15792537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4"/>
                                        </p:tgtEl>
                                      </p:cBhvr>
                                    </p:animEffect>
                                    <p:set>
                                      <p:cBhvr>
                                        <p:cTn id="47" dur="1" fill="hold">
                                          <p:stCondLst>
                                            <p:cond delay="499"/>
                                          </p:stCondLst>
                                        </p:cTn>
                                        <p:tgtEl>
                                          <p:spTgt spid="4"/>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8"/>
                                        </p:tgtEl>
                                      </p:cBhvr>
                                    </p:animEffect>
                                    <p:set>
                                      <p:cBhvr>
                                        <p:cTn id="50" dur="1" fill="hold">
                                          <p:stCondLst>
                                            <p:cond delay="499"/>
                                          </p:stCondLst>
                                        </p:cTn>
                                        <p:tgtEl>
                                          <p:spTgt spid="8"/>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5"/>
                                        </p:tgtEl>
                                      </p:cBhvr>
                                    </p:animEffect>
                                    <p:set>
                                      <p:cBhvr>
                                        <p:cTn id="53" dur="1" fill="hold">
                                          <p:stCondLst>
                                            <p:cond delay="499"/>
                                          </p:stCondLst>
                                        </p:cTn>
                                        <p:tgtEl>
                                          <p:spTgt spid="5"/>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9"/>
                                        </p:tgtEl>
                                      </p:cBhvr>
                                    </p:animEffect>
                                    <p:set>
                                      <p:cBhvr>
                                        <p:cTn id="56" dur="1" fill="hold">
                                          <p:stCondLst>
                                            <p:cond delay="499"/>
                                          </p:stCondLst>
                                        </p:cTn>
                                        <p:tgtEl>
                                          <p:spTgt spid="9"/>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6"/>
                                        </p:tgtEl>
                                      </p:cBhvr>
                                    </p:animEffect>
                                    <p:set>
                                      <p:cBhvr>
                                        <p:cTn id="59" dur="1" fill="hold">
                                          <p:stCondLst>
                                            <p:cond delay="499"/>
                                          </p:stCondLst>
                                        </p:cTn>
                                        <p:tgtEl>
                                          <p:spTgt spid="6"/>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7"/>
                                        </p:tgtEl>
                                      </p:cBhvr>
                                    </p:animEffect>
                                    <p:set>
                                      <p:cBhvr>
                                        <p:cTn id="65" dur="1" fill="hold">
                                          <p:stCondLst>
                                            <p:cond delay="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2"/>
                                        </p:tgtEl>
                                      </p:cBhvr>
                                    </p:animEffect>
                                    <p:set>
                                      <p:cBhvr>
                                        <p:cTn id="68"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4" grpId="0"/>
      <p:bldP spid="4" grpId="1"/>
      <p:bldP spid="5" grpId="0"/>
      <p:bldP spid="5" grpId="1"/>
      <p:bldP spid="6" grpId="0"/>
      <p:bldP spid="6" grpId="1"/>
      <p:bldP spid="7" grpId="0"/>
      <p:bldP spid="7" grpId="1"/>
      <p:bldP spid="8" grpId="0"/>
      <p:bldP spid="8" grpId="1"/>
      <p:bldP spid="9" grpId="0"/>
      <p:bldP spid="9" grpId="1"/>
      <p:bldP spid="10" grpId="0"/>
      <p:bldP spid="10" grpId="1"/>
      <p:bldP spid="12" grpId="0"/>
      <p:bldP spid="1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8642" y="477355"/>
            <a:ext cx="8858137" cy="2734888"/>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(5)</a:t>
            </a:r>
            <a:r>
              <a:rPr lang="zh-CN" altLang="en-US" sz="2200" b="1" dirty="0" smtClean="0">
                <a:latin typeface="Times New Roman" panose="02020603050405020304" pitchFamily="18" charset="0"/>
                <a:ea typeface="华文细黑" panose="02010600040101010101" pitchFamily="2" charset="-122"/>
              </a:rPr>
              <a:t>无氧呼吸能产生</a:t>
            </a:r>
            <a:r>
              <a:rPr lang="en-US" altLang="zh-CN" sz="2200" b="1" dirty="0" smtClean="0">
                <a:latin typeface="Times New Roman" panose="02020603050405020304" pitchFamily="18" charset="0"/>
                <a:ea typeface="华文细黑" panose="02010600040101010101" pitchFamily="2" charset="-122"/>
              </a:rPr>
              <a:t>ATP</a:t>
            </a:r>
            <a:r>
              <a:rPr lang="zh-CN" altLang="en-US" sz="2200" b="1" dirty="0" smtClean="0">
                <a:latin typeface="Times New Roman" panose="02020603050405020304" pitchFamily="18" charset="0"/>
                <a:ea typeface="华文细黑" panose="02010600040101010101" pitchFamily="2" charset="-122"/>
              </a:rPr>
              <a:t>，但没有</a:t>
            </a:r>
            <a:r>
              <a:rPr lang="en-US" altLang="zh-CN" sz="2200" b="1" dirty="0" smtClean="0">
                <a:latin typeface="Times New Roman" panose="02020603050405020304" pitchFamily="18" charset="0"/>
                <a:ea typeface="华文细黑" panose="02010600040101010101" pitchFamily="2" charset="-122"/>
              </a:rPr>
              <a:t>[H]</a:t>
            </a:r>
            <a:r>
              <a:rPr lang="zh-CN" altLang="en-US" sz="2200" b="1" dirty="0" smtClean="0">
                <a:latin typeface="Times New Roman" panose="02020603050405020304" pitchFamily="18" charset="0"/>
                <a:ea typeface="华文细黑" panose="02010600040101010101" pitchFamily="2" charset="-122"/>
              </a:rPr>
              <a:t>的生成过程</a:t>
            </a:r>
            <a:r>
              <a:rPr lang="en-US" altLang="zh-CN" sz="2200" b="1" dirty="0" smtClean="0">
                <a:latin typeface="Times New Roman" panose="02020603050405020304" pitchFamily="18" charset="0"/>
                <a:ea typeface="华文细黑" panose="02010600040101010101" pitchFamily="2" charset="-122"/>
              </a:rPr>
              <a:t>(</a:t>
            </a:r>
            <a:r>
              <a:rPr lang="zh-CN" altLang="en-US" sz="2200" b="1"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(6)</a:t>
            </a:r>
            <a:r>
              <a:rPr lang="zh-CN" altLang="en-US" sz="2200" b="1" dirty="0" smtClean="0">
                <a:latin typeface="Times New Roman" panose="02020603050405020304" pitchFamily="18" charset="0"/>
                <a:ea typeface="华文细黑" panose="02010600040101010101" pitchFamily="2" charset="-122"/>
              </a:rPr>
              <a:t>无氧呼吸不需</a:t>
            </a:r>
            <a:r>
              <a:rPr lang="en-US" altLang="zh-CN" sz="2200" b="1" dirty="0" smtClean="0">
                <a:latin typeface="Times New Roman" panose="02020603050405020304" pitchFamily="18" charset="0"/>
                <a:ea typeface="华文细黑" panose="02010600040101010101" pitchFamily="2" charset="-122"/>
              </a:rPr>
              <a:t>O</a:t>
            </a:r>
            <a:r>
              <a:rPr lang="en-US" altLang="zh-CN" sz="2200" b="1" baseline="-25000" dirty="0" smtClean="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参与，该过程最终有</a:t>
            </a:r>
            <a:r>
              <a:rPr lang="en-US" altLang="zh-CN" sz="2200" b="1" dirty="0" smtClean="0">
                <a:latin typeface="Times New Roman" panose="02020603050405020304" pitchFamily="18" charset="0"/>
                <a:ea typeface="华文细黑" panose="02010600040101010101" pitchFamily="2" charset="-122"/>
              </a:rPr>
              <a:t>[H]</a:t>
            </a:r>
            <a:r>
              <a:rPr lang="zh-CN" altLang="en-US" sz="2200" b="1" dirty="0" smtClean="0">
                <a:latin typeface="Times New Roman" panose="02020603050405020304" pitchFamily="18" charset="0"/>
                <a:ea typeface="华文细黑" panose="02010600040101010101" pitchFamily="2" charset="-122"/>
              </a:rPr>
              <a:t>的积累</a:t>
            </a:r>
            <a:r>
              <a:rPr lang="en-US" altLang="zh-CN" sz="2200" b="1" dirty="0" smtClean="0">
                <a:latin typeface="Times New Roman" panose="02020603050405020304" pitchFamily="18" charset="0"/>
                <a:ea typeface="华文细黑" panose="02010600040101010101" pitchFamily="2" charset="-122"/>
              </a:rPr>
              <a:t>(</a:t>
            </a:r>
            <a:r>
              <a:rPr lang="zh-CN" altLang="en-US" sz="2200" b="1"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(7)</a:t>
            </a:r>
            <a:r>
              <a:rPr lang="zh-CN" altLang="en-US" sz="2200" b="1" dirty="0" smtClean="0">
                <a:latin typeface="Times New Roman" panose="02020603050405020304" pitchFamily="18" charset="0"/>
                <a:ea typeface="华文细黑" panose="02010600040101010101" pitchFamily="2" charset="-122"/>
              </a:rPr>
              <a:t>人剧烈运动时产生的</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是有氧呼吸和无氧呼吸共同的产物</a:t>
            </a:r>
            <a:r>
              <a:rPr lang="en-US" altLang="zh-CN" sz="2200" b="1" dirty="0" smtClean="0">
                <a:latin typeface="Times New Roman" panose="02020603050405020304" pitchFamily="18" charset="0"/>
                <a:ea typeface="华文细黑" panose="02010600040101010101" pitchFamily="2" charset="-122"/>
              </a:rPr>
              <a:t>(</a:t>
            </a:r>
            <a:r>
              <a:rPr lang="zh-CN" altLang="en-US" sz="2200" b="1"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endParaRPr lang="en-US" altLang="zh-CN" sz="2200" b="1" dirty="0">
              <a:latin typeface="Times New Roman" panose="02020603050405020304" pitchFamily="18" charset="0"/>
              <a:ea typeface="华文细黑" panose="02010600040101010101" pitchFamily="2" charset="-122"/>
            </a:endParaRPr>
          </a:p>
        </p:txBody>
      </p:sp>
      <p:sp>
        <p:nvSpPr>
          <p:cNvPr id="3" name="TextBox 2"/>
          <p:cNvSpPr txBox="1"/>
          <p:nvPr/>
        </p:nvSpPr>
        <p:spPr>
          <a:xfrm>
            <a:off x="128642" y="1081094"/>
            <a:ext cx="7723863" cy="1093213"/>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无氧呼吸的第一阶段与有氧呼吸的第一阶段相同，都有</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的生成。</a:t>
            </a:r>
            <a:endParaRPr lang="zh-CN" altLang="zh-CN" sz="2200" b="1" kern="100" dirty="0">
              <a:solidFill>
                <a:srgbClr val="0000FF"/>
              </a:solidFill>
              <a:latin typeface="华文细黑" panose="02010600040101010101" pitchFamily="2" charset="-122"/>
              <a:ea typeface="华文细黑" panose="02010600040101010101" pitchFamily="2" charset="-122"/>
              <a:cs typeface="Times New Roman"/>
            </a:endParaRPr>
          </a:p>
        </p:txBody>
      </p:sp>
      <p:sp>
        <p:nvSpPr>
          <p:cNvPr id="4" name="矩形 3"/>
          <p:cNvSpPr/>
          <p:nvPr/>
        </p:nvSpPr>
        <p:spPr>
          <a:xfrm>
            <a:off x="5463899" y="533636"/>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p>
        </p:txBody>
      </p:sp>
      <p:sp>
        <p:nvSpPr>
          <p:cNvPr id="5" name="TextBox 4"/>
          <p:cNvSpPr txBox="1"/>
          <p:nvPr/>
        </p:nvSpPr>
        <p:spPr>
          <a:xfrm>
            <a:off x="128642" y="2292671"/>
            <a:ext cx="8561065"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无氧呼吸无氧气</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参与，</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中间会产生</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，但是为下一阶段服务的，最终被</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消耗。</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矩形 5"/>
          <p:cNvSpPr/>
          <p:nvPr/>
        </p:nvSpPr>
        <p:spPr>
          <a:xfrm>
            <a:off x="5797357" y="1712978"/>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7" name="TextBox 6"/>
          <p:cNvSpPr txBox="1"/>
          <p:nvPr/>
        </p:nvSpPr>
        <p:spPr>
          <a:xfrm>
            <a:off x="128642" y="3472846"/>
            <a:ext cx="6265512"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人体无氧呼吸产生乳酸，不能产生</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二氧化碳。</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4" name="矩形 13"/>
          <p:cNvSpPr/>
          <p:nvPr/>
        </p:nvSpPr>
        <p:spPr>
          <a:xfrm>
            <a:off x="7033737" y="2909350"/>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8" name="矩形 17"/>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18979213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3"/>
                                        </p:tgtEl>
                                      </p:cBhvr>
                                    </p:animEffect>
                                    <p:set>
                                      <p:cBhvr>
                                        <p:cTn id="37" dur="1" fill="hold">
                                          <p:stCondLst>
                                            <p:cond delay="499"/>
                                          </p:stCondLst>
                                        </p:cTn>
                                        <p:tgtEl>
                                          <p:spTgt spid="3"/>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4"/>
                                        </p:tgtEl>
                                      </p:cBhvr>
                                    </p:animEffect>
                                    <p:set>
                                      <p:cBhvr>
                                        <p:cTn id="40" dur="1" fill="hold">
                                          <p:stCondLst>
                                            <p:cond delay="499"/>
                                          </p:stCondLst>
                                        </p:cTn>
                                        <p:tgtEl>
                                          <p:spTgt spid="4"/>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5"/>
                                        </p:tgtEl>
                                      </p:cBhvr>
                                    </p:animEffect>
                                    <p:set>
                                      <p:cBhvr>
                                        <p:cTn id="43" dur="1" fill="hold">
                                          <p:stCondLst>
                                            <p:cond delay="499"/>
                                          </p:stCondLst>
                                        </p:cTn>
                                        <p:tgtEl>
                                          <p:spTgt spid="5"/>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6"/>
                                        </p:tgtEl>
                                      </p:cBhvr>
                                    </p:animEffect>
                                    <p:set>
                                      <p:cBhvr>
                                        <p:cTn id="46" dur="1" fill="hold">
                                          <p:stCondLst>
                                            <p:cond delay="499"/>
                                          </p:stCondLst>
                                        </p:cTn>
                                        <p:tgtEl>
                                          <p:spTgt spid="6"/>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7"/>
                                        </p:tgtEl>
                                      </p:cBhvr>
                                    </p:animEffect>
                                    <p:set>
                                      <p:cBhvr>
                                        <p:cTn id="49" dur="1" fill="hold">
                                          <p:stCondLst>
                                            <p:cond delay="499"/>
                                          </p:stCondLst>
                                        </p:cTn>
                                        <p:tgtEl>
                                          <p:spTgt spid="7"/>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4"/>
                                        </p:tgtEl>
                                      </p:cBhvr>
                                    </p:animEffect>
                                    <p:set>
                                      <p:cBhvr>
                                        <p:cTn id="52"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3" grpId="0"/>
      <p:bldP spid="3" grpId="1"/>
      <p:bldP spid="4" grpId="0"/>
      <p:bldP spid="4" grpId="1"/>
      <p:bldP spid="5" grpId="0"/>
      <p:bldP spid="5" grpId="1"/>
      <p:bldP spid="6" grpId="0"/>
      <p:bldP spid="6" grpId="1"/>
      <p:bldP spid="7" grpId="0"/>
      <p:bldP spid="7" grpId="1"/>
      <p:bldP spid="14" grpId="0"/>
      <p:bldP spid="1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88919" y="477356"/>
            <a:ext cx="8514995" cy="4673880"/>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下列关于“葡萄糖</a:t>
            </a:r>
            <a:r>
              <a:rPr lang="en-US" altLang="zh-CN" sz="2200" b="1" spc="-420" dirty="0">
                <a:latin typeface="Times New Roman" panose="02020603050405020304" pitchFamily="18" charset="0"/>
                <a:ea typeface="华文细黑" panose="02010600040101010101" pitchFamily="2" charset="-122"/>
              </a:rPr>
              <a:t>―</a:t>
            </a:r>
            <a:r>
              <a:rPr lang="en-US" altLang="zh-CN" sz="2200" b="1" spc="-420"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丙酮酸</a:t>
            </a:r>
            <a:r>
              <a:rPr lang="en-US" altLang="zh-CN" sz="2200" b="1" spc="-420" dirty="0">
                <a:latin typeface="Times New Roman" panose="02020603050405020304" pitchFamily="18" charset="0"/>
                <a:ea typeface="华文细黑" panose="02010600040101010101" pitchFamily="2" charset="-122"/>
              </a:rPr>
              <a:t>―→ </a:t>
            </a:r>
            <a:r>
              <a:rPr lang="en-US" altLang="zh-CN" sz="2200" b="1" spc="-420"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的过程的叙述，</a:t>
            </a:r>
            <a:r>
              <a:rPr lang="zh-CN" altLang="en-US" sz="2200" b="1" dirty="0" smtClean="0">
                <a:latin typeface="Times New Roman" panose="02020603050405020304" pitchFamily="18" charset="0"/>
                <a:ea typeface="华文细黑" panose="02010600040101010101" pitchFamily="2" charset="-122"/>
              </a:rPr>
              <a:t>错误</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A.①</a:t>
            </a:r>
            <a:r>
              <a:rPr lang="zh-CN" altLang="en-US" sz="2200" b="1" dirty="0">
                <a:latin typeface="Times New Roman" panose="02020603050405020304" pitchFamily="18" charset="0"/>
                <a:ea typeface="华文细黑" panose="02010600040101010101" pitchFamily="2" charset="-122"/>
              </a:rPr>
              <a:t>过程可在植物细胞中进行，也可在动物细胞中</a:t>
            </a:r>
            <a:r>
              <a:rPr lang="zh-CN" altLang="en-US" sz="2200" b="1" dirty="0" smtClean="0">
                <a:latin typeface="Times New Roman" panose="02020603050405020304" pitchFamily="18" charset="0"/>
                <a:ea typeface="华文细黑" panose="02010600040101010101" pitchFamily="2" charset="-122"/>
              </a:rPr>
              <a:t>进行</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B.②</a:t>
            </a:r>
            <a:r>
              <a:rPr lang="zh-CN" altLang="en-US" sz="2200" b="1" dirty="0">
                <a:latin typeface="Times New Roman" panose="02020603050405020304" pitchFamily="18" charset="0"/>
                <a:ea typeface="华文细黑" panose="02010600040101010101" pitchFamily="2" charset="-122"/>
              </a:rPr>
              <a:t>过程可产生</a:t>
            </a:r>
            <a:r>
              <a:rPr lang="en-US" altLang="zh-CN" sz="2200" b="1" dirty="0">
                <a:latin typeface="Times New Roman" panose="02020603050405020304" pitchFamily="18" charset="0"/>
                <a:ea typeface="华文细黑" panose="02010600040101010101" pitchFamily="2" charset="-122"/>
              </a:rPr>
              <a:t>ATP</a:t>
            </a:r>
            <a:r>
              <a:rPr lang="zh-CN" altLang="en-US" sz="2200" b="1" dirty="0">
                <a:latin typeface="Times New Roman" panose="02020603050405020304" pitchFamily="18" charset="0"/>
                <a:ea typeface="华文细黑" panose="02010600040101010101" pitchFamily="2" charset="-122"/>
              </a:rPr>
              <a:t>，也可不产生</a:t>
            </a:r>
            <a:r>
              <a:rPr lang="en-US" altLang="zh-CN" sz="2200" b="1" dirty="0" smtClean="0">
                <a:latin typeface="Times New Roman" panose="02020603050405020304" pitchFamily="18" charset="0"/>
                <a:ea typeface="华文细黑" panose="02010600040101010101" pitchFamily="2" charset="-122"/>
              </a:rPr>
              <a:t>ATP</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C.②</a:t>
            </a:r>
            <a:r>
              <a:rPr lang="zh-CN" altLang="en-US" sz="2200" b="1" dirty="0">
                <a:latin typeface="Times New Roman" panose="02020603050405020304" pitchFamily="18" charset="0"/>
                <a:ea typeface="华文细黑" panose="02010600040101010101" pitchFamily="2" charset="-122"/>
              </a:rPr>
              <a:t>过程可产生</a:t>
            </a:r>
            <a:r>
              <a:rPr lang="en-US" altLang="zh-CN" sz="2200" b="1" dirty="0">
                <a:latin typeface="Times New Roman" panose="02020603050405020304" pitchFamily="18" charset="0"/>
                <a:ea typeface="华文细黑" panose="02010600040101010101" pitchFamily="2" charset="-122"/>
              </a:rPr>
              <a:t>[H]</a:t>
            </a:r>
            <a:r>
              <a:rPr lang="zh-CN" altLang="en-US" sz="2200" b="1" dirty="0">
                <a:latin typeface="Times New Roman" panose="02020603050405020304" pitchFamily="18" charset="0"/>
                <a:ea typeface="华文细黑" panose="02010600040101010101" pitchFamily="2" charset="-122"/>
              </a:rPr>
              <a:t>，也可消耗</a:t>
            </a:r>
            <a:r>
              <a:rPr lang="en-US" altLang="zh-CN" sz="2200" b="1" dirty="0">
                <a:latin typeface="Times New Roman" panose="02020603050405020304" pitchFamily="18" charset="0"/>
                <a:ea typeface="华文细黑" panose="02010600040101010101" pitchFamily="2" charset="-122"/>
              </a:rPr>
              <a:t>[H</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D.①</a:t>
            </a:r>
            <a:r>
              <a:rPr lang="zh-CN" altLang="en-US" sz="2200" b="1" dirty="0">
                <a:latin typeface="Times New Roman" panose="02020603050405020304" pitchFamily="18" charset="0"/>
                <a:ea typeface="华文细黑" panose="02010600040101010101" pitchFamily="2" charset="-122"/>
              </a:rPr>
              <a:t>过程可在线粒体中进行，也可在细胞质基质中进行</a:t>
            </a:r>
          </a:p>
        </p:txBody>
      </p:sp>
      <p:sp>
        <p:nvSpPr>
          <p:cNvPr id="19" name="Text Box 18"/>
          <p:cNvSpPr txBox="1">
            <a:spLocks noChangeArrowheads="1"/>
          </p:cNvSpPr>
          <p:nvPr/>
        </p:nvSpPr>
        <p:spPr bwMode="auto">
          <a:xfrm>
            <a:off x="88919" y="-26584"/>
            <a:ext cx="8807773" cy="44193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题组一　有氧呼吸与无氧呼吸的过程理解</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TextBox 16"/>
          <p:cNvSpPr txBox="1"/>
          <p:nvPr/>
        </p:nvSpPr>
        <p:spPr>
          <a:xfrm>
            <a:off x="88919" y="2304779"/>
            <a:ext cx="8915799" cy="585381"/>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①</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过程表示有氧呼吸与无氧呼吸第一阶段，动植物细胞中均可</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发生。</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20" name="TextBox 19"/>
          <p:cNvSpPr txBox="1"/>
          <p:nvPr/>
        </p:nvSpPr>
        <p:spPr>
          <a:xfrm>
            <a:off x="88919" y="3400451"/>
            <a:ext cx="7298494"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有氧呼吸第二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阶段能</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产生</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，无氧呼吸第二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阶段不</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产生</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21" name="TextBox 20"/>
          <p:cNvSpPr txBox="1"/>
          <p:nvPr/>
        </p:nvSpPr>
        <p:spPr>
          <a:xfrm>
            <a:off x="88918" y="4652853"/>
            <a:ext cx="669761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有氧呼吸第二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阶段</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产生</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 ，</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无氧呼吸第二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阶段消耗</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 。</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22" name="TextBox 21"/>
          <p:cNvSpPr txBox="1"/>
          <p:nvPr/>
        </p:nvSpPr>
        <p:spPr>
          <a:xfrm>
            <a:off x="88918" y="5820752"/>
            <a:ext cx="8861786"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①过程表示有氧呼吸与无氧呼吸第一阶段</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，只能</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在细胞质基质中进行。</a:t>
            </a:r>
          </a:p>
        </p:txBody>
      </p:sp>
      <p:sp>
        <p:nvSpPr>
          <p:cNvPr id="23" name="矩形 22"/>
          <p:cNvSpPr/>
          <p:nvPr/>
        </p:nvSpPr>
        <p:spPr>
          <a:xfrm>
            <a:off x="881200" y="1120648"/>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2" name="TextBox 1"/>
          <p:cNvSpPr txBox="1"/>
          <p:nvPr/>
        </p:nvSpPr>
        <p:spPr>
          <a:xfrm>
            <a:off x="2369499" y="444584"/>
            <a:ext cx="432104" cy="416104"/>
          </a:xfrm>
          <a:prstGeom prst="rect">
            <a:avLst/>
          </a:prstGeom>
          <a:noFill/>
        </p:spPr>
        <p:txBody>
          <a:bodyPr wrap="square" lIns="76800" tIns="38400" rIns="76800" bIns="38400" rtlCol="0">
            <a:spAutoFit/>
          </a:bodyPr>
          <a:lstStyle/>
          <a:p>
            <a:r>
              <a:rPr lang="zh-CN" altLang="en-US" sz="2200" b="1" dirty="0">
                <a:latin typeface="Times New Roman" panose="02020603050405020304" pitchFamily="18" charset="0"/>
                <a:ea typeface="华文细黑" panose="02010600040101010101" pitchFamily="2" charset="-122"/>
              </a:rPr>
              <a:t>①</a:t>
            </a:r>
          </a:p>
        </p:txBody>
      </p:sp>
      <p:sp>
        <p:nvSpPr>
          <p:cNvPr id="13" name="TextBox 12"/>
          <p:cNvSpPr txBox="1"/>
          <p:nvPr/>
        </p:nvSpPr>
        <p:spPr>
          <a:xfrm>
            <a:off x="3599765" y="432636"/>
            <a:ext cx="432104" cy="416104"/>
          </a:xfrm>
          <a:prstGeom prst="rect">
            <a:avLst/>
          </a:prstGeom>
          <a:noFill/>
        </p:spPr>
        <p:txBody>
          <a:bodyPr wrap="square" lIns="76800" tIns="38400" rIns="76800" bIns="38400" rtlCol="0">
            <a:spAutoFit/>
          </a:bodyPr>
          <a:lstStyle/>
          <a:p>
            <a:r>
              <a:rPr lang="zh-CN" altLang="en-US" sz="2200" b="1" dirty="0">
                <a:latin typeface="Times New Roman" panose="02020603050405020304" pitchFamily="18" charset="0"/>
                <a:ea typeface="华文细黑" panose="02010600040101010101" pitchFamily="2" charset="-122"/>
              </a:rPr>
              <a:t>②</a:t>
            </a:r>
          </a:p>
        </p:txBody>
      </p:sp>
      <p:sp>
        <p:nvSpPr>
          <p:cNvPr id="24" name="五边形 23"/>
          <p:cNvSpPr/>
          <p:nvPr/>
        </p:nvSpPr>
        <p:spPr bwMode="auto">
          <a:xfrm rot="5400000">
            <a:off x="7779851" y="-75103"/>
            <a:ext cx="1289052" cy="1439245"/>
          </a:xfrm>
          <a:prstGeom prst="homePlate">
            <a:avLst>
              <a:gd name="adj" fmla="val 3392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25" name="文本框 3"/>
          <p:cNvSpPr txBox="1"/>
          <p:nvPr/>
        </p:nvSpPr>
        <p:spPr bwMode="auto">
          <a:xfrm>
            <a:off x="7610609" y="252697"/>
            <a:ext cx="1660525" cy="488101"/>
          </a:xfrm>
          <a:prstGeom prst="rect">
            <a:avLst/>
          </a:prstGeom>
          <a:noFill/>
        </p:spPr>
        <p:txBody>
          <a:bodyPr lIns="102382" tIns="51190" rIns="102382" bIns="51190">
            <a:spAutoFit/>
          </a:bodyPr>
          <a:lstStyle>
            <a:lvl1pPr>
              <a:defRPr>
                <a:solidFill>
                  <a:schemeClr val="tx1"/>
                </a:solidFill>
                <a:latin typeface="Arial" charset="0"/>
                <a:ea typeface="微软雅黑"/>
                <a:cs typeface="微软雅黑"/>
              </a:defRPr>
            </a:lvl1pPr>
            <a:lvl2pPr marL="742950" indent="-285750">
              <a:defRPr>
                <a:solidFill>
                  <a:schemeClr val="tx1"/>
                </a:solidFill>
                <a:latin typeface="Arial" charset="0"/>
                <a:ea typeface="微软雅黑"/>
                <a:cs typeface="微软雅黑"/>
              </a:defRPr>
            </a:lvl2pPr>
            <a:lvl3pPr marL="1143000" indent="-228600">
              <a:defRPr>
                <a:solidFill>
                  <a:schemeClr val="tx1"/>
                </a:solidFill>
                <a:latin typeface="Arial" charset="0"/>
                <a:ea typeface="微软雅黑"/>
                <a:cs typeface="微软雅黑"/>
              </a:defRPr>
            </a:lvl3pPr>
            <a:lvl4pPr marL="1600200" indent="-228600">
              <a:defRPr>
                <a:solidFill>
                  <a:schemeClr val="tx1"/>
                </a:solidFill>
                <a:latin typeface="Arial" charset="0"/>
                <a:ea typeface="微软雅黑"/>
                <a:cs typeface="微软雅黑"/>
              </a:defRPr>
            </a:lvl4pPr>
            <a:lvl5pPr marL="2057400" indent="-228600">
              <a:defRPr>
                <a:solidFill>
                  <a:schemeClr val="tx1"/>
                </a:solidFill>
                <a:latin typeface="Arial" charset="0"/>
                <a:ea typeface="微软雅黑"/>
                <a:cs typeface="微软雅黑"/>
              </a:defRPr>
            </a:lvl5pPr>
            <a:lvl6pPr marL="2514600" indent="-228600" fontAlgn="base">
              <a:spcBef>
                <a:spcPct val="0"/>
              </a:spcBef>
              <a:spcAft>
                <a:spcPct val="0"/>
              </a:spcAft>
              <a:defRPr>
                <a:solidFill>
                  <a:schemeClr val="tx1"/>
                </a:solidFill>
                <a:latin typeface="Arial" charset="0"/>
                <a:ea typeface="微软雅黑"/>
                <a:cs typeface="微软雅黑"/>
              </a:defRPr>
            </a:lvl6pPr>
            <a:lvl7pPr marL="2971800" indent="-228600" fontAlgn="base">
              <a:spcBef>
                <a:spcPct val="0"/>
              </a:spcBef>
              <a:spcAft>
                <a:spcPct val="0"/>
              </a:spcAft>
              <a:defRPr>
                <a:solidFill>
                  <a:schemeClr val="tx1"/>
                </a:solidFill>
                <a:latin typeface="Arial" charset="0"/>
                <a:ea typeface="微软雅黑"/>
                <a:cs typeface="微软雅黑"/>
              </a:defRPr>
            </a:lvl7pPr>
            <a:lvl8pPr marL="3429000" indent="-228600" fontAlgn="base">
              <a:spcBef>
                <a:spcPct val="0"/>
              </a:spcBef>
              <a:spcAft>
                <a:spcPct val="0"/>
              </a:spcAft>
              <a:defRPr>
                <a:solidFill>
                  <a:schemeClr val="tx1"/>
                </a:solidFill>
                <a:latin typeface="Arial" charset="0"/>
                <a:ea typeface="微软雅黑"/>
                <a:cs typeface="微软雅黑"/>
              </a:defRPr>
            </a:lvl8pPr>
            <a:lvl9pPr marL="3886200" indent="-228600" fontAlgn="base">
              <a:spcBef>
                <a:spcPct val="0"/>
              </a:spcBef>
              <a:spcAft>
                <a:spcPct val="0"/>
              </a:spcAft>
              <a:defRPr>
                <a:solidFill>
                  <a:schemeClr val="tx1"/>
                </a:solidFill>
                <a:latin typeface="Arial" charset="0"/>
                <a:ea typeface="微软雅黑"/>
                <a:cs typeface="微软雅黑"/>
              </a:defRPr>
            </a:lvl9pPr>
          </a:lstStyle>
          <a:p>
            <a:pPr algn="ctr">
              <a:defRPr/>
            </a:pPr>
            <a:r>
              <a:rPr lang="zh-CN" altLang="en-US" sz="2500" b="1" dirty="0">
                <a:solidFill>
                  <a:schemeClr val="lt1"/>
                </a:solidFill>
                <a:latin typeface="+mj-ea"/>
                <a:ea typeface="+mj-ea"/>
                <a:cs typeface="+mn-cs"/>
              </a:rPr>
              <a:t>解题探究</a:t>
            </a:r>
          </a:p>
        </p:txBody>
      </p:sp>
      <p:sp>
        <p:nvSpPr>
          <p:cNvPr id="26" name="矩形 2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7" name="圆角矩形 26"/>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28" name="Rectangle 21">
            <a:hlinkClick r:id="rId2" action="ppaction://hlinksldjump"/>
          </p:cNvPr>
          <p:cNvSpPr>
            <a:spLocks noChangeArrowheads="1"/>
          </p:cNvSpPr>
          <p:nvPr/>
        </p:nvSpPr>
        <p:spPr bwMode="auto">
          <a:xfrm>
            <a:off x="4734039" y="646142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5094335" y="646142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5436521" y="646142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5760600"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6120582"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6480564"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18078433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linds(horizont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linds(horizont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linds(horizont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20"/>
                                        </p:tgtEl>
                                      </p:cBhvr>
                                    </p:animEffect>
                                    <p:set>
                                      <p:cBhvr>
                                        <p:cTn id="35" dur="1" fill="hold">
                                          <p:stCondLst>
                                            <p:cond delay="499"/>
                                          </p:stCondLst>
                                        </p:cTn>
                                        <p:tgtEl>
                                          <p:spTgt spid="20"/>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21"/>
                                        </p:tgtEl>
                                      </p:cBhvr>
                                    </p:animEffect>
                                    <p:set>
                                      <p:cBhvr>
                                        <p:cTn id="38" dur="1" fill="hold">
                                          <p:stCondLst>
                                            <p:cond delay="499"/>
                                          </p:stCondLst>
                                        </p:cTn>
                                        <p:tgtEl>
                                          <p:spTgt spid="21"/>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22"/>
                                        </p:tgtEl>
                                      </p:cBhvr>
                                    </p:animEffect>
                                    <p:set>
                                      <p:cBhvr>
                                        <p:cTn id="41" dur="1" fill="hold">
                                          <p:stCondLst>
                                            <p:cond delay="499"/>
                                          </p:stCondLst>
                                        </p:cTn>
                                        <p:tgtEl>
                                          <p:spTgt spid="22"/>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23"/>
                                        </p:tgtEl>
                                      </p:cBhvr>
                                    </p:animEffect>
                                    <p:set>
                                      <p:cBhvr>
                                        <p:cTn id="44"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17" grpId="0"/>
      <p:bldP spid="17" grpId="1"/>
      <p:bldP spid="20" grpId="0"/>
      <p:bldP spid="20" grpId="1"/>
      <p:bldP spid="21" grpId="0"/>
      <p:bldP spid="21" grpId="1"/>
      <p:bldP spid="22" grpId="0"/>
      <p:bldP spid="22" grpId="1"/>
      <p:bldP spid="23" grpId="0"/>
      <p:bldP spid="23"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17"/>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755295" y="1566748"/>
            <a:ext cx="3975708" cy="27356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矩形 1"/>
          <p:cNvSpPr/>
          <p:nvPr/>
        </p:nvSpPr>
        <p:spPr>
          <a:xfrm>
            <a:off x="161995" y="189391"/>
            <a:ext cx="8514995" cy="4858546"/>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如图表示细胞呼吸作用的过程，其中①～③代表有关生理过程发生的场所，甲、乙代表有关物质。下列相关叙述正确的是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a:t>
            </a:r>
            <a:r>
              <a:rPr lang="en-US" altLang="zh-CN" sz="2200" b="1" dirty="0">
                <a:latin typeface="Times New Roman" panose="02020603050405020304" pitchFamily="18" charset="0"/>
                <a:ea typeface="华文细黑" panose="02010600040101010101" pitchFamily="2" charset="-122"/>
              </a:rPr>
              <a:t>.①</a:t>
            </a:r>
            <a:r>
              <a:rPr lang="zh-CN" altLang="en-US" sz="2200" b="1" dirty="0">
                <a:latin typeface="Times New Roman" panose="02020603050405020304" pitchFamily="18" charset="0"/>
                <a:ea typeface="华文细黑" panose="02010600040101010101" pitchFamily="2" charset="-122"/>
              </a:rPr>
              <a:t>和②都是线粒体的组成部分</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B</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在②和③中都能产生大量的</a:t>
            </a:r>
            <a:r>
              <a:rPr lang="en-US" altLang="zh-CN" sz="2200" b="1" dirty="0">
                <a:latin typeface="Times New Roman" panose="02020603050405020304" pitchFamily="18" charset="0"/>
                <a:ea typeface="华文细黑" panose="02010600040101010101" pitchFamily="2" charset="-122"/>
              </a:rPr>
              <a:t>ATP</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C</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在②和③中所含酶的种类相同</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D</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甲、乙分别代表丙酮酸、</a:t>
            </a:r>
            <a:r>
              <a:rPr lang="en-US" altLang="zh-CN" sz="2200" b="1" dirty="0">
                <a:latin typeface="Times New Roman" panose="02020603050405020304" pitchFamily="18" charset="0"/>
                <a:ea typeface="华文细黑" panose="02010600040101010101" pitchFamily="2" charset="-122"/>
              </a:rPr>
              <a:t>[H]</a:t>
            </a:r>
          </a:p>
        </p:txBody>
      </p:sp>
      <p:sp>
        <p:nvSpPr>
          <p:cNvPr id="5" name="TextBox 4"/>
          <p:cNvSpPr txBox="1"/>
          <p:nvPr/>
        </p:nvSpPr>
        <p:spPr>
          <a:xfrm>
            <a:off x="161995" y="2000868"/>
            <a:ext cx="462605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①代表细胞质基质，②代表线粒体基质。</a:t>
            </a:r>
          </a:p>
        </p:txBody>
      </p:sp>
      <p:sp>
        <p:nvSpPr>
          <p:cNvPr id="6" name="TextBox 5"/>
          <p:cNvSpPr txBox="1"/>
          <p:nvPr/>
        </p:nvSpPr>
        <p:spPr>
          <a:xfrm>
            <a:off x="161995" y="3220221"/>
            <a:ext cx="3396669" cy="585381"/>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仅③</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过程产生大量</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TextBox 7"/>
          <p:cNvSpPr txBox="1"/>
          <p:nvPr/>
        </p:nvSpPr>
        <p:spPr>
          <a:xfrm>
            <a:off x="161995" y="5496366"/>
            <a:ext cx="6583437"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葡萄糖分解产生丙酮酸和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，甲代表丙酮酸，乙代表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矩形 8"/>
          <p:cNvSpPr/>
          <p:nvPr/>
        </p:nvSpPr>
        <p:spPr>
          <a:xfrm>
            <a:off x="5400109" y="824103"/>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2" name="TextBox 11"/>
          <p:cNvSpPr txBox="1"/>
          <p:nvPr/>
        </p:nvSpPr>
        <p:spPr>
          <a:xfrm>
            <a:off x="161995" y="4344505"/>
            <a:ext cx="5484769"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③代表线粒体内膜，与②所含酶的种类不同。</a:t>
            </a: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3" name="Rectangle 21">
            <a:hlinkClick r:id="rId3" action="ppaction://hlinksldjump"/>
          </p:cNvPr>
          <p:cNvSpPr>
            <a:spLocks noChangeArrowheads="1"/>
          </p:cNvSpPr>
          <p:nvPr/>
        </p:nvSpPr>
        <p:spPr bwMode="auto">
          <a:xfrm>
            <a:off x="4734039" y="646142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4" action="ppaction://hlinksldjump"/>
          </p:cNvPr>
          <p:cNvSpPr>
            <a:spLocks noChangeArrowheads="1"/>
          </p:cNvSpPr>
          <p:nvPr/>
        </p:nvSpPr>
        <p:spPr bwMode="auto">
          <a:xfrm>
            <a:off x="5094335" y="646142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5" action="ppaction://hlinksldjump"/>
          </p:cNvPr>
          <p:cNvSpPr>
            <a:spLocks noChangeArrowheads="1"/>
          </p:cNvSpPr>
          <p:nvPr/>
        </p:nvSpPr>
        <p:spPr bwMode="auto">
          <a:xfrm>
            <a:off x="5436521" y="646142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6" action="ppaction://hlinksldjump"/>
          </p:cNvPr>
          <p:cNvSpPr>
            <a:spLocks noChangeArrowheads="1"/>
          </p:cNvSpPr>
          <p:nvPr/>
        </p:nvSpPr>
        <p:spPr bwMode="auto">
          <a:xfrm>
            <a:off x="5760600"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7" name="Rectangle 21">
            <a:hlinkClick r:id="rId7" action="ppaction://hlinksldjump"/>
          </p:cNvPr>
          <p:cNvSpPr>
            <a:spLocks noChangeArrowheads="1"/>
          </p:cNvSpPr>
          <p:nvPr/>
        </p:nvSpPr>
        <p:spPr bwMode="auto">
          <a:xfrm>
            <a:off x="6120582"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8" action="ppaction://hlinksldjump"/>
          </p:cNvPr>
          <p:cNvSpPr>
            <a:spLocks noChangeArrowheads="1"/>
          </p:cNvSpPr>
          <p:nvPr/>
        </p:nvSpPr>
        <p:spPr bwMode="auto">
          <a:xfrm>
            <a:off x="6480564"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42754574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5"/>
                                        </p:tgtEl>
                                      </p:cBhvr>
                                    </p:animEffect>
                                    <p:set>
                                      <p:cBhvr>
                                        <p:cTn id="32" dur="1" fill="hold">
                                          <p:stCondLst>
                                            <p:cond delay="499"/>
                                          </p:stCondLst>
                                        </p:cTn>
                                        <p:tgtEl>
                                          <p:spTgt spid="5"/>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6"/>
                                        </p:tgtEl>
                                      </p:cBhvr>
                                    </p:animEffect>
                                    <p:set>
                                      <p:cBhvr>
                                        <p:cTn id="35" dur="1" fill="hold">
                                          <p:stCondLst>
                                            <p:cond delay="499"/>
                                          </p:stCondLst>
                                        </p:cTn>
                                        <p:tgtEl>
                                          <p:spTgt spid="6"/>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2"/>
                                        </p:tgtEl>
                                      </p:cBhvr>
                                    </p:animEffect>
                                    <p:set>
                                      <p:cBhvr>
                                        <p:cTn id="38" dur="1" fill="hold">
                                          <p:stCondLst>
                                            <p:cond delay="499"/>
                                          </p:stCondLst>
                                        </p:cTn>
                                        <p:tgtEl>
                                          <p:spTgt spid="1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8"/>
                                        </p:tgtEl>
                                      </p:cBhvr>
                                    </p:animEffect>
                                    <p:set>
                                      <p:cBhvr>
                                        <p:cTn id="41" dur="1" fill="hold">
                                          <p:stCondLst>
                                            <p:cond delay="499"/>
                                          </p:stCondLst>
                                        </p:cTn>
                                        <p:tgtEl>
                                          <p:spTgt spid="8"/>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9"/>
                                        </p:tgtEl>
                                      </p:cBhvr>
                                    </p:animEffect>
                                    <p:set>
                                      <p:cBhvr>
                                        <p:cTn id="44"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5" grpId="0"/>
      <p:bldP spid="5" grpId="1"/>
      <p:bldP spid="6" grpId="0"/>
      <p:bldP spid="6" grpId="1"/>
      <p:bldP spid="8" grpId="0"/>
      <p:bldP spid="8" grpId="1"/>
      <p:bldP spid="9" grpId="0"/>
      <p:bldP spid="9" grpId="1"/>
      <p:bldP spid="12" grpId="0"/>
      <p:bldP spid="12"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931" y="117399"/>
            <a:ext cx="8982005" cy="1119061"/>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下列关于在人体细胞呼吸过程中，</a:t>
            </a:r>
            <a:r>
              <a:rPr lang="en-US" altLang="zh-CN" sz="2200" b="1" dirty="0">
                <a:latin typeface="Times New Roman" panose="02020603050405020304" pitchFamily="18" charset="0"/>
                <a:ea typeface="华文细黑" panose="02010600040101010101" pitchFamily="2" charset="-122"/>
              </a:rPr>
              <a:t>[H]</a:t>
            </a:r>
            <a:r>
              <a:rPr lang="zh-CN" altLang="en-US" sz="2200" b="1" dirty="0">
                <a:latin typeface="Times New Roman" panose="02020603050405020304" pitchFamily="18" charset="0"/>
                <a:ea typeface="华文细黑" panose="02010600040101010101" pitchFamily="2" charset="-122"/>
              </a:rPr>
              <a:t>的来源和用途的叙述，最准确的是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6" name="TextBox 5"/>
          <p:cNvSpPr txBox="1"/>
          <p:nvPr/>
        </p:nvSpPr>
        <p:spPr>
          <a:xfrm>
            <a:off x="142931" y="4704294"/>
            <a:ext cx="8751240" cy="1601044"/>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有氧呼吸过程中</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最终来自葡萄糖和水，在第三阶段与氧结合生成水；无氧呼吸过程中</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只来源于葡萄糖，用于生成酒精或乳酸，对于人体细胞来说，只能生成乳酸。</a:t>
            </a:r>
          </a:p>
        </p:txBody>
      </p:sp>
      <p:sp>
        <p:nvSpPr>
          <p:cNvPr id="9" name="矩形 8"/>
          <p:cNvSpPr/>
          <p:nvPr/>
        </p:nvSpPr>
        <p:spPr>
          <a:xfrm>
            <a:off x="8423182" y="155875"/>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graphicFrame>
        <p:nvGraphicFramePr>
          <p:cNvPr id="3" name="表格 2"/>
          <p:cNvGraphicFramePr>
            <a:graphicFrameLocks noGrp="1"/>
          </p:cNvGraphicFramePr>
          <p:nvPr>
            <p:extLst>
              <p:ext uri="{D42A27DB-BD31-4B8C-83A1-F6EECF244321}">
                <p14:modId xmlns="" xmlns:p14="http://schemas.microsoft.com/office/powerpoint/2010/main" val="2223831776"/>
              </p:ext>
            </p:extLst>
          </p:nvPr>
        </p:nvGraphicFramePr>
        <p:xfrm>
          <a:off x="945066" y="981295"/>
          <a:ext cx="7299820" cy="4537180"/>
        </p:xfrm>
        <a:graphic>
          <a:graphicData uri="http://schemas.openxmlformats.org/drawingml/2006/table">
            <a:tbl>
              <a:tblPr>
                <a:tableStyleId>{5C22544A-7EE6-4342-B048-85BDC9FD1C3A}</a:tableStyleId>
              </a:tblPr>
              <a:tblGrid>
                <a:gridCol w="1029850"/>
                <a:gridCol w="1559920"/>
                <a:gridCol w="2620060"/>
                <a:gridCol w="2089990"/>
              </a:tblGrid>
              <a:tr h="688552">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选项</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呼吸类型</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baseline="0">
                          <a:effectLst/>
                          <a:latin typeface="Times New Roman" panose="02020603050405020304" pitchFamily="18" charset="0"/>
                          <a:ea typeface="华文细黑" panose="02010600040101010101" pitchFamily="2" charset="-122"/>
                        </a:rPr>
                        <a:t>[H]</a:t>
                      </a:r>
                      <a:r>
                        <a:rPr lang="zh-CN" sz="2600" b="1" i="0" kern="100" baseline="0">
                          <a:effectLst/>
                          <a:latin typeface="Times New Roman" panose="02020603050405020304" pitchFamily="18" charset="0"/>
                          <a:ea typeface="华文细黑" panose="02010600040101010101" pitchFamily="2" charset="-122"/>
                        </a:rPr>
                        <a:t>的来源</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baseline="0">
                          <a:effectLst/>
                          <a:latin typeface="Times New Roman" panose="02020603050405020304" pitchFamily="18" charset="0"/>
                          <a:ea typeface="华文细黑" panose="02010600040101010101" pitchFamily="2" charset="-122"/>
                        </a:rPr>
                        <a:t>[H]</a:t>
                      </a:r>
                      <a:r>
                        <a:rPr lang="zh-CN" sz="2600" b="1" i="0" kern="100" baseline="0">
                          <a:effectLst/>
                          <a:latin typeface="Times New Roman" panose="02020603050405020304" pitchFamily="18" charset="0"/>
                          <a:ea typeface="华文细黑" panose="02010600040101010101" pitchFamily="2" charset="-122"/>
                        </a:rPr>
                        <a:t>的用途</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51275">
                <a:tc>
                  <a:txBody>
                    <a:bodyPr/>
                    <a:lstStyle/>
                    <a:p>
                      <a:pPr algn="ctr">
                        <a:lnSpc>
                          <a:spcPct val="150000"/>
                        </a:lnSpc>
                        <a:spcAft>
                          <a:spcPts val="0"/>
                        </a:spcAft>
                      </a:pPr>
                      <a:r>
                        <a:rPr lang="en-US" sz="2600" b="1" i="0" kern="100" baseline="0" dirty="0">
                          <a:effectLst/>
                          <a:latin typeface="Times New Roman" panose="02020603050405020304" pitchFamily="18" charset="0"/>
                          <a:ea typeface="华文细黑" panose="02010600040101010101" pitchFamily="2" charset="-122"/>
                        </a:rPr>
                        <a:t>A</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有氧呼吸</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只来源于葡萄糖</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用于生成水</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19913">
                <a:tc>
                  <a:txBody>
                    <a:bodyPr/>
                    <a:lstStyle/>
                    <a:p>
                      <a:pPr algn="ctr">
                        <a:lnSpc>
                          <a:spcPct val="150000"/>
                        </a:lnSpc>
                        <a:spcAft>
                          <a:spcPts val="0"/>
                        </a:spcAft>
                      </a:pPr>
                      <a:r>
                        <a:rPr lang="en-US" sz="2600" b="1" i="0" kern="100" baseline="0" dirty="0">
                          <a:effectLst/>
                          <a:latin typeface="Times New Roman" panose="02020603050405020304" pitchFamily="18" charset="0"/>
                          <a:ea typeface="华文细黑" panose="02010600040101010101" pitchFamily="2" charset="-122"/>
                        </a:rPr>
                        <a:t>B</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有氧呼吸</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来源于葡萄糖和水</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用于生成水</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91905">
                <a:tc>
                  <a:txBody>
                    <a:bodyPr/>
                    <a:lstStyle/>
                    <a:p>
                      <a:pPr algn="ctr">
                        <a:lnSpc>
                          <a:spcPct val="150000"/>
                        </a:lnSpc>
                        <a:spcAft>
                          <a:spcPts val="0"/>
                        </a:spcAft>
                      </a:pPr>
                      <a:r>
                        <a:rPr lang="en-US" sz="2600" b="1" i="0" kern="100" baseline="0" dirty="0">
                          <a:effectLst/>
                          <a:latin typeface="Times New Roman" panose="02020603050405020304" pitchFamily="18" charset="0"/>
                          <a:ea typeface="华文细黑" panose="02010600040101010101" pitchFamily="2" charset="-122"/>
                        </a:rPr>
                        <a:t>C</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无氧呼吸</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来源于葡萄糖和水</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用于生成乳酸</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19913">
                <a:tc>
                  <a:txBody>
                    <a:bodyPr/>
                    <a:lstStyle/>
                    <a:p>
                      <a:pPr algn="ctr">
                        <a:lnSpc>
                          <a:spcPct val="150000"/>
                        </a:lnSpc>
                        <a:spcAft>
                          <a:spcPts val="0"/>
                        </a:spcAft>
                      </a:pPr>
                      <a:r>
                        <a:rPr lang="en-US" sz="2600" b="1" i="0" kern="100" baseline="0" dirty="0">
                          <a:effectLst/>
                          <a:latin typeface="Times New Roman" panose="02020603050405020304" pitchFamily="18" charset="0"/>
                          <a:ea typeface="华文细黑" panose="02010600040101010101" pitchFamily="2" charset="-122"/>
                        </a:rPr>
                        <a:t>D</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无氧呼吸</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只来源于葡萄糖</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用于生成酒精</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7" name="矩形 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0" name="Rectangle 21">
            <a:hlinkClick r:id="rId2" action="ppaction://hlinksldjump"/>
          </p:cNvPr>
          <p:cNvSpPr>
            <a:spLocks noChangeArrowheads="1"/>
          </p:cNvSpPr>
          <p:nvPr/>
        </p:nvSpPr>
        <p:spPr bwMode="auto">
          <a:xfrm>
            <a:off x="4734039" y="646142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3" action="ppaction://hlinksldjump"/>
          </p:cNvPr>
          <p:cNvSpPr>
            <a:spLocks noChangeArrowheads="1"/>
          </p:cNvSpPr>
          <p:nvPr/>
        </p:nvSpPr>
        <p:spPr bwMode="auto">
          <a:xfrm>
            <a:off x="5094335" y="646142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rId4" action="ppaction://hlinksldjump"/>
          </p:cNvPr>
          <p:cNvSpPr>
            <a:spLocks noChangeArrowheads="1"/>
          </p:cNvSpPr>
          <p:nvPr/>
        </p:nvSpPr>
        <p:spPr bwMode="auto">
          <a:xfrm>
            <a:off x="5436521" y="646142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3" name="Rectangle 21">
            <a:hlinkClick r:id="rId5" action="ppaction://hlinksldjump"/>
          </p:cNvPr>
          <p:cNvSpPr>
            <a:spLocks noChangeArrowheads="1"/>
          </p:cNvSpPr>
          <p:nvPr/>
        </p:nvSpPr>
        <p:spPr bwMode="auto">
          <a:xfrm>
            <a:off x="5760600"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4" name="Rectangle 21">
            <a:hlinkClick r:id="rId6" action="ppaction://hlinksldjump"/>
          </p:cNvPr>
          <p:cNvSpPr>
            <a:spLocks noChangeArrowheads="1"/>
          </p:cNvSpPr>
          <p:nvPr/>
        </p:nvSpPr>
        <p:spPr bwMode="auto">
          <a:xfrm>
            <a:off x="6120582"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5" name="Rectangle 21">
            <a:hlinkClick r:id="rId7" action="ppaction://hlinksldjump"/>
          </p:cNvPr>
          <p:cNvSpPr>
            <a:spLocks noChangeArrowheads="1"/>
          </p:cNvSpPr>
          <p:nvPr/>
        </p:nvSpPr>
        <p:spPr bwMode="auto">
          <a:xfrm>
            <a:off x="6480564"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7201443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p:bldP spid="6" grpId="1"/>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42931" y="787377"/>
            <a:ext cx="8912150" cy="3150368"/>
          </a:xfrm>
          <a:prstGeom prst="rect">
            <a:avLst/>
          </a:prstGeom>
          <a:noFill/>
        </p:spPr>
        <p:txBody>
          <a:bodyPr wrap="square" lIns="102382" tIns="51190" rIns="102382" bIns="51190" rtlCol="0">
            <a:spAutoFit/>
          </a:bodyPr>
          <a:lstStyle/>
          <a:p>
            <a:pPr algn="just">
              <a:lnSpc>
                <a:spcPct val="150000"/>
              </a:lnSpc>
            </a:pPr>
            <a:r>
              <a:rPr lang="en-US" altLang="zh-CN" sz="2200" b="1" kern="100" dirty="0">
                <a:latin typeface="Times New Roman" panose="02020603050405020304" pitchFamily="18" charset="0"/>
                <a:ea typeface="华文细黑" panose="02010600040101010101" pitchFamily="2" charset="-122"/>
              </a:rPr>
              <a:t>4.</a:t>
            </a:r>
            <a:r>
              <a:rPr lang="zh-CN" altLang="en-US" sz="2200" b="1" kern="100" dirty="0">
                <a:latin typeface="Times New Roman" panose="02020603050405020304" pitchFamily="18" charset="0"/>
                <a:ea typeface="华文细黑" panose="02010600040101010101" pitchFamily="2" charset="-122"/>
              </a:rPr>
              <a:t>测定下列哪一项，可简便且准确判断贮存的小麦种子的细胞呼吸方式</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　　</a:t>
            </a:r>
            <a:r>
              <a:rPr lang="en-US" altLang="zh-CN" sz="2200" b="1" kern="100" dirty="0">
                <a:latin typeface="Times New Roman" panose="02020603050405020304" pitchFamily="18" charset="0"/>
                <a:ea typeface="华文细黑" panose="02010600040101010101" pitchFamily="2" charset="-122"/>
              </a:rPr>
              <a:t>)</a:t>
            </a:r>
          </a:p>
          <a:p>
            <a:pPr algn="just">
              <a:lnSpc>
                <a:spcPct val="150000"/>
              </a:lnSpc>
            </a:pPr>
            <a:r>
              <a:rPr lang="en-US" altLang="zh-CN" sz="2200" b="1" kern="100" dirty="0">
                <a:latin typeface="Times New Roman" panose="02020603050405020304" pitchFamily="18" charset="0"/>
                <a:ea typeface="华文细黑" panose="02010600040101010101" pitchFamily="2" charset="-122"/>
              </a:rPr>
              <a:t>A.</a:t>
            </a:r>
            <a:r>
              <a:rPr lang="zh-CN" altLang="en-US" sz="2200" b="1" kern="100" dirty="0">
                <a:latin typeface="Times New Roman" panose="02020603050405020304" pitchFamily="18" charset="0"/>
                <a:ea typeface="华文细黑" panose="02010600040101010101" pitchFamily="2" charset="-122"/>
              </a:rPr>
              <a:t>有无酒精</a:t>
            </a:r>
            <a:r>
              <a:rPr lang="zh-CN" altLang="en-US" sz="2200" b="1" kern="100" dirty="0" smtClean="0">
                <a:latin typeface="Times New Roman" panose="02020603050405020304" pitchFamily="18" charset="0"/>
                <a:ea typeface="华文细黑" panose="02010600040101010101" pitchFamily="2" charset="-122"/>
              </a:rPr>
              <a:t>生成</a:t>
            </a: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B</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有无水生成</a:t>
            </a: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C</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有无有机物消耗</a:t>
            </a: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D.O</a:t>
            </a:r>
            <a:r>
              <a:rPr lang="en-US" altLang="zh-CN" sz="2200" b="1" kern="100" baseline="-25000" dirty="0" smtClean="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消耗量与</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生成量的比值</a:t>
            </a:r>
          </a:p>
        </p:txBody>
      </p:sp>
      <p:sp>
        <p:nvSpPr>
          <p:cNvPr id="3" name="Text Box 18"/>
          <p:cNvSpPr txBox="1">
            <a:spLocks noChangeArrowheads="1"/>
          </p:cNvSpPr>
          <p:nvPr/>
        </p:nvSpPr>
        <p:spPr bwMode="auto">
          <a:xfrm>
            <a:off x="142931" y="261381"/>
            <a:ext cx="6129415" cy="44193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Times New Roman" panose="02020603050405020304" pitchFamily="18" charset="0"/>
                <a:ea typeface="华文细黑" panose="02010600040101010101" pitchFamily="2" charset="-122"/>
              </a:rPr>
              <a:t>题组二　细胞呼吸类型的判断与相关计算</a:t>
            </a:r>
            <a:endParaRPr lang="en-US" altLang="zh-CN" sz="2200" b="1" dirty="0">
              <a:solidFill>
                <a:srgbClr val="0000FF"/>
              </a:solidFill>
              <a:latin typeface="Times New Roman" panose="02020603050405020304" pitchFamily="18" charset="0"/>
              <a:ea typeface="华文细黑" panose="02010600040101010101" pitchFamily="2" charset="-122"/>
            </a:endParaRPr>
          </a:p>
        </p:txBody>
      </p:sp>
      <p:sp>
        <p:nvSpPr>
          <p:cNvPr id="16" name="TextBox 15"/>
          <p:cNvSpPr txBox="1"/>
          <p:nvPr/>
        </p:nvSpPr>
        <p:spPr>
          <a:xfrm>
            <a:off x="142931" y="3829340"/>
            <a:ext cx="8823911" cy="1601044"/>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消耗量与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生成量可以简便、准确地测定，若二者比值等于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，则小麦种子进行的是有氧呼吸；若比值为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，则进行的是无氧呼吸；若比值在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之间，则有氧呼吸和无氧呼吸同时</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存在。</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7" name="矩形 16"/>
          <p:cNvSpPr/>
          <p:nvPr/>
        </p:nvSpPr>
        <p:spPr>
          <a:xfrm>
            <a:off x="8052900" y="826636"/>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6" name="矩形 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8" name="Rectangle 21">
            <a:hlinkClick r:id="rId2" action="ppaction://hlinksldjump"/>
          </p:cNvPr>
          <p:cNvSpPr>
            <a:spLocks noChangeArrowheads="1"/>
          </p:cNvSpPr>
          <p:nvPr/>
        </p:nvSpPr>
        <p:spPr bwMode="auto">
          <a:xfrm>
            <a:off x="4734039" y="646142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9" name="Rectangle 21">
            <a:hlinkClick r:id="rId3" action="ppaction://hlinksldjump"/>
          </p:cNvPr>
          <p:cNvSpPr>
            <a:spLocks noChangeArrowheads="1"/>
          </p:cNvSpPr>
          <p:nvPr/>
        </p:nvSpPr>
        <p:spPr bwMode="auto">
          <a:xfrm>
            <a:off x="5094335" y="646142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0" name="Rectangle 21">
            <a:hlinkClick r:id="rId4" action="ppaction://hlinksldjump"/>
          </p:cNvPr>
          <p:cNvSpPr>
            <a:spLocks noChangeArrowheads="1"/>
          </p:cNvSpPr>
          <p:nvPr/>
        </p:nvSpPr>
        <p:spPr bwMode="auto">
          <a:xfrm>
            <a:off x="5436521" y="646142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1" name="Rectangle 21">
            <a:hlinkClick r:id="rId5" action="ppaction://hlinksldjump"/>
          </p:cNvPr>
          <p:cNvSpPr>
            <a:spLocks noChangeArrowheads="1"/>
          </p:cNvSpPr>
          <p:nvPr/>
        </p:nvSpPr>
        <p:spPr bwMode="auto">
          <a:xfrm>
            <a:off x="5760600"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2" name="Rectangle 21">
            <a:hlinkClick r:id="rId6" action="ppaction://hlinksldjump"/>
          </p:cNvPr>
          <p:cNvSpPr>
            <a:spLocks noChangeArrowheads="1"/>
          </p:cNvSpPr>
          <p:nvPr/>
        </p:nvSpPr>
        <p:spPr bwMode="auto">
          <a:xfrm>
            <a:off x="6120582"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6480564"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23073172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7"/>
                                        </p:tgtEl>
                                      </p:cBhvr>
                                    </p:animEffect>
                                    <p:set>
                                      <p:cBhvr>
                                        <p:cTn id="20"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6" grpId="0"/>
      <p:bldP spid="16" grpId="1"/>
      <p:bldP spid="17" grpId="0"/>
      <p:bldP spid="17"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327" y="-67214"/>
            <a:ext cx="8976347" cy="6382022"/>
          </a:xfrm>
          <a:prstGeom prst="rect">
            <a:avLst/>
          </a:prstGeom>
          <a:noFill/>
        </p:spPr>
        <p:txBody>
          <a:bodyPr wrap="square" lIns="102382" tIns="51190" rIns="102382" bIns="51190" rtlCol="0">
            <a:spAutoFit/>
          </a:bodyPr>
          <a:lstStyle/>
          <a:p>
            <a:pPr algn="just">
              <a:lnSpc>
                <a:spcPct val="150000"/>
              </a:lnSpc>
            </a:pPr>
            <a:r>
              <a:rPr lang="en-US" altLang="zh-CN" sz="2200" b="1" kern="100" dirty="0">
                <a:latin typeface="Times New Roman" panose="02020603050405020304" pitchFamily="18" charset="0"/>
                <a:ea typeface="华文细黑" panose="02010600040101010101" pitchFamily="2" charset="-122"/>
              </a:rPr>
              <a:t>6.</a:t>
            </a:r>
            <a:r>
              <a:rPr lang="zh-CN" altLang="en-US" sz="2200" b="1" kern="100" dirty="0">
                <a:latin typeface="Times New Roman" panose="02020603050405020304" pitchFamily="18" charset="0"/>
                <a:ea typeface="华文细黑" panose="02010600040101010101" pitchFamily="2" charset="-122"/>
              </a:rPr>
              <a:t>不同种类的生物在不同的条件下，呼吸作用方式不同。若分解底物是葡萄糖，下列对呼吸作用方式的判断不正确的是</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　　</a:t>
            </a:r>
            <a:r>
              <a:rPr lang="en-US" altLang="zh-CN" sz="2200" b="1" kern="100" dirty="0">
                <a:latin typeface="Times New Roman" panose="02020603050405020304" pitchFamily="18" charset="0"/>
                <a:ea typeface="华文细黑" panose="02010600040101010101" pitchFamily="2" charset="-122"/>
              </a:rPr>
              <a:t>)</a:t>
            </a:r>
          </a:p>
          <a:p>
            <a:pPr algn="just">
              <a:lnSpc>
                <a:spcPct val="150000"/>
              </a:lnSpc>
            </a:pPr>
            <a:r>
              <a:rPr lang="en-US" altLang="zh-CN" sz="2200" b="1" kern="100" dirty="0">
                <a:latin typeface="Times New Roman" panose="02020603050405020304" pitchFamily="18" charset="0"/>
                <a:ea typeface="华文细黑" panose="02010600040101010101" pitchFamily="2" charset="-122"/>
              </a:rPr>
              <a:t>A.</a:t>
            </a:r>
            <a:r>
              <a:rPr lang="zh-CN" altLang="en-US" sz="2200" b="1" kern="100" dirty="0">
                <a:latin typeface="Times New Roman" panose="02020603050405020304" pitchFamily="18" charset="0"/>
                <a:ea typeface="华文细黑" panose="02010600040101010101" pitchFamily="2" charset="-122"/>
              </a:rPr>
              <a:t>若只释放</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，不消耗</a:t>
            </a:r>
            <a:r>
              <a:rPr lang="en-US" altLang="zh-CN" sz="2200" b="1" kern="100" dirty="0">
                <a:latin typeface="Times New Roman" panose="02020603050405020304" pitchFamily="18" charset="0"/>
                <a:ea typeface="华文细黑" panose="02010600040101010101" pitchFamily="2" charset="-122"/>
              </a:rPr>
              <a:t>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，则细胞只进行</a:t>
            </a:r>
            <a:r>
              <a:rPr lang="zh-CN" altLang="en-US" sz="2200" b="1" kern="100" dirty="0" smtClean="0">
                <a:latin typeface="Times New Roman" panose="02020603050405020304" pitchFamily="18" charset="0"/>
                <a:ea typeface="华文细黑" panose="02010600040101010101" pitchFamily="2" charset="-122"/>
              </a:rPr>
              <a:t>无氧呼吸</a:t>
            </a: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endParaRPr lang="zh-CN" altLang="en-US" sz="2200" b="1" kern="100" dirty="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a:latin typeface="Times New Roman" panose="02020603050405020304" pitchFamily="18" charset="0"/>
                <a:ea typeface="华文细黑" panose="02010600040101010101" pitchFamily="2" charset="-122"/>
              </a:rPr>
              <a:t>B.</a:t>
            </a:r>
            <a:r>
              <a:rPr lang="zh-CN" altLang="en-US" sz="2200" b="1" kern="100" dirty="0">
                <a:latin typeface="Times New Roman" panose="02020603050405020304" pitchFamily="18" charset="0"/>
                <a:ea typeface="华文细黑" panose="02010600040101010101" pitchFamily="2" charset="-122"/>
              </a:rPr>
              <a:t>若</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的释放量多于</a:t>
            </a:r>
            <a:r>
              <a:rPr lang="en-US" altLang="zh-CN" sz="2200" b="1" kern="100" dirty="0">
                <a:latin typeface="Times New Roman" panose="02020603050405020304" pitchFamily="18" charset="0"/>
                <a:ea typeface="华文细黑" panose="02010600040101010101" pitchFamily="2" charset="-122"/>
              </a:rPr>
              <a:t>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的吸收量，则细胞既进行有氧呼吸，也进行无氧呼吸</a:t>
            </a:r>
          </a:p>
          <a:p>
            <a:pPr algn="just">
              <a:lnSpc>
                <a:spcPct val="150000"/>
              </a:lnSpc>
            </a:pP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C</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若</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的释放量等于</a:t>
            </a:r>
            <a:r>
              <a:rPr lang="en-US" altLang="zh-CN" sz="2200" b="1" kern="100" dirty="0">
                <a:latin typeface="Times New Roman" panose="02020603050405020304" pitchFamily="18" charset="0"/>
                <a:ea typeface="华文细黑" panose="02010600040101010101" pitchFamily="2" charset="-122"/>
              </a:rPr>
              <a:t>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的吸收量，则细胞只进行有氧呼吸或同时进行有氧呼吸和产生乳酸的无氧呼吸</a:t>
            </a:r>
          </a:p>
          <a:p>
            <a:pPr algn="just">
              <a:lnSpc>
                <a:spcPct val="150000"/>
              </a:lnSpc>
            </a:pP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D</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若既不吸收</a:t>
            </a:r>
            <a:r>
              <a:rPr lang="en-US" altLang="zh-CN" sz="2200" b="1" kern="100" dirty="0">
                <a:latin typeface="Times New Roman" panose="02020603050405020304" pitchFamily="18" charset="0"/>
                <a:ea typeface="华文细黑" panose="02010600040101010101" pitchFamily="2" charset="-122"/>
              </a:rPr>
              <a:t>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同时也不释放</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，则说明该细胞已经死亡</a:t>
            </a:r>
          </a:p>
          <a:p>
            <a:pPr algn="just">
              <a:lnSpc>
                <a:spcPct val="150000"/>
              </a:lnSpc>
            </a:pPr>
            <a:endParaRPr lang="zh-CN" altLang="en-US" sz="2200" b="1" kern="100" dirty="0">
              <a:latin typeface="Times New Roman" panose="02020603050405020304" pitchFamily="18" charset="0"/>
              <a:ea typeface="华文细黑" panose="02010600040101010101" pitchFamily="2" charset="-122"/>
            </a:endParaRPr>
          </a:p>
        </p:txBody>
      </p:sp>
      <p:sp>
        <p:nvSpPr>
          <p:cNvPr id="17" name="矩形 16"/>
          <p:cNvSpPr/>
          <p:nvPr/>
        </p:nvSpPr>
        <p:spPr>
          <a:xfrm>
            <a:off x="4518544" y="572870"/>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7" name="TextBox 6"/>
          <p:cNvSpPr txBox="1"/>
          <p:nvPr/>
        </p:nvSpPr>
        <p:spPr>
          <a:xfrm>
            <a:off x="2326" y="2912007"/>
            <a:ext cx="8804124" cy="585381"/>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有</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氧呼吸释放的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等于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的吸收</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量，而无氧呼吸不吸收</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但释放</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TextBox 7"/>
          <p:cNvSpPr txBox="1"/>
          <p:nvPr/>
        </p:nvSpPr>
        <p:spPr>
          <a:xfrm>
            <a:off x="2326" y="4656224"/>
            <a:ext cx="9364304"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有氧呼吸释放的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等于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的吸收量</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，产生乳酸的无氧呼吸</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不吸收</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也不释放</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2326" y="5819624"/>
            <a:ext cx="9001068"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动物细胞或乳酸菌，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无氧呼吸产物</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为乳酸，此时细胞既不吸收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，也不</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释放</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5" name="TextBox 14"/>
          <p:cNvSpPr txBox="1"/>
          <p:nvPr/>
        </p:nvSpPr>
        <p:spPr>
          <a:xfrm>
            <a:off x="2327" y="1740407"/>
            <a:ext cx="9016990"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不消耗</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说明没进行有氧呼吸，只释放</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说明进行了无氧呼吸。</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2" name="Rectangle 21">
            <a:hlinkClick r:id="rId2" action="ppaction://hlinksldjump"/>
          </p:cNvPr>
          <p:cNvSpPr>
            <a:spLocks noChangeArrowheads="1"/>
          </p:cNvSpPr>
          <p:nvPr/>
        </p:nvSpPr>
        <p:spPr bwMode="auto">
          <a:xfrm>
            <a:off x="4734039" y="646142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5094335" y="646142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5436521" y="646142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8" name="Rectangle 21">
            <a:hlinkClick r:id="rId5" action="ppaction://hlinksldjump"/>
          </p:cNvPr>
          <p:cNvSpPr>
            <a:spLocks noChangeArrowheads="1"/>
          </p:cNvSpPr>
          <p:nvPr/>
        </p:nvSpPr>
        <p:spPr bwMode="auto">
          <a:xfrm>
            <a:off x="5760600"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6120582"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7" action="ppaction://hlinksldjump"/>
          </p:cNvPr>
          <p:cNvSpPr>
            <a:spLocks noChangeArrowheads="1"/>
          </p:cNvSpPr>
          <p:nvPr/>
        </p:nvSpPr>
        <p:spPr bwMode="auto">
          <a:xfrm>
            <a:off x="6480564"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1774366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8"/>
                                        </p:tgtEl>
                                      </p:cBhvr>
                                    </p:animEffect>
                                    <p:set>
                                      <p:cBhvr>
                                        <p:cTn id="38" dur="1" fill="hold">
                                          <p:stCondLst>
                                            <p:cond delay="499"/>
                                          </p:stCondLst>
                                        </p:cTn>
                                        <p:tgtEl>
                                          <p:spTgt spid="8"/>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7"/>
                                        </p:tgtEl>
                                      </p:cBhvr>
                                    </p:animEffect>
                                    <p:set>
                                      <p:cBhvr>
                                        <p:cTn id="44"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7" grpId="0"/>
      <p:bldP spid="17" grpId="1"/>
      <p:bldP spid="7" grpId="0"/>
      <p:bldP spid="7" grpId="1"/>
      <p:bldP spid="8" grpId="0"/>
      <p:bldP spid="8" grpId="1"/>
      <p:bldP spid="9" grpId="0"/>
      <p:bldP spid="9" grpId="1"/>
      <p:bldP spid="15" grpId="0"/>
      <p:bldP spid="15"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7889" y="117399"/>
            <a:ext cx="9066111" cy="5274026"/>
          </a:xfrm>
          <a:prstGeom prst="rect">
            <a:avLst/>
          </a:prstGeom>
          <a:noFill/>
        </p:spPr>
        <p:txBody>
          <a:bodyPr wrap="square" lIns="102382" tIns="51190" rIns="102382" bIns="51190" rtlCol="0">
            <a:spAutoFit/>
          </a:bodyPr>
          <a:lstStyle/>
          <a:p>
            <a:pPr algn="just">
              <a:lnSpc>
                <a:spcPct val="150000"/>
              </a:lnSpc>
            </a:pPr>
            <a:r>
              <a:rPr lang="en-US" altLang="zh-CN" sz="2200" b="1" kern="100" dirty="0">
                <a:latin typeface="Times New Roman" panose="02020603050405020304" pitchFamily="18" charset="0"/>
                <a:ea typeface="华文细黑" panose="02010600040101010101" pitchFamily="2" charset="-122"/>
              </a:rPr>
              <a:t>5</a:t>
            </a:r>
            <a:r>
              <a:rPr lang="en-US" altLang="zh-CN" sz="2200" b="1" kern="100" dirty="0" smtClean="0">
                <a:latin typeface="Times New Roman" panose="02020603050405020304" pitchFamily="18" charset="0"/>
                <a:ea typeface="华文细黑" panose="02010600040101010101" pitchFamily="2" charset="-122"/>
              </a:rPr>
              <a:t>.</a:t>
            </a:r>
            <a:r>
              <a:rPr lang="zh-CN" altLang="en-US" sz="2200" b="1" kern="100" dirty="0" smtClean="0">
                <a:latin typeface="Times New Roman" panose="02020603050405020304" pitchFamily="18" charset="0"/>
                <a:ea typeface="华文细黑" panose="02010600040101010101" pitchFamily="2" charset="-122"/>
              </a:rPr>
              <a:t>如图</a:t>
            </a:r>
            <a:r>
              <a:rPr lang="zh-CN" altLang="en-US" sz="2200" b="1" kern="100" dirty="0">
                <a:latin typeface="Times New Roman" panose="02020603050405020304" pitchFamily="18" charset="0"/>
                <a:ea typeface="华文细黑" panose="02010600040101010101" pitchFamily="2" charset="-122"/>
              </a:rPr>
              <a:t>表示某植物的非绿色器官在氧浓度为</a:t>
            </a:r>
            <a:r>
              <a:rPr lang="en-US" altLang="zh-CN" sz="2200" b="1" kern="100" dirty="0">
                <a:latin typeface="Times New Roman" panose="02020603050405020304" pitchFamily="18" charset="0"/>
                <a:ea typeface="华文细黑" panose="02010600040101010101" pitchFamily="2" charset="-122"/>
              </a:rPr>
              <a:t>a</a:t>
            </a:r>
            <a:r>
              <a:rPr lang="zh-CN" altLang="en-US" sz="2200" b="1" kern="100" dirty="0">
                <a:latin typeface="Times New Roman" panose="02020603050405020304" pitchFamily="18" charset="0"/>
                <a:ea typeface="华文细黑" panose="02010600040101010101" pitchFamily="2" charset="-122"/>
              </a:rPr>
              <a:t>、</a:t>
            </a:r>
            <a:r>
              <a:rPr lang="en-US" altLang="zh-CN" sz="2200" b="1" kern="100" dirty="0">
                <a:latin typeface="Times New Roman" panose="02020603050405020304" pitchFamily="18" charset="0"/>
                <a:ea typeface="华文细黑" panose="02010600040101010101" pitchFamily="2" charset="-122"/>
              </a:rPr>
              <a:t>b</a:t>
            </a:r>
            <a:r>
              <a:rPr lang="zh-CN" altLang="en-US" sz="2200" b="1" kern="100" dirty="0">
                <a:latin typeface="Times New Roman" panose="02020603050405020304" pitchFamily="18" charset="0"/>
                <a:ea typeface="华文细黑" panose="02010600040101010101" pitchFamily="2" charset="-122"/>
              </a:rPr>
              <a:t>、</a:t>
            </a:r>
            <a:r>
              <a:rPr lang="en-US" altLang="zh-CN" sz="2200" b="1" kern="100" dirty="0">
                <a:latin typeface="Times New Roman" panose="02020603050405020304" pitchFamily="18" charset="0"/>
                <a:ea typeface="华文细黑" panose="02010600040101010101" pitchFamily="2" charset="-122"/>
              </a:rPr>
              <a:t>c</a:t>
            </a:r>
            <a:r>
              <a:rPr lang="zh-CN" altLang="en-US" sz="2200" b="1" kern="100" dirty="0">
                <a:latin typeface="Times New Roman" panose="02020603050405020304" pitchFamily="18" charset="0"/>
                <a:ea typeface="华文细黑" panose="02010600040101010101" pitchFamily="2" charset="-122"/>
              </a:rPr>
              <a:t>、</a:t>
            </a:r>
            <a:r>
              <a:rPr lang="en-US" altLang="zh-CN" sz="2200" b="1" kern="100" dirty="0">
                <a:latin typeface="Times New Roman" panose="02020603050405020304" pitchFamily="18" charset="0"/>
                <a:ea typeface="华文细黑" panose="02010600040101010101" pitchFamily="2" charset="-122"/>
              </a:rPr>
              <a:t>d</a:t>
            </a:r>
            <a:r>
              <a:rPr lang="zh-CN" altLang="en-US" sz="2200" b="1" kern="100" dirty="0">
                <a:latin typeface="Times New Roman" panose="02020603050405020304" pitchFamily="18" charset="0"/>
                <a:ea typeface="华文细黑" panose="02010600040101010101" pitchFamily="2" charset="-122"/>
              </a:rPr>
              <a:t>时，</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释放量和</a:t>
            </a:r>
            <a:r>
              <a:rPr lang="en-US" altLang="zh-CN" sz="2200" b="1" kern="100" dirty="0">
                <a:latin typeface="Times New Roman" panose="02020603050405020304" pitchFamily="18" charset="0"/>
                <a:ea typeface="华文细黑" panose="02010600040101010101" pitchFamily="2" charset="-122"/>
              </a:rPr>
              <a:t>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吸收量的变化。下列相关叙述正确的是</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　　</a:t>
            </a:r>
            <a:r>
              <a:rPr lang="en-US" altLang="zh-CN" sz="2200" b="1" kern="100" dirty="0">
                <a:latin typeface="Times New Roman" panose="02020603050405020304" pitchFamily="18" charset="0"/>
                <a:ea typeface="华文细黑" panose="02010600040101010101" pitchFamily="2" charset="-122"/>
              </a:rPr>
              <a:t>)</a:t>
            </a: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A</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氧浓度为</a:t>
            </a:r>
            <a:r>
              <a:rPr lang="en-US" altLang="zh-CN" sz="2200" b="1" kern="100" dirty="0">
                <a:latin typeface="Times New Roman" panose="02020603050405020304" pitchFamily="18" charset="0"/>
                <a:ea typeface="华文细黑" panose="02010600040101010101" pitchFamily="2" charset="-122"/>
              </a:rPr>
              <a:t>a</a:t>
            </a:r>
            <a:r>
              <a:rPr lang="zh-CN" altLang="en-US" sz="2200" b="1" kern="100" dirty="0">
                <a:latin typeface="Times New Roman" panose="02020603050405020304" pitchFamily="18" charset="0"/>
                <a:ea typeface="华文细黑" panose="02010600040101010101" pitchFamily="2" charset="-122"/>
              </a:rPr>
              <a:t>时，最适于储藏该植物器官，此时</a:t>
            </a:r>
            <a:r>
              <a:rPr lang="zh-CN" altLang="en-US" sz="2200" b="1" kern="100" dirty="0" smtClean="0">
                <a:latin typeface="Times New Roman" panose="02020603050405020304" pitchFamily="18" charset="0"/>
                <a:ea typeface="华文细黑" panose="02010600040101010101" pitchFamily="2" charset="-122"/>
              </a:rPr>
              <a:t>呼</a:t>
            </a: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r>
              <a:rPr lang="zh-CN" altLang="en-US" sz="2200" b="1" kern="100" dirty="0" smtClean="0">
                <a:latin typeface="Times New Roman" panose="02020603050405020304" pitchFamily="18" charset="0"/>
                <a:ea typeface="华文细黑" panose="02010600040101010101" pitchFamily="2" charset="-122"/>
              </a:rPr>
              <a:t>吸</a:t>
            </a:r>
            <a:r>
              <a:rPr lang="zh-CN" altLang="en-US" sz="2200" b="1" kern="100" dirty="0">
                <a:latin typeface="Times New Roman" panose="02020603050405020304" pitchFamily="18" charset="0"/>
                <a:ea typeface="华文细黑" panose="02010600040101010101" pitchFamily="2" charset="-122"/>
              </a:rPr>
              <a:t>产物除</a:t>
            </a:r>
            <a:r>
              <a:rPr lang="en-US" altLang="zh-CN" sz="2200" b="1" kern="100" dirty="0">
                <a:latin typeface="Times New Roman" panose="02020603050405020304" pitchFamily="18" charset="0"/>
                <a:ea typeface="华文细黑" panose="02010600040101010101" pitchFamily="2" charset="-122"/>
              </a:rPr>
              <a:t>CO</a:t>
            </a:r>
            <a:r>
              <a:rPr lang="en-US" altLang="zh-CN" sz="2200" b="1" kern="100" baseline="-25000" dirty="0">
                <a:latin typeface="Times New Roman" panose="02020603050405020304" pitchFamily="18" charset="0"/>
                <a:ea typeface="华文细黑" panose="02010600040101010101" pitchFamily="2" charset="-122"/>
              </a:rPr>
              <a:t>2</a:t>
            </a:r>
            <a:r>
              <a:rPr lang="zh-CN" altLang="en-US" sz="2200" b="1" kern="100" dirty="0">
                <a:latin typeface="Times New Roman" panose="02020603050405020304" pitchFamily="18" charset="0"/>
                <a:ea typeface="华文细黑" panose="02010600040101010101" pitchFamily="2" charset="-122"/>
              </a:rPr>
              <a:t>外还有酒精和</a:t>
            </a:r>
            <a:r>
              <a:rPr lang="zh-CN" altLang="en-US" sz="2200" b="1" kern="100" dirty="0" smtClean="0">
                <a:latin typeface="Times New Roman" panose="02020603050405020304" pitchFamily="18" charset="0"/>
                <a:ea typeface="华文细黑" panose="02010600040101010101" pitchFamily="2" charset="-122"/>
              </a:rPr>
              <a:t>乳酸</a:t>
            </a: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endParaRPr lang="zh-CN" altLang="en-US" sz="2200" b="1" kern="100" dirty="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a:latin typeface="Times New Roman" panose="02020603050405020304" pitchFamily="18" charset="0"/>
                <a:ea typeface="华文细黑" panose="02010600040101010101" pitchFamily="2" charset="-122"/>
              </a:rPr>
              <a:t>B.</a:t>
            </a:r>
            <a:r>
              <a:rPr lang="zh-CN" altLang="en-US" sz="2200" b="1" kern="100" dirty="0">
                <a:latin typeface="Times New Roman" panose="02020603050405020304" pitchFamily="18" charset="0"/>
                <a:ea typeface="华文细黑" panose="02010600040101010101" pitchFamily="2" charset="-122"/>
              </a:rPr>
              <a:t>氧浓度为</a:t>
            </a:r>
            <a:r>
              <a:rPr lang="en-US" altLang="zh-CN" sz="2200" b="1" kern="100" dirty="0">
                <a:latin typeface="Times New Roman" panose="02020603050405020304" pitchFamily="18" charset="0"/>
                <a:ea typeface="华文细黑" panose="02010600040101010101" pitchFamily="2" charset="-122"/>
              </a:rPr>
              <a:t>b</a:t>
            </a:r>
            <a:r>
              <a:rPr lang="zh-CN" altLang="en-US" sz="2200" b="1" kern="100" dirty="0">
                <a:latin typeface="Times New Roman" panose="02020603050405020304" pitchFamily="18" charset="0"/>
                <a:ea typeface="华文细黑" panose="02010600040101010101" pitchFamily="2" charset="-122"/>
              </a:rPr>
              <a:t>时，无氧呼吸消耗的葡萄糖是有氧</a:t>
            </a:r>
            <a:r>
              <a:rPr lang="zh-CN" altLang="en-US" sz="2200" b="1" kern="100" dirty="0" smtClean="0">
                <a:latin typeface="Times New Roman" panose="02020603050405020304" pitchFamily="18" charset="0"/>
                <a:ea typeface="华文细黑" panose="02010600040101010101" pitchFamily="2" charset="-122"/>
              </a:rPr>
              <a:t>呼吸</a:t>
            </a:r>
            <a:r>
              <a:rPr lang="zh-CN" altLang="en-US" sz="2200" b="1" kern="100" dirty="0">
                <a:latin typeface="Times New Roman" panose="02020603050405020304" pitchFamily="18" charset="0"/>
                <a:ea typeface="华文细黑" panose="02010600040101010101" pitchFamily="2" charset="-122"/>
              </a:rPr>
              <a:t>的</a:t>
            </a:r>
            <a:r>
              <a:rPr lang="en-US" altLang="zh-CN" sz="2200" b="1" kern="100" dirty="0">
                <a:latin typeface="Times New Roman" panose="02020603050405020304" pitchFamily="18" charset="0"/>
                <a:ea typeface="华文细黑" panose="02010600040101010101" pitchFamily="2" charset="-122"/>
              </a:rPr>
              <a:t>5</a:t>
            </a:r>
            <a:r>
              <a:rPr lang="zh-CN" altLang="en-US" sz="2200" b="1" kern="100" dirty="0" smtClean="0">
                <a:latin typeface="Times New Roman" panose="02020603050405020304" pitchFamily="18" charset="0"/>
                <a:ea typeface="华文细黑" panose="02010600040101010101" pitchFamily="2" charset="-122"/>
              </a:rPr>
              <a:t>倍</a:t>
            </a: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endParaRPr lang="zh-CN" altLang="en-US" sz="2200" b="1" kern="100" dirty="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a:latin typeface="Times New Roman" panose="02020603050405020304" pitchFamily="18" charset="0"/>
                <a:ea typeface="华文细黑" panose="02010600040101010101" pitchFamily="2" charset="-122"/>
              </a:rPr>
              <a:t>C.</a:t>
            </a:r>
            <a:r>
              <a:rPr lang="zh-CN" altLang="en-US" sz="2200" b="1" kern="100" dirty="0">
                <a:latin typeface="Times New Roman" panose="02020603050405020304" pitchFamily="18" charset="0"/>
                <a:ea typeface="华文细黑" panose="02010600040101010101" pitchFamily="2" charset="-122"/>
              </a:rPr>
              <a:t>氧浓度为</a:t>
            </a:r>
            <a:r>
              <a:rPr lang="en-US" altLang="zh-CN" sz="2200" b="1" kern="100" dirty="0">
                <a:latin typeface="Times New Roman" panose="02020603050405020304" pitchFamily="18" charset="0"/>
                <a:ea typeface="华文细黑" panose="02010600040101010101" pitchFamily="2" charset="-122"/>
              </a:rPr>
              <a:t>c</a:t>
            </a:r>
            <a:r>
              <a:rPr lang="zh-CN" altLang="en-US" sz="2200" b="1" kern="100" dirty="0">
                <a:latin typeface="Times New Roman" panose="02020603050405020304" pitchFamily="18" charset="0"/>
                <a:ea typeface="华文细黑" panose="02010600040101010101" pitchFamily="2" charset="-122"/>
              </a:rPr>
              <a:t>时，只进行有氧呼吸</a:t>
            </a:r>
          </a:p>
          <a:p>
            <a:pPr algn="just">
              <a:lnSpc>
                <a:spcPct val="150000"/>
              </a:lnSpc>
            </a:pPr>
            <a:endParaRPr lang="en-US" altLang="zh-CN" sz="2200" b="1" kern="100" dirty="0" smtClean="0">
              <a:latin typeface="Times New Roman" panose="02020603050405020304" pitchFamily="18" charset="0"/>
              <a:ea typeface="华文细黑" panose="02010600040101010101" pitchFamily="2" charset="-122"/>
            </a:endParaRPr>
          </a:p>
          <a:p>
            <a:pPr algn="just">
              <a:lnSpc>
                <a:spcPct val="150000"/>
              </a:lnSpc>
            </a:pPr>
            <a:r>
              <a:rPr lang="en-US" altLang="zh-CN" sz="2200" b="1" kern="100" dirty="0" smtClean="0">
                <a:latin typeface="Times New Roman" panose="02020603050405020304" pitchFamily="18" charset="0"/>
                <a:ea typeface="华文细黑" panose="02010600040101010101" pitchFamily="2" charset="-122"/>
              </a:rPr>
              <a:t>D</a:t>
            </a:r>
            <a:r>
              <a:rPr lang="en-US" altLang="zh-CN" sz="2200" b="1" kern="100" dirty="0">
                <a:latin typeface="Times New Roman" panose="02020603050405020304" pitchFamily="18" charset="0"/>
                <a:ea typeface="华文细黑" panose="02010600040101010101" pitchFamily="2" charset="-122"/>
              </a:rPr>
              <a:t>.</a:t>
            </a:r>
            <a:r>
              <a:rPr lang="zh-CN" altLang="en-US" sz="2200" b="1" kern="100" dirty="0">
                <a:latin typeface="Times New Roman" panose="02020603050405020304" pitchFamily="18" charset="0"/>
                <a:ea typeface="华文细黑" panose="02010600040101010101" pitchFamily="2" charset="-122"/>
              </a:rPr>
              <a:t>氧浓度为</a:t>
            </a:r>
            <a:r>
              <a:rPr lang="en-US" altLang="zh-CN" sz="2200" b="1" kern="100" dirty="0">
                <a:latin typeface="Times New Roman" panose="02020603050405020304" pitchFamily="18" charset="0"/>
                <a:ea typeface="华文细黑" panose="02010600040101010101" pitchFamily="2" charset="-122"/>
              </a:rPr>
              <a:t>d</a:t>
            </a:r>
            <a:r>
              <a:rPr lang="zh-CN" altLang="en-US" sz="2200" b="1" kern="100" dirty="0">
                <a:latin typeface="Times New Roman" panose="02020603050405020304" pitchFamily="18" charset="0"/>
                <a:ea typeface="华文细黑" panose="02010600040101010101" pitchFamily="2" charset="-122"/>
              </a:rPr>
              <a:t>时，有氧呼吸强度与无氧呼吸强度相等</a:t>
            </a:r>
          </a:p>
        </p:txBody>
      </p:sp>
      <p:sp>
        <p:nvSpPr>
          <p:cNvPr id="17" name="矩形 16"/>
          <p:cNvSpPr/>
          <p:nvPr/>
        </p:nvSpPr>
        <p:spPr>
          <a:xfrm>
            <a:off x="3839883" y="746755"/>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pic>
        <p:nvPicPr>
          <p:cNvPr id="8194" name="Picture 2" descr="118"/>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60286" y="803750"/>
            <a:ext cx="3186769" cy="18613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TextBox 6"/>
          <p:cNvSpPr txBox="1"/>
          <p:nvPr/>
        </p:nvSpPr>
        <p:spPr>
          <a:xfrm>
            <a:off x="77890" y="3097007"/>
            <a:ext cx="9055082" cy="2108875"/>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                                                                                                     氧</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浓度为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吸收</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量</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释放</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量为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8</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，通过计算可知无氧呼吸</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消耗萄糖</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的量是有氧呼吸的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5</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倍。</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TextBox 7"/>
          <p:cNvSpPr txBox="1"/>
          <p:nvPr/>
        </p:nvSpPr>
        <p:spPr>
          <a:xfrm>
            <a:off x="77890" y="4840837"/>
            <a:ext cx="9021118"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氧浓度为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释放量大于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吸收量，说明此时存在无氧呼吸和有氧</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呼吸。</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77889" y="6004237"/>
            <a:ext cx="9001068"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氧浓度为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d</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的吸收量与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的释放量相等，说明该器官可以只进行有氧</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呼吸。</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5" name="TextBox 14"/>
          <p:cNvSpPr txBox="1"/>
          <p:nvPr/>
        </p:nvSpPr>
        <p:spPr>
          <a:xfrm>
            <a:off x="77890" y="2449085"/>
            <a:ext cx="9016990" cy="1093213"/>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的释放量在氧浓度为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时最少</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，细胞</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呼吸最弱，最适合储藏该植物</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器官。</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2" name="Rectangle 21">
            <a:hlinkClick r:id="rId3" action="ppaction://hlinksldjump"/>
          </p:cNvPr>
          <p:cNvSpPr>
            <a:spLocks noChangeArrowheads="1"/>
          </p:cNvSpPr>
          <p:nvPr/>
        </p:nvSpPr>
        <p:spPr bwMode="auto">
          <a:xfrm>
            <a:off x="4734039" y="646142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4" action="ppaction://hlinksldjump"/>
          </p:cNvPr>
          <p:cNvSpPr>
            <a:spLocks noChangeArrowheads="1"/>
          </p:cNvSpPr>
          <p:nvPr/>
        </p:nvSpPr>
        <p:spPr bwMode="auto">
          <a:xfrm>
            <a:off x="5094335" y="646142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6" name="Rectangle 21">
            <a:hlinkClick r:id="rId5" action="ppaction://hlinksldjump"/>
          </p:cNvPr>
          <p:cNvSpPr>
            <a:spLocks noChangeArrowheads="1"/>
          </p:cNvSpPr>
          <p:nvPr/>
        </p:nvSpPr>
        <p:spPr bwMode="auto">
          <a:xfrm>
            <a:off x="5436521" y="646142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8" name="Rectangle 21">
            <a:hlinkClick r:id="rId6" action="ppaction://hlinksldjump"/>
          </p:cNvPr>
          <p:cNvSpPr>
            <a:spLocks noChangeArrowheads="1"/>
          </p:cNvSpPr>
          <p:nvPr/>
        </p:nvSpPr>
        <p:spPr bwMode="auto">
          <a:xfrm>
            <a:off x="5760600"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9" name="Rectangle 21">
            <a:hlinkClick r:id="rId7" action="ppaction://hlinksldjump"/>
          </p:cNvPr>
          <p:cNvSpPr>
            <a:spLocks noChangeArrowheads="1"/>
          </p:cNvSpPr>
          <p:nvPr/>
        </p:nvSpPr>
        <p:spPr bwMode="auto">
          <a:xfrm>
            <a:off x="6120582"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8" action="ppaction://hlinksldjump"/>
          </p:cNvPr>
          <p:cNvSpPr>
            <a:spLocks noChangeArrowheads="1"/>
          </p:cNvSpPr>
          <p:nvPr/>
        </p:nvSpPr>
        <p:spPr bwMode="auto">
          <a:xfrm>
            <a:off x="6480564" y="646142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24423656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8"/>
                                        </p:tgtEl>
                                      </p:cBhvr>
                                    </p:animEffect>
                                    <p:set>
                                      <p:cBhvr>
                                        <p:cTn id="38" dur="1" fill="hold">
                                          <p:stCondLst>
                                            <p:cond delay="499"/>
                                          </p:stCondLst>
                                        </p:cTn>
                                        <p:tgtEl>
                                          <p:spTgt spid="8"/>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7"/>
                                        </p:tgtEl>
                                      </p:cBhvr>
                                    </p:animEffect>
                                    <p:set>
                                      <p:cBhvr>
                                        <p:cTn id="44"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7" grpId="0"/>
      <p:bldP spid="17" grpId="1"/>
      <p:bldP spid="7" grpId="0"/>
      <p:bldP spid="7" grpId="1"/>
      <p:bldP spid="8" grpId="0"/>
      <p:bldP spid="8" grpId="1"/>
      <p:bldP spid="9" grpId="0"/>
      <p:bldP spid="9" grpId="1"/>
      <p:bldP spid="15" grpId="0"/>
      <p:bldP spid="15"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2494" y="717870"/>
            <a:ext cx="8770433" cy="5756028"/>
          </a:xfrm>
          <a:prstGeom prst="rect">
            <a:avLst/>
          </a:prstGeom>
          <a:noFill/>
        </p:spPr>
        <p:txBody>
          <a:bodyPr wrap="square" lIns="76800" tIns="38400" rIns="76800" bIns="38400" rtlCol="0">
            <a:spAutoFit/>
          </a:bodyPr>
          <a:lstStyle/>
          <a:p>
            <a:pPr>
              <a:lnSpc>
                <a:spcPct val="150000"/>
              </a:lnSpc>
            </a:pPr>
            <a:r>
              <a:rPr lang="en-US" altLang="zh-CN" sz="2200" b="1" dirty="0">
                <a:solidFill>
                  <a:srgbClr val="0000FF"/>
                </a:solidFill>
                <a:latin typeface="Times New Roman" panose="02020603050405020304" pitchFamily="18" charset="0"/>
                <a:ea typeface="华文细黑" panose="02010600040101010101" pitchFamily="2" charset="-122"/>
              </a:rPr>
              <a:t>1.</a:t>
            </a:r>
            <a:r>
              <a:rPr lang="zh-CN" altLang="en-US" sz="2200" b="1" dirty="0">
                <a:solidFill>
                  <a:srgbClr val="0000FF"/>
                </a:solidFill>
                <a:latin typeface="Times New Roman" panose="02020603050405020304" pitchFamily="18" charset="0"/>
                <a:ea typeface="华文细黑" panose="02010600040101010101" pitchFamily="2" charset="-122"/>
              </a:rPr>
              <a:t>有关细胞呼吸的</a:t>
            </a:r>
            <a:r>
              <a:rPr lang="en-US" altLang="zh-CN" sz="2200" b="1" dirty="0">
                <a:solidFill>
                  <a:srgbClr val="0000FF"/>
                </a:solidFill>
                <a:latin typeface="Times New Roman" panose="02020603050405020304" pitchFamily="18" charset="0"/>
                <a:ea typeface="华文细黑" panose="02010600040101010101" pitchFamily="2" charset="-122"/>
              </a:rPr>
              <a:t>6</a:t>
            </a:r>
            <a:r>
              <a:rPr lang="zh-CN" altLang="en-US" sz="2200" b="1" dirty="0">
                <a:solidFill>
                  <a:srgbClr val="0000FF"/>
                </a:solidFill>
                <a:latin typeface="Times New Roman" panose="02020603050405020304" pitchFamily="18" charset="0"/>
                <a:ea typeface="华文细黑" panose="02010600040101010101" pitchFamily="2" charset="-122"/>
              </a:rPr>
              <a:t>个易错点</a:t>
            </a: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不同生物无氧呼吸的产物不同，其直接原因在于催化反应的酶不同，根本原因在于控制酶合成的基因不同。</a:t>
            </a: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无氧呼吸只释放少量能量，其余能量储存在分解不彻底的氧化产物</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酒精或乳酸中。</a:t>
            </a:r>
          </a:p>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水稻等植物长期水淹后烂根的原因是无氧呼吸产生的酒精对细胞有毒害作用。</a:t>
            </a:r>
          </a:p>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有氧呼吸与无氧呼吸产物最大的区别是无氧呼吸没有水生成，并且无氧呼吸只在第一阶段产生</a:t>
            </a:r>
            <a:r>
              <a:rPr lang="en-US" altLang="zh-CN" sz="2200" b="1" dirty="0">
                <a:latin typeface="Times New Roman" panose="02020603050405020304" pitchFamily="18" charset="0"/>
                <a:ea typeface="华文细黑" panose="02010600040101010101" pitchFamily="2" charset="-122"/>
              </a:rPr>
              <a:t>ATP</a:t>
            </a:r>
            <a:r>
              <a:rPr lang="zh-CN" altLang="en-US"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(5)</a:t>
            </a:r>
            <a:r>
              <a:rPr lang="zh-CN" altLang="en-US" sz="2200" b="1" dirty="0">
                <a:latin typeface="Times New Roman" panose="02020603050405020304" pitchFamily="18" charset="0"/>
                <a:ea typeface="华文细黑" panose="02010600040101010101" pitchFamily="2" charset="-122"/>
              </a:rPr>
              <a:t>真核生物细胞并非都能进行有氧呼吸，如蛔虫细胞、哺乳动物成熟的红细胞只能进行无氧呼吸</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6" name="矩形 15"/>
          <p:cNvSpPr/>
          <p:nvPr/>
        </p:nvSpPr>
        <p:spPr>
          <a:xfrm>
            <a:off x="0" y="261381"/>
            <a:ext cx="1655296" cy="609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7" name="矩形 16"/>
          <p:cNvSpPr/>
          <p:nvPr/>
        </p:nvSpPr>
        <p:spPr>
          <a:xfrm>
            <a:off x="-283292" y="173353"/>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归纳整合</a:t>
            </a:r>
            <a:endParaRPr lang="zh-CN" altLang="zh-CN" sz="2400" b="1" kern="100" dirty="0">
              <a:solidFill>
                <a:schemeClr val="bg1"/>
              </a:solidFill>
              <a:latin typeface="+mj-ea"/>
              <a:ea typeface="+mj-ea"/>
              <a:cs typeface="Courier New"/>
            </a:endParaRPr>
          </a:p>
        </p:txBody>
      </p:sp>
    </p:spTree>
    <p:extLst>
      <p:ext uri="{BB962C8B-B14F-4D97-AF65-F5344CB8AC3E}">
        <p14:creationId xmlns="" xmlns:p14="http://schemas.microsoft.com/office/powerpoint/2010/main" val="4994741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931" y="35885"/>
            <a:ext cx="8858137" cy="5663695"/>
          </a:xfrm>
          <a:prstGeom prst="rect">
            <a:avLst/>
          </a:prstGeom>
          <a:noFill/>
        </p:spPr>
        <p:txBody>
          <a:bodyPr wrap="square" lIns="76800" tIns="38400" rIns="76800" bIns="38400" rtlCol="0">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(6)</a:t>
            </a:r>
            <a:r>
              <a:rPr lang="zh-CN" altLang="en-US" sz="2200" b="1" dirty="0">
                <a:latin typeface="Times New Roman" panose="02020603050405020304" pitchFamily="18" charset="0"/>
                <a:ea typeface="华文细黑" panose="02010600040101010101" pitchFamily="2" charset="-122"/>
              </a:rPr>
              <a:t>原核生物无线粒体，但有些原核生物仍可进行有氧呼吸，如蓝藻、硝化细菌等，因为其细胞中含有与有氧呼吸有关的酶。</a:t>
            </a:r>
          </a:p>
          <a:p>
            <a:pPr>
              <a:lnSpc>
                <a:spcPct val="150000"/>
              </a:lnSpc>
            </a:pPr>
            <a:r>
              <a:rPr lang="en-US" altLang="zh-CN" sz="2200" b="1" dirty="0" smtClean="0">
                <a:solidFill>
                  <a:srgbClr val="0000FF"/>
                </a:solidFill>
                <a:latin typeface="Times New Roman" panose="02020603050405020304" pitchFamily="18" charset="0"/>
                <a:ea typeface="华文细黑" panose="02010600040101010101" pitchFamily="2" charset="-122"/>
              </a:rPr>
              <a:t>2</a:t>
            </a:r>
            <a:r>
              <a:rPr lang="en-US" altLang="zh-CN" sz="2200" b="1" dirty="0">
                <a:solidFill>
                  <a:srgbClr val="0000FF"/>
                </a:solidFill>
                <a:latin typeface="Times New Roman" panose="02020603050405020304" pitchFamily="18" charset="0"/>
                <a:ea typeface="华文细黑" panose="02010600040101010101" pitchFamily="2" charset="-122"/>
              </a:rPr>
              <a:t>.“</a:t>
            </a:r>
            <a:r>
              <a:rPr lang="zh-CN" altLang="en-US" sz="2200" b="1" dirty="0">
                <a:solidFill>
                  <a:srgbClr val="0000FF"/>
                </a:solidFill>
                <a:latin typeface="Times New Roman" panose="02020603050405020304" pitchFamily="18" charset="0"/>
                <a:ea typeface="华文细黑" panose="02010600040101010101" pitchFamily="2" charset="-122"/>
              </a:rPr>
              <a:t>三看法”判断细胞呼吸的</a:t>
            </a:r>
            <a:r>
              <a:rPr lang="zh-CN" altLang="en-US" sz="2200" b="1" dirty="0" smtClean="0">
                <a:solidFill>
                  <a:srgbClr val="0000FF"/>
                </a:solidFill>
                <a:latin typeface="Times New Roman" panose="02020603050405020304" pitchFamily="18" charset="0"/>
                <a:ea typeface="华文细黑" panose="02010600040101010101" pitchFamily="2" charset="-122"/>
              </a:rPr>
              <a:t>类型</a:t>
            </a:r>
            <a:endParaRPr lang="en-US" altLang="zh-CN" sz="2200" b="1" dirty="0" smtClean="0">
              <a:solidFill>
                <a:srgbClr val="0000FF"/>
              </a:solidFill>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一看”反应物和产物</a:t>
            </a:r>
          </a:p>
          <a:p>
            <a:pPr>
              <a:lnSpc>
                <a:spcPct val="150000"/>
              </a:lnSpc>
            </a:pPr>
            <a:r>
              <a:rPr lang="zh-CN" altLang="en-US" sz="2200" b="1" dirty="0">
                <a:latin typeface="Times New Roman" panose="02020603050405020304" pitchFamily="18" charset="0"/>
                <a:ea typeface="华文细黑" panose="02010600040101010101" pitchFamily="2" charset="-122"/>
              </a:rPr>
              <a:t> </a:t>
            </a: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二看”物质的量的关系</a:t>
            </a:r>
          </a:p>
          <a:p>
            <a:pPr>
              <a:lnSpc>
                <a:spcPct val="150000"/>
              </a:lnSpc>
            </a:pPr>
            <a:r>
              <a:rPr lang="zh-CN" altLang="en-US" sz="2200" b="1" dirty="0">
                <a:latin typeface="Times New Roman" panose="02020603050405020304" pitchFamily="18" charset="0"/>
                <a:ea typeface="华文细黑" panose="02010600040101010101" pitchFamily="2" charset="-122"/>
              </a:rPr>
              <a:t>①不消耗</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只进行无氧呼吸产生酒精。</a:t>
            </a:r>
          </a:p>
          <a:p>
            <a:pPr>
              <a:lnSpc>
                <a:spcPct val="150000"/>
              </a:lnSpc>
            </a:pPr>
            <a:r>
              <a:rPr lang="zh-CN" altLang="en-US" sz="2200" b="1" dirty="0">
                <a:latin typeface="Times New Roman" panose="02020603050405020304" pitchFamily="18" charset="0"/>
                <a:ea typeface="华文细黑" panose="02010600040101010101" pitchFamily="2" charset="-122"/>
              </a:rPr>
              <a:t>②无</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释放⇒只进行无氧呼吸产生乳酸。</a:t>
            </a:r>
          </a:p>
          <a:p>
            <a:pPr>
              <a:lnSpc>
                <a:spcPct val="150000"/>
              </a:lnSpc>
            </a:pPr>
            <a:r>
              <a:rPr lang="zh-CN" altLang="en-US" sz="2200" b="1" dirty="0">
                <a:latin typeface="Times New Roman" panose="02020603050405020304" pitchFamily="18" charset="0"/>
                <a:ea typeface="华文细黑" panose="02010600040101010101" pitchFamily="2" charset="-122"/>
              </a:rPr>
              <a:t>③酒精产生量等于</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释放量⇒只进行无氧呼吸产生酒精。</a:t>
            </a:r>
          </a:p>
          <a:p>
            <a:pPr>
              <a:lnSpc>
                <a:spcPct val="150000"/>
              </a:lnSpc>
            </a:pPr>
            <a:r>
              <a:rPr lang="zh-CN" altLang="en-US" sz="2200" b="1" dirty="0">
                <a:latin typeface="Times New Roman" panose="02020603050405020304" pitchFamily="18" charset="0"/>
                <a:ea typeface="华文细黑" panose="02010600040101010101" pitchFamily="2" charset="-122"/>
              </a:rPr>
              <a:t>④</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释放量等于</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的吸收量⇒只进行有氧呼吸或同时进行有氧呼吸和产生乳酸的无氧呼吸</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pic>
        <p:nvPicPr>
          <p:cNvPr id="9218" name="图片 39"/>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261546" y="2123633"/>
            <a:ext cx="5523471" cy="118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6116418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0201" y="605162"/>
            <a:ext cx="8683597" cy="3142492"/>
          </a:xfrm>
          <a:prstGeom prst="rect">
            <a:avLst/>
          </a:prstGeom>
          <a:noFill/>
        </p:spPr>
        <p:txBody>
          <a:bodyPr wrap="square" lIns="76800" tIns="38400" rIns="76800" bIns="38400" rtlCol="0">
            <a:spAutoFit/>
          </a:bodyPr>
          <a:lstStyle/>
          <a:p>
            <a:pPr>
              <a:lnSpc>
                <a:spcPts val="4620"/>
              </a:lnSpc>
            </a:pPr>
            <a:r>
              <a:rPr lang="zh-CN" altLang="en-US" sz="2200" b="1" dirty="0" smtClean="0">
                <a:latin typeface="Times New Roman" panose="02020603050405020304" pitchFamily="18" charset="0"/>
                <a:ea typeface="华文细黑" panose="02010600040101010101" pitchFamily="2" charset="-122"/>
              </a:rPr>
              <a:t>⑤</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释放量大于</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的吸收量⇒既进行有氧呼吸，又进行产生酒精的无氧呼吸；多余的</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来自产生酒精的无氧呼吸。</a:t>
            </a:r>
          </a:p>
          <a:p>
            <a:pPr>
              <a:lnSpc>
                <a:spcPts val="4620"/>
              </a:lnSpc>
            </a:pPr>
            <a:r>
              <a:rPr lang="zh-CN" altLang="en-US" sz="2200" b="1" dirty="0">
                <a:latin typeface="Times New Roman" panose="02020603050405020304" pitchFamily="18" charset="0"/>
                <a:ea typeface="华文细黑" panose="02010600040101010101" pitchFamily="2" charset="-122"/>
              </a:rPr>
              <a:t>⑥酒精产生量小于</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释放量⇒既进行有氧呼吸，又进行产生酒精的无氧呼吸；多余的</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来自有氧呼吸</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ts val="462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三看”反应场所</a:t>
            </a:r>
          </a:p>
        </p:txBody>
      </p:sp>
      <p:pic>
        <p:nvPicPr>
          <p:cNvPr id="10242" name="图片 38"/>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99114" y="4320803"/>
            <a:ext cx="5995447" cy="13399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矩形 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a:hlinkClick r:id="rId3" action="ppaction://hlinksldjump"/>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 xmlns:p14="http://schemas.microsoft.com/office/powerpoint/2010/main" val="25750712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pic>
        <p:nvPicPr>
          <p:cNvPr id="27650" name="Picture 2" descr="13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385231" y="2781078"/>
            <a:ext cx="2702738" cy="26636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nvSpPr>
        <p:spPr>
          <a:xfrm>
            <a:off x="88919" y="477355"/>
            <a:ext cx="9004717" cy="213472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某同学用如图所示实验装置测定果蝇幼虫的呼吸速率。实验所用毛细管横截面积为</a:t>
            </a:r>
            <a:r>
              <a:rPr lang="en-US" altLang="zh-CN" sz="2200" b="1" dirty="0">
                <a:latin typeface="Times New Roman" panose="02020603050405020304" pitchFamily="18" charset="0"/>
                <a:ea typeface="华文细黑" panose="02010600040101010101" pitchFamily="2" charset="-122"/>
              </a:rPr>
              <a:t>1 mm</a:t>
            </a:r>
            <a:r>
              <a:rPr lang="en-US" altLang="zh-CN" sz="2200" b="1" baseline="30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，实验开始时，打开软管夹，将装置放入</a:t>
            </a:r>
            <a:r>
              <a:rPr lang="en-US" altLang="zh-CN" sz="2200" b="1" dirty="0">
                <a:latin typeface="Times New Roman" panose="02020603050405020304" pitchFamily="18" charset="0"/>
                <a:ea typeface="华文细黑" panose="02010600040101010101" pitchFamily="2" charset="-122"/>
              </a:rPr>
              <a:t>25 ℃</a:t>
            </a:r>
            <a:r>
              <a:rPr lang="zh-CN" altLang="en-US" sz="2200" b="1" dirty="0">
                <a:latin typeface="Times New Roman" panose="02020603050405020304" pitchFamily="18" charset="0"/>
                <a:ea typeface="华文细黑" panose="02010600040101010101" pitchFamily="2" charset="-122"/>
              </a:rPr>
              <a:t>水浴中，</a:t>
            </a:r>
            <a:r>
              <a:rPr lang="en-US" altLang="zh-CN" sz="2200" b="1" dirty="0">
                <a:latin typeface="Times New Roman" panose="02020603050405020304" pitchFamily="18" charset="0"/>
                <a:ea typeface="华文细黑" panose="02010600040101010101" pitchFamily="2" charset="-122"/>
              </a:rPr>
              <a:t>10 min</a:t>
            </a:r>
            <a:r>
              <a:rPr lang="zh-CN" altLang="en-US" sz="2200" b="1" dirty="0">
                <a:latin typeface="Times New Roman" panose="02020603050405020304" pitchFamily="18" charset="0"/>
                <a:ea typeface="华文细黑" panose="02010600040101010101" pitchFamily="2" charset="-122"/>
              </a:rPr>
              <a:t>后关闭软管夹，随后每隔</a:t>
            </a:r>
            <a:r>
              <a:rPr lang="en-US" altLang="zh-CN" sz="2200" b="1" dirty="0">
                <a:latin typeface="Times New Roman" panose="02020603050405020304" pitchFamily="18" charset="0"/>
                <a:ea typeface="华文细黑" panose="02010600040101010101" pitchFamily="2" charset="-122"/>
              </a:rPr>
              <a:t>5 min</a:t>
            </a:r>
            <a:r>
              <a:rPr lang="zh-CN" altLang="en-US" sz="2200" b="1" dirty="0">
                <a:latin typeface="Times New Roman" panose="02020603050405020304" pitchFamily="18" charset="0"/>
                <a:ea typeface="华文细黑" panose="02010600040101010101" pitchFamily="2" charset="-122"/>
              </a:rPr>
              <a:t>记录一次毛细管中液滴移动的位置，结果如下表所示。下列分析中，正确的是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9" name="Text Box 18"/>
          <p:cNvSpPr txBox="1">
            <a:spLocks noChangeArrowheads="1"/>
          </p:cNvSpPr>
          <p:nvPr/>
        </p:nvSpPr>
        <p:spPr bwMode="auto">
          <a:xfrm>
            <a:off x="139282" y="97799"/>
            <a:ext cx="8807773" cy="44193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题组二　细胞呼吸速率的测定</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graphicFrame>
        <p:nvGraphicFramePr>
          <p:cNvPr id="2" name="表格 1"/>
          <p:cNvGraphicFramePr>
            <a:graphicFrameLocks noGrp="1" noChangeAspect="1"/>
          </p:cNvGraphicFramePr>
          <p:nvPr>
            <p:extLst>
              <p:ext uri="{D42A27DB-BD31-4B8C-83A1-F6EECF244321}">
                <p14:modId xmlns="" xmlns:p14="http://schemas.microsoft.com/office/powerpoint/2010/main" val="2879293767"/>
              </p:ext>
            </p:extLst>
          </p:nvPr>
        </p:nvGraphicFramePr>
        <p:xfrm>
          <a:off x="4842065" y="2637096"/>
          <a:ext cx="3876732" cy="3236861"/>
        </p:xfrm>
        <a:graphic>
          <a:graphicData uri="http://schemas.openxmlformats.org/drawingml/2006/table">
            <a:tbl>
              <a:tblPr>
                <a:tableStyleId>{5C22544A-7EE6-4342-B048-85BDC9FD1C3A}</a:tableStyleId>
              </a:tblPr>
              <a:tblGrid>
                <a:gridCol w="1615248"/>
                <a:gridCol w="2261484"/>
              </a:tblGrid>
              <a:tr h="396148">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实验时间</a:t>
                      </a:r>
                      <a:r>
                        <a:rPr lang="en-US" sz="2600" b="1" i="0" kern="100" baseline="0" dirty="0">
                          <a:effectLst/>
                          <a:latin typeface="Times New Roman" panose="02020603050405020304" pitchFamily="18" charset="0"/>
                          <a:ea typeface="华文细黑" panose="02010600040101010101" pitchFamily="2" charset="-122"/>
                        </a:rPr>
                        <a:t>/min</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液滴移动距离</a:t>
                      </a:r>
                      <a:r>
                        <a:rPr lang="en-US" sz="2600" b="1" i="0" kern="100" baseline="0" dirty="0">
                          <a:effectLst/>
                          <a:latin typeface="Times New Roman" panose="02020603050405020304" pitchFamily="18" charset="0"/>
                          <a:ea typeface="华文细黑" panose="02010600040101010101" pitchFamily="2" charset="-122"/>
                        </a:rPr>
                        <a:t>/mm</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12831">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65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25</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46590">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162.5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11" name="矩形 10"/>
          <p:cNvSpPr/>
          <p:nvPr/>
        </p:nvSpPr>
        <p:spPr>
          <a:xfrm>
            <a:off x="59101" y="5476118"/>
            <a:ext cx="9004717" cy="61122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图中</a:t>
            </a:r>
            <a:r>
              <a:rPr lang="en-US" altLang="zh-CN" sz="2200" b="1" dirty="0">
                <a:latin typeface="Times New Roman" panose="02020603050405020304" pitchFamily="18" charset="0"/>
                <a:ea typeface="华文细黑" panose="02010600040101010101" pitchFamily="2" charset="-122"/>
              </a:rPr>
              <a:t>X</a:t>
            </a:r>
            <a:r>
              <a:rPr lang="zh-CN" altLang="en-US" sz="2200" b="1" dirty="0">
                <a:latin typeface="Times New Roman" panose="02020603050405020304" pitchFamily="18" charset="0"/>
                <a:ea typeface="华文细黑" panose="02010600040101010101" pitchFamily="2" charset="-122"/>
              </a:rPr>
              <a:t>为</a:t>
            </a:r>
            <a:r>
              <a:rPr lang="en-US" altLang="zh-CN" sz="2200" b="1" dirty="0" err="1">
                <a:latin typeface="Times New Roman" panose="02020603050405020304" pitchFamily="18" charset="0"/>
                <a:ea typeface="华文细黑" panose="02010600040101010101" pitchFamily="2" charset="-122"/>
              </a:rPr>
              <a:t>NaOH</a:t>
            </a:r>
            <a:r>
              <a:rPr lang="zh-CN" altLang="en-US" sz="2200" b="1" dirty="0">
                <a:latin typeface="Times New Roman" panose="02020603050405020304" pitchFamily="18" charset="0"/>
                <a:ea typeface="华文细黑" panose="02010600040101010101" pitchFamily="2" charset="-122"/>
              </a:rPr>
              <a:t>溶液，软管夹关闭后液滴将向右移动</a:t>
            </a:r>
          </a:p>
        </p:txBody>
      </p:sp>
      <p:sp>
        <p:nvSpPr>
          <p:cNvPr id="22" name="TextBox 21"/>
          <p:cNvSpPr txBox="1"/>
          <p:nvPr/>
        </p:nvSpPr>
        <p:spPr>
          <a:xfrm>
            <a:off x="59100" y="5980057"/>
            <a:ext cx="9128202"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若</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X</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为</a:t>
            </a:r>
            <a:r>
              <a:rPr lang="en-US" altLang="zh-CN" sz="2200" b="1" kern="100" dirty="0" err="1">
                <a:solidFill>
                  <a:srgbClr val="0000FF"/>
                </a:solidFill>
                <a:latin typeface="Times New Roman" panose="02020603050405020304" pitchFamily="18" charset="0"/>
                <a:ea typeface="华文细黑" panose="02010600040101010101" pitchFamily="2" charset="-122"/>
                <a:cs typeface="Times New Roman"/>
              </a:rPr>
              <a:t>NaOH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溶液，软管夹关闭后液滴将向左移动。</a:t>
            </a:r>
          </a:p>
        </p:txBody>
      </p:sp>
      <p:sp>
        <p:nvSpPr>
          <p:cNvPr id="10" name="Rectangle 21">
            <a:hlinkClick r:id="" action="ppaction://noaction"/>
          </p:cNvPr>
          <p:cNvSpPr>
            <a:spLocks noChangeArrowheads="1"/>
          </p:cNvSpPr>
          <p:nvPr/>
        </p:nvSpPr>
        <p:spPr bwMode="auto">
          <a:xfrm>
            <a:off x="4994293" y="646235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 action="ppaction://noaction"/>
          </p:cNvPr>
          <p:cNvSpPr>
            <a:spLocks noChangeArrowheads="1"/>
          </p:cNvSpPr>
          <p:nvPr/>
        </p:nvSpPr>
        <p:spPr bwMode="auto">
          <a:xfrm>
            <a:off x="5354589" y="646235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 action="ppaction://noaction"/>
          </p:cNvPr>
          <p:cNvSpPr>
            <a:spLocks noChangeArrowheads="1"/>
          </p:cNvSpPr>
          <p:nvPr/>
        </p:nvSpPr>
        <p:spPr bwMode="auto">
          <a:xfrm>
            <a:off x="5696775" y="646235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 action="ppaction://noaction"/>
          </p:cNvPr>
          <p:cNvSpPr>
            <a:spLocks noChangeArrowheads="1"/>
          </p:cNvSpPr>
          <p:nvPr/>
        </p:nvSpPr>
        <p:spPr bwMode="auto">
          <a:xfrm>
            <a:off x="6020854"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6" name="Rectangle 21">
            <a:hlinkClick r:id="" action="ppaction://noaction"/>
          </p:cNvPr>
          <p:cNvSpPr>
            <a:spLocks noChangeArrowheads="1"/>
          </p:cNvSpPr>
          <p:nvPr/>
        </p:nvSpPr>
        <p:spPr bwMode="auto">
          <a:xfrm>
            <a:off x="6380836"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35342004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2" grpId="0"/>
      <p:bldP spid="22"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sp>
        <p:nvSpPr>
          <p:cNvPr id="11" name="矩形 10"/>
          <p:cNvSpPr/>
          <p:nvPr/>
        </p:nvSpPr>
        <p:spPr>
          <a:xfrm>
            <a:off x="88919" y="5444758"/>
            <a:ext cx="9004717" cy="61122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在</a:t>
            </a:r>
            <a:r>
              <a:rPr lang="en-US" altLang="zh-CN" sz="2200" b="1" dirty="0">
                <a:latin typeface="Times New Roman" panose="02020603050405020304" pitchFamily="18" charset="0"/>
                <a:ea typeface="华文细黑" panose="02010600040101010101" pitchFamily="2" charset="-122"/>
              </a:rPr>
              <a:t>20</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30 min</a:t>
            </a:r>
            <a:r>
              <a:rPr lang="zh-CN" altLang="en-US" sz="2200" b="1" dirty="0">
                <a:latin typeface="Times New Roman" panose="02020603050405020304" pitchFamily="18" charset="0"/>
                <a:ea typeface="华文细黑" panose="02010600040101010101" pitchFamily="2" charset="-122"/>
              </a:rPr>
              <a:t>内氧气的平均吸收速率为</a:t>
            </a:r>
            <a:r>
              <a:rPr lang="en-US" altLang="zh-CN" sz="2200" b="1" dirty="0">
                <a:latin typeface="Times New Roman" panose="02020603050405020304" pitchFamily="18" charset="0"/>
                <a:ea typeface="华文细黑" panose="02010600040101010101" pitchFamily="2" charset="-122"/>
              </a:rPr>
              <a:t>6.5 mm</a:t>
            </a:r>
            <a:r>
              <a:rPr lang="en-US" altLang="zh-CN" sz="2200" b="1" baseline="30000" dirty="0">
                <a:latin typeface="Times New Roman" panose="02020603050405020304" pitchFamily="18" charset="0"/>
                <a:ea typeface="华文细黑" panose="02010600040101010101" pitchFamily="2" charset="-122"/>
              </a:rPr>
              <a:t>3</a:t>
            </a:r>
            <a:r>
              <a:rPr lang="en-US" altLang="zh-CN" sz="2200" b="1" dirty="0">
                <a:latin typeface="Times New Roman" panose="02020603050405020304" pitchFamily="18" charset="0"/>
                <a:ea typeface="华文细黑" panose="02010600040101010101" pitchFamily="2" charset="-122"/>
              </a:rPr>
              <a:t>/min</a:t>
            </a:r>
            <a:endParaRPr lang="zh-CN" altLang="en-US" sz="2200" b="1" dirty="0">
              <a:latin typeface="Times New Roman" panose="02020603050405020304" pitchFamily="18" charset="0"/>
              <a:ea typeface="华文细黑" panose="02010600040101010101" pitchFamily="2" charset="-122"/>
            </a:endParaRPr>
          </a:p>
        </p:txBody>
      </p:sp>
      <p:sp>
        <p:nvSpPr>
          <p:cNvPr id="22" name="TextBox 21"/>
          <p:cNvSpPr txBox="1"/>
          <p:nvPr/>
        </p:nvSpPr>
        <p:spPr>
          <a:xfrm>
            <a:off x="88918" y="6020688"/>
            <a:ext cx="9128202"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20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30 min</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内氧气平均吸收速率为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(130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65)×1÷10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6.5 mm</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3</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/min</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pic>
        <p:nvPicPr>
          <p:cNvPr id="9" name="Picture 2" descr="13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385231" y="2781078"/>
            <a:ext cx="2702738" cy="26636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矩形 9"/>
          <p:cNvSpPr/>
          <p:nvPr/>
        </p:nvSpPr>
        <p:spPr>
          <a:xfrm>
            <a:off x="88919" y="477355"/>
            <a:ext cx="9004717" cy="213472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某同学用如图所示实验装置测定果蝇幼虫的呼吸速率。实验所用毛细管横截面积为</a:t>
            </a:r>
            <a:r>
              <a:rPr lang="en-US" altLang="zh-CN" sz="2200" b="1" dirty="0">
                <a:latin typeface="Times New Roman" panose="02020603050405020304" pitchFamily="18" charset="0"/>
                <a:ea typeface="华文细黑" panose="02010600040101010101" pitchFamily="2" charset="-122"/>
              </a:rPr>
              <a:t>1 mm</a:t>
            </a:r>
            <a:r>
              <a:rPr lang="en-US" altLang="zh-CN" sz="2200" b="1" baseline="30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，实验开始时，打开软管夹，将装置放入</a:t>
            </a:r>
            <a:r>
              <a:rPr lang="en-US" altLang="zh-CN" sz="2200" b="1" dirty="0">
                <a:latin typeface="Times New Roman" panose="02020603050405020304" pitchFamily="18" charset="0"/>
                <a:ea typeface="华文细黑" panose="02010600040101010101" pitchFamily="2" charset="-122"/>
              </a:rPr>
              <a:t>25 ℃</a:t>
            </a:r>
            <a:r>
              <a:rPr lang="zh-CN" altLang="en-US" sz="2200" b="1" dirty="0">
                <a:latin typeface="Times New Roman" panose="02020603050405020304" pitchFamily="18" charset="0"/>
                <a:ea typeface="华文细黑" panose="02010600040101010101" pitchFamily="2" charset="-122"/>
              </a:rPr>
              <a:t>水浴中，</a:t>
            </a:r>
            <a:r>
              <a:rPr lang="en-US" altLang="zh-CN" sz="2200" b="1" dirty="0">
                <a:latin typeface="Times New Roman" panose="02020603050405020304" pitchFamily="18" charset="0"/>
                <a:ea typeface="华文细黑" panose="02010600040101010101" pitchFamily="2" charset="-122"/>
              </a:rPr>
              <a:t>10 min</a:t>
            </a:r>
            <a:r>
              <a:rPr lang="zh-CN" altLang="en-US" sz="2200" b="1" dirty="0">
                <a:latin typeface="Times New Roman" panose="02020603050405020304" pitchFamily="18" charset="0"/>
                <a:ea typeface="华文细黑" panose="02010600040101010101" pitchFamily="2" charset="-122"/>
              </a:rPr>
              <a:t>后关闭软管夹，随后每隔</a:t>
            </a:r>
            <a:r>
              <a:rPr lang="en-US" altLang="zh-CN" sz="2200" b="1" dirty="0">
                <a:latin typeface="Times New Roman" panose="02020603050405020304" pitchFamily="18" charset="0"/>
                <a:ea typeface="华文细黑" panose="02010600040101010101" pitchFamily="2" charset="-122"/>
              </a:rPr>
              <a:t>5 min</a:t>
            </a:r>
            <a:r>
              <a:rPr lang="zh-CN" altLang="en-US" sz="2200" b="1" dirty="0">
                <a:latin typeface="Times New Roman" panose="02020603050405020304" pitchFamily="18" charset="0"/>
                <a:ea typeface="华文细黑" panose="02010600040101010101" pitchFamily="2" charset="-122"/>
              </a:rPr>
              <a:t>记录一次毛细管中液滴移动的位置，结果如下表所示。下列分析中，正确的是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3" name="Text Box 18"/>
          <p:cNvSpPr txBox="1">
            <a:spLocks noChangeArrowheads="1"/>
          </p:cNvSpPr>
          <p:nvPr/>
        </p:nvSpPr>
        <p:spPr bwMode="auto">
          <a:xfrm>
            <a:off x="139282" y="97799"/>
            <a:ext cx="8807773" cy="44193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题组二　细胞呼吸速率的测定</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graphicFrame>
        <p:nvGraphicFramePr>
          <p:cNvPr id="14" name="表格 13"/>
          <p:cNvGraphicFramePr>
            <a:graphicFrameLocks noGrp="1" noChangeAspect="1"/>
          </p:cNvGraphicFramePr>
          <p:nvPr>
            <p:extLst>
              <p:ext uri="{D42A27DB-BD31-4B8C-83A1-F6EECF244321}">
                <p14:modId xmlns="" xmlns:p14="http://schemas.microsoft.com/office/powerpoint/2010/main" val="321027554"/>
              </p:ext>
            </p:extLst>
          </p:nvPr>
        </p:nvGraphicFramePr>
        <p:xfrm>
          <a:off x="4842065" y="2637096"/>
          <a:ext cx="3876732" cy="3236861"/>
        </p:xfrm>
        <a:graphic>
          <a:graphicData uri="http://schemas.openxmlformats.org/drawingml/2006/table">
            <a:tbl>
              <a:tblPr>
                <a:tableStyleId>{5C22544A-7EE6-4342-B048-85BDC9FD1C3A}</a:tableStyleId>
              </a:tblPr>
              <a:tblGrid>
                <a:gridCol w="1615248"/>
                <a:gridCol w="2261484"/>
              </a:tblGrid>
              <a:tr h="396148">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实验时间</a:t>
                      </a:r>
                      <a:r>
                        <a:rPr lang="en-US" sz="2600" b="1" i="0" kern="100" baseline="0" dirty="0">
                          <a:effectLst/>
                          <a:latin typeface="Times New Roman" panose="02020603050405020304" pitchFamily="18" charset="0"/>
                          <a:ea typeface="华文细黑" panose="02010600040101010101" pitchFamily="2" charset="-122"/>
                        </a:rPr>
                        <a:t>/min</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液滴移动距离</a:t>
                      </a:r>
                      <a:r>
                        <a:rPr lang="en-US" sz="2600" b="1" i="0" kern="100" baseline="0" dirty="0">
                          <a:effectLst/>
                          <a:latin typeface="Times New Roman" panose="02020603050405020304" pitchFamily="18" charset="0"/>
                          <a:ea typeface="华文细黑" panose="02010600040101010101" pitchFamily="2" charset="-122"/>
                        </a:rPr>
                        <a:t>/mm</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12831">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65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25</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46590">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162.5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17" name="Rectangle 21">
            <a:hlinkClick r:id="" action="ppaction://noaction"/>
          </p:cNvPr>
          <p:cNvSpPr>
            <a:spLocks noChangeArrowheads="1"/>
          </p:cNvSpPr>
          <p:nvPr/>
        </p:nvSpPr>
        <p:spPr bwMode="auto">
          <a:xfrm>
            <a:off x="4994293" y="646235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 action="ppaction://noaction"/>
          </p:cNvPr>
          <p:cNvSpPr>
            <a:spLocks noChangeArrowheads="1"/>
          </p:cNvSpPr>
          <p:nvPr/>
        </p:nvSpPr>
        <p:spPr bwMode="auto">
          <a:xfrm>
            <a:off x="5354589" y="646235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 action="ppaction://noaction"/>
          </p:cNvPr>
          <p:cNvSpPr>
            <a:spLocks noChangeArrowheads="1"/>
          </p:cNvSpPr>
          <p:nvPr/>
        </p:nvSpPr>
        <p:spPr bwMode="auto">
          <a:xfrm>
            <a:off x="5696775" y="646235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 action="ppaction://noaction"/>
          </p:cNvPr>
          <p:cNvSpPr>
            <a:spLocks noChangeArrowheads="1"/>
          </p:cNvSpPr>
          <p:nvPr/>
        </p:nvSpPr>
        <p:spPr bwMode="auto">
          <a:xfrm>
            <a:off x="6020854"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 action="ppaction://noaction"/>
          </p:cNvPr>
          <p:cNvSpPr>
            <a:spLocks noChangeArrowheads="1"/>
          </p:cNvSpPr>
          <p:nvPr/>
        </p:nvSpPr>
        <p:spPr bwMode="auto">
          <a:xfrm>
            <a:off x="6380836"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3379260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2" grpId="0"/>
      <p:bldP spid="22"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sp>
        <p:nvSpPr>
          <p:cNvPr id="11" name="矩形 10"/>
          <p:cNvSpPr/>
          <p:nvPr/>
        </p:nvSpPr>
        <p:spPr>
          <a:xfrm>
            <a:off x="88919" y="5393969"/>
            <a:ext cx="9004717" cy="61122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如将</a:t>
            </a:r>
            <a:r>
              <a:rPr lang="en-US" altLang="zh-CN" sz="2200" b="1" dirty="0">
                <a:latin typeface="Times New Roman" panose="02020603050405020304" pitchFamily="18" charset="0"/>
                <a:ea typeface="华文细黑" panose="02010600040101010101" pitchFamily="2" charset="-122"/>
              </a:rPr>
              <a:t>X</a:t>
            </a:r>
            <a:r>
              <a:rPr lang="zh-CN" altLang="en-US" sz="2200" b="1" dirty="0">
                <a:latin typeface="Times New Roman" panose="02020603050405020304" pitchFamily="18" charset="0"/>
                <a:ea typeface="华文细黑" panose="02010600040101010101" pitchFamily="2" charset="-122"/>
              </a:rPr>
              <a:t>换为清水，并向试管充入</a:t>
            </a:r>
            <a:r>
              <a:rPr lang="en-US" altLang="zh-CN" sz="2200" b="1" dirty="0">
                <a:latin typeface="Times New Roman" panose="02020603050405020304" pitchFamily="18" charset="0"/>
                <a:ea typeface="华文细黑" panose="02010600040101010101" pitchFamily="2" charset="-122"/>
              </a:rPr>
              <a:t>N</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即可测定果蝇幼虫无氧呼吸速率</a:t>
            </a:r>
          </a:p>
        </p:txBody>
      </p:sp>
      <p:sp>
        <p:nvSpPr>
          <p:cNvPr id="22" name="TextBox 21"/>
          <p:cNvSpPr txBox="1"/>
          <p:nvPr/>
        </p:nvSpPr>
        <p:spPr>
          <a:xfrm>
            <a:off x="88918" y="5969900"/>
            <a:ext cx="9128202"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果蝇幼虫无氧呼吸产生乳酸不产生</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，无论是否进行无氧呼吸液滴都不会</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移动。</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pic>
        <p:nvPicPr>
          <p:cNvPr id="9" name="Picture 2" descr="13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385231" y="2781078"/>
            <a:ext cx="2702738" cy="26636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矩形 9"/>
          <p:cNvSpPr/>
          <p:nvPr/>
        </p:nvSpPr>
        <p:spPr>
          <a:xfrm>
            <a:off x="88919" y="477355"/>
            <a:ext cx="9004717" cy="213472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某同学用如图所示实验装置测定果蝇幼虫的呼吸速率。实验所用毛细管横截面积为</a:t>
            </a:r>
            <a:r>
              <a:rPr lang="en-US" altLang="zh-CN" sz="2200" b="1" dirty="0">
                <a:latin typeface="Times New Roman" panose="02020603050405020304" pitchFamily="18" charset="0"/>
                <a:ea typeface="华文细黑" panose="02010600040101010101" pitchFamily="2" charset="-122"/>
              </a:rPr>
              <a:t>1 mm</a:t>
            </a:r>
            <a:r>
              <a:rPr lang="en-US" altLang="zh-CN" sz="2200" b="1" baseline="30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，实验开始时，打开软管夹，将装置放入</a:t>
            </a:r>
            <a:r>
              <a:rPr lang="en-US" altLang="zh-CN" sz="2200" b="1" dirty="0">
                <a:latin typeface="Times New Roman" panose="02020603050405020304" pitchFamily="18" charset="0"/>
                <a:ea typeface="华文细黑" panose="02010600040101010101" pitchFamily="2" charset="-122"/>
              </a:rPr>
              <a:t>25 ℃</a:t>
            </a:r>
            <a:r>
              <a:rPr lang="zh-CN" altLang="en-US" sz="2200" b="1" dirty="0">
                <a:latin typeface="Times New Roman" panose="02020603050405020304" pitchFamily="18" charset="0"/>
                <a:ea typeface="华文细黑" panose="02010600040101010101" pitchFamily="2" charset="-122"/>
              </a:rPr>
              <a:t>水浴中，</a:t>
            </a:r>
            <a:r>
              <a:rPr lang="en-US" altLang="zh-CN" sz="2200" b="1" dirty="0">
                <a:latin typeface="Times New Roman" panose="02020603050405020304" pitchFamily="18" charset="0"/>
                <a:ea typeface="华文细黑" panose="02010600040101010101" pitchFamily="2" charset="-122"/>
              </a:rPr>
              <a:t>10 min</a:t>
            </a:r>
            <a:r>
              <a:rPr lang="zh-CN" altLang="en-US" sz="2200" b="1" dirty="0">
                <a:latin typeface="Times New Roman" panose="02020603050405020304" pitchFamily="18" charset="0"/>
                <a:ea typeface="华文细黑" panose="02010600040101010101" pitchFamily="2" charset="-122"/>
              </a:rPr>
              <a:t>后关闭软管夹，随后每隔</a:t>
            </a:r>
            <a:r>
              <a:rPr lang="en-US" altLang="zh-CN" sz="2200" b="1" dirty="0">
                <a:latin typeface="Times New Roman" panose="02020603050405020304" pitchFamily="18" charset="0"/>
                <a:ea typeface="华文细黑" panose="02010600040101010101" pitchFamily="2" charset="-122"/>
              </a:rPr>
              <a:t>5 min</a:t>
            </a:r>
            <a:r>
              <a:rPr lang="zh-CN" altLang="en-US" sz="2200" b="1" dirty="0">
                <a:latin typeface="Times New Roman" panose="02020603050405020304" pitchFamily="18" charset="0"/>
                <a:ea typeface="华文细黑" panose="02010600040101010101" pitchFamily="2" charset="-122"/>
              </a:rPr>
              <a:t>记录一次毛细管中液滴移动的位置，结果如下表所示。下列分析中，正确的是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3" name="Text Box 18"/>
          <p:cNvSpPr txBox="1">
            <a:spLocks noChangeArrowheads="1"/>
          </p:cNvSpPr>
          <p:nvPr/>
        </p:nvSpPr>
        <p:spPr bwMode="auto">
          <a:xfrm>
            <a:off x="139282" y="97799"/>
            <a:ext cx="8807773" cy="44193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题组二　细胞呼吸速率的测定</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graphicFrame>
        <p:nvGraphicFramePr>
          <p:cNvPr id="14" name="表格 13"/>
          <p:cNvGraphicFramePr>
            <a:graphicFrameLocks noGrp="1" noChangeAspect="1"/>
          </p:cNvGraphicFramePr>
          <p:nvPr>
            <p:extLst>
              <p:ext uri="{D42A27DB-BD31-4B8C-83A1-F6EECF244321}">
                <p14:modId xmlns="" xmlns:p14="http://schemas.microsoft.com/office/powerpoint/2010/main" val="321027554"/>
              </p:ext>
            </p:extLst>
          </p:nvPr>
        </p:nvGraphicFramePr>
        <p:xfrm>
          <a:off x="4842065" y="2637096"/>
          <a:ext cx="3876732" cy="3236861"/>
        </p:xfrm>
        <a:graphic>
          <a:graphicData uri="http://schemas.openxmlformats.org/drawingml/2006/table">
            <a:tbl>
              <a:tblPr>
                <a:tableStyleId>{5C22544A-7EE6-4342-B048-85BDC9FD1C3A}</a:tableStyleId>
              </a:tblPr>
              <a:tblGrid>
                <a:gridCol w="1615248"/>
                <a:gridCol w="2261484"/>
              </a:tblGrid>
              <a:tr h="396148">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实验时间</a:t>
                      </a:r>
                      <a:r>
                        <a:rPr lang="en-US" sz="2600" b="1" i="0" kern="100" baseline="0" dirty="0">
                          <a:effectLst/>
                          <a:latin typeface="Times New Roman" panose="02020603050405020304" pitchFamily="18" charset="0"/>
                          <a:ea typeface="华文细黑" panose="02010600040101010101" pitchFamily="2" charset="-122"/>
                        </a:rPr>
                        <a:t>/min</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液滴移动距离</a:t>
                      </a:r>
                      <a:r>
                        <a:rPr lang="en-US" sz="2600" b="1" i="0" kern="100" baseline="0" dirty="0">
                          <a:effectLst/>
                          <a:latin typeface="Times New Roman" panose="02020603050405020304" pitchFamily="18" charset="0"/>
                          <a:ea typeface="华文细黑" panose="02010600040101010101" pitchFamily="2" charset="-122"/>
                        </a:rPr>
                        <a:t>/mm</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12831">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65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25</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46590">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162.5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17" name="Rectangle 21">
            <a:hlinkClick r:id="" action="ppaction://noaction"/>
          </p:cNvPr>
          <p:cNvSpPr>
            <a:spLocks noChangeArrowheads="1"/>
          </p:cNvSpPr>
          <p:nvPr/>
        </p:nvSpPr>
        <p:spPr bwMode="auto">
          <a:xfrm>
            <a:off x="4994293" y="646235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 action="ppaction://noaction"/>
          </p:cNvPr>
          <p:cNvSpPr>
            <a:spLocks noChangeArrowheads="1"/>
          </p:cNvSpPr>
          <p:nvPr/>
        </p:nvSpPr>
        <p:spPr bwMode="auto">
          <a:xfrm>
            <a:off x="5354589" y="646235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 action="ppaction://noaction"/>
          </p:cNvPr>
          <p:cNvSpPr>
            <a:spLocks noChangeArrowheads="1"/>
          </p:cNvSpPr>
          <p:nvPr/>
        </p:nvSpPr>
        <p:spPr bwMode="auto">
          <a:xfrm>
            <a:off x="5696775" y="646235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 action="ppaction://noaction"/>
          </p:cNvPr>
          <p:cNvSpPr>
            <a:spLocks noChangeArrowheads="1"/>
          </p:cNvSpPr>
          <p:nvPr/>
        </p:nvSpPr>
        <p:spPr bwMode="auto">
          <a:xfrm>
            <a:off x="6020854"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 action="ppaction://noaction"/>
          </p:cNvPr>
          <p:cNvSpPr>
            <a:spLocks noChangeArrowheads="1"/>
          </p:cNvSpPr>
          <p:nvPr/>
        </p:nvSpPr>
        <p:spPr bwMode="auto">
          <a:xfrm>
            <a:off x="6380836"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3379260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2" grpId="0"/>
      <p:bldP spid="22"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13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385231" y="2781078"/>
            <a:ext cx="2702738" cy="26636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 name="矩形 12"/>
          <p:cNvSpPr/>
          <p:nvPr/>
        </p:nvSpPr>
        <p:spPr>
          <a:xfrm>
            <a:off x="88919" y="477355"/>
            <a:ext cx="9004717" cy="213472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某同学用如图所示实验装置测定果蝇幼虫的呼吸速率。实验所用毛细管横截面积为</a:t>
            </a:r>
            <a:r>
              <a:rPr lang="en-US" altLang="zh-CN" sz="2200" b="1" dirty="0">
                <a:latin typeface="Times New Roman" panose="02020603050405020304" pitchFamily="18" charset="0"/>
                <a:ea typeface="华文细黑" panose="02010600040101010101" pitchFamily="2" charset="-122"/>
              </a:rPr>
              <a:t>1 mm</a:t>
            </a:r>
            <a:r>
              <a:rPr lang="en-US" altLang="zh-CN" sz="2200" b="1" baseline="30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，实验开始时，打开软管夹，将装置放入</a:t>
            </a:r>
            <a:r>
              <a:rPr lang="en-US" altLang="zh-CN" sz="2200" b="1" dirty="0">
                <a:latin typeface="Times New Roman" panose="02020603050405020304" pitchFamily="18" charset="0"/>
                <a:ea typeface="华文细黑" panose="02010600040101010101" pitchFamily="2" charset="-122"/>
              </a:rPr>
              <a:t>25 ℃</a:t>
            </a:r>
            <a:r>
              <a:rPr lang="zh-CN" altLang="en-US" sz="2200" b="1" dirty="0">
                <a:latin typeface="Times New Roman" panose="02020603050405020304" pitchFamily="18" charset="0"/>
                <a:ea typeface="华文细黑" panose="02010600040101010101" pitchFamily="2" charset="-122"/>
              </a:rPr>
              <a:t>水浴中，</a:t>
            </a:r>
            <a:r>
              <a:rPr lang="en-US" altLang="zh-CN" sz="2200" b="1" dirty="0">
                <a:latin typeface="Times New Roman" panose="02020603050405020304" pitchFamily="18" charset="0"/>
                <a:ea typeface="华文细黑" panose="02010600040101010101" pitchFamily="2" charset="-122"/>
              </a:rPr>
              <a:t>10 min</a:t>
            </a:r>
            <a:r>
              <a:rPr lang="zh-CN" altLang="en-US" sz="2200" b="1" dirty="0">
                <a:latin typeface="Times New Roman" panose="02020603050405020304" pitchFamily="18" charset="0"/>
                <a:ea typeface="华文细黑" panose="02010600040101010101" pitchFamily="2" charset="-122"/>
              </a:rPr>
              <a:t>后关闭软管夹，随后每隔</a:t>
            </a:r>
            <a:r>
              <a:rPr lang="en-US" altLang="zh-CN" sz="2200" b="1" dirty="0">
                <a:latin typeface="Times New Roman" panose="02020603050405020304" pitchFamily="18" charset="0"/>
                <a:ea typeface="华文细黑" panose="02010600040101010101" pitchFamily="2" charset="-122"/>
              </a:rPr>
              <a:t>5 min</a:t>
            </a:r>
            <a:r>
              <a:rPr lang="zh-CN" altLang="en-US" sz="2200" b="1" dirty="0">
                <a:latin typeface="Times New Roman" panose="02020603050405020304" pitchFamily="18" charset="0"/>
                <a:ea typeface="华文细黑" panose="02010600040101010101" pitchFamily="2" charset="-122"/>
              </a:rPr>
              <a:t>记录一次毛细管中液滴移动的位置，结果如下表所示。下列分析中，正确的是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4" name="Text Box 18"/>
          <p:cNvSpPr txBox="1">
            <a:spLocks noChangeArrowheads="1"/>
          </p:cNvSpPr>
          <p:nvPr/>
        </p:nvSpPr>
        <p:spPr bwMode="auto">
          <a:xfrm>
            <a:off x="139282" y="97799"/>
            <a:ext cx="8807773" cy="44193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题组二　细胞呼吸速率的测定</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graphicFrame>
        <p:nvGraphicFramePr>
          <p:cNvPr id="15" name="表格 14"/>
          <p:cNvGraphicFramePr>
            <a:graphicFrameLocks noGrp="1" noChangeAspect="1"/>
          </p:cNvGraphicFramePr>
          <p:nvPr>
            <p:extLst>
              <p:ext uri="{D42A27DB-BD31-4B8C-83A1-F6EECF244321}">
                <p14:modId xmlns="" xmlns:p14="http://schemas.microsoft.com/office/powerpoint/2010/main" val="322892041"/>
              </p:ext>
            </p:extLst>
          </p:nvPr>
        </p:nvGraphicFramePr>
        <p:xfrm>
          <a:off x="4842065" y="2637096"/>
          <a:ext cx="3876732" cy="3236861"/>
        </p:xfrm>
        <a:graphic>
          <a:graphicData uri="http://schemas.openxmlformats.org/drawingml/2006/table">
            <a:tbl>
              <a:tblPr>
                <a:tableStyleId>{5C22544A-7EE6-4342-B048-85BDC9FD1C3A}</a:tableStyleId>
              </a:tblPr>
              <a:tblGrid>
                <a:gridCol w="1615248"/>
                <a:gridCol w="2261484"/>
              </a:tblGrid>
              <a:tr h="396148">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实验时间</a:t>
                      </a:r>
                      <a:r>
                        <a:rPr lang="en-US" sz="2600" b="1" i="0" kern="100" baseline="0" dirty="0">
                          <a:effectLst/>
                          <a:latin typeface="Times New Roman" panose="02020603050405020304" pitchFamily="18" charset="0"/>
                          <a:ea typeface="华文细黑" panose="02010600040101010101" pitchFamily="2" charset="-122"/>
                        </a:rPr>
                        <a:t>/min</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液滴移动距离</a:t>
                      </a:r>
                      <a:r>
                        <a:rPr lang="en-US" sz="2600" b="1" i="0" kern="100" baseline="0" dirty="0">
                          <a:effectLst/>
                          <a:latin typeface="Times New Roman" panose="02020603050405020304" pitchFamily="18" charset="0"/>
                          <a:ea typeface="华文细黑" panose="02010600040101010101" pitchFamily="2" charset="-122"/>
                        </a:rPr>
                        <a:t>/mm</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12831">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65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25</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46590">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162.5</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11" name="矩形 10"/>
          <p:cNvSpPr/>
          <p:nvPr/>
        </p:nvSpPr>
        <p:spPr>
          <a:xfrm>
            <a:off x="7190" y="5362608"/>
            <a:ext cx="9004717" cy="1119061"/>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增设的对照实验只需将装置中的</a:t>
            </a:r>
            <a:r>
              <a:rPr lang="en-US" altLang="zh-CN" sz="2200" b="1" dirty="0">
                <a:latin typeface="Times New Roman" panose="02020603050405020304" pitchFamily="18" charset="0"/>
                <a:ea typeface="华文细黑" panose="02010600040101010101" pitchFamily="2" charset="-122"/>
              </a:rPr>
              <a:t>X</a:t>
            </a:r>
            <a:r>
              <a:rPr lang="zh-CN" altLang="en-US" sz="2200" b="1" dirty="0">
                <a:latin typeface="Times New Roman" panose="02020603050405020304" pitchFamily="18" charset="0"/>
                <a:ea typeface="华文细黑" panose="02010600040101010101" pitchFamily="2" charset="-122"/>
              </a:rPr>
              <a:t>换成清水，并将该装置置于相同的环境中</a:t>
            </a:r>
          </a:p>
        </p:txBody>
      </p:sp>
      <p:sp>
        <p:nvSpPr>
          <p:cNvPr id="22" name="TextBox 21"/>
          <p:cNvSpPr txBox="1"/>
          <p:nvPr/>
        </p:nvSpPr>
        <p:spPr>
          <a:xfrm>
            <a:off x="7190" y="5938539"/>
            <a:ext cx="9347904"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对照实验应将装置中的果蝇幼虫换成等质量的死幼虫，并将该装置置于相同环境</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中。</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矩形 7"/>
          <p:cNvSpPr/>
          <p:nvPr/>
        </p:nvSpPr>
        <p:spPr>
          <a:xfrm>
            <a:off x="2628024" y="2256824"/>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6" name="矩形 1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圆角矩形 16"/>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8" name="Rectangle 21">
            <a:hlinkClick r:id="" action="ppaction://noaction"/>
          </p:cNvPr>
          <p:cNvSpPr>
            <a:spLocks noChangeArrowheads="1"/>
          </p:cNvSpPr>
          <p:nvPr/>
        </p:nvSpPr>
        <p:spPr bwMode="auto">
          <a:xfrm>
            <a:off x="4994293" y="6462356"/>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 action="ppaction://noaction"/>
          </p:cNvPr>
          <p:cNvSpPr>
            <a:spLocks noChangeArrowheads="1"/>
          </p:cNvSpPr>
          <p:nvPr/>
        </p:nvSpPr>
        <p:spPr bwMode="auto">
          <a:xfrm>
            <a:off x="5354589" y="6462356"/>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 action="ppaction://noaction"/>
          </p:cNvPr>
          <p:cNvSpPr>
            <a:spLocks noChangeArrowheads="1"/>
          </p:cNvSpPr>
          <p:nvPr/>
        </p:nvSpPr>
        <p:spPr bwMode="auto">
          <a:xfrm>
            <a:off x="5696775" y="6462356"/>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 action="ppaction://noaction"/>
          </p:cNvPr>
          <p:cNvSpPr>
            <a:spLocks noChangeArrowheads="1"/>
          </p:cNvSpPr>
          <p:nvPr/>
        </p:nvSpPr>
        <p:spPr bwMode="auto">
          <a:xfrm>
            <a:off x="6020854"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 action="ppaction://noaction"/>
          </p:cNvPr>
          <p:cNvSpPr>
            <a:spLocks noChangeArrowheads="1"/>
          </p:cNvSpPr>
          <p:nvPr/>
        </p:nvSpPr>
        <p:spPr bwMode="auto">
          <a:xfrm>
            <a:off x="6380836" y="6462356"/>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3379260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22" grpId="0"/>
      <p:bldP spid="22" grpId="1"/>
      <p:bldP spid="8" grpId="0"/>
      <p:bldP spid="8"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039" y="438852"/>
            <a:ext cx="8839029" cy="5894527"/>
          </a:xfrm>
          <a:prstGeom prst="rect">
            <a:avLst/>
          </a:prstGeom>
          <a:noFill/>
        </p:spPr>
        <p:txBody>
          <a:bodyPr wrap="square" lIns="76800" tIns="38400" rIns="76800" bIns="38400" rtlCol="0">
            <a:spAutoFit/>
          </a:bodyPr>
          <a:lstStyle/>
          <a:p>
            <a:pPr>
              <a:lnSpc>
                <a:spcPct val="150000"/>
              </a:lnSpc>
            </a:pPr>
            <a:r>
              <a:rPr lang="zh-CN" altLang="en-US" sz="2400" b="1" dirty="0" smtClean="0">
                <a:solidFill>
                  <a:srgbClr val="0000FF"/>
                </a:solidFill>
                <a:latin typeface="Times New Roman" panose="02020603050405020304" pitchFamily="18" charset="0"/>
                <a:ea typeface="华文细黑" panose="02010600040101010101" pitchFamily="2" charset="-122"/>
              </a:rPr>
              <a:t>细胞</a:t>
            </a:r>
            <a:r>
              <a:rPr lang="zh-CN" altLang="en-US" sz="2400" b="1" dirty="0">
                <a:solidFill>
                  <a:srgbClr val="0000FF"/>
                </a:solidFill>
                <a:latin typeface="Times New Roman" panose="02020603050405020304" pitchFamily="18" charset="0"/>
                <a:ea typeface="华文细黑" panose="02010600040101010101" pitchFamily="2" charset="-122"/>
              </a:rPr>
              <a:t>呼吸速率的</a:t>
            </a:r>
            <a:r>
              <a:rPr lang="zh-CN" altLang="en-US" sz="2400" b="1" dirty="0" smtClean="0">
                <a:solidFill>
                  <a:srgbClr val="0000FF"/>
                </a:solidFill>
                <a:latin typeface="Times New Roman" panose="02020603050405020304" pitchFamily="18" charset="0"/>
                <a:ea typeface="华文细黑" panose="02010600040101010101" pitchFamily="2" charset="-122"/>
              </a:rPr>
              <a:t>测定</a:t>
            </a:r>
            <a:endParaRPr lang="en-US" altLang="zh-CN" sz="2400" b="1" dirty="0" smtClean="0">
              <a:solidFill>
                <a:srgbClr val="0000FF"/>
              </a:solidFill>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实验</a:t>
            </a:r>
            <a:r>
              <a:rPr lang="zh-CN" altLang="en-US" sz="2200" b="1" dirty="0" smtClean="0">
                <a:latin typeface="Times New Roman" panose="02020603050405020304" pitchFamily="18" charset="0"/>
                <a:ea typeface="华文细黑" panose="02010600040101010101" pitchFamily="2" charset="-122"/>
              </a:rPr>
              <a:t>装置</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实验原理</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组织细胞</a:t>
            </a:r>
            <a:r>
              <a:rPr lang="zh-CN" altLang="en-US" sz="2200" b="1" dirty="0">
                <a:latin typeface="Times New Roman" panose="02020603050405020304" pitchFamily="18" charset="0"/>
                <a:ea typeface="华文细黑" panose="02010600040101010101" pitchFamily="2" charset="-122"/>
              </a:rPr>
              <a:t>呼吸作用吸收</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被</a:t>
            </a:r>
            <a:r>
              <a:rPr lang="en-US" altLang="zh-CN" sz="2200" b="1" dirty="0" err="1">
                <a:latin typeface="Times New Roman" panose="02020603050405020304" pitchFamily="18" charset="0"/>
                <a:ea typeface="华文细黑" panose="02010600040101010101" pitchFamily="2" charset="-122"/>
              </a:rPr>
              <a:t>NaOH</a:t>
            </a:r>
            <a:r>
              <a:rPr lang="zh-CN" altLang="en-US" sz="2200" b="1" dirty="0">
                <a:latin typeface="Times New Roman" panose="02020603050405020304" pitchFamily="18" charset="0"/>
                <a:ea typeface="华文细黑" panose="02010600040101010101" pitchFamily="2" charset="-122"/>
              </a:rPr>
              <a:t>溶液吸收，使容器内</a:t>
            </a:r>
            <a:r>
              <a:rPr lang="zh-CN" altLang="en-US" sz="2200" b="1" dirty="0" smtClean="0">
                <a:latin typeface="Times New Roman" panose="02020603050405020304" pitchFamily="18" charset="0"/>
                <a:ea typeface="华文细黑" panose="02010600040101010101" pitchFamily="2" charset="-122"/>
              </a:rPr>
              <a:t>气体</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压强</a:t>
            </a:r>
            <a:r>
              <a:rPr lang="zh-CN" altLang="en-US" sz="2200" b="1" dirty="0">
                <a:latin typeface="Times New Roman" panose="02020603050405020304" pitchFamily="18" charset="0"/>
                <a:ea typeface="华文细黑" panose="02010600040101010101" pitchFamily="2" charset="-122"/>
              </a:rPr>
              <a:t>减小，刻度管内的液滴左移。</a:t>
            </a:r>
            <a:r>
              <a:rPr lang="zh-CN" altLang="en-US" sz="2200" b="1" dirty="0" smtClean="0">
                <a:latin typeface="Times New Roman" panose="02020603050405020304" pitchFamily="18" charset="0"/>
                <a:ea typeface="华文细黑" panose="02010600040101010101" pitchFamily="2" charset="-122"/>
              </a:rPr>
              <a:t>单位时间</a:t>
            </a:r>
            <a:r>
              <a:rPr lang="zh-CN" altLang="en-US" sz="2200" b="1" dirty="0">
                <a:latin typeface="Times New Roman" panose="02020603050405020304" pitchFamily="18" charset="0"/>
                <a:ea typeface="华文细黑" panose="02010600040101010101" pitchFamily="2" charset="-122"/>
              </a:rPr>
              <a:t>内液滴左移的体积即表示呼吸速率。装置乙为对照</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pic>
        <p:nvPicPr>
          <p:cNvPr id="40962" name="Picture 2" descr="135"/>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71802" y="928670"/>
            <a:ext cx="4537095" cy="288481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0572920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4983" y="909304"/>
            <a:ext cx="8410033" cy="4796791"/>
          </a:xfrm>
          <a:prstGeom prst="rect">
            <a:avLst/>
          </a:prstGeom>
          <a:noFill/>
        </p:spPr>
        <p:txBody>
          <a:bodyPr wrap="square" lIns="76800" tIns="38400" rIns="76800" bIns="38400" rtlCol="0">
            <a:spAutoFit/>
          </a:bodyPr>
          <a:lstStyle/>
          <a:p>
            <a:pPr>
              <a:lnSpc>
                <a:spcPts val="4620"/>
              </a:lnSpc>
            </a:pPr>
            <a:r>
              <a:rPr lang="en-US" altLang="zh-CN" sz="2400" b="1" dirty="0">
                <a:latin typeface="Times New Roman" panose="02020603050405020304" pitchFamily="18" charset="0"/>
                <a:ea typeface="华文细黑" panose="02010600040101010101" pitchFamily="2" charset="-122"/>
              </a:rPr>
              <a:t>(3)</a:t>
            </a:r>
            <a:r>
              <a:rPr lang="zh-CN" altLang="en-US" sz="2400" b="1" dirty="0">
                <a:latin typeface="Times New Roman" panose="02020603050405020304" pitchFamily="18" charset="0"/>
                <a:ea typeface="华文细黑" panose="02010600040101010101" pitchFamily="2" charset="-122"/>
              </a:rPr>
              <a:t>误差的校正</a:t>
            </a:r>
          </a:p>
          <a:p>
            <a:pPr>
              <a:lnSpc>
                <a:spcPts val="4620"/>
              </a:lnSpc>
            </a:pPr>
            <a:r>
              <a:rPr lang="zh-CN" altLang="en-US" sz="2400" b="1" dirty="0">
                <a:latin typeface="Times New Roman" panose="02020603050405020304" pitchFamily="18" charset="0"/>
                <a:ea typeface="华文细黑" panose="02010600040101010101" pitchFamily="2" charset="-122"/>
              </a:rPr>
              <a:t>①如果实验材料是绿色植物，整个装置应遮光处理，否则植物的光合作用会干扰呼吸速率的测定</a:t>
            </a:r>
            <a:r>
              <a:rPr lang="zh-CN" altLang="en-US" sz="2400" b="1" dirty="0" smtClean="0">
                <a:latin typeface="Times New Roman" panose="02020603050405020304" pitchFamily="18" charset="0"/>
                <a:ea typeface="华文细黑" panose="02010600040101010101" pitchFamily="2" charset="-122"/>
              </a:rPr>
              <a:t>。</a:t>
            </a:r>
            <a:endParaRPr lang="en-US" altLang="zh-CN" sz="2400" b="1" dirty="0" smtClean="0">
              <a:latin typeface="Times New Roman" panose="02020603050405020304" pitchFamily="18" charset="0"/>
              <a:ea typeface="华文细黑" panose="02010600040101010101" pitchFamily="2" charset="-122"/>
            </a:endParaRPr>
          </a:p>
          <a:p>
            <a:pPr>
              <a:lnSpc>
                <a:spcPts val="4620"/>
              </a:lnSpc>
            </a:pPr>
            <a:r>
              <a:rPr lang="zh-CN" altLang="en-US" sz="2400" b="1" dirty="0" smtClean="0">
                <a:latin typeface="Times New Roman" panose="02020603050405020304" pitchFamily="18" charset="0"/>
                <a:ea typeface="华文细黑" panose="02010600040101010101" pitchFamily="2" charset="-122"/>
              </a:rPr>
              <a:t>②</a:t>
            </a:r>
            <a:r>
              <a:rPr lang="zh-CN" altLang="en-US" sz="2400" b="1" dirty="0">
                <a:latin typeface="Times New Roman" panose="02020603050405020304" pitchFamily="18" charset="0"/>
                <a:ea typeface="华文细黑" panose="02010600040101010101" pitchFamily="2" charset="-122"/>
              </a:rPr>
              <a:t>如果实验材料是种子，为防止微生物呼吸对实验结果的干扰，应对装置及所测种子进行消毒处理。</a:t>
            </a:r>
          </a:p>
          <a:p>
            <a:pPr>
              <a:lnSpc>
                <a:spcPts val="4620"/>
              </a:lnSpc>
            </a:pPr>
            <a:r>
              <a:rPr lang="zh-CN" altLang="en-US" sz="2400" b="1" dirty="0">
                <a:latin typeface="Times New Roman" panose="02020603050405020304" pitchFamily="18" charset="0"/>
                <a:ea typeface="华文细黑" panose="02010600040101010101" pitchFamily="2" charset="-122"/>
              </a:rPr>
              <a:t>③为防止气压、温度等物理膨胀因素所引起的误差，应设置对照实验，将所测的生物材料灭活</a:t>
            </a:r>
            <a:r>
              <a:rPr lang="en-US" altLang="zh-CN" sz="2400" b="1" dirty="0">
                <a:latin typeface="Times New Roman" panose="02020603050405020304" pitchFamily="18" charset="0"/>
                <a:ea typeface="华文细黑" panose="02010600040101010101" pitchFamily="2" charset="-122"/>
              </a:rPr>
              <a:t>(</a:t>
            </a:r>
            <a:r>
              <a:rPr lang="zh-CN" altLang="en-US" sz="2400" b="1" dirty="0">
                <a:latin typeface="Times New Roman" panose="02020603050405020304" pitchFamily="18" charset="0"/>
                <a:ea typeface="华文细黑" panose="02010600040101010101" pitchFamily="2" charset="-122"/>
              </a:rPr>
              <a:t>如将种子煮熟</a:t>
            </a:r>
            <a:r>
              <a:rPr lang="en-US" altLang="zh-CN" sz="2400" b="1" dirty="0">
                <a:latin typeface="Times New Roman" panose="02020603050405020304" pitchFamily="18" charset="0"/>
                <a:ea typeface="华文细黑" panose="02010600040101010101" pitchFamily="2" charset="-122"/>
              </a:rPr>
              <a:t>)</a:t>
            </a:r>
            <a:r>
              <a:rPr lang="zh-CN" altLang="en-US" sz="2400" b="1" dirty="0">
                <a:latin typeface="Times New Roman" panose="02020603050405020304" pitchFamily="18" charset="0"/>
                <a:ea typeface="华文细黑" panose="02010600040101010101" pitchFamily="2" charset="-122"/>
              </a:rPr>
              <a:t>，其他条件均不变。</a:t>
            </a:r>
          </a:p>
        </p:txBody>
      </p:sp>
      <p:sp>
        <p:nvSpPr>
          <p:cNvPr id="5" name="矩形 4"/>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 action="ppaction://noaction"/>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 xmlns:p14="http://schemas.microsoft.com/office/powerpoint/2010/main" val="2428323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2319</Words>
  <PresentationFormat>全屏显示(4:3)</PresentationFormat>
  <Paragraphs>352</Paragraphs>
  <Slides>23</Slides>
  <Notes>0</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幻灯片 1</vt:lpstr>
      <vt:lpstr>ATP的主要来源---细胞呼吸</vt:lpstr>
      <vt:lpstr>一.有氧呼吸(绝大多数生物)</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cp:lastModifiedBy>
  <cp:revision>27</cp:revision>
  <dcterms:created xsi:type="dcterms:W3CDTF">2016-09-17T11:29:38Z</dcterms:created>
  <dcterms:modified xsi:type="dcterms:W3CDTF">2016-09-17T23:45:52Z</dcterms:modified>
</cp:coreProperties>
</file>